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61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85" r:id="rId4"/>
    <p:sldId id="298" r:id="rId5"/>
    <p:sldId id="299" r:id="rId6"/>
    <p:sldId id="293" r:id="rId7"/>
    <p:sldId id="286" r:id="rId8"/>
    <p:sldId id="309" r:id="rId9"/>
    <p:sldId id="310" r:id="rId10"/>
    <p:sldId id="262" r:id="rId11"/>
    <p:sldId id="287" r:id="rId12"/>
    <p:sldId id="264" r:id="rId13"/>
    <p:sldId id="288" r:id="rId14"/>
    <p:sldId id="319" r:id="rId15"/>
    <p:sldId id="325" r:id="rId16"/>
    <p:sldId id="289" r:id="rId17"/>
    <p:sldId id="327" r:id="rId18"/>
    <p:sldId id="290" r:id="rId19"/>
    <p:sldId id="315" r:id="rId20"/>
    <p:sldId id="326" r:id="rId21"/>
    <p:sldId id="282" r:id="rId22"/>
    <p:sldId id="291" r:id="rId23"/>
    <p:sldId id="283" r:id="rId24"/>
    <p:sldId id="314" r:id="rId25"/>
    <p:sldId id="278" r:id="rId26"/>
    <p:sldId id="279" r:id="rId27"/>
    <p:sldId id="281" r:id="rId28"/>
    <p:sldId id="277" r:id="rId29"/>
    <p:sldId id="280" r:id="rId30"/>
    <p:sldId id="258" r:id="rId31"/>
    <p:sldId id="259" r:id="rId32"/>
    <p:sldId id="26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11" r:id="rId42"/>
    <p:sldId id="312" r:id="rId43"/>
    <p:sldId id="313" r:id="rId44"/>
    <p:sldId id="316" r:id="rId45"/>
    <p:sldId id="317" r:id="rId46"/>
    <p:sldId id="318" r:id="rId47"/>
    <p:sldId id="320" r:id="rId48"/>
    <p:sldId id="321" r:id="rId49"/>
    <p:sldId id="322" r:id="rId50"/>
    <p:sldId id="323" r:id="rId51"/>
    <p:sldId id="324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5" d="100"/>
          <a:sy n="165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winshare:research:graphs:xls:results:polimak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winshare:research:graphs:xls:results:polimak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search\graphs\xls\results\polimak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search\graphs\xls\results\polimak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search\graphs\xls\results\polimake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search\graphs\xls\results\polimake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search\graphs\xls\results\polimake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search\graphs\xls\results\polimake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search\graphs\xls\results\polimak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Normalized Execution Time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790627222999"/>
          <c:y val="0.0950660529144811"/>
          <c:w val="0.871844506586209"/>
          <c:h val="0.628059140987439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'drm2'!$E$161</c:f>
              <c:strCache>
                <c:ptCount val="1"/>
                <c:pt idx="0">
                  <c:v>Sharing 50 %</c:v>
                </c:pt>
              </c:strCache>
            </c:strRef>
          </c:tx>
          <c:invertIfNegative val="0"/>
          <c:cat>
            <c:strRef>
              <c:f>'drm2'!$A$162:$A$171</c:f>
              <c:strCache>
                <c:ptCount val="10"/>
                <c:pt idx="0">
                  <c:v>1_8</c:v>
                </c:pt>
                <c:pt idx="1">
                  <c:v>2_8</c:v>
                </c:pt>
                <c:pt idx="2">
                  <c:v>3_8</c:v>
                </c:pt>
                <c:pt idx="3">
                  <c:v>4_8</c:v>
                </c:pt>
                <c:pt idx="4">
                  <c:v>5_8</c:v>
                </c:pt>
                <c:pt idx="5">
                  <c:v>6_8</c:v>
                </c:pt>
                <c:pt idx="6">
                  <c:v>8_8</c:v>
                </c:pt>
                <c:pt idx="7">
                  <c:v>10_8</c:v>
                </c:pt>
                <c:pt idx="8">
                  <c:v>16_8</c:v>
                </c:pt>
                <c:pt idx="9">
                  <c:v>32_8</c:v>
                </c:pt>
              </c:strCache>
            </c:strRef>
          </c:cat>
          <c:val>
            <c:numRef>
              <c:f>'drm2'!$E$162:$E$171</c:f>
              <c:numCache>
                <c:formatCode>General</c:formatCode>
                <c:ptCount val="10"/>
                <c:pt idx="0">
                  <c:v>1.0</c:v>
                </c:pt>
                <c:pt idx="1">
                  <c:v>0.542168993258523</c:v>
                </c:pt>
                <c:pt idx="2">
                  <c:v>0.507850930294971</c:v>
                </c:pt>
                <c:pt idx="3">
                  <c:v>0.500602886543727</c:v>
                </c:pt>
                <c:pt idx="4">
                  <c:v>0.499426414264561</c:v>
                </c:pt>
                <c:pt idx="5">
                  <c:v>0.541236604254617</c:v>
                </c:pt>
                <c:pt idx="6">
                  <c:v>0.538032100508347</c:v>
                </c:pt>
                <c:pt idx="7">
                  <c:v>0.546722785707393</c:v>
                </c:pt>
                <c:pt idx="8">
                  <c:v>0.547540191451965</c:v>
                </c:pt>
                <c:pt idx="9">
                  <c:v>0.519893434426008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646264"/>
        <c:axId val="522632424"/>
      </c:barChart>
      <c:catAx>
        <c:axId val="522646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Platform Configurations (# CPUs_8KB SPMs)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22632424"/>
        <c:crosses val="autoZero"/>
        <c:auto val="1"/>
        <c:lblAlgn val="ctr"/>
        <c:lblOffset val="100"/>
        <c:noMultiLvlLbl val="0"/>
      </c:catAx>
      <c:valAx>
        <c:axId val="52263242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Normalized Execution 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22646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PoliMakE Vs. Halt Approach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0126826181173"/>
          <c:y val="0.089103528725576"/>
          <c:w val="0.848624519351658"/>
          <c:h val="0.7120597841936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'halt jpeg+drm'!$B$19</c:f>
              <c:strCache>
                <c:ptCount val="1"/>
                <c:pt idx="0">
                  <c:v>PoliMakE</c:v>
                </c:pt>
              </c:strCache>
            </c:strRef>
          </c:tx>
          <c:invertIfNegative val="0"/>
          <c:cat>
            <c:strRef>
              <c:f>'halt jpeg+drm'!$A$20:$A$29</c:f>
              <c:strCache>
                <c:ptCount val="10"/>
                <c:pt idx="0">
                  <c:v>JPEG_1</c:v>
                </c:pt>
                <c:pt idx="1">
                  <c:v>DRM_1</c:v>
                </c:pt>
                <c:pt idx="2">
                  <c:v>JPEG_2</c:v>
                </c:pt>
                <c:pt idx="3">
                  <c:v>DRM_2</c:v>
                </c:pt>
                <c:pt idx="4">
                  <c:v>JPEG_4</c:v>
                </c:pt>
                <c:pt idx="5">
                  <c:v>DRM_4</c:v>
                </c:pt>
                <c:pt idx="6">
                  <c:v>JPEG_8</c:v>
                </c:pt>
                <c:pt idx="7">
                  <c:v>DRM_8</c:v>
                </c:pt>
                <c:pt idx="8">
                  <c:v>JPEG_16</c:v>
                </c:pt>
                <c:pt idx="9">
                  <c:v>DRM_16</c:v>
                </c:pt>
              </c:strCache>
            </c:strRef>
          </c:cat>
          <c:val>
            <c:numRef>
              <c:f>'halt jpeg+drm'!$B$20:$B$29</c:f>
              <c:numCache>
                <c:formatCode>General</c:formatCode>
                <c:ptCount val="10"/>
                <c:pt idx="0">
                  <c:v>2.96816E6</c:v>
                </c:pt>
                <c:pt idx="1">
                  <c:v>80.0</c:v>
                </c:pt>
                <c:pt idx="2">
                  <c:v>262760.0</c:v>
                </c:pt>
                <c:pt idx="3">
                  <c:v>160.0</c:v>
                </c:pt>
                <c:pt idx="4">
                  <c:v>262760.0</c:v>
                </c:pt>
                <c:pt idx="5">
                  <c:v>28880.0</c:v>
                </c:pt>
                <c:pt idx="6">
                  <c:v>262760.0</c:v>
                </c:pt>
                <c:pt idx="7">
                  <c:v>28880.0</c:v>
                </c:pt>
                <c:pt idx="8">
                  <c:v>262760.0</c:v>
                </c:pt>
                <c:pt idx="9">
                  <c:v>28880.0</c:v>
                </c:pt>
              </c:numCache>
            </c:numRef>
          </c:val>
        </c:ser>
        <c:ser>
          <c:idx val="3"/>
          <c:order val="1"/>
          <c:tx>
            <c:strRef>
              <c:f>'halt jpeg+drm'!$E$19</c:f>
              <c:strCache>
                <c:ptCount val="1"/>
                <c:pt idx="0">
                  <c:v>Halt</c:v>
                </c:pt>
              </c:strCache>
            </c:strRef>
          </c:tx>
          <c:invertIfNegative val="0"/>
          <c:cat>
            <c:strRef>
              <c:f>'halt jpeg+drm'!$A$20:$A$29</c:f>
              <c:strCache>
                <c:ptCount val="10"/>
                <c:pt idx="0">
                  <c:v>JPEG_1</c:v>
                </c:pt>
                <c:pt idx="1">
                  <c:v>DRM_1</c:v>
                </c:pt>
                <c:pt idx="2">
                  <c:v>JPEG_2</c:v>
                </c:pt>
                <c:pt idx="3">
                  <c:v>DRM_2</c:v>
                </c:pt>
                <c:pt idx="4">
                  <c:v>JPEG_4</c:v>
                </c:pt>
                <c:pt idx="5">
                  <c:v>DRM_4</c:v>
                </c:pt>
                <c:pt idx="6">
                  <c:v>JPEG_8</c:v>
                </c:pt>
                <c:pt idx="7">
                  <c:v>DRM_8</c:v>
                </c:pt>
                <c:pt idx="8">
                  <c:v>JPEG_16</c:v>
                </c:pt>
                <c:pt idx="9">
                  <c:v>DRM_16</c:v>
                </c:pt>
              </c:strCache>
            </c:strRef>
          </c:cat>
          <c:val>
            <c:numRef>
              <c:f>'halt jpeg+drm'!$E$20:$E$29</c:f>
              <c:numCache>
                <c:formatCode>General</c:formatCode>
                <c:ptCount val="10"/>
                <c:pt idx="0">
                  <c:v>4.51348E6</c:v>
                </c:pt>
                <c:pt idx="1">
                  <c:v>58240.0</c:v>
                </c:pt>
                <c:pt idx="2">
                  <c:v>963480.0</c:v>
                </c:pt>
                <c:pt idx="3">
                  <c:v>58240.0</c:v>
                </c:pt>
                <c:pt idx="4">
                  <c:v>493520.0</c:v>
                </c:pt>
                <c:pt idx="5">
                  <c:v>57760.0</c:v>
                </c:pt>
                <c:pt idx="6">
                  <c:v>493520.0</c:v>
                </c:pt>
                <c:pt idx="7">
                  <c:v>57760.0</c:v>
                </c:pt>
                <c:pt idx="8">
                  <c:v>493520.0</c:v>
                </c:pt>
                <c:pt idx="9">
                  <c:v>57760.0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796584"/>
        <c:axId val="522799592"/>
      </c:barChart>
      <c:catAx>
        <c:axId val="522796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522799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2799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(Billion Cycles)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522796584"/>
        <c:crosses val="autoZero"/>
        <c:crossBetween val="between"/>
        <c:dispUnits>
          <c:builtInUnit val="millions"/>
        </c:dispUnits>
      </c:valAx>
    </c:plotArea>
    <c:legend>
      <c:legendPos val="r"/>
      <c:layout>
        <c:manualLayout>
          <c:xMode val="edge"/>
          <c:yMode val="edge"/>
          <c:x val="0.293123067451356"/>
          <c:y val="0.179990355404206"/>
          <c:w val="0.469697114485034"/>
          <c:h val="0.0708660395593749"/>
        </c:manualLayout>
      </c:layout>
      <c:overlay val="0"/>
    </c:legend>
    <c:plotVisOnly val="0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/>
              <a:t>Runtime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4417468649752"/>
          <c:y val="0.135297173220373"/>
          <c:w val="0.838607222708273"/>
          <c:h val="0.6312199193851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'run time'!$B$2</c:f>
              <c:strCache>
                <c:ptCount val="1"/>
                <c:pt idx="0">
                  <c:v>8_4</c:v>
                </c:pt>
              </c:strCache>
            </c:strRef>
          </c:tx>
          <c:spPr>
            <a:pattFill prst="pct90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numRef>
              <c:f>'run time'!$L$2:$L$6</c:f>
              <c:numCache>
                <c:formatCode>General</c:formatCode>
                <c:ptCount val="5"/>
                <c:pt idx="0">
                  <c:v>12.0</c:v>
                </c:pt>
                <c:pt idx="1">
                  <c:v>29.0</c:v>
                </c:pt>
                <c:pt idx="2">
                  <c:v>63.0</c:v>
                </c:pt>
                <c:pt idx="3">
                  <c:v>163.0</c:v>
                </c:pt>
                <c:pt idx="4">
                  <c:v>179.0</c:v>
                </c:pt>
              </c:numCache>
            </c:numRef>
          </c:cat>
          <c:val>
            <c:numRef>
              <c:f>'run time'!$M$2:$M$6</c:f>
              <c:numCache>
                <c:formatCode>General</c:formatCode>
                <c:ptCount val="5"/>
                <c:pt idx="0">
                  <c:v>121.27575175705</c:v>
                </c:pt>
                <c:pt idx="1">
                  <c:v>125.6782787755</c:v>
                </c:pt>
                <c:pt idx="2">
                  <c:v>128.3265461401</c:v>
                </c:pt>
                <c:pt idx="3">
                  <c:v>136.90616802885</c:v>
                </c:pt>
                <c:pt idx="4">
                  <c:v>176.9851372102</c:v>
                </c:pt>
              </c:numCache>
            </c:numRef>
          </c:val>
        </c:ser>
        <c:ser>
          <c:idx val="1"/>
          <c:order val="1"/>
          <c:tx>
            <c:strRef>
              <c:f>'run time'!$B$12</c:f>
              <c:strCache>
                <c:ptCount val="1"/>
                <c:pt idx="0">
                  <c:v>16_4</c:v>
                </c:pt>
              </c:strCache>
            </c:strRef>
          </c:tx>
          <c:spPr>
            <a:pattFill prst="ltDnDiag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numRef>
              <c:f>'run time'!$L$2:$L$6</c:f>
              <c:numCache>
                <c:formatCode>General</c:formatCode>
                <c:ptCount val="5"/>
                <c:pt idx="0">
                  <c:v>12.0</c:v>
                </c:pt>
                <c:pt idx="1">
                  <c:v>29.0</c:v>
                </c:pt>
                <c:pt idx="2">
                  <c:v>63.0</c:v>
                </c:pt>
                <c:pt idx="3">
                  <c:v>163.0</c:v>
                </c:pt>
                <c:pt idx="4">
                  <c:v>179.0</c:v>
                </c:pt>
              </c:numCache>
            </c:numRef>
          </c:cat>
          <c:val>
            <c:numRef>
              <c:f>'run time'!$M$12:$M$16</c:f>
              <c:numCache>
                <c:formatCode>General</c:formatCode>
                <c:ptCount val="5"/>
                <c:pt idx="0">
                  <c:v>123.4768007154</c:v>
                </c:pt>
                <c:pt idx="1">
                  <c:v>127.2776869221</c:v>
                </c:pt>
                <c:pt idx="2">
                  <c:v>128.6707669192</c:v>
                </c:pt>
                <c:pt idx="3">
                  <c:v>152.9685228544</c:v>
                </c:pt>
                <c:pt idx="4">
                  <c:v>207.58601537245</c:v>
                </c:pt>
              </c:numCache>
            </c:numRef>
          </c:val>
        </c:ser>
        <c:ser>
          <c:idx val="2"/>
          <c:order val="2"/>
          <c:tx>
            <c:strRef>
              <c:f>'run time'!$B$17</c:f>
              <c:strCache>
                <c:ptCount val="1"/>
                <c:pt idx="0">
                  <c:v>16_8</c:v>
                </c:pt>
              </c:strCache>
            </c:strRef>
          </c:tx>
          <c:spPr>
            <a:pattFill prst="pct50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numRef>
              <c:f>'run time'!$L$2:$L$6</c:f>
              <c:numCache>
                <c:formatCode>General</c:formatCode>
                <c:ptCount val="5"/>
                <c:pt idx="0">
                  <c:v>12.0</c:v>
                </c:pt>
                <c:pt idx="1">
                  <c:v>29.0</c:v>
                </c:pt>
                <c:pt idx="2">
                  <c:v>63.0</c:v>
                </c:pt>
                <c:pt idx="3">
                  <c:v>163.0</c:v>
                </c:pt>
                <c:pt idx="4">
                  <c:v>179.0</c:v>
                </c:pt>
              </c:numCache>
            </c:numRef>
          </c:cat>
          <c:val>
            <c:numRef>
              <c:f>'run time'!$M$17:$M$21</c:f>
              <c:numCache>
                <c:formatCode>General</c:formatCode>
                <c:ptCount val="5"/>
                <c:pt idx="0">
                  <c:v>124.57820519705</c:v>
                </c:pt>
                <c:pt idx="1">
                  <c:v>127.7427449155</c:v>
                </c:pt>
                <c:pt idx="2">
                  <c:v>128.7774608054</c:v>
                </c:pt>
                <c:pt idx="3">
                  <c:v>160.9112518123</c:v>
                </c:pt>
                <c:pt idx="4">
                  <c:v>222.0521051694</c:v>
                </c:pt>
              </c:numCache>
            </c:numRef>
          </c:val>
        </c:ser>
        <c:ser>
          <c:idx val="3"/>
          <c:order val="3"/>
          <c:tx>
            <c:strRef>
              <c:f>'run time'!$B$7</c:f>
              <c:strCache>
                <c:ptCount val="1"/>
                <c:pt idx="0">
                  <c:v>8_8</c:v>
                </c:pt>
              </c:strCache>
            </c:strRef>
          </c:tx>
          <c:spPr>
            <a:pattFill prst="trellis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numRef>
              <c:f>'run time'!$L$2:$L$6</c:f>
              <c:numCache>
                <c:formatCode>General</c:formatCode>
                <c:ptCount val="5"/>
                <c:pt idx="0">
                  <c:v>12.0</c:v>
                </c:pt>
                <c:pt idx="1">
                  <c:v>29.0</c:v>
                </c:pt>
                <c:pt idx="2">
                  <c:v>63.0</c:v>
                </c:pt>
                <c:pt idx="3">
                  <c:v>163.0</c:v>
                </c:pt>
                <c:pt idx="4">
                  <c:v>179.0</c:v>
                </c:pt>
              </c:numCache>
            </c:numRef>
          </c:cat>
          <c:val>
            <c:numRef>
              <c:f>'run time'!$M$7:$M$11</c:f>
              <c:numCache>
                <c:formatCode>General</c:formatCode>
                <c:ptCount val="5"/>
                <c:pt idx="0">
                  <c:v>122.3750649198</c:v>
                </c:pt>
                <c:pt idx="1">
                  <c:v>126.70945218195</c:v>
                </c:pt>
                <c:pt idx="2">
                  <c:v>128.5558706234</c:v>
                </c:pt>
                <c:pt idx="3">
                  <c:v>145.0483606</c:v>
                </c:pt>
                <c:pt idx="4">
                  <c:v>193.1580096006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0131080"/>
        <c:axId val="880136616"/>
      </c:barChart>
      <c:catAx>
        <c:axId val="880131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Tasks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880136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0136616"/>
        <c:scaling>
          <c:orientation val="minMax"/>
          <c:min val="100.0"/>
        </c:scaling>
        <c:delete val="0"/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Seconds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880131080"/>
        <c:crosses val="autoZero"/>
        <c:crossBetween val="between"/>
      </c:valAx>
    </c:plotArea>
    <c:legend>
      <c:legendPos val="t"/>
      <c:layout/>
      <c:overlay val="0"/>
    </c:legend>
    <c:plotVisOnly val="0"/>
    <c:dispBlanksAs val="gap"/>
    <c:showDLblsOverMax val="0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/>
            </a:pPr>
            <a:r>
              <a:rPr lang="en-US" sz="2000" b="0" dirty="0"/>
              <a:t>DRM Execution Time For Different Utilizations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975602164773651"/>
          <c:y val="0.073823058703028"/>
          <c:w val="0.902439783522635"/>
          <c:h val="0.7079415530375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drm2!$B$161</c:f>
              <c:strCache>
                <c:ptCount val="1"/>
                <c:pt idx="0">
                  <c:v>No Sharing 25 %</c:v>
                </c:pt>
              </c:strCache>
            </c:strRef>
          </c:tx>
          <c:spPr>
            <a:pattFill prst="pct50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strRef>
              <c:f>drm2!$A$162:$A$171</c:f>
              <c:strCache>
                <c:ptCount val="10"/>
                <c:pt idx="0">
                  <c:v>1_8</c:v>
                </c:pt>
                <c:pt idx="1">
                  <c:v>2_8</c:v>
                </c:pt>
                <c:pt idx="2">
                  <c:v>3_8</c:v>
                </c:pt>
                <c:pt idx="3">
                  <c:v>4_8</c:v>
                </c:pt>
                <c:pt idx="4">
                  <c:v>5_8</c:v>
                </c:pt>
                <c:pt idx="5">
                  <c:v>6_8</c:v>
                </c:pt>
                <c:pt idx="6">
                  <c:v>8_8</c:v>
                </c:pt>
                <c:pt idx="7">
                  <c:v>10_8</c:v>
                </c:pt>
                <c:pt idx="8">
                  <c:v>16_8</c:v>
                </c:pt>
                <c:pt idx="9">
                  <c:v>32_8</c:v>
                </c:pt>
              </c:strCache>
            </c:strRef>
          </c:cat>
          <c:val>
            <c:numRef>
              <c:f>drm2!$B$162:$B$171</c:f>
              <c:numCache>
                <c:formatCode>General</c:formatCode>
                <c:ptCount val="10"/>
                <c:pt idx="0">
                  <c:v>1.007513757540635</c:v>
                </c:pt>
                <c:pt idx="1">
                  <c:v>0.531390166532048</c:v>
                </c:pt>
                <c:pt idx="2">
                  <c:v>0.511405165301314</c:v>
                </c:pt>
                <c:pt idx="3">
                  <c:v>0.504145737068948</c:v>
                </c:pt>
                <c:pt idx="4">
                  <c:v>0.502980649270904</c:v>
                </c:pt>
                <c:pt idx="5">
                  <c:v>0.545120989213503</c:v>
                </c:pt>
                <c:pt idx="6">
                  <c:v>0.538740215234146</c:v>
                </c:pt>
                <c:pt idx="7">
                  <c:v>0.550315727949552</c:v>
                </c:pt>
                <c:pt idx="8">
                  <c:v>0.540711779674885</c:v>
                </c:pt>
                <c:pt idx="9">
                  <c:v>0.524005509007337</c:v>
                </c:pt>
              </c:numCache>
            </c:numRef>
          </c:val>
        </c:ser>
        <c:ser>
          <c:idx val="1"/>
          <c:order val="1"/>
          <c:tx>
            <c:strRef>
              <c:f>drm2!$C$161</c:f>
              <c:strCache>
                <c:ptCount val="1"/>
                <c:pt idx="0">
                  <c:v>No Sharing 50%</c:v>
                </c:pt>
              </c:strCache>
            </c:strRef>
          </c:tx>
          <c:spPr>
            <a:pattFill prst="wdDnDiag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strRef>
              <c:f>drm2!$A$162:$A$171</c:f>
              <c:strCache>
                <c:ptCount val="10"/>
                <c:pt idx="0">
                  <c:v>1_8</c:v>
                </c:pt>
                <c:pt idx="1">
                  <c:v>2_8</c:v>
                </c:pt>
                <c:pt idx="2">
                  <c:v>3_8</c:v>
                </c:pt>
                <c:pt idx="3">
                  <c:v>4_8</c:v>
                </c:pt>
                <c:pt idx="4">
                  <c:v>5_8</c:v>
                </c:pt>
                <c:pt idx="5">
                  <c:v>6_8</c:v>
                </c:pt>
                <c:pt idx="6">
                  <c:v>8_8</c:v>
                </c:pt>
                <c:pt idx="7">
                  <c:v>10_8</c:v>
                </c:pt>
                <c:pt idx="8">
                  <c:v>16_8</c:v>
                </c:pt>
                <c:pt idx="9">
                  <c:v>32_8</c:v>
                </c:pt>
              </c:strCache>
            </c:strRef>
          </c:cat>
          <c:val>
            <c:numRef>
              <c:f>drm2!$C$162:$C$171</c:f>
              <c:numCache>
                <c:formatCode>General</c:formatCode>
                <c:ptCount val="10"/>
                <c:pt idx="0">
                  <c:v>1.007513757540635</c:v>
                </c:pt>
                <c:pt idx="1">
                  <c:v>0.531390166532048</c:v>
                </c:pt>
                <c:pt idx="2">
                  <c:v>0.511405165301314</c:v>
                </c:pt>
                <c:pt idx="3">
                  <c:v>0.504145737068948</c:v>
                </c:pt>
                <c:pt idx="4">
                  <c:v>0.502980649270904</c:v>
                </c:pt>
                <c:pt idx="5">
                  <c:v>0.545120989213503</c:v>
                </c:pt>
                <c:pt idx="6">
                  <c:v>0.538740215234146</c:v>
                </c:pt>
                <c:pt idx="7">
                  <c:v>0.550315727949552</c:v>
                </c:pt>
                <c:pt idx="8">
                  <c:v>0.540711779674885</c:v>
                </c:pt>
                <c:pt idx="9">
                  <c:v>0.524005509007337</c:v>
                </c:pt>
              </c:numCache>
            </c:numRef>
          </c:val>
        </c:ser>
        <c:ser>
          <c:idx val="2"/>
          <c:order val="2"/>
          <c:tx>
            <c:strRef>
              <c:f>drm2!$D$161</c:f>
              <c:strCache>
                <c:ptCount val="1"/>
                <c:pt idx="0">
                  <c:v>Sharing 25%</c:v>
                </c:pt>
              </c:strCache>
            </c:strRef>
          </c:tx>
          <c:spPr>
            <a:pattFill prst="pct75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strRef>
              <c:f>drm2!$A$162:$A$171</c:f>
              <c:strCache>
                <c:ptCount val="10"/>
                <c:pt idx="0">
                  <c:v>1_8</c:v>
                </c:pt>
                <c:pt idx="1">
                  <c:v>2_8</c:v>
                </c:pt>
                <c:pt idx="2">
                  <c:v>3_8</c:v>
                </c:pt>
                <c:pt idx="3">
                  <c:v>4_8</c:v>
                </c:pt>
                <c:pt idx="4">
                  <c:v>5_8</c:v>
                </c:pt>
                <c:pt idx="5">
                  <c:v>6_8</c:v>
                </c:pt>
                <c:pt idx="6">
                  <c:v>8_8</c:v>
                </c:pt>
                <c:pt idx="7">
                  <c:v>10_8</c:v>
                </c:pt>
                <c:pt idx="8">
                  <c:v>16_8</c:v>
                </c:pt>
                <c:pt idx="9">
                  <c:v>32_8</c:v>
                </c:pt>
              </c:strCache>
            </c:strRef>
          </c:cat>
          <c:val>
            <c:numRef>
              <c:f>drm2!$D$162:$D$171</c:f>
              <c:numCache>
                <c:formatCode>General</c:formatCode>
                <c:ptCount val="10"/>
                <c:pt idx="0">
                  <c:v>1.0</c:v>
                </c:pt>
                <c:pt idx="1">
                  <c:v>0.542168993258523</c:v>
                </c:pt>
                <c:pt idx="2">
                  <c:v>0.516285236979146</c:v>
                </c:pt>
                <c:pt idx="3">
                  <c:v>0.514008340754711</c:v>
                </c:pt>
                <c:pt idx="4">
                  <c:v>0.517451918604546</c:v>
                </c:pt>
                <c:pt idx="5">
                  <c:v>0.518324652927372</c:v>
                </c:pt>
                <c:pt idx="6">
                  <c:v>0.500602886543727</c:v>
                </c:pt>
                <c:pt idx="7">
                  <c:v>0.514795463779498</c:v>
                </c:pt>
                <c:pt idx="8">
                  <c:v>0.547781770141378</c:v>
                </c:pt>
                <c:pt idx="9">
                  <c:v>0.547540191451965</c:v>
                </c:pt>
              </c:numCache>
            </c:numRef>
          </c:val>
        </c:ser>
        <c:ser>
          <c:idx val="3"/>
          <c:order val="3"/>
          <c:tx>
            <c:strRef>
              <c:f>drm2!$E$161</c:f>
              <c:strCache>
                <c:ptCount val="1"/>
                <c:pt idx="0">
                  <c:v>Sharing 50 %</c:v>
                </c:pt>
              </c:strCache>
            </c:strRef>
          </c:tx>
          <c:spPr>
            <a:pattFill prst="pct5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</a:ln>
          </c:spPr>
          <c:invertIfNegative val="0"/>
          <c:cat>
            <c:strRef>
              <c:f>drm2!$A$162:$A$171</c:f>
              <c:strCache>
                <c:ptCount val="10"/>
                <c:pt idx="0">
                  <c:v>1_8</c:v>
                </c:pt>
                <c:pt idx="1">
                  <c:v>2_8</c:v>
                </c:pt>
                <c:pt idx="2">
                  <c:v>3_8</c:v>
                </c:pt>
                <c:pt idx="3">
                  <c:v>4_8</c:v>
                </c:pt>
                <c:pt idx="4">
                  <c:v>5_8</c:v>
                </c:pt>
                <c:pt idx="5">
                  <c:v>6_8</c:v>
                </c:pt>
                <c:pt idx="6">
                  <c:v>8_8</c:v>
                </c:pt>
                <c:pt idx="7">
                  <c:v>10_8</c:v>
                </c:pt>
                <c:pt idx="8">
                  <c:v>16_8</c:v>
                </c:pt>
                <c:pt idx="9">
                  <c:v>32_8</c:v>
                </c:pt>
              </c:strCache>
            </c:strRef>
          </c:cat>
          <c:val>
            <c:numRef>
              <c:f>drm2!$E$162:$E$171</c:f>
              <c:numCache>
                <c:formatCode>General</c:formatCode>
                <c:ptCount val="10"/>
                <c:pt idx="0">
                  <c:v>1.0</c:v>
                </c:pt>
                <c:pt idx="1">
                  <c:v>0.542168993258523</c:v>
                </c:pt>
                <c:pt idx="2">
                  <c:v>0.507850930294971</c:v>
                </c:pt>
                <c:pt idx="3">
                  <c:v>0.500602886543727</c:v>
                </c:pt>
                <c:pt idx="4">
                  <c:v>0.499426414264561</c:v>
                </c:pt>
                <c:pt idx="5">
                  <c:v>0.541236604254617</c:v>
                </c:pt>
                <c:pt idx="6">
                  <c:v>0.538032100508347</c:v>
                </c:pt>
                <c:pt idx="7">
                  <c:v>0.546722785707393</c:v>
                </c:pt>
                <c:pt idx="8">
                  <c:v>0.547540191451965</c:v>
                </c:pt>
                <c:pt idx="9">
                  <c:v>0.519893434426008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5427656"/>
        <c:axId val="515529688"/>
      </c:barChart>
      <c:catAx>
        <c:axId val="515427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Platform Configurations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15529688"/>
        <c:crosses val="autoZero"/>
        <c:auto val="1"/>
        <c:lblAlgn val="ctr"/>
        <c:lblOffset val="100"/>
        <c:noMultiLvlLbl val="0"/>
      </c:catAx>
      <c:valAx>
        <c:axId val="5155296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Normalized Execution 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154276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555071655866"/>
          <c:y val="0.143577235772358"/>
          <c:w val="0.758042993519615"/>
          <c:h val="0.08733179694001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/>
            </a:pPr>
            <a:r>
              <a:rPr lang="en-US" sz="2400" b="0"/>
              <a:t>PoliMakE Vs. Halt Approach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0126826181173"/>
          <c:y val="0.0729846574056292"/>
          <c:w val="0.855800694450331"/>
          <c:h val="0.7813658963361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'halt jpeg+drm'!$B$19</c:f>
              <c:strCache>
                <c:ptCount val="1"/>
                <c:pt idx="0">
                  <c:v>Sharing Polimake</c:v>
                </c:pt>
              </c:strCache>
            </c:strRef>
          </c:tx>
          <c:spPr>
            <a:pattFill prst="pct5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</a:ln>
          </c:spPr>
          <c:invertIfNegative val="0"/>
          <c:cat>
            <c:strRef>
              <c:f>'halt jpeg+drm'!$A$20:$A$29</c:f>
              <c:strCache>
                <c:ptCount val="10"/>
                <c:pt idx="0">
                  <c:v>JPEG_1</c:v>
                </c:pt>
                <c:pt idx="1">
                  <c:v>DRM_1</c:v>
                </c:pt>
                <c:pt idx="2">
                  <c:v>JPEG_2</c:v>
                </c:pt>
                <c:pt idx="3">
                  <c:v>DRM_2</c:v>
                </c:pt>
                <c:pt idx="4">
                  <c:v>JPEG_4</c:v>
                </c:pt>
                <c:pt idx="5">
                  <c:v>DRM_4</c:v>
                </c:pt>
                <c:pt idx="6">
                  <c:v>JPEG_8</c:v>
                </c:pt>
                <c:pt idx="7">
                  <c:v>DRM_8</c:v>
                </c:pt>
                <c:pt idx="8">
                  <c:v>JPEG_16</c:v>
                </c:pt>
                <c:pt idx="9">
                  <c:v>DRM_16</c:v>
                </c:pt>
              </c:strCache>
            </c:strRef>
          </c:cat>
          <c:val>
            <c:numRef>
              <c:f>'halt jpeg+drm'!$B$20:$B$29</c:f>
              <c:numCache>
                <c:formatCode>General</c:formatCode>
                <c:ptCount val="10"/>
                <c:pt idx="0">
                  <c:v>2.96816E6</c:v>
                </c:pt>
                <c:pt idx="1">
                  <c:v>80.0</c:v>
                </c:pt>
                <c:pt idx="2">
                  <c:v>262760.0</c:v>
                </c:pt>
                <c:pt idx="3">
                  <c:v>160.0</c:v>
                </c:pt>
                <c:pt idx="4">
                  <c:v>262760.0</c:v>
                </c:pt>
                <c:pt idx="5">
                  <c:v>28880.0</c:v>
                </c:pt>
                <c:pt idx="6">
                  <c:v>262760.0</c:v>
                </c:pt>
                <c:pt idx="7">
                  <c:v>28880.0</c:v>
                </c:pt>
                <c:pt idx="8">
                  <c:v>262760.0</c:v>
                </c:pt>
                <c:pt idx="9">
                  <c:v>28880.0</c:v>
                </c:pt>
              </c:numCache>
            </c:numRef>
          </c:val>
        </c:ser>
        <c:ser>
          <c:idx val="1"/>
          <c:order val="1"/>
          <c:tx>
            <c:strRef>
              <c:f>'halt jpeg+drm'!$C$19</c:f>
              <c:strCache>
                <c:ptCount val="1"/>
                <c:pt idx="0">
                  <c:v>No Sharing Polimake</c:v>
                </c:pt>
              </c:strCache>
            </c:strRef>
          </c:tx>
          <c:spPr>
            <a:pattFill prst="wdDnDiag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strRef>
              <c:f>'halt jpeg+drm'!$A$20:$A$29</c:f>
              <c:strCache>
                <c:ptCount val="10"/>
                <c:pt idx="0">
                  <c:v>JPEG_1</c:v>
                </c:pt>
                <c:pt idx="1">
                  <c:v>DRM_1</c:v>
                </c:pt>
                <c:pt idx="2">
                  <c:v>JPEG_2</c:v>
                </c:pt>
                <c:pt idx="3">
                  <c:v>DRM_2</c:v>
                </c:pt>
                <c:pt idx="4">
                  <c:v>JPEG_4</c:v>
                </c:pt>
                <c:pt idx="5">
                  <c:v>DRM_4</c:v>
                </c:pt>
                <c:pt idx="6">
                  <c:v>JPEG_8</c:v>
                </c:pt>
                <c:pt idx="7">
                  <c:v>DRM_8</c:v>
                </c:pt>
                <c:pt idx="8">
                  <c:v>JPEG_16</c:v>
                </c:pt>
                <c:pt idx="9">
                  <c:v>DRM_16</c:v>
                </c:pt>
              </c:strCache>
            </c:strRef>
          </c:cat>
          <c:val>
            <c:numRef>
              <c:f>'halt jpeg+drm'!$C$20:$C$29</c:f>
              <c:numCache>
                <c:formatCode>General</c:formatCode>
                <c:ptCount val="10"/>
                <c:pt idx="0">
                  <c:v>3.12236E6</c:v>
                </c:pt>
                <c:pt idx="1">
                  <c:v>80.0</c:v>
                </c:pt>
                <c:pt idx="2">
                  <c:v>492860.0</c:v>
                </c:pt>
                <c:pt idx="3">
                  <c:v>28880.0</c:v>
                </c:pt>
                <c:pt idx="4">
                  <c:v>204760.0</c:v>
                </c:pt>
                <c:pt idx="5">
                  <c:v>28880.0</c:v>
                </c:pt>
                <c:pt idx="6">
                  <c:v>204760.0</c:v>
                </c:pt>
                <c:pt idx="7">
                  <c:v>28880.0</c:v>
                </c:pt>
                <c:pt idx="8">
                  <c:v>204760.0</c:v>
                </c:pt>
                <c:pt idx="9">
                  <c:v>28880.0</c:v>
                </c:pt>
              </c:numCache>
            </c:numRef>
          </c:val>
        </c:ser>
        <c:ser>
          <c:idx val="2"/>
          <c:order val="2"/>
          <c:tx>
            <c:strRef>
              <c:f>'halt jpeg+drm'!$D$19</c:f>
              <c:strCache>
                <c:ptCount val="1"/>
                <c:pt idx="0">
                  <c:v>Sharing Halt</c:v>
                </c:pt>
              </c:strCache>
            </c:strRef>
          </c:tx>
          <c:spPr>
            <a:pattFill prst="pct90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strRef>
              <c:f>'halt jpeg+drm'!$A$20:$A$29</c:f>
              <c:strCache>
                <c:ptCount val="10"/>
                <c:pt idx="0">
                  <c:v>JPEG_1</c:v>
                </c:pt>
                <c:pt idx="1">
                  <c:v>DRM_1</c:v>
                </c:pt>
                <c:pt idx="2">
                  <c:v>JPEG_2</c:v>
                </c:pt>
                <c:pt idx="3">
                  <c:v>DRM_2</c:v>
                </c:pt>
                <c:pt idx="4">
                  <c:v>JPEG_4</c:v>
                </c:pt>
                <c:pt idx="5">
                  <c:v>DRM_4</c:v>
                </c:pt>
                <c:pt idx="6">
                  <c:v>JPEG_8</c:v>
                </c:pt>
                <c:pt idx="7">
                  <c:v>DRM_8</c:v>
                </c:pt>
                <c:pt idx="8">
                  <c:v>JPEG_16</c:v>
                </c:pt>
                <c:pt idx="9">
                  <c:v>DRM_16</c:v>
                </c:pt>
              </c:strCache>
            </c:strRef>
          </c:cat>
          <c:val>
            <c:numRef>
              <c:f>'halt jpeg+drm'!$D$20:$D$29</c:f>
              <c:numCache>
                <c:formatCode>General</c:formatCode>
                <c:ptCount val="10"/>
                <c:pt idx="0">
                  <c:v>4.44648E6</c:v>
                </c:pt>
                <c:pt idx="1">
                  <c:v>58240.0</c:v>
                </c:pt>
                <c:pt idx="2">
                  <c:v>1.00348E6</c:v>
                </c:pt>
                <c:pt idx="3">
                  <c:v>58240.0</c:v>
                </c:pt>
                <c:pt idx="4">
                  <c:v>550520.0</c:v>
                </c:pt>
                <c:pt idx="5">
                  <c:v>57760.0</c:v>
                </c:pt>
                <c:pt idx="6">
                  <c:v>550520.0</c:v>
                </c:pt>
                <c:pt idx="7">
                  <c:v>57760.0</c:v>
                </c:pt>
                <c:pt idx="8">
                  <c:v>550520.0</c:v>
                </c:pt>
                <c:pt idx="9">
                  <c:v>57760.0</c:v>
                </c:pt>
              </c:numCache>
            </c:numRef>
          </c:val>
        </c:ser>
        <c:ser>
          <c:idx val="3"/>
          <c:order val="3"/>
          <c:tx>
            <c:strRef>
              <c:f>'halt jpeg+drm'!$E$19</c:f>
              <c:strCache>
                <c:ptCount val="1"/>
                <c:pt idx="0">
                  <c:v>No Sharing Halt</c:v>
                </c:pt>
              </c:strCache>
            </c:strRef>
          </c:tx>
          <c:spPr>
            <a:pattFill prst="pct50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strRef>
              <c:f>'halt jpeg+drm'!$A$20:$A$29</c:f>
              <c:strCache>
                <c:ptCount val="10"/>
                <c:pt idx="0">
                  <c:v>JPEG_1</c:v>
                </c:pt>
                <c:pt idx="1">
                  <c:v>DRM_1</c:v>
                </c:pt>
                <c:pt idx="2">
                  <c:v>JPEG_2</c:v>
                </c:pt>
                <c:pt idx="3">
                  <c:v>DRM_2</c:v>
                </c:pt>
                <c:pt idx="4">
                  <c:v>JPEG_4</c:v>
                </c:pt>
                <c:pt idx="5">
                  <c:v>DRM_4</c:v>
                </c:pt>
                <c:pt idx="6">
                  <c:v>JPEG_8</c:v>
                </c:pt>
                <c:pt idx="7">
                  <c:v>DRM_8</c:v>
                </c:pt>
                <c:pt idx="8">
                  <c:v>JPEG_16</c:v>
                </c:pt>
                <c:pt idx="9">
                  <c:v>DRM_16</c:v>
                </c:pt>
              </c:strCache>
            </c:strRef>
          </c:cat>
          <c:val>
            <c:numRef>
              <c:f>'halt jpeg+drm'!$E$20:$E$29</c:f>
              <c:numCache>
                <c:formatCode>General</c:formatCode>
                <c:ptCount val="10"/>
                <c:pt idx="0">
                  <c:v>4.51348E6</c:v>
                </c:pt>
                <c:pt idx="1">
                  <c:v>58240.0</c:v>
                </c:pt>
                <c:pt idx="2">
                  <c:v>963480.0</c:v>
                </c:pt>
                <c:pt idx="3">
                  <c:v>58240.0</c:v>
                </c:pt>
                <c:pt idx="4">
                  <c:v>493520.0</c:v>
                </c:pt>
                <c:pt idx="5">
                  <c:v>57760.0</c:v>
                </c:pt>
                <c:pt idx="6">
                  <c:v>493520.0</c:v>
                </c:pt>
                <c:pt idx="7">
                  <c:v>57760.0</c:v>
                </c:pt>
                <c:pt idx="8">
                  <c:v>493520.0</c:v>
                </c:pt>
                <c:pt idx="9">
                  <c:v>57760.0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091544"/>
        <c:axId val="135094600"/>
      </c:barChart>
      <c:catAx>
        <c:axId val="135091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35094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5094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0"/>
                </a:pPr>
                <a:r>
                  <a:rPr lang="en-US" sz="2000" b="0"/>
                  <a:t>Execution Time (Billion Cycles)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35091544"/>
        <c:crosses val="autoZero"/>
        <c:crossBetween val="between"/>
        <c:dispUnits>
          <c:builtInUnit val="millions"/>
        </c:dispUnits>
      </c:valAx>
    </c:plotArea>
    <c:legend>
      <c:legendPos val="t"/>
      <c:layout>
        <c:manualLayout>
          <c:xMode val="edge"/>
          <c:yMode val="edge"/>
          <c:x val="0.661778504812841"/>
          <c:y val="0.12824900148351"/>
          <c:w val="0.335215751421815"/>
          <c:h val="0.237988360150633"/>
        </c:manualLayout>
      </c:layout>
      <c:overlay val="0"/>
    </c:legend>
    <c:plotVisOnly val="0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/>
            </a:pPr>
            <a:r>
              <a:rPr lang="en-US" sz="2400" b="0"/>
              <a:t>Effect of DRM on Synthetic Application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75320467754031"/>
          <c:y val="0.102374235052297"/>
          <c:w val="0.55781941319835"/>
          <c:h val="0.7381169488128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'drm syn'!$O$46</c:f>
              <c:strCache>
                <c:ptCount val="1"/>
                <c:pt idx="0">
                  <c:v>2_4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'drm syn'!$P$45:$W$45</c:f>
              <c:strCache>
                <c:ptCount val="8"/>
                <c:pt idx="0">
                  <c:v>Halt SYN_64T_128B_R</c:v>
                </c:pt>
                <c:pt idx="1">
                  <c:v>Halt DRM R</c:v>
                </c:pt>
                <c:pt idx="2">
                  <c:v>Polimake SYN_64T_128B R</c:v>
                </c:pt>
                <c:pt idx="3">
                  <c:v>Polimake DRM R</c:v>
                </c:pt>
                <c:pt idx="4">
                  <c:v>Halt SYN_64T_128B M</c:v>
                </c:pt>
                <c:pt idx="5">
                  <c:v>Halt DRM M</c:v>
                </c:pt>
                <c:pt idx="6">
                  <c:v>Polimake SYN_64T_128B M</c:v>
                </c:pt>
                <c:pt idx="7">
                  <c:v>Polimake DRM M</c:v>
                </c:pt>
              </c:strCache>
            </c:strRef>
          </c:cat>
          <c:val>
            <c:numRef>
              <c:f>'drm syn'!$P$46:$W$46</c:f>
              <c:numCache>
                <c:formatCode>General</c:formatCode>
                <c:ptCount val="8"/>
                <c:pt idx="0">
                  <c:v>1.67859987E9</c:v>
                </c:pt>
                <c:pt idx="1">
                  <c:v>1.14308273E8</c:v>
                </c:pt>
                <c:pt idx="2">
                  <c:v>1.564670017E9</c:v>
                </c:pt>
                <c:pt idx="3">
                  <c:v>1.14296593E8</c:v>
                </c:pt>
                <c:pt idx="4">
                  <c:v>5.177202581E9</c:v>
                </c:pt>
                <c:pt idx="5">
                  <c:v>1.14329729E9</c:v>
                </c:pt>
                <c:pt idx="6">
                  <c:v>4.170869411E9</c:v>
                </c:pt>
                <c:pt idx="7">
                  <c:v>1.14296689E9</c:v>
                </c:pt>
              </c:numCache>
            </c:numRef>
          </c:val>
        </c:ser>
        <c:ser>
          <c:idx val="1"/>
          <c:order val="1"/>
          <c:tx>
            <c:strRef>
              <c:f>'drm syn'!$O$47</c:f>
              <c:strCache>
                <c:ptCount val="1"/>
                <c:pt idx="0">
                  <c:v>4_4</c:v>
                </c:pt>
              </c:strCache>
            </c:strRef>
          </c:tx>
          <c:spPr>
            <a:pattFill prst="ltUpDiag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strRef>
              <c:f>'drm syn'!$P$45:$W$45</c:f>
              <c:strCache>
                <c:ptCount val="8"/>
                <c:pt idx="0">
                  <c:v>Halt SYN_64T_128B_R</c:v>
                </c:pt>
                <c:pt idx="1">
                  <c:v>Halt DRM R</c:v>
                </c:pt>
                <c:pt idx="2">
                  <c:v>Polimake SYN_64T_128B R</c:v>
                </c:pt>
                <c:pt idx="3">
                  <c:v>Polimake DRM R</c:v>
                </c:pt>
                <c:pt idx="4">
                  <c:v>Halt SYN_64T_128B M</c:v>
                </c:pt>
                <c:pt idx="5">
                  <c:v>Halt DRM M</c:v>
                </c:pt>
                <c:pt idx="6">
                  <c:v>Polimake SYN_64T_128B M</c:v>
                </c:pt>
                <c:pt idx="7">
                  <c:v>Polimake DRM M</c:v>
                </c:pt>
              </c:strCache>
            </c:strRef>
          </c:cat>
          <c:val>
            <c:numRef>
              <c:f>'drm syn'!$P$47:$W$47</c:f>
              <c:numCache>
                <c:formatCode>General</c:formatCode>
                <c:ptCount val="8"/>
                <c:pt idx="0">
                  <c:v>2.071011204E9</c:v>
                </c:pt>
                <c:pt idx="1">
                  <c:v>1.05545585E8</c:v>
                </c:pt>
                <c:pt idx="2">
                  <c:v>1.964666779E9</c:v>
                </c:pt>
                <c:pt idx="3">
                  <c:v>1.05533905E8</c:v>
                </c:pt>
                <c:pt idx="4">
                  <c:v>4.795132041E9</c:v>
                </c:pt>
                <c:pt idx="5">
                  <c:v>1.05633585E9</c:v>
                </c:pt>
                <c:pt idx="6">
                  <c:v>3.915959951E9</c:v>
                </c:pt>
                <c:pt idx="7">
                  <c:v>1.05534513E9</c:v>
                </c:pt>
              </c:numCache>
            </c:numRef>
          </c:val>
        </c:ser>
        <c:ser>
          <c:idx val="2"/>
          <c:order val="2"/>
          <c:tx>
            <c:strRef>
              <c:f>'drm syn'!$O$48</c:f>
              <c:strCache>
                <c:ptCount val="1"/>
                <c:pt idx="0">
                  <c:v>8_4</c:v>
                </c:pt>
              </c:strCache>
            </c:strRef>
          </c:tx>
          <c:spPr>
            <a:pattFill prst="pct50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strRef>
              <c:f>'drm syn'!$P$45:$W$45</c:f>
              <c:strCache>
                <c:ptCount val="8"/>
                <c:pt idx="0">
                  <c:v>Halt SYN_64T_128B_R</c:v>
                </c:pt>
                <c:pt idx="1">
                  <c:v>Halt DRM R</c:v>
                </c:pt>
                <c:pt idx="2">
                  <c:v>Polimake SYN_64T_128B R</c:v>
                </c:pt>
                <c:pt idx="3">
                  <c:v>Polimake DRM R</c:v>
                </c:pt>
                <c:pt idx="4">
                  <c:v>Halt SYN_64T_128B M</c:v>
                </c:pt>
                <c:pt idx="5">
                  <c:v>Halt DRM M</c:v>
                </c:pt>
                <c:pt idx="6">
                  <c:v>Polimake SYN_64T_128B M</c:v>
                </c:pt>
                <c:pt idx="7">
                  <c:v>Polimake DRM M</c:v>
                </c:pt>
              </c:strCache>
            </c:strRef>
          </c:cat>
          <c:val>
            <c:numRef>
              <c:f>'drm syn'!$P$48:$W$48</c:f>
              <c:numCache>
                <c:formatCode>General</c:formatCode>
                <c:ptCount val="8"/>
                <c:pt idx="0">
                  <c:v>2.136139615E9</c:v>
                </c:pt>
                <c:pt idx="1">
                  <c:v>1.13436161E8</c:v>
                </c:pt>
                <c:pt idx="2">
                  <c:v>2.021445274E9</c:v>
                </c:pt>
                <c:pt idx="3">
                  <c:v>1.13424481E8</c:v>
                </c:pt>
                <c:pt idx="4">
                  <c:v>4.714775173E9</c:v>
                </c:pt>
                <c:pt idx="5">
                  <c:v>1.13524161E9</c:v>
                </c:pt>
                <c:pt idx="6">
                  <c:v>3.760754063E9</c:v>
                </c:pt>
                <c:pt idx="7">
                  <c:v>1.13474241E9</c:v>
                </c:pt>
              </c:numCache>
            </c:numRef>
          </c:val>
        </c:ser>
        <c:ser>
          <c:idx val="3"/>
          <c:order val="3"/>
          <c:tx>
            <c:strRef>
              <c:f>'drm syn'!$O$49</c:f>
              <c:strCache>
                <c:ptCount val="1"/>
                <c:pt idx="0">
                  <c:v>16_4</c:v>
                </c:pt>
              </c:strCache>
            </c:strRef>
          </c:tx>
          <c:spPr>
            <a:pattFill prst="ltDnDiag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strRef>
              <c:f>'drm syn'!$P$45:$W$45</c:f>
              <c:strCache>
                <c:ptCount val="8"/>
                <c:pt idx="0">
                  <c:v>Halt SYN_64T_128B_R</c:v>
                </c:pt>
                <c:pt idx="1">
                  <c:v>Halt DRM R</c:v>
                </c:pt>
                <c:pt idx="2">
                  <c:v>Polimake SYN_64T_128B R</c:v>
                </c:pt>
                <c:pt idx="3">
                  <c:v>Polimake DRM R</c:v>
                </c:pt>
                <c:pt idx="4">
                  <c:v>Halt SYN_64T_128B M</c:v>
                </c:pt>
                <c:pt idx="5">
                  <c:v>Halt DRM M</c:v>
                </c:pt>
                <c:pt idx="6">
                  <c:v>Polimake SYN_64T_128B M</c:v>
                </c:pt>
                <c:pt idx="7">
                  <c:v>Polimake DRM M</c:v>
                </c:pt>
              </c:strCache>
            </c:strRef>
          </c:cat>
          <c:val>
            <c:numRef>
              <c:f>'drm syn'!$P$49:$W$49</c:f>
              <c:numCache>
                <c:formatCode>General</c:formatCode>
                <c:ptCount val="8"/>
                <c:pt idx="0">
                  <c:v>2.138123767E9</c:v>
                </c:pt>
                <c:pt idx="1">
                  <c:v>1.15440593E8</c:v>
                </c:pt>
                <c:pt idx="2">
                  <c:v>2.021136314E9</c:v>
                </c:pt>
                <c:pt idx="3">
                  <c:v>1.15434673E8</c:v>
                </c:pt>
                <c:pt idx="4">
                  <c:v>5.20017186E9</c:v>
                </c:pt>
                <c:pt idx="5">
                  <c:v>1.15430289E9</c:v>
                </c:pt>
                <c:pt idx="6">
                  <c:v>4.17722673E9</c:v>
                </c:pt>
                <c:pt idx="7">
                  <c:v>1.15429521E9</c:v>
                </c:pt>
              </c:numCache>
            </c:numRef>
          </c:val>
        </c:ser>
        <c:ser>
          <c:idx val="4"/>
          <c:order val="4"/>
          <c:tx>
            <c:strRef>
              <c:f>'drm syn'!$O$50</c:f>
              <c:strCache>
                <c:ptCount val="1"/>
                <c:pt idx="0">
                  <c:v>32_4</c:v>
                </c:pt>
              </c:strCache>
            </c:strRef>
          </c:tx>
          <c:spPr>
            <a:pattFill prst="pct90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strRef>
              <c:f>'drm syn'!$P$45:$W$45</c:f>
              <c:strCache>
                <c:ptCount val="8"/>
                <c:pt idx="0">
                  <c:v>Halt SYN_64T_128B_R</c:v>
                </c:pt>
                <c:pt idx="1">
                  <c:v>Halt DRM R</c:v>
                </c:pt>
                <c:pt idx="2">
                  <c:v>Polimake SYN_64T_128B R</c:v>
                </c:pt>
                <c:pt idx="3">
                  <c:v>Polimake DRM R</c:v>
                </c:pt>
                <c:pt idx="4">
                  <c:v>Halt SYN_64T_128B M</c:v>
                </c:pt>
                <c:pt idx="5">
                  <c:v>Halt DRM M</c:v>
                </c:pt>
                <c:pt idx="6">
                  <c:v>Polimake SYN_64T_128B M</c:v>
                </c:pt>
                <c:pt idx="7">
                  <c:v>Polimake DRM M</c:v>
                </c:pt>
              </c:strCache>
            </c:strRef>
          </c:cat>
          <c:val>
            <c:numRef>
              <c:f>'drm syn'!$P$50:$W$50</c:f>
              <c:numCache>
                <c:formatCode>General</c:formatCode>
                <c:ptCount val="8"/>
                <c:pt idx="0">
                  <c:v>2.130820423E9</c:v>
                </c:pt>
                <c:pt idx="1">
                  <c:v>1.09612289E8</c:v>
                </c:pt>
                <c:pt idx="2">
                  <c:v>2.021225894E9</c:v>
                </c:pt>
                <c:pt idx="3">
                  <c:v>1.09606369E8</c:v>
                </c:pt>
                <c:pt idx="4">
                  <c:v>5.199816762E9</c:v>
                </c:pt>
                <c:pt idx="5">
                  <c:v>1.09601985E9</c:v>
                </c:pt>
                <c:pt idx="6">
                  <c:v>3.876148272E9</c:v>
                </c:pt>
                <c:pt idx="7">
                  <c:v>1.09601217E9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166536"/>
        <c:axId val="104168248"/>
      </c:barChart>
      <c:catAx>
        <c:axId val="104166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4168248"/>
        <c:crosses val="autoZero"/>
        <c:auto val="1"/>
        <c:lblAlgn val="ctr"/>
        <c:lblOffset val="100"/>
        <c:noMultiLvlLbl val="0"/>
      </c:catAx>
      <c:valAx>
        <c:axId val="104168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0"/>
                </a:pPr>
                <a:r>
                  <a:rPr lang="en-US" sz="2000" b="0"/>
                  <a:t>Execution (in Billion Cycles)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4166536"/>
        <c:crosses val="autoZero"/>
        <c:crossBetween val="between"/>
        <c:dispUnits>
          <c:builtInUnit val="billions"/>
        </c:dispUnits>
      </c:valAx>
    </c:plotArea>
    <c:legend>
      <c:legendPos val="t"/>
      <c:layout>
        <c:manualLayout>
          <c:xMode val="edge"/>
          <c:yMode val="edge"/>
          <c:x val="0.882377320022497"/>
          <c:y val="0.269379135445871"/>
          <c:w val="0.111733455193101"/>
          <c:h val="0.386380091927398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/>
            </a:pPr>
            <a:r>
              <a:rPr lang="en-US" sz="2000" b="0" dirty="0"/>
              <a:t>Execution Time Vs. Platform Configuration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1266768737241"/>
          <c:y val="0.118071004999378"/>
          <c:w val="0.888733231262759"/>
          <c:h val="0.509575085331697"/>
        </c:manualLayout>
      </c:layout>
      <c:lineChart>
        <c:grouping val="standard"/>
        <c:varyColors val="0"/>
        <c:ser>
          <c:idx val="0"/>
          <c:order val="0"/>
          <c:tx>
            <c:strRef>
              <c:f>'cmp size varying 37 tasks'!$D$54</c:f>
              <c:strCache>
                <c:ptCount val="1"/>
                <c:pt idx="0">
                  <c:v>No Sharing Execution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'cmp size varying 37 tasks'!$B$55:$B$64</c:f>
              <c:strCache>
                <c:ptCount val="10"/>
                <c:pt idx="0">
                  <c:v>1CPUx1KB</c:v>
                </c:pt>
                <c:pt idx="1">
                  <c:v>1CPUx4KB</c:v>
                </c:pt>
                <c:pt idx="2">
                  <c:v>2CPUx1KB</c:v>
                </c:pt>
                <c:pt idx="3">
                  <c:v>2CPUx4KB</c:v>
                </c:pt>
                <c:pt idx="4">
                  <c:v>4CPUx1KB</c:v>
                </c:pt>
                <c:pt idx="5">
                  <c:v>4CPUx4KB</c:v>
                </c:pt>
                <c:pt idx="6">
                  <c:v>8CPUx1KB</c:v>
                </c:pt>
                <c:pt idx="7">
                  <c:v>8CPUx4KB</c:v>
                </c:pt>
                <c:pt idx="8">
                  <c:v>16CPUx1KB</c:v>
                </c:pt>
                <c:pt idx="9">
                  <c:v>16CPUx4KB</c:v>
                </c:pt>
              </c:strCache>
            </c:strRef>
          </c:cat>
          <c:val>
            <c:numRef>
              <c:f>'cmp size varying 37 tasks'!$D$55:$D$64</c:f>
              <c:numCache>
                <c:formatCode>General</c:formatCode>
                <c:ptCount val="10"/>
                <c:pt idx="0">
                  <c:v>1.859800851E9</c:v>
                </c:pt>
                <c:pt idx="1">
                  <c:v>1.338050085E9</c:v>
                </c:pt>
                <c:pt idx="2">
                  <c:v>1.530330085E9</c:v>
                </c:pt>
                <c:pt idx="3">
                  <c:v>1.453589351E9</c:v>
                </c:pt>
                <c:pt idx="4">
                  <c:v>1.700955151E9</c:v>
                </c:pt>
                <c:pt idx="5">
                  <c:v>7.41599951E8</c:v>
                </c:pt>
                <c:pt idx="6">
                  <c:v>3.97186591E8</c:v>
                </c:pt>
                <c:pt idx="7">
                  <c:v>3.13207891E8</c:v>
                </c:pt>
                <c:pt idx="8">
                  <c:v>3.37420161E8</c:v>
                </c:pt>
                <c:pt idx="9">
                  <c:v>3.13262261E8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'cmp size varying 37 tasks'!$F$54</c:f>
              <c:strCache>
                <c:ptCount val="1"/>
                <c:pt idx="0">
                  <c:v>Sharing Execution</c:v>
                </c:pt>
              </c:strCache>
            </c:strRef>
          </c:tx>
          <c:marker>
            <c:symbol val="none"/>
          </c:marker>
          <c:val>
            <c:numRef>
              <c:f>'cmp size varying 37 tasks'!$F$55:$F$64</c:f>
              <c:numCache>
                <c:formatCode>General</c:formatCode>
                <c:ptCount val="10"/>
                <c:pt idx="0">
                  <c:v>1.201814085E9</c:v>
                </c:pt>
                <c:pt idx="1">
                  <c:v>1.154783085E9</c:v>
                </c:pt>
                <c:pt idx="2">
                  <c:v>1.154783085E9</c:v>
                </c:pt>
                <c:pt idx="3">
                  <c:v>1.513144371E9</c:v>
                </c:pt>
                <c:pt idx="4">
                  <c:v>9.19820371E8</c:v>
                </c:pt>
                <c:pt idx="5">
                  <c:v>6.43644371E8</c:v>
                </c:pt>
                <c:pt idx="6">
                  <c:v>4.71978411E8</c:v>
                </c:pt>
                <c:pt idx="7">
                  <c:v>3.87944411E8</c:v>
                </c:pt>
                <c:pt idx="8">
                  <c:v>5.02119881E8</c:v>
                </c:pt>
                <c:pt idx="9">
                  <c:v>1.92124881E8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2098280"/>
        <c:axId val="897122152"/>
      </c:lineChart>
      <c:catAx>
        <c:axId val="8920982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97122152"/>
        <c:crosses val="autoZero"/>
        <c:auto val="1"/>
        <c:lblAlgn val="ctr"/>
        <c:lblOffset val="100"/>
        <c:noMultiLvlLbl val="0"/>
      </c:catAx>
      <c:valAx>
        <c:axId val="89712215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Billion Cycles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92098280"/>
        <c:crosses val="autoZero"/>
        <c:crossBetween val="between"/>
        <c:dispUnits>
          <c:builtInUnit val="hundredMillions"/>
        </c:dispUnits>
      </c:valAx>
    </c:plotArea>
    <c:legend>
      <c:legendPos val="r"/>
      <c:layout>
        <c:manualLayout>
          <c:xMode val="edge"/>
          <c:yMode val="edge"/>
          <c:x val="0.638148148148148"/>
          <c:y val="0.184057179693462"/>
          <c:w val="0.340131233595801"/>
          <c:h val="0.1816528201912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/>
            </a:pPr>
            <a:r>
              <a:rPr lang="en-US" sz="2000" b="0" dirty="0"/>
              <a:t>Off-chip Accesses in Millions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978528725576"/>
          <c:y val="0.118071004999378"/>
          <c:w val="0.870361256926218"/>
          <c:h val="0.509575475393512"/>
        </c:manualLayout>
      </c:layout>
      <c:lineChart>
        <c:grouping val="standard"/>
        <c:varyColors val="0"/>
        <c:ser>
          <c:idx val="0"/>
          <c:order val="0"/>
          <c:tx>
            <c:strRef>
              <c:f>'cmp size varying 37 tasks'!$C$54</c:f>
              <c:strCache>
                <c:ptCount val="1"/>
                <c:pt idx="0">
                  <c:v>No Sharing Offchip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'cmp size varying 37 tasks'!$B$55:$B$64</c:f>
              <c:strCache>
                <c:ptCount val="10"/>
                <c:pt idx="0">
                  <c:v>1CPUx1KB</c:v>
                </c:pt>
                <c:pt idx="1">
                  <c:v>1CPUx4KB</c:v>
                </c:pt>
                <c:pt idx="2">
                  <c:v>2CPUx1KB</c:v>
                </c:pt>
                <c:pt idx="3">
                  <c:v>2CPUx4KB</c:v>
                </c:pt>
                <c:pt idx="4">
                  <c:v>4CPUx1KB</c:v>
                </c:pt>
                <c:pt idx="5">
                  <c:v>4CPUx4KB</c:v>
                </c:pt>
                <c:pt idx="6">
                  <c:v>8CPUx1KB</c:v>
                </c:pt>
                <c:pt idx="7">
                  <c:v>8CPUx4KB</c:v>
                </c:pt>
                <c:pt idx="8">
                  <c:v>16CPUx1KB</c:v>
                </c:pt>
                <c:pt idx="9">
                  <c:v>16CPUx4KB</c:v>
                </c:pt>
              </c:strCache>
            </c:strRef>
          </c:cat>
          <c:val>
            <c:numRef>
              <c:f>'cmp size varying 37 tasks'!$C$55:$C$64</c:f>
              <c:numCache>
                <c:formatCode>General</c:formatCode>
                <c:ptCount val="10"/>
                <c:pt idx="0">
                  <c:v>43920.0</c:v>
                </c:pt>
                <c:pt idx="1">
                  <c:v>43920.0</c:v>
                </c:pt>
                <c:pt idx="2">
                  <c:v>43632.0</c:v>
                </c:pt>
                <c:pt idx="3">
                  <c:v>43632.0</c:v>
                </c:pt>
                <c:pt idx="4">
                  <c:v>43600.0</c:v>
                </c:pt>
                <c:pt idx="5">
                  <c:v>43600.0</c:v>
                </c:pt>
                <c:pt idx="6">
                  <c:v>43600.0</c:v>
                </c:pt>
                <c:pt idx="7">
                  <c:v>43600.0</c:v>
                </c:pt>
                <c:pt idx="8">
                  <c:v>43600.0</c:v>
                </c:pt>
                <c:pt idx="9">
                  <c:v>42580.0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'cmp size varying 37 tasks'!$E$54</c:f>
              <c:strCache>
                <c:ptCount val="1"/>
                <c:pt idx="0">
                  <c:v>Sharing Offchip</c:v>
                </c:pt>
              </c:strCache>
            </c:strRef>
          </c:tx>
          <c:marker>
            <c:symbol val="none"/>
          </c:marker>
          <c:val>
            <c:numRef>
              <c:f>'cmp size varying 37 tasks'!$E$55:$E$64</c:f>
              <c:numCache>
                <c:formatCode>General</c:formatCode>
                <c:ptCount val="10"/>
                <c:pt idx="0">
                  <c:v>29392.0</c:v>
                </c:pt>
                <c:pt idx="1">
                  <c:v>29392.0</c:v>
                </c:pt>
                <c:pt idx="2">
                  <c:v>29136.0</c:v>
                </c:pt>
                <c:pt idx="3">
                  <c:v>29136.0</c:v>
                </c:pt>
                <c:pt idx="4">
                  <c:v>29136.0</c:v>
                </c:pt>
                <c:pt idx="5">
                  <c:v>29136.0</c:v>
                </c:pt>
                <c:pt idx="6">
                  <c:v>29136.0</c:v>
                </c:pt>
                <c:pt idx="7">
                  <c:v>29136.0</c:v>
                </c:pt>
                <c:pt idx="8">
                  <c:v>28116.0</c:v>
                </c:pt>
                <c:pt idx="9">
                  <c:v>27360.0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1677224"/>
        <c:axId val="514859560"/>
      </c:lineChart>
      <c:catAx>
        <c:axId val="8916772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14859560"/>
        <c:crosses val="autoZero"/>
        <c:auto val="1"/>
        <c:lblAlgn val="ctr"/>
        <c:lblOffset val="100"/>
        <c:noMultiLvlLbl val="0"/>
      </c:catAx>
      <c:valAx>
        <c:axId val="514859560"/>
        <c:scaling>
          <c:orientation val="minMax"/>
          <c:min val="20000.0"/>
        </c:scaling>
        <c:delete val="0"/>
        <c:axPos val="l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Offchip Accesses (Millions)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91677224"/>
        <c:crosses val="autoZero"/>
        <c:crossBetween val="between"/>
        <c:dispUnits>
          <c:builtInUnit val="thousands"/>
        </c:dispUnits>
      </c:valAx>
    </c:plotArea>
    <c:legend>
      <c:legendPos val="r"/>
      <c:layout>
        <c:manualLayout>
          <c:xMode val="edge"/>
          <c:yMode val="edge"/>
          <c:x val="0.740146544181977"/>
          <c:y val="0.000856199452716351"/>
          <c:w val="0.25929012345679"/>
          <c:h val="0.1806059887831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/>
            </a:pPr>
            <a:r>
              <a:rPr lang="en-US" sz="2400" b="0" dirty="0"/>
              <a:t>% </a:t>
            </a:r>
            <a:r>
              <a:rPr lang="en-US" sz="2400" b="0" dirty="0" smtClean="0"/>
              <a:t>Performance Improvement </a:t>
            </a:r>
            <a:r>
              <a:rPr lang="en-US" sz="2400" b="0" dirty="0"/>
              <a:t>over Halt Approach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6675658598231"/>
          <c:y val="0.118015989083428"/>
          <c:w val="0.814616749295227"/>
          <c:h val="0.6970920884682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'halt jpeg+drm'!$B$32</c:f>
              <c:strCache>
                <c:ptCount val="1"/>
                <c:pt idx="0">
                  <c:v>Sharing </c:v>
                </c:pt>
              </c:strCache>
            </c:strRef>
          </c:tx>
          <c:spPr>
            <a:pattFill prst="pct50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strRef>
              <c:f>'halt jpeg+drm'!$A$33:$A$42</c:f>
              <c:strCache>
                <c:ptCount val="10"/>
                <c:pt idx="0">
                  <c:v>JPEG_1</c:v>
                </c:pt>
                <c:pt idx="1">
                  <c:v>DRM_1</c:v>
                </c:pt>
                <c:pt idx="2">
                  <c:v>JPEG_2</c:v>
                </c:pt>
                <c:pt idx="3">
                  <c:v>DRM_2</c:v>
                </c:pt>
                <c:pt idx="4">
                  <c:v>JPEG_4</c:v>
                </c:pt>
                <c:pt idx="5">
                  <c:v>DRM_4</c:v>
                </c:pt>
                <c:pt idx="6">
                  <c:v>JPEG_8</c:v>
                </c:pt>
                <c:pt idx="7">
                  <c:v>DRM_8</c:v>
                </c:pt>
                <c:pt idx="8">
                  <c:v>JPEG_16</c:v>
                </c:pt>
                <c:pt idx="9">
                  <c:v>DRM_16</c:v>
                </c:pt>
              </c:strCache>
            </c:strRef>
          </c:cat>
          <c:val>
            <c:numRef>
              <c:f>'halt jpeg+drm'!$B$33:$B$42</c:f>
              <c:numCache>
                <c:formatCode>General</c:formatCode>
                <c:ptCount val="10"/>
                <c:pt idx="0">
                  <c:v>33.24697288641802</c:v>
                </c:pt>
                <c:pt idx="1">
                  <c:v>99.86263736263719</c:v>
                </c:pt>
                <c:pt idx="2">
                  <c:v>73.81512337067006</c:v>
                </c:pt>
                <c:pt idx="3">
                  <c:v>99.72527472527473</c:v>
                </c:pt>
                <c:pt idx="4">
                  <c:v>52.270580542033</c:v>
                </c:pt>
                <c:pt idx="5">
                  <c:v>50.0</c:v>
                </c:pt>
                <c:pt idx="6">
                  <c:v>52.270580542033</c:v>
                </c:pt>
                <c:pt idx="7">
                  <c:v>50.0</c:v>
                </c:pt>
                <c:pt idx="8">
                  <c:v>52.270580542033</c:v>
                </c:pt>
                <c:pt idx="9">
                  <c:v>50.0</c:v>
                </c:pt>
              </c:numCache>
            </c:numRef>
          </c:val>
        </c:ser>
        <c:ser>
          <c:idx val="1"/>
          <c:order val="1"/>
          <c:tx>
            <c:strRef>
              <c:f>'halt jpeg+drm'!$C$32</c:f>
              <c:strCache>
                <c:ptCount val="1"/>
                <c:pt idx="0">
                  <c:v>No Sharing</c:v>
                </c:pt>
              </c:strCache>
            </c:strRef>
          </c:tx>
          <c:spPr>
            <a:pattFill prst="pct90">
              <a:fgClr>
                <a:srgbClr val="000000"/>
              </a:fgClr>
              <a:bgClr>
                <a:srgbClr val="FFFFFF"/>
              </a:bgClr>
            </a:pattFill>
          </c:spPr>
          <c:invertIfNegative val="0"/>
          <c:cat>
            <c:strRef>
              <c:f>'halt jpeg+drm'!$A$33:$A$42</c:f>
              <c:strCache>
                <c:ptCount val="10"/>
                <c:pt idx="0">
                  <c:v>JPEG_1</c:v>
                </c:pt>
                <c:pt idx="1">
                  <c:v>DRM_1</c:v>
                </c:pt>
                <c:pt idx="2">
                  <c:v>JPEG_2</c:v>
                </c:pt>
                <c:pt idx="3">
                  <c:v>DRM_2</c:v>
                </c:pt>
                <c:pt idx="4">
                  <c:v>JPEG_4</c:v>
                </c:pt>
                <c:pt idx="5">
                  <c:v>DRM_4</c:v>
                </c:pt>
                <c:pt idx="6">
                  <c:v>JPEG_8</c:v>
                </c:pt>
                <c:pt idx="7">
                  <c:v>DRM_8</c:v>
                </c:pt>
                <c:pt idx="8">
                  <c:v>JPEG_16</c:v>
                </c:pt>
                <c:pt idx="9">
                  <c:v>DRM_16</c:v>
                </c:pt>
              </c:strCache>
            </c:strRef>
          </c:cat>
          <c:val>
            <c:numRef>
              <c:f>'halt jpeg+drm'!$C$33:$C$42</c:f>
              <c:numCache>
                <c:formatCode>General</c:formatCode>
                <c:ptCount val="10"/>
                <c:pt idx="0">
                  <c:v>30.82145041076952</c:v>
                </c:pt>
                <c:pt idx="1">
                  <c:v>99.86263736263719</c:v>
                </c:pt>
                <c:pt idx="2">
                  <c:v>48.84585045875355</c:v>
                </c:pt>
                <c:pt idx="3">
                  <c:v>50.41208791208791</c:v>
                </c:pt>
                <c:pt idx="4">
                  <c:v>58.51029340249621</c:v>
                </c:pt>
                <c:pt idx="5">
                  <c:v>50.0</c:v>
                </c:pt>
                <c:pt idx="6">
                  <c:v>58.51029340249621</c:v>
                </c:pt>
                <c:pt idx="7">
                  <c:v>50.0</c:v>
                </c:pt>
                <c:pt idx="8">
                  <c:v>58.51029340249621</c:v>
                </c:pt>
                <c:pt idx="9">
                  <c:v>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122984"/>
        <c:axId val="135125992"/>
      </c:barChart>
      <c:catAx>
        <c:axId val="135122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35125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5125992"/>
        <c:scaling>
          <c:orientation val="minMax"/>
          <c:max val="100.0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/>
                  <a:t>% Improvements over Halt </a:t>
                </a:r>
                <a:r>
                  <a:rPr lang="en-US" b="0" dirty="0" smtClean="0"/>
                  <a:t>Approach</a:t>
                </a:r>
                <a:endParaRPr lang="en-US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351229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9384660250802"/>
          <c:y val="0.13461952738014"/>
          <c:w val="0.268170871002236"/>
          <c:h val="0.168594617322325"/>
        </c:manualLayout>
      </c:layout>
      <c:overlay val="0"/>
    </c:legend>
    <c:plotVisOnly val="0"/>
    <c:dispBlanksAs val="gap"/>
    <c:showDLblsOverMax val="0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0FBB4-2EEA-E144-A551-775EA117D9E0}" type="datetimeFigureOut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9BB0A-5359-3643-AF88-6482AC4AC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377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B8A80-33DE-744D-AC1F-05716DD3E8EC}" type="datetimeFigureOut">
              <a:rPr lang="en-US" smtClean="0"/>
              <a:t>10/24/10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C1844-0A7B-E449-84C6-2FAB9A79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70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target platform… multiprocessor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C1844-0A7B-E449-84C6-2FAB9A799D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05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11955-0C77-487C-A5AA-74D0CD025C2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11955-0C77-487C-A5AA-74D0CD025C2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A463F57-D99C-3A41-ABF9-DE0ED977C9E5}" type="datetime1">
              <a:rPr lang="en-US" smtClean="0"/>
              <a:t>10/24/10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9541-4940-4147-8815-C253200702AA}" type="datetime1">
              <a:rPr lang="en-US" smtClean="0"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ED9B-2F1B-A143-B3A7-C34816120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C64F771-0282-3048-AF84-7D34ADAC6B2A}" type="datetime1">
              <a:rPr lang="en-US" smtClean="0"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FB1ED9B-2F1B-A143-B3A7-C348161203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54D1-7DF2-AA42-89CF-778CA42CAB23}" type="datetime1">
              <a:rPr lang="en-US" smtClean="0"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B1ED9B-2F1B-A143-B3A7-C348161203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0BCF-8D1D-A04F-9AB9-7F8F00E4AC98}" type="datetime1">
              <a:rPr lang="en-US" smtClean="0"/>
              <a:t>10/24/10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FB1ED9B-2F1B-A143-B3A7-C3481612037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04E52F8-97CE-B94D-8806-3A603315F663}" type="datetime1">
              <a:rPr lang="en-US" smtClean="0"/>
              <a:t>10/24/10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B1ED9B-2F1B-A143-B3A7-C348161203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WESS '10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0BDBBC-83C2-A547-B8BB-CA0A74A2D37C}" type="datetime1">
              <a:rPr lang="en-US" smtClean="0"/>
              <a:t>10/24/10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B1ED9B-2F1B-A143-B3A7-C3481612037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0AA8-B9D6-7B49-AFF9-0E591B6354E8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B1ED9B-2F1B-A143-B3A7-C34816120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B2CB-5691-BB42-9774-4663A90C02EF}" type="datetime1">
              <a:rPr lang="en-US" smtClean="0"/>
              <a:t>10/24/10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B1ED9B-2F1B-A143-B3A7-C34816120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F33B-DB2D-6841-84A7-371212BD3341}" type="datetime1">
              <a:rPr lang="en-US" smtClean="0"/>
              <a:t>10/24/10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77912D6-C605-F149-BF58-F11DCA0DBDC0}" type="datetime1">
              <a:rPr lang="en-US" smtClean="0"/>
              <a:t>10/24/10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FB1ED9B-2F1B-A143-B3A7-C3481612037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E27DE8-1939-D74A-8306-200E15E59BB2}" type="datetime1">
              <a:rPr lang="en-US" smtClean="0"/>
              <a:t>10/24/10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B1ED9B-2F1B-A143-B3A7-C348161203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-i-a.com" TargetMode="External"/></Relationships>
</file>

<file path=ppt/slides/_rels/slide3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0.jpeg"/><Relationship Id="rId12" Type="http://schemas.openxmlformats.org/officeDocument/2006/relationships/image" Target="../media/image21.png"/><Relationship Id="rId13" Type="http://schemas.openxmlformats.org/officeDocument/2006/relationships/image" Target="../media/image22.jpeg"/><Relationship Id="rId14" Type="http://schemas.openxmlformats.org/officeDocument/2006/relationships/image" Target="../media/image23.jpeg"/><Relationship Id="rId15" Type="http://schemas.openxmlformats.org/officeDocument/2006/relationships/image" Target="../media/image24.jpeg"/><Relationship Id="rId16" Type="http://schemas.openxmlformats.org/officeDocument/2006/relationships/image" Target="../media/image25.jpeg"/><Relationship Id="rId17" Type="http://schemas.openxmlformats.org/officeDocument/2006/relationships/image" Target="../media/image26.jpeg"/><Relationship Id="rId18" Type="http://schemas.openxmlformats.org/officeDocument/2006/relationships/image" Target="../media/image27.jpeg"/><Relationship Id="rId1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6" Type="http://schemas.openxmlformats.org/officeDocument/2006/relationships/image" Target="../media/image15.jpeg"/><Relationship Id="rId7" Type="http://schemas.openxmlformats.org/officeDocument/2006/relationships/image" Target="../media/image16.jpeg"/><Relationship Id="rId8" Type="http://schemas.openxmlformats.org/officeDocument/2006/relationships/image" Target="../media/image17.jpeg"/><Relationship Id="rId9" Type="http://schemas.openxmlformats.org/officeDocument/2006/relationships/image" Target="../media/image18.jpeg"/><Relationship Id="rId10" Type="http://schemas.openxmlformats.org/officeDocument/2006/relationships/image" Target="../media/image19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230631" y="5867400"/>
            <a:ext cx="913369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867400"/>
            <a:ext cx="8230631" cy="990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690" y="2215859"/>
            <a:ext cx="7768791" cy="1828800"/>
          </a:xfrm>
        </p:spPr>
        <p:txBody>
          <a:bodyPr>
            <a:normAutofit/>
          </a:bodyPr>
          <a:lstStyle/>
          <a:p>
            <a:r>
              <a:rPr lang="en-US" sz="3600" dirty="0" err="1"/>
              <a:t>PoliMakE</a:t>
            </a:r>
            <a:r>
              <a:rPr lang="en-US" sz="3600" dirty="0"/>
              <a:t>: A Policy Making Engine for Secure Embedded Software Execution on Chip-Multiprocessors </a:t>
            </a:r>
            <a:endParaRPr lang="en-US" sz="3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6453" y="4202820"/>
            <a:ext cx="6705600" cy="685800"/>
          </a:xfrm>
        </p:spPr>
        <p:txBody>
          <a:bodyPr/>
          <a:lstStyle/>
          <a:p>
            <a:r>
              <a:rPr lang="en-US" dirty="0" smtClean="0"/>
              <a:t>Luis A. </a:t>
            </a:r>
            <a:r>
              <a:rPr lang="en-US" dirty="0" err="1" smtClean="0"/>
              <a:t>Bathen</a:t>
            </a:r>
            <a:r>
              <a:rPr lang="en-US" dirty="0" smtClean="0"/>
              <a:t>, </a:t>
            </a:r>
            <a:r>
              <a:rPr lang="en-US" dirty="0" err="1" smtClean="0"/>
              <a:t>Nikil</a:t>
            </a:r>
            <a:r>
              <a:rPr lang="en-US" dirty="0" smtClean="0"/>
              <a:t> </a:t>
            </a:r>
            <a:r>
              <a:rPr lang="en-US" dirty="0" err="1" smtClean="0"/>
              <a:t>Dutt</a:t>
            </a:r>
            <a:endParaRPr lang="en-US" dirty="0"/>
          </a:p>
        </p:txBody>
      </p:sp>
      <p:pic>
        <p:nvPicPr>
          <p:cNvPr id="5" name="Picture 4" descr="cec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867400"/>
            <a:ext cx="914400" cy="952500"/>
          </a:xfrm>
          <a:prstGeom prst="rect">
            <a:avLst/>
          </a:prstGeom>
        </p:spPr>
      </p:pic>
      <p:pic>
        <p:nvPicPr>
          <p:cNvPr id="6" name="Picture 5" descr="emsof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pic>
        <p:nvPicPr>
          <p:cNvPr id="7" name="Picture 6" descr="uci_textbann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400"/>
            <a:ext cx="57658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43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PoliMakE</a:t>
            </a:r>
            <a:r>
              <a:rPr lang="en-US" dirty="0" smtClean="0"/>
              <a:t> Methodology 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15B4-51AA-9340-8F11-8CD97F9FFBC8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10</a:t>
            </a:fld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347110" y="3340327"/>
            <a:ext cx="3429000" cy="205740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05400" y="1587727"/>
            <a:ext cx="2765722" cy="1499989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4800" y="1587727"/>
            <a:ext cx="3771452" cy="175260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Pre-process application for secure analysis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(Generate CFG and secure task graph)</a:t>
            </a: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023270" y="3416112"/>
            <a:ext cx="1600440" cy="91449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Secure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Mapping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447910" y="3416112"/>
            <a:ext cx="1575360" cy="91449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Secure</a:t>
            </a:r>
          </a:p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Scheduling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447910" y="4330608"/>
            <a:ext cx="3175800" cy="49397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Policy Making Engine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Elbow Connector 54"/>
          <p:cNvCxnSpPr>
            <a:stCxn id="40" idx="3"/>
            <a:endCxn id="59" idx="1"/>
          </p:cNvCxnSpPr>
          <p:nvPr/>
        </p:nvCxnSpPr>
        <p:spPr>
          <a:xfrm flipV="1">
            <a:off x="4076252" y="2156528"/>
            <a:ext cx="1347058" cy="30749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5423310" y="1665541"/>
            <a:ext cx="2196847" cy="98197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Extraction of security requirements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81000" y="2959327"/>
            <a:ext cx="28956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Front End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141158" y="2730727"/>
            <a:ext cx="1414307" cy="30375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Middle End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423310" y="5016727"/>
            <a:ext cx="28956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 End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Elbow Connector 68"/>
          <p:cNvCxnSpPr>
            <a:stCxn id="59" idx="3"/>
            <a:endCxn id="49" idx="3"/>
          </p:cNvCxnSpPr>
          <p:nvPr/>
        </p:nvCxnSpPr>
        <p:spPr>
          <a:xfrm>
            <a:off x="7620157" y="2156528"/>
            <a:ext cx="1003553" cy="1716832"/>
          </a:xfrm>
          <a:prstGeom prst="bentConnector3">
            <a:avLst>
              <a:gd name="adj1" fmla="val 12277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0" name="Group 132"/>
          <p:cNvGrpSpPr>
            <a:grpSpLocks/>
          </p:cNvGrpSpPr>
          <p:nvPr/>
        </p:nvGrpSpPr>
        <p:grpSpPr bwMode="auto">
          <a:xfrm>
            <a:off x="97920" y="4026127"/>
            <a:ext cx="4620960" cy="2576514"/>
            <a:chOff x="4887912" y="4362083"/>
            <a:chExt cx="5094547" cy="2840776"/>
          </a:xfrm>
        </p:grpSpPr>
        <p:sp>
          <p:nvSpPr>
            <p:cNvPr id="71" name="Rectangle 70"/>
            <p:cNvSpPr/>
            <p:nvPr/>
          </p:nvSpPr>
          <p:spPr bwMode="auto">
            <a:xfrm>
              <a:off x="5351486" y="5595570"/>
              <a:ext cx="573116" cy="30169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SPM1</a:t>
              </a:r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 flipV="1">
              <a:off x="5276869" y="6141794"/>
              <a:ext cx="4259480" cy="15879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3" name="Straight Connector 72"/>
            <p:cNvCxnSpPr/>
            <p:nvPr/>
          </p:nvCxnSpPr>
          <p:spPr bwMode="auto">
            <a:xfrm>
              <a:off x="4887912" y="6368858"/>
              <a:ext cx="5094547" cy="1588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74" name="Rectangle 73"/>
            <p:cNvSpPr/>
            <p:nvPr/>
          </p:nvSpPr>
          <p:spPr bwMode="auto">
            <a:xfrm>
              <a:off x="8283747" y="6669338"/>
              <a:ext cx="1371670" cy="533521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Off-chip memory</a:t>
              </a: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8942594" y="5319282"/>
              <a:ext cx="517551" cy="557339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DMA</a:t>
              </a:r>
            </a:p>
          </p:txBody>
        </p:sp>
        <p:cxnSp>
          <p:nvCxnSpPr>
            <p:cNvPr id="76" name="Straight Arrow Connector 75"/>
            <p:cNvCxnSpPr/>
            <p:nvPr/>
          </p:nvCxnSpPr>
          <p:spPr bwMode="auto">
            <a:xfrm rot="5400000">
              <a:off x="9103708" y="6018735"/>
              <a:ext cx="281051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77" name="Rectangle 76"/>
            <p:cNvSpPr/>
            <p:nvPr/>
          </p:nvSpPr>
          <p:spPr bwMode="auto">
            <a:xfrm>
              <a:off x="4930776" y="4846099"/>
              <a:ext cx="4681777" cy="1383027"/>
            </a:xfrm>
            <a:prstGeom prst="rect">
              <a:avLst/>
            </a:prstGeom>
            <a:noFill/>
            <a:ln w="12700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endParaRPr lang="en-US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TextBox 38"/>
            <p:cNvSpPr txBox="1">
              <a:spLocks noChangeArrowheads="1"/>
            </p:cNvSpPr>
            <p:nvPr/>
          </p:nvSpPr>
          <p:spPr bwMode="auto">
            <a:xfrm>
              <a:off x="8942150" y="4893528"/>
              <a:ext cx="486358" cy="243834"/>
            </a:xfrm>
            <a:prstGeom prst="rect">
              <a:avLst/>
            </a:prstGeom>
            <a:ln w="12700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CMP</a:t>
              </a:r>
            </a:p>
          </p:txBody>
        </p:sp>
        <p:cxnSp>
          <p:nvCxnSpPr>
            <p:cNvPr id="79" name="Straight Arrow Connector 78"/>
            <p:cNvCxnSpPr/>
            <p:nvPr/>
          </p:nvCxnSpPr>
          <p:spPr bwMode="auto">
            <a:xfrm rot="5400000">
              <a:off x="5353048" y="5455838"/>
              <a:ext cx="279464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0" name="Straight Arrow Connector 79"/>
            <p:cNvCxnSpPr/>
            <p:nvPr/>
          </p:nvCxnSpPr>
          <p:spPr bwMode="auto">
            <a:xfrm rot="5400000">
              <a:off x="4856085" y="5736890"/>
              <a:ext cx="841567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1" name="Straight Arrow Connector 80"/>
            <p:cNvCxnSpPr/>
            <p:nvPr/>
          </p:nvCxnSpPr>
          <p:spPr bwMode="auto">
            <a:xfrm rot="5400000">
              <a:off x="4578241" y="5841688"/>
              <a:ext cx="1052752" cy="1587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2" name="Rectangle 81"/>
            <p:cNvSpPr/>
            <p:nvPr/>
          </p:nvSpPr>
          <p:spPr bwMode="auto">
            <a:xfrm>
              <a:off x="4975228" y="4963601"/>
              <a:ext cx="862057" cy="34615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CPU1 Core</a:t>
              </a: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6300859" y="5595570"/>
              <a:ext cx="573116" cy="281051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SPM2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 rot="5400000">
              <a:off x="6302421" y="6016353"/>
              <a:ext cx="281052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5" name="Straight Arrow Connector 84"/>
            <p:cNvCxnSpPr/>
            <p:nvPr/>
          </p:nvCxnSpPr>
          <p:spPr bwMode="auto">
            <a:xfrm rot="5400000">
              <a:off x="6303216" y="5455044"/>
              <a:ext cx="279464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6" name="Straight Arrow Connector 85"/>
            <p:cNvCxnSpPr/>
            <p:nvPr/>
          </p:nvCxnSpPr>
          <p:spPr bwMode="auto">
            <a:xfrm rot="5400000">
              <a:off x="5806253" y="5736096"/>
              <a:ext cx="841567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7" name="Rectangle 86"/>
            <p:cNvSpPr/>
            <p:nvPr/>
          </p:nvSpPr>
          <p:spPr bwMode="auto">
            <a:xfrm>
              <a:off x="5924602" y="4963601"/>
              <a:ext cx="862057" cy="34615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CPU2 Core</a:t>
              </a: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8283747" y="5595570"/>
              <a:ext cx="571529" cy="281051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SPM</a:t>
              </a:r>
              <a:r>
                <a:rPr lang="en-US" sz="900" i="1" dirty="0"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cxnSp>
          <p:nvCxnSpPr>
            <p:cNvPr id="89" name="Straight Arrow Connector 88"/>
            <p:cNvCxnSpPr/>
            <p:nvPr/>
          </p:nvCxnSpPr>
          <p:spPr bwMode="auto">
            <a:xfrm rot="5400000">
              <a:off x="8284517" y="6017147"/>
              <a:ext cx="281052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0" name="Straight Arrow Connector 89"/>
            <p:cNvCxnSpPr/>
            <p:nvPr/>
          </p:nvCxnSpPr>
          <p:spPr bwMode="auto">
            <a:xfrm rot="5400000">
              <a:off x="8285311" y="5455838"/>
              <a:ext cx="279464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1" name="Straight Arrow Connector 90"/>
            <p:cNvCxnSpPr/>
            <p:nvPr/>
          </p:nvCxnSpPr>
          <p:spPr bwMode="auto">
            <a:xfrm rot="5400000">
              <a:off x="7788348" y="5736890"/>
              <a:ext cx="841567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2" name="Rectangle 91"/>
            <p:cNvSpPr/>
            <p:nvPr/>
          </p:nvSpPr>
          <p:spPr bwMode="auto">
            <a:xfrm>
              <a:off x="7905903" y="4963601"/>
              <a:ext cx="863644" cy="34615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CPU</a:t>
              </a:r>
              <a:r>
                <a:rPr lang="en-US" sz="900" i="1" dirty="0"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900" dirty="0">
                  <a:latin typeface="Arial" pitchFamily="34" charset="0"/>
                  <a:cs typeface="Arial" pitchFamily="34" charset="0"/>
                </a:rPr>
                <a:t> Core</a:t>
              </a:r>
            </a:p>
          </p:txBody>
        </p:sp>
        <p:cxnSp>
          <p:nvCxnSpPr>
            <p:cNvPr id="93" name="Straight Arrow Connector 92"/>
            <p:cNvCxnSpPr/>
            <p:nvPr/>
          </p:nvCxnSpPr>
          <p:spPr bwMode="auto">
            <a:xfrm rot="5400000">
              <a:off x="5527615" y="5841688"/>
              <a:ext cx="1052752" cy="1587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/>
            <p:nvPr/>
          </p:nvCxnSpPr>
          <p:spPr bwMode="auto">
            <a:xfrm rot="5400000">
              <a:off x="7508916" y="5841688"/>
              <a:ext cx="1052752" cy="1587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5" name="Straight Arrow Connector 94"/>
            <p:cNvCxnSpPr/>
            <p:nvPr/>
          </p:nvCxnSpPr>
          <p:spPr bwMode="auto">
            <a:xfrm rot="5400000">
              <a:off x="8829850" y="6504200"/>
              <a:ext cx="281051" cy="1586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6" name="Straight Arrow Connector 95"/>
            <p:cNvCxnSpPr/>
            <p:nvPr/>
          </p:nvCxnSpPr>
          <p:spPr bwMode="auto">
            <a:xfrm rot="5400000">
              <a:off x="8868728" y="6123534"/>
              <a:ext cx="490649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7" name="Straight Arrow Connector 96"/>
            <p:cNvCxnSpPr/>
            <p:nvPr/>
          </p:nvCxnSpPr>
          <p:spPr bwMode="auto">
            <a:xfrm rot="5400000">
              <a:off x="5352254" y="6017147"/>
              <a:ext cx="281052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8" name="Folded Corner 97"/>
            <p:cNvSpPr/>
            <p:nvPr/>
          </p:nvSpPr>
          <p:spPr>
            <a:xfrm>
              <a:off x="6086535" y="4541230"/>
              <a:ext cx="573117" cy="282639"/>
            </a:xfrm>
            <a:prstGeom prst="foldedCorne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99" name="Folded Corner 98"/>
            <p:cNvSpPr/>
            <p:nvPr/>
          </p:nvSpPr>
          <p:spPr>
            <a:xfrm>
              <a:off x="7999570" y="4362083"/>
              <a:ext cx="573116" cy="461786"/>
            </a:xfrm>
            <a:prstGeom prst="foldedCorne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Task D</a:t>
              </a:r>
            </a:p>
          </p:txBody>
        </p:sp>
        <p:sp>
          <p:nvSpPr>
            <p:cNvPr id="100" name="Folded Corner 99"/>
            <p:cNvSpPr/>
            <p:nvPr/>
          </p:nvSpPr>
          <p:spPr>
            <a:xfrm>
              <a:off x="5148275" y="4541230"/>
              <a:ext cx="573116" cy="282639"/>
            </a:xfrm>
            <a:prstGeom prst="foldedCorne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7269284" y="5584454"/>
              <a:ext cx="573116" cy="2810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 err="1">
                  <a:latin typeface="Arial" pitchFamily="34" charset="0"/>
                  <a:cs typeface="Arial" pitchFamily="34" charset="0"/>
                </a:rPr>
                <a:t>SPM</a:t>
              </a:r>
              <a:r>
                <a:rPr lang="en-US" sz="900" i="1" dirty="0" err="1">
                  <a:latin typeface="Arial" pitchFamily="34" charset="0"/>
                  <a:cs typeface="Arial" pitchFamily="34" charset="0"/>
                </a:rPr>
                <a:t>i</a:t>
              </a:r>
              <a:endParaRPr lang="en-US" sz="900" i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2" name="Straight Arrow Connector 101"/>
            <p:cNvCxnSpPr/>
            <p:nvPr/>
          </p:nvCxnSpPr>
          <p:spPr bwMode="auto">
            <a:xfrm rot="5400000">
              <a:off x="7270846" y="6005238"/>
              <a:ext cx="281051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3" name="Straight Arrow Connector 102"/>
            <p:cNvCxnSpPr/>
            <p:nvPr/>
          </p:nvCxnSpPr>
          <p:spPr bwMode="auto">
            <a:xfrm rot="5400000">
              <a:off x="7270846" y="5443135"/>
              <a:ext cx="281051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4" name="Straight Arrow Connector 103"/>
            <p:cNvCxnSpPr/>
            <p:nvPr/>
          </p:nvCxnSpPr>
          <p:spPr bwMode="auto">
            <a:xfrm rot="5400000">
              <a:off x="6773884" y="5724186"/>
              <a:ext cx="843154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05" name="Rectangle 104"/>
            <p:cNvSpPr/>
            <p:nvPr/>
          </p:nvSpPr>
          <p:spPr bwMode="auto">
            <a:xfrm>
              <a:off x="6893026" y="4952485"/>
              <a:ext cx="863644" cy="34615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 err="1">
                  <a:latin typeface="Arial" pitchFamily="34" charset="0"/>
                  <a:cs typeface="Arial" pitchFamily="34" charset="0"/>
                </a:rPr>
                <a:t>CPU</a:t>
              </a:r>
              <a:r>
                <a:rPr lang="en-US" sz="900" i="1" dirty="0" err="1">
                  <a:latin typeface="Arial" pitchFamily="34" charset="0"/>
                  <a:cs typeface="Arial" pitchFamily="34" charset="0"/>
                </a:rPr>
                <a:t>i</a:t>
              </a:r>
              <a:endParaRPr lang="en-US" sz="900" i="1" dirty="0">
                <a:latin typeface="Arial" pitchFamily="34" charset="0"/>
                <a:cs typeface="Arial" pitchFamily="34" charset="0"/>
              </a:endParaRPr>
            </a:p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 Core</a:t>
              </a:r>
            </a:p>
          </p:txBody>
        </p:sp>
        <p:cxnSp>
          <p:nvCxnSpPr>
            <p:cNvPr id="106" name="Straight Arrow Connector 105"/>
            <p:cNvCxnSpPr/>
            <p:nvPr/>
          </p:nvCxnSpPr>
          <p:spPr bwMode="auto">
            <a:xfrm rot="5400000">
              <a:off x="6495245" y="5829779"/>
              <a:ext cx="1054340" cy="1587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07" name="Folded Corner 106"/>
            <p:cNvSpPr/>
            <p:nvPr/>
          </p:nvSpPr>
          <p:spPr>
            <a:xfrm>
              <a:off x="6985106" y="4362083"/>
              <a:ext cx="573117" cy="449083"/>
            </a:xfrm>
            <a:prstGeom prst="foldedCorne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Task C</a:t>
              </a:r>
            </a:p>
          </p:txBody>
        </p:sp>
      </p:grpSp>
      <p:sp>
        <p:nvSpPr>
          <p:cNvPr id="28" name="U-Turn Arrow 27"/>
          <p:cNvSpPr/>
          <p:nvPr/>
        </p:nvSpPr>
        <p:spPr>
          <a:xfrm rot="20037820" flipH="1">
            <a:off x="3390970" y="3769555"/>
            <a:ext cx="2007751" cy="688323"/>
          </a:xfrm>
          <a:prstGeom prst="uturnArrow">
            <a:avLst>
              <a:gd name="adj1" fmla="val 21685"/>
              <a:gd name="adj2" fmla="val 25000"/>
              <a:gd name="adj3" fmla="val 18653"/>
              <a:gd name="adj4" fmla="val 43750"/>
              <a:gd name="adj5" fmla="val 7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785158" y="3416159"/>
            <a:ext cx="1051200" cy="49397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Policy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937558" y="3568559"/>
            <a:ext cx="1051200" cy="49397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Policy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089958" y="3720959"/>
            <a:ext cx="1051200" cy="49397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Policy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153963" y="6095806"/>
            <a:ext cx="28956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Policy Enforcement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95200" y="1587727"/>
            <a:ext cx="3771452" cy="1752600"/>
          </a:xfrm>
          <a:prstGeom prst="rect">
            <a:avLst/>
          </a:prstGeom>
          <a:solidFill>
            <a:schemeClr val="accent1">
              <a:tint val="50000"/>
              <a:alpha val="5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105400" y="1587727"/>
            <a:ext cx="2765722" cy="1499989"/>
          </a:xfrm>
          <a:prstGeom prst="rect">
            <a:avLst/>
          </a:prstGeom>
          <a:solidFill>
            <a:schemeClr val="accent3">
              <a:tint val="50000"/>
              <a:alpha val="5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347110" y="3359578"/>
            <a:ext cx="3429000" cy="2057400"/>
          </a:xfrm>
          <a:prstGeom prst="rect">
            <a:avLst/>
          </a:prstGeom>
          <a:solidFill>
            <a:schemeClr val="accent6">
              <a:tint val="50000"/>
              <a:alpha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507679" y="1721062"/>
            <a:ext cx="5529600" cy="13134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2200" b="1" i="1" dirty="0"/>
              <a:t>Goal is to obtain number of necessary resources to securely execute application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4383359" y="3673899"/>
            <a:ext cx="4537993" cy="12203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2000" b="1" i="1" dirty="0"/>
              <a:t>Goal is to </a:t>
            </a:r>
            <a:r>
              <a:rPr lang="en-US" sz="2000" b="1" i="1" dirty="0" smtClean="0"/>
              <a:t>generate customized policies</a:t>
            </a:r>
          </a:p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2000" b="1" i="1" dirty="0" smtClean="0"/>
              <a:t> (power/performance – aware schedule and resource allocation)</a:t>
            </a:r>
            <a:endParaRPr lang="en-US" sz="2000" b="1" i="1" dirty="0"/>
          </a:p>
        </p:txBody>
      </p:sp>
      <p:sp>
        <p:nvSpPr>
          <p:cNvPr id="116" name="Rectangle 115"/>
          <p:cNvSpPr/>
          <p:nvPr/>
        </p:nvSpPr>
        <p:spPr>
          <a:xfrm>
            <a:off x="159967" y="5115759"/>
            <a:ext cx="4537993" cy="12074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2000" b="1" i="1" dirty="0"/>
              <a:t>Goal is </a:t>
            </a:r>
            <a:r>
              <a:rPr lang="en-US" sz="2000" b="1" i="1" dirty="0" smtClean="0"/>
              <a:t>to load the right policy and enforce it through selective Sandboxing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191666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2" grpId="0" animBg="1"/>
      <p:bldP spid="63" grpId="0" animBg="1"/>
      <p:bldP spid="110" grpId="0" animBg="1"/>
      <p:bldP spid="111" grpId="0" animBg="1"/>
      <p:bldP spid="112" grpId="0" animBg="1"/>
      <p:bldP spid="114" grpId="0" animBg="1"/>
      <p:bldP spid="115" grpId="0" animBg="1"/>
      <p:bldP spid="1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and Attack Models</a:t>
            </a:r>
          </a:p>
          <a:p>
            <a:r>
              <a:rPr lang="en-US" dirty="0" err="1" smtClean="0"/>
              <a:t>PoliMakE</a:t>
            </a:r>
            <a:r>
              <a:rPr lang="en-US" dirty="0" smtClean="0"/>
              <a:t> Overview</a:t>
            </a:r>
          </a:p>
          <a:p>
            <a:r>
              <a:rPr lang="en-US" b="1" i="1" dirty="0" smtClean="0"/>
              <a:t>Software Driven Policy Making</a:t>
            </a:r>
          </a:p>
          <a:p>
            <a:r>
              <a:rPr lang="en-US" dirty="0" err="1" smtClean="0"/>
              <a:t>PoliMakE</a:t>
            </a:r>
            <a:r>
              <a:rPr lang="en-US" dirty="0" smtClean="0"/>
              <a:t> Driven On-chip Sandboxing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A178-434A-C643-876E-62084A683E34}" type="datetime1">
              <a:rPr lang="en-US" smtClean="0"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WESS '10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3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Software Driven Policy Making</a:t>
            </a:r>
          </a:p>
        </p:txBody>
      </p:sp>
      <p:grpSp>
        <p:nvGrpSpPr>
          <p:cNvPr id="37900" name="Group 37899"/>
          <p:cNvGrpSpPr/>
          <p:nvPr/>
        </p:nvGrpSpPr>
        <p:grpSpPr>
          <a:xfrm>
            <a:off x="1748664" y="2551654"/>
            <a:ext cx="1698931" cy="553018"/>
            <a:chOff x="2228466" y="1951334"/>
            <a:chExt cx="1698931" cy="553018"/>
          </a:xfrm>
        </p:grpSpPr>
        <p:sp>
          <p:nvSpPr>
            <p:cNvPr id="6" name="Oval 5"/>
            <p:cNvSpPr/>
            <p:nvPr/>
          </p:nvSpPr>
          <p:spPr>
            <a:xfrm>
              <a:off x="2228466" y="1951334"/>
              <a:ext cx="622080" cy="55301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82910" tIns="41455" rIns="82910" bIns="41455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600" dirty="0">
                  <a:cs typeface="Times New Roman" pitchFamily="18" charset="0"/>
                </a:rPr>
                <a:t>t1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3305317" y="1951334"/>
              <a:ext cx="622080" cy="55301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82910" tIns="41455" rIns="82910" bIns="41455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600" dirty="0">
                  <a:cs typeface="Times New Roman" pitchFamily="18" charset="0"/>
                </a:rPr>
                <a:t>t2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7" idx="2"/>
            </p:cNvCxnSpPr>
            <p:nvPr/>
          </p:nvCxnSpPr>
          <p:spPr>
            <a:xfrm>
              <a:off x="2850546" y="2227843"/>
              <a:ext cx="45477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D128-3867-9347-9DAB-99099659C64F}" type="datetime1">
              <a:rPr lang="en-US" smtClean="0"/>
              <a:t>10/24/10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WESS '10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12</a:t>
            </a:fld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6030683" y="1756495"/>
            <a:ext cx="3011661" cy="2081481"/>
            <a:chOff x="1534656" y="3703738"/>
            <a:chExt cx="4156805" cy="3334895"/>
          </a:xfrm>
        </p:grpSpPr>
        <p:sp>
          <p:nvSpPr>
            <p:cNvPr id="72" name="Rectangle 71"/>
            <p:cNvSpPr/>
            <p:nvPr/>
          </p:nvSpPr>
          <p:spPr>
            <a:xfrm>
              <a:off x="1534656" y="3703738"/>
              <a:ext cx="4156805" cy="33348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2112745" y="4760798"/>
              <a:ext cx="622080" cy="55301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100" dirty="0"/>
                <a:t>t1</a:t>
              </a: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3082081" y="4841787"/>
              <a:ext cx="622080" cy="55301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100" dirty="0"/>
                <a:t>t2</a:t>
              </a: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2166241" y="5671314"/>
              <a:ext cx="1226880" cy="829527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50" dirty="0">
                  <a:solidFill>
                    <a:srgbClr val="FF0000"/>
                  </a:solidFill>
                </a:rPr>
                <a:t>s</a:t>
              </a:r>
              <a:r>
                <a:rPr lang="en-US" sz="1050" dirty="0" smtClean="0">
                  <a:solidFill>
                    <a:srgbClr val="FF0000"/>
                  </a:solidFill>
                </a:rPr>
                <a:t>ec shared </a:t>
              </a:r>
            </a:p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50" dirty="0" smtClean="0">
                  <a:solidFill>
                    <a:srgbClr val="FF0000"/>
                  </a:solidFill>
                </a:rPr>
                <a:t>Buf2.2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904977" y="3889828"/>
              <a:ext cx="1589760" cy="748694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50" dirty="0">
                  <a:solidFill>
                    <a:srgbClr val="FF0000"/>
                  </a:solidFill>
                </a:rPr>
                <a:t>s</a:t>
              </a:r>
              <a:r>
                <a:rPr lang="en-US" sz="1050" dirty="0" smtClean="0">
                  <a:solidFill>
                    <a:srgbClr val="FF0000"/>
                  </a:solidFill>
                </a:rPr>
                <a:t>ec local buf2.1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3980638" y="5792795"/>
              <a:ext cx="929499" cy="708046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50" dirty="0" smtClean="0">
                  <a:solidFill>
                    <a:srgbClr val="FF0000"/>
                  </a:solidFill>
                </a:rPr>
                <a:t>sec local </a:t>
              </a:r>
              <a:r>
                <a:rPr lang="en-US" sz="1050" dirty="0" err="1" smtClean="0">
                  <a:solidFill>
                    <a:srgbClr val="FF0000"/>
                  </a:solidFill>
                </a:rPr>
                <a:t>var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1786179" y="3832686"/>
              <a:ext cx="1036801" cy="553018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100" dirty="0" err="1">
                  <a:solidFill>
                    <a:srgbClr val="00B050"/>
                  </a:solidFill>
                </a:rPr>
                <a:t>u</a:t>
              </a:r>
              <a:r>
                <a:rPr lang="en-US" sz="1100" dirty="0" err="1" smtClean="0">
                  <a:solidFill>
                    <a:srgbClr val="00B050"/>
                  </a:solidFill>
                </a:rPr>
                <a:t>nsec</a:t>
              </a:r>
              <a:endParaRPr lang="en-US" sz="1100" dirty="0" smtClean="0">
                <a:solidFill>
                  <a:srgbClr val="00B050"/>
                </a:solidFill>
              </a:endParaRPr>
            </a:p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100" dirty="0" smtClean="0">
                  <a:solidFill>
                    <a:srgbClr val="00B050"/>
                  </a:solidFill>
                </a:rPr>
                <a:t>buf1</a:t>
              </a:r>
              <a:endParaRPr lang="en-US" sz="1100" dirty="0">
                <a:solidFill>
                  <a:srgbClr val="00B050"/>
                </a:solidFill>
              </a:endParaRPr>
            </a:p>
          </p:txBody>
        </p:sp>
        <p:cxnSp>
          <p:nvCxnSpPr>
            <p:cNvPr id="81" name="Curved Connector 29"/>
            <p:cNvCxnSpPr>
              <a:stCxn id="77" idx="2"/>
              <a:endCxn id="74" idx="0"/>
            </p:cNvCxnSpPr>
            <p:nvPr/>
          </p:nvCxnSpPr>
          <p:spPr bwMode="auto">
            <a:xfrm rot="10800000" flipV="1">
              <a:off x="3393121" y="4264175"/>
              <a:ext cx="511856" cy="577612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urved Connector 81"/>
            <p:cNvCxnSpPr>
              <a:stCxn id="80" idx="4"/>
              <a:endCxn id="73" idx="0"/>
            </p:cNvCxnSpPr>
            <p:nvPr/>
          </p:nvCxnSpPr>
          <p:spPr bwMode="auto">
            <a:xfrm rot="16200000" flipH="1">
              <a:off x="2176635" y="4513648"/>
              <a:ext cx="375095" cy="119206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urved Connector 82"/>
            <p:cNvCxnSpPr>
              <a:stCxn id="75" idx="0"/>
              <a:endCxn id="73" idx="4"/>
            </p:cNvCxnSpPr>
            <p:nvPr/>
          </p:nvCxnSpPr>
          <p:spPr bwMode="auto">
            <a:xfrm rot="16200000" flipV="1">
              <a:off x="2422985" y="5314617"/>
              <a:ext cx="357498" cy="355897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urved Connector 83"/>
            <p:cNvCxnSpPr>
              <a:stCxn id="75" idx="7"/>
              <a:endCxn id="74" idx="4"/>
            </p:cNvCxnSpPr>
            <p:nvPr/>
          </p:nvCxnSpPr>
          <p:spPr bwMode="auto">
            <a:xfrm rot="5400000" flipH="1" flipV="1">
              <a:off x="3104290" y="5503964"/>
              <a:ext cx="397990" cy="1796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urved Connector 84"/>
            <p:cNvCxnSpPr>
              <a:stCxn id="78" idx="0"/>
              <a:endCxn id="74" idx="5"/>
            </p:cNvCxnSpPr>
            <p:nvPr/>
          </p:nvCxnSpPr>
          <p:spPr bwMode="auto">
            <a:xfrm rot="16200000" flipV="1">
              <a:off x="3789735" y="5137142"/>
              <a:ext cx="478979" cy="83232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Folded Corner 4"/>
          <p:cNvSpPr/>
          <p:nvPr/>
        </p:nvSpPr>
        <p:spPr>
          <a:xfrm>
            <a:off x="44431" y="2132197"/>
            <a:ext cx="1052590" cy="1279518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DRM </a:t>
            </a:r>
          </a:p>
          <a:p>
            <a:pPr algn="ctr"/>
            <a:r>
              <a:rPr lang="en-US" dirty="0" smtClean="0"/>
              <a:t>C/C++</a:t>
            </a:r>
            <a:endParaRPr lang="en-US" dirty="0"/>
          </a:p>
        </p:txBody>
      </p:sp>
      <p:sp>
        <p:nvSpPr>
          <p:cNvPr id="64" name="Right Arrow 63"/>
          <p:cNvSpPr/>
          <p:nvPr/>
        </p:nvSpPr>
        <p:spPr>
          <a:xfrm>
            <a:off x="1186002" y="2566063"/>
            <a:ext cx="437179" cy="491827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745021" y="1872643"/>
            <a:ext cx="1556639" cy="553018"/>
            <a:chOff x="547277" y="3339859"/>
            <a:chExt cx="1556639" cy="553018"/>
          </a:xfrm>
        </p:grpSpPr>
        <p:sp>
          <p:nvSpPr>
            <p:cNvPr id="88" name="Oval 87"/>
            <p:cNvSpPr/>
            <p:nvPr/>
          </p:nvSpPr>
          <p:spPr>
            <a:xfrm>
              <a:off x="547277" y="3339859"/>
              <a:ext cx="622080" cy="55301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82910" tIns="41455" rIns="82910" bIns="41455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200" dirty="0">
                  <a:cs typeface="Times New Roman" pitchFamily="18" charset="0"/>
                </a:rPr>
                <a:t>t1</a:t>
              </a:r>
            </a:p>
          </p:txBody>
        </p:sp>
        <p:sp>
          <p:nvSpPr>
            <p:cNvPr id="89" name="Oval 88"/>
            <p:cNvSpPr/>
            <p:nvPr/>
          </p:nvSpPr>
          <p:spPr>
            <a:xfrm>
              <a:off x="1481836" y="3339859"/>
              <a:ext cx="622080" cy="55301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82910" tIns="41455" rIns="82910" bIns="41455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200" dirty="0">
                  <a:cs typeface="Times New Roman" pitchFamily="18" charset="0"/>
                </a:rPr>
                <a:t>t2</a:t>
              </a:r>
            </a:p>
          </p:txBody>
        </p:sp>
        <p:cxnSp>
          <p:nvCxnSpPr>
            <p:cNvPr id="90" name="Straight Arrow Connector 89"/>
            <p:cNvCxnSpPr>
              <a:stCxn id="88" idx="6"/>
              <a:endCxn id="89" idx="2"/>
            </p:cNvCxnSpPr>
            <p:nvPr/>
          </p:nvCxnSpPr>
          <p:spPr>
            <a:xfrm>
              <a:off x="1169357" y="3616368"/>
              <a:ext cx="31247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urved Connector 90"/>
            <p:cNvCxnSpPr>
              <a:stCxn id="88" idx="3"/>
              <a:endCxn id="88" idx="5"/>
            </p:cNvCxnSpPr>
            <p:nvPr/>
          </p:nvCxnSpPr>
          <p:spPr>
            <a:xfrm rot="16200000" flipH="1">
              <a:off x="857597" y="3591188"/>
              <a:ext cx="1441" cy="440640"/>
            </a:xfrm>
            <a:prstGeom prst="curvedConnector3">
              <a:avLst>
                <a:gd name="adj1" fmla="val 25753990"/>
              </a:avLst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urved Connector 91"/>
            <p:cNvCxnSpPr>
              <a:stCxn id="88" idx="2"/>
              <a:endCxn id="88" idx="0"/>
            </p:cNvCxnSpPr>
            <p:nvPr/>
          </p:nvCxnSpPr>
          <p:spPr>
            <a:xfrm rot="10800000" flipH="1">
              <a:off x="547277" y="3339859"/>
              <a:ext cx="311040" cy="276509"/>
            </a:xfrm>
            <a:prstGeom prst="curvedConnector4">
              <a:avLst>
                <a:gd name="adj1" fmla="val -64490"/>
                <a:gd name="adj2" fmla="val 205662"/>
              </a:avLst>
            </a:prstGeom>
            <a:ln>
              <a:solidFill>
                <a:srgbClr val="008000"/>
              </a:solidFill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Curved Connector 94"/>
            <p:cNvCxnSpPr>
              <a:stCxn id="89" idx="5"/>
              <a:endCxn id="89" idx="6"/>
            </p:cNvCxnSpPr>
            <p:nvPr/>
          </p:nvCxnSpPr>
          <p:spPr>
            <a:xfrm rot="5400000" flipH="1" flipV="1">
              <a:off x="1960604" y="3668578"/>
              <a:ext cx="195521" cy="91102"/>
            </a:xfrm>
            <a:prstGeom prst="curvedConnector4">
              <a:avLst>
                <a:gd name="adj1" fmla="val -158340"/>
                <a:gd name="adj2" fmla="val 350928"/>
              </a:avLst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Curved Connector 24"/>
            <p:cNvCxnSpPr>
              <a:stCxn id="89" idx="6"/>
              <a:endCxn id="89" idx="7"/>
            </p:cNvCxnSpPr>
            <p:nvPr/>
          </p:nvCxnSpPr>
          <p:spPr>
            <a:xfrm flipH="1" flipV="1">
              <a:off x="2012814" y="3420847"/>
              <a:ext cx="91102" cy="195521"/>
            </a:xfrm>
            <a:prstGeom prst="curvedConnector4">
              <a:avLst>
                <a:gd name="adj1" fmla="val -250928"/>
                <a:gd name="adj2" fmla="val 258340"/>
              </a:avLst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888" name="Group 37887"/>
          <p:cNvGrpSpPr/>
          <p:nvPr/>
        </p:nvGrpSpPr>
        <p:grpSpPr>
          <a:xfrm>
            <a:off x="3654300" y="3365606"/>
            <a:ext cx="1607041" cy="554459"/>
            <a:chOff x="3241370" y="4495102"/>
            <a:chExt cx="1607041" cy="554459"/>
          </a:xfrm>
        </p:grpSpPr>
        <p:sp>
          <p:nvSpPr>
            <p:cNvPr id="97" name="Oval 96"/>
            <p:cNvSpPr/>
            <p:nvPr/>
          </p:nvSpPr>
          <p:spPr>
            <a:xfrm>
              <a:off x="3241370" y="4495102"/>
              <a:ext cx="622080" cy="55301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82910" tIns="41455" rIns="82910" bIns="41455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200" dirty="0">
                  <a:cs typeface="Times New Roman" pitchFamily="18" charset="0"/>
                </a:rPr>
                <a:t>t1</a:t>
              </a:r>
            </a:p>
          </p:txBody>
        </p:sp>
        <p:sp>
          <p:nvSpPr>
            <p:cNvPr id="98" name="Oval 97"/>
            <p:cNvSpPr/>
            <p:nvPr/>
          </p:nvSpPr>
          <p:spPr>
            <a:xfrm>
              <a:off x="4226330" y="4495102"/>
              <a:ext cx="622080" cy="55301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82910" tIns="41455" rIns="82910" bIns="41455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200" dirty="0">
                  <a:cs typeface="Times New Roman" pitchFamily="18" charset="0"/>
                </a:rPr>
                <a:t>t2</a:t>
              </a:r>
            </a:p>
          </p:txBody>
        </p:sp>
        <p:cxnSp>
          <p:nvCxnSpPr>
            <p:cNvPr id="99" name="Straight Arrow Connector 98"/>
            <p:cNvCxnSpPr>
              <a:stCxn id="97" idx="6"/>
              <a:endCxn id="98" idx="2"/>
            </p:cNvCxnSpPr>
            <p:nvPr/>
          </p:nvCxnSpPr>
          <p:spPr>
            <a:xfrm>
              <a:off x="3863450" y="4771612"/>
              <a:ext cx="362880" cy="14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Curved Connector 99"/>
            <p:cNvCxnSpPr>
              <a:stCxn id="97" idx="4"/>
              <a:endCxn id="98" idx="4"/>
            </p:cNvCxnSpPr>
            <p:nvPr/>
          </p:nvCxnSpPr>
          <p:spPr>
            <a:xfrm rot="16200000" flipH="1">
              <a:off x="4044891" y="4555641"/>
              <a:ext cx="1440" cy="986400"/>
            </a:xfrm>
            <a:prstGeom prst="curvedConnector3">
              <a:avLst>
                <a:gd name="adj1" fmla="val 14395466"/>
              </a:avLst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Curved Connector 17"/>
            <p:cNvCxnSpPr>
              <a:stCxn id="97" idx="2"/>
              <a:endCxn id="97" idx="0"/>
            </p:cNvCxnSpPr>
            <p:nvPr/>
          </p:nvCxnSpPr>
          <p:spPr>
            <a:xfrm rot="10800000" flipH="1">
              <a:off x="3241370" y="4495102"/>
              <a:ext cx="311040" cy="276509"/>
            </a:xfrm>
            <a:prstGeom prst="curvedConnector4">
              <a:avLst>
                <a:gd name="adj1" fmla="val -66667"/>
                <a:gd name="adj2" fmla="val 175000"/>
              </a:avLst>
            </a:prstGeom>
            <a:ln>
              <a:solidFill>
                <a:srgbClr val="008000"/>
              </a:solidFill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Curved Connector 17"/>
            <p:cNvCxnSpPr>
              <a:stCxn id="98" idx="6"/>
              <a:endCxn id="98" idx="5"/>
            </p:cNvCxnSpPr>
            <p:nvPr/>
          </p:nvCxnSpPr>
          <p:spPr>
            <a:xfrm flipH="1">
              <a:off x="4757691" y="4771611"/>
              <a:ext cx="90720" cy="195861"/>
            </a:xfrm>
            <a:prstGeom prst="curvedConnector4">
              <a:avLst>
                <a:gd name="adj1" fmla="val -394220"/>
                <a:gd name="adj2" fmla="val 247488"/>
              </a:avLst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Curved Connector 24"/>
            <p:cNvCxnSpPr>
              <a:stCxn id="98" idx="6"/>
              <a:endCxn id="98" idx="7"/>
            </p:cNvCxnSpPr>
            <p:nvPr/>
          </p:nvCxnSpPr>
          <p:spPr>
            <a:xfrm flipH="1" flipV="1">
              <a:off x="4757691" y="4575751"/>
              <a:ext cx="90720" cy="195861"/>
            </a:xfrm>
            <a:prstGeom prst="curvedConnector4">
              <a:avLst>
                <a:gd name="adj1" fmla="val -365086"/>
                <a:gd name="adj2" fmla="val 247488"/>
              </a:avLst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911" name="Group 37910"/>
          <p:cNvGrpSpPr/>
          <p:nvPr/>
        </p:nvGrpSpPr>
        <p:grpSpPr>
          <a:xfrm>
            <a:off x="179580" y="4419105"/>
            <a:ext cx="3565441" cy="2159312"/>
            <a:chOff x="179580" y="4419105"/>
            <a:chExt cx="3565441" cy="2159312"/>
          </a:xfrm>
        </p:grpSpPr>
        <p:sp>
          <p:nvSpPr>
            <p:cNvPr id="119" name="TextBox 118"/>
            <p:cNvSpPr txBox="1">
              <a:spLocks noChangeArrowheads="1"/>
            </p:cNvSpPr>
            <p:nvPr/>
          </p:nvSpPr>
          <p:spPr bwMode="auto">
            <a:xfrm>
              <a:off x="179580" y="4419105"/>
              <a:ext cx="610358" cy="848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5215" tIns="37609" rIns="75215" bIns="37609">
              <a:spAutoFit/>
            </a:bodyPr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dirty="0">
                  <a:solidFill>
                    <a:schemeClr val="tx1"/>
                  </a:solidFill>
                </a:rPr>
                <a:t>cpu1</a:t>
              </a:r>
            </a:p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endParaRPr lang="en-US" dirty="0">
                <a:solidFill>
                  <a:schemeClr val="tx1"/>
                </a:solidFill>
              </a:endParaRPr>
            </a:p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dirty="0">
                  <a:solidFill>
                    <a:schemeClr val="tx1"/>
                  </a:solidFill>
                </a:rPr>
                <a:t>cpu2</a:t>
              </a:r>
            </a:p>
          </p:txBody>
        </p:sp>
        <p:sp>
          <p:nvSpPr>
            <p:cNvPr id="120" name="TextBox 119"/>
            <p:cNvSpPr txBox="1">
              <a:spLocks noChangeArrowheads="1"/>
            </p:cNvSpPr>
            <p:nvPr/>
          </p:nvSpPr>
          <p:spPr bwMode="auto">
            <a:xfrm>
              <a:off x="179580" y="5211188"/>
              <a:ext cx="664847" cy="1367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5215" tIns="37609" rIns="75215" bIns="37609">
              <a:spAutoFit/>
            </a:bodyPr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dirty="0">
                  <a:solidFill>
                    <a:schemeClr val="tx1"/>
                  </a:solidFill>
                </a:rPr>
                <a:t>spm1</a:t>
              </a:r>
            </a:p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endParaRPr lang="en-US" dirty="0"/>
            </a:p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endParaRPr lang="en-US" dirty="0">
                <a:solidFill>
                  <a:schemeClr val="tx1"/>
                </a:solidFill>
              </a:endParaRPr>
            </a:p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dirty="0">
                  <a:solidFill>
                    <a:schemeClr val="tx1"/>
                  </a:solidFill>
                </a:rPr>
                <a:t>spm2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931261" y="4501193"/>
              <a:ext cx="1500480" cy="20738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/>
                <a:t>t1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569980" y="4934679"/>
              <a:ext cx="1175040" cy="20738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/>
                <a:t>t2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870264" y="6259376"/>
              <a:ext cx="1500480" cy="2102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 smtClean="0"/>
                <a:t>buf1</a:t>
              </a:r>
              <a:endParaRPr lang="en-US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931261" y="5237112"/>
              <a:ext cx="2813760" cy="2073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 smtClean="0"/>
                <a:t>Buf2.2</a:t>
              </a:r>
              <a:endParaRPr lang="en-US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569981" y="5537538"/>
              <a:ext cx="1175040" cy="2073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 smtClean="0"/>
                <a:t>Buf2.1</a:t>
              </a:r>
              <a:endParaRPr lang="en-US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569981" y="5809218"/>
              <a:ext cx="1175040" cy="2073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 smtClean="0"/>
                <a:t>var1</a:t>
              </a:r>
              <a:endParaRPr lang="en-US" dirty="0"/>
            </a:p>
          </p:txBody>
        </p:sp>
      </p:grpSp>
      <p:sp>
        <p:nvSpPr>
          <p:cNvPr id="128" name="Right Arrow 127"/>
          <p:cNvSpPr/>
          <p:nvPr/>
        </p:nvSpPr>
        <p:spPr>
          <a:xfrm rot="5400000">
            <a:off x="4236561" y="2682195"/>
            <a:ext cx="752906" cy="491827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ight Arrow 137"/>
          <p:cNvSpPr/>
          <p:nvPr/>
        </p:nvSpPr>
        <p:spPr>
          <a:xfrm rot="20182692">
            <a:off x="3322332" y="2298554"/>
            <a:ext cx="365996" cy="28297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ight Arrow 138"/>
          <p:cNvSpPr/>
          <p:nvPr/>
        </p:nvSpPr>
        <p:spPr>
          <a:xfrm rot="20182692">
            <a:off x="5656285" y="3434002"/>
            <a:ext cx="328134" cy="299532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" name="Group 132"/>
          <p:cNvGrpSpPr>
            <a:grpSpLocks/>
          </p:cNvGrpSpPr>
          <p:nvPr/>
        </p:nvGrpSpPr>
        <p:grpSpPr bwMode="auto">
          <a:xfrm>
            <a:off x="4512960" y="4118113"/>
            <a:ext cx="4620960" cy="2429536"/>
            <a:chOff x="4887912" y="4530114"/>
            <a:chExt cx="5094547" cy="2678723"/>
          </a:xfrm>
        </p:grpSpPr>
        <p:sp>
          <p:nvSpPr>
            <p:cNvPr id="141" name="Rectangle 140"/>
            <p:cNvSpPr/>
            <p:nvPr/>
          </p:nvSpPr>
          <p:spPr bwMode="auto">
            <a:xfrm>
              <a:off x="5351486" y="5595570"/>
              <a:ext cx="573116" cy="30169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SPM1</a:t>
              </a:r>
            </a:p>
          </p:txBody>
        </p:sp>
        <p:cxnSp>
          <p:nvCxnSpPr>
            <p:cNvPr id="142" name="Straight Connector 141"/>
            <p:cNvCxnSpPr/>
            <p:nvPr/>
          </p:nvCxnSpPr>
          <p:spPr bwMode="auto">
            <a:xfrm flipV="1">
              <a:off x="5276869" y="6141794"/>
              <a:ext cx="4259480" cy="15879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 bwMode="auto">
            <a:xfrm>
              <a:off x="4887912" y="6368858"/>
              <a:ext cx="5094547" cy="1588"/>
            </a:xfrm>
            <a:prstGeom prst="line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 bwMode="auto">
            <a:xfrm>
              <a:off x="8419837" y="6675316"/>
              <a:ext cx="1371670" cy="533521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Off-chip memory</a:t>
              </a: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8942594" y="5319282"/>
              <a:ext cx="517551" cy="5573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DMA</a:t>
              </a:r>
            </a:p>
          </p:txBody>
        </p:sp>
        <p:cxnSp>
          <p:nvCxnSpPr>
            <p:cNvPr id="146" name="Straight Arrow Connector 145"/>
            <p:cNvCxnSpPr/>
            <p:nvPr/>
          </p:nvCxnSpPr>
          <p:spPr bwMode="auto">
            <a:xfrm rot="5400000">
              <a:off x="9103708" y="6018735"/>
              <a:ext cx="281051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7" name="Rectangle 146"/>
            <p:cNvSpPr/>
            <p:nvPr/>
          </p:nvSpPr>
          <p:spPr bwMode="auto">
            <a:xfrm>
              <a:off x="4930776" y="4846099"/>
              <a:ext cx="4681777" cy="1383027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TextBox 38"/>
            <p:cNvSpPr txBox="1">
              <a:spLocks noChangeArrowheads="1"/>
            </p:cNvSpPr>
            <p:nvPr/>
          </p:nvSpPr>
          <p:spPr bwMode="auto">
            <a:xfrm>
              <a:off x="8942150" y="4893528"/>
              <a:ext cx="472219" cy="259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000" dirty="0"/>
                <a:t>CMP</a:t>
              </a:r>
            </a:p>
          </p:txBody>
        </p:sp>
        <p:cxnSp>
          <p:nvCxnSpPr>
            <p:cNvPr id="149" name="Straight Arrow Connector 148"/>
            <p:cNvCxnSpPr/>
            <p:nvPr/>
          </p:nvCxnSpPr>
          <p:spPr bwMode="auto">
            <a:xfrm rot="5400000">
              <a:off x="5353048" y="5455838"/>
              <a:ext cx="279464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 bwMode="auto">
            <a:xfrm rot="5400000">
              <a:off x="4856085" y="5736890"/>
              <a:ext cx="841567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 bwMode="auto">
            <a:xfrm rot="5400000">
              <a:off x="4578241" y="5841688"/>
              <a:ext cx="1052752" cy="1587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2" name="Rectangle 151"/>
            <p:cNvSpPr/>
            <p:nvPr/>
          </p:nvSpPr>
          <p:spPr bwMode="auto">
            <a:xfrm>
              <a:off x="4975228" y="4963601"/>
              <a:ext cx="862057" cy="34615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CPU1 Core</a:t>
              </a: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6300859" y="5595570"/>
              <a:ext cx="573116" cy="28105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SPM2</a:t>
              </a:r>
            </a:p>
          </p:txBody>
        </p:sp>
        <p:cxnSp>
          <p:nvCxnSpPr>
            <p:cNvPr id="154" name="Straight Arrow Connector 153"/>
            <p:cNvCxnSpPr/>
            <p:nvPr/>
          </p:nvCxnSpPr>
          <p:spPr bwMode="auto">
            <a:xfrm rot="5400000">
              <a:off x="6302421" y="6016353"/>
              <a:ext cx="281052" cy="158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 bwMode="auto">
            <a:xfrm rot="5400000">
              <a:off x="6303216" y="5455044"/>
              <a:ext cx="279464" cy="158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/>
            <p:nvPr/>
          </p:nvCxnSpPr>
          <p:spPr bwMode="auto">
            <a:xfrm rot="5400000">
              <a:off x="5806253" y="5736096"/>
              <a:ext cx="841567" cy="158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57" name="Rectangle 156"/>
            <p:cNvSpPr/>
            <p:nvPr/>
          </p:nvSpPr>
          <p:spPr bwMode="auto">
            <a:xfrm>
              <a:off x="5924602" y="4963601"/>
              <a:ext cx="862057" cy="34615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CPU2 Core</a:t>
              </a: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8283747" y="5595570"/>
              <a:ext cx="571529" cy="28105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SPM</a:t>
              </a:r>
              <a:r>
                <a:rPr lang="en-US" sz="1000" i="1" dirty="0"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cxnSp>
          <p:nvCxnSpPr>
            <p:cNvPr id="159" name="Straight Arrow Connector 158"/>
            <p:cNvCxnSpPr/>
            <p:nvPr/>
          </p:nvCxnSpPr>
          <p:spPr bwMode="auto">
            <a:xfrm rot="5400000">
              <a:off x="8284517" y="6017147"/>
              <a:ext cx="281052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/>
            <p:nvPr/>
          </p:nvCxnSpPr>
          <p:spPr bwMode="auto">
            <a:xfrm rot="5400000">
              <a:off x="8285311" y="5455838"/>
              <a:ext cx="279464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 bwMode="auto">
            <a:xfrm rot="5400000">
              <a:off x="7788348" y="5736890"/>
              <a:ext cx="841567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2" name="Rectangle 161"/>
            <p:cNvSpPr/>
            <p:nvPr/>
          </p:nvSpPr>
          <p:spPr bwMode="auto">
            <a:xfrm>
              <a:off x="7905903" y="4963601"/>
              <a:ext cx="863644" cy="3461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CPU</a:t>
              </a:r>
              <a:r>
                <a:rPr lang="en-US" sz="1000" i="1" dirty="0"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1000" dirty="0">
                  <a:latin typeface="Arial" pitchFamily="34" charset="0"/>
                  <a:cs typeface="Arial" pitchFamily="34" charset="0"/>
                </a:rPr>
                <a:t> Core</a:t>
              </a:r>
            </a:p>
          </p:txBody>
        </p:sp>
        <p:cxnSp>
          <p:nvCxnSpPr>
            <p:cNvPr id="163" name="Straight Arrow Connector 162"/>
            <p:cNvCxnSpPr/>
            <p:nvPr/>
          </p:nvCxnSpPr>
          <p:spPr bwMode="auto">
            <a:xfrm rot="5400000">
              <a:off x="5527615" y="5841688"/>
              <a:ext cx="1052752" cy="1587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/>
            <p:nvPr/>
          </p:nvCxnSpPr>
          <p:spPr bwMode="auto">
            <a:xfrm rot="5400000">
              <a:off x="7508916" y="5841688"/>
              <a:ext cx="1052752" cy="1587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/>
            <p:nvPr/>
          </p:nvCxnSpPr>
          <p:spPr bwMode="auto">
            <a:xfrm rot="5400000">
              <a:off x="8805838" y="6533999"/>
              <a:ext cx="281051" cy="1586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/>
            <p:nvPr/>
          </p:nvCxnSpPr>
          <p:spPr bwMode="auto">
            <a:xfrm rot="5400000">
              <a:off x="8868728" y="6123534"/>
              <a:ext cx="490649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/>
            <p:nvPr/>
          </p:nvCxnSpPr>
          <p:spPr bwMode="auto">
            <a:xfrm rot="5400000">
              <a:off x="5352254" y="6017147"/>
              <a:ext cx="281052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8" name="Folded Corner 167"/>
            <p:cNvSpPr/>
            <p:nvPr/>
          </p:nvSpPr>
          <p:spPr>
            <a:xfrm>
              <a:off x="6086535" y="4541230"/>
              <a:ext cx="573117" cy="282639"/>
            </a:xfrm>
            <a:prstGeom prst="foldedCorne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/>
                <a:t>t2</a:t>
              </a:r>
            </a:p>
          </p:txBody>
        </p:sp>
        <p:sp>
          <p:nvSpPr>
            <p:cNvPr id="169" name="Folded Corner 168"/>
            <p:cNvSpPr/>
            <p:nvPr/>
          </p:nvSpPr>
          <p:spPr>
            <a:xfrm>
              <a:off x="7999571" y="4541230"/>
              <a:ext cx="573116" cy="282639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/>
                <a:t>Task D</a:t>
              </a:r>
            </a:p>
          </p:txBody>
        </p:sp>
        <p:sp>
          <p:nvSpPr>
            <p:cNvPr id="170" name="Folded Corner 169"/>
            <p:cNvSpPr/>
            <p:nvPr/>
          </p:nvSpPr>
          <p:spPr>
            <a:xfrm>
              <a:off x="5148275" y="4541230"/>
              <a:ext cx="573116" cy="282639"/>
            </a:xfrm>
            <a:prstGeom prst="foldedCorne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/>
                <a:t>t1</a:t>
              </a: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7269284" y="5584454"/>
              <a:ext cx="573116" cy="28105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 err="1">
                  <a:latin typeface="Arial" pitchFamily="34" charset="0"/>
                  <a:cs typeface="Arial" pitchFamily="34" charset="0"/>
                </a:rPr>
                <a:t>SPM</a:t>
              </a:r>
              <a:r>
                <a:rPr lang="en-US" sz="1000" i="1" dirty="0" err="1">
                  <a:latin typeface="Arial" pitchFamily="34" charset="0"/>
                  <a:cs typeface="Arial" pitchFamily="34" charset="0"/>
                </a:rPr>
                <a:t>i</a:t>
              </a:r>
              <a:endParaRPr lang="en-US" sz="1000" i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2" name="Straight Arrow Connector 171"/>
            <p:cNvCxnSpPr/>
            <p:nvPr/>
          </p:nvCxnSpPr>
          <p:spPr bwMode="auto">
            <a:xfrm rot="5400000">
              <a:off x="7270846" y="6005238"/>
              <a:ext cx="281051" cy="158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/>
            <p:nvPr/>
          </p:nvCxnSpPr>
          <p:spPr bwMode="auto">
            <a:xfrm rot="5400000">
              <a:off x="7270846" y="5443135"/>
              <a:ext cx="281051" cy="158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 bwMode="auto">
            <a:xfrm rot="5400000">
              <a:off x="6773884" y="5724186"/>
              <a:ext cx="843154" cy="158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/>
            <p:nvPr/>
          </p:nvSpPr>
          <p:spPr bwMode="auto">
            <a:xfrm>
              <a:off x="6893026" y="4952485"/>
              <a:ext cx="863644" cy="3461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 err="1">
                  <a:latin typeface="Arial" pitchFamily="34" charset="0"/>
                  <a:cs typeface="Arial" pitchFamily="34" charset="0"/>
                </a:rPr>
                <a:t>CPU</a:t>
              </a:r>
              <a:r>
                <a:rPr lang="en-US" sz="1000" i="1" dirty="0" err="1">
                  <a:latin typeface="Arial" pitchFamily="34" charset="0"/>
                  <a:cs typeface="Arial" pitchFamily="34" charset="0"/>
                </a:rPr>
                <a:t>i</a:t>
              </a:r>
              <a:endParaRPr lang="en-US" sz="1000" i="1" dirty="0">
                <a:latin typeface="Arial" pitchFamily="34" charset="0"/>
                <a:cs typeface="Arial" pitchFamily="34" charset="0"/>
              </a:endParaRPr>
            </a:p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 Core</a:t>
              </a:r>
            </a:p>
          </p:txBody>
        </p:sp>
        <p:cxnSp>
          <p:nvCxnSpPr>
            <p:cNvPr id="176" name="Straight Arrow Connector 175"/>
            <p:cNvCxnSpPr/>
            <p:nvPr/>
          </p:nvCxnSpPr>
          <p:spPr bwMode="auto">
            <a:xfrm rot="5400000">
              <a:off x="6495245" y="5829779"/>
              <a:ext cx="1054340" cy="1587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7" name="Folded Corner 176"/>
            <p:cNvSpPr/>
            <p:nvPr/>
          </p:nvSpPr>
          <p:spPr>
            <a:xfrm>
              <a:off x="6985106" y="4530114"/>
              <a:ext cx="573117" cy="281052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/>
                <a:t>Task C</a:t>
              </a:r>
            </a:p>
          </p:txBody>
        </p:sp>
      </p:grpSp>
      <p:sp>
        <p:nvSpPr>
          <p:cNvPr id="37910" name="Left-Right Arrow 37909"/>
          <p:cNvSpPr/>
          <p:nvPr/>
        </p:nvSpPr>
        <p:spPr>
          <a:xfrm>
            <a:off x="3912293" y="5038370"/>
            <a:ext cx="547620" cy="345636"/>
          </a:xfrm>
          <a:prstGeom prst="left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76000" y="1418130"/>
            <a:ext cx="543190" cy="1971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buf1</a:t>
            </a:r>
            <a:endParaRPr lang="en-US" sz="1200" dirty="0"/>
          </a:p>
        </p:txBody>
      </p:sp>
      <p:sp>
        <p:nvSpPr>
          <p:cNvPr id="96" name="Rectangle 95"/>
          <p:cNvSpPr/>
          <p:nvPr/>
        </p:nvSpPr>
        <p:spPr>
          <a:xfrm>
            <a:off x="4830890" y="1413486"/>
            <a:ext cx="622390" cy="197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Buf2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5380971" y="2630718"/>
            <a:ext cx="543190" cy="197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var3</a:t>
            </a:r>
            <a:endParaRPr lang="en-US" sz="1200" dirty="0"/>
          </a:p>
        </p:txBody>
      </p:sp>
      <p:sp>
        <p:nvSpPr>
          <p:cNvPr id="103" name="Rectangle 102"/>
          <p:cNvSpPr/>
          <p:nvPr/>
        </p:nvSpPr>
        <p:spPr>
          <a:xfrm>
            <a:off x="3719190" y="2729595"/>
            <a:ext cx="647910" cy="197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buf2</a:t>
            </a:r>
            <a:endParaRPr lang="en-US" sz="1200" dirty="0"/>
          </a:p>
        </p:txBody>
      </p:sp>
      <p:sp>
        <p:nvSpPr>
          <p:cNvPr id="110" name="Rectangle 109"/>
          <p:cNvSpPr/>
          <p:nvPr/>
        </p:nvSpPr>
        <p:spPr>
          <a:xfrm>
            <a:off x="3176000" y="3168470"/>
            <a:ext cx="543190" cy="1971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buf1</a:t>
            </a:r>
            <a:endParaRPr lang="en-US" sz="1200" dirty="0"/>
          </a:p>
        </p:txBody>
      </p:sp>
      <p:sp>
        <p:nvSpPr>
          <p:cNvPr id="111" name="Rectangle 110"/>
          <p:cNvSpPr/>
          <p:nvPr/>
        </p:nvSpPr>
        <p:spPr>
          <a:xfrm>
            <a:off x="5112449" y="3006104"/>
            <a:ext cx="622390" cy="197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Buf2.1</a:t>
            </a:r>
            <a:endParaRPr lang="en-US" sz="1200" dirty="0"/>
          </a:p>
        </p:txBody>
      </p:sp>
      <p:sp>
        <p:nvSpPr>
          <p:cNvPr id="112" name="Rectangle 111"/>
          <p:cNvSpPr/>
          <p:nvPr/>
        </p:nvSpPr>
        <p:spPr>
          <a:xfrm>
            <a:off x="5453279" y="3845739"/>
            <a:ext cx="543190" cy="197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var3</a:t>
            </a:r>
            <a:endParaRPr lang="en-US" sz="1200" dirty="0"/>
          </a:p>
        </p:txBody>
      </p:sp>
      <p:sp>
        <p:nvSpPr>
          <p:cNvPr id="114" name="Rectangle 113"/>
          <p:cNvSpPr/>
          <p:nvPr/>
        </p:nvSpPr>
        <p:spPr>
          <a:xfrm>
            <a:off x="3991350" y="4056351"/>
            <a:ext cx="647910" cy="197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buf2.2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663200" y="2068848"/>
            <a:ext cx="173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 task graph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6016612" y="3492177"/>
            <a:ext cx="2922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Augmented task graph (sec. info)</a:t>
            </a:r>
            <a:endParaRPr lang="en-US" sz="1600" dirty="0"/>
          </a:p>
        </p:txBody>
      </p:sp>
      <p:sp>
        <p:nvSpPr>
          <p:cNvPr id="180" name="Rectangle 179"/>
          <p:cNvSpPr/>
          <p:nvPr/>
        </p:nvSpPr>
        <p:spPr>
          <a:xfrm>
            <a:off x="1748664" y="1531599"/>
            <a:ext cx="5529600" cy="13134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2200" b="1" i="1" dirty="0" smtClean="0"/>
              <a:t>Need to extract application’s compute and memory requirements in order to efficiently allocate resources for secure execution</a:t>
            </a:r>
            <a:endParaRPr lang="en-US" sz="2200" b="1" i="1" dirty="0"/>
          </a:p>
        </p:txBody>
      </p:sp>
      <p:sp>
        <p:nvSpPr>
          <p:cNvPr id="181" name="Rectangle 180"/>
          <p:cNvSpPr/>
          <p:nvPr/>
        </p:nvSpPr>
        <p:spPr>
          <a:xfrm>
            <a:off x="1756961" y="2724100"/>
            <a:ext cx="5529600" cy="13134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2200" b="1" i="1" dirty="0" smtClean="0"/>
              <a:t>Given the underlying platform, customize a schedule (task map), memory mapping, and ACLs for efficient sandboxing </a:t>
            </a:r>
            <a:endParaRPr lang="en-US" sz="2200" b="1" i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1238330" y="4070258"/>
            <a:ext cx="7748238" cy="2281860"/>
            <a:chOff x="609600" y="1832856"/>
            <a:chExt cx="7748238" cy="2281860"/>
          </a:xfrm>
        </p:grpSpPr>
        <p:sp>
          <p:nvSpPr>
            <p:cNvPr id="238" name="Rectangle 237"/>
            <p:cNvSpPr/>
            <p:nvPr/>
          </p:nvSpPr>
          <p:spPr>
            <a:xfrm>
              <a:off x="4920402" y="1833152"/>
              <a:ext cx="3437436" cy="22815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/>
                <a:t> </a:t>
              </a:r>
              <a:r>
                <a:rPr lang="en-US" dirty="0" smtClean="0"/>
                <a:t>                                               Policy </a:t>
              </a:r>
              <a:r>
                <a:rPr lang="en-US" dirty="0"/>
                <a:t>3</a:t>
              </a: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2774037" y="1833152"/>
              <a:ext cx="2090157" cy="22815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/>
                <a:t> </a:t>
              </a:r>
              <a:r>
                <a:rPr lang="en-US" dirty="0" smtClean="0"/>
                <a:t>                      Policy 2</a:t>
              </a:r>
              <a:endParaRPr lang="en-US" dirty="0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609600" y="1832856"/>
              <a:ext cx="2090157" cy="22815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/>
                <a:t> </a:t>
              </a:r>
              <a:r>
                <a:rPr lang="en-US" dirty="0" smtClean="0"/>
                <a:t>                      Policy 1</a:t>
              </a:r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978667" y="1992269"/>
              <a:ext cx="654026" cy="1825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894360" y="1992269"/>
              <a:ext cx="654026" cy="1825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3799349" y="1992269"/>
              <a:ext cx="654026" cy="1825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P2</a:t>
              </a:r>
              <a:endParaRPr lang="en-US" dirty="0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5001233" y="1992269"/>
              <a:ext cx="654026" cy="1825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5834384" y="1992269"/>
              <a:ext cx="654026" cy="1825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P2</a:t>
              </a:r>
              <a:endParaRPr lang="en-US" dirty="0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738996" y="1992269"/>
              <a:ext cx="654026" cy="1825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P3</a:t>
              </a:r>
              <a:endParaRPr lang="en-US" dirty="0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817909" y="2707455"/>
              <a:ext cx="654026" cy="1825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774037" y="2707454"/>
              <a:ext cx="654026" cy="1825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5588917" y="2715355"/>
              <a:ext cx="654026" cy="1825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6738996" y="2715355"/>
              <a:ext cx="654026" cy="1825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M2</a:t>
              </a:r>
              <a:endParaRPr lang="en-US" dirty="0"/>
            </a:p>
          </p:txBody>
        </p:sp>
        <p:cxnSp>
          <p:nvCxnSpPr>
            <p:cNvPr id="251" name="Elbow Connector 250"/>
            <p:cNvCxnSpPr>
              <a:stCxn id="247" idx="0"/>
              <a:endCxn id="241" idx="2"/>
            </p:cNvCxnSpPr>
            <p:nvPr/>
          </p:nvCxnSpPr>
          <p:spPr>
            <a:xfrm rot="5400000" flipH="1" flipV="1">
              <a:off x="958971" y="2360746"/>
              <a:ext cx="532661" cy="160758"/>
            </a:xfrm>
            <a:prstGeom prst="bentConnector3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52" name="Elbow Connector 251"/>
            <p:cNvCxnSpPr>
              <a:stCxn id="242" idx="2"/>
              <a:endCxn id="248" idx="0"/>
            </p:cNvCxnSpPr>
            <p:nvPr/>
          </p:nvCxnSpPr>
          <p:spPr>
            <a:xfrm rot="5400000">
              <a:off x="2894882" y="2380963"/>
              <a:ext cx="532660" cy="120323"/>
            </a:xfrm>
            <a:prstGeom prst="bentConnector3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53" name="Elbow Connector 252"/>
            <p:cNvCxnSpPr>
              <a:stCxn id="243" idx="2"/>
              <a:endCxn id="248" idx="0"/>
            </p:cNvCxnSpPr>
            <p:nvPr/>
          </p:nvCxnSpPr>
          <p:spPr>
            <a:xfrm rot="5400000">
              <a:off x="3347376" y="1928468"/>
              <a:ext cx="532660" cy="1025312"/>
            </a:xfrm>
            <a:prstGeom prst="bentConnector3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54" name="Elbow Connector 253"/>
            <p:cNvCxnSpPr>
              <a:stCxn id="244" idx="2"/>
              <a:endCxn id="249" idx="0"/>
            </p:cNvCxnSpPr>
            <p:nvPr/>
          </p:nvCxnSpPr>
          <p:spPr>
            <a:xfrm rot="16200000" flipH="1">
              <a:off x="5351808" y="2151232"/>
              <a:ext cx="540561" cy="587684"/>
            </a:xfrm>
            <a:prstGeom prst="bentConnector3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55" name="Elbow Connector 254"/>
            <p:cNvCxnSpPr>
              <a:stCxn id="245" idx="2"/>
              <a:endCxn id="249" idx="0"/>
            </p:cNvCxnSpPr>
            <p:nvPr/>
          </p:nvCxnSpPr>
          <p:spPr>
            <a:xfrm rot="5400000">
              <a:off x="5768384" y="2322341"/>
              <a:ext cx="540561" cy="245467"/>
            </a:xfrm>
            <a:prstGeom prst="bentConnector3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56" name="Elbow Connector 255"/>
            <p:cNvCxnSpPr>
              <a:stCxn id="246" idx="2"/>
              <a:endCxn id="249" idx="0"/>
            </p:cNvCxnSpPr>
            <p:nvPr/>
          </p:nvCxnSpPr>
          <p:spPr>
            <a:xfrm rot="5400000">
              <a:off x="6220690" y="1870035"/>
              <a:ext cx="540561" cy="1150079"/>
            </a:xfrm>
            <a:prstGeom prst="bentConnector3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57" name="Elbow Connector 256"/>
            <p:cNvCxnSpPr>
              <a:stCxn id="245" idx="2"/>
              <a:endCxn id="250" idx="0"/>
            </p:cNvCxnSpPr>
            <p:nvPr/>
          </p:nvCxnSpPr>
          <p:spPr>
            <a:xfrm rot="16200000" flipH="1">
              <a:off x="6343423" y="1992768"/>
              <a:ext cx="540561" cy="904612"/>
            </a:xfrm>
            <a:prstGeom prst="bentConnector3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258" name="Rectangle 257"/>
            <p:cNvSpPr/>
            <p:nvPr/>
          </p:nvSpPr>
          <p:spPr>
            <a:xfrm>
              <a:off x="1746014" y="2707454"/>
              <a:ext cx="654026" cy="1825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r>
                <a:rPr lang="en-US" dirty="0"/>
                <a:t>2</a:t>
              </a:r>
            </a:p>
          </p:txBody>
        </p:sp>
        <p:cxnSp>
          <p:nvCxnSpPr>
            <p:cNvPr id="259" name="Elbow Connector 258"/>
            <p:cNvCxnSpPr>
              <a:stCxn id="241" idx="2"/>
              <a:endCxn id="258" idx="0"/>
            </p:cNvCxnSpPr>
            <p:nvPr/>
          </p:nvCxnSpPr>
          <p:spPr>
            <a:xfrm rot="16200000" flipH="1">
              <a:off x="1423023" y="2057450"/>
              <a:ext cx="532660" cy="767347"/>
            </a:xfrm>
            <a:prstGeom prst="bentConnector3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260" name="Rectangle 259"/>
            <p:cNvSpPr/>
            <p:nvPr/>
          </p:nvSpPr>
          <p:spPr>
            <a:xfrm>
              <a:off x="7633513" y="1992269"/>
              <a:ext cx="654026" cy="1825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P4</a:t>
              </a:r>
              <a:endParaRPr lang="en-US" dirty="0"/>
            </a:p>
          </p:txBody>
        </p:sp>
        <p:cxnSp>
          <p:nvCxnSpPr>
            <p:cNvPr id="261" name="Elbow Connector 260"/>
            <p:cNvCxnSpPr>
              <a:stCxn id="260" idx="2"/>
              <a:endCxn id="250" idx="0"/>
            </p:cNvCxnSpPr>
            <p:nvPr/>
          </p:nvCxnSpPr>
          <p:spPr>
            <a:xfrm rot="5400000">
              <a:off x="7242988" y="1997816"/>
              <a:ext cx="540561" cy="894517"/>
            </a:xfrm>
            <a:prstGeom prst="bentConnector3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262" name="Rectangle 261"/>
            <p:cNvSpPr/>
            <p:nvPr/>
          </p:nvSpPr>
          <p:spPr>
            <a:xfrm>
              <a:off x="3913726" y="2715355"/>
              <a:ext cx="654026" cy="1825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r>
                <a:rPr lang="en-US" dirty="0"/>
                <a:t>2</a:t>
              </a:r>
            </a:p>
          </p:txBody>
        </p:sp>
        <p:cxnSp>
          <p:nvCxnSpPr>
            <p:cNvPr id="263" name="Elbow Connector 262"/>
            <p:cNvCxnSpPr>
              <a:stCxn id="243" idx="2"/>
              <a:endCxn id="262" idx="0"/>
            </p:cNvCxnSpPr>
            <p:nvPr/>
          </p:nvCxnSpPr>
          <p:spPr>
            <a:xfrm rot="16200000" flipH="1">
              <a:off x="3913270" y="2387885"/>
              <a:ext cx="540561" cy="114377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>
              <a:off x="911917" y="3026868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>
              <a:off x="3017940" y="3034475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>
              <a:off x="5467238" y="3026869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267" name="Rectangle 266"/>
            <p:cNvSpPr/>
            <p:nvPr/>
          </p:nvSpPr>
          <p:spPr>
            <a:xfrm>
              <a:off x="911917" y="3186577"/>
              <a:ext cx="1668194" cy="1673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Latency</a:t>
              </a:r>
              <a:endParaRPr lang="en-US" sz="1200" dirty="0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911917" y="3437549"/>
              <a:ext cx="572480" cy="16731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Power</a:t>
              </a:r>
              <a:endParaRPr lang="en-US" sz="1200" dirty="0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3017940" y="3194184"/>
              <a:ext cx="1060891" cy="18223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Latency</a:t>
              </a:r>
              <a:endParaRPr lang="en-US" sz="1200" dirty="0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3017940" y="3445156"/>
              <a:ext cx="948474" cy="16731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Power</a:t>
              </a:r>
              <a:endParaRPr lang="en-US" sz="1200" dirty="0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5467238" y="3437550"/>
              <a:ext cx="1668194" cy="16731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Power</a:t>
              </a:r>
              <a:endParaRPr lang="en-US" sz="1200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5467238" y="3186577"/>
              <a:ext cx="572480" cy="1673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Latency</a:t>
              </a: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27007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4" grpId="0" animBg="1"/>
      <p:bldP spid="128" grpId="0" animBg="1"/>
      <p:bldP spid="138" grpId="0" animBg="1"/>
      <p:bldP spid="139" grpId="0" animBg="1"/>
      <p:bldP spid="37910" grpId="0" animBg="1"/>
      <p:bldP spid="9" grpId="0" animBg="1"/>
      <p:bldP spid="96" grpId="0" animBg="1"/>
      <p:bldP spid="102" grpId="0" animBg="1"/>
      <p:bldP spid="103" grpId="0" animBg="1"/>
      <p:bldP spid="110" grpId="0" animBg="1"/>
      <p:bldP spid="111" grpId="0" animBg="1"/>
      <p:bldP spid="112" grpId="0" animBg="1"/>
      <p:bldP spid="114" grpId="0" animBg="1"/>
      <p:bldP spid="10" grpId="0"/>
      <p:bldP spid="115" grpId="0"/>
      <p:bldP spid="180" grpId="0" animBg="1"/>
      <p:bldP spid="1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and Attack Models</a:t>
            </a:r>
          </a:p>
          <a:p>
            <a:r>
              <a:rPr lang="en-US" dirty="0" err="1" smtClean="0"/>
              <a:t>PoliMakE</a:t>
            </a:r>
            <a:r>
              <a:rPr lang="en-US" dirty="0" smtClean="0"/>
              <a:t> Overview</a:t>
            </a:r>
          </a:p>
          <a:p>
            <a:r>
              <a:rPr lang="en-US" dirty="0" smtClean="0"/>
              <a:t>Software Driven Policy Making</a:t>
            </a:r>
          </a:p>
          <a:p>
            <a:r>
              <a:rPr lang="en-US" b="1" i="1" dirty="0" err="1" smtClean="0"/>
              <a:t>PoliMakE</a:t>
            </a:r>
            <a:r>
              <a:rPr lang="en-US" b="1" i="1" dirty="0" smtClean="0"/>
              <a:t> Driven On-chip Sandboxing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A178-434A-C643-876E-62084A683E34}" type="datetime1">
              <a:rPr lang="en-US" smtClean="0"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WESS '10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3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PoliMakE</a:t>
            </a:r>
            <a:r>
              <a:rPr lang="en-US" dirty="0"/>
              <a:t> Driven On-chip </a:t>
            </a:r>
            <a:r>
              <a:rPr lang="en-US" dirty="0" smtClean="0"/>
              <a:t>Sandboxing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6362970" y="6280730"/>
            <a:ext cx="2667000" cy="365125"/>
          </a:xfrm>
        </p:spPr>
        <p:txBody>
          <a:bodyPr/>
          <a:lstStyle/>
          <a:p>
            <a:fld id="{D04E52F8-97CE-B94D-8806-3A603315F663}" type="datetime1">
              <a:rPr lang="en-US" smtClean="0"/>
              <a:t>10/24/10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2816" y="1805694"/>
            <a:ext cx="456297" cy="3574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726099" y="1805694"/>
            <a:ext cx="456297" cy="35744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</a:t>
            </a:r>
            <a:r>
              <a:rPr lang="en-US" sz="1600" baseline="-25000" dirty="0"/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9382" y="1805694"/>
            <a:ext cx="456297" cy="35744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</a:t>
            </a:r>
            <a:r>
              <a:rPr lang="en-US" sz="1600" baseline="-25000" dirty="0"/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9382" y="1436362"/>
            <a:ext cx="1388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 Queue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361546" y="1924303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58" name="Rectangle 57"/>
          <p:cNvSpPr/>
          <p:nvPr/>
        </p:nvSpPr>
        <p:spPr>
          <a:xfrm>
            <a:off x="2775134" y="1924303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59" name="Rectangle 58"/>
          <p:cNvSpPr/>
          <p:nvPr/>
        </p:nvSpPr>
        <p:spPr>
          <a:xfrm>
            <a:off x="3202160" y="1924303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60" name="Rectangle 59"/>
          <p:cNvSpPr/>
          <p:nvPr/>
        </p:nvSpPr>
        <p:spPr>
          <a:xfrm>
            <a:off x="3607818" y="1924303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61" name="Rectangle 60"/>
          <p:cNvSpPr/>
          <p:nvPr/>
        </p:nvSpPr>
        <p:spPr>
          <a:xfrm>
            <a:off x="4011693" y="1924303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62" name="Rectangle 61"/>
          <p:cNvSpPr/>
          <p:nvPr/>
        </p:nvSpPr>
        <p:spPr>
          <a:xfrm>
            <a:off x="4425281" y="1924303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63" name="Rectangle 62"/>
          <p:cNvSpPr/>
          <p:nvPr/>
        </p:nvSpPr>
        <p:spPr>
          <a:xfrm>
            <a:off x="4852307" y="1924303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64" name="Rectangle 63"/>
          <p:cNvSpPr/>
          <p:nvPr/>
        </p:nvSpPr>
        <p:spPr>
          <a:xfrm>
            <a:off x="5257965" y="1924303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65" name="Rectangle 64"/>
          <p:cNvSpPr/>
          <p:nvPr/>
        </p:nvSpPr>
        <p:spPr>
          <a:xfrm>
            <a:off x="2361438" y="2548460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66" name="Rectangle 65"/>
          <p:cNvSpPr/>
          <p:nvPr/>
        </p:nvSpPr>
        <p:spPr>
          <a:xfrm>
            <a:off x="2775026" y="2548460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67" name="Rectangle 66"/>
          <p:cNvSpPr/>
          <p:nvPr/>
        </p:nvSpPr>
        <p:spPr>
          <a:xfrm>
            <a:off x="3202052" y="2548460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68" name="Rectangle 67"/>
          <p:cNvSpPr/>
          <p:nvPr/>
        </p:nvSpPr>
        <p:spPr>
          <a:xfrm>
            <a:off x="3607710" y="2548460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69" name="Rectangle 68"/>
          <p:cNvSpPr/>
          <p:nvPr/>
        </p:nvSpPr>
        <p:spPr>
          <a:xfrm>
            <a:off x="4011585" y="2548460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70" name="Rectangle 69"/>
          <p:cNvSpPr/>
          <p:nvPr/>
        </p:nvSpPr>
        <p:spPr>
          <a:xfrm>
            <a:off x="4425173" y="2548460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71" name="Rectangle 70"/>
          <p:cNvSpPr/>
          <p:nvPr/>
        </p:nvSpPr>
        <p:spPr>
          <a:xfrm>
            <a:off x="4852199" y="2548460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72" name="Rectangle 71"/>
          <p:cNvSpPr/>
          <p:nvPr/>
        </p:nvSpPr>
        <p:spPr>
          <a:xfrm>
            <a:off x="5257857" y="2548460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cxnSp>
        <p:nvCxnSpPr>
          <p:cNvPr id="74" name="Elbow Connector 73"/>
          <p:cNvCxnSpPr>
            <a:stCxn id="50" idx="2"/>
            <a:endCxn id="65" idx="0"/>
          </p:cNvCxnSpPr>
          <p:nvPr/>
        </p:nvCxnSpPr>
        <p:spPr>
          <a:xfrm rot="5400000">
            <a:off x="2323808" y="2350406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77" name="Elbow Connector 76"/>
          <p:cNvCxnSpPr/>
          <p:nvPr/>
        </p:nvCxnSpPr>
        <p:spPr>
          <a:xfrm rot="5400000">
            <a:off x="2748672" y="2350406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78" name="Elbow Connector 77"/>
          <p:cNvCxnSpPr/>
          <p:nvPr/>
        </p:nvCxnSpPr>
        <p:spPr>
          <a:xfrm rot="5400000">
            <a:off x="3183468" y="2350406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79" name="Elbow Connector 78"/>
          <p:cNvCxnSpPr/>
          <p:nvPr/>
        </p:nvCxnSpPr>
        <p:spPr>
          <a:xfrm rot="5400000">
            <a:off x="3608332" y="2350406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82" name="Elbow Connector 81"/>
          <p:cNvCxnSpPr/>
          <p:nvPr/>
        </p:nvCxnSpPr>
        <p:spPr>
          <a:xfrm rot="5400000">
            <a:off x="3981988" y="2350406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83" name="Elbow Connector 82"/>
          <p:cNvCxnSpPr/>
          <p:nvPr/>
        </p:nvCxnSpPr>
        <p:spPr>
          <a:xfrm rot="5400000">
            <a:off x="4406852" y="2350406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84" name="Elbow Connector 83"/>
          <p:cNvCxnSpPr/>
          <p:nvPr/>
        </p:nvCxnSpPr>
        <p:spPr>
          <a:xfrm rot="5400000">
            <a:off x="4841648" y="2350406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85" name="Elbow Connector 84"/>
          <p:cNvCxnSpPr/>
          <p:nvPr/>
        </p:nvCxnSpPr>
        <p:spPr>
          <a:xfrm rot="5400000">
            <a:off x="5266512" y="2350406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86" name="Rectangle 85"/>
          <p:cNvSpPr/>
          <p:nvPr/>
        </p:nvSpPr>
        <p:spPr>
          <a:xfrm>
            <a:off x="2361437" y="2342653"/>
            <a:ext cx="3217159" cy="45719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350280" y="1559496"/>
            <a:ext cx="121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 Load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1212816" y="3025686"/>
            <a:ext cx="456297" cy="3574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91" name="Notched Right Arrow 90"/>
          <p:cNvSpPr/>
          <p:nvPr/>
        </p:nvSpPr>
        <p:spPr>
          <a:xfrm rot="5400000">
            <a:off x="1096664" y="2357261"/>
            <a:ext cx="678105" cy="506642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Exec</a:t>
            </a:r>
            <a:endParaRPr lang="en-US" sz="105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488578"/>
              </p:ext>
            </p:extLst>
          </p:nvPr>
        </p:nvGraphicFramePr>
        <p:xfrm>
          <a:off x="71226" y="4996407"/>
          <a:ext cx="2742375" cy="140171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14125"/>
                <a:gridCol w="914125"/>
                <a:gridCol w="914125"/>
              </a:tblGrid>
              <a:tr h="4672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Policy </a:t>
                      </a:r>
                    </a:p>
                    <a:p>
                      <a:r>
                        <a:rPr lang="en-US" sz="1200" dirty="0" smtClean="0"/>
                        <a:t>Selection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 Load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 Load</a:t>
                      </a:r>
                      <a:endParaRPr lang="en-US" sz="1200" dirty="0"/>
                    </a:p>
                  </a:txBody>
                  <a:tcPr/>
                </a:tc>
              </a:tr>
              <a:tr h="4672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</a:t>
                      </a:r>
                      <a:r>
                        <a:rPr lang="en-US" sz="1200" baseline="0" dirty="0" smtClean="0"/>
                        <a:t> Battery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Policy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Policy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/Policy 2</a:t>
                      </a:r>
                    </a:p>
                  </a:txBody>
                  <a:tcPr/>
                </a:tc>
              </a:tr>
              <a:tr h="4672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 Power Cord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Policy 2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Policy 3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7" name="Rectangle 96"/>
          <p:cNvSpPr/>
          <p:nvPr/>
        </p:nvSpPr>
        <p:spPr>
          <a:xfrm>
            <a:off x="5915575" y="1933967"/>
            <a:ext cx="320631" cy="228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98" name="Rectangle 97"/>
          <p:cNvSpPr/>
          <p:nvPr/>
        </p:nvSpPr>
        <p:spPr>
          <a:xfrm>
            <a:off x="6329163" y="1933967"/>
            <a:ext cx="320631" cy="228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99" name="Rectangle 98"/>
          <p:cNvSpPr/>
          <p:nvPr/>
        </p:nvSpPr>
        <p:spPr>
          <a:xfrm>
            <a:off x="6756189" y="1933967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100" name="Rectangle 99"/>
          <p:cNvSpPr/>
          <p:nvPr/>
        </p:nvSpPr>
        <p:spPr>
          <a:xfrm>
            <a:off x="7161847" y="1933967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101" name="Rectangle 100"/>
          <p:cNvSpPr/>
          <p:nvPr/>
        </p:nvSpPr>
        <p:spPr>
          <a:xfrm>
            <a:off x="7565722" y="1933967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102" name="Rectangle 101"/>
          <p:cNvSpPr/>
          <p:nvPr/>
        </p:nvSpPr>
        <p:spPr>
          <a:xfrm>
            <a:off x="7979310" y="1933967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103" name="Rectangle 102"/>
          <p:cNvSpPr/>
          <p:nvPr/>
        </p:nvSpPr>
        <p:spPr>
          <a:xfrm>
            <a:off x="8406336" y="1933967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104" name="Rectangle 103"/>
          <p:cNvSpPr/>
          <p:nvPr/>
        </p:nvSpPr>
        <p:spPr>
          <a:xfrm>
            <a:off x="8811994" y="1933967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105" name="Rectangle 104"/>
          <p:cNvSpPr/>
          <p:nvPr/>
        </p:nvSpPr>
        <p:spPr>
          <a:xfrm>
            <a:off x="5915467" y="2558124"/>
            <a:ext cx="320631" cy="228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106" name="Rectangle 105"/>
          <p:cNvSpPr/>
          <p:nvPr/>
        </p:nvSpPr>
        <p:spPr>
          <a:xfrm>
            <a:off x="6329055" y="2558124"/>
            <a:ext cx="320631" cy="228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107" name="Rectangle 106"/>
          <p:cNvSpPr/>
          <p:nvPr/>
        </p:nvSpPr>
        <p:spPr>
          <a:xfrm>
            <a:off x="6756081" y="2558124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108" name="Rectangle 107"/>
          <p:cNvSpPr/>
          <p:nvPr/>
        </p:nvSpPr>
        <p:spPr>
          <a:xfrm>
            <a:off x="7161739" y="2558124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109" name="Rectangle 108"/>
          <p:cNvSpPr/>
          <p:nvPr/>
        </p:nvSpPr>
        <p:spPr>
          <a:xfrm>
            <a:off x="7565614" y="2558124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110" name="Rectangle 109"/>
          <p:cNvSpPr/>
          <p:nvPr/>
        </p:nvSpPr>
        <p:spPr>
          <a:xfrm>
            <a:off x="7979202" y="2558124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111" name="Rectangle 110"/>
          <p:cNvSpPr/>
          <p:nvPr/>
        </p:nvSpPr>
        <p:spPr>
          <a:xfrm>
            <a:off x="8406228" y="2558124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112" name="Rectangle 111"/>
          <p:cNvSpPr/>
          <p:nvPr/>
        </p:nvSpPr>
        <p:spPr>
          <a:xfrm>
            <a:off x="8811886" y="2558124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cxnSp>
        <p:nvCxnSpPr>
          <p:cNvPr id="113" name="Elbow Connector 112"/>
          <p:cNvCxnSpPr>
            <a:stCxn id="97" idx="2"/>
            <a:endCxn id="105" idx="0"/>
          </p:cNvCxnSpPr>
          <p:nvPr/>
        </p:nvCxnSpPr>
        <p:spPr>
          <a:xfrm rot="5400000">
            <a:off x="5877837" y="23600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14" name="Elbow Connector 113"/>
          <p:cNvCxnSpPr/>
          <p:nvPr/>
        </p:nvCxnSpPr>
        <p:spPr>
          <a:xfrm rot="5400000">
            <a:off x="6302701" y="23600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15" name="Elbow Connector 114"/>
          <p:cNvCxnSpPr/>
          <p:nvPr/>
        </p:nvCxnSpPr>
        <p:spPr>
          <a:xfrm rot="5400000">
            <a:off x="6737497" y="23600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16" name="Elbow Connector 115"/>
          <p:cNvCxnSpPr/>
          <p:nvPr/>
        </p:nvCxnSpPr>
        <p:spPr>
          <a:xfrm rot="5400000">
            <a:off x="7162361" y="23600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17" name="Elbow Connector 116"/>
          <p:cNvCxnSpPr/>
          <p:nvPr/>
        </p:nvCxnSpPr>
        <p:spPr>
          <a:xfrm rot="5400000">
            <a:off x="7536017" y="23600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18" name="Elbow Connector 117"/>
          <p:cNvCxnSpPr/>
          <p:nvPr/>
        </p:nvCxnSpPr>
        <p:spPr>
          <a:xfrm rot="5400000">
            <a:off x="7960881" y="23600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19" name="Elbow Connector 118"/>
          <p:cNvCxnSpPr/>
          <p:nvPr/>
        </p:nvCxnSpPr>
        <p:spPr>
          <a:xfrm rot="5400000">
            <a:off x="8395677" y="23600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20" name="Elbow Connector 119"/>
          <p:cNvCxnSpPr/>
          <p:nvPr/>
        </p:nvCxnSpPr>
        <p:spPr>
          <a:xfrm rot="5400000">
            <a:off x="8820541" y="23600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121" name="Rectangle 120"/>
          <p:cNvSpPr/>
          <p:nvPr/>
        </p:nvSpPr>
        <p:spPr>
          <a:xfrm>
            <a:off x="5915466" y="2352317"/>
            <a:ext cx="3217159" cy="45719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904200" y="1564635"/>
            <a:ext cx="276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Executing A</a:t>
            </a:r>
            <a:r>
              <a:rPr lang="en-US" baseline="-25000" dirty="0" smtClean="0"/>
              <a:t>1</a:t>
            </a:r>
            <a:r>
              <a:rPr lang="en-US" dirty="0" smtClean="0"/>
              <a:t> : Policy 2 </a:t>
            </a:r>
            <a:endParaRPr lang="en-US" baseline="-25000" dirty="0"/>
          </a:p>
        </p:txBody>
      </p:sp>
      <p:sp>
        <p:nvSpPr>
          <p:cNvPr id="163" name="Rectangle 162"/>
          <p:cNvSpPr/>
          <p:nvPr/>
        </p:nvSpPr>
        <p:spPr>
          <a:xfrm>
            <a:off x="729824" y="3033385"/>
            <a:ext cx="456297" cy="35744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</a:t>
            </a:r>
            <a:r>
              <a:rPr lang="en-US" sz="1600" baseline="-25000" dirty="0"/>
              <a:t>2</a:t>
            </a:r>
          </a:p>
        </p:txBody>
      </p:sp>
      <p:sp>
        <p:nvSpPr>
          <p:cNvPr id="164" name="Notched Right Arrow 163"/>
          <p:cNvSpPr/>
          <p:nvPr/>
        </p:nvSpPr>
        <p:spPr>
          <a:xfrm rot="5400000">
            <a:off x="613672" y="2364960"/>
            <a:ext cx="678105" cy="506642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Exec</a:t>
            </a:r>
            <a:endParaRPr lang="en-US" sz="1050" dirty="0"/>
          </a:p>
        </p:txBody>
      </p:sp>
      <p:sp>
        <p:nvSpPr>
          <p:cNvPr id="165" name="Rectangle 164"/>
          <p:cNvSpPr/>
          <p:nvPr/>
        </p:nvSpPr>
        <p:spPr>
          <a:xfrm>
            <a:off x="235871" y="3033385"/>
            <a:ext cx="456297" cy="35744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</a:t>
            </a:r>
            <a:r>
              <a:rPr lang="en-US" sz="1600" baseline="-25000" dirty="0"/>
              <a:t>3</a:t>
            </a:r>
          </a:p>
        </p:txBody>
      </p:sp>
      <p:sp>
        <p:nvSpPr>
          <p:cNvPr id="166" name="Notched Right Arrow 165"/>
          <p:cNvSpPr/>
          <p:nvPr/>
        </p:nvSpPr>
        <p:spPr>
          <a:xfrm rot="5400000">
            <a:off x="119719" y="2364960"/>
            <a:ext cx="678105" cy="506642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Exec</a:t>
            </a:r>
            <a:endParaRPr lang="en-US" sz="1050" dirty="0"/>
          </a:p>
        </p:txBody>
      </p:sp>
      <p:grpSp>
        <p:nvGrpSpPr>
          <p:cNvPr id="211" name="Group 210"/>
          <p:cNvGrpSpPr/>
          <p:nvPr/>
        </p:nvGrpSpPr>
        <p:grpSpPr>
          <a:xfrm>
            <a:off x="82988" y="3562877"/>
            <a:ext cx="4919198" cy="1201619"/>
            <a:chOff x="609600" y="1574573"/>
            <a:chExt cx="7748238" cy="2281860"/>
          </a:xfrm>
        </p:grpSpPr>
        <p:sp>
          <p:nvSpPr>
            <p:cNvPr id="212" name="Rectangle 211"/>
            <p:cNvSpPr/>
            <p:nvPr/>
          </p:nvSpPr>
          <p:spPr>
            <a:xfrm>
              <a:off x="4920402" y="1574869"/>
              <a:ext cx="3437436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/>
                <a:t> </a:t>
              </a:r>
              <a:r>
                <a:rPr lang="en-US" sz="900" dirty="0" smtClean="0"/>
                <a:t>                                               Policy </a:t>
              </a:r>
              <a:r>
                <a:rPr lang="en-US" sz="900" dirty="0"/>
                <a:t>3</a:t>
              </a: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774037" y="1574869"/>
              <a:ext cx="2090157" cy="22815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/>
                <a:t> </a:t>
              </a:r>
              <a:r>
                <a:rPr lang="en-US" sz="900" dirty="0" smtClean="0"/>
                <a:t>                      Policy 2</a:t>
              </a:r>
              <a:endParaRPr lang="en-US" sz="900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09600" y="1574573"/>
              <a:ext cx="2090157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/>
                <a:t> </a:t>
              </a:r>
              <a:r>
                <a:rPr lang="en-US" sz="900" dirty="0" smtClean="0"/>
                <a:t>                      Policy 1</a:t>
              </a:r>
              <a:endParaRPr lang="en-US" sz="900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978667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894360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3799349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5001233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5834384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6738996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P3</a:t>
              </a:r>
              <a:endParaRPr lang="en-US" sz="900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817909" y="24491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</a:t>
              </a:r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774037" y="2449171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M1</a:t>
              </a:r>
              <a:endParaRPr lang="en-US" sz="900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5588917" y="24570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M1</a:t>
              </a:r>
              <a:endParaRPr lang="en-US" sz="900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6738996" y="24570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M2</a:t>
              </a:r>
              <a:endParaRPr lang="en-US" sz="900" dirty="0"/>
            </a:p>
          </p:txBody>
        </p:sp>
        <p:cxnSp>
          <p:nvCxnSpPr>
            <p:cNvPr id="225" name="Elbow Connector 224"/>
            <p:cNvCxnSpPr>
              <a:stCxn id="221" idx="0"/>
              <a:endCxn id="215" idx="2"/>
            </p:cNvCxnSpPr>
            <p:nvPr/>
          </p:nvCxnSpPr>
          <p:spPr>
            <a:xfrm rot="5400000" flipH="1" flipV="1">
              <a:off x="958971" y="2102463"/>
              <a:ext cx="532661" cy="160758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6" name="Elbow Connector 225"/>
            <p:cNvCxnSpPr>
              <a:stCxn id="216" idx="2"/>
              <a:endCxn id="222" idx="0"/>
            </p:cNvCxnSpPr>
            <p:nvPr/>
          </p:nvCxnSpPr>
          <p:spPr>
            <a:xfrm rot="5400000">
              <a:off x="2894882" y="2122680"/>
              <a:ext cx="532660" cy="120323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7" name="Elbow Connector 226"/>
            <p:cNvCxnSpPr>
              <a:stCxn id="217" idx="2"/>
              <a:endCxn id="222" idx="0"/>
            </p:cNvCxnSpPr>
            <p:nvPr/>
          </p:nvCxnSpPr>
          <p:spPr>
            <a:xfrm rot="5400000">
              <a:off x="3347376" y="1670185"/>
              <a:ext cx="532660" cy="1025312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8" name="Elbow Connector 227"/>
            <p:cNvCxnSpPr>
              <a:stCxn id="218" idx="2"/>
              <a:endCxn id="223" idx="0"/>
            </p:cNvCxnSpPr>
            <p:nvPr/>
          </p:nvCxnSpPr>
          <p:spPr>
            <a:xfrm rot="16200000" flipH="1">
              <a:off x="5351808" y="1892949"/>
              <a:ext cx="540561" cy="587684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9" name="Elbow Connector 228"/>
            <p:cNvCxnSpPr>
              <a:stCxn id="219" idx="2"/>
              <a:endCxn id="223" idx="0"/>
            </p:cNvCxnSpPr>
            <p:nvPr/>
          </p:nvCxnSpPr>
          <p:spPr>
            <a:xfrm rot="5400000">
              <a:off x="5768384" y="2064058"/>
              <a:ext cx="540561" cy="245467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30" name="Elbow Connector 229"/>
            <p:cNvCxnSpPr>
              <a:stCxn id="220" idx="2"/>
              <a:endCxn id="223" idx="0"/>
            </p:cNvCxnSpPr>
            <p:nvPr/>
          </p:nvCxnSpPr>
          <p:spPr>
            <a:xfrm rot="5400000">
              <a:off x="6220690" y="1611752"/>
              <a:ext cx="540561" cy="1150079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31" name="Elbow Connector 230"/>
            <p:cNvCxnSpPr>
              <a:stCxn id="219" idx="2"/>
              <a:endCxn id="224" idx="0"/>
            </p:cNvCxnSpPr>
            <p:nvPr/>
          </p:nvCxnSpPr>
          <p:spPr>
            <a:xfrm rot="16200000" flipH="1">
              <a:off x="6343423" y="1734485"/>
              <a:ext cx="540561" cy="904612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32" name="Rectangle 231"/>
            <p:cNvSpPr/>
            <p:nvPr/>
          </p:nvSpPr>
          <p:spPr>
            <a:xfrm>
              <a:off x="1746014" y="2449171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</a:t>
              </a:r>
              <a:r>
                <a:rPr lang="en-US" sz="900" dirty="0"/>
                <a:t>2</a:t>
              </a:r>
            </a:p>
          </p:txBody>
        </p:sp>
        <p:cxnSp>
          <p:nvCxnSpPr>
            <p:cNvPr id="233" name="Elbow Connector 232"/>
            <p:cNvCxnSpPr>
              <a:stCxn id="215" idx="2"/>
              <a:endCxn id="232" idx="0"/>
            </p:cNvCxnSpPr>
            <p:nvPr/>
          </p:nvCxnSpPr>
          <p:spPr>
            <a:xfrm rot="16200000" flipH="1">
              <a:off x="1423023" y="1799167"/>
              <a:ext cx="532660" cy="767347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34" name="Rectangle 233"/>
            <p:cNvSpPr/>
            <p:nvPr/>
          </p:nvSpPr>
          <p:spPr>
            <a:xfrm>
              <a:off x="7633513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P4</a:t>
              </a:r>
              <a:endParaRPr lang="en-US" sz="900" dirty="0"/>
            </a:p>
          </p:txBody>
        </p:sp>
        <p:cxnSp>
          <p:nvCxnSpPr>
            <p:cNvPr id="235" name="Elbow Connector 234"/>
            <p:cNvCxnSpPr>
              <a:stCxn id="234" idx="2"/>
              <a:endCxn id="224" idx="0"/>
            </p:cNvCxnSpPr>
            <p:nvPr/>
          </p:nvCxnSpPr>
          <p:spPr>
            <a:xfrm rot="5400000">
              <a:off x="7242988" y="1739533"/>
              <a:ext cx="540561" cy="894517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36" name="Rectangle 235"/>
            <p:cNvSpPr/>
            <p:nvPr/>
          </p:nvSpPr>
          <p:spPr>
            <a:xfrm>
              <a:off x="3913726" y="24570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</a:t>
              </a:r>
              <a:r>
                <a:rPr lang="en-US" sz="900" dirty="0"/>
                <a:t>2</a:t>
              </a:r>
            </a:p>
          </p:txBody>
        </p:sp>
        <p:cxnSp>
          <p:nvCxnSpPr>
            <p:cNvPr id="237" name="Elbow Connector 236"/>
            <p:cNvCxnSpPr>
              <a:stCxn id="217" idx="2"/>
              <a:endCxn id="236" idx="0"/>
            </p:cNvCxnSpPr>
            <p:nvPr/>
          </p:nvCxnSpPr>
          <p:spPr>
            <a:xfrm rot="16200000" flipH="1">
              <a:off x="3913270" y="2129602"/>
              <a:ext cx="540561" cy="114377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911917" y="2768585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3017940" y="2776192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5467238" y="2768586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241" name="Rectangle 240"/>
            <p:cNvSpPr/>
            <p:nvPr/>
          </p:nvSpPr>
          <p:spPr>
            <a:xfrm>
              <a:off x="911917" y="2928294"/>
              <a:ext cx="1668194" cy="1673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911917" y="3179265"/>
              <a:ext cx="720776" cy="17492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3017940" y="2935901"/>
              <a:ext cx="1060891" cy="18223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3017940" y="3186873"/>
              <a:ext cx="948474" cy="16731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5467238" y="3179267"/>
              <a:ext cx="1668194" cy="16731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5467238" y="2928293"/>
              <a:ext cx="775706" cy="1673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92252" y="3562877"/>
            <a:ext cx="4929809" cy="1195692"/>
            <a:chOff x="609600" y="3856433"/>
            <a:chExt cx="7748237" cy="2281860"/>
          </a:xfrm>
        </p:grpSpPr>
        <p:sp>
          <p:nvSpPr>
            <p:cNvPr id="248" name="Rectangle 247"/>
            <p:cNvSpPr/>
            <p:nvPr/>
          </p:nvSpPr>
          <p:spPr>
            <a:xfrm>
              <a:off x="5384304" y="3856729"/>
              <a:ext cx="2973533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 smtClean="0"/>
                <a:t>                                        Policy </a:t>
              </a:r>
              <a:r>
                <a:rPr lang="en-US" sz="900" dirty="0"/>
                <a:t>3</a:t>
              </a: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2774037" y="3856729"/>
              <a:ext cx="2554209" cy="228156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/>
                <a:t> </a:t>
              </a:r>
              <a:r>
                <a:rPr lang="en-US" sz="900" dirty="0" smtClean="0"/>
                <a:t>                      Policy 2</a:t>
              </a:r>
              <a:endParaRPr lang="en-US" sz="900" dirty="0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609600" y="3856433"/>
              <a:ext cx="2090157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/>
                <a:t> </a:t>
              </a:r>
              <a:r>
                <a:rPr lang="en-US" sz="900" dirty="0" smtClean="0"/>
                <a:t>                      Policy 1</a:t>
              </a:r>
              <a:endParaRPr lang="en-US" sz="900" dirty="0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978667" y="401584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894360" y="401584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639401" y="401584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5441974" y="4024039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6161397" y="4024037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6907283" y="4024038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P3</a:t>
              </a:r>
              <a:endParaRPr lang="en-US" sz="900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817909" y="473103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</a:t>
              </a:r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2774037" y="4731031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M1</a:t>
              </a:r>
              <a:endParaRPr lang="en-US" sz="900" dirty="0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5588917" y="473893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M1</a:t>
              </a:r>
              <a:endParaRPr lang="en-US" sz="900" dirty="0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6411983" y="4738933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M2</a:t>
              </a:r>
              <a:endParaRPr lang="en-US" sz="900" dirty="0"/>
            </a:p>
          </p:txBody>
        </p:sp>
        <p:cxnSp>
          <p:nvCxnSpPr>
            <p:cNvPr id="261" name="Elbow Connector 260"/>
            <p:cNvCxnSpPr>
              <a:stCxn id="257" idx="0"/>
              <a:endCxn id="251" idx="2"/>
            </p:cNvCxnSpPr>
            <p:nvPr/>
          </p:nvCxnSpPr>
          <p:spPr>
            <a:xfrm rot="5400000" flipH="1" flipV="1">
              <a:off x="958971" y="4384323"/>
              <a:ext cx="532661" cy="160758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2" name="Elbow Connector 261"/>
            <p:cNvCxnSpPr>
              <a:stCxn id="252" idx="2"/>
              <a:endCxn id="258" idx="0"/>
            </p:cNvCxnSpPr>
            <p:nvPr/>
          </p:nvCxnSpPr>
          <p:spPr>
            <a:xfrm rot="5400000">
              <a:off x="2894882" y="4404540"/>
              <a:ext cx="532660" cy="120323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3" name="Elbow Connector 262"/>
            <p:cNvCxnSpPr>
              <a:stCxn id="253" idx="2"/>
              <a:endCxn id="258" idx="0"/>
            </p:cNvCxnSpPr>
            <p:nvPr/>
          </p:nvCxnSpPr>
          <p:spPr>
            <a:xfrm rot="5400000">
              <a:off x="3267402" y="4032019"/>
              <a:ext cx="532660" cy="865364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4" name="Elbow Connector 263"/>
            <p:cNvCxnSpPr>
              <a:stCxn id="254" idx="2"/>
              <a:endCxn id="259" idx="0"/>
            </p:cNvCxnSpPr>
            <p:nvPr/>
          </p:nvCxnSpPr>
          <p:spPr>
            <a:xfrm rot="16200000" flipH="1">
              <a:off x="5576274" y="4399276"/>
              <a:ext cx="532368" cy="146943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5" name="Elbow Connector 264"/>
            <p:cNvCxnSpPr>
              <a:stCxn id="255" idx="2"/>
              <a:endCxn id="259" idx="0"/>
            </p:cNvCxnSpPr>
            <p:nvPr/>
          </p:nvCxnSpPr>
          <p:spPr>
            <a:xfrm rot="5400000">
              <a:off x="5935985" y="4186507"/>
              <a:ext cx="532370" cy="572480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6" name="Elbow Connector 265"/>
            <p:cNvCxnSpPr>
              <a:stCxn id="256" idx="2"/>
              <a:endCxn id="259" idx="0"/>
            </p:cNvCxnSpPr>
            <p:nvPr/>
          </p:nvCxnSpPr>
          <p:spPr>
            <a:xfrm rot="5400000">
              <a:off x="6308929" y="3813564"/>
              <a:ext cx="532369" cy="1318366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7" name="Elbow Connector 266"/>
            <p:cNvCxnSpPr>
              <a:stCxn id="255" idx="2"/>
              <a:endCxn id="260" idx="0"/>
            </p:cNvCxnSpPr>
            <p:nvPr/>
          </p:nvCxnSpPr>
          <p:spPr>
            <a:xfrm rot="16200000" flipH="1">
              <a:off x="6347518" y="4347454"/>
              <a:ext cx="532371" cy="250586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68" name="Rectangle 267"/>
            <p:cNvSpPr/>
            <p:nvPr/>
          </p:nvSpPr>
          <p:spPr>
            <a:xfrm>
              <a:off x="1746014" y="4731031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</a:t>
              </a:r>
              <a:r>
                <a:rPr lang="en-US" sz="900" dirty="0"/>
                <a:t>2</a:t>
              </a:r>
            </a:p>
          </p:txBody>
        </p:sp>
        <p:cxnSp>
          <p:nvCxnSpPr>
            <p:cNvPr id="269" name="Elbow Connector 268"/>
            <p:cNvCxnSpPr>
              <a:stCxn id="251" idx="2"/>
              <a:endCxn id="268" idx="0"/>
            </p:cNvCxnSpPr>
            <p:nvPr/>
          </p:nvCxnSpPr>
          <p:spPr>
            <a:xfrm rot="16200000" flipH="1">
              <a:off x="1423023" y="4081027"/>
              <a:ext cx="532660" cy="767347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70" name="Rectangle 269"/>
            <p:cNvSpPr/>
            <p:nvPr/>
          </p:nvSpPr>
          <p:spPr>
            <a:xfrm>
              <a:off x="7633513" y="401584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P4</a:t>
              </a:r>
              <a:endParaRPr lang="en-US" sz="900" dirty="0"/>
            </a:p>
          </p:txBody>
        </p:sp>
        <p:cxnSp>
          <p:nvCxnSpPr>
            <p:cNvPr id="271" name="Elbow Connector 270"/>
            <p:cNvCxnSpPr>
              <a:stCxn id="270" idx="2"/>
              <a:endCxn id="260" idx="0"/>
            </p:cNvCxnSpPr>
            <p:nvPr/>
          </p:nvCxnSpPr>
          <p:spPr>
            <a:xfrm rot="5400000">
              <a:off x="7079480" y="3857887"/>
              <a:ext cx="540562" cy="1221530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72" name="Rectangle 271"/>
            <p:cNvSpPr/>
            <p:nvPr/>
          </p:nvSpPr>
          <p:spPr>
            <a:xfrm>
              <a:off x="3913726" y="473893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</a:t>
              </a:r>
              <a:r>
                <a:rPr lang="en-US" sz="900" dirty="0"/>
                <a:t>2</a:t>
              </a:r>
            </a:p>
          </p:txBody>
        </p:sp>
        <p:cxnSp>
          <p:nvCxnSpPr>
            <p:cNvPr id="273" name="Elbow Connector 272"/>
            <p:cNvCxnSpPr>
              <a:stCxn id="253" idx="2"/>
              <a:endCxn id="272" idx="0"/>
            </p:cNvCxnSpPr>
            <p:nvPr/>
          </p:nvCxnSpPr>
          <p:spPr>
            <a:xfrm rot="16200000" flipH="1">
              <a:off x="3833296" y="4331488"/>
              <a:ext cx="540561" cy="274325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>
              <a:off x="911917" y="5050445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>
              <a:off x="3017940" y="5058052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>
              <a:off x="5467238" y="5050446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277" name="Rectangle 276"/>
            <p:cNvSpPr/>
            <p:nvPr/>
          </p:nvSpPr>
          <p:spPr>
            <a:xfrm>
              <a:off x="911917" y="5210154"/>
              <a:ext cx="1668194" cy="1673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911917" y="5461125"/>
              <a:ext cx="558162" cy="1749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/>
                <a:t>Power</a:t>
              </a:r>
              <a:endParaRPr lang="en-US" sz="500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3017940" y="5217760"/>
              <a:ext cx="1214983" cy="182229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017940" y="5468733"/>
              <a:ext cx="948474" cy="16731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5467238" y="5461127"/>
              <a:ext cx="1767058" cy="1749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467238" y="5210154"/>
              <a:ext cx="572480" cy="1673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 dirty="0" smtClean="0"/>
                <a:t>Latency</a:t>
              </a:r>
              <a:endParaRPr lang="en-US" sz="400" dirty="0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1758853" y="401584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cxnSp>
          <p:nvCxnSpPr>
            <p:cNvPr id="284" name="Elbow Connector 283"/>
            <p:cNvCxnSpPr>
              <a:stCxn id="283" idx="2"/>
              <a:endCxn id="268" idx="0"/>
            </p:cNvCxnSpPr>
            <p:nvPr/>
          </p:nvCxnSpPr>
          <p:spPr>
            <a:xfrm rot="5400000">
              <a:off x="1813117" y="4458282"/>
              <a:ext cx="532660" cy="12839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85" name="Rectangle 284"/>
            <p:cNvSpPr/>
            <p:nvPr/>
          </p:nvSpPr>
          <p:spPr>
            <a:xfrm>
              <a:off x="4347207" y="4024039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cxnSp>
          <p:nvCxnSpPr>
            <p:cNvPr id="286" name="Elbow Connector 285"/>
            <p:cNvCxnSpPr>
              <a:stCxn id="285" idx="2"/>
              <a:endCxn id="272" idx="0"/>
            </p:cNvCxnSpPr>
            <p:nvPr/>
          </p:nvCxnSpPr>
          <p:spPr>
            <a:xfrm rot="5400000">
              <a:off x="4191296" y="4256008"/>
              <a:ext cx="532368" cy="433481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87" name="Rectangle 286"/>
            <p:cNvSpPr/>
            <p:nvPr/>
          </p:nvSpPr>
          <p:spPr>
            <a:xfrm>
              <a:off x="7218409" y="4731031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M3</a:t>
              </a:r>
              <a:endParaRPr lang="en-US" sz="900" dirty="0"/>
            </a:p>
          </p:txBody>
        </p:sp>
        <p:cxnSp>
          <p:nvCxnSpPr>
            <p:cNvPr id="288" name="Elbow Connector 287"/>
            <p:cNvCxnSpPr>
              <a:stCxn id="256" idx="2"/>
              <a:endCxn id="287" idx="0"/>
            </p:cNvCxnSpPr>
            <p:nvPr/>
          </p:nvCxnSpPr>
          <p:spPr>
            <a:xfrm rot="16200000" flipH="1">
              <a:off x="7127625" y="4313234"/>
              <a:ext cx="524468" cy="311126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89" name="Group 288"/>
          <p:cNvGrpSpPr/>
          <p:nvPr/>
        </p:nvGrpSpPr>
        <p:grpSpPr>
          <a:xfrm>
            <a:off x="98687" y="3565099"/>
            <a:ext cx="4923126" cy="1199397"/>
            <a:chOff x="609600" y="1574573"/>
            <a:chExt cx="7155052" cy="2281860"/>
          </a:xfrm>
        </p:grpSpPr>
        <p:sp>
          <p:nvSpPr>
            <p:cNvPr id="290" name="Rectangle 289"/>
            <p:cNvSpPr/>
            <p:nvPr/>
          </p:nvSpPr>
          <p:spPr>
            <a:xfrm>
              <a:off x="4920402" y="1574870"/>
              <a:ext cx="2844250" cy="228156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 smtClean="0"/>
                <a:t>                                    Policy </a:t>
              </a:r>
              <a:r>
                <a:rPr lang="en-US" sz="900" dirty="0"/>
                <a:t>3</a:t>
              </a: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774037" y="1574870"/>
              <a:ext cx="2090158" cy="228156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/>
                <a:t> </a:t>
              </a:r>
              <a:r>
                <a:rPr lang="en-US" sz="900" dirty="0" smtClean="0"/>
                <a:t>                      Policy 2</a:t>
              </a:r>
              <a:endParaRPr lang="en-US" sz="900" dirty="0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609600" y="1574573"/>
              <a:ext cx="2090157" cy="228156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/>
                <a:t> </a:t>
              </a:r>
              <a:r>
                <a:rPr lang="en-US" sz="900" dirty="0" smtClean="0"/>
                <a:t>                      Policy 1</a:t>
              </a:r>
              <a:endParaRPr lang="en-US" sz="900" dirty="0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978667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2894360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3799349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5001233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5834384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6738996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P3</a:t>
              </a:r>
              <a:endParaRPr lang="en-US" sz="900" dirty="0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1157384" y="24570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</a:t>
              </a:r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3259700" y="2449171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M1</a:t>
              </a:r>
              <a:endParaRPr lang="en-US" sz="900" dirty="0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5588917" y="24570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M1</a:t>
              </a:r>
              <a:endParaRPr lang="en-US" sz="900" dirty="0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6738996" y="24570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M2</a:t>
              </a:r>
              <a:endParaRPr lang="en-US" sz="900" dirty="0"/>
            </a:p>
          </p:txBody>
        </p:sp>
        <p:cxnSp>
          <p:nvCxnSpPr>
            <p:cNvPr id="303" name="Elbow Connector 302"/>
            <p:cNvCxnSpPr>
              <a:stCxn id="299" idx="0"/>
              <a:endCxn id="293" idx="2"/>
            </p:cNvCxnSpPr>
            <p:nvPr/>
          </p:nvCxnSpPr>
          <p:spPr>
            <a:xfrm rot="16200000" flipV="1">
              <a:off x="1124759" y="2097433"/>
              <a:ext cx="540561" cy="178717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04" name="Elbow Connector 303"/>
            <p:cNvCxnSpPr>
              <a:stCxn id="294" idx="2"/>
              <a:endCxn id="300" idx="0"/>
            </p:cNvCxnSpPr>
            <p:nvPr/>
          </p:nvCxnSpPr>
          <p:spPr>
            <a:xfrm rot="16200000" flipH="1">
              <a:off x="3137713" y="2000171"/>
              <a:ext cx="532660" cy="365340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05" name="Elbow Connector 304"/>
            <p:cNvCxnSpPr>
              <a:stCxn id="295" idx="2"/>
              <a:endCxn id="300" idx="0"/>
            </p:cNvCxnSpPr>
            <p:nvPr/>
          </p:nvCxnSpPr>
          <p:spPr>
            <a:xfrm rot="5400000">
              <a:off x="3590208" y="1913017"/>
              <a:ext cx="532660" cy="539649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06" name="Elbow Connector 305"/>
            <p:cNvCxnSpPr>
              <a:stCxn id="296" idx="2"/>
              <a:endCxn id="301" idx="0"/>
            </p:cNvCxnSpPr>
            <p:nvPr/>
          </p:nvCxnSpPr>
          <p:spPr>
            <a:xfrm rot="16200000" flipH="1">
              <a:off x="5351808" y="1892949"/>
              <a:ext cx="540561" cy="587684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07" name="Elbow Connector 306"/>
            <p:cNvCxnSpPr>
              <a:stCxn id="297" idx="2"/>
              <a:endCxn id="301" idx="0"/>
            </p:cNvCxnSpPr>
            <p:nvPr/>
          </p:nvCxnSpPr>
          <p:spPr>
            <a:xfrm rot="5400000">
              <a:off x="5768384" y="2064058"/>
              <a:ext cx="540561" cy="245467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08" name="Elbow Connector 307"/>
            <p:cNvCxnSpPr>
              <a:stCxn id="298" idx="2"/>
              <a:endCxn id="301" idx="0"/>
            </p:cNvCxnSpPr>
            <p:nvPr/>
          </p:nvCxnSpPr>
          <p:spPr>
            <a:xfrm rot="5400000">
              <a:off x="6220690" y="1611752"/>
              <a:ext cx="540561" cy="1150079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09" name="Elbow Connector 308"/>
            <p:cNvCxnSpPr>
              <a:stCxn id="297" idx="2"/>
              <a:endCxn id="302" idx="0"/>
            </p:cNvCxnSpPr>
            <p:nvPr/>
          </p:nvCxnSpPr>
          <p:spPr>
            <a:xfrm rot="16200000" flipH="1">
              <a:off x="6343423" y="1734485"/>
              <a:ext cx="540561" cy="904612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911917" y="2768585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3017940" y="2776192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5467238" y="2768586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313" name="Rectangle 312"/>
            <p:cNvSpPr/>
            <p:nvPr/>
          </p:nvSpPr>
          <p:spPr>
            <a:xfrm>
              <a:off x="911917" y="2928294"/>
              <a:ext cx="1668194" cy="1673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911915" y="3179266"/>
              <a:ext cx="720776" cy="1749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3017940" y="2935901"/>
              <a:ext cx="1060891" cy="18223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3017940" y="3186873"/>
              <a:ext cx="948474" cy="16731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5467239" y="3179266"/>
              <a:ext cx="1775716" cy="1749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5467239" y="2928294"/>
              <a:ext cx="572480" cy="16731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</p:grpSp>
      <p:sp>
        <p:nvSpPr>
          <p:cNvPr id="319" name="Rectangle 318"/>
          <p:cNvSpPr/>
          <p:nvPr/>
        </p:nvSpPr>
        <p:spPr>
          <a:xfrm>
            <a:off x="5926950" y="3242767"/>
            <a:ext cx="320631" cy="228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20" name="Rectangle 319"/>
          <p:cNvSpPr/>
          <p:nvPr/>
        </p:nvSpPr>
        <p:spPr>
          <a:xfrm>
            <a:off x="6340538" y="3242767"/>
            <a:ext cx="320631" cy="228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21" name="Rectangle 320"/>
          <p:cNvSpPr/>
          <p:nvPr/>
        </p:nvSpPr>
        <p:spPr>
          <a:xfrm>
            <a:off x="6767564" y="3242767"/>
            <a:ext cx="320631" cy="2281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22" name="Rectangle 321"/>
          <p:cNvSpPr/>
          <p:nvPr/>
        </p:nvSpPr>
        <p:spPr>
          <a:xfrm>
            <a:off x="7173222" y="3242767"/>
            <a:ext cx="320631" cy="2281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23" name="Rectangle 322"/>
          <p:cNvSpPr/>
          <p:nvPr/>
        </p:nvSpPr>
        <p:spPr>
          <a:xfrm>
            <a:off x="7577097" y="3242767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24" name="Rectangle 323"/>
          <p:cNvSpPr/>
          <p:nvPr/>
        </p:nvSpPr>
        <p:spPr>
          <a:xfrm>
            <a:off x="7990685" y="3242767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25" name="Rectangle 324"/>
          <p:cNvSpPr/>
          <p:nvPr/>
        </p:nvSpPr>
        <p:spPr>
          <a:xfrm>
            <a:off x="8417711" y="3242767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26" name="Rectangle 325"/>
          <p:cNvSpPr/>
          <p:nvPr/>
        </p:nvSpPr>
        <p:spPr>
          <a:xfrm>
            <a:off x="8823369" y="3242767"/>
            <a:ext cx="320631" cy="2281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27" name="Rectangle 326"/>
          <p:cNvSpPr/>
          <p:nvPr/>
        </p:nvSpPr>
        <p:spPr>
          <a:xfrm>
            <a:off x="5926842" y="3866924"/>
            <a:ext cx="320631" cy="228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328" name="Rectangle 327"/>
          <p:cNvSpPr/>
          <p:nvPr/>
        </p:nvSpPr>
        <p:spPr>
          <a:xfrm>
            <a:off x="6340430" y="3866924"/>
            <a:ext cx="320631" cy="228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329" name="Rectangle 328"/>
          <p:cNvSpPr/>
          <p:nvPr/>
        </p:nvSpPr>
        <p:spPr>
          <a:xfrm>
            <a:off x="6767456" y="3866924"/>
            <a:ext cx="320631" cy="2281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330" name="Rectangle 329"/>
          <p:cNvSpPr/>
          <p:nvPr/>
        </p:nvSpPr>
        <p:spPr>
          <a:xfrm>
            <a:off x="7173114" y="3866924"/>
            <a:ext cx="320631" cy="2281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331" name="Rectangle 330"/>
          <p:cNvSpPr/>
          <p:nvPr/>
        </p:nvSpPr>
        <p:spPr>
          <a:xfrm>
            <a:off x="7576989" y="3866924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332" name="Rectangle 331"/>
          <p:cNvSpPr/>
          <p:nvPr/>
        </p:nvSpPr>
        <p:spPr>
          <a:xfrm>
            <a:off x="7990577" y="3866924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333" name="Rectangle 332"/>
          <p:cNvSpPr/>
          <p:nvPr/>
        </p:nvSpPr>
        <p:spPr>
          <a:xfrm>
            <a:off x="8417603" y="3866924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334" name="Rectangle 333"/>
          <p:cNvSpPr/>
          <p:nvPr/>
        </p:nvSpPr>
        <p:spPr>
          <a:xfrm>
            <a:off x="8823261" y="3866924"/>
            <a:ext cx="320631" cy="228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cxnSp>
        <p:nvCxnSpPr>
          <p:cNvPr id="335" name="Elbow Connector 334"/>
          <p:cNvCxnSpPr>
            <a:stCxn id="319" idx="2"/>
            <a:endCxn id="327" idx="0"/>
          </p:cNvCxnSpPr>
          <p:nvPr/>
        </p:nvCxnSpPr>
        <p:spPr>
          <a:xfrm rot="5400000">
            <a:off x="5889212" y="36688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36" name="Elbow Connector 335"/>
          <p:cNvCxnSpPr/>
          <p:nvPr/>
        </p:nvCxnSpPr>
        <p:spPr>
          <a:xfrm rot="5400000">
            <a:off x="6314076" y="36688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37" name="Elbow Connector 336"/>
          <p:cNvCxnSpPr/>
          <p:nvPr/>
        </p:nvCxnSpPr>
        <p:spPr>
          <a:xfrm rot="5400000">
            <a:off x="6748872" y="36688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38" name="Elbow Connector 337"/>
          <p:cNvCxnSpPr/>
          <p:nvPr/>
        </p:nvCxnSpPr>
        <p:spPr>
          <a:xfrm rot="5400000">
            <a:off x="7173736" y="36688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39" name="Elbow Connector 338"/>
          <p:cNvCxnSpPr/>
          <p:nvPr/>
        </p:nvCxnSpPr>
        <p:spPr>
          <a:xfrm rot="5400000">
            <a:off x="7547392" y="36688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40" name="Elbow Connector 339"/>
          <p:cNvCxnSpPr/>
          <p:nvPr/>
        </p:nvCxnSpPr>
        <p:spPr>
          <a:xfrm rot="5400000">
            <a:off x="7972256" y="36688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41" name="Elbow Connector 340"/>
          <p:cNvCxnSpPr/>
          <p:nvPr/>
        </p:nvCxnSpPr>
        <p:spPr>
          <a:xfrm rot="5400000">
            <a:off x="8407052" y="36688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42" name="Elbow Connector 341"/>
          <p:cNvCxnSpPr/>
          <p:nvPr/>
        </p:nvCxnSpPr>
        <p:spPr>
          <a:xfrm rot="5400000">
            <a:off x="8831916" y="366887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343" name="Rectangle 342"/>
          <p:cNvSpPr/>
          <p:nvPr/>
        </p:nvSpPr>
        <p:spPr>
          <a:xfrm>
            <a:off x="5926841" y="3661117"/>
            <a:ext cx="3217159" cy="45719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TextBox 343"/>
          <p:cNvSpPr txBox="1"/>
          <p:nvPr/>
        </p:nvSpPr>
        <p:spPr>
          <a:xfrm>
            <a:off x="5915575" y="2873435"/>
            <a:ext cx="276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Executing A</a:t>
            </a:r>
            <a:r>
              <a:rPr lang="en-US" baseline="-25000" dirty="0"/>
              <a:t>2</a:t>
            </a:r>
            <a:r>
              <a:rPr lang="en-US" dirty="0" smtClean="0"/>
              <a:t> : Policy 2 </a:t>
            </a:r>
            <a:endParaRPr lang="en-US" baseline="-25000" dirty="0"/>
          </a:p>
        </p:txBody>
      </p:sp>
      <p:sp>
        <p:nvSpPr>
          <p:cNvPr id="345" name="Rectangle 344"/>
          <p:cNvSpPr/>
          <p:nvPr/>
        </p:nvSpPr>
        <p:spPr>
          <a:xfrm>
            <a:off x="5926732" y="4558737"/>
            <a:ext cx="320631" cy="228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46" name="Rectangle 345"/>
          <p:cNvSpPr/>
          <p:nvPr/>
        </p:nvSpPr>
        <p:spPr>
          <a:xfrm>
            <a:off x="6340320" y="4558737"/>
            <a:ext cx="320631" cy="228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47" name="Rectangle 346"/>
          <p:cNvSpPr/>
          <p:nvPr/>
        </p:nvSpPr>
        <p:spPr>
          <a:xfrm>
            <a:off x="6767346" y="4558737"/>
            <a:ext cx="320631" cy="2281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48" name="Rectangle 347"/>
          <p:cNvSpPr/>
          <p:nvPr/>
        </p:nvSpPr>
        <p:spPr>
          <a:xfrm>
            <a:off x="7173004" y="4558737"/>
            <a:ext cx="320631" cy="2281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49" name="Rectangle 348"/>
          <p:cNvSpPr/>
          <p:nvPr/>
        </p:nvSpPr>
        <p:spPr>
          <a:xfrm>
            <a:off x="7576879" y="4558737"/>
            <a:ext cx="320631" cy="2281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50" name="Rectangle 349"/>
          <p:cNvSpPr/>
          <p:nvPr/>
        </p:nvSpPr>
        <p:spPr>
          <a:xfrm>
            <a:off x="7990467" y="4558737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51" name="Rectangle 350"/>
          <p:cNvSpPr/>
          <p:nvPr/>
        </p:nvSpPr>
        <p:spPr>
          <a:xfrm>
            <a:off x="8417493" y="4558737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52" name="Rectangle 351"/>
          <p:cNvSpPr/>
          <p:nvPr/>
        </p:nvSpPr>
        <p:spPr>
          <a:xfrm>
            <a:off x="8823151" y="4558737"/>
            <a:ext cx="320631" cy="2281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μP</a:t>
            </a:r>
            <a:endParaRPr lang="en-US" sz="1000" dirty="0"/>
          </a:p>
        </p:txBody>
      </p:sp>
      <p:sp>
        <p:nvSpPr>
          <p:cNvPr id="353" name="Rectangle 352"/>
          <p:cNvSpPr/>
          <p:nvPr/>
        </p:nvSpPr>
        <p:spPr>
          <a:xfrm>
            <a:off x="5926624" y="5182894"/>
            <a:ext cx="320631" cy="228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354" name="Rectangle 353"/>
          <p:cNvSpPr/>
          <p:nvPr/>
        </p:nvSpPr>
        <p:spPr>
          <a:xfrm>
            <a:off x="6340212" y="5182894"/>
            <a:ext cx="320631" cy="228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355" name="Rectangle 354"/>
          <p:cNvSpPr/>
          <p:nvPr/>
        </p:nvSpPr>
        <p:spPr>
          <a:xfrm>
            <a:off x="6767238" y="5182894"/>
            <a:ext cx="320631" cy="2281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356" name="Rectangle 355"/>
          <p:cNvSpPr/>
          <p:nvPr/>
        </p:nvSpPr>
        <p:spPr>
          <a:xfrm>
            <a:off x="7172896" y="5182894"/>
            <a:ext cx="320631" cy="2281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357" name="Rectangle 356"/>
          <p:cNvSpPr/>
          <p:nvPr/>
        </p:nvSpPr>
        <p:spPr>
          <a:xfrm>
            <a:off x="7576771" y="5182894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358" name="Rectangle 357"/>
          <p:cNvSpPr/>
          <p:nvPr/>
        </p:nvSpPr>
        <p:spPr>
          <a:xfrm>
            <a:off x="7990359" y="5182894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359" name="Rectangle 358"/>
          <p:cNvSpPr/>
          <p:nvPr/>
        </p:nvSpPr>
        <p:spPr>
          <a:xfrm>
            <a:off x="8417385" y="5182894"/>
            <a:ext cx="320631" cy="2281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360" name="Rectangle 359"/>
          <p:cNvSpPr/>
          <p:nvPr/>
        </p:nvSpPr>
        <p:spPr>
          <a:xfrm>
            <a:off x="8823043" y="5182894"/>
            <a:ext cx="320631" cy="2281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</a:t>
            </a:r>
            <a:endParaRPr lang="en-US" sz="1000" dirty="0"/>
          </a:p>
        </p:txBody>
      </p:sp>
      <p:cxnSp>
        <p:nvCxnSpPr>
          <p:cNvPr id="361" name="Elbow Connector 360"/>
          <p:cNvCxnSpPr>
            <a:stCxn id="345" idx="2"/>
            <a:endCxn id="353" idx="0"/>
          </p:cNvCxnSpPr>
          <p:nvPr/>
        </p:nvCxnSpPr>
        <p:spPr>
          <a:xfrm rot="5400000">
            <a:off x="5888994" y="498484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62" name="Elbow Connector 361"/>
          <p:cNvCxnSpPr/>
          <p:nvPr/>
        </p:nvCxnSpPr>
        <p:spPr>
          <a:xfrm rot="5400000">
            <a:off x="6313858" y="498484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63" name="Elbow Connector 362"/>
          <p:cNvCxnSpPr/>
          <p:nvPr/>
        </p:nvCxnSpPr>
        <p:spPr>
          <a:xfrm rot="5400000">
            <a:off x="6748654" y="498484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64" name="Elbow Connector 363"/>
          <p:cNvCxnSpPr/>
          <p:nvPr/>
        </p:nvCxnSpPr>
        <p:spPr>
          <a:xfrm rot="5400000">
            <a:off x="7173518" y="498484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65" name="Elbow Connector 364"/>
          <p:cNvCxnSpPr/>
          <p:nvPr/>
        </p:nvCxnSpPr>
        <p:spPr>
          <a:xfrm rot="5400000">
            <a:off x="7547174" y="498484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66" name="Elbow Connector 365"/>
          <p:cNvCxnSpPr/>
          <p:nvPr/>
        </p:nvCxnSpPr>
        <p:spPr>
          <a:xfrm rot="5400000">
            <a:off x="7972038" y="498484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67" name="Elbow Connector 366"/>
          <p:cNvCxnSpPr/>
          <p:nvPr/>
        </p:nvCxnSpPr>
        <p:spPr>
          <a:xfrm rot="5400000">
            <a:off x="8406834" y="498484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68" name="Elbow Connector 367"/>
          <p:cNvCxnSpPr/>
          <p:nvPr/>
        </p:nvCxnSpPr>
        <p:spPr>
          <a:xfrm rot="5400000">
            <a:off x="8831698" y="4984840"/>
            <a:ext cx="396000" cy="108"/>
          </a:xfrm>
          <a:prstGeom prst="bentConnector3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369" name="Rectangle 368"/>
          <p:cNvSpPr/>
          <p:nvPr/>
        </p:nvSpPr>
        <p:spPr>
          <a:xfrm>
            <a:off x="5926623" y="4977087"/>
            <a:ext cx="3217159" cy="45719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TextBox 369"/>
          <p:cNvSpPr txBox="1"/>
          <p:nvPr/>
        </p:nvSpPr>
        <p:spPr>
          <a:xfrm>
            <a:off x="5915357" y="4189405"/>
            <a:ext cx="276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Executing A</a:t>
            </a:r>
            <a:r>
              <a:rPr lang="en-US" baseline="-25000" dirty="0" smtClean="0"/>
              <a:t>3</a:t>
            </a:r>
            <a:r>
              <a:rPr lang="en-US" dirty="0" smtClean="0"/>
              <a:t> : Policy 1 </a:t>
            </a:r>
            <a:endParaRPr lang="en-US" baseline="-25000" dirty="0"/>
          </a:p>
        </p:txBody>
      </p:sp>
      <p:sp>
        <p:nvSpPr>
          <p:cNvPr id="371" name="Rectangle 370"/>
          <p:cNvSpPr/>
          <p:nvPr/>
        </p:nvSpPr>
        <p:spPr>
          <a:xfrm>
            <a:off x="2348759" y="1826213"/>
            <a:ext cx="776855" cy="960068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Rectangle 371"/>
          <p:cNvSpPr/>
          <p:nvPr/>
        </p:nvSpPr>
        <p:spPr>
          <a:xfrm>
            <a:off x="3972481" y="1828805"/>
            <a:ext cx="406832" cy="465835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ectangle 372"/>
          <p:cNvSpPr/>
          <p:nvPr/>
        </p:nvSpPr>
        <p:spPr>
          <a:xfrm>
            <a:off x="3158732" y="1826213"/>
            <a:ext cx="776855" cy="960068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Rectangle 373"/>
          <p:cNvSpPr/>
          <p:nvPr/>
        </p:nvSpPr>
        <p:spPr>
          <a:xfrm>
            <a:off x="5157963" y="1805694"/>
            <a:ext cx="491751" cy="465835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Rectangle 374"/>
          <p:cNvSpPr/>
          <p:nvPr/>
        </p:nvSpPr>
        <p:spPr>
          <a:xfrm>
            <a:off x="5157963" y="2380673"/>
            <a:ext cx="491751" cy="465835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17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6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91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21" grpId="0" animBg="1"/>
      <p:bldP spid="122" grpId="0"/>
      <p:bldP spid="163" grpId="0" animBg="1"/>
      <p:bldP spid="164" grpId="0" animBg="1"/>
      <p:bldP spid="165" grpId="0" animBg="1"/>
      <p:bldP spid="166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43" grpId="0" animBg="1"/>
      <p:bldP spid="344" grpId="0"/>
      <p:bldP spid="345" grpId="0" animBg="1"/>
      <p:bldP spid="346" grpId="0" animBg="1"/>
      <p:bldP spid="347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9" grpId="0" animBg="1"/>
      <p:bldP spid="370" grpId="0"/>
      <p:bldP spid="371" grpId="0" animBg="1"/>
      <p:bldP spid="372" grpId="0" animBg="1"/>
      <p:bldP spid="373" grpId="0" animBg="1"/>
      <p:bldP spid="374" grpId="0" animBg="1"/>
      <p:bldP spid="3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PoliMakE</a:t>
            </a:r>
            <a:r>
              <a:rPr lang="en-US" dirty="0"/>
              <a:t> Driven On-chip Sandboxing</a:t>
            </a:r>
            <a:endParaRPr lang="en-US" dirty="0" smtClean="0"/>
          </a:p>
        </p:txBody>
      </p:sp>
      <p:sp>
        <p:nvSpPr>
          <p:cNvPr id="162" name="Rounded Rectangular Callout 161"/>
          <p:cNvSpPr/>
          <p:nvPr/>
        </p:nvSpPr>
        <p:spPr>
          <a:xfrm>
            <a:off x="5449456" y="2169313"/>
            <a:ext cx="2903040" cy="483891"/>
          </a:xfrm>
          <a:prstGeom prst="wedgeRoundRectCallout">
            <a:avLst>
              <a:gd name="adj1" fmla="val -53897"/>
              <a:gd name="adj2" fmla="val -39783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27" tIns="41464" rIns="82927" bIns="41464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Minimal changes, per CPU key (hardware)</a:t>
            </a:r>
          </a:p>
        </p:txBody>
      </p:sp>
      <p:sp>
        <p:nvSpPr>
          <p:cNvPr id="163" name="Rounded Rectangular Callout 162"/>
          <p:cNvSpPr/>
          <p:nvPr/>
        </p:nvSpPr>
        <p:spPr>
          <a:xfrm>
            <a:off x="4272482" y="1285498"/>
            <a:ext cx="1935360" cy="483891"/>
          </a:xfrm>
          <a:prstGeom prst="wedgeRoundRectCallout">
            <a:avLst>
              <a:gd name="adj1" fmla="val -45295"/>
              <a:gd name="adj2" fmla="val 83719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27" tIns="41464" rIns="82927" bIns="41464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SPM level ACL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120480" y="4374612"/>
            <a:ext cx="5667840" cy="23309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9122" y="4374612"/>
            <a:ext cx="2913120" cy="17825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0" y="3334808"/>
            <a:ext cx="5529600" cy="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" name="Rectangle 36"/>
          <p:cNvSpPr/>
          <p:nvPr/>
        </p:nvSpPr>
        <p:spPr bwMode="auto">
          <a:xfrm>
            <a:off x="4252320" y="2032197"/>
            <a:ext cx="700680" cy="70129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Sec</a:t>
            </a:r>
          </a:p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Arbiter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 rot="5400000">
            <a:off x="4397052" y="2911310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Straight Arrow Connector 38"/>
          <p:cNvCxnSpPr/>
          <p:nvPr/>
        </p:nvCxnSpPr>
        <p:spPr bwMode="auto">
          <a:xfrm rot="5400000">
            <a:off x="-115173" y="2674926"/>
            <a:ext cx="106122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0" name="Straight Arrow Connector 39"/>
          <p:cNvCxnSpPr/>
          <p:nvPr/>
        </p:nvCxnSpPr>
        <p:spPr bwMode="auto">
          <a:xfrm rot="5400000">
            <a:off x="-306986" y="2751340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1" name="Rectangle 40"/>
          <p:cNvSpPr/>
          <p:nvPr/>
        </p:nvSpPr>
        <p:spPr bwMode="auto">
          <a:xfrm>
            <a:off x="92162" y="1702259"/>
            <a:ext cx="920160" cy="4342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CPU1 Core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1507680" y="2496395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SPM7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 rot="5400000">
            <a:off x="1480337" y="3027716"/>
            <a:ext cx="355647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4" name="Straight Arrow Connector 43"/>
          <p:cNvCxnSpPr/>
          <p:nvPr/>
        </p:nvCxnSpPr>
        <p:spPr bwMode="auto">
          <a:xfrm rot="5400000">
            <a:off x="897147" y="2674926"/>
            <a:ext cx="106122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Rectangle 44"/>
          <p:cNvSpPr/>
          <p:nvPr/>
        </p:nvSpPr>
        <p:spPr bwMode="auto">
          <a:xfrm>
            <a:off x="1105922" y="1702259"/>
            <a:ext cx="920160" cy="4342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CPU2 Core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582720" y="2497825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SPU4</a:t>
            </a:r>
            <a:endParaRPr lang="en-US" sz="12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rot="5400000">
            <a:off x="3557532" y="3028431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Straight Arrow Connector 47"/>
          <p:cNvCxnSpPr/>
          <p:nvPr/>
        </p:nvCxnSpPr>
        <p:spPr bwMode="auto">
          <a:xfrm rot="5400000">
            <a:off x="2973627" y="2674926"/>
            <a:ext cx="106122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3180960" y="1702258"/>
            <a:ext cx="920160" cy="43563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CPU4 Core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rot="5400000">
            <a:off x="4160534" y="3044148"/>
            <a:ext cx="618454" cy="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1" name="Straight Arrow Connector 50"/>
          <p:cNvCxnSpPr/>
          <p:nvPr/>
        </p:nvCxnSpPr>
        <p:spPr bwMode="auto">
          <a:xfrm rot="5400000">
            <a:off x="468016" y="3027716"/>
            <a:ext cx="355647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2" name="Straight Connector 51"/>
          <p:cNvCxnSpPr/>
          <p:nvPr/>
        </p:nvCxnSpPr>
        <p:spPr bwMode="auto">
          <a:xfrm>
            <a:off x="345600" y="3197692"/>
            <a:ext cx="4976640" cy="1428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3" name="Rectangle 52"/>
          <p:cNvSpPr/>
          <p:nvPr/>
        </p:nvSpPr>
        <p:spPr bwMode="auto">
          <a:xfrm>
            <a:off x="495360" y="2500681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SPM2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499840" y="2497825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 rot="5400000">
            <a:off x="2474652" y="3028431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6" name="Straight Arrow Connector 55"/>
          <p:cNvCxnSpPr/>
          <p:nvPr/>
        </p:nvCxnSpPr>
        <p:spPr bwMode="auto">
          <a:xfrm rot="5400000">
            <a:off x="1890747" y="2674926"/>
            <a:ext cx="106122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7" name="Rectangle 56"/>
          <p:cNvSpPr/>
          <p:nvPr/>
        </p:nvSpPr>
        <p:spPr bwMode="auto">
          <a:xfrm>
            <a:off x="2098080" y="1702258"/>
            <a:ext cx="921600" cy="43563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Core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 rot="5400000">
            <a:off x="664572" y="3382650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9" name="Rectangle 58"/>
          <p:cNvSpPr/>
          <p:nvPr/>
        </p:nvSpPr>
        <p:spPr bwMode="auto">
          <a:xfrm>
            <a:off x="691200" y="3540484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SPM5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 rot="5400000">
            <a:off x="2803414" y="2751340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1" name="Straight Arrow Connector 60"/>
          <p:cNvCxnSpPr/>
          <p:nvPr/>
        </p:nvCxnSpPr>
        <p:spPr bwMode="auto">
          <a:xfrm rot="5400000">
            <a:off x="1697494" y="2751340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rot="5400000">
            <a:off x="729814" y="2751340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3" name="Straight Arrow Connector 62"/>
          <p:cNvCxnSpPr/>
          <p:nvPr/>
        </p:nvCxnSpPr>
        <p:spPr bwMode="auto">
          <a:xfrm rot="5400000">
            <a:off x="1712892" y="3374080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4" name="Rectangle 63"/>
          <p:cNvSpPr/>
          <p:nvPr/>
        </p:nvSpPr>
        <p:spPr bwMode="auto">
          <a:xfrm>
            <a:off x="1739520" y="3531914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SPM6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 rot="5400000">
            <a:off x="2594687" y="3106987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6" name="Straight Arrow Connector 65"/>
          <p:cNvCxnSpPr/>
          <p:nvPr/>
        </p:nvCxnSpPr>
        <p:spPr bwMode="auto">
          <a:xfrm rot="5400000">
            <a:off x="3700607" y="3106987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7" name="Straight Arrow Connector 66"/>
          <p:cNvCxnSpPr/>
          <p:nvPr/>
        </p:nvCxnSpPr>
        <p:spPr bwMode="auto">
          <a:xfrm rot="5400000">
            <a:off x="1557887" y="3106987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8" name="Straight Arrow Connector 67"/>
          <p:cNvCxnSpPr/>
          <p:nvPr/>
        </p:nvCxnSpPr>
        <p:spPr bwMode="auto">
          <a:xfrm rot="5400000">
            <a:off x="519646" y="3106987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9" name="Straight Connector 68"/>
          <p:cNvCxnSpPr/>
          <p:nvPr/>
        </p:nvCxnSpPr>
        <p:spPr bwMode="auto">
          <a:xfrm>
            <a:off x="69122" y="6088574"/>
            <a:ext cx="2705760" cy="1428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2" name="Straight Arrow Connector 71"/>
          <p:cNvCxnSpPr/>
          <p:nvPr/>
        </p:nvCxnSpPr>
        <p:spPr bwMode="auto">
          <a:xfrm rot="5400000">
            <a:off x="-46053" y="5428692"/>
            <a:ext cx="106122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3" name="Straight Arrow Connector 72"/>
          <p:cNvCxnSpPr/>
          <p:nvPr/>
        </p:nvCxnSpPr>
        <p:spPr bwMode="auto">
          <a:xfrm rot="5400000">
            <a:off x="-237866" y="5505106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4" name="Rectangle 73"/>
          <p:cNvSpPr/>
          <p:nvPr/>
        </p:nvSpPr>
        <p:spPr bwMode="auto">
          <a:xfrm>
            <a:off x="161282" y="4456025"/>
            <a:ext cx="920160" cy="43563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CPU1 Core</a:t>
            </a:r>
          </a:p>
        </p:txBody>
      </p:sp>
      <p:cxnSp>
        <p:nvCxnSpPr>
          <p:cNvPr id="77" name="Straight Arrow Connector 76"/>
          <p:cNvCxnSpPr/>
          <p:nvPr/>
        </p:nvCxnSpPr>
        <p:spPr bwMode="auto">
          <a:xfrm rot="5400000">
            <a:off x="966267" y="5428692"/>
            <a:ext cx="106122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8" name="Rectangle 77"/>
          <p:cNvSpPr/>
          <p:nvPr/>
        </p:nvSpPr>
        <p:spPr bwMode="auto">
          <a:xfrm>
            <a:off x="1175042" y="4456025"/>
            <a:ext cx="920160" cy="43563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CPU2 Core</a:t>
            </a:r>
          </a:p>
        </p:txBody>
      </p:sp>
      <p:cxnSp>
        <p:nvCxnSpPr>
          <p:cNvPr id="84" name="Straight Arrow Connector 83"/>
          <p:cNvCxnSpPr/>
          <p:nvPr/>
        </p:nvCxnSpPr>
        <p:spPr bwMode="auto">
          <a:xfrm rot="5400000">
            <a:off x="537852" y="5782196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5" name="Straight Connector 84"/>
          <p:cNvCxnSpPr/>
          <p:nvPr/>
        </p:nvCxnSpPr>
        <p:spPr bwMode="auto">
          <a:xfrm>
            <a:off x="414722" y="5951456"/>
            <a:ext cx="2429280" cy="1428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6" name="Rectangle 85"/>
          <p:cNvSpPr/>
          <p:nvPr/>
        </p:nvSpPr>
        <p:spPr bwMode="auto">
          <a:xfrm>
            <a:off x="564480" y="5254445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SPM2</a:t>
            </a:r>
          </a:p>
        </p:txBody>
      </p:sp>
      <p:cxnSp>
        <p:nvCxnSpPr>
          <p:cNvPr id="95" name="Straight Arrow Connector 94"/>
          <p:cNvCxnSpPr/>
          <p:nvPr/>
        </p:nvCxnSpPr>
        <p:spPr bwMode="auto">
          <a:xfrm rot="5400000">
            <a:off x="798934" y="5505106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1" name="Straight Arrow Connector 100"/>
          <p:cNvCxnSpPr/>
          <p:nvPr/>
        </p:nvCxnSpPr>
        <p:spPr bwMode="auto">
          <a:xfrm rot="5400000">
            <a:off x="588766" y="5860752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2" name="Rectangle 101"/>
          <p:cNvSpPr/>
          <p:nvPr/>
        </p:nvSpPr>
        <p:spPr bwMode="auto">
          <a:xfrm>
            <a:off x="2133600" y="4907368"/>
            <a:ext cx="762000" cy="70129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Sec</a:t>
            </a:r>
          </a:p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Arbiter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>
            <a:off x="2183772" y="5769341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7" name="Straight Arrow Connector 106"/>
          <p:cNvCxnSpPr/>
          <p:nvPr/>
        </p:nvCxnSpPr>
        <p:spPr bwMode="auto">
          <a:xfrm rot="5400000">
            <a:off x="2326847" y="5847898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1" name="Straight Connector 110"/>
          <p:cNvCxnSpPr/>
          <p:nvPr/>
        </p:nvCxnSpPr>
        <p:spPr bwMode="auto">
          <a:xfrm>
            <a:off x="3189600" y="6075717"/>
            <a:ext cx="5529600" cy="142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7" name="Rectangle 116"/>
          <p:cNvSpPr/>
          <p:nvPr/>
        </p:nvSpPr>
        <p:spPr bwMode="auto">
          <a:xfrm>
            <a:off x="4697280" y="5238734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SPM7</a:t>
            </a:r>
          </a:p>
        </p:txBody>
      </p:sp>
      <p:cxnSp>
        <p:nvCxnSpPr>
          <p:cNvPr id="118" name="Straight Arrow Connector 117"/>
          <p:cNvCxnSpPr/>
          <p:nvPr/>
        </p:nvCxnSpPr>
        <p:spPr bwMode="auto">
          <a:xfrm rot="5400000">
            <a:off x="4670652" y="5769341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1" name="Rectangle 120"/>
          <p:cNvSpPr/>
          <p:nvPr/>
        </p:nvSpPr>
        <p:spPr bwMode="auto">
          <a:xfrm>
            <a:off x="6772320" y="5238734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SPU4</a:t>
            </a:r>
            <a:endParaRPr lang="en-US" sz="12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2" name="Straight Arrow Connector 121"/>
          <p:cNvCxnSpPr/>
          <p:nvPr/>
        </p:nvCxnSpPr>
        <p:spPr bwMode="auto">
          <a:xfrm rot="5400000">
            <a:off x="6747132" y="5769341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3" name="Straight Arrow Connector 122"/>
          <p:cNvCxnSpPr/>
          <p:nvPr/>
        </p:nvCxnSpPr>
        <p:spPr bwMode="auto">
          <a:xfrm rot="5400000">
            <a:off x="6163226" y="5415836"/>
            <a:ext cx="106122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4" name="Rectangle 123"/>
          <p:cNvSpPr/>
          <p:nvPr/>
        </p:nvSpPr>
        <p:spPr bwMode="auto">
          <a:xfrm>
            <a:off x="6370562" y="4443171"/>
            <a:ext cx="920160" cy="43563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CPU4 Core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>
            <a:off x="3535200" y="5938601"/>
            <a:ext cx="4976640" cy="142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9" name="Rectangle 128"/>
          <p:cNvSpPr/>
          <p:nvPr/>
        </p:nvSpPr>
        <p:spPr bwMode="auto">
          <a:xfrm>
            <a:off x="5689440" y="5238734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cxnSp>
        <p:nvCxnSpPr>
          <p:cNvPr id="130" name="Straight Arrow Connector 129"/>
          <p:cNvCxnSpPr/>
          <p:nvPr/>
        </p:nvCxnSpPr>
        <p:spPr bwMode="auto">
          <a:xfrm rot="5400000">
            <a:off x="5664252" y="5769341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1" name="Straight Arrow Connector 130"/>
          <p:cNvCxnSpPr/>
          <p:nvPr/>
        </p:nvCxnSpPr>
        <p:spPr bwMode="auto">
          <a:xfrm rot="5400000">
            <a:off x="5080346" y="5415836"/>
            <a:ext cx="106122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2" name="Rectangle 131"/>
          <p:cNvSpPr/>
          <p:nvPr/>
        </p:nvSpPr>
        <p:spPr bwMode="auto">
          <a:xfrm>
            <a:off x="5287682" y="4443171"/>
            <a:ext cx="920160" cy="43563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Core</a:t>
            </a:r>
          </a:p>
        </p:txBody>
      </p:sp>
      <p:cxnSp>
        <p:nvCxnSpPr>
          <p:cNvPr id="133" name="Straight Arrow Connector 132"/>
          <p:cNvCxnSpPr/>
          <p:nvPr/>
        </p:nvCxnSpPr>
        <p:spPr bwMode="auto">
          <a:xfrm rot="5400000">
            <a:off x="3854172" y="6123560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4" name="Rectangle 133"/>
          <p:cNvSpPr/>
          <p:nvPr/>
        </p:nvSpPr>
        <p:spPr bwMode="auto">
          <a:xfrm>
            <a:off x="3880800" y="6281394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SPM5</a:t>
            </a:r>
          </a:p>
        </p:txBody>
      </p:sp>
      <p:cxnSp>
        <p:nvCxnSpPr>
          <p:cNvPr id="135" name="Straight Arrow Connector 134"/>
          <p:cNvCxnSpPr/>
          <p:nvPr/>
        </p:nvCxnSpPr>
        <p:spPr bwMode="auto">
          <a:xfrm rot="5400000">
            <a:off x="5993015" y="5492251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6" name="Straight Arrow Connector 135"/>
          <p:cNvCxnSpPr/>
          <p:nvPr/>
        </p:nvCxnSpPr>
        <p:spPr bwMode="auto">
          <a:xfrm rot="5400000">
            <a:off x="4887095" y="5492251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8" name="Straight Arrow Connector 137"/>
          <p:cNvCxnSpPr/>
          <p:nvPr/>
        </p:nvCxnSpPr>
        <p:spPr bwMode="auto">
          <a:xfrm rot="5400000">
            <a:off x="4902492" y="6114990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9" name="Rectangle 138"/>
          <p:cNvSpPr/>
          <p:nvPr/>
        </p:nvSpPr>
        <p:spPr bwMode="auto">
          <a:xfrm>
            <a:off x="4929120" y="6274253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SPM6</a:t>
            </a:r>
          </a:p>
        </p:txBody>
      </p:sp>
      <p:cxnSp>
        <p:nvCxnSpPr>
          <p:cNvPr id="140" name="Straight Arrow Connector 139"/>
          <p:cNvCxnSpPr/>
          <p:nvPr/>
        </p:nvCxnSpPr>
        <p:spPr bwMode="auto">
          <a:xfrm rot="5400000">
            <a:off x="5784286" y="5847898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1" name="Straight Arrow Connector 140"/>
          <p:cNvCxnSpPr/>
          <p:nvPr/>
        </p:nvCxnSpPr>
        <p:spPr bwMode="auto">
          <a:xfrm rot="5400000">
            <a:off x="6890206" y="5847898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2" name="Straight Arrow Connector 141"/>
          <p:cNvCxnSpPr/>
          <p:nvPr/>
        </p:nvCxnSpPr>
        <p:spPr bwMode="auto">
          <a:xfrm rot="5400000">
            <a:off x="4747486" y="5847898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44" name="Rectangle 143"/>
          <p:cNvSpPr/>
          <p:nvPr/>
        </p:nvSpPr>
        <p:spPr bwMode="auto">
          <a:xfrm>
            <a:off x="7614722" y="4854520"/>
            <a:ext cx="614878" cy="70129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Sec</a:t>
            </a:r>
          </a:p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Arbiter</a:t>
            </a:r>
          </a:p>
        </p:txBody>
      </p:sp>
      <p:cxnSp>
        <p:nvCxnSpPr>
          <p:cNvPr id="145" name="Straight Arrow Connector 144"/>
          <p:cNvCxnSpPr/>
          <p:nvPr/>
        </p:nvCxnSpPr>
        <p:spPr bwMode="auto">
          <a:xfrm rot="5400000">
            <a:off x="7575132" y="5716494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6" name="Straight Arrow Connector 145"/>
          <p:cNvCxnSpPr/>
          <p:nvPr/>
        </p:nvCxnSpPr>
        <p:spPr bwMode="auto">
          <a:xfrm rot="5400000">
            <a:off x="7718207" y="5795050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9" name="Straight Arrow Connector 148"/>
          <p:cNvCxnSpPr>
            <a:stCxn id="74" idx="2"/>
            <a:endCxn id="134" idx="1"/>
          </p:cNvCxnSpPr>
          <p:nvPr/>
        </p:nvCxnSpPr>
        <p:spPr>
          <a:xfrm rot="16200000" flipH="1">
            <a:off x="1467658" y="4045362"/>
            <a:ext cx="1566847" cy="325943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2" name="Straight Arrow Connector 151"/>
          <p:cNvCxnSpPr>
            <a:stCxn id="132" idx="1"/>
            <a:endCxn id="86" idx="3"/>
          </p:cNvCxnSpPr>
          <p:nvPr/>
        </p:nvCxnSpPr>
        <p:spPr>
          <a:xfrm rot="10800000" flipV="1">
            <a:off x="1175040" y="4661699"/>
            <a:ext cx="4112640" cy="76985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6" name="Straight Connector 155"/>
          <p:cNvCxnSpPr/>
          <p:nvPr/>
        </p:nvCxnSpPr>
        <p:spPr>
          <a:xfrm rot="5400000">
            <a:off x="3011155" y="4963099"/>
            <a:ext cx="30229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7" name="Straight Connector 156"/>
          <p:cNvCxnSpPr/>
          <p:nvPr/>
        </p:nvCxnSpPr>
        <p:spPr>
          <a:xfrm rot="16200000" flipH="1">
            <a:off x="3048940" y="4925312"/>
            <a:ext cx="226719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8" name="Straight Connector 157"/>
          <p:cNvCxnSpPr/>
          <p:nvPr/>
        </p:nvCxnSpPr>
        <p:spPr>
          <a:xfrm rot="10800000" flipV="1">
            <a:off x="2819400" y="5833128"/>
            <a:ext cx="228600" cy="2267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9" name="Straight Connector 158"/>
          <p:cNvCxnSpPr/>
          <p:nvPr/>
        </p:nvCxnSpPr>
        <p:spPr>
          <a:xfrm rot="16200000" flipH="1">
            <a:off x="2744767" y="5908389"/>
            <a:ext cx="377865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0" name="Flowchart: Multidocument 159"/>
          <p:cNvSpPr/>
          <p:nvPr/>
        </p:nvSpPr>
        <p:spPr>
          <a:xfrm>
            <a:off x="4641120" y="1769389"/>
            <a:ext cx="1302480" cy="411351"/>
          </a:xfrm>
          <a:prstGeom prst="flowChartMulti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ACL</a:t>
            </a:r>
          </a:p>
        </p:txBody>
      </p:sp>
      <p:sp>
        <p:nvSpPr>
          <p:cNvPr id="164" name="Rounded Rectangular Callout 163"/>
          <p:cNvSpPr/>
          <p:nvPr/>
        </p:nvSpPr>
        <p:spPr>
          <a:xfrm>
            <a:off x="1807200" y="3963260"/>
            <a:ext cx="1866240" cy="411351"/>
          </a:xfrm>
          <a:prstGeom prst="wedgeRoundRectCallout">
            <a:avLst>
              <a:gd name="adj1" fmla="val -45295"/>
              <a:gd name="adj2" fmla="val 83719"/>
              <a:gd name="adj3" fmla="val 16667"/>
            </a:avLst>
          </a:prstGeom>
          <a:ln w="127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Lockdown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Rounded Rectangular Callout 164"/>
          <p:cNvSpPr/>
          <p:nvPr/>
        </p:nvSpPr>
        <p:spPr>
          <a:xfrm>
            <a:off x="4267200" y="3826144"/>
            <a:ext cx="3962400" cy="411351"/>
          </a:xfrm>
          <a:prstGeom prst="wedgeRoundRectCallout">
            <a:avLst>
              <a:gd name="adj1" fmla="val 13486"/>
              <a:gd name="adj2" fmla="val 77267"/>
              <a:gd name="adj3" fmla="val 16667"/>
            </a:avLst>
          </a:prstGeom>
          <a:ln w="127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Untrusted Environment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Bent-Up Arrow 86"/>
          <p:cNvSpPr/>
          <p:nvPr/>
        </p:nvSpPr>
        <p:spPr>
          <a:xfrm flipV="1">
            <a:off x="5410200" y="2810208"/>
            <a:ext cx="1447800" cy="680157"/>
          </a:xfrm>
          <a:prstGeom prst="bentUpArrow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F74B-C399-BF4D-82C0-0FDEF8E8C7D1}" type="datetime1">
              <a:rPr lang="en-US" smtClean="0"/>
              <a:t>10/24/10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42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  <p:bldP spid="163" grpId="0" animBg="1"/>
      <p:bldP spid="147" grpId="0" animBg="1"/>
      <p:bldP spid="110" grpId="0" animBg="1"/>
      <p:bldP spid="74" grpId="0" animBg="1"/>
      <p:bldP spid="78" grpId="0" animBg="1"/>
      <p:bldP spid="86" grpId="0" animBg="1"/>
      <p:bldP spid="102" grpId="0" animBg="1"/>
      <p:bldP spid="117" grpId="0" animBg="1"/>
      <p:bldP spid="121" grpId="0" animBg="1"/>
      <p:bldP spid="124" grpId="0" animBg="1"/>
      <p:bldP spid="129" grpId="0" animBg="1"/>
      <p:bldP spid="132" grpId="0" animBg="1"/>
      <p:bldP spid="134" grpId="0" animBg="1"/>
      <p:bldP spid="139" grpId="0" animBg="1"/>
      <p:bldP spid="144" grpId="0" animBg="1"/>
      <p:bldP spid="164" grpId="0" animBg="1"/>
      <p:bldP spid="16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and Attack Models</a:t>
            </a:r>
          </a:p>
          <a:p>
            <a:r>
              <a:rPr lang="en-US" dirty="0" err="1" smtClean="0"/>
              <a:t>PoliMakE</a:t>
            </a:r>
            <a:r>
              <a:rPr lang="en-US" dirty="0" smtClean="0"/>
              <a:t> Overview</a:t>
            </a:r>
          </a:p>
          <a:p>
            <a:r>
              <a:rPr lang="en-US" dirty="0" smtClean="0"/>
              <a:t>Software Driven Policy Making</a:t>
            </a:r>
          </a:p>
          <a:p>
            <a:r>
              <a:rPr lang="en-US" dirty="0" err="1" smtClean="0"/>
              <a:t>PoliMakE</a:t>
            </a:r>
            <a:r>
              <a:rPr lang="en-US" dirty="0" smtClean="0"/>
              <a:t> Driven On-chip Sandboxing</a:t>
            </a:r>
          </a:p>
          <a:p>
            <a:r>
              <a:rPr lang="en-US" b="1" i="1" dirty="0" smtClean="0"/>
              <a:t>Related Work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A178-434A-C643-876E-62084A683E34}" type="datetime1">
              <a:rPr lang="en-US" smtClean="0"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WESS '10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3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Work (Cont.)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59D6-A568-AA45-9E8B-4D9DEB3A61AA}" type="datetime1">
              <a:rPr lang="en-US" smtClean="0"/>
              <a:pPr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CASA '10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Pure software solutions (complementary)</a:t>
            </a:r>
          </a:p>
          <a:p>
            <a:pPr lvl="1"/>
            <a:r>
              <a:rPr lang="en-US" smtClean="0"/>
              <a:t>CCured [24], StackGuard [10], Smashguard [25, Pointguard [26]</a:t>
            </a:r>
          </a:p>
          <a:p>
            <a:r>
              <a:rPr lang="en-US" smtClean="0"/>
              <a:t>Hardware Assisted</a:t>
            </a:r>
          </a:p>
          <a:p>
            <a:pPr lvl="1"/>
            <a:r>
              <a:rPr lang="en-US" smtClean="0"/>
              <a:t>Patel et al. [27], Zambreno et al. [28], Arora et al. [30] </a:t>
            </a:r>
          </a:p>
          <a:p>
            <a:r>
              <a:rPr lang="en-US" smtClean="0"/>
              <a:t>Platforms (complementary)</a:t>
            </a:r>
          </a:p>
          <a:p>
            <a:pPr lvl="1"/>
            <a:r>
              <a:rPr lang="en-US" smtClean="0"/>
              <a:t>ARM TrustZone [33], SECA [8], AEGIS  [31]</a:t>
            </a:r>
          </a:p>
          <a:p>
            <a:r>
              <a:rPr lang="en-US" smtClean="0"/>
              <a:t>Halt/Execute</a:t>
            </a:r>
          </a:p>
          <a:p>
            <a:pPr lvl="1"/>
            <a:r>
              <a:rPr lang="en-US" smtClean="0"/>
              <a:t>Flickr</a:t>
            </a:r>
          </a:p>
          <a:p>
            <a:r>
              <a:rPr lang="en-US" smtClean="0"/>
              <a:t>Isolation</a:t>
            </a:r>
          </a:p>
          <a:p>
            <a:pPr lvl="1"/>
            <a:r>
              <a:rPr lang="en-US" smtClean="0"/>
              <a:t>IBM CELL Vault, Agarwal et al. [12]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067794" y="1761499"/>
            <a:ext cx="6657535" cy="106783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Full </a:t>
            </a:r>
            <a:r>
              <a:rPr lang="en-US" b="1" i="1" dirty="0"/>
              <a:t>platform support for secure software </a:t>
            </a:r>
            <a:r>
              <a:rPr lang="en-US" b="1" i="1" dirty="0" smtClean="0"/>
              <a:t>execution might be an overkill in cases security is limited to only a few applications</a:t>
            </a:r>
            <a:endParaRPr lang="en-US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1067794" y="3790699"/>
            <a:ext cx="6657535" cy="106783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Current isolation </a:t>
            </a:r>
            <a:r>
              <a:rPr lang="en-US" sz="2000" b="1" i="1" dirty="0" smtClean="0"/>
              <a:t>approaches are limited to a (single task/application) and do </a:t>
            </a:r>
            <a:r>
              <a:rPr lang="en-US" sz="2000" b="1" i="1" dirty="0"/>
              <a:t>not go over how to </a:t>
            </a:r>
            <a:r>
              <a:rPr lang="en-US" sz="2000" b="1" i="1" dirty="0" smtClean="0"/>
              <a:t>guarantee </a:t>
            </a:r>
            <a:r>
              <a:rPr lang="en-US" sz="2000" b="1" i="1" dirty="0"/>
              <a:t>that applications are executed safely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67794" y="5056615"/>
            <a:ext cx="6657535" cy="119178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/>
              <a:t>To the best of our knowledge, we are the first to propose the idea of customized policy making to guarantee secure software execution for CMPs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067794" y="2955636"/>
            <a:ext cx="6657535" cy="71882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No power/performance awareness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0178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and Attack Models</a:t>
            </a:r>
          </a:p>
          <a:p>
            <a:r>
              <a:rPr lang="en-US" dirty="0" err="1" smtClean="0"/>
              <a:t>PoliMakE</a:t>
            </a:r>
            <a:r>
              <a:rPr lang="en-US" dirty="0" smtClean="0"/>
              <a:t> Overview</a:t>
            </a:r>
          </a:p>
          <a:p>
            <a:r>
              <a:rPr lang="en-US" dirty="0" smtClean="0"/>
              <a:t>Software Driven Policy Making</a:t>
            </a:r>
          </a:p>
          <a:p>
            <a:r>
              <a:rPr lang="en-US" dirty="0" err="1" smtClean="0"/>
              <a:t>PoliMakE</a:t>
            </a:r>
            <a:r>
              <a:rPr lang="en-US" dirty="0" smtClean="0"/>
              <a:t> Driven On-chip Sandboxing</a:t>
            </a:r>
          </a:p>
          <a:p>
            <a:r>
              <a:rPr lang="en-US" dirty="0" smtClean="0"/>
              <a:t>Related Work</a:t>
            </a:r>
          </a:p>
          <a:p>
            <a:r>
              <a:rPr lang="en-US" b="1" i="1" dirty="0" smtClean="0"/>
              <a:t>Experimental Results</a:t>
            </a:r>
          </a:p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A178-434A-C643-876E-62084A683E34}" type="datetime1">
              <a:rPr lang="en-US" smtClean="0"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WESS '10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3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54D1-7DF2-AA42-89CF-778CA42CAB23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platform:</a:t>
            </a:r>
          </a:p>
          <a:p>
            <a:pPr lvl="1"/>
            <a:r>
              <a:rPr lang="en-US" dirty="0" smtClean="0"/>
              <a:t>Ubuntu Linux 8.04 running on an </a:t>
            </a:r>
            <a:r>
              <a:rPr lang="en-US" dirty="0"/>
              <a:t>I</a:t>
            </a:r>
            <a:r>
              <a:rPr lang="en-US" dirty="0" smtClean="0"/>
              <a:t>ntel Quad Core at 2.66 GHz and 4GB memory</a:t>
            </a:r>
          </a:p>
          <a:p>
            <a:r>
              <a:rPr lang="en-US" dirty="0" smtClean="0"/>
              <a:t>Questions that need answering:</a:t>
            </a:r>
          </a:p>
          <a:p>
            <a:pPr lvl="1"/>
            <a:r>
              <a:rPr lang="en-US" dirty="0" smtClean="0"/>
              <a:t>How many resources should we allocate to an application</a:t>
            </a:r>
          </a:p>
          <a:p>
            <a:pPr lvl="2"/>
            <a:r>
              <a:rPr lang="en-US" dirty="0" smtClean="0"/>
              <a:t>CPUs, memories, etc.</a:t>
            </a:r>
          </a:p>
          <a:p>
            <a:pPr lvl="1"/>
            <a:r>
              <a:rPr lang="en-US" dirty="0" smtClean="0"/>
              <a:t>Run-time performance </a:t>
            </a:r>
          </a:p>
          <a:p>
            <a:pPr lvl="1"/>
            <a:r>
              <a:rPr lang="en-US" dirty="0" smtClean="0"/>
              <a:t>Time needed to generate policies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565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and Attack Models</a:t>
            </a:r>
          </a:p>
          <a:p>
            <a:r>
              <a:rPr lang="en-US" dirty="0" err="1" smtClean="0"/>
              <a:t>PoliMakE</a:t>
            </a:r>
            <a:r>
              <a:rPr lang="en-US" dirty="0" smtClean="0"/>
              <a:t> Overview</a:t>
            </a:r>
          </a:p>
          <a:p>
            <a:r>
              <a:rPr lang="en-US" dirty="0" smtClean="0"/>
              <a:t>Software Driven Policy Making</a:t>
            </a:r>
          </a:p>
          <a:p>
            <a:r>
              <a:rPr lang="en-US" dirty="0" err="1" smtClean="0"/>
              <a:t>PoliMakE</a:t>
            </a:r>
            <a:r>
              <a:rPr lang="en-US" dirty="0" smtClean="0"/>
              <a:t> Driven On-chip Sandboxing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475-47F0-3044-9A65-F080B77BAE9D}" type="datetime1">
              <a:rPr lang="en-US" smtClean="0"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WESS '10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4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Effects of </a:t>
            </a:r>
            <a:r>
              <a:rPr lang="en-US" dirty="0" err="1" smtClean="0"/>
              <a:t>PoliMakE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54D1-7DF2-AA42-89CF-778CA42CAB23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44221941"/>
              </p:ext>
            </p:extLst>
          </p:nvPr>
        </p:nvGraphicFramePr>
        <p:xfrm>
          <a:off x="612775" y="1600200"/>
          <a:ext cx="8153400" cy="221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104374"/>
              </p:ext>
            </p:extLst>
          </p:nvPr>
        </p:nvGraphicFramePr>
        <p:xfrm>
          <a:off x="609600" y="3680923"/>
          <a:ext cx="8425079" cy="2351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969640" y="1516698"/>
            <a:ext cx="4061043" cy="74424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Exploration allows us to find right level of sharing and resource partition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28007" y="2440343"/>
            <a:ext cx="4015413" cy="60507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further significant improvement is found after 4 core CMP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991612" y="4516433"/>
            <a:ext cx="3834352" cy="74424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Compared to halt approach, </a:t>
            </a:r>
            <a:r>
              <a:rPr lang="en-US" dirty="0" err="1" smtClean="0"/>
              <a:t>PoliMakE</a:t>
            </a:r>
            <a:r>
              <a:rPr lang="en-US" dirty="0" smtClean="0"/>
              <a:t> can drastically improve performance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783257" y="5460542"/>
            <a:ext cx="2125889" cy="8784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197830" y="4068789"/>
            <a:ext cx="190124" cy="760521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cxnSp>
      <p:sp>
        <p:nvSpPr>
          <p:cNvPr id="14" name="Rounded Rectangle 13"/>
          <p:cNvSpPr/>
          <p:nvPr/>
        </p:nvSpPr>
        <p:spPr>
          <a:xfrm>
            <a:off x="2300757" y="3680923"/>
            <a:ext cx="3834352" cy="74424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4 CPUs (2 and 2), performance is not improved as much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924499" y="5169417"/>
            <a:ext cx="934962" cy="3577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07953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Generation Runtime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581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2C5E-62FF-C345-A973-A882728D05C2}" type="datetime1">
              <a:rPr lang="en-US" smtClean="0"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21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884677" y="2470544"/>
            <a:ext cx="4146005" cy="74424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 if number of task increases by 14x, policy generation runtime is less than 2x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884677" y="2943217"/>
            <a:ext cx="6343877" cy="106473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669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and Attack Models</a:t>
            </a:r>
          </a:p>
          <a:p>
            <a:r>
              <a:rPr lang="en-US" dirty="0" err="1" smtClean="0"/>
              <a:t>PoliMakE</a:t>
            </a:r>
            <a:r>
              <a:rPr lang="en-US" dirty="0" smtClean="0"/>
              <a:t> Overview</a:t>
            </a:r>
          </a:p>
          <a:p>
            <a:r>
              <a:rPr lang="en-US" dirty="0" smtClean="0"/>
              <a:t>Software Driven Policy Making</a:t>
            </a:r>
          </a:p>
          <a:p>
            <a:r>
              <a:rPr lang="en-US" dirty="0" err="1" smtClean="0"/>
              <a:t>PoliMakE</a:t>
            </a:r>
            <a:r>
              <a:rPr lang="en-US" dirty="0" smtClean="0"/>
              <a:t> Driven On-chip Sandboxing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b="1" i="1" dirty="0" smtClean="0"/>
              <a:t>Concluding Remarks</a:t>
            </a:r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A178-434A-C643-876E-62084A683E34}" type="datetime1">
              <a:rPr lang="en-US" smtClean="0"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WESS '10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3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0452-5506-FD44-92E8-395C73C7B30B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roposed </a:t>
            </a:r>
            <a:r>
              <a:rPr lang="en-US" dirty="0" err="1" smtClean="0"/>
              <a:t>PoliMakE</a:t>
            </a:r>
            <a:endParaRPr lang="en-US" dirty="0" smtClean="0"/>
          </a:p>
          <a:p>
            <a:pPr lvl="1"/>
            <a:r>
              <a:rPr lang="en-US" dirty="0" smtClean="0"/>
              <a:t>explores</a:t>
            </a:r>
            <a:r>
              <a:rPr lang="en-US" dirty="0"/>
              <a:t>, generates and exploits customized policy making to guarantee secure software execution </a:t>
            </a:r>
            <a:endParaRPr lang="en-US" dirty="0" smtClean="0"/>
          </a:p>
          <a:p>
            <a:pPr lvl="1"/>
            <a:r>
              <a:rPr lang="en-US" dirty="0" smtClean="0"/>
              <a:t>Policy enforcement can be done by enhancing existing multiprocessors with Secure DMA/Arbiter and ACLs</a:t>
            </a:r>
          </a:p>
          <a:p>
            <a:pPr lvl="2"/>
            <a:r>
              <a:rPr lang="en-US" dirty="0" smtClean="0"/>
              <a:t>Can be supported by platforms such as SECA and potentially </a:t>
            </a:r>
            <a:r>
              <a:rPr lang="en-US" dirty="0" err="1" smtClean="0"/>
              <a:t>TrustZone</a:t>
            </a:r>
            <a:endParaRPr lang="en-US" dirty="0" smtClean="0"/>
          </a:p>
          <a:p>
            <a:r>
              <a:rPr lang="en-US" dirty="0"/>
              <a:t>We also propose a means to enforcing these policies via on-chip sandboxing, and dynamic policy selections 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ur </a:t>
            </a:r>
            <a:r>
              <a:rPr lang="en-US" dirty="0"/>
              <a:t>DRM/JPEG case study we observed up to 99% execution cycle reduction over the traditional halt approach 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/>
              <a:t>to propose the idea of policy making to guarantee secure software execution for CMPs </a:t>
            </a:r>
            <a:endParaRPr lang="en-US" dirty="0" smtClean="0"/>
          </a:p>
          <a:p>
            <a:r>
              <a:rPr lang="en-US" dirty="0" smtClean="0"/>
              <a:t>Device-aware run-time policy enforcement</a:t>
            </a:r>
          </a:p>
          <a:p>
            <a:pPr lvl="1"/>
            <a:r>
              <a:rPr lang="en-US" dirty="0"/>
              <a:t>Minimize overhead of resource partition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32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54D1-7DF2-AA42-89CF-778CA42CAB23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5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DRM Policy under Different Utilizations (Static Evaluation)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81000" y="2209800"/>
          <a:ext cx="8610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9B99-E41D-8C46-80B2-2237AE7C98FE}" type="datetime1">
              <a:rPr lang="en-US" smtClean="0"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25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038126" y="2437571"/>
            <a:ext cx="4857730" cy="74424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Exploration allows us to find right level of sharing and resource partition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7" idx="2"/>
          </p:cNvCxnSpPr>
          <p:nvPr/>
        </p:nvCxnSpPr>
        <p:spPr>
          <a:xfrm flipH="1">
            <a:off x="2365139" y="3181818"/>
            <a:ext cx="2101852" cy="674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</p:cNvCxnSpPr>
          <p:nvPr/>
        </p:nvCxnSpPr>
        <p:spPr>
          <a:xfrm flipH="1">
            <a:off x="3118029" y="3181818"/>
            <a:ext cx="1348962" cy="674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</p:cNvCxnSpPr>
          <p:nvPr/>
        </p:nvCxnSpPr>
        <p:spPr>
          <a:xfrm flipH="1">
            <a:off x="3908944" y="3181818"/>
            <a:ext cx="558047" cy="674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608598" y="3646235"/>
            <a:ext cx="4015413" cy="60507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further improvement is found after </a:t>
            </a:r>
          </a:p>
          <a:p>
            <a:pPr algn="ctr"/>
            <a:r>
              <a:rPr lang="en-US" dirty="0" smtClean="0"/>
              <a:t>4 core CMP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50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Load-aware Policy Selection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2974-38D6-3B44-A78E-66DF4C2BBE9C}" type="datetime1">
              <a:rPr lang="en-US" smtClean="0"/>
              <a:t>10/24/10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26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29191" y="4038899"/>
            <a:ext cx="3834352" cy="74424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Compared to halt approach, </a:t>
            </a:r>
            <a:r>
              <a:rPr lang="en-US" dirty="0" err="1" smtClean="0"/>
              <a:t>PoliMakE</a:t>
            </a:r>
            <a:r>
              <a:rPr lang="en-US" dirty="0" smtClean="0"/>
              <a:t> can drastically improve performance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646367" y="5234003"/>
            <a:ext cx="1812015" cy="169883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304170" y="2150544"/>
            <a:ext cx="630967" cy="2260479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cxnSp>
      <p:sp>
        <p:nvSpPr>
          <p:cNvPr id="14" name="Rounded Rectangle 13"/>
          <p:cNvSpPr/>
          <p:nvPr/>
        </p:nvSpPr>
        <p:spPr>
          <a:xfrm>
            <a:off x="2843878" y="2263947"/>
            <a:ext cx="3834352" cy="74424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4 CPUs (2 and 2), performance is not improved as much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182620" y="4613263"/>
            <a:ext cx="752517" cy="71548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532233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DRM on Small/Large Synthetic Application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534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0951-B2B9-AA41-BEFA-92964F1B2B42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27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574911" y="3206122"/>
            <a:ext cx="3834352" cy="74424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bigger the execution times the higher the ability of </a:t>
            </a:r>
            <a:r>
              <a:rPr lang="en-US" dirty="0" err="1" smtClean="0"/>
              <a:t>PoliMakE</a:t>
            </a:r>
            <a:r>
              <a:rPr lang="en-US" dirty="0" smtClean="0"/>
              <a:t> to reduce execution overhead vs. halt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715170" y="2639009"/>
            <a:ext cx="821334" cy="85178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996752" y="4282032"/>
            <a:ext cx="144193" cy="85178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012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Sharing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437910"/>
              </p:ext>
            </p:extLst>
          </p:nvPr>
        </p:nvGraphicFramePr>
        <p:xfrm>
          <a:off x="457200" y="1371600"/>
          <a:ext cx="8229600" cy="2514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4114800"/>
          <a:ext cx="8229600" cy="251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B663-E971-CB4B-A5FB-D239E0E070F3}" type="datetime1">
              <a:rPr lang="en-US" smtClean="0"/>
              <a:t>10/24/10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28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750380" y="2807787"/>
            <a:ext cx="3834352" cy="74424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Tradeoff between sharing and not 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7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Improvement over Halt Approach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58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D2F9-9898-2047-9D40-273579DFF97F}" type="datetime1">
              <a:rPr lang="en-US" smtClean="0"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13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/>
              <a:t>Introduction and Attack Models</a:t>
            </a:r>
          </a:p>
          <a:p>
            <a:r>
              <a:rPr lang="en-US" dirty="0" err="1" smtClean="0"/>
              <a:t>PoliMakE</a:t>
            </a:r>
            <a:r>
              <a:rPr lang="en-US" dirty="0" smtClean="0"/>
              <a:t> Overview</a:t>
            </a:r>
          </a:p>
          <a:p>
            <a:r>
              <a:rPr lang="en-US" dirty="0" smtClean="0"/>
              <a:t>Software Driven Policy Making</a:t>
            </a:r>
          </a:p>
          <a:p>
            <a:r>
              <a:rPr lang="en-US" dirty="0" err="1" smtClean="0"/>
              <a:t>PoliMakE</a:t>
            </a:r>
            <a:r>
              <a:rPr lang="en-US" dirty="0" smtClean="0"/>
              <a:t> Driven On-chip Sandboxing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5A97-C3E0-9342-9D00-D967BF887FE8}" type="datetime1">
              <a:rPr lang="en-US" smtClean="0"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WESS '10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3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936D-C2B1-A741-A61B-92E7BCF52005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30</a:t>
            </a:fld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75168" y="5592025"/>
            <a:ext cx="69600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59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59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solidFill>
                  <a:srgbClr val="6666FF"/>
                </a:solidFill>
              </a:rPr>
              <a:t>Sources : </a:t>
            </a:r>
            <a:r>
              <a:rPr lang="en-US" dirty="0" err="1">
                <a:solidFill>
                  <a:srgbClr val="6666FF"/>
                </a:solidFill>
              </a:rPr>
              <a:t>www.eetimes.fr</a:t>
            </a:r>
            <a:r>
              <a:rPr lang="en-US" dirty="0">
                <a:solidFill>
                  <a:srgbClr val="6666FF"/>
                </a:solidFill>
              </a:rPr>
              <a:t> / Computer Industry Almanac  </a:t>
            </a:r>
            <a:r>
              <a:rPr lang="en-US" dirty="0">
                <a:solidFill>
                  <a:srgbClr val="6666FF"/>
                </a:solidFill>
                <a:hlinkClick r:id="rId2"/>
              </a:rPr>
              <a:t>www.c-i-</a:t>
            </a:r>
            <a:r>
              <a:rPr lang="en-US" dirty="0" smtClean="0">
                <a:solidFill>
                  <a:srgbClr val="6666FF"/>
                </a:solidFill>
                <a:hlinkClick r:id="rId2"/>
              </a:rPr>
              <a:t>a.com</a:t>
            </a:r>
            <a:r>
              <a:rPr lang="en-US" dirty="0">
                <a:solidFill>
                  <a:srgbClr val="6666FF"/>
                </a:solidFill>
              </a:rPr>
              <a:t> </a:t>
            </a:r>
            <a:r>
              <a:rPr lang="en-US" dirty="0" smtClean="0">
                <a:solidFill>
                  <a:srgbClr val="6666FF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rgbClr val="6666FF"/>
                </a:solidFill>
              </a:rPr>
              <a:t>a</a:t>
            </a:r>
            <a:r>
              <a:rPr lang="en-US" dirty="0" smtClean="0">
                <a:solidFill>
                  <a:srgbClr val="6666FF"/>
                </a:solidFill>
              </a:rPr>
              <a:t>nd Guy </a:t>
            </a:r>
            <a:r>
              <a:rPr lang="en-US" dirty="0" err="1" smtClean="0">
                <a:solidFill>
                  <a:srgbClr val="6666FF"/>
                </a:solidFill>
              </a:rPr>
              <a:t>Gogniat</a:t>
            </a:r>
            <a:r>
              <a:rPr lang="en-US" dirty="0" smtClean="0">
                <a:solidFill>
                  <a:srgbClr val="6666FF"/>
                </a:solidFill>
              </a:rPr>
              <a:t>, </a:t>
            </a:r>
            <a:r>
              <a:rPr lang="en-US" dirty="0" err="1" smtClean="0">
                <a:solidFill>
                  <a:srgbClr val="6666FF"/>
                </a:solidFill>
              </a:rPr>
              <a:t>Umass</a:t>
            </a:r>
            <a:r>
              <a:rPr lang="en-US" dirty="0" smtClean="0">
                <a:solidFill>
                  <a:srgbClr val="6666FF"/>
                </a:solidFill>
              </a:rPr>
              <a:t> Amherst, May </a:t>
            </a:r>
            <a:endParaRPr lang="en-US" dirty="0">
              <a:solidFill>
                <a:srgbClr val="6666FF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295400" y="1676400"/>
            <a:ext cx="6705600" cy="2590800"/>
            <a:chOff x="1295400" y="1676400"/>
            <a:chExt cx="6705600" cy="2590800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1295400" y="1676400"/>
              <a:ext cx="1752600" cy="457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Devices</a:t>
              </a: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1295400" y="2209800"/>
              <a:ext cx="1752600" cy="457200"/>
            </a:xfrm>
            <a:prstGeom prst="rect">
              <a:avLst/>
            </a:prstGeom>
            <a:solidFill>
              <a:srgbClr val="00659C"/>
            </a:solidFill>
            <a:ln w="9525">
              <a:solidFill>
                <a:srgbClr val="00659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Mobile phones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295400" y="2743200"/>
              <a:ext cx="1752600" cy="457200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Laptops</a:t>
              </a: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295400" y="3276600"/>
              <a:ext cx="1752600" cy="45720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00659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PCs</a:t>
              </a: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3124200" y="1676400"/>
              <a:ext cx="2209800" cy="457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Sales in millions in 2004</a:t>
              </a: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3124200" y="2209800"/>
              <a:ext cx="2209800" cy="457200"/>
            </a:xfrm>
            <a:prstGeom prst="rect">
              <a:avLst/>
            </a:prstGeom>
            <a:solidFill>
              <a:srgbClr val="00659C"/>
            </a:solidFill>
            <a:ln w="9525">
              <a:solidFill>
                <a:srgbClr val="00659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650</a:t>
              </a: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124200" y="2743200"/>
              <a:ext cx="2209800" cy="457200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47</a:t>
              </a: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124200" y="3276600"/>
              <a:ext cx="2209800" cy="45720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00659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130</a:t>
              </a: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5410200" y="1676400"/>
              <a:ext cx="2590800" cy="457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Evolution compared to  2003</a:t>
              </a: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5410200" y="2209800"/>
              <a:ext cx="2590800" cy="457200"/>
            </a:xfrm>
            <a:prstGeom prst="rect">
              <a:avLst/>
            </a:prstGeom>
            <a:solidFill>
              <a:srgbClr val="00659C"/>
            </a:solidFill>
            <a:ln w="9525">
              <a:solidFill>
                <a:srgbClr val="00659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+ 35 %</a:t>
              </a: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5410200" y="2743200"/>
              <a:ext cx="2590800" cy="457200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+ 30 %</a:t>
              </a: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5410200" y="3276600"/>
              <a:ext cx="2590800" cy="45720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00659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- stable</a:t>
              </a: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295400" y="3810000"/>
              <a:ext cx="1752600" cy="457200"/>
            </a:xfrm>
            <a:prstGeom prst="rect">
              <a:avLst/>
            </a:prstGeom>
            <a:solidFill>
              <a:srgbClr val="6666FF"/>
            </a:solidFill>
            <a:ln w="9525">
              <a:solidFill>
                <a:srgbClr val="66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PDAs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124200" y="3810000"/>
              <a:ext cx="2209800" cy="457200"/>
            </a:xfrm>
            <a:prstGeom prst="rect">
              <a:avLst/>
            </a:prstGeom>
            <a:solidFill>
              <a:srgbClr val="6666FF"/>
            </a:solidFill>
            <a:ln w="9525">
              <a:solidFill>
                <a:srgbClr val="66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23</a:t>
              </a: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5410200" y="3810000"/>
              <a:ext cx="2590800" cy="457200"/>
            </a:xfrm>
            <a:prstGeom prst="rect">
              <a:avLst/>
            </a:prstGeom>
            <a:solidFill>
              <a:srgbClr val="6666FF"/>
            </a:solidFill>
            <a:ln w="9525">
              <a:solidFill>
                <a:srgbClr val="66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+ 26 %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447800" y="1828800"/>
            <a:ext cx="6705600" cy="2590800"/>
            <a:chOff x="1447800" y="1828800"/>
            <a:chExt cx="6705600" cy="2590800"/>
          </a:xfrm>
        </p:grpSpPr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1447800" y="1828800"/>
              <a:ext cx="1752600" cy="457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Year</a:t>
              </a:r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1447800" y="2895600"/>
              <a:ext cx="1752600" cy="457200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2006</a:t>
              </a:r>
            </a:p>
          </p:txBody>
        </p:sp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>
              <a:off x="1447800" y="3429000"/>
              <a:ext cx="175260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2007</a:t>
              </a:r>
            </a:p>
          </p:txBody>
        </p:sp>
        <p:sp>
          <p:nvSpPr>
            <p:cNvPr id="28" name="Rectangle 6"/>
            <p:cNvSpPr>
              <a:spLocks noChangeArrowheads="1"/>
            </p:cNvSpPr>
            <p:nvPr/>
          </p:nvSpPr>
          <p:spPr bwMode="auto">
            <a:xfrm>
              <a:off x="1447800" y="3962400"/>
              <a:ext cx="1752600" cy="457200"/>
            </a:xfrm>
            <a:prstGeom prst="rect">
              <a:avLst/>
            </a:prstGeom>
            <a:solidFill>
              <a:srgbClr val="6666FF"/>
            </a:solidFill>
            <a:ln w="9525">
              <a:solidFill>
                <a:srgbClr val="66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2008</a:t>
              </a:r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auto">
            <a:xfrm>
              <a:off x="3276600" y="1828800"/>
              <a:ext cx="2209800" cy="457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 millions in 2004</a:t>
              </a:r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3276600" y="2895600"/>
              <a:ext cx="2209800" cy="457200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1070</a:t>
              </a:r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auto">
            <a:xfrm>
              <a:off x="3276600" y="3429000"/>
              <a:ext cx="220980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1210</a:t>
              </a:r>
            </a:p>
          </p:txBody>
        </p:sp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3276600" y="3962400"/>
              <a:ext cx="2209800" cy="457200"/>
            </a:xfrm>
            <a:prstGeom prst="rect">
              <a:avLst/>
            </a:prstGeom>
            <a:solidFill>
              <a:srgbClr val="6666FF"/>
            </a:solidFill>
            <a:ln w="9525">
              <a:solidFill>
                <a:srgbClr val="66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1350</a:t>
              </a:r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>
              <a:off x="5562600" y="1828800"/>
              <a:ext cx="2590800" cy="457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Evolution</a:t>
              </a:r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5562600" y="2895600"/>
              <a:ext cx="2590800" cy="457200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+ 35 %</a:t>
              </a:r>
            </a:p>
          </p:txBody>
        </p:sp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5562600" y="3429000"/>
              <a:ext cx="259080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+ 30 %</a:t>
              </a:r>
            </a:p>
          </p:txBody>
        </p: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5562600" y="3962400"/>
              <a:ext cx="2590800" cy="457200"/>
            </a:xfrm>
            <a:prstGeom prst="rect">
              <a:avLst/>
            </a:prstGeom>
            <a:solidFill>
              <a:srgbClr val="6666FF"/>
            </a:solidFill>
            <a:ln w="9525">
              <a:solidFill>
                <a:srgbClr val="66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- stable</a:t>
              </a:r>
            </a:p>
          </p:txBody>
        </p:sp>
        <p:sp>
          <p:nvSpPr>
            <p:cNvPr id="37" name="Rectangle 15"/>
            <p:cNvSpPr>
              <a:spLocks noChangeArrowheads="1"/>
            </p:cNvSpPr>
            <p:nvPr/>
          </p:nvSpPr>
          <p:spPr bwMode="auto">
            <a:xfrm>
              <a:off x="1447800" y="2362200"/>
              <a:ext cx="1752600" cy="457200"/>
            </a:xfrm>
            <a:prstGeom prst="rect">
              <a:avLst/>
            </a:prstGeom>
            <a:solidFill>
              <a:srgbClr val="00529C"/>
            </a:solidFill>
            <a:ln w="9525">
              <a:solidFill>
                <a:srgbClr val="00529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2004</a:t>
              </a:r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3276600" y="2362200"/>
              <a:ext cx="2209800" cy="457200"/>
            </a:xfrm>
            <a:prstGeom prst="rect">
              <a:avLst/>
            </a:prstGeom>
            <a:solidFill>
              <a:srgbClr val="00529C"/>
            </a:solidFill>
            <a:ln w="9525">
              <a:solidFill>
                <a:srgbClr val="00529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934</a:t>
              </a:r>
            </a:p>
          </p:txBody>
        </p:sp>
        <p:sp>
          <p:nvSpPr>
            <p:cNvPr id="39" name="Rectangle 17"/>
            <p:cNvSpPr>
              <a:spLocks noChangeArrowheads="1"/>
            </p:cNvSpPr>
            <p:nvPr/>
          </p:nvSpPr>
          <p:spPr bwMode="auto">
            <a:xfrm>
              <a:off x="5562600" y="2362200"/>
              <a:ext cx="2590800" cy="457200"/>
            </a:xfrm>
            <a:prstGeom prst="rect">
              <a:avLst/>
            </a:prstGeom>
            <a:solidFill>
              <a:srgbClr val="00529C"/>
            </a:solidFill>
            <a:ln w="9525">
              <a:solidFill>
                <a:srgbClr val="00529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+ 35 %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4780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(Cont.)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CDFD-C82C-DE4A-A7F5-49D1657C66CC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31</a:t>
            </a:fld>
            <a:endParaRPr lang="en-US"/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2660344" y="2484438"/>
            <a:ext cx="6326187" cy="3276600"/>
            <a:chOff x="1487" y="1872"/>
            <a:chExt cx="3985" cy="2064"/>
          </a:xfrm>
        </p:grpSpPr>
        <p:pic>
          <p:nvPicPr>
            <p:cNvPr id="8" name="Picture 26" descr="cart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2496"/>
              <a:ext cx="447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7" descr="firew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2592"/>
              <a:ext cx="336" cy="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8" descr="internet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2448"/>
              <a:ext cx="624" cy="5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9" descr="ordinateu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1872"/>
              <a:ext cx="480" cy="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0" descr="antenn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3312"/>
              <a:ext cx="432" cy="3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31" descr="ATM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2208"/>
              <a:ext cx="345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32" descr="mp3 player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3264"/>
              <a:ext cx="720" cy="5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3" descr="voiture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3552"/>
              <a:ext cx="576" cy="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AutoShape 34"/>
            <p:cNvCxnSpPr>
              <a:cxnSpLocks noChangeShapeType="1"/>
              <a:stCxn id="48" idx="2"/>
              <a:endCxn id="9" idx="1"/>
            </p:cNvCxnSpPr>
            <p:nvPr/>
          </p:nvCxnSpPr>
          <p:spPr bwMode="auto">
            <a:xfrm flipV="1">
              <a:off x="1487" y="2743"/>
              <a:ext cx="385" cy="41"/>
            </a:xfrm>
            <a:prstGeom prst="straightConnector1">
              <a:avLst/>
            </a:prstGeom>
            <a:noFill/>
            <a:ln w="9525">
              <a:solidFill>
                <a:srgbClr val="00659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35"/>
            <p:cNvCxnSpPr>
              <a:cxnSpLocks noChangeShapeType="1"/>
              <a:stCxn id="9" idx="3"/>
              <a:endCxn id="10" idx="1"/>
            </p:cNvCxnSpPr>
            <p:nvPr/>
          </p:nvCxnSpPr>
          <p:spPr bwMode="auto">
            <a:xfrm>
              <a:off x="2208" y="2743"/>
              <a:ext cx="624" cy="0"/>
            </a:xfrm>
            <a:prstGeom prst="straightConnector1">
              <a:avLst/>
            </a:prstGeom>
            <a:noFill/>
            <a:ln w="9525">
              <a:solidFill>
                <a:srgbClr val="00659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" name="AutoShape 36"/>
            <p:cNvSpPr>
              <a:spLocks noChangeArrowheads="1"/>
            </p:cNvSpPr>
            <p:nvPr/>
          </p:nvSpPr>
          <p:spPr bwMode="auto">
            <a:xfrm>
              <a:off x="2256" y="3360"/>
              <a:ext cx="336" cy="48"/>
            </a:xfrm>
            <a:prstGeom prst="lightningBolt">
              <a:avLst/>
            </a:prstGeom>
            <a:solidFill>
              <a:srgbClr val="00659C"/>
            </a:solidFill>
            <a:ln w="9525">
              <a:solidFill>
                <a:srgbClr val="00659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37"/>
            <p:cNvSpPr>
              <a:spLocks noChangeArrowheads="1"/>
            </p:cNvSpPr>
            <p:nvPr/>
          </p:nvSpPr>
          <p:spPr bwMode="auto">
            <a:xfrm>
              <a:off x="3216" y="3408"/>
              <a:ext cx="336" cy="96"/>
            </a:xfrm>
            <a:prstGeom prst="lightningBolt">
              <a:avLst/>
            </a:prstGeom>
            <a:solidFill>
              <a:srgbClr val="00659C"/>
            </a:solidFill>
            <a:ln w="9525">
              <a:solidFill>
                <a:srgbClr val="00659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38"/>
            <p:cNvSpPr>
              <a:spLocks noChangeArrowheads="1"/>
            </p:cNvSpPr>
            <p:nvPr/>
          </p:nvSpPr>
          <p:spPr bwMode="auto">
            <a:xfrm flipV="1">
              <a:off x="2832" y="3120"/>
              <a:ext cx="288" cy="96"/>
            </a:xfrm>
            <a:prstGeom prst="lightningBolt">
              <a:avLst/>
            </a:prstGeom>
            <a:solidFill>
              <a:srgbClr val="00659C"/>
            </a:solidFill>
            <a:ln w="9525">
              <a:solidFill>
                <a:srgbClr val="00659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39"/>
            <p:cNvSpPr>
              <a:spLocks noChangeShapeType="1"/>
            </p:cNvSpPr>
            <p:nvPr/>
          </p:nvSpPr>
          <p:spPr bwMode="auto">
            <a:xfrm flipV="1">
              <a:off x="3264" y="2256"/>
              <a:ext cx="96" cy="192"/>
            </a:xfrm>
            <a:prstGeom prst="line">
              <a:avLst/>
            </a:prstGeom>
            <a:noFill/>
            <a:ln w="9525">
              <a:solidFill>
                <a:srgbClr val="00659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40"/>
            <p:cNvSpPr>
              <a:spLocks noChangeShapeType="1"/>
            </p:cNvSpPr>
            <p:nvPr/>
          </p:nvSpPr>
          <p:spPr bwMode="auto">
            <a:xfrm flipV="1">
              <a:off x="3456" y="2496"/>
              <a:ext cx="432" cy="144"/>
            </a:xfrm>
            <a:prstGeom prst="line">
              <a:avLst/>
            </a:prstGeom>
            <a:noFill/>
            <a:ln w="9525">
              <a:solidFill>
                <a:srgbClr val="00659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41"/>
            <p:cNvSpPr>
              <a:spLocks noChangeShapeType="1"/>
            </p:cNvSpPr>
            <p:nvPr/>
          </p:nvSpPr>
          <p:spPr bwMode="auto">
            <a:xfrm>
              <a:off x="3456" y="2784"/>
              <a:ext cx="720" cy="480"/>
            </a:xfrm>
            <a:prstGeom prst="line">
              <a:avLst/>
            </a:prstGeom>
            <a:noFill/>
            <a:ln w="9525">
              <a:solidFill>
                <a:srgbClr val="00659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42"/>
            <p:cNvSpPr txBox="1">
              <a:spLocks noChangeArrowheads="1"/>
            </p:cNvSpPr>
            <p:nvPr/>
          </p:nvSpPr>
          <p:spPr bwMode="auto">
            <a:xfrm>
              <a:off x="2880" y="2112"/>
              <a:ext cx="72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59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659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1200">
                  <a:solidFill>
                    <a:srgbClr val="00659C"/>
                  </a:solidFill>
                </a:rPr>
                <a:t>PC</a:t>
              </a:r>
            </a:p>
          </p:txBody>
        </p:sp>
        <p:sp>
          <p:nvSpPr>
            <p:cNvPr id="25" name="Text Box 43"/>
            <p:cNvSpPr txBox="1">
              <a:spLocks noChangeArrowheads="1"/>
            </p:cNvSpPr>
            <p:nvPr/>
          </p:nvSpPr>
          <p:spPr bwMode="auto">
            <a:xfrm>
              <a:off x="4272" y="2208"/>
              <a:ext cx="81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59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659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1200">
                  <a:solidFill>
                    <a:srgbClr val="00659C"/>
                  </a:solidFill>
                </a:rPr>
                <a:t>Smart card</a:t>
              </a:r>
            </a:p>
          </p:txBody>
        </p:sp>
        <p:sp>
          <p:nvSpPr>
            <p:cNvPr id="26" name="Text Box 44"/>
            <p:cNvSpPr txBox="1">
              <a:spLocks noChangeArrowheads="1"/>
            </p:cNvSpPr>
            <p:nvPr/>
          </p:nvSpPr>
          <p:spPr bwMode="auto">
            <a:xfrm>
              <a:off x="4656" y="3360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59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659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1200">
                  <a:solidFill>
                    <a:srgbClr val="00659C"/>
                  </a:solidFill>
                </a:rPr>
                <a:t>player</a:t>
              </a:r>
            </a:p>
            <a:p>
              <a:pPr algn="ctr"/>
              <a:r>
                <a:rPr lang="en-US" sz="1200">
                  <a:solidFill>
                    <a:srgbClr val="00659C"/>
                  </a:solidFill>
                </a:rPr>
                <a:t>memory</a:t>
              </a:r>
            </a:p>
          </p:txBody>
        </p:sp>
        <p:sp>
          <p:nvSpPr>
            <p:cNvPr id="27" name="Text Box 45"/>
            <p:cNvSpPr txBox="1">
              <a:spLocks noChangeArrowheads="1"/>
            </p:cNvSpPr>
            <p:nvPr/>
          </p:nvSpPr>
          <p:spPr bwMode="auto">
            <a:xfrm>
              <a:off x="3120" y="3763"/>
              <a:ext cx="81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59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659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1200">
                  <a:solidFill>
                    <a:srgbClr val="00659C"/>
                  </a:solidFill>
                </a:rPr>
                <a:t>car</a:t>
              </a:r>
            </a:p>
          </p:txBody>
        </p:sp>
      </p:grpSp>
      <p:grpSp>
        <p:nvGrpSpPr>
          <p:cNvPr id="28" name="Group 3"/>
          <p:cNvGrpSpPr>
            <a:grpSpLocks/>
          </p:cNvGrpSpPr>
          <p:nvPr/>
        </p:nvGrpSpPr>
        <p:grpSpPr bwMode="auto">
          <a:xfrm>
            <a:off x="471181" y="2332038"/>
            <a:ext cx="3562350" cy="3505200"/>
            <a:chOff x="108" y="1776"/>
            <a:chExt cx="2244" cy="2208"/>
          </a:xfrm>
        </p:grpSpPr>
        <p:grpSp>
          <p:nvGrpSpPr>
            <p:cNvPr id="29" name="Group 4"/>
            <p:cNvGrpSpPr>
              <a:grpSpLocks/>
            </p:cNvGrpSpPr>
            <p:nvPr/>
          </p:nvGrpSpPr>
          <p:grpSpPr bwMode="auto">
            <a:xfrm>
              <a:off x="108" y="1776"/>
              <a:ext cx="2244" cy="2160"/>
              <a:chOff x="108" y="1776"/>
              <a:chExt cx="2244" cy="2160"/>
            </a:xfrm>
          </p:grpSpPr>
          <p:grpSp>
            <p:nvGrpSpPr>
              <p:cNvPr id="31" name="Group 5"/>
              <p:cNvGrpSpPr>
                <a:grpSpLocks/>
              </p:cNvGrpSpPr>
              <p:nvPr/>
            </p:nvGrpSpPr>
            <p:grpSpPr bwMode="auto">
              <a:xfrm>
                <a:off x="576" y="2544"/>
                <a:ext cx="912" cy="480"/>
                <a:chOff x="1488" y="2592"/>
                <a:chExt cx="912" cy="480"/>
              </a:xfrm>
            </p:grpSpPr>
            <p:sp>
              <p:nvSpPr>
                <p:cNvPr id="48" name="AutoShape 6"/>
                <p:cNvSpPr>
                  <a:spLocks noChangeArrowheads="1"/>
                </p:cNvSpPr>
                <p:nvPr/>
              </p:nvSpPr>
              <p:spPr bwMode="auto">
                <a:xfrm>
                  <a:off x="1488" y="2592"/>
                  <a:ext cx="912" cy="480"/>
                </a:xfrm>
                <a:prstGeom prst="cloudCallout">
                  <a:avLst>
                    <a:gd name="adj1" fmla="val -8880"/>
                    <a:gd name="adj2" fmla="val 8750"/>
                  </a:avLst>
                </a:prstGeom>
                <a:solidFill>
                  <a:srgbClr val="00659C"/>
                </a:solidFill>
                <a:ln w="9525">
                  <a:solidFill>
                    <a:srgbClr val="00659C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1200">
                    <a:solidFill>
                      <a:srgbClr val="00659C"/>
                    </a:solidFill>
                  </a:endParaRPr>
                </a:p>
              </p:txBody>
            </p:sp>
            <p:sp>
              <p:nvSpPr>
                <p:cNvPr id="4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39" y="2688"/>
                  <a:ext cx="57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659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659C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en-US" sz="1200">
                      <a:solidFill>
                        <a:schemeClr val="bg1"/>
                      </a:solidFill>
                    </a:rPr>
                    <a:t>Company</a:t>
                  </a:r>
                </a:p>
                <a:p>
                  <a:pPr algn="ctr"/>
                  <a:r>
                    <a:rPr lang="en-US" sz="1200">
                      <a:solidFill>
                        <a:schemeClr val="bg1"/>
                      </a:solidFill>
                    </a:rPr>
                    <a:t>network</a:t>
                  </a:r>
                </a:p>
              </p:txBody>
            </p:sp>
          </p:grpSp>
          <p:pic>
            <p:nvPicPr>
              <p:cNvPr id="32" name="Picture 8" descr="serveur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" y="2074"/>
                <a:ext cx="251" cy="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" name="Picture 9" descr="serveur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2064"/>
                <a:ext cx="251" cy="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4" name="Text Box 10"/>
              <p:cNvSpPr txBox="1">
                <a:spLocks noChangeArrowheads="1"/>
              </p:cNvSpPr>
              <p:nvPr/>
            </p:nvSpPr>
            <p:spPr bwMode="auto">
              <a:xfrm>
                <a:off x="220" y="1872"/>
                <a:ext cx="46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659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659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200">
                    <a:solidFill>
                      <a:srgbClr val="00659C"/>
                    </a:solidFill>
                  </a:rPr>
                  <a:t>servers</a:t>
                </a:r>
              </a:p>
            </p:txBody>
          </p:sp>
          <p:pic>
            <p:nvPicPr>
              <p:cNvPr id="35" name="Picture 11" descr="ordinateur_portable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4" y="1920"/>
                <a:ext cx="336" cy="3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12" descr="wlanterminal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" y="3120"/>
                <a:ext cx="377" cy="5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13" descr="cell phone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8" y="3168"/>
                <a:ext cx="576" cy="5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Picture 14" descr="home gateway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2016"/>
                <a:ext cx="480" cy="3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" name="Picture 15" descr="ipaq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3216"/>
                <a:ext cx="272" cy="4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0" name="Text Box 16"/>
              <p:cNvSpPr txBox="1">
                <a:spLocks noChangeArrowheads="1"/>
              </p:cNvSpPr>
              <p:nvPr/>
            </p:nvSpPr>
            <p:spPr bwMode="auto">
              <a:xfrm>
                <a:off x="108" y="3648"/>
                <a:ext cx="51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659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659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200">
                    <a:solidFill>
                      <a:srgbClr val="00659C"/>
                    </a:solidFill>
                  </a:rPr>
                  <a:t>WLAN</a:t>
                </a:r>
              </a:p>
              <a:p>
                <a:pPr algn="ctr"/>
                <a:r>
                  <a:rPr lang="en-US" sz="1200">
                    <a:solidFill>
                      <a:srgbClr val="00659C"/>
                    </a:solidFill>
                  </a:rPr>
                  <a:t>terminal</a:t>
                </a:r>
              </a:p>
            </p:txBody>
          </p:sp>
          <p:sp>
            <p:nvSpPr>
              <p:cNvPr id="41" name="Line 17"/>
              <p:cNvSpPr>
                <a:spLocks noChangeShapeType="1"/>
              </p:cNvSpPr>
              <p:nvPr/>
            </p:nvSpPr>
            <p:spPr bwMode="auto">
              <a:xfrm flipH="1" flipV="1">
                <a:off x="480" y="2352"/>
                <a:ext cx="240" cy="288"/>
              </a:xfrm>
              <a:prstGeom prst="line">
                <a:avLst/>
              </a:prstGeom>
              <a:noFill/>
              <a:ln w="9525">
                <a:solidFill>
                  <a:srgbClr val="00659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18"/>
              <p:cNvSpPr>
                <a:spLocks noChangeShapeType="1"/>
              </p:cNvSpPr>
              <p:nvPr/>
            </p:nvSpPr>
            <p:spPr bwMode="auto">
              <a:xfrm flipV="1">
                <a:off x="1152" y="2256"/>
                <a:ext cx="48" cy="336"/>
              </a:xfrm>
              <a:prstGeom prst="line">
                <a:avLst/>
              </a:prstGeom>
              <a:noFill/>
              <a:ln w="9525">
                <a:solidFill>
                  <a:srgbClr val="00659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19"/>
              <p:cNvSpPr>
                <a:spLocks noChangeShapeType="1"/>
              </p:cNvSpPr>
              <p:nvPr/>
            </p:nvSpPr>
            <p:spPr bwMode="auto">
              <a:xfrm flipV="1">
                <a:off x="1344" y="2304"/>
                <a:ext cx="384" cy="336"/>
              </a:xfrm>
              <a:prstGeom prst="line">
                <a:avLst/>
              </a:prstGeom>
              <a:noFill/>
              <a:ln w="9525">
                <a:solidFill>
                  <a:srgbClr val="00659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20"/>
              <p:cNvSpPr>
                <a:spLocks noChangeShapeType="1"/>
              </p:cNvSpPr>
              <p:nvPr/>
            </p:nvSpPr>
            <p:spPr bwMode="auto">
              <a:xfrm flipH="1">
                <a:off x="576" y="2928"/>
                <a:ext cx="144" cy="192"/>
              </a:xfrm>
              <a:prstGeom prst="line">
                <a:avLst/>
              </a:prstGeom>
              <a:noFill/>
              <a:ln w="9525">
                <a:solidFill>
                  <a:srgbClr val="00659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21"/>
              <p:cNvSpPr>
                <a:spLocks noChangeShapeType="1"/>
              </p:cNvSpPr>
              <p:nvPr/>
            </p:nvSpPr>
            <p:spPr bwMode="auto">
              <a:xfrm>
                <a:off x="1296" y="2928"/>
                <a:ext cx="288" cy="288"/>
              </a:xfrm>
              <a:prstGeom prst="line">
                <a:avLst/>
              </a:prstGeom>
              <a:noFill/>
              <a:ln w="9525">
                <a:solidFill>
                  <a:srgbClr val="00659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Text Box 22"/>
              <p:cNvSpPr txBox="1">
                <a:spLocks noChangeArrowheads="1"/>
              </p:cNvSpPr>
              <p:nvPr/>
            </p:nvSpPr>
            <p:spPr bwMode="auto">
              <a:xfrm>
                <a:off x="1064" y="1776"/>
                <a:ext cx="41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659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659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200">
                    <a:solidFill>
                      <a:srgbClr val="00659C"/>
                    </a:solidFill>
                  </a:rPr>
                  <a:t>laptop</a:t>
                </a:r>
              </a:p>
            </p:txBody>
          </p:sp>
          <p:sp>
            <p:nvSpPr>
              <p:cNvPr id="47" name="Text Box 23"/>
              <p:cNvSpPr txBox="1">
                <a:spLocks noChangeArrowheads="1"/>
              </p:cNvSpPr>
              <p:nvPr/>
            </p:nvSpPr>
            <p:spPr bwMode="auto">
              <a:xfrm>
                <a:off x="1631" y="1833"/>
                <a:ext cx="72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659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659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sz="1200">
                    <a:solidFill>
                      <a:srgbClr val="00659C"/>
                    </a:solidFill>
                  </a:rPr>
                  <a:t>PC</a:t>
                </a:r>
              </a:p>
            </p:txBody>
          </p:sp>
        </p:grpSp>
        <p:sp>
          <p:nvSpPr>
            <p:cNvPr id="30" name="Text Box 24"/>
            <p:cNvSpPr txBox="1">
              <a:spLocks noChangeArrowheads="1"/>
            </p:cNvSpPr>
            <p:nvPr/>
          </p:nvSpPr>
          <p:spPr bwMode="auto">
            <a:xfrm>
              <a:off x="1488" y="3696"/>
              <a:ext cx="7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59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659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1200">
                  <a:solidFill>
                    <a:srgbClr val="00659C"/>
                  </a:solidFill>
                </a:rPr>
                <a:t>phone</a:t>
              </a:r>
            </a:p>
            <a:p>
              <a:pPr algn="ctr"/>
              <a:r>
                <a:rPr lang="en-US" sz="1200">
                  <a:solidFill>
                    <a:srgbClr val="00659C"/>
                  </a:solidFill>
                </a:rPr>
                <a:t>PDA</a:t>
              </a:r>
            </a:p>
          </p:txBody>
        </p:sp>
      </p:grpSp>
      <p:grpSp>
        <p:nvGrpSpPr>
          <p:cNvPr id="50" name="Group 46"/>
          <p:cNvGrpSpPr>
            <a:grpSpLocks/>
          </p:cNvGrpSpPr>
          <p:nvPr/>
        </p:nvGrpSpPr>
        <p:grpSpPr bwMode="auto">
          <a:xfrm>
            <a:off x="299731" y="2179638"/>
            <a:ext cx="3886200" cy="3444875"/>
            <a:chOff x="192" y="864"/>
            <a:chExt cx="2448" cy="2170"/>
          </a:xfrm>
        </p:grpSpPr>
        <p:pic>
          <p:nvPicPr>
            <p:cNvPr id="51" name="Picture 47" descr="virus2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912"/>
              <a:ext cx="336" cy="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48" descr="virus2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736"/>
              <a:ext cx="336" cy="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9" descr="virus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864"/>
              <a:ext cx="336" cy="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50" descr="virus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960"/>
              <a:ext cx="336" cy="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51" descr="espion bond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" y="1872"/>
              <a:ext cx="244" cy="2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52" descr="espion bond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487"/>
              <a:ext cx="244" cy="2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53" descr="pirate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201"/>
              <a:ext cx="288" cy="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" name="Group 54"/>
          <p:cNvGrpSpPr>
            <a:grpSpLocks/>
          </p:cNvGrpSpPr>
          <p:nvPr/>
        </p:nvGrpSpPr>
        <p:grpSpPr bwMode="auto">
          <a:xfrm>
            <a:off x="375931" y="2773363"/>
            <a:ext cx="3429000" cy="1997075"/>
            <a:chOff x="240" y="1238"/>
            <a:chExt cx="2160" cy="1258"/>
          </a:xfrm>
        </p:grpSpPr>
        <p:pic>
          <p:nvPicPr>
            <p:cNvPr id="59" name="Picture 55" descr="virus2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150"/>
              <a:ext cx="336" cy="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56" descr="virus2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670"/>
              <a:ext cx="336" cy="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57" descr="virus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2150"/>
              <a:ext cx="336" cy="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58" descr="virus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1536"/>
              <a:ext cx="336" cy="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59" descr="virus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238"/>
              <a:ext cx="336" cy="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60" descr="espion bond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2255"/>
              <a:ext cx="244" cy="2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61" descr="pirate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776"/>
              <a:ext cx="288" cy="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62" descr="pirate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248"/>
              <a:ext cx="288" cy="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7" name="Group 63"/>
          <p:cNvGrpSpPr>
            <a:grpSpLocks/>
          </p:cNvGrpSpPr>
          <p:nvPr/>
        </p:nvGrpSpPr>
        <p:grpSpPr bwMode="auto">
          <a:xfrm>
            <a:off x="4033531" y="2179638"/>
            <a:ext cx="4267200" cy="3368675"/>
            <a:chOff x="2544" y="864"/>
            <a:chExt cx="2688" cy="2122"/>
          </a:xfrm>
        </p:grpSpPr>
        <p:grpSp>
          <p:nvGrpSpPr>
            <p:cNvPr id="68" name="Group 64"/>
            <p:cNvGrpSpPr>
              <a:grpSpLocks/>
            </p:cNvGrpSpPr>
            <p:nvPr/>
          </p:nvGrpSpPr>
          <p:grpSpPr bwMode="auto">
            <a:xfrm>
              <a:off x="2544" y="864"/>
              <a:ext cx="2688" cy="2122"/>
              <a:chOff x="2544" y="864"/>
              <a:chExt cx="2688" cy="2122"/>
            </a:xfrm>
          </p:grpSpPr>
          <p:pic>
            <p:nvPicPr>
              <p:cNvPr id="70" name="Picture 65" descr="pirate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6" y="2112"/>
                <a:ext cx="288" cy="1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71" name="Group 66"/>
              <p:cNvGrpSpPr>
                <a:grpSpLocks/>
              </p:cNvGrpSpPr>
              <p:nvPr/>
            </p:nvGrpSpPr>
            <p:grpSpPr bwMode="auto">
              <a:xfrm>
                <a:off x="2544" y="864"/>
                <a:ext cx="2688" cy="2122"/>
                <a:chOff x="2544" y="864"/>
                <a:chExt cx="2688" cy="2122"/>
              </a:xfrm>
            </p:grpSpPr>
            <p:pic>
              <p:nvPicPr>
                <p:cNvPr id="73" name="Picture 67" descr="virus2"/>
                <p:cNvPicPr>
                  <a:picLocks noChangeAspect="1" noChangeArrowheads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56" y="2688"/>
                  <a:ext cx="336" cy="29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4" name="Picture 68" descr="virus"/>
                <p:cNvPicPr>
                  <a:picLocks noChangeAspect="1" noChangeArrowheads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96" y="2304"/>
                  <a:ext cx="336" cy="29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5" name="Picture 69" descr="virus"/>
                <p:cNvPicPr>
                  <a:picLocks noChangeAspect="1" noChangeArrowheads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92" y="912"/>
                  <a:ext cx="336" cy="29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6" name="Picture 70" descr="virus2"/>
                <p:cNvPicPr>
                  <a:picLocks noChangeAspect="1" noChangeArrowheads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64" y="864"/>
                  <a:ext cx="336" cy="29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7" name="Picture 71" descr="espion bond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92" y="1776"/>
                  <a:ext cx="244" cy="24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8" name="Picture 72" descr="espion bond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96" y="2207"/>
                  <a:ext cx="244" cy="24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9" name="Picture 73" descr="espion bond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28" y="2256"/>
                  <a:ext cx="244" cy="24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0" name="Picture 74" descr="espion bond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44" y="2592"/>
                  <a:ext cx="244" cy="24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1" name="Picture 75" descr="espion bond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92" y="1632"/>
                  <a:ext cx="244" cy="24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2" name="Picture 76" descr="pirate"/>
                <p:cNvPicPr>
                  <a:picLocks noChangeAspect="1" noChangeArrowheads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20" y="1728"/>
                  <a:ext cx="288" cy="19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3" name="Picture 77" descr="espion bond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56" y="1632"/>
                  <a:ext cx="244" cy="24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72" name="Picture 78" descr="pirate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2544"/>
                <a:ext cx="288" cy="1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9" name="Picture 79" descr="pirate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2688"/>
              <a:ext cx="288" cy="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0"/>
          <p:cNvGrpSpPr>
            <a:grpSpLocks/>
          </p:cNvGrpSpPr>
          <p:nvPr/>
        </p:nvGrpSpPr>
        <p:grpSpPr bwMode="auto">
          <a:xfrm>
            <a:off x="375931" y="2332038"/>
            <a:ext cx="7010400" cy="3521075"/>
            <a:chOff x="240" y="960"/>
            <a:chExt cx="4416" cy="2218"/>
          </a:xfrm>
        </p:grpSpPr>
        <p:pic>
          <p:nvPicPr>
            <p:cNvPr id="85" name="Picture 81" descr="virus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1968"/>
              <a:ext cx="336" cy="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6" name="Group 82"/>
            <p:cNvGrpSpPr>
              <a:grpSpLocks/>
            </p:cNvGrpSpPr>
            <p:nvPr/>
          </p:nvGrpSpPr>
          <p:grpSpPr bwMode="auto">
            <a:xfrm>
              <a:off x="240" y="960"/>
              <a:ext cx="4416" cy="2218"/>
              <a:chOff x="240" y="960"/>
              <a:chExt cx="4416" cy="2218"/>
            </a:xfrm>
          </p:grpSpPr>
          <p:pic>
            <p:nvPicPr>
              <p:cNvPr id="87" name="Picture 83" descr="pirate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8" y="1104"/>
                <a:ext cx="288" cy="1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88" name="Group 84"/>
              <p:cNvGrpSpPr>
                <a:grpSpLocks/>
              </p:cNvGrpSpPr>
              <p:nvPr/>
            </p:nvGrpSpPr>
            <p:grpSpPr bwMode="auto">
              <a:xfrm>
                <a:off x="240" y="960"/>
                <a:ext cx="4416" cy="2218"/>
                <a:chOff x="240" y="960"/>
                <a:chExt cx="4416" cy="2218"/>
              </a:xfrm>
            </p:grpSpPr>
            <p:pic>
              <p:nvPicPr>
                <p:cNvPr id="89" name="Picture 85" descr="pirate"/>
                <p:cNvPicPr>
                  <a:picLocks noChangeAspect="1" noChangeArrowheads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4" y="1248"/>
                  <a:ext cx="288" cy="19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90" name="Group 86"/>
                <p:cNvGrpSpPr>
                  <a:grpSpLocks/>
                </p:cNvGrpSpPr>
                <p:nvPr/>
              </p:nvGrpSpPr>
              <p:grpSpPr bwMode="auto">
                <a:xfrm>
                  <a:off x="240" y="960"/>
                  <a:ext cx="4416" cy="2218"/>
                  <a:chOff x="240" y="960"/>
                  <a:chExt cx="4416" cy="2218"/>
                </a:xfrm>
              </p:grpSpPr>
              <p:pic>
                <p:nvPicPr>
                  <p:cNvPr id="91" name="Picture 87" descr="pirate"/>
                  <p:cNvPicPr>
                    <a:picLocks noChangeAspect="1" noChangeArrowheads="1"/>
                  </p:cNvPicPr>
                  <p:nvPr/>
                </p:nvPicPr>
                <p:blipFill>
                  <a:blip r:embed="rId1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68" y="2544"/>
                    <a:ext cx="288" cy="19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grpSp>
                <p:nvGrpSpPr>
                  <p:cNvPr id="92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240" y="960"/>
                    <a:ext cx="4416" cy="2218"/>
                    <a:chOff x="240" y="960"/>
                    <a:chExt cx="4416" cy="2218"/>
                  </a:xfrm>
                </p:grpSpPr>
                <p:grpSp>
                  <p:nvGrpSpPr>
                    <p:cNvPr id="93" name="Group 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" y="960"/>
                      <a:ext cx="4416" cy="2218"/>
                      <a:chOff x="240" y="960"/>
                      <a:chExt cx="4416" cy="2218"/>
                    </a:xfrm>
                  </p:grpSpPr>
                  <p:pic>
                    <p:nvPicPr>
                      <p:cNvPr id="95" name="Picture 90" descr="virus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" y="1248"/>
                        <a:ext cx="336" cy="2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grpSp>
                    <p:nvGrpSpPr>
                      <p:cNvPr id="96" name="Group 9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0" y="960"/>
                        <a:ext cx="4416" cy="2218"/>
                        <a:chOff x="240" y="960"/>
                        <a:chExt cx="4416" cy="2218"/>
                      </a:xfrm>
                    </p:grpSpPr>
                    <p:pic>
                      <p:nvPicPr>
                        <p:cNvPr id="97" name="Picture 92" descr="virus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392"/>
                          <a:ext cx="336" cy="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grpSp>
                      <p:nvGrpSpPr>
                        <p:cNvPr id="98" name="Group 9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40" y="960"/>
                          <a:ext cx="4416" cy="2218"/>
                          <a:chOff x="240" y="960"/>
                          <a:chExt cx="4416" cy="2218"/>
                        </a:xfrm>
                      </p:grpSpPr>
                      <p:pic>
                        <p:nvPicPr>
                          <p:cNvPr id="99" name="Picture 94" descr="virus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20" y="2784"/>
                            <a:ext cx="336" cy="29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grpSp>
                        <p:nvGrpSpPr>
                          <p:cNvPr id="100" name="Group 9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0" y="960"/>
                            <a:ext cx="4228" cy="2218"/>
                            <a:chOff x="240" y="960"/>
                            <a:chExt cx="4228" cy="2218"/>
                          </a:xfrm>
                        </p:grpSpPr>
                        <p:pic>
                          <p:nvPicPr>
                            <p:cNvPr id="101" name="Picture 96" descr="virus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16" y="2688"/>
                              <a:ext cx="336" cy="29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grpSp>
                          <p:nvGrpSpPr>
                            <p:cNvPr id="102" name="Group 9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0" y="960"/>
                              <a:ext cx="4228" cy="2218"/>
                              <a:chOff x="240" y="960"/>
                              <a:chExt cx="4228" cy="2218"/>
                            </a:xfrm>
                          </p:grpSpPr>
                          <p:grpSp>
                            <p:nvGrpSpPr>
                              <p:cNvPr id="103" name="Group 9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40" y="960"/>
                                <a:ext cx="4228" cy="2218"/>
                                <a:chOff x="240" y="960"/>
                                <a:chExt cx="4228" cy="2218"/>
                              </a:xfrm>
                            </p:grpSpPr>
                            <p:pic>
                              <p:nvPicPr>
                                <p:cNvPr id="105" name="Picture 99" descr="espion bond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8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40" y="2640"/>
                                  <a:ext cx="244" cy="241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  <p:grpSp>
                              <p:nvGrpSpPr>
                                <p:cNvPr id="106" name="Group 100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912" y="960"/>
                                  <a:ext cx="3556" cy="2218"/>
                                  <a:chOff x="912" y="960"/>
                                  <a:chExt cx="3556" cy="2218"/>
                                </a:xfrm>
                              </p:grpSpPr>
                              <p:grpSp>
                                <p:nvGrpSpPr>
                                  <p:cNvPr id="107" name="Group 101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912" y="960"/>
                                    <a:ext cx="2308" cy="2218"/>
                                    <a:chOff x="912" y="960"/>
                                    <a:chExt cx="2308" cy="2218"/>
                                  </a:xfrm>
                                </p:grpSpPr>
                                <p:grpSp>
                                  <p:nvGrpSpPr>
                                    <p:cNvPr id="109" name="Group 102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>
                                      <a:off x="912" y="960"/>
                                      <a:ext cx="2304" cy="2218"/>
                                      <a:chOff x="912" y="960"/>
                                      <a:chExt cx="2304" cy="2218"/>
                                    </a:xfrm>
                                  </p:grpSpPr>
                                  <p:grpSp>
                                    <p:nvGrpSpPr>
                                      <p:cNvPr id="111" name="Group 103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>
                                        <a:off x="1056" y="1344"/>
                                        <a:ext cx="2160" cy="1834"/>
                                        <a:chOff x="1056" y="1344"/>
                                        <a:chExt cx="2160" cy="1834"/>
                                      </a:xfrm>
                                    </p:grpSpPr>
                                    <p:pic>
                                      <p:nvPicPr>
                                        <p:cNvPr id="113" name="Picture 104" descr="virus2"/>
                                        <p:cNvPicPr>
                                          <a:picLocks noChangeAspect="1" noChangeArrowheads="1"/>
                                        </p:cNvPicPr>
                                        <p:nvPr/>
                                      </p:nvPicPr>
                                      <p:blipFill>
                                        <a:blip r:embed="rId16">
                                          <a:extLst>
                                            <a:ext uri="{28A0092B-C50C-407E-A947-70E740481C1C}">
                                              <a14:useLocalDpi xmlns:a14="http://schemas.microsoft.com/office/drawing/2010/main" val="0"/>
                                            </a:ext>
                                          </a:extLst>
                                        </a:blip>
                                        <a:srcRect/>
                                        <a:stretch>
                                          <a:fillRect/>
                                        </a:stretch>
                                      </p:blipFill>
                                      <p:spPr bwMode="auto">
                                        <a:xfrm>
                                          <a:off x="2880" y="2880"/>
                                          <a:ext cx="336" cy="298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  <a:extLst>
                                          <a:ext uri="{909E8E84-426E-40dd-AFC4-6F175D3DCCD1}">
                                            <a14:hiddenFill xmlns:a14="http://schemas.microsoft.com/office/drawing/2010/main">
                                              <a:solidFill>
                                                <a:srgbClr val="FFFFFF"/>
                                              </a:solidFill>
                                            </a14:hiddenFill>
                                          </a:ext>
                                        </a:extLst>
                                      </p:spPr>
                                    </p:pic>
                                    <p:grpSp>
                                      <p:nvGrpSpPr>
                                        <p:cNvPr id="114" name="Group 105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>
                                          <a:off x="1056" y="1344"/>
                                          <a:ext cx="2112" cy="1489"/>
                                          <a:chOff x="1056" y="1344"/>
                                          <a:chExt cx="2112" cy="1489"/>
                                        </a:xfrm>
                                      </p:grpSpPr>
                                      <p:pic>
                                        <p:nvPicPr>
                                          <p:cNvPr id="115" name="Picture 106" descr="espion bond"/>
                                          <p:cNvPicPr>
                                            <a:picLocks noChangeAspect="1" noChangeArrowheads="1"/>
                                          </p:cNvPicPr>
                                          <p:nvPr/>
                                        </p:nvPicPr>
                                        <p:blipFill>
                                          <a:blip r:embed="rId18">
                                            <a:extLst>
                                              <a:ext uri="{28A0092B-C50C-407E-A947-70E740481C1C}">
                                                <a14:useLocalDpi xmlns:a14="http://schemas.microsoft.com/office/drawing/2010/main" val="0"/>
                                              </a:ext>
                                            </a:extLst>
                                          </a:blip>
                                          <a:srcRect/>
                                          <a:stretch>
                                            <a:fillRect/>
                                          </a:stretch>
                                        </p:blipFill>
                                        <p:spPr bwMode="auto">
                                          <a:xfrm>
                                            <a:off x="1056" y="2592"/>
                                            <a:ext cx="244" cy="241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  <a:extLst>
                                            <a:ext uri="{909E8E84-426E-40dd-AFC4-6F175D3DCCD1}">
                                              <a14:hiddenFill xmlns:a14="http://schemas.microsoft.com/office/drawing/2010/main">
                                                <a:solidFill>
                                                  <a:srgbClr val="FFFFFF"/>
                                                </a:solidFill>
                                              </a14:hiddenFill>
                                            </a:ext>
                                          </a:extLst>
                                        </p:spPr>
                                      </p:pic>
                                      <p:pic>
                                        <p:nvPicPr>
                                          <p:cNvPr id="116" name="Picture 107" descr="virus"/>
                                          <p:cNvPicPr>
                                            <a:picLocks noChangeAspect="1" noChangeArrowheads="1"/>
                                          </p:cNvPicPr>
                                          <p:nvPr/>
                                        </p:nvPicPr>
                                        <p:blipFill>
                                          <a:blip r:embed="rId17">
                                            <a:extLst>
                                              <a:ext uri="{28A0092B-C50C-407E-A947-70E740481C1C}">
                                                <a14:useLocalDpi xmlns:a14="http://schemas.microsoft.com/office/drawing/2010/main" val="0"/>
                                              </a:ext>
                                            </a:extLst>
                                          </a:blip>
                                          <a:srcRect/>
                                          <a:stretch>
                                            <a:fillRect/>
                                          </a:stretch>
                                        </p:blipFill>
                                        <p:spPr bwMode="auto">
                                          <a:xfrm>
                                            <a:off x="2400" y="1344"/>
                                            <a:ext cx="336" cy="298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  <a:extLst>
                                            <a:ext uri="{909E8E84-426E-40dd-AFC4-6F175D3DCCD1}">
                                              <a14:hiddenFill xmlns:a14="http://schemas.microsoft.com/office/drawing/2010/main">
                                                <a:solidFill>
                                                  <a:srgbClr val="FFFFFF"/>
                                                </a:solidFill>
                                              </a14:hiddenFill>
                                            </a:ext>
                                          </a:extLst>
                                        </p:spPr>
                                      </p:pic>
                                      <p:pic>
                                        <p:nvPicPr>
                                          <p:cNvPr id="117" name="Picture 108" descr="pirate"/>
                                          <p:cNvPicPr>
                                            <a:picLocks noChangeAspect="1" noChangeArrowheads="1"/>
                                          </p:cNvPicPr>
                                          <p:nvPr/>
                                        </p:nvPicPr>
                                        <p:blipFill>
                                          <a:blip r:embed="rId19">
                                            <a:extLst>
                                              <a:ext uri="{28A0092B-C50C-407E-A947-70E740481C1C}">
                                                <a14:useLocalDpi xmlns:a14="http://schemas.microsoft.com/office/drawing/2010/main" val="0"/>
                                              </a:ext>
                                            </a:extLst>
                                          </a:blip>
                                          <a:srcRect/>
                                          <a:stretch>
                                            <a:fillRect/>
                                          </a:stretch>
                                        </p:blipFill>
                                        <p:spPr bwMode="auto">
                                          <a:xfrm>
                                            <a:off x="2592" y="2064"/>
                                            <a:ext cx="288" cy="199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  <a:extLst>
                                            <a:ext uri="{909E8E84-426E-40dd-AFC4-6F175D3DCCD1}">
                                              <a14:hiddenFill xmlns:a14="http://schemas.microsoft.com/office/drawing/2010/main">
                                                <a:solidFill>
                                                  <a:srgbClr val="FFFFFF"/>
                                                </a:solidFill>
                                              </a14:hiddenFill>
                                            </a:ext>
                                          </a:extLst>
                                        </p:spPr>
                                      </p:pic>
                                      <p:pic>
                                        <p:nvPicPr>
                                          <p:cNvPr id="118" name="Picture 109" descr="pirate"/>
                                          <p:cNvPicPr>
                                            <a:picLocks noChangeAspect="1" noChangeArrowheads="1"/>
                                          </p:cNvPicPr>
                                          <p:nvPr/>
                                        </p:nvPicPr>
                                        <p:blipFill>
                                          <a:blip r:embed="rId19">
                                            <a:extLst>
                                              <a:ext uri="{28A0092B-C50C-407E-A947-70E740481C1C}">
                                                <a14:useLocalDpi xmlns:a14="http://schemas.microsoft.com/office/drawing/2010/main" val="0"/>
                                              </a:ext>
                                            </a:extLst>
                                          </a:blip>
                                          <a:srcRect/>
                                          <a:stretch>
                                            <a:fillRect/>
                                          </a:stretch>
                                        </p:blipFill>
                                        <p:spPr bwMode="auto">
                                          <a:xfrm>
                                            <a:off x="2880" y="1392"/>
                                            <a:ext cx="288" cy="199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  <a:extLst>
                                            <a:ext uri="{909E8E84-426E-40dd-AFC4-6F175D3DCCD1}">
                                              <a14:hiddenFill xmlns:a14="http://schemas.microsoft.com/office/drawing/2010/main">
                                                <a:solidFill>
                                                  <a:srgbClr val="FFFFFF"/>
                                                </a:solidFill>
                                              </a14:hiddenFill>
                                            </a:ext>
                                          </a:extLst>
                                        </p:spPr>
                                      </p:pic>
                                    </p:grpSp>
                                  </p:grpSp>
                                  <p:pic>
                                    <p:nvPicPr>
                                      <p:cNvPr id="112" name="Picture 110" descr="espion bond"/>
                                      <p:cNvPicPr>
                                        <a:picLocks noChangeAspect="1" noChangeArrowheads="1"/>
                                      </p:cNvPicPr>
                                      <p:nvPr/>
                                    </p:nvPicPr>
                                    <p:blipFill>
                                      <a:blip r:embed="rId18">
                                        <a:extLst>
                                          <a:ext uri="{28A0092B-C50C-407E-A947-70E740481C1C}">
                                            <a14:useLocalDpi xmlns:a14="http://schemas.microsoft.com/office/drawing/2010/main" val="0"/>
                                          </a:ext>
                                        </a:extLst>
                                      </a:blip>
                                      <a:srcRect/>
                                      <a:stretch>
                                        <a:fillRect/>
                                      </a:stretch>
                                    </p:blipFill>
                                    <p:spPr bwMode="auto">
                                      <a:xfrm>
                                        <a:off x="912" y="960"/>
                                        <a:ext cx="244" cy="241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  <a:extLst>
                                        <a:ext uri="{909E8E84-426E-40dd-AFC4-6F175D3DCCD1}">
                                          <a14:hiddenFill xmlns:a14="http://schemas.microsoft.com/office/drawing/2010/main">
                                            <a:solidFill>
                                              <a:srgbClr val="FFFFFF"/>
                                            </a:solidFill>
                                          </a14:hiddenFill>
                                        </a:ext>
                                      </a:extLst>
                                    </p:spPr>
                                  </p:pic>
                                </p:grpSp>
                                <p:pic>
                                  <p:nvPicPr>
                                    <p:cNvPr id="110" name="Picture 111" descr="espion bond"/>
                                    <p:cNvPicPr>
                                      <a:picLocks noChangeAspect="1" noChangeArrowheads="1"/>
                                    </p:cNvPicPr>
                                    <p:nvPr/>
                                  </p:nvPicPr>
                                  <p:blipFill>
                                    <a:blip r:embed="rId18">
                                      <a:extLst>
                                        <a:ext uri="{28A0092B-C50C-407E-A947-70E740481C1C}">
                                          <a14:useLocalDpi xmlns:a14="http://schemas.microsoft.com/office/drawing/2010/main" val="0"/>
                                        </a:ext>
                                      </a:extLst>
                                    </a:blip>
                                    <a:srcRect/>
                                    <a:stretch>
                                      <a:fillRect/>
                                    </a:stretch>
                                  </p:blipFill>
                                  <p:spPr bwMode="auto">
                                    <a:xfrm>
                                      <a:off x="2976" y="1056"/>
                                      <a:ext cx="244" cy="24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extLst>
                                      <a:ext uri="{909E8E84-426E-40dd-AFC4-6F175D3DCCD1}">
                                        <a14:hiddenFill xmlns:a14="http://schemas.microsoft.com/office/drawing/2010/main">
                                          <a:solidFill>
                                            <a:srgbClr val="FFFFFF"/>
                                          </a:solidFill>
                                        </a14:hiddenFill>
                                      </a:ext>
                                    </a:extLst>
                                  </p:spPr>
                                </p:pic>
                              </p:grpSp>
                              <p:pic>
                                <p:nvPicPr>
                                  <p:cNvPr id="108" name="Picture 112" descr="espion bond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8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4224" y="1296"/>
                                    <a:ext cx="244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grpSp>
                          </p:grpSp>
                          <p:pic>
                            <p:nvPicPr>
                              <p:cNvPr id="104" name="Picture 113" descr="virus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216" y="1968"/>
                                <a:ext cx="336" cy="298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grpSp>
                      </p:grpSp>
                    </p:grpSp>
                  </p:grpSp>
                </p:grpSp>
                <p:pic>
                  <p:nvPicPr>
                    <p:cNvPr id="94" name="Picture 114" descr="pirate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9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04" y="1872"/>
                      <a:ext cx="288" cy="19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</p:grpSp>
          </p:grpSp>
        </p:grpSp>
      </p:grpSp>
      <p:sp>
        <p:nvSpPr>
          <p:cNvPr id="119" name="TextBox 118"/>
          <p:cNvSpPr txBox="1"/>
          <p:nvPr/>
        </p:nvSpPr>
        <p:spPr>
          <a:xfrm>
            <a:off x="440073" y="1571840"/>
            <a:ext cx="2536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Consequences…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549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Models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369F-E3F2-DD44-B918-AF5F9E71D9C4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104708" cy="4495800"/>
          </a:xfrm>
        </p:spPr>
        <p:txBody>
          <a:bodyPr/>
          <a:lstStyle/>
          <a:p>
            <a:r>
              <a:rPr lang="en-US" dirty="0" smtClean="0"/>
              <a:t>Software based</a:t>
            </a:r>
          </a:p>
          <a:p>
            <a:pPr lvl="1"/>
            <a:r>
              <a:rPr lang="en-US" dirty="0" smtClean="0"/>
              <a:t>Buffer overrun attack on legacy C</a:t>
            </a:r>
            <a:endParaRPr lang="en-US" dirty="0"/>
          </a:p>
        </p:txBody>
      </p:sp>
      <p:pic>
        <p:nvPicPr>
          <p:cNvPr id="8" name="Picture 7" descr="drm1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158412"/>
            <a:ext cx="3529161" cy="2613614"/>
          </a:xfrm>
          <a:prstGeom prst="rect">
            <a:avLst/>
          </a:prstGeom>
        </p:spPr>
      </p:pic>
      <p:pic>
        <p:nvPicPr>
          <p:cNvPr id="9" name="Picture 8" descr="drm2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997655"/>
            <a:ext cx="3529161" cy="2789313"/>
          </a:xfrm>
          <a:prstGeom prst="rect">
            <a:avLst/>
          </a:prstGeom>
        </p:spPr>
      </p:pic>
      <p:pic>
        <p:nvPicPr>
          <p:cNvPr id="10" name="Picture 9" descr="drm3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76" y="2997655"/>
            <a:ext cx="4324157" cy="2800225"/>
          </a:xfrm>
          <a:prstGeom prst="rect">
            <a:avLst/>
          </a:prstGeom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33400" y="5879068"/>
            <a:ext cx="3364473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Courtesy: Coburn et al., CASES ‘05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9176" y="3603723"/>
            <a:ext cx="4258180" cy="115451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</a:t>
            </a:r>
            <a:r>
              <a:rPr lang="en-US" dirty="0"/>
              <a:t>2004 alone, the Department of Homeland </a:t>
            </a:r>
            <a:r>
              <a:rPr lang="en-US" dirty="0" smtClean="0"/>
              <a:t>Security </a:t>
            </a:r>
            <a:r>
              <a:rPr lang="en-US" dirty="0"/>
              <a:t>reported 323 buffer overflow vulnerabilities </a:t>
            </a:r>
            <a:endParaRPr lang="en-US" dirty="0" smtClean="0"/>
          </a:p>
          <a:p>
            <a:pPr algn="ctr"/>
            <a:r>
              <a:rPr lang="en-US" dirty="0" smtClean="0"/>
              <a:t> [Hu et al., VEE ‘06]</a:t>
            </a: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869756" y="1621034"/>
            <a:ext cx="4104708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Side-channel attacks</a:t>
            </a:r>
          </a:p>
          <a:p>
            <a:pPr lvl="1"/>
            <a:r>
              <a:rPr lang="en-US" dirty="0" smtClean="0"/>
              <a:t>Inferring (stealing) information though leakage</a:t>
            </a:r>
          </a:p>
          <a:p>
            <a:pPr lvl="1"/>
            <a:r>
              <a:rPr lang="en-US" dirty="0" smtClean="0"/>
              <a:t>RSA, Cache-timing attacks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819282" y="2152338"/>
            <a:ext cx="4155182" cy="3389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3" descr="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69756" y="2997655"/>
            <a:ext cx="3132659" cy="2342243"/>
          </a:xfrm>
          <a:prstGeom prst="rect">
            <a:avLst/>
          </a:prstGeom>
          <a:noFill/>
        </p:spPr>
      </p:pic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6346692" y="3714175"/>
            <a:ext cx="1442989" cy="35028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6983179" y="2942142"/>
            <a:ext cx="1613004" cy="4873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dirty="0">
                <a:solidFill>
                  <a:schemeClr val="hlink"/>
                </a:solidFill>
                <a:latin typeface="Tahoma" pitchFamily="34" charset="0"/>
              </a:rPr>
              <a:t>This takes a while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dirty="0">
                <a:solidFill>
                  <a:schemeClr val="hlink"/>
                </a:solidFill>
                <a:latin typeface="Tahoma" pitchFamily="34" charset="0"/>
              </a:rPr>
              <a:t>to compute</a:t>
            </a:r>
          </a:p>
        </p:txBody>
      </p:sp>
      <p:sp>
        <p:nvSpPr>
          <p:cNvPr id="47" name="Line 6"/>
          <p:cNvSpPr>
            <a:spLocks noChangeShapeType="1"/>
          </p:cNvSpPr>
          <p:nvPr/>
        </p:nvSpPr>
        <p:spPr bwMode="auto">
          <a:xfrm flipV="1">
            <a:off x="7698964" y="3364574"/>
            <a:ext cx="168794" cy="473299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Oval 7"/>
          <p:cNvSpPr>
            <a:spLocks noChangeArrowheads="1"/>
          </p:cNvSpPr>
          <p:nvPr/>
        </p:nvSpPr>
        <p:spPr bwMode="auto">
          <a:xfrm>
            <a:off x="6346692" y="4235905"/>
            <a:ext cx="457200" cy="3810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6509487" y="4772954"/>
            <a:ext cx="1859253" cy="27186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dirty="0">
                <a:solidFill>
                  <a:schemeClr val="hlink"/>
                </a:solidFill>
                <a:latin typeface="Tahoma" pitchFamily="34" charset="0"/>
              </a:rPr>
              <a:t>This is instantaneous</a:t>
            </a:r>
          </a:p>
        </p:txBody>
      </p:sp>
      <p:sp>
        <p:nvSpPr>
          <p:cNvPr id="50" name="Line 9"/>
          <p:cNvSpPr>
            <a:spLocks noChangeShapeType="1"/>
          </p:cNvSpPr>
          <p:nvPr/>
        </p:nvSpPr>
        <p:spPr bwMode="auto">
          <a:xfrm>
            <a:off x="6803892" y="4402562"/>
            <a:ext cx="367255" cy="35567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Oval 10"/>
          <p:cNvSpPr>
            <a:spLocks noChangeArrowheads="1"/>
          </p:cNvSpPr>
          <p:nvPr/>
        </p:nvSpPr>
        <p:spPr bwMode="auto">
          <a:xfrm>
            <a:off x="5359139" y="3429455"/>
            <a:ext cx="1976949" cy="40841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5437339" y="2360578"/>
            <a:ext cx="3467616" cy="4873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dirty="0">
                <a:solidFill>
                  <a:schemeClr val="accent2"/>
                </a:solidFill>
                <a:latin typeface="Tahoma" pitchFamily="34" charset="0"/>
              </a:rPr>
              <a:t>Whether iteration takes a long time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dirty="0">
                <a:solidFill>
                  <a:schemeClr val="accent2"/>
                </a:solidFill>
                <a:latin typeface="Tahoma" pitchFamily="34" charset="0"/>
              </a:rPr>
              <a:t>depends on the </a:t>
            </a:r>
            <a:r>
              <a:rPr lang="en-US" sz="1400" dirty="0" err="1">
                <a:solidFill>
                  <a:schemeClr val="accent2"/>
                </a:solidFill>
                <a:latin typeface="Tahoma" pitchFamily="34" charset="0"/>
              </a:rPr>
              <a:t>k</a:t>
            </a:r>
            <a:r>
              <a:rPr lang="en-US" sz="1400" baseline="30000" dirty="0" err="1">
                <a:solidFill>
                  <a:schemeClr val="accent2"/>
                </a:solidFill>
                <a:latin typeface="Tahoma" pitchFamily="34" charset="0"/>
              </a:rPr>
              <a:t>th</a:t>
            </a:r>
            <a:r>
              <a:rPr lang="en-US" sz="1400" dirty="0">
                <a:solidFill>
                  <a:schemeClr val="accent2"/>
                </a:solidFill>
                <a:latin typeface="Tahoma" pitchFamily="34" charset="0"/>
              </a:rPr>
              <a:t> bit of secret exponent</a:t>
            </a:r>
          </a:p>
        </p:txBody>
      </p:sp>
      <p:sp>
        <p:nvSpPr>
          <p:cNvPr id="53" name="Line 12"/>
          <p:cNvSpPr>
            <a:spLocks noChangeShapeType="1"/>
          </p:cNvSpPr>
          <p:nvPr/>
        </p:nvSpPr>
        <p:spPr bwMode="auto">
          <a:xfrm flipV="1">
            <a:off x="6346692" y="2822112"/>
            <a:ext cx="382962" cy="60734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48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43" grpId="0" animBg="1"/>
      <p:bldP spid="45" grpId="0" animBg="1"/>
      <p:bldP spid="46" grpId="0"/>
      <p:bldP spid="47" grpId="0" animBg="1"/>
      <p:bldP spid="48" grpId="0" animBg="1"/>
      <p:bldP spid="49" grpId="0"/>
      <p:bldP spid="50" grpId="0" animBg="1"/>
      <p:bldP spid="51" grpId="0" animBg="1"/>
      <p:bldP spid="52" grpId="0"/>
      <p:bldP spid="5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PoliMakE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15B4-51AA-9340-8F11-8CD97F9FFBC8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33</a:t>
            </a:fld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828800" y="3492727"/>
            <a:ext cx="3429000" cy="205740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410200" y="3492727"/>
            <a:ext cx="3352800" cy="274320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4800" y="1587727"/>
            <a:ext cx="8458200" cy="175260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037600" y="1715037"/>
            <a:ext cx="1105920" cy="9677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Kernel</a:t>
            </a:r>
          </a:p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Extraction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484801" y="1715037"/>
            <a:ext cx="1576800" cy="9677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Kernel</a:t>
            </a:r>
          </a:p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Decomposition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36321" y="1715037"/>
            <a:ext cx="1293120" cy="9677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Application</a:t>
            </a:r>
          </a:p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Tasks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338080" y="1715037"/>
            <a:ext cx="1520640" cy="9677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Inter-kernel</a:t>
            </a:r>
          </a:p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Data Reuse</a:t>
            </a:r>
          </a:p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Analysis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086240" y="1739520"/>
            <a:ext cx="1524960" cy="91449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Clustering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484801" y="2682818"/>
            <a:ext cx="1576800" cy="48389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Task Graph</a:t>
            </a:r>
          </a:p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Augmentation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338080" y="2682818"/>
            <a:ext cx="1520640" cy="48389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Task Graph</a:t>
            </a:r>
          </a:p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Update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086240" y="2654015"/>
            <a:ext cx="1524360" cy="53429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Task Graph</a:t>
            </a:r>
          </a:p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Reduction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504960" y="3568512"/>
            <a:ext cx="1600440" cy="91449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Secure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Mapping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29600" y="3568512"/>
            <a:ext cx="1575360" cy="91449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Secure</a:t>
            </a:r>
          </a:p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Scheduling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29600" y="4483008"/>
            <a:ext cx="3175800" cy="49397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Policy Making Engine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>
            <a:stCxn id="43" idx="3"/>
            <a:endCxn id="41" idx="1"/>
          </p:cNvCxnSpPr>
          <p:nvPr/>
        </p:nvCxnSpPr>
        <p:spPr>
          <a:xfrm>
            <a:off x="1729441" y="2198928"/>
            <a:ext cx="308160" cy="1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1" idx="3"/>
            <a:endCxn id="42" idx="1"/>
          </p:cNvCxnSpPr>
          <p:nvPr/>
        </p:nvCxnSpPr>
        <p:spPr>
          <a:xfrm>
            <a:off x="3143521" y="2198928"/>
            <a:ext cx="341280" cy="1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3"/>
            <a:endCxn id="44" idx="1"/>
          </p:cNvCxnSpPr>
          <p:nvPr/>
        </p:nvCxnSpPr>
        <p:spPr>
          <a:xfrm>
            <a:off x="5061600" y="2198928"/>
            <a:ext cx="276480" cy="1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5" idx="3"/>
            <a:endCxn id="59" idx="3"/>
          </p:cNvCxnSpPr>
          <p:nvPr/>
        </p:nvCxnSpPr>
        <p:spPr>
          <a:xfrm flipH="1">
            <a:off x="7162800" y="2196768"/>
            <a:ext cx="1448400" cy="1828992"/>
          </a:xfrm>
          <a:prstGeom prst="bentConnector3">
            <a:avLst>
              <a:gd name="adj1" fmla="val -15783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9" idx="1"/>
            <a:endCxn id="49" idx="3"/>
          </p:cNvCxnSpPr>
          <p:nvPr/>
        </p:nvCxnSpPr>
        <p:spPr>
          <a:xfrm rot="10800000">
            <a:off x="5105400" y="4025760"/>
            <a:ext cx="5336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1" idx="1"/>
            <a:endCxn id="63" idx="3"/>
          </p:cNvCxnSpPr>
          <p:nvPr/>
        </p:nvCxnSpPr>
        <p:spPr>
          <a:xfrm rot="10800000" flipV="1">
            <a:off x="1584600" y="4729993"/>
            <a:ext cx="345000" cy="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28600" y="4178527"/>
            <a:ext cx="1051200" cy="49397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Policy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639040" y="3568512"/>
            <a:ext cx="1523760" cy="91449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</a:p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639040" y="4483007"/>
            <a:ext cx="1523760" cy="48389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Task Graph</a:t>
            </a:r>
          </a:p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Update</a:t>
            </a:r>
          </a:p>
        </p:txBody>
      </p:sp>
      <p:cxnSp>
        <p:nvCxnSpPr>
          <p:cNvPr id="61" name="Straight Arrow Connector 60"/>
          <p:cNvCxnSpPr>
            <a:stCxn id="44" idx="3"/>
            <a:endCxn id="45" idx="1"/>
          </p:cNvCxnSpPr>
          <p:nvPr/>
        </p:nvCxnSpPr>
        <p:spPr>
          <a:xfrm flipV="1">
            <a:off x="6858721" y="2197487"/>
            <a:ext cx="227520" cy="1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81000" y="4330927"/>
            <a:ext cx="1051200" cy="49397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Policy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33400" y="4483327"/>
            <a:ext cx="1051200" cy="49397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Policy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086600" y="5115745"/>
            <a:ext cx="1524000" cy="9677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5231" tIns="37617" rIns="75231" bIns="37617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Initial </a:t>
            </a:r>
          </a:p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Requirements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Shape 40"/>
          <p:cNvCxnSpPr>
            <a:stCxn id="64" idx="0"/>
            <a:endCxn id="59" idx="3"/>
          </p:cNvCxnSpPr>
          <p:nvPr/>
        </p:nvCxnSpPr>
        <p:spPr>
          <a:xfrm rot="16200000" flipV="1">
            <a:off x="6960708" y="4227853"/>
            <a:ext cx="1089985" cy="685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81000" y="2959327"/>
            <a:ext cx="28956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Front End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486400" y="5550127"/>
            <a:ext cx="10668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Middle End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05000" y="5169127"/>
            <a:ext cx="28956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 End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421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Models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369F-E3F2-DD44-B918-AF5F9E71D9C4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34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104708" cy="4495800"/>
          </a:xfrm>
        </p:spPr>
        <p:txBody>
          <a:bodyPr/>
          <a:lstStyle/>
          <a:p>
            <a:r>
              <a:rPr lang="en-US" dirty="0" smtClean="0"/>
              <a:t>Software based</a:t>
            </a:r>
          </a:p>
          <a:p>
            <a:pPr lvl="1"/>
            <a:r>
              <a:rPr lang="en-US" dirty="0" smtClean="0"/>
              <a:t>Buffer overrun attack on legacy C</a:t>
            </a:r>
            <a:endParaRPr lang="en-US" dirty="0"/>
          </a:p>
        </p:txBody>
      </p:sp>
      <p:pic>
        <p:nvPicPr>
          <p:cNvPr id="8" name="Picture 7" descr="drm1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158412"/>
            <a:ext cx="3529161" cy="2613614"/>
          </a:xfrm>
          <a:prstGeom prst="rect">
            <a:avLst/>
          </a:prstGeom>
        </p:spPr>
      </p:pic>
      <p:pic>
        <p:nvPicPr>
          <p:cNvPr id="9" name="Picture 8" descr="drm2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997655"/>
            <a:ext cx="3529161" cy="2789313"/>
          </a:xfrm>
          <a:prstGeom prst="rect">
            <a:avLst/>
          </a:prstGeom>
        </p:spPr>
      </p:pic>
      <p:pic>
        <p:nvPicPr>
          <p:cNvPr id="10" name="Picture 9" descr="drm3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76" y="2997655"/>
            <a:ext cx="4324157" cy="2800225"/>
          </a:xfrm>
          <a:prstGeom prst="rect">
            <a:avLst/>
          </a:prstGeom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33400" y="5879068"/>
            <a:ext cx="3364473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Courtesy: Coburn et al., CASES ‘05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9600" y="4206686"/>
            <a:ext cx="4258180" cy="115451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</a:t>
            </a:r>
            <a:r>
              <a:rPr lang="en-US" dirty="0"/>
              <a:t>2004 alone, the Department of Homeland </a:t>
            </a:r>
            <a:r>
              <a:rPr lang="en-US" dirty="0" smtClean="0"/>
              <a:t>Security </a:t>
            </a:r>
            <a:r>
              <a:rPr lang="en-US" dirty="0"/>
              <a:t>reported 323 buffer overflow vulnerabilities </a:t>
            </a:r>
            <a:endParaRPr lang="en-US" dirty="0" smtClean="0"/>
          </a:p>
          <a:p>
            <a:pPr algn="ctr"/>
            <a:r>
              <a:rPr lang="en-US" dirty="0" smtClean="0"/>
              <a:t> [Hu et al., VEE ‘06]</a:t>
            </a: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869756" y="1621034"/>
            <a:ext cx="4104708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Side-channel attacks</a:t>
            </a:r>
          </a:p>
          <a:p>
            <a:pPr lvl="1"/>
            <a:r>
              <a:rPr lang="en-US" dirty="0" smtClean="0"/>
              <a:t>Inferring (stealing) information though leakage</a:t>
            </a:r>
          </a:p>
          <a:p>
            <a:pPr lvl="1"/>
            <a:r>
              <a:rPr lang="en-US" dirty="0" smtClean="0"/>
              <a:t>RSA, Cache-timing attacks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819282" y="2152338"/>
            <a:ext cx="4155182" cy="3389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3" descr="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69756" y="2997655"/>
            <a:ext cx="3132659" cy="2342243"/>
          </a:xfrm>
          <a:prstGeom prst="rect">
            <a:avLst/>
          </a:prstGeom>
          <a:noFill/>
        </p:spPr>
      </p:pic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6346692" y="3714175"/>
            <a:ext cx="1442989" cy="35028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6983179" y="2942142"/>
            <a:ext cx="1613004" cy="4873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dirty="0">
                <a:solidFill>
                  <a:schemeClr val="hlink"/>
                </a:solidFill>
                <a:latin typeface="Tahoma" pitchFamily="34" charset="0"/>
              </a:rPr>
              <a:t>This takes a while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dirty="0">
                <a:solidFill>
                  <a:schemeClr val="hlink"/>
                </a:solidFill>
                <a:latin typeface="Tahoma" pitchFamily="34" charset="0"/>
              </a:rPr>
              <a:t>to compute</a:t>
            </a:r>
          </a:p>
        </p:txBody>
      </p:sp>
      <p:sp>
        <p:nvSpPr>
          <p:cNvPr id="47" name="Line 6"/>
          <p:cNvSpPr>
            <a:spLocks noChangeShapeType="1"/>
          </p:cNvSpPr>
          <p:nvPr/>
        </p:nvSpPr>
        <p:spPr bwMode="auto">
          <a:xfrm flipV="1">
            <a:off x="7698964" y="3364574"/>
            <a:ext cx="168794" cy="473299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Oval 7"/>
          <p:cNvSpPr>
            <a:spLocks noChangeArrowheads="1"/>
          </p:cNvSpPr>
          <p:nvPr/>
        </p:nvSpPr>
        <p:spPr bwMode="auto">
          <a:xfrm>
            <a:off x="6346692" y="4235905"/>
            <a:ext cx="457200" cy="3810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6509487" y="4772954"/>
            <a:ext cx="1859253" cy="27186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dirty="0">
                <a:solidFill>
                  <a:schemeClr val="hlink"/>
                </a:solidFill>
                <a:latin typeface="Tahoma" pitchFamily="34" charset="0"/>
              </a:rPr>
              <a:t>This is instantaneous</a:t>
            </a:r>
          </a:p>
        </p:txBody>
      </p:sp>
      <p:sp>
        <p:nvSpPr>
          <p:cNvPr id="50" name="Line 9"/>
          <p:cNvSpPr>
            <a:spLocks noChangeShapeType="1"/>
          </p:cNvSpPr>
          <p:nvPr/>
        </p:nvSpPr>
        <p:spPr bwMode="auto">
          <a:xfrm>
            <a:off x="6803892" y="4402562"/>
            <a:ext cx="367255" cy="35567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Oval 10"/>
          <p:cNvSpPr>
            <a:spLocks noChangeArrowheads="1"/>
          </p:cNvSpPr>
          <p:nvPr/>
        </p:nvSpPr>
        <p:spPr bwMode="auto">
          <a:xfrm>
            <a:off x="5359139" y="3429455"/>
            <a:ext cx="1976949" cy="40841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5437339" y="2360578"/>
            <a:ext cx="3467616" cy="4873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dirty="0">
                <a:solidFill>
                  <a:schemeClr val="accent2"/>
                </a:solidFill>
                <a:latin typeface="Tahoma" pitchFamily="34" charset="0"/>
              </a:rPr>
              <a:t>Whether iteration takes a long time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dirty="0">
                <a:solidFill>
                  <a:schemeClr val="accent2"/>
                </a:solidFill>
                <a:latin typeface="Tahoma" pitchFamily="34" charset="0"/>
              </a:rPr>
              <a:t>depends on the </a:t>
            </a:r>
            <a:r>
              <a:rPr lang="en-US" sz="1400" dirty="0" err="1">
                <a:solidFill>
                  <a:schemeClr val="accent2"/>
                </a:solidFill>
                <a:latin typeface="Tahoma" pitchFamily="34" charset="0"/>
              </a:rPr>
              <a:t>k</a:t>
            </a:r>
            <a:r>
              <a:rPr lang="en-US" sz="1400" baseline="30000" dirty="0" err="1">
                <a:solidFill>
                  <a:schemeClr val="accent2"/>
                </a:solidFill>
                <a:latin typeface="Tahoma" pitchFamily="34" charset="0"/>
              </a:rPr>
              <a:t>th</a:t>
            </a:r>
            <a:r>
              <a:rPr lang="en-US" sz="1400" dirty="0">
                <a:solidFill>
                  <a:schemeClr val="accent2"/>
                </a:solidFill>
                <a:latin typeface="Tahoma" pitchFamily="34" charset="0"/>
              </a:rPr>
              <a:t> bit of secret exponent</a:t>
            </a:r>
          </a:p>
        </p:txBody>
      </p:sp>
      <p:sp>
        <p:nvSpPr>
          <p:cNvPr id="53" name="Line 12"/>
          <p:cNvSpPr>
            <a:spLocks noChangeShapeType="1"/>
          </p:cNvSpPr>
          <p:nvPr/>
        </p:nvSpPr>
        <p:spPr bwMode="auto">
          <a:xfrm flipV="1">
            <a:off x="6346692" y="2822112"/>
            <a:ext cx="382962" cy="60734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0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43" grpId="0" animBg="1"/>
      <p:bldP spid="45" grpId="0" animBg="1"/>
      <p:bldP spid="46" grpId="0"/>
      <p:bldP spid="47" grpId="0" animBg="1"/>
      <p:bldP spid="48" grpId="0" animBg="1"/>
      <p:bldP spid="49" grpId="0"/>
      <p:bldP spid="50" grpId="0" animBg="1"/>
      <p:bldP spid="51" grpId="0" animBg="1"/>
      <p:bldP spid="52" grpId="0"/>
      <p:bldP spid="5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Increase in memory resources side-effects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0AEC-7422-0744-8234-DA4A7172E63A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WESS '10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35</a:t>
            </a:fld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0152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Shared memory model</a:t>
            </a:r>
          </a:p>
          <a:p>
            <a:pPr lvl="1"/>
            <a:r>
              <a:rPr lang="en-US" dirty="0" smtClean="0"/>
              <a:t>Even multithreading increases vulnerability</a:t>
            </a:r>
          </a:p>
          <a:p>
            <a:r>
              <a:rPr lang="en-US" dirty="0" smtClean="0"/>
              <a:t>AES dependency on table lookups</a:t>
            </a:r>
          </a:p>
          <a:p>
            <a:pPr lvl="1"/>
            <a:r>
              <a:rPr lang="en-US" dirty="0" smtClean="0"/>
              <a:t>Cache address = p XOR k</a:t>
            </a:r>
          </a:p>
          <a:p>
            <a:pPr lvl="2"/>
            <a:r>
              <a:rPr lang="en-US" dirty="0" smtClean="0"/>
              <a:t>P = known, k = unknown/secret</a:t>
            </a:r>
          </a:p>
          <a:p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98966" y="4082021"/>
            <a:ext cx="701005" cy="65147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381222" y="4082021"/>
            <a:ext cx="701005" cy="65147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8966" y="5253024"/>
            <a:ext cx="701005" cy="79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381222" y="5253024"/>
            <a:ext cx="701005" cy="79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C2</a:t>
            </a:r>
            <a:endParaRPr lang="en-US" dirty="0"/>
          </a:p>
        </p:txBody>
      </p:sp>
      <p:cxnSp>
        <p:nvCxnSpPr>
          <p:cNvPr id="23" name="Elbow Connector 22"/>
          <p:cNvCxnSpPr>
            <a:stCxn id="18" idx="4"/>
            <a:endCxn id="21" idx="0"/>
          </p:cNvCxnSpPr>
          <p:nvPr/>
        </p:nvCxnSpPr>
        <p:spPr>
          <a:xfrm rot="16200000" flipH="1">
            <a:off x="830832" y="4352131"/>
            <a:ext cx="519530" cy="1282256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9" idx="4"/>
            <a:endCxn id="20" idx="0"/>
          </p:cNvCxnSpPr>
          <p:nvPr/>
        </p:nvCxnSpPr>
        <p:spPr>
          <a:xfrm rot="5400000">
            <a:off x="830832" y="4352131"/>
            <a:ext cx="519530" cy="1282256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Folded Corner 27"/>
          <p:cNvSpPr/>
          <p:nvPr/>
        </p:nvSpPr>
        <p:spPr>
          <a:xfrm>
            <a:off x="98965" y="3504765"/>
            <a:ext cx="701005" cy="4123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AES</a:t>
            </a:r>
            <a:endParaRPr lang="en-US" dirty="0"/>
          </a:p>
        </p:txBody>
      </p:sp>
      <p:sp>
        <p:nvSpPr>
          <p:cNvPr id="29" name="Folded Corner 28"/>
          <p:cNvSpPr/>
          <p:nvPr/>
        </p:nvSpPr>
        <p:spPr>
          <a:xfrm>
            <a:off x="1381222" y="3504765"/>
            <a:ext cx="701005" cy="412324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Spy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381222" y="5417954"/>
            <a:ext cx="701005" cy="9895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61566" y="4082021"/>
            <a:ext cx="701005" cy="65147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543822" y="4082021"/>
            <a:ext cx="701005" cy="65147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261566" y="5253024"/>
            <a:ext cx="701005" cy="79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543822" y="5253024"/>
            <a:ext cx="701005" cy="79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C2</a:t>
            </a:r>
            <a:endParaRPr lang="en-US" dirty="0"/>
          </a:p>
        </p:txBody>
      </p:sp>
      <p:cxnSp>
        <p:nvCxnSpPr>
          <p:cNvPr id="37" name="Elbow Connector 36"/>
          <p:cNvCxnSpPr>
            <a:stCxn id="33" idx="4"/>
            <a:endCxn id="36" idx="0"/>
          </p:cNvCxnSpPr>
          <p:nvPr/>
        </p:nvCxnSpPr>
        <p:spPr>
          <a:xfrm rot="16200000" flipH="1">
            <a:off x="3993432" y="4352131"/>
            <a:ext cx="519530" cy="1282256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4" idx="4"/>
            <a:endCxn id="35" idx="0"/>
          </p:cNvCxnSpPr>
          <p:nvPr/>
        </p:nvCxnSpPr>
        <p:spPr>
          <a:xfrm rot="5400000">
            <a:off x="3993432" y="4352131"/>
            <a:ext cx="519530" cy="1282256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Folded Corner 38"/>
          <p:cNvSpPr/>
          <p:nvPr/>
        </p:nvSpPr>
        <p:spPr>
          <a:xfrm>
            <a:off x="3261565" y="3504765"/>
            <a:ext cx="701005" cy="4123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AES</a:t>
            </a:r>
            <a:endParaRPr lang="en-US" dirty="0"/>
          </a:p>
        </p:txBody>
      </p:sp>
      <p:sp>
        <p:nvSpPr>
          <p:cNvPr id="40" name="Folded Corner 39"/>
          <p:cNvSpPr/>
          <p:nvPr/>
        </p:nvSpPr>
        <p:spPr>
          <a:xfrm>
            <a:off x="4543822" y="3504765"/>
            <a:ext cx="701005" cy="412324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Spy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543822" y="5417954"/>
            <a:ext cx="701005" cy="9895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261565" y="5417954"/>
            <a:ext cx="701005" cy="9895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261566" y="5541652"/>
            <a:ext cx="701005" cy="9895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36220" y="3545997"/>
            <a:ext cx="1983262" cy="2539924"/>
            <a:chOff x="6836220" y="3545997"/>
            <a:chExt cx="1983262" cy="2539924"/>
          </a:xfrm>
        </p:grpSpPr>
        <p:sp>
          <p:nvSpPr>
            <p:cNvPr id="44" name="Oval 43"/>
            <p:cNvSpPr/>
            <p:nvPr/>
          </p:nvSpPr>
          <p:spPr>
            <a:xfrm>
              <a:off x="6836221" y="4123253"/>
              <a:ext cx="701005" cy="6514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8118477" y="4123253"/>
              <a:ext cx="701005" cy="65147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P2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836221" y="5294256"/>
              <a:ext cx="701005" cy="791665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C1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118477" y="5294256"/>
              <a:ext cx="701005" cy="791665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C2</a:t>
              </a:r>
              <a:endParaRPr lang="en-US" dirty="0"/>
            </a:p>
          </p:txBody>
        </p:sp>
        <p:cxnSp>
          <p:nvCxnSpPr>
            <p:cNvPr id="48" name="Elbow Connector 47"/>
            <p:cNvCxnSpPr>
              <a:stCxn id="44" idx="4"/>
              <a:endCxn id="47" idx="0"/>
            </p:cNvCxnSpPr>
            <p:nvPr/>
          </p:nvCxnSpPr>
          <p:spPr>
            <a:xfrm rot="16200000" flipH="1">
              <a:off x="7568087" y="4393363"/>
              <a:ext cx="519530" cy="1282256"/>
            </a:xfrm>
            <a:prstGeom prst="bentConnector3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stCxn id="45" idx="4"/>
              <a:endCxn id="46" idx="0"/>
            </p:cNvCxnSpPr>
            <p:nvPr/>
          </p:nvCxnSpPr>
          <p:spPr>
            <a:xfrm rot="5400000">
              <a:off x="7568087" y="4393363"/>
              <a:ext cx="519530" cy="1282256"/>
            </a:xfrm>
            <a:prstGeom prst="bentConnector3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olded Corner 49"/>
            <p:cNvSpPr/>
            <p:nvPr/>
          </p:nvSpPr>
          <p:spPr>
            <a:xfrm>
              <a:off x="6836220" y="3545997"/>
              <a:ext cx="701005" cy="412324"/>
            </a:xfrm>
            <a:prstGeom prst="foldedCorne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AES</a:t>
              </a:r>
              <a:endParaRPr lang="en-US" dirty="0"/>
            </a:p>
          </p:txBody>
        </p:sp>
        <p:sp>
          <p:nvSpPr>
            <p:cNvPr id="51" name="Folded Corner 50"/>
            <p:cNvSpPr/>
            <p:nvPr/>
          </p:nvSpPr>
          <p:spPr>
            <a:xfrm>
              <a:off x="8118477" y="3545997"/>
              <a:ext cx="701005" cy="412324"/>
            </a:xfrm>
            <a:prstGeom prst="foldedCorner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Spy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8118477" y="5459186"/>
              <a:ext cx="701005" cy="9895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836220" y="5459186"/>
              <a:ext cx="701005" cy="9895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836221" y="5582884"/>
              <a:ext cx="701005" cy="9895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ounded Rectangular Callout 54"/>
          <p:cNvSpPr/>
          <p:nvPr/>
        </p:nvSpPr>
        <p:spPr>
          <a:xfrm>
            <a:off x="5321656" y="2684237"/>
            <a:ext cx="3444392" cy="634981"/>
          </a:xfrm>
          <a:prstGeom prst="wedgeRoundRectCallout">
            <a:avLst>
              <a:gd name="adj1" fmla="val -5509"/>
              <a:gd name="adj2" fmla="val 8068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Which values of k give us: cache address = p XOR k?</a:t>
            </a:r>
            <a:endParaRPr lang="en-US" dirty="0"/>
          </a:p>
        </p:txBody>
      </p:sp>
      <p:sp>
        <p:nvSpPr>
          <p:cNvPr id="56" name="Rounded Rectangular Callout 55"/>
          <p:cNvSpPr/>
          <p:nvPr/>
        </p:nvSpPr>
        <p:spPr>
          <a:xfrm>
            <a:off x="98965" y="2613981"/>
            <a:ext cx="3001953" cy="634981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 histogram of time accesses for a given plaintext</a:t>
            </a:r>
            <a:endParaRPr lang="en-US" dirty="0"/>
          </a:p>
        </p:txBody>
      </p:sp>
      <p:sp>
        <p:nvSpPr>
          <p:cNvPr id="57" name="Rounded Rectangular Callout 56"/>
          <p:cNvSpPr/>
          <p:nvPr/>
        </p:nvSpPr>
        <p:spPr>
          <a:xfrm>
            <a:off x="2242874" y="4123254"/>
            <a:ext cx="2651451" cy="857476"/>
          </a:xfrm>
          <a:prstGeom prst="wedgeRoundRectCallout">
            <a:avLst>
              <a:gd name="adj1" fmla="val -5744"/>
              <a:gd name="adj2" fmla="val 7708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Populate lines in shared cache and compute access time</a:t>
            </a:r>
            <a:endParaRPr lang="en-US" dirty="0"/>
          </a:p>
        </p:txBody>
      </p:sp>
      <p:sp>
        <p:nvSpPr>
          <p:cNvPr id="59" name="Rounded Rectangular Callout 58"/>
          <p:cNvSpPr/>
          <p:nvPr/>
        </p:nvSpPr>
        <p:spPr>
          <a:xfrm>
            <a:off x="2898518" y="3582078"/>
            <a:ext cx="2128103" cy="1082352"/>
          </a:xfrm>
          <a:prstGeom prst="wedgeRoundRectCallout">
            <a:avLst>
              <a:gd name="adj1" fmla="val 21796"/>
              <a:gd name="adj2" fmla="val 6673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Access time to spy cache line &gt; known access time, must be table lookup</a:t>
            </a:r>
            <a:endParaRPr lang="en-US" dirty="0"/>
          </a:p>
        </p:txBody>
      </p:sp>
      <p:sp>
        <p:nvSpPr>
          <p:cNvPr id="60" name="Rounded Rectangle 59"/>
          <p:cNvSpPr/>
          <p:nvPr/>
        </p:nvSpPr>
        <p:spPr>
          <a:xfrm>
            <a:off x="2082227" y="2102939"/>
            <a:ext cx="5204281" cy="116259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Goal: get enough information about k so that a brute force is feasible!</a:t>
            </a:r>
            <a:endParaRPr lang="en-US" sz="2400" dirty="0"/>
          </a:p>
        </p:txBody>
      </p:sp>
      <p:sp>
        <p:nvSpPr>
          <p:cNvPr id="61" name="Rounded Rectangle 60"/>
          <p:cNvSpPr/>
          <p:nvPr/>
        </p:nvSpPr>
        <p:spPr>
          <a:xfrm>
            <a:off x="533400" y="4609956"/>
            <a:ext cx="5946176" cy="169845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When it comes to cryptographic software, side channel attacks are an often overlooked thread [Lawson, ROOT Labs, 2009]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545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/>
          <a:lstStyle/>
          <a:p>
            <a:pPr eaLnBrk="1" hangingPunct="1"/>
            <a:r>
              <a:rPr lang="en-US" dirty="0" smtClean="0"/>
              <a:t>Sandboxing is a possible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lIns="82945" tIns="41473" rIns="82945" bIns="41473" rtlCol="0">
            <a:normAutofit lnSpcReduction="10000"/>
          </a:bodyPr>
          <a:lstStyle/>
          <a:p>
            <a:pPr marL="342651" indent="-342651" defTabSz="913737">
              <a:buFont typeface="Arial" pitchFamily="34" charset="0"/>
              <a:buChar char="•"/>
              <a:defRPr/>
            </a:pPr>
            <a:r>
              <a:rPr lang="en-US" dirty="0" smtClean="0"/>
              <a:t>Eliminate resource sharing during execution of sensible code</a:t>
            </a:r>
          </a:p>
          <a:p>
            <a:pPr marL="742411" lvl="1" indent="-285541" defTabSz="913737">
              <a:buFont typeface="Arial" pitchFamily="34" charset="0"/>
              <a:buChar char="–"/>
              <a:defRPr/>
            </a:pPr>
            <a:r>
              <a:rPr lang="en-US" dirty="0" smtClean="0"/>
              <a:t>Flush state of processors</a:t>
            </a:r>
          </a:p>
          <a:p>
            <a:pPr marL="1142173" lvl="2" indent="-228435" defTabSz="913737">
              <a:buFont typeface="Arial" pitchFamily="34" charset="0"/>
              <a:buChar char="•"/>
              <a:defRPr/>
            </a:pPr>
            <a:r>
              <a:rPr lang="en-US" dirty="0" smtClean="0"/>
              <a:t>Context switch</a:t>
            </a:r>
          </a:p>
          <a:p>
            <a:pPr marL="742411" lvl="1" indent="-285541" defTabSz="913737">
              <a:buFont typeface="Arial" pitchFamily="34" charset="0"/>
              <a:buChar char="–"/>
              <a:defRPr/>
            </a:pPr>
            <a:r>
              <a:rPr lang="en-US" dirty="0" smtClean="0"/>
              <a:t>Execute sensitive piece of code</a:t>
            </a:r>
          </a:p>
          <a:p>
            <a:pPr marL="742411" lvl="1" indent="-285541" defTabSz="913737">
              <a:buFont typeface="Arial" pitchFamily="34" charset="0"/>
              <a:buChar char="–"/>
              <a:defRPr/>
            </a:pPr>
            <a:r>
              <a:rPr lang="en-US" dirty="0" smtClean="0"/>
              <a:t>Resume normal execution</a:t>
            </a:r>
          </a:p>
          <a:p>
            <a:pPr marL="342651" indent="-342651" defTabSz="913737">
              <a:buFont typeface="Arial" pitchFamily="34" charset="0"/>
              <a:buChar char="•"/>
              <a:defRPr/>
            </a:pPr>
            <a:r>
              <a:rPr lang="en-US" dirty="0" smtClean="0"/>
              <a:t>This model suffers from performance degradation</a:t>
            </a:r>
          </a:p>
          <a:p>
            <a:pPr marL="742411" lvl="1" indent="-285541" defTabSz="913737">
              <a:buFont typeface="Arial" pitchFamily="34" charset="0"/>
              <a:buChar char="–"/>
              <a:defRPr/>
            </a:pPr>
            <a:r>
              <a:rPr lang="en-US" dirty="0" smtClean="0"/>
              <a:t>Constant halting, flushing, and resuming of execution</a:t>
            </a:r>
          </a:p>
          <a:p>
            <a:pPr marL="342651" indent="-342651" defTabSz="913737">
              <a:buFont typeface="Arial" pitchFamily="34" charset="0"/>
              <a:buChar char="•"/>
              <a:defRPr/>
            </a:pPr>
            <a:r>
              <a:rPr lang="en-US" dirty="0" smtClean="0"/>
              <a:t>Not power efficient, not performance efficient, but secure</a:t>
            </a:r>
          </a:p>
        </p:txBody>
      </p:sp>
    </p:spTree>
    <p:extLst>
      <p:ext uri="{BB962C8B-B14F-4D97-AF65-F5344CB8AC3E}">
        <p14:creationId xmlns:p14="http://schemas.microsoft.com/office/powerpoint/2010/main" val="2183253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/>
          <a:lstStyle/>
          <a:p>
            <a:pPr eaLnBrk="1" hangingPunct="1"/>
            <a:r>
              <a:rPr lang="en-US" smtClean="0"/>
              <a:t>Secure Policy Making for CMPs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 lIns="82945" tIns="41473" rIns="82945" bIns="41473"/>
          <a:lstStyle/>
          <a:p>
            <a:pPr eaLnBrk="1" hangingPunct="1"/>
            <a:r>
              <a:rPr lang="en-US" smtClean="0"/>
              <a:t>Goal: Execute an application safely in a multiprocessor environment</a:t>
            </a:r>
          </a:p>
          <a:p>
            <a:pPr eaLnBrk="1" hangingPunct="1"/>
            <a:r>
              <a:rPr lang="en-US" smtClean="0"/>
              <a:t>Means:</a:t>
            </a:r>
          </a:p>
          <a:p>
            <a:pPr lvl="1" eaLnBrk="1" hangingPunct="1"/>
            <a:r>
              <a:rPr lang="en-US" smtClean="0"/>
              <a:t>Statically obtain a schedule an a series of policies to follow</a:t>
            </a:r>
          </a:p>
          <a:p>
            <a:pPr lvl="1" eaLnBrk="1" hangingPunct="1"/>
            <a:r>
              <a:rPr lang="en-US" smtClean="0"/>
              <a:t>Dynamically execute the schedule while enforcing policies</a:t>
            </a:r>
          </a:p>
        </p:txBody>
      </p:sp>
    </p:spTree>
    <p:extLst>
      <p:ext uri="{BB962C8B-B14F-4D97-AF65-F5344CB8AC3E}">
        <p14:creationId xmlns:p14="http://schemas.microsoft.com/office/powerpoint/2010/main" val="103467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/>
          <a:lstStyle/>
          <a:p>
            <a:pPr eaLnBrk="1" hangingPunct="1"/>
            <a:r>
              <a:rPr lang="en-US" smtClean="0"/>
              <a:t>Secure Memory/Channels</a:t>
            </a:r>
          </a:p>
        </p:txBody>
      </p:sp>
      <p:grpSp>
        <p:nvGrpSpPr>
          <p:cNvPr id="2" name="Group 572"/>
          <p:cNvGrpSpPr>
            <a:grpSpLocks/>
          </p:cNvGrpSpPr>
          <p:nvPr/>
        </p:nvGrpSpPr>
        <p:grpSpPr bwMode="auto">
          <a:xfrm>
            <a:off x="908640" y="2046456"/>
            <a:ext cx="6773760" cy="1451672"/>
            <a:chOff x="533400" y="4953000"/>
            <a:chExt cx="8153401" cy="1221031"/>
          </a:xfrm>
        </p:grpSpPr>
        <p:sp>
          <p:nvSpPr>
            <p:cNvPr id="35" name="Rectangle 34"/>
            <p:cNvSpPr/>
            <p:nvPr/>
          </p:nvSpPr>
          <p:spPr>
            <a:xfrm>
              <a:off x="1273515" y="5533232"/>
              <a:ext cx="915178" cy="24953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SPM1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153918" y="5998386"/>
              <a:ext cx="5929588" cy="1212"/>
            </a:xfrm>
            <a:prstGeom prst="line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33400" y="6172819"/>
              <a:ext cx="8136068" cy="1212"/>
            </a:xfrm>
            <a:prstGeom prst="line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7497763" y="4953000"/>
              <a:ext cx="1189038" cy="9872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Off-chip memory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532320" y="5305500"/>
              <a:ext cx="826780" cy="4603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DMA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6898753" y="5882442"/>
              <a:ext cx="232577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02732" y="4953000"/>
              <a:ext cx="6825700" cy="1103531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endParaRPr lang="en-US" sz="13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61" name="TextBox 38"/>
            <p:cNvSpPr txBox="1">
              <a:spLocks noChangeArrowheads="1"/>
            </p:cNvSpPr>
            <p:nvPr/>
          </p:nvSpPr>
          <p:spPr bwMode="auto">
            <a:xfrm>
              <a:off x="6532225" y="4953000"/>
              <a:ext cx="663310" cy="260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500" dirty="0"/>
                <a:t>CMP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rot="5400000">
              <a:off x="1384027" y="5416682"/>
              <a:ext cx="231366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>
              <a:off x="806525" y="5649259"/>
              <a:ext cx="696520" cy="1733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>
              <a:off x="443715" y="5736476"/>
              <a:ext cx="870953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72063" y="5011144"/>
              <a:ext cx="1377966" cy="285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CPU1 Core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790145" y="5533232"/>
              <a:ext cx="915178" cy="232577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SPM2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rot="5400000">
              <a:off x="2900051" y="5881231"/>
              <a:ext cx="232577" cy="1733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5400000">
              <a:off x="2900657" y="5416682"/>
              <a:ext cx="231366" cy="1733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>
              <a:off x="2323154" y="5649259"/>
              <a:ext cx="696520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2188692" y="5011144"/>
              <a:ext cx="1377967" cy="2858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CPU2 Core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80213" y="5533232"/>
              <a:ext cx="913444" cy="232577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SPM</a:t>
              </a:r>
              <a:r>
                <a:rPr lang="en-US" sz="1500" i="1" dirty="0"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5400000">
              <a:off x="5590119" y="5881231"/>
              <a:ext cx="232577" cy="1733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>
              <a:off x="5590725" y="5416682"/>
              <a:ext cx="231366" cy="1733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5400000">
              <a:off x="5013222" y="5649259"/>
              <a:ext cx="696520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4877027" y="5011144"/>
              <a:ext cx="1379700" cy="2858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CPU</a:t>
              </a:r>
              <a:r>
                <a:rPr lang="en-US" sz="1500" i="1" dirty="0"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1500" dirty="0">
                  <a:latin typeface="Arial" pitchFamily="34" charset="0"/>
                  <a:cs typeface="Arial" pitchFamily="34" charset="0"/>
                </a:rPr>
                <a:t> Core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3843986" y="5127433"/>
              <a:ext cx="826779" cy="121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5400000">
              <a:off x="1960345" y="5736476"/>
              <a:ext cx="870953" cy="1733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5400000">
              <a:off x="4648679" y="5736476"/>
              <a:ext cx="870953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5400000">
              <a:off x="8001126" y="6055664"/>
              <a:ext cx="232577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rot="5400000">
              <a:off x="6605014" y="5969920"/>
              <a:ext cx="405799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rot="5400000">
              <a:off x="1383421" y="5881231"/>
              <a:ext cx="232577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980915" y="5648309"/>
              <a:ext cx="828513" cy="121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>
            <a:off x="977760" y="1286055"/>
            <a:ext cx="1520640" cy="27650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Task A - local</a:t>
            </a:r>
          </a:p>
        </p:txBody>
      </p:sp>
      <p:sp>
        <p:nvSpPr>
          <p:cNvPr id="65" name="Down Arrow 64"/>
          <p:cNvSpPr/>
          <p:nvPr/>
        </p:nvSpPr>
        <p:spPr>
          <a:xfrm>
            <a:off x="1392480" y="1700819"/>
            <a:ext cx="622080" cy="34563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2902" tIns="41451" rIns="82902" bIns="41451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dirty="0"/>
          </a:p>
        </p:txBody>
      </p:sp>
      <p:grpSp>
        <p:nvGrpSpPr>
          <p:cNvPr id="3" name="Group 572"/>
          <p:cNvGrpSpPr>
            <a:grpSpLocks/>
          </p:cNvGrpSpPr>
          <p:nvPr/>
        </p:nvGrpSpPr>
        <p:grpSpPr bwMode="auto">
          <a:xfrm>
            <a:off x="977760" y="5157182"/>
            <a:ext cx="6773760" cy="1451672"/>
            <a:chOff x="533400" y="4953000"/>
            <a:chExt cx="8153401" cy="1221031"/>
          </a:xfrm>
        </p:grpSpPr>
        <p:sp>
          <p:nvSpPr>
            <p:cNvPr id="67" name="Rectangle 66"/>
            <p:cNvSpPr/>
            <p:nvPr/>
          </p:nvSpPr>
          <p:spPr>
            <a:xfrm>
              <a:off x="1273515" y="5533232"/>
              <a:ext cx="915178" cy="24953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SPM1</a:t>
              </a: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1153918" y="5998386"/>
              <a:ext cx="5929588" cy="12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33400" y="6172819"/>
              <a:ext cx="8136068" cy="1212"/>
            </a:xfrm>
            <a:prstGeom prst="line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7497763" y="4953000"/>
              <a:ext cx="1189038" cy="9872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Off-chip memory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532320" y="5305500"/>
              <a:ext cx="826780" cy="4603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DMA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rot="5400000">
              <a:off x="6898753" y="5882442"/>
              <a:ext cx="232577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602732" y="4953000"/>
              <a:ext cx="6825700" cy="1103531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endParaRPr lang="en-US" sz="13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2" name="TextBox 38"/>
            <p:cNvSpPr txBox="1">
              <a:spLocks noChangeArrowheads="1"/>
            </p:cNvSpPr>
            <p:nvPr/>
          </p:nvSpPr>
          <p:spPr bwMode="auto">
            <a:xfrm>
              <a:off x="6532225" y="4953000"/>
              <a:ext cx="663310" cy="260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500" dirty="0"/>
                <a:t>CMP</a:t>
              </a: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rot="5400000">
              <a:off x="1384027" y="5416682"/>
              <a:ext cx="231366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5400000">
              <a:off x="806525" y="5649259"/>
              <a:ext cx="696520" cy="1733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rot="5400000">
              <a:off x="443715" y="5736476"/>
              <a:ext cx="870953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672063" y="5011144"/>
              <a:ext cx="1377966" cy="285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CPU1 Core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790145" y="5533232"/>
              <a:ext cx="915178" cy="232577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SPM2</a:t>
              </a: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rot="5400000">
              <a:off x="2900051" y="5881231"/>
              <a:ext cx="232577" cy="1733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5400000">
              <a:off x="2900657" y="5416682"/>
              <a:ext cx="231366" cy="1733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5400000">
              <a:off x="2323154" y="5649259"/>
              <a:ext cx="696520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2188692" y="5011144"/>
              <a:ext cx="1377967" cy="285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CPU2 Core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480213" y="5533232"/>
              <a:ext cx="913444" cy="232577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SPM</a:t>
              </a:r>
              <a:r>
                <a:rPr lang="en-US" sz="1500" i="1" dirty="0"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rot="5400000">
              <a:off x="5590119" y="5881231"/>
              <a:ext cx="232577" cy="1733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rot="5400000">
              <a:off x="5590725" y="5416682"/>
              <a:ext cx="231366" cy="1733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rot="5400000">
              <a:off x="5013222" y="5649259"/>
              <a:ext cx="696520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4877027" y="5011144"/>
              <a:ext cx="1379700" cy="2858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2871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latin typeface="Arial" pitchFamily="34" charset="0"/>
                  <a:cs typeface="Arial" pitchFamily="34" charset="0"/>
                </a:rPr>
                <a:t>CPU</a:t>
              </a:r>
              <a:r>
                <a:rPr lang="en-US" sz="1500" i="1" dirty="0"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1500" dirty="0">
                  <a:latin typeface="Arial" pitchFamily="34" charset="0"/>
                  <a:cs typeface="Arial" pitchFamily="34" charset="0"/>
                </a:rPr>
                <a:t> Core</a:t>
              </a:r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3843986" y="5127433"/>
              <a:ext cx="826779" cy="121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rot="5400000">
              <a:off x="1960345" y="5736476"/>
              <a:ext cx="870953" cy="1733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>
              <a:off x="4648679" y="5736476"/>
              <a:ext cx="870953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rot="5400000">
              <a:off x="8001126" y="6055664"/>
              <a:ext cx="232577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rot="5400000">
              <a:off x="6605014" y="5969920"/>
              <a:ext cx="405799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rot="5400000">
              <a:off x="1383421" y="5881231"/>
              <a:ext cx="232577" cy="173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3980915" y="5648309"/>
              <a:ext cx="828513" cy="121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6" name="Rectangle 95"/>
          <p:cNvSpPr/>
          <p:nvPr/>
        </p:nvSpPr>
        <p:spPr>
          <a:xfrm>
            <a:off x="1185120" y="4258528"/>
            <a:ext cx="1036800" cy="27650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Task B</a:t>
            </a:r>
          </a:p>
        </p:txBody>
      </p:sp>
      <p:sp>
        <p:nvSpPr>
          <p:cNvPr id="97" name="Down Arrow 96"/>
          <p:cNvSpPr/>
          <p:nvPr/>
        </p:nvSpPr>
        <p:spPr>
          <a:xfrm>
            <a:off x="1461600" y="4604164"/>
            <a:ext cx="622080" cy="34563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2902" tIns="41451" rIns="82902" bIns="41451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2774880" y="4258528"/>
            <a:ext cx="967680" cy="27650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Task C</a:t>
            </a:r>
          </a:p>
        </p:txBody>
      </p:sp>
      <p:sp>
        <p:nvSpPr>
          <p:cNvPr id="99" name="Rectangle 98"/>
          <p:cNvSpPr/>
          <p:nvPr/>
        </p:nvSpPr>
        <p:spPr>
          <a:xfrm>
            <a:off x="2083680" y="3705509"/>
            <a:ext cx="898560" cy="4147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Shared</a:t>
            </a:r>
          </a:p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 Buffer</a:t>
            </a:r>
          </a:p>
        </p:txBody>
      </p:sp>
      <p:sp>
        <p:nvSpPr>
          <p:cNvPr id="104" name="Down Arrow 103"/>
          <p:cNvSpPr/>
          <p:nvPr/>
        </p:nvSpPr>
        <p:spPr>
          <a:xfrm>
            <a:off x="2913120" y="4604164"/>
            <a:ext cx="622080" cy="34563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2902" tIns="41451" rIns="82902" bIns="41451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dirty="0"/>
          </a:p>
        </p:txBody>
      </p:sp>
      <p:cxnSp>
        <p:nvCxnSpPr>
          <p:cNvPr id="106" name="Shape 105"/>
          <p:cNvCxnSpPr>
            <a:stCxn id="96" idx="0"/>
            <a:endCxn id="99" idx="1"/>
          </p:cNvCxnSpPr>
          <p:nvPr/>
        </p:nvCxnSpPr>
        <p:spPr>
          <a:xfrm rot="5400000" flipH="1" flipV="1">
            <a:off x="1720782" y="3895629"/>
            <a:ext cx="345636" cy="38016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hape 107"/>
          <p:cNvCxnSpPr>
            <a:stCxn id="99" idx="3"/>
            <a:endCxn id="98" idx="0"/>
          </p:cNvCxnSpPr>
          <p:nvPr/>
        </p:nvCxnSpPr>
        <p:spPr>
          <a:xfrm>
            <a:off x="2982240" y="3912891"/>
            <a:ext cx="276480" cy="345636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3604320" y="1286056"/>
            <a:ext cx="2903040" cy="344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02" tIns="41451" rIns="82902" bIns="41451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</a:rPr>
              <a:t>Local data only</a:t>
            </a: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3811680" y="4258528"/>
            <a:ext cx="2903040" cy="60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02" tIns="41451" rIns="82902" bIns="41451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</a:rPr>
              <a:t>Shared data + no one else accesses secure channel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1738080" y="3429000"/>
            <a:ext cx="5045760" cy="103690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b="1" i="1" dirty="0"/>
              <a:t>Concurrent execution limited by resources!</a:t>
            </a:r>
          </a:p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b="1" i="1" dirty="0" err="1"/>
              <a:t>NoCs</a:t>
            </a:r>
            <a:r>
              <a:rPr lang="en-US" b="1" i="1" dirty="0"/>
              <a:t> or Bus Matrix?</a:t>
            </a:r>
          </a:p>
        </p:txBody>
      </p:sp>
    </p:spTree>
    <p:extLst>
      <p:ext uri="{BB962C8B-B14F-4D97-AF65-F5344CB8AC3E}">
        <p14:creationId xmlns:p14="http://schemas.microsoft.com/office/powerpoint/2010/main" val="268461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96" grpId="0" animBg="1"/>
      <p:bldP spid="97" grpId="0" animBg="1"/>
      <p:bldP spid="98" grpId="0" animBg="1"/>
      <p:bldP spid="99" grpId="0" animBg="1"/>
      <p:bldP spid="104" grpId="0" animBg="1"/>
      <p:bldP spid="109" grpId="0"/>
      <p:bldP spid="110" grpId="0"/>
      <p:bldP spid="1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Standard Halt, CXS, Execute, Resume</a:t>
            </a:r>
            <a:endParaRPr lang="en-US" sz="4000" dirty="0"/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>
          <a:xfrm rot="10800000" flipV="1">
            <a:off x="1599840" y="1735382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2498401" y="1700818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3396961" y="1631691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4294078" y="1735382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V="1">
            <a:off x="5192639" y="1700818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6091199" y="1631691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6989758" y="1769944"/>
            <a:ext cx="1440" cy="4838908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7888319" y="1735381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8786879" y="1666254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1116000" y="1735382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2014561" y="1700818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2913121" y="1631691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V="1">
            <a:off x="3810238" y="1735382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4708799" y="1700818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5607359" y="1631691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6505918" y="1769944"/>
            <a:ext cx="1440" cy="4838908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Connector 34"/>
          <p:cNvCxnSpPr/>
          <p:nvPr/>
        </p:nvCxnSpPr>
        <p:spPr>
          <a:xfrm rot="10800000" flipV="1">
            <a:off x="7404479" y="1735381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V="1">
            <a:off x="8303039" y="1666254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9199" y="2461218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CPU0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28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100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9984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200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9840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300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696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400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9552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500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9408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600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264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700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9120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800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8976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900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122" y="2806854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CPU1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9122" y="3152490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CPU2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9122" y="3498127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CPU3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53598" y="5433690"/>
            <a:ext cx="4078080" cy="20738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DRM (450)/CX: 100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122" y="5088054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CPU0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01280" y="5088054"/>
            <a:ext cx="2211840" cy="20738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T1 (250)/CX: 25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599840" y="5433690"/>
            <a:ext cx="1313280" cy="20738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T2 (150)/CX: 50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14560" y="5779326"/>
            <a:ext cx="2280960" cy="20738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T3 (250)/CX: 75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14560" y="6124962"/>
            <a:ext cx="1589760" cy="20738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T4 (175)/CX: 50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9122" y="5433690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CPU1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9122" y="5779326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CPU2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9122" y="6124962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CPU3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01280" y="2461218"/>
            <a:ext cx="2211840" cy="20738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T1 (250)/CX: 25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599840" y="2806854"/>
            <a:ext cx="1313280" cy="20738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T2 (150)/CX: 50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14560" y="3152490"/>
            <a:ext cx="2280960" cy="20738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T3 (250)/CX: 75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014560" y="3498127"/>
            <a:ext cx="1589760" cy="20738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T4 (175)/CX: 50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498400" y="5088054"/>
            <a:ext cx="207360" cy="207382"/>
          </a:xfrm>
          <a:prstGeom prst="rect">
            <a:avLst/>
          </a:prstGeom>
          <a:solidFill>
            <a:schemeClr val="tx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498400" y="5433690"/>
            <a:ext cx="414720" cy="2073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498400" y="5779326"/>
            <a:ext cx="691200" cy="2073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498400" y="6124962"/>
            <a:ext cx="414720" cy="2073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958880" y="5779326"/>
            <a:ext cx="1105920" cy="20738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T3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52400" y="3912890"/>
            <a:ext cx="1931280" cy="20191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DRM (450)/CX: 100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267680" y="5088054"/>
            <a:ext cx="207360" cy="2073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267680" y="5433690"/>
            <a:ext cx="414720" cy="2073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67680" y="5779326"/>
            <a:ext cx="691200" cy="2073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267680" y="6124962"/>
            <a:ext cx="414720" cy="2073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682400" y="6124962"/>
            <a:ext cx="760320" cy="20738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T4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682400" y="5433690"/>
            <a:ext cx="414720" cy="20738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T2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475040" y="5088054"/>
            <a:ext cx="414720" cy="20738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T1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ight Arrow 75"/>
          <p:cNvSpPr/>
          <p:nvPr/>
        </p:nvSpPr>
        <p:spPr>
          <a:xfrm>
            <a:off x="1530720" y="4120272"/>
            <a:ext cx="967680" cy="345636"/>
          </a:xfrm>
          <a:prstGeom prst="rightArrow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176780"/>
              </p:ext>
            </p:extLst>
          </p:nvPr>
        </p:nvGraphicFramePr>
        <p:xfrm>
          <a:off x="5334000" y="2322966"/>
          <a:ext cx="3454322" cy="20741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5763"/>
                <a:gridCol w="2458559"/>
              </a:tblGrid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Task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Delay=Actual-Expected</a:t>
                      </a:r>
                      <a:r>
                        <a:rPr lang="en-US" sz="1400" baseline="0" dirty="0" smtClean="0"/>
                        <a:t> (ms)</a:t>
                      </a:r>
                      <a:r>
                        <a:rPr lang="en-US" sz="1400" dirty="0" smtClean="0"/>
                        <a:t>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(800-250)=550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(825-250)=575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(950-400)=550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(825-325)=500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DRM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(725-650)=125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AVG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460</a:t>
                      </a:r>
                      <a:endParaRPr lang="en-US" sz="14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9D56-E40F-974E-A364-635530857372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  <p:bldP spid="51" grpId="0" animBg="1"/>
      <p:bldP spid="52" grpId="0" animBg="1"/>
      <p:bldP spid="53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Secure Software Execution on </a:t>
            </a:r>
            <a:r>
              <a:rPr lang="en-US" dirty="0" smtClean="0"/>
              <a:t>Chip-Multiprocessors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54D1-7DF2-AA42-89CF-778CA42CAB23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4</a:t>
            </a:fld>
            <a:endParaRPr lang="en-US"/>
          </a:p>
        </p:txBody>
      </p:sp>
      <p:sp>
        <p:nvSpPr>
          <p:cNvPr id="55" name="Content Placeholder 54"/>
          <p:cNvSpPr>
            <a:spLocks noGrp="1"/>
          </p:cNvSpPr>
          <p:nvPr>
            <p:ph sz="quarter" idx="1"/>
          </p:nvPr>
        </p:nvSpPr>
        <p:spPr>
          <a:xfrm>
            <a:off x="533399" y="4350181"/>
            <a:ext cx="5502360" cy="161667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CMPs allow applications to run concurrently</a:t>
            </a:r>
          </a:p>
          <a:p>
            <a:pPr lvl="1"/>
            <a:r>
              <a:rPr lang="en-US" dirty="0" smtClean="0"/>
              <a:t>Parallelism within applications</a:t>
            </a:r>
          </a:p>
          <a:p>
            <a:r>
              <a:rPr lang="en-US" dirty="0" smtClean="0"/>
              <a:t>Need to run a trusted application (many tasks)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Possible spy processes running in a separate core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Compromised tasks from the same application</a:t>
            </a:r>
          </a:p>
          <a:p>
            <a:pPr lvl="1"/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443758" y="3452673"/>
            <a:ext cx="519839" cy="273629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265314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SPM1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3376078" y="3948085"/>
            <a:ext cx="3863520" cy="14402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3023278" y="4154027"/>
            <a:ext cx="4620960" cy="144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" name="Rectangle 10"/>
          <p:cNvSpPr/>
          <p:nvPr/>
        </p:nvSpPr>
        <p:spPr bwMode="auto">
          <a:xfrm>
            <a:off x="5995438" y="4431977"/>
            <a:ext cx="1244160" cy="48389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265314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Off-chip memory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701038" y="3202087"/>
            <a:ext cx="469440" cy="50549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265314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DMA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rot="5400000">
            <a:off x="6847184" y="3836474"/>
            <a:ext cx="254906" cy="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 bwMode="auto">
          <a:xfrm>
            <a:off x="3062157" y="2772922"/>
            <a:ext cx="4246561" cy="1254372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265314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38"/>
          <p:cNvSpPr txBox="1">
            <a:spLocks noChangeArrowheads="1"/>
          </p:cNvSpPr>
          <p:nvPr/>
        </p:nvSpPr>
        <p:spPr bwMode="auto">
          <a:xfrm>
            <a:off x="6700636" y="2815939"/>
            <a:ext cx="441146" cy="22115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ash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CMP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3445184" y="3325940"/>
            <a:ext cx="253467" cy="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Straight Arrow Connector 16"/>
          <p:cNvCxnSpPr/>
          <p:nvPr/>
        </p:nvCxnSpPr>
        <p:spPr bwMode="auto">
          <a:xfrm rot="5400000">
            <a:off x="2994437" y="3580847"/>
            <a:ext cx="763281" cy="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" name="Straight Arrow Connector 17"/>
          <p:cNvCxnSpPr/>
          <p:nvPr/>
        </p:nvCxnSpPr>
        <p:spPr bwMode="auto">
          <a:xfrm rot="5400000">
            <a:off x="2742428" y="3675896"/>
            <a:ext cx="954820" cy="1439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3102477" y="2879493"/>
            <a:ext cx="781921" cy="31395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65314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CPU1 Core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304878" y="3452673"/>
            <a:ext cx="519839" cy="25490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265314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SPM2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>
            <a:off x="4306304" y="3834313"/>
            <a:ext cx="254907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2" name="Straight Arrow Connector 21"/>
          <p:cNvCxnSpPr/>
          <p:nvPr/>
        </p:nvCxnSpPr>
        <p:spPr bwMode="auto">
          <a:xfrm rot="5400000">
            <a:off x="4307025" y="3325220"/>
            <a:ext cx="253467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Arrow Connector 22"/>
          <p:cNvCxnSpPr/>
          <p:nvPr/>
        </p:nvCxnSpPr>
        <p:spPr bwMode="auto">
          <a:xfrm rot="5400000">
            <a:off x="3856278" y="3580127"/>
            <a:ext cx="763281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Rectangle 23"/>
          <p:cNvSpPr/>
          <p:nvPr/>
        </p:nvSpPr>
        <p:spPr bwMode="auto">
          <a:xfrm>
            <a:off x="3963598" y="2879493"/>
            <a:ext cx="781921" cy="31395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65314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CPU2 Core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103438" y="3452673"/>
            <a:ext cx="518400" cy="25490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265314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SPM</a:t>
            </a:r>
            <a:r>
              <a:rPr lang="en-US" sz="900" i="1" dirty="0">
                <a:latin typeface="Arial" pitchFamily="34" charset="0"/>
                <a:cs typeface="Arial" pitchFamily="34" charset="0"/>
              </a:rPr>
              <a:t>n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>
            <a:off x="6104145" y="3835033"/>
            <a:ext cx="254907" cy="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7" name="Straight Arrow Connector 26"/>
          <p:cNvCxnSpPr/>
          <p:nvPr/>
        </p:nvCxnSpPr>
        <p:spPr bwMode="auto">
          <a:xfrm rot="5400000">
            <a:off x="6104865" y="3325940"/>
            <a:ext cx="253467" cy="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rot="5400000">
            <a:off x="5654118" y="3580847"/>
            <a:ext cx="763281" cy="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9" name="Rectangle 28"/>
          <p:cNvSpPr/>
          <p:nvPr/>
        </p:nvSpPr>
        <p:spPr bwMode="auto">
          <a:xfrm>
            <a:off x="5760718" y="2879493"/>
            <a:ext cx="783360" cy="31395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65314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CPU</a:t>
            </a:r>
            <a:r>
              <a:rPr lang="en-US" sz="900" i="1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 Core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rot="5400000">
            <a:off x="3603549" y="3675896"/>
            <a:ext cx="954820" cy="1439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Arrow Connector 30"/>
          <p:cNvCxnSpPr/>
          <p:nvPr/>
        </p:nvCxnSpPr>
        <p:spPr bwMode="auto">
          <a:xfrm rot="5400000">
            <a:off x="5400669" y="3675896"/>
            <a:ext cx="954820" cy="1439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Arrow Connector 31"/>
          <p:cNvCxnSpPr/>
          <p:nvPr/>
        </p:nvCxnSpPr>
        <p:spPr bwMode="auto">
          <a:xfrm rot="5400000">
            <a:off x="6490784" y="4282200"/>
            <a:ext cx="254906" cy="1439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 rot="5400000">
            <a:off x="6634055" y="3931524"/>
            <a:ext cx="445007" cy="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Straight Arrow Connector 33"/>
          <p:cNvCxnSpPr/>
          <p:nvPr/>
        </p:nvCxnSpPr>
        <p:spPr bwMode="auto">
          <a:xfrm rot="5400000">
            <a:off x="3444464" y="3835033"/>
            <a:ext cx="254907" cy="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5" name="Folded Corner 34"/>
          <p:cNvSpPr/>
          <p:nvPr/>
        </p:nvSpPr>
        <p:spPr bwMode="auto">
          <a:xfrm>
            <a:off x="4110477" y="2496413"/>
            <a:ext cx="519840" cy="256347"/>
          </a:xfrm>
          <a:prstGeom prst="foldedCorne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10" tIns="45706" rIns="91410" bIns="45706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t2</a:t>
            </a:r>
          </a:p>
        </p:txBody>
      </p:sp>
      <p:sp>
        <p:nvSpPr>
          <p:cNvPr id="36" name="Folded Corner 35"/>
          <p:cNvSpPr/>
          <p:nvPr/>
        </p:nvSpPr>
        <p:spPr bwMode="auto">
          <a:xfrm>
            <a:off x="5845678" y="2354093"/>
            <a:ext cx="519839" cy="418829"/>
          </a:xfrm>
          <a:prstGeom prst="foldedCorne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10" tIns="45706" rIns="91410" bIns="45706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Task D</a:t>
            </a:r>
          </a:p>
        </p:txBody>
      </p:sp>
      <p:sp>
        <p:nvSpPr>
          <p:cNvPr id="37" name="Folded Corner 36"/>
          <p:cNvSpPr/>
          <p:nvPr/>
        </p:nvSpPr>
        <p:spPr bwMode="auto">
          <a:xfrm>
            <a:off x="3259438" y="2496413"/>
            <a:ext cx="519839" cy="256347"/>
          </a:xfrm>
          <a:prstGeom prst="foldedCorne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10" tIns="45706" rIns="91410" bIns="45706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t1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183279" y="3442591"/>
            <a:ext cx="519839" cy="25490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265314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900" dirty="0" err="1">
                <a:latin typeface="Arial" pitchFamily="34" charset="0"/>
                <a:cs typeface="Arial" pitchFamily="34" charset="0"/>
              </a:rPr>
              <a:t>SPM</a:t>
            </a:r>
            <a:r>
              <a:rPr lang="en-US" sz="900" i="1" dirty="0" err="1">
                <a:latin typeface="Arial" pitchFamily="34" charset="0"/>
                <a:cs typeface="Arial" pitchFamily="34" charset="0"/>
              </a:rPr>
              <a:t>i</a:t>
            </a:r>
            <a:endParaRPr lang="en-US" sz="9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 rot="5400000">
            <a:off x="5184705" y="3824232"/>
            <a:ext cx="254906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0" name="Straight Arrow Connector 39"/>
          <p:cNvCxnSpPr/>
          <p:nvPr/>
        </p:nvCxnSpPr>
        <p:spPr bwMode="auto">
          <a:xfrm rot="5400000">
            <a:off x="5184705" y="3314419"/>
            <a:ext cx="254906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rot="5400000">
            <a:off x="4733958" y="3569325"/>
            <a:ext cx="764720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2" name="Rectangle 41"/>
          <p:cNvSpPr/>
          <p:nvPr/>
        </p:nvSpPr>
        <p:spPr bwMode="auto">
          <a:xfrm>
            <a:off x="4841997" y="2869411"/>
            <a:ext cx="783360" cy="31395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65314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900" dirty="0" err="1">
                <a:latin typeface="Arial" pitchFamily="34" charset="0"/>
                <a:cs typeface="Arial" pitchFamily="34" charset="0"/>
              </a:rPr>
              <a:t>CPU</a:t>
            </a:r>
            <a:r>
              <a:rPr lang="en-US" sz="900" i="1" dirty="0" err="1">
                <a:latin typeface="Arial" pitchFamily="34" charset="0"/>
                <a:cs typeface="Arial" pitchFamily="34" charset="0"/>
              </a:rPr>
              <a:t>i</a:t>
            </a:r>
            <a:endParaRPr lang="en-US" sz="900" i="1" dirty="0">
              <a:latin typeface="Arial" pitchFamily="34" charset="0"/>
              <a:cs typeface="Arial" pitchFamily="34" charset="0"/>
            </a:endParaRPr>
          </a:p>
          <a:p>
            <a:pPr algn="ctr" defTabSz="265314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 Core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 rot="5400000">
            <a:off x="4481228" y="3665095"/>
            <a:ext cx="956260" cy="1439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4" name="Folded Corner 43"/>
          <p:cNvSpPr/>
          <p:nvPr/>
        </p:nvSpPr>
        <p:spPr bwMode="auto">
          <a:xfrm>
            <a:off x="5052958" y="2365615"/>
            <a:ext cx="519840" cy="407307"/>
          </a:xfrm>
          <a:prstGeom prst="foldedCorne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10" tIns="45706" rIns="91410" bIns="45706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Task C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104452" y="1779856"/>
            <a:ext cx="7974143" cy="2362335"/>
            <a:chOff x="305252" y="1720702"/>
            <a:chExt cx="7974143" cy="2362335"/>
          </a:xfrm>
        </p:grpSpPr>
        <p:sp>
          <p:nvSpPr>
            <p:cNvPr id="45" name="Rounded Rectangular Callout 44"/>
            <p:cNvSpPr/>
            <p:nvPr/>
          </p:nvSpPr>
          <p:spPr>
            <a:xfrm>
              <a:off x="305252" y="2274777"/>
              <a:ext cx="1769877" cy="444693"/>
            </a:xfrm>
            <a:prstGeom prst="wedgeRoundRectCallout">
              <a:avLst>
                <a:gd name="adj1" fmla="val 60378"/>
                <a:gd name="adj2" fmla="val 113806"/>
                <a:gd name="adj3" fmla="val 166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Many Cores</a:t>
              </a:r>
              <a:endParaRPr lang="en-US" dirty="0"/>
            </a:p>
          </p:txBody>
        </p:sp>
        <p:sp>
          <p:nvSpPr>
            <p:cNvPr id="46" name="Rounded Rectangular Callout 45"/>
            <p:cNvSpPr/>
            <p:nvPr/>
          </p:nvSpPr>
          <p:spPr>
            <a:xfrm>
              <a:off x="493080" y="3638344"/>
              <a:ext cx="1769877" cy="444693"/>
            </a:xfrm>
            <a:prstGeom prst="wedgeRoundRectCallout">
              <a:avLst>
                <a:gd name="adj1" fmla="val 68542"/>
                <a:gd name="adj2" fmla="val -41825"/>
                <a:gd name="adj3" fmla="val 166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Many Memories</a:t>
              </a:r>
              <a:endParaRPr lang="en-US" dirty="0"/>
            </a:p>
          </p:txBody>
        </p:sp>
        <p:sp>
          <p:nvSpPr>
            <p:cNvPr id="47" name="Rounded Rectangular Callout 46"/>
            <p:cNvSpPr/>
            <p:nvPr/>
          </p:nvSpPr>
          <p:spPr>
            <a:xfrm>
              <a:off x="2619970" y="1720702"/>
              <a:ext cx="1869120" cy="554075"/>
            </a:xfrm>
            <a:prstGeom prst="wedgeRoundRectCallout">
              <a:avLst>
                <a:gd name="adj1" fmla="val -11810"/>
                <a:gd name="adj2" fmla="val 69340"/>
                <a:gd name="adj3" fmla="val 166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Many tasks/applications</a:t>
              </a:r>
              <a:endParaRPr lang="en-US" dirty="0"/>
            </a:p>
          </p:txBody>
        </p:sp>
        <p:sp>
          <p:nvSpPr>
            <p:cNvPr id="48" name="Rounded Rectangular Callout 47"/>
            <p:cNvSpPr/>
            <p:nvPr/>
          </p:nvSpPr>
          <p:spPr>
            <a:xfrm>
              <a:off x="6509518" y="3246308"/>
              <a:ext cx="1769877" cy="444693"/>
            </a:xfrm>
            <a:prstGeom prst="wedgeRoundRectCallout">
              <a:avLst>
                <a:gd name="adj1" fmla="val -53060"/>
                <a:gd name="adj2" fmla="val 77890"/>
                <a:gd name="adj3" fmla="val 166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Many Shared resources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264586" y="2752760"/>
            <a:ext cx="1370879" cy="256347"/>
            <a:chOff x="2465386" y="2437259"/>
            <a:chExt cx="1370879" cy="256347"/>
          </a:xfrm>
        </p:grpSpPr>
        <p:sp>
          <p:nvSpPr>
            <p:cNvPr id="50" name="Folded Corner 49"/>
            <p:cNvSpPr/>
            <p:nvPr/>
          </p:nvSpPr>
          <p:spPr bwMode="auto">
            <a:xfrm>
              <a:off x="3316425" y="2437259"/>
              <a:ext cx="519840" cy="256347"/>
            </a:xfrm>
            <a:prstGeom prst="foldedCorner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51" name="Folded Corner 50"/>
            <p:cNvSpPr/>
            <p:nvPr/>
          </p:nvSpPr>
          <p:spPr bwMode="auto">
            <a:xfrm>
              <a:off x="2465386" y="2437259"/>
              <a:ext cx="519839" cy="256347"/>
            </a:xfrm>
            <a:prstGeom prst="foldedCorner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</p:grpSp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616" y="2504630"/>
            <a:ext cx="726741" cy="49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60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7" idx="1"/>
          </p:cNvCxnSpPr>
          <p:nvPr/>
        </p:nvCxnSpPr>
        <p:spPr>
          <a:xfrm rot="10800000" flipV="1">
            <a:off x="1599840" y="1735382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2498401" y="1700818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3396961" y="1631691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4294078" y="1735382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V="1">
            <a:off x="5192639" y="1700818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6091199" y="1631691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6989758" y="1769944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7888319" y="1735381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8786879" y="1666254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1116000" y="1735382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2014561" y="1700818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2913121" y="1631691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V="1">
            <a:off x="3810238" y="1735382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4708799" y="1700818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5607359" y="1631691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6505918" y="1769944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Connector 34"/>
          <p:cNvCxnSpPr/>
          <p:nvPr/>
        </p:nvCxnSpPr>
        <p:spPr>
          <a:xfrm rot="10800000" flipV="1">
            <a:off x="7404479" y="1735381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V="1">
            <a:off x="8303039" y="1666254"/>
            <a:ext cx="1440" cy="4838908"/>
          </a:xfrm>
          <a:prstGeom prst="line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Rectangle 57"/>
          <p:cNvSpPr/>
          <p:nvPr/>
        </p:nvSpPr>
        <p:spPr>
          <a:xfrm>
            <a:off x="1" y="5715001"/>
            <a:ext cx="7405920" cy="69127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Unsecure Environment</a:t>
            </a:r>
          </a:p>
          <a:p>
            <a:pPr algn="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" y="5018926"/>
            <a:ext cx="7405920" cy="69127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</a:t>
            </a:r>
          </a:p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       LOCKDOWN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Policy Enforcement + Task/Data Re-mapping</a:t>
            </a:r>
            <a:endParaRPr lang="en-US" sz="3300" dirty="0"/>
          </a:p>
        </p:txBody>
      </p:sp>
      <p:sp>
        <p:nvSpPr>
          <p:cNvPr id="37" name="Rectangle 36"/>
          <p:cNvSpPr/>
          <p:nvPr/>
        </p:nvSpPr>
        <p:spPr>
          <a:xfrm>
            <a:off x="79198" y="2461218"/>
            <a:ext cx="606601" cy="2057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CPU0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28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100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9984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200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9840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300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696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400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9552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500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9408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600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264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700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9120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800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8976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900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121" y="2806854"/>
            <a:ext cx="606601" cy="2057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CPU1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9121" y="3152490"/>
            <a:ext cx="606601" cy="2057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CPU2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9121" y="3498127"/>
            <a:ext cx="606601" cy="2057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CPU3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913120" y="5088054"/>
            <a:ext cx="4078080" cy="20738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DRM (450)/CX: 100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121" y="5088054"/>
            <a:ext cx="606601" cy="2057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CPU0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01280" y="5088054"/>
            <a:ext cx="2211840" cy="20738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T1 (250)/C: 25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599840" y="5433690"/>
            <a:ext cx="1313280" cy="20738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T2 (150)/CX: 50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14560" y="5779326"/>
            <a:ext cx="2280960" cy="20738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T3 (250)/CX: 75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14560" y="6124962"/>
            <a:ext cx="1589760" cy="20738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T4 (175)/CX: 50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9121" y="5433690"/>
            <a:ext cx="606601" cy="2057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CPU1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9121" y="5779326"/>
            <a:ext cx="606601" cy="2057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CPU2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9121" y="6124962"/>
            <a:ext cx="606601" cy="2057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CPU3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01280" y="2461218"/>
            <a:ext cx="2211840" cy="20738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T1 (250)/CX: 25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599840" y="2806854"/>
            <a:ext cx="1313280" cy="20738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T2 (150)/CX: 50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14560" y="3152490"/>
            <a:ext cx="2280960" cy="20738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T3 (250)/CX: 75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014560" y="3498127"/>
            <a:ext cx="1589760" cy="20738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T4 (175)/CX: 50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498400" y="5088054"/>
            <a:ext cx="207360" cy="207382"/>
          </a:xfrm>
          <a:prstGeom prst="rect">
            <a:avLst/>
          </a:prstGeom>
          <a:solidFill>
            <a:schemeClr val="tx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498400" y="5433690"/>
            <a:ext cx="414720" cy="207382"/>
          </a:xfrm>
          <a:prstGeom prst="rect">
            <a:avLst/>
          </a:prstGeom>
          <a:solidFill>
            <a:schemeClr val="tx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17440" y="3912890"/>
            <a:ext cx="1866240" cy="20738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DRM (450)/CX: 100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604320" y="6124962"/>
            <a:ext cx="207360" cy="207382"/>
          </a:xfrm>
          <a:prstGeom prst="rect">
            <a:avLst/>
          </a:prstGeom>
          <a:solidFill>
            <a:schemeClr val="tx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811680" y="6124962"/>
            <a:ext cx="483840" cy="20738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T1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ight Arrow 75"/>
          <p:cNvSpPr/>
          <p:nvPr/>
        </p:nvSpPr>
        <p:spPr>
          <a:xfrm>
            <a:off x="1530720" y="4120272"/>
            <a:ext cx="967680" cy="345636"/>
          </a:xfrm>
          <a:prstGeom prst="rightArrow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295520" y="6124962"/>
            <a:ext cx="414720" cy="207382"/>
          </a:xfrm>
          <a:prstGeom prst="rect">
            <a:avLst/>
          </a:prstGeom>
          <a:solidFill>
            <a:schemeClr val="tx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710240" y="6124962"/>
            <a:ext cx="483840" cy="20738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T2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977995"/>
              </p:ext>
            </p:extLst>
          </p:nvPr>
        </p:nvGraphicFramePr>
        <p:xfrm>
          <a:off x="5334000" y="2322966"/>
          <a:ext cx="3454322" cy="20741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5763"/>
                <a:gridCol w="2458559"/>
              </a:tblGrid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Task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Delay=Actual-Expected</a:t>
                      </a:r>
                      <a:r>
                        <a:rPr lang="en-US" sz="1400" baseline="0" dirty="0" smtClean="0"/>
                        <a:t> (ms)</a:t>
                      </a:r>
                      <a:r>
                        <a:rPr lang="en-US" sz="1400" dirty="0" smtClean="0"/>
                        <a:t>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(400-250)=150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(500-250)=250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(400-400)=0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(325-325)=0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DRM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(700-650)=50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AVG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90 ms</a:t>
                      </a:r>
                      <a:endParaRPr lang="en-US" sz="14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</a:tbl>
          </a:graphicData>
        </a:graphic>
      </p:graphicFrame>
      <p:sp>
        <p:nvSpPr>
          <p:cNvPr id="67" name="Rectangle 66"/>
          <p:cNvSpPr/>
          <p:nvPr/>
        </p:nvSpPr>
        <p:spPr>
          <a:xfrm>
            <a:off x="217440" y="4258526"/>
            <a:ext cx="1230360" cy="237273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Policy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P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FE4E-54AF-3E42-80DB-4B525A0BFC8D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2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6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64" grpId="0" animBg="1"/>
      <p:bldP spid="68" grpId="0" animBg="1"/>
      <p:bldP spid="69" grpId="0" animBg="1"/>
      <p:bldP spid="75" grpId="0" animBg="1"/>
      <p:bldP spid="76" grpId="0" animBg="1"/>
      <p:bldP spid="77" grpId="0" animBg="1"/>
      <p:bldP spid="78" grpId="0" animBg="1"/>
      <p:bldP spid="6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pPr eaLnBrk="1" hangingPunct="1"/>
            <a:r>
              <a:rPr lang="en-US" dirty="0" smtClean="0"/>
              <a:t>Goal: Secure Policy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82945" tIns="41473" rIns="82945" bIns="41473" rtlCol="0">
            <a:normAutofit fontScale="92500"/>
          </a:bodyPr>
          <a:lstStyle/>
          <a:p>
            <a:pPr marL="342651" indent="-342651" defTabSz="913737">
              <a:buFont typeface="Arial" pitchFamily="34" charset="0"/>
              <a:buChar char="•"/>
              <a:defRPr/>
            </a:pPr>
            <a:r>
              <a:rPr lang="en-US" dirty="0" smtClean="0"/>
              <a:t>Given an application, gather:</a:t>
            </a:r>
          </a:p>
          <a:p>
            <a:pPr marL="742411" lvl="1" indent="-285541" defTabSz="913737">
              <a:buFont typeface="Arial" pitchFamily="34" charset="0"/>
              <a:buChar char="–"/>
              <a:defRPr/>
            </a:pPr>
            <a:r>
              <a:rPr lang="en-US" dirty="0" smtClean="0"/>
              <a:t>Data local to task</a:t>
            </a:r>
          </a:p>
          <a:p>
            <a:pPr marL="742411" lvl="1" indent="-285541" defTabSz="913737">
              <a:buFont typeface="Arial" pitchFamily="34" charset="0"/>
              <a:buChar char="–"/>
              <a:defRPr/>
            </a:pPr>
            <a:r>
              <a:rPr lang="en-US" dirty="0" smtClean="0"/>
              <a:t>Data shared by task</a:t>
            </a:r>
          </a:p>
          <a:p>
            <a:pPr marL="742411" lvl="1" indent="-285541" defTabSz="913737">
              <a:buFont typeface="Arial" pitchFamily="34" charset="0"/>
              <a:buChar char="–"/>
              <a:defRPr/>
            </a:pPr>
            <a:r>
              <a:rPr lang="en-US" dirty="0" smtClean="0"/>
              <a:t>Secure vs. unsecure data</a:t>
            </a:r>
          </a:p>
          <a:p>
            <a:pPr marL="742411" lvl="1" indent="-285541" defTabSz="913737">
              <a:buFont typeface="Arial" pitchFamily="34" charset="0"/>
              <a:buChar char="–"/>
              <a:defRPr/>
            </a:pPr>
            <a:r>
              <a:rPr lang="en-US" dirty="0" smtClean="0"/>
              <a:t>Need for a secure compute and memory resources</a:t>
            </a:r>
          </a:p>
          <a:p>
            <a:pPr marL="342651" indent="-342651" defTabSz="913737">
              <a:buFont typeface="Arial" pitchFamily="34" charset="0"/>
              <a:buChar char="•"/>
              <a:defRPr/>
            </a:pPr>
            <a:r>
              <a:rPr lang="en-US" dirty="0" smtClean="0"/>
              <a:t>Policies:</a:t>
            </a:r>
          </a:p>
          <a:p>
            <a:pPr marL="742411" lvl="1" indent="-285541" defTabSz="913737">
              <a:buFont typeface="Arial" pitchFamily="34" charset="0"/>
              <a:buChar char="–"/>
              <a:defRPr/>
            </a:pPr>
            <a:r>
              <a:rPr lang="en-US" dirty="0" smtClean="0"/>
              <a:t>Grant each CPU access to a secure channel when needed</a:t>
            </a:r>
          </a:p>
          <a:p>
            <a:pPr marL="742411" lvl="1" indent="-285541" defTabSz="913737">
              <a:buFont typeface="Arial" pitchFamily="34" charset="0"/>
              <a:buChar char="–"/>
              <a:defRPr/>
            </a:pPr>
            <a:r>
              <a:rPr lang="en-US" dirty="0" smtClean="0"/>
              <a:t>Grant each CPU access to a secure memory when needed</a:t>
            </a:r>
          </a:p>
          <a:p>
            <a:pPr marL="742411" lvl="1" indent="-285541" defTabSz="913737">
              <a:buFont typeface="Arial" pitchFamily="34" charset="0"/>
              <a:buChar char="–"/>
              <a:defRPr/>
            </a:pPr>
            <a:r>
              <a:rPr lang="en-US" dirty="0" smtClean="0"/>
              <a:t>Sandboxing of resources via run-time access control list enforcement</a:t>
            </a:r>
          </a:p>
          <a:p>
            <a:pPr marL="742411" lvl="1" indent="-285541" defTabSz="913737">
              <a:buFont typeface="Arial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60321" y="2343057"/>
            <a:ext cx="5529600" cy="13134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2200" b="1" i="1" dirty="0"/>
              <a:t>Goal is to obtain number of necessary resources to securely execute 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535924" y="3475188"/>
            <a:ext cx="5529600" cy="13134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2200" b="1" i="1" dirty="0"/>
              <a:t>Define policies to make it possible to safely execute 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4043175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534656" y="3703738"/>
            <a:ext cx="4156805" cy="2909787"/>
            <a:chOff x="1534656" y="3703738"/>
            <a:chExt cx="4156805" cy="2909787"/>
          </a:xfrm>
        </p:grpSpPr>
        <p:sp>
          <p:nvSpPr>
            <p:cNvPr id="16" name="Rectangle 15"/>
            <p:cNvSpPr/>
            <p:nvPr/>
          </p:nvSpPr>
          <p:spPr>
            <a:xfrm>
              <a:off x="1534656" y="3703738"/>
              <a:ext cx="4156805" cy="290978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2183521" y="4910914"/>
              <a:ext cx="622080" cy="55301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/>
                <a:t>t1</a:t>
              </a: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3082081" y="4841787"/>
              <a:ext cx="622080" cy="55301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/>
                <a:t>t2</a:t>
              </a: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2166241" y="5671314"/>
              <a:ext cx="1105920" cy="829527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FF0000"/>
                  </a:solidFill>
                </a:rPr>
                <a:t>a</a:t>
              </a:r>
              <a:r>
                <a:rPr lang="en-US" baseline="-25000" dirty="0">
                  <a:solidFill>
                    <a:srgbClr val="FF0000"/>
                  </a:solidFill>
                </a:rPr>
                <a:t>1</a:t>
              </a:r>
              <a:r>
                <a:rPr lang="en-US" dirty="0">
                  <a:solidFill>
                    <a:srgbClr val="FF0000"/>
                  </a:solidFill>
                </a:rPr>
                <a:t>∩a</a:t>
              </a:r>
              <a:r>
                <a:rPr lang="en-US" baseline="-25000" dirty="0">
                  <a:solidFill>
                    <a:srgbClr val="FF0000"/>
                  </a:solidFill>
                </a:rPr>
                <a:t>2</a:t>
              </a:r>
              <a:r>
                <a:rPr lang="en-US" dirty="0">
                  <a:solidFill>
                    <a:srgbClr val="FF0000"/>
                  </a:solidFill>
                </a:rPr>
                <a:t>:</a:t>
              </a:r>
            </a:p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FF0000"/>
                  </a:solidFill>
                </a:rPr>
                <a:t>64</a:t>
              </a: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4049761" y="3804878"/>
              <a:ext cx="1589760" cy="967782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FF0000"/>
                  </a:solidFill>
                </a:rPr>
                <a:t>a</a:t>
              </a:r>
              <a:r>
                <a:rPr lang="en-US" baseline="-25000" dirty="0">
                  <a:solidFill>
                    <a:srgbClr val="FF0000"/>
                  </a:solidFill>
                </a:rPr>
                <a:t>2</a:t>
              </a:r>
              <a:r>
                <a:rPr lang="en-US" dirty="0">
                  <a:solidFill>
                    <a:srgbClr val="FF0000"/>
                  </a:solidFill>
                </a:rPr>
                <a:t>-(a</a:t>
              </a:r>
              <a:r>
                <a:rPr lang="en-US" baseline="-25000" dirty="0">
                  <a:solidFill>
                    <a:srgbClr val="FF0000"/>
                  </a:solidFill>
                </a:rPr>
                <a:t>1</a:t>
              </a:r>
              <a:r>
                <a:rPr lang="en-US" dirty="0">
                  <a:solidFill>
                    <a:srgbClr val="FF0000"/>
                  </a:solidFill>
                </a:rPr>
                <a:t>∩ a</a:t>
              </a:r>
              <a:r>
                <a:rPr lang="en-US" baseline="-25000" dirty="0">
                  <a:solidFill>
                    <a:srgbClr val="FF0000"/>
                  </a:solidFill>
                </a:rPr>
                <a:t>2</a:t>
              </a:r>
              <a:r>
                <a:rPr lang="en-US" dirty="0">
                  <a:solidFill>
                    <a:srgbClr val="FF0000"/>
                  </a:solidFill>
                </a:rPr>
                <a:t>):</a:t>
              </a:r>
            </a:p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FF0000"/>
                  </a:solidFill>
                </a:rPr>
                <a:t>64</a:t>
              </a: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3980640" y="5947823"/>
              <a:ext cx="719217" cy="553018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FF0000"/>
                  </a:solidFill>
                </a:rPr>
                <a:t>d:1</a:t>
              </a: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1630561" y="4012260"/>
              <a:ext cx="1036800" cy="553018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00B050"/>
                  </a:solidFill>
                </a:rPr>
                <a:t>b:128</a:t>
              </a:r>
            </a:p>
          </p:txBody>
        </p:sp>
        <p:cxnSp>
          <p:nvCxnSpPr>
            <p:cNvPr id="48" name="Curved Connector 29"/>
            <p:cNvCxnSpPr>
              <a:stCxn id="45" idx="2"/>
              <a:endCxn id="43" idx="0"/>
            </p:cNvCxnSpPr>
            <p:nvPr/>
          </p:nvCxnSpPr>
          <p:spPr bwMode="auto">
            <a:xfrm rot="10800000" flipV="1">
              <a:off x="3393121" y="4288769"/>
              <a:ext cx="656640" cy="553018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urved Connector 48"/>
            <p:cNvCxnSpPr>
              <a:stCxn id="47" idx="4"/>
              <a:endCxn id="42" idx="0"/>
            </p:cNvCxnSpPr>
            <p:nvPr/>
          </p:nvCxnSpPr>
          <p:spPr bwMode="auto">
            <a:xfrm rot="16200000" flipH="1">
              <a:off x="2148943" y="4565296"/>
              <a:ext cx="345636" cy="34560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urved Connector 49"/>
            <p:cNvCxnSpPr>
              <a:stCxn id="44" idx="0"/>
              <a:endCxn id="42" idx="4"/>
            </p:cNvCxnSpPr>
            <p:nvPr/>
          </p:nvCxnSpPr>
          <p:spPr bwMode="auto">
            <a:xfrm rot="16200000" flipV="1">
              <a:off x="2503190" y="5455303"/>
              <a:ext cx="207382" cy="22464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urved Connector 50"/>
            <p:cNvCxnSpPr>
              <a:stCxn id="44" idx="7"/>
              <a:endCxn id="43" idx="4"/>
            </p:cNvCxnSpPr>
            <p:nvPr/>
          </p:nvCxnSpPr>
          <p:spPr bwMode="auto">
            <a:xfrm rot="5400000" flipH="1" flipV="1">
              <a:off x="3052667" y="5452341"/>
              <a:ext cx="397990" cy="28291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urved Connector 51"/>
            <p:cNvCxnSpPr>
              <a:stCxn id="46" idx="0"/>
              <a:endCxn id="43" idx="5"/>
            </p:cNvCxnSpPr>
            <p:nvPr/>
          </p:nvCxnSpPr>
          <p:spPr bwMode="auto">
            <a:xfrm rot="16200000" flipV="1">
              <a:off x="3659651" y="5267225"/>
              <a:ext cx="634006" cy="72719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913832">
              <a:defRPr/>
            </a:pPr>
            <a:r>
              <a:rPr lang="en-US" dirty="0" smtClean="0"/>
              <a:t>Updating Secure Buffers and Channels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870241" y="2301952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t1</a:t>
            </a:r>
          </a:p>
        </p:txBody>
      </p:sp>
      <p:sp>
        <p:nvSpPr>
          <p:cNvPr id="4" name="Oval 3"/>
          <p:cNvSpPr/>
          <p:nvPr/>
        </p:nvSpPr>
        <p:spPr>
          <a:xfrm>
            <a:off x="2408161" y="2295602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t2</a:t>
            </a:r>
          </a:p>
        </p:txBody>
      </p:sp>
      <p:cxnSp>
        <p:nvCxnSpPr>
          <p:cNvPr id="5" name="Straight Arrow Connector 4"/>
          <p:cNvCxnSpPr>
            <a:stCxn id="3" idx="6"/>
            <a:endCxn id="4" idx="2"/>
          </p:cNvCxnSpPr>
          <p:nvPr/>
        </p:nvCxnSpPr>
        <p:spPr>
          <a:xfrm flipV="1">
            <a:off x="1492321" y="2572111"/>
            <a:ext cx="915840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urved Connector 5"/>
          <p:cNvCxnSpPr>
            <a:stCxn id="3" idx="4"/>
            <a:endCxn id="4" idx="4"/>
          </p:cNvCxnSpPr>
          <p:nvPr/>
        </p:nvCxnSpPr>
        <p:spPr>
          <a:xfrm rot="5400000" flipH="1" flipV="1">
            <a:off x="1947066" y="2082835"/>
            <a:ext cx="6350" cy="1537920"/>
          </a:xfrm>
          <a:prstGeom prst="curvedConnector3">
            <a:avLst>
              <a:gd name="adj1" fmla="val -3600000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urved Connector 17"/>
          <p:cNvCxnSpPr>
            <a:stCxn id="3" idx="2"/>
            <a:endCxn id="3" idx="0"/>
          </p:cNvCxnSpPr>
          <p:nvPr/>
        </p:nvCxnSpPr>
        <p:spPr>
          <a:xfrm rot="10800000" flipH="1">
            <a:off x="870241" y="2301953"/>
            <a:ext cx="311040" cy="276509"/>
          </a:xfrm>
          <a:prstGeom prst="curvedConnector4">
            <a:avLst>
              <a:gd name="adj1" fmla="val -73495"/>
              <a:gd name="adj2" fmla="val 182674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922" name="TextBox 7"/>
          <p:cNvSpPr txBox="1">
            <a:spLocks noChangeArrowheads="1"/>
          </p:cNvSpPr>
          <p:nvPr/>
        </p:nvSpPr>
        <p:spPr bwMode="auto">
          <a:xfrm>
            <a:off x="245763" y="2980578"/>
            <a:ext cx="2784479" cy="60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baseline="-25000" dirty="0">
                <a:solidFill>
                  <a:schemeClr val="tx1"/>
                </a:solidFill>
              </a:rPr>
              <a:t>1 </a:t>
            </a:r>
            <a:r>
              <a:rPr lang="en-US" dirty="0">
                <a:solidFill>
                  <a:schemeClr val="tx1"/>
                </a:solidFill>
              </a:rPr>
              <a:t>∩ a</a:t>
            </a:r>
            <a:r>
              <a:rPr lang="en-US" baseline="-25000" dirty="0">
                <a:solidFill>
                  <a:schemeClr val="tx1"/>
                </a:solidFill>
              </a:rPr>
              <a:t>2 </a:t>
            </a:r>
            <a:r>
              <a:rPr lang="en-US" dirty="0">
                <a:solidFill>
                  <a:schemeClr val="tx1"/>
                </a:solidFill>
              </a:rPr>
              <a:t>: </a:t>
            </a:r>
            <a:endParaRPr lang="en-US" dirty="0" smtClean="0">
              <a:solidFill>
                <a:schemeClr val="tx1"/>
              </a:solidFill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en-US" dirty="0">
                <a:solidFill>
                  <a:schemeClr val="tx1"/>
                </a:solidFill>
              </a:rPr>
              <a:t>0, 63, 64, r/w, shared, sec&gt;</a:t>
            </a:r>
          </a:p>
        </p:txBody>
      </p:sp>
      <p:sp>
        <p:nvSpPr>
          <p:cNvPr id="38923" name="TextBox 8"/>
          <p:cNvSpPr txBox="1">
            <a:spLocks noChangeArrowheads="1"/>
          </p:cNvSpPr>
          <p:nvPr/>
        </p:nvSpPr>
        <p:spPr bwMode="auto">
          <a:xfrm>
            <a:off x="40802" y="1535202"/>
            <a:ext cx="3473986" cy="341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</a:rPr>
              <a:t>b: &lt;128, 191, 64, w/o, local, unsec&gt;</a:t>
            </a:r>
          </a:p>
        </p:txBody>
      </p:sp>
      <p:cxnSp>
        <p:nvCxnSpPr>
          <p:cNvPr id="10" name="Curved Connector 17"/>
          <p:cNvCxnSpPr>
            <a:stCxn id="4" idx="6"/>
            <a:endCxn id="4" idx="5"/>
          </p:cNvCxnSpPr>
          <p:nvPr/>
        </p:nvCxnSpPr>
        <p:spPr>
          <a:xfrm flipH="1">
            <a:off x="2939522" y="2572110"/>
            <a:ext cx="90720" cy="195861"/>
          </a:xfrm>
          <a:prstGeom prst="curvedConnector4">
            <a:avLst>
              <a:gd name="adj1" fmla="val -570260"/>
              <a:gd name="adj2" fmla="val 247488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925" name="TextBox 10"/>
          <p:cNvSpPr txBox="1">
            <a:spLocks noChangeArrowheads="1"/>
          </p:cNvSpPr>
          <p:nvPr/>
        </p:nvSpPr>
        <p:spPr bwMode="auto">
          <a:xfrm>
            <a:off x="3082081" y="2679493"/>
            <a:ext cx="2785156" cy="60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- (a</a:t>
            </a:r>
            <a:r>
              <a:rPr lang="en-US" baseline="-25000" dirty="0">
                <a:solidFill>
                  <a:schemeClr val="tx1"/>
                </a:solidFill>
              </a:rPr>
              <a:t>1 </a:t>
            </a:r>
            <a:r>
              <a:rPr lang="en-US" dirty="0">
                <a:solidFill>
                  <a:schemeClr val="tx1"/>
                </a:solidFill>
              </a:rPr>
              <a:t>∩ a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en-US" dirty="0">
                <a:solidFill>
                  <a:schemeClr val="tx1"/>
                </a:solidFill>
              </a:rPr>
              <a:t>64, 127, 64, r/o, local, sec&gt;</a:t>
            </a:r>
          </a:p>
        </p:txBody>
      </p:sp>
      <p:cxnSp>
        <p:nvCxnSpPr>
          <p:cNvPr id="12" name="Curved Connector 24"/>
          <p:cNvCxnSpPr>
            <a:stCxn id="4" idx="6"/>
            <a:endCxn id="4" idx="7"/>
          </p:cNvCxnSpPr>
          <p:nvPr/>
        </p:nvCxnSpPr>
        <p:spPr>
          <a:xfrm flipH="1" flipV="1">
            <a:off x="2939522" y="2376250"/>
            <a:ext cx="90720" cy="195861"/>
          </a:xfrm>
          <a:prstGeom prst="curvedConnector4">
            <a:avLst>
              <a:gd name="adj1" fmla="val -775847"/>
              <a:gd name="adj2" fmla="val 247488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927" name="TextBox 12"/>
          <p:cNvSpPr txBox="1">
            <a:spLocks noChangeArrowheads="1"/>
          </p:cNvSpPr>
          <p:nvPr/>
        </p:nvSpPr>
        <p:spPr bwMode="auto">
          <a:xfrm>
            <a:off x="2109909" y="1775673"/>
            <a:ext cx="3007063" cy="341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d: &lt;192, 193,1, r/w, local, sec&gt;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EAC6-3B09-0648-AF47-FED2C96AE08A}" type="datetime1">
              <a:rPr lang="en-US" smtClean="0"/>
              <a:t>10/24/10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42</a:t>
            </a:fld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639521" y="1623051"/>
            <a:ext cx="3555359" cy="4526395"/>
          </a:xfrm>
          <a:prstGeom prst="rect">
            <a:avLst/>
          </a:prstGeom>
        </p:spPr>
        <p:txBody>
          <a:bodyPr rtlCol="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686" indent="-342686" defTabSz="913832">
              <a:defRPr/>
            </a:pPr>
            <a:r>
              <a:rPr lang="en-US" sz="2400" dirty="0" smtClean="0"/>
              <a:t>Secure Buffers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-(a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∩ a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):64 – Local (t1)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∩a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:64 – Shared (t1,t2)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d – Local (t2)</a:t>
            </a:r>
          </a:p>
          <a:p>
            <a:pPr marL="342686" indent="-342686" defTabSz="913832">
              <a:defRPr/>
            </a:pPr>
            <a:r>
              <a:rPr lang="en-US" sz="2400" dirty="0" smtClean="0"/>
              <a:t>Unsecure Buffers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b:128 – Local (t1)</a:t>
            </a:r>
          </a:p>
          <a:p>
            <a:pPr marL="342686" indent="-342686" defTabSz="913832">
              <a:defRPr/>
            </a:pPr>
            <a:r>
              <a:rPr lang="en-US" sz="2400" dirty="0" smtClean="0"/>
              <a:t>Secure Channels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-(a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∩ a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) to t1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∩a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:64 to t1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d to t2</a:t>
            </a:r>
          </a:p>
          <a:p>
            <a:pPr marL="342686" indent="-342686" defTabSz="913832">
              <a:defRPr/>
            </a:pPr>
            <a:r>
              <a:rPr lang="en-US" sz="2400" dirty="0" smtClean="0"/>
              <a:t>Unsecure Channels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b to t2</a:t>
            </a:r>
          </a:p>
          <a:p>
            <a:pPr marL="742488" lvl="1" indent="-285571" defTabSz="913832">
              <a:defRPr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742488" lvl="1" indent="-285571" defTabSz="913832">
              <a:defRPr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342686" indent="-342686" defTabSz="913832">
              <a:defRPr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1142292" lvl="2" indent="-228459" defTabSz="913832">
              <a:defRPr/>
            </a:pPr>
            <a:endParaRPr lang="en-US" sz="1800" dirty="0" smtClean="0">
              <a:solidFill>
                <a:srgbClr val="00B050"/>
              </a:solidFill>
            </a:endParaRPr>
          </a:p>
          <a:p>
            <a:pPr marL="1142292" lvl="2" indent="-228459" defTabSz="913832">
              <a:defRPr/>
            </a:pPr>
            <a:endParaRPr lang="en-US" sz="1800" dirty="0" smtClean="0">
              <a:solidFill>
                <a:srgbClr val="00B050"/>
              </a:solidFill>
            </a:endParaRPr>
          </a:p>
          <a:p>
            <a:pPr marL="342686" indent="-342686" defTabSz="913832"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686" indent="-342686" defTabSz="913832"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742488" lvl="1" indent="-285571" defTabSz="913832">
              <a:defRPr/>
            </a:pP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683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Bent Arrow 36"/>
          <p:cNvSpPr/>
          <p:nvPr/>
        </p:nvSpPr>
        <p:spPr>
          <a:xfrm flipV="1">
            <a:off x="870241" y="3816401"/>
            <a:ext cx="898560" cy="1036909"/>
          </a:xfrm>
          <a:prstGeom prst="ben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1630561" y="3804878"/>
            <a:ext cx="4008960" cy="3041599"/>
            <a:chOff x="3211512" y="4008437"/>
            <a:chExt cx="4419600" cy="3352800"/>
          </a:xfrm>
        </p:grpSpPr>
        <p:sp>
          <p:nvSpPr>
            <p:cNvPr id="42" name="Oval 41"/>
            <p:cNvSpPr/>
            <p:nvPr/>
          </p:nvSpPr>
          <p:spPr>
            <a:xfrm>
              <a:off x="3821112" y="5227637"/>
              <a:ext cx="685800" cy="6096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/>
                <a:t>t1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4811712" y="5151437"/>
              <a:ext cx="685800" cy="6096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/>
                <a:t>t2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3744912" y="6446837"/>
              <a:ext cx="1219200" cy="914400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FF0000"/>
                  </a:solidFill>
                </a:rPr>
                <a:t>a</a:t>
              </a:r>
              <a:r>
                <a:rPr lang="en-US" baseline="-25000" dirty="0">
                  <a:solidFill>
                    <a:srgbClr val="FF0000"/>
                  </a:solidFill>
                </a:rPr>
                <a:t>1</a:t>
              </a:r>
              <a:r>
                <a:rPr lang="en-US" dirty="0">
                  <a:solidFill>
                    <a:srgbClr val="FF0000"/>
                  </a:solidFill>
                </a:rPr>
                <a:t>∩a</a:t>
              </a:r>
              <a:r>
                <a:rPr lang="en-US" baseline="-25000" dirty="0">
                  <a:solidFill>
                    <a:srgbClr val="FF0000"/>
                  </a:solidFill>
                </a:rPr>
                <a:t>2</a:t>
              </a:r>
              <a:r>
                <a:rPr lang="en-US" dirty="0">
                  <a:solidFill>
                    <a:srgbClr val="FF0000"/>
                  </a:solidFill>
                </a:rPr>
                <a:t>:</a:t>
              </a:r>
            </a:p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FF0000"/>
                  </a:solidFill>
                </a:rPr>
                <a:t>64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5878512" y="4008437"/>
              <a:ext cx="1752600" cy="1066800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FF0000"/>
                  </a:solidFill>
                </a:rPr>
                <a:t>a</a:t>
              </a:r>
              <a:r>
                <a:rPr lang="en-US" baseline="-25000" dirty="0">
                  <a:solidFill>
                    <a:srgbClr val="FF0000"/>
                  </a:solidFill>
                </a:rPr>
                <a:t>2</a:t>
              </a:r>
              <a:r>
                <a:rPr lang="en-US" dirty="0">
                  <a:solidFill>
                    <a:srgbClr val="FF0000"/>
                  </a:solidFill>
                </a:rPr>
                <a:t>-(a</a:t>
              </a:r>
              <a:r>
                <a:rPr lang="en-US" baseline="-25000" dirty="0">
                  <a:solidFill>
                    <a:srgbClr val="FF0000"/>
                  </a:solidFill>
                </a:rPr>
                <a:t>1</a:t>
              </a:r>
              <a:r>
                <a:rPr lang="en-US" dirty="0">
                  <a:solidFill>
                    <a:srgbClr val="FF0000"/>
                  </a:solidFill>
                </a:rPr>
                <a:t>∩ a</a:t>
              </a:r>
              <a:r>
                <a:rPr lang="en-US" baseline="-25000" dirty="0">
                  <a:solidFill>
                    <a:srgbClr val="FF0000"/>
                  </a:solidFill>
                </a:rPr>
                <a:t>2</a:t>
              </a:r>
              <a:r>
                <a:rPr lang="en-US" dirty="0">
                  <a:solidFill>
                    <a:srgbClr val="FF0000"/>
                  </a:solidFill>
                </a:rPr>
                <a:t>):</a:t>
              </a:r>
            </a:p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FF0000"/>
                  </a:solidFill>
                </a:rPr>
                <a:t>64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5802311" y="6370637"/>
              <a:ext cx="792887" cy="609600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FF0000"/>
                  </a:solidFill>
                </a:rPr>
                <a:t>d:1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3211512" y="4237037"/>
              <a:ext cx="1143000" cy="609600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00B050"/>
                  </a:solidFill>
                </a:rPr>
                <a:t>b:128</a:t>
              </a:r>
            </a:p>
          </p:txBody>
        </p:sp>
        <p:cxnSp>
          <p:nvCxnSpPr>
            <p:cNvPr id="48" name="Curved Connector 29"/>
            <p:cNvCxnSpPr>
              <a:stCxn id="45" idx="2"/>
              <a:endCxn id="43" idx="0"/>
            </p:cNvCxnSpPr>
            <p:nvPr/>
          </p:nvCxnSpPr>
          <p:spPr>
            <a:xfrm rot="10800000" flipV="1">
              <a:off x="5154612" y="4541837"/>
              <a:ext cx="723900" cy="609600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urved Connector 48"/>
            <p:cNvCxnSpPr>
              <a:stCxn id="47" idx="4"/>
              <a:endCxn id="42" idx="0"/>
            </p:cNvCxnSpPr>
            <p:nvPr/>
          </p:nvCxnSpPr>
          <p:spPr>
            <a:xfrm rot="16200000" flipH="1">
              <a:off x="3783012" y="4846637"/>
              <a:ext cx="381000" cy="38100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urved Connector 49"/>
            <p:cNvCxnSpPr>
              <a:stCxn id="44" idx="0"/>
              <a:endCxn id="42" idx="4"/>
            </p:cNvCxnSpPr>
            <p:nvPr/>
          </p:nvCxnSpPr>
          <p:spPr>
            <a:xfrm rot="16200000" flipV="1">
              <a:off x="3954462" y="6046787"/>
              <a:ext cx="609600" cy="19050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urved Connector 50"/>
            <p:cNvCxnSpPr>
              <a:stCxn id="44" idx="7"/>
              <a:endCxn id="43" idx="4"/>
            </p:cNvCxnSpPr>
            <p:nvPr/>
          </p:nvCxnSpPr>
          <p:spPr>
            <a:xfrm rot="5400000" flipH="1" flipV="1">
              <a:off x="4560887" y="5986462"/>
              <a:ext cx="819150" cy="36830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urved Connector 51"/>
            <p:cNvCxnSpPr>
              <a:stCxn id="46" idx="0"/>
              <a:endCxn id="43" idx="5"/>
            </p:cNvCxnSpPr>
            <p:nvPr/>
          </p:nvCxnSpPr>
          <p:spPr>
            <a:xfrm rot="16200000" flipV="1">
              <a:off x="5448479" y="5620362"/>
              <a:ext cx="698874" cy="801676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913832">
              <a:defRPr/>
            </a:pPr>
            <a:r>
              <a:rPr lang="en-US" dirty="0" smtClean="0"/>
              <a:t>Updating Secure Buffers and Channels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870241" y="2301952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t1</a:t>
            </a:r>
          </a:p>
        </p:txBody>
      </p:sp>
      <p:sp>
        <p:nvSpPr>
          <p:cNvPr id="4" name="Oval 3"/>
          <p:cNvSpPr/>
          <p:nvPr/>
        </p:nvSpPr>
        <p:spPr>
          <a:xfrm>
            <a:off x="2408161" y="2295602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t2</a:t>
            </a:r>
          </a:p>
        </p:txBody>
      </p:sp>
      <p:cxnSp>
        <p:nvCxnSpPr>
          <p:cNvPr id="5" name="Straight Arrow Connector 4"/>
          <p:cNvCxnSpPr>
            <a:stCxn id="3" idx="6"/>
            <a:endCxn id="4" idx="2"/>
          </p:cNvCxnSpPr>
          <p:nvPr/>
        </p:nvCxnSpPr>
        <p:spPr>
          <a:xfrm flipV="1">
            <a:off x="1492321" y="2572111"/>
            <a:ext cx="915840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urved Connector 5"/>
          <p:cNvCxnSpPr>
            <a:stCxn id="3" idx="4"/>
            <a:endCxn id="4" idx="4"/>
          </p:cNvCxnSpPr>
          <p:nvPr/>
        </p:nvCxnSpPr>
        <p:spPr>
          <a:xfrm rot="5400000" flipH="1" flipV="1">
            <a:off x="1947066" y="2082835"/>
            <a:ext cx="6350" cy="1537920"/>
          </a:xfrm>
          <a:prstGeom prst="curvedConnector3">
            <a:avLst>
              <a:gd name="adj1" fmla="val -3600000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urved Connector 17"/>
          <p:cNvCxnSpPr>
            <a:stCxn id="3" idx="2"/>
            <a:endCxn id="3" idx="0"/>
          </p:cNvCxnSpPr>
          <p:nvPr/>
        </p:nvCxnSpPr>
        <p:spPr>
          <a:xfrm rot="10800000" flipH="1">
            <a:off x="870241" y="2301953"/>
            <a:ext cx="311040" cy="276509"/>
          </a:xfrm>
          <a:prstGeom prst="curvedConnector4">
            <a:avLst>
              <a:gd name="adj1" fmla="val -73495"/>
              <a:gd name="adj2" fmla="val 182674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922" name="TextBox 7"/>
          <p:cNvSpPr txBox="1">
            <a:spLocks noChangeArrowheads="1"/>
          </p:cNvSpPr>
          <p:nvPr/>
        </p:nvSpPr>
        <p:spPr bwMode="auto">
          <a:xfrm>
            <a:off x="245763" y="2980578"/>
            <a:ext cx="2784479" cy="60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baseline="-25000" dirty="0">
                <a:solidFill>
                  <a:schemeClr val="tx1"/>
                </a:solidFill>
              </a:rPr>
              <a:t>1 </a:t>
            </a:r>
            <a:r>
              <a:rPr lang="en-US" dirty="0">
                <a:solidFill>
                  <a:schemeClr val="tx1"/>
                </a:solidFill>
              </a:rPr>
              <a:t>∩ a</a:t>
            </a:r>
            <a:r>
              <a:rPr lang="en-US" baseline="-25000" dirty="0">
                <a:solidFill>
                  <a:schemeClr val="tx1"/>
                </a:solidFill>
              </a:rPr>
              <a:t>2 </a:t>
            </a:r>
            <a:r>
              <a:rPr lang="en-US" dirty="0">
                <a:solidFill>
                  <a:schemeClr val="tx1"/>
                </a:solidFill>
              </a:rPr>
              <a:t>: </a:t>
            </a:r>
            <a:endParaRPr lang="en-US" dirty="0" smtClean="0">
              <a:solidFill>
                <a:schemeClr val="tx1"/>
              </a:solidFill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en-US" dirty="0">
                <a:solidFill>
                  <a:schemeClr val="tx1"/>
                </a:solidFill>
              </a:rPr>
              <a:t>0, 63, 64, r/w, shared, sec&gt;</a:t>
            </a:r>
          </a:p>
        </p:txBody>
      </p:sp>
      <p:sp>
        <p:nvSpPr>
          <p:cNvPr id="38923" name="TextBox 8"/>
          <p:cNvSpPr txBox="1">
            <a:spLocks noChangeArrowheads="1"/>
          </p:cNvSpPr>
          <p:nvPr/>
        </p:nvSpPr>
        <p:spPr bwMode="auto">
          <a:xfrm>
            <a:off x="40802" y="1535202"/>
            <a:ext cx="3473986" cy="341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</a:rPr>
              <a:t>b: &lt;128, 191, 64, w/o, local, unsec&gt;</a:t>
            </a:r>
          </a:p>
        </p:txBody>
      </p:sp>
      <p:cxnSp>
        <p:nvCxnSpPr>
          <p:cNvPr id="10" name="Curved Connector 17"/>
          <p:cNvCxnSpPr>
            <a:stCxn id="4" idx="6"/>
            <a:endCxn id="4" idx="5"/>
          </p:cNvCxnSpPr>
          <p:nvPr/>
        </p:nvCxnSpPr>
        <p:spPr>
          <a:xfrm flipH="1">
            <a:off x="2939522" y="2572110"/>
            <a:ext cx="90720" cy="195861"/>
          </a:xfrm>
          <a:prstGeom prst="curvedConnector4">
            <a:avLst>
              <a:gd name="adj1" fmla="val -570260"/>
              <a:gd name="adj2" fmla="val 247488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925" name="TextBox 10"/>
          <p:cNvSpPr txBox="1">
            <a:spLocks noChangeArrowheads="1"/>
          </p:cNvSpPr>
          <p:nvPr/>
        </p:nvSpPr>
        <p:spPr bwMode="auto">
          <a:xfrm>
            <a:off x="3082081" y="2679493"/>
            <a:ext cx="2785156" cy="60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- (a</a:t>
            </a:r>
            <a:r>
              <a:rPr lang="en-US" baseline="-25000" dirty="0">
                <a:solidFill>
                  <a:schemeClr val="tx1"/>
                </a:solidFill>
              </a:rPr>
              <a:t>1 </a:t>
            </a:r>
            <a:r>
              <a:rPr lang="en-US" dirty="0">
                <a:solidFill>
                  <a:schemeClr val="tx1"/>
                </a:solidFill>
              </a:rPr>
              <a:t>∩ a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en-US" dirty="0">
                <a:solidFill>
                  <a:schemeClr val="tx1"/>
                </a:solidFill>
              </a:rPr>
              <a:t>64, 127, 64, r/o, local, sec&gt;</a:t>
            </a:r>
          </a:p>
        </p:txBody>
      </p:sp>
      <p:cxnSp>
        <p:nvCxnSpPr>
          <p:cNvPr id="12" name="Curved Connector 24"/>
          <p:cNvCxnSpPr>
            <a:stCxn id="4" idx="6"/>
            <a:endCxn id="4" idx="7"/>
          </p:cNvCxnSpPr>
          <p:nvPr/>
        </p:nvCxnSpPr>
        <p:spPr>
          <a:xfrm flipH="1" flipV="1">
            <a:off x="2939522" y="2376250"/>
            <a:ext cx="90720" cy="195861"/>
          </a:xfrm>
          <a:prstGeom prst="curvedConnector4">
            <a:avLst>
              <a:gd name="adj1" fmla="val -775847"/>
              <a:gd name="adj2" fmla="val 247488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927" name="TextBox 12"/>
          <p:cNvSpPr txBox="1">
            <a:spLocks noChangeArrowheads="1"/>
          </p:cNvSpPr>
          <p:nvPr/>
        </p:nvSpPr>
        <p:spPr bwMode="auto">
          <a:xfrm>
            <a:off x="2109909" y="1775673"/>
            <a:ext cx="3007063" cy="341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d: &lt;192, 193,1, r/w, local, sec&gt;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801121" y="4645928"/>
            <a:ext cx="1728000" cy="967782"/>
          </a:xfrm>
          <a:prstGeom prst="wedgeRoundRectCallout">
            <a:avLst>
              <a:gd name="adj1" fmla="val -8176"/>
              <a:gd name="adj2" fmla="val 67185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Define secure and unsecure buffer requirements</a:t>
            </a:r>
          </a:p>
        </p:txBody>
      </p:sp>
      <p:sp>
        <p:nvSpPr>
          <p:cNvPr id="41" name="Rounded Rectangular Callout 40"/>
          <p:cNvSpPr/>
          <p:nvPr/>
        </p:nvSpPr>
        <p:spPr>
          <a:xfrm>
            <a:off x="3845206" y="4910914"/>
            <a:ext cx="1728000" cy="967782"/>
          </a:xfrm>
          <a:prstGeom prst="wedgeRoundRectCallout">
            <a:avLst>
              <a:gd name="adj1" fmla="val -60318"/>
              <a:gd name="adj2" fmla="val 9294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Define secure and unsecure channel requirements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EAC6-3B09-0648-AF47-FED2C96AE08A}" type="datetime1">
              <a:rPr lang="en-US" smtClean="0"/>
              <a:t>10/24/10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43</a:t>
            </a:fld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639521" y="1623051"/>
            <a:ext cx="3555359" cy="4526395"/>
          </a:xfrm>
          <a:prstGeom prst="rect">
            <a:avLst/>
          </a:prstGeom>
        </p:spPr>
        <p:txBody>
          <a:bodyPr rtlCol="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686" indent="-342686" defTabSz="913832">
              <a:defRPr/>
            </a:pPr>
            <a:r>
              <a:rPr lang="en-US" sz="2400" dirty="0" smtClean="0"/>
              <a:t>Secure Buffers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-(a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∩ a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):64 – Local (t1)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∩a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:64 – Shared (t1,t2)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d – Local (t2)</a:t>
            </a:r>
          </a:p>
          <a:p>
            <a:pPr marL="342686" indent="-342686" defTabSz="913832">
              <a:defRPr/>
            </a:pPr>
            <a:r>
              <a:rPr lang="en-US" sz="2400" dirty="0" smtClean="0"/>
              <a:t>Unsecure Buffers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b:128 – Local (t1)</a:t>
            </a:r>
          </a:p>
          <a:p>
            <a:pPr marL="342686" indent="-342686" defTabSz="913832">
              <a:defRPr/>
            </a:pPr>
            <a:r>
              <a:rPr lang="en-US" sz="2400" dirty="0" smtClean="0"/>
              <a:t>Secure Channels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-(a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∩ a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) to t1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∩a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:64 to t1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d to t2</a:t>
            </a:r>
          </a:p>
          <a:p>
            <a:pPr marL="342686" indent="-342686" defTabSz="913832">
              <a:defRPr/>
            </a:pPr>
            <a:r>
              <a:rPr lang="en-US" sz="2400" dirty="0" smtClean="0"/>
              <a:t>Unsecure Channels</a:t>
            </a:r>
          </a:p>
          <a:p>
            <a:pPr marL="742488" lvl="1" indent="-285571" defTabSz="913832"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b to t2</a:t>
            </a:r>
          </a:p>
          <a:p>
            <a:pPr marL="742488" lvl="1" indent="-285571" defTabSz="913832">
              <a:defRPr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742488" lvl="1" indent="-285571" defTabSz="913832">
              <a:defRPr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342686" indent="-342686" defTabSz="913832">
              <a:defRPr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1142292" lvl="2" indent="-228459" defTabSz="913832">
              <a:defRPr/>
            </a:pPr>
            <a:endParaRPr lang="en-US" sz="1800" dirty="0" smtClean="0">
              <a:solidFill>
                <a:srgbClr val="00B050"/>
              </a:solidFill>
            </a:endParaRPr>
          </a:p>
          <a:p>
            <a:pPr marL="1142292" lvl="2" indent="-228459" defTabSz="913832">
              <a:defRPr/>
            </a:pPr>
            <a:endParaRPr lang="en-US" sz="1800" dirty="0" smtClean="0">
              <a:solidFill>
                <a:srgbClr val="00B050"/>
              </a:solidFill>
            </a:endParaRPr>
          </a:p>
          <a:p>
            <a:pPr marL="342686" indent="-342686" defTabSz="913832"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686" indent="-342686" defTabSz="913832"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742488" lvl="1" indent="-285571" defTabSz="913832">
              <a:defRPr/>
            </a:pP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74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2" grpId="0" animBg="1"/>
      <p:bldP spid="41" grpId="0" animBg="1"/>
      <p:bldP spid="3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Establishing Security</a:t>
            </a:r>
          </a:p>
        </p:txBody>
      </p:sp>
      <p:sp>
        <p:nvSpPr>
          <p:cNvPr id="6" name="Oval 5"/>
          <p:cNvSpPr/>
          <p:nvPr/>
        </p:nvSpPr>
        <p:spPr>
          <a:xfrm>
            <a:off x="669152" y="5166658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cs typeface="Times New Roman" pitchFamily="18" charset="0"/>
              </a:rPr>
              <a:t>t1</a:t>
            </a:r>
          </a:p>
        </p:txBody>
      </p:sp>
      <p:sp>
        <p:nvSpPr>
          <p:cNvPr id="7" name="Oval 6"/>
          <p:cNvSpPr/>
          <p:nvPr/>
        </p:nvSpPr>
        <p:spPr>
          <a:xfrm>
            <a:off x="1913312" y="5166658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cs typeface="Times New Roman" pitchFamily="18" charset="0"/>
              </a:rPr>
              <a:t>t2</a:t>
            </a:r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1291232" y="5443167"/>
            <a:ext cx="622080" cy="1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88353" y="1448121"/>
            <a:ext cx="1257120" cy="1631528"/>
          </a:xfrm>
          <a:prstGeom prst="rect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>
            <a:spAutoFit/>
          </a:bodyPr>
          <a:lstStyle/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 err="1">
                <a:solidFill>
                  <a:schemeClr val="tx1"/>
                </a:solidFill>
                <a:cs typeface="Times New Roman" pitchFamily="18" charset="0"/>
              </a:rPr>
              <a:t>Mem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 Map: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a: 0-&gt;127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b: 128-&gt;191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d: 192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433952" y="2968920"/>
            <a:ext cx="1313280" cy="553018"/>
          </a:xfrm>
          <a:prstGeom prst="wedgeRoundRectCallout">
            <a:avLst>
              <a:gd name="adj1" fmla="val -39849"/>
              <a:gd name="adj2" fmla="val -72446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cs typeface="Times New Roman" pitchFamily="18" charset="0"/>
              </a:rPr>
              <a:t>Keep global </a:t>
            </a:r>
            <a:r>
              <a:rPr lang="en-US" sz="1200" dirty="0" err="1">
                <a:cs typeface="Times New Roman" pitchFamily="18" charset="0"/>
              </a:rPr>
              <a:t>mem</a:t>
            </a:r>
            <a:r>
              <a:rPr lang="en-US" sz="1200" dirty="0">
                <a:cs typeface="Times New Roman" pitchFamily="18" charset="0"/>
              </a:rPr>
              <a:t> map</a:t>
            </a:r>
          </a:p>
        </p:txBody>
      </p:sp>
      <p:sp>
        <p:nvSpPr>
          <p:cNvPr id="12" name="Oval 11"/>
          <p:cNvSpPr/>
          <p:nvPr/>
        </p:nvSpPr>
        <p:spPr>
          <a:xfrm>
            <a:off x="5305952" y="2306451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cs typeface="Times New Roman" pitchFamily="18" charset="0"/>
              </a:rPr>
              <a:t>t1</a:t>
            </a:r>
          </a:p>
        </p:txBody>
      </p:sp>
      <p:sp>
        <p:nvSpPr>
          <p:cNvPr id="13" name="Oval 12"/>
          <p:cNvSpPr/>
          <p:nvPr/>
        </p:nvSpPr>
        <p:spPr>
          <a:xfrm>
            <a:off x="6550112" y="2306451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cs typeface="Times New Roman" pitchFamily="18" charset="0"/>
              </a:rPr>
              <a:t>t2</a:t>
            </a:r>
          </a:p>
        </p:txBody>
      </p:sp>
      <p:cxnSp>
        <p:nvCxnSpPr>
          <p:cNvPr id="14" name="Straight Arrow Connector 13"/>
          <p:cNvCxnSpPr>
            <a:stCxn id="12" idx="6"/>
            <a:endCxn id="13" idx="2"/>
          </p:cNvCxnSpPr>
          <p:nvPr/>
        </p:nvCxnSpPr>
        <p:spPr>
          <a:xfrm>
            <a:off x="5928032" y="2582960"/>
            <a:ext cx="622080" cy="1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12" idx="3"/>
            <a:endCxn id="12" idx="5"/>
          </p:cNvCxnSpPr>
          <p:nvPr/>
        </p:nvCxnSpPr>
        <p:spPr>
          <a:xfrm rot="16200000" flipH="1">
            <a:off x="5616272" y="2557780"/>
            <a:ext cx="1441" cy="440640"/>
          </a:xfrm>
          <a:prstGeom prst="curvedConnector3">
            <a:avLst>
              <a:gd name="adj1" fmla="val 55309337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2" idx="2"/>
            <a:endCxn id="12" idx="0"/>
          </p:cNvCxnSpPr>
          <p:nvPr/>
        </p:nvCxnSpPr>
        <p:spPr>
          <a:xfrm rot="10800000" flipH="1">
            <a:off x="5305952" y="2306451"/>
            <a:ext cx="311040" cy="276509"/>
          </a:xfrm>
          <a:prstGeom prst="curvedConnector4">
            <a:avLst>
              <a:gd name="adj1" fmla="val -118280"/>
              <a:gd name="adj2" fmla="val 252420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914913" y="3660193"/>
            <a:ext cx="2309101" cy="2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200">
                <a:solidFill>
                  <a:schemeClr val="tx1"/>
                </a:solidFill>
                <a:cs typeface="Times New Roman" pitchFamily="18" charset="0"/>
              </a:rPr>
              <a:t>b: &lt;128, 191, 64, r/o, local, unsec&gt;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678112" y="1517248"/>
            <a:ext cx="2014625" cy="2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20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1200" baseline="-25000">
                <a:solidFill>
                  <a:schemeClr val="tx1"/>
                </a:solidFill>
                <a:cs typeface="Times New Roman" pitchFamily="18" charset="0"/>
              </a:rPr>
              <a:t>1</a:t>
            </a:r>
            <a:r>
              <a:rPr lang="en-US" sz="1200">
                <a:solidFill>
                  <a:schemeClr val="tx1"/>
                </a:solidFill>
                <a:cs typeface="Times New Roman" pitchFamily="18" charset="0"/>
              </a:rPr>
              <a:t>: &lt;0, 63, 64, w/o, local, sec&gt;</a:t>
            </a:r>
          </a:p>
        </p:txBody>
      </p:sp>
      <p:cxnSp>
        <p:nvCxnSpPr>
          <p:cNvPr id="25" name="Curved Connector 24"/>
          <p:cNvCxnSpPr>
            <a:stCxn id="13" idx="5"/>
            <a:endCxn id="13" idx="6"/>
          </p:cNvCxnSpPr>
          <p:nvPr/>
        </p:nvCxnSpPr>
        <p:spPr>
          <a:xfrm rot="5400000" flipH="1" flipV="1">
            <a:off x="7028902" y="2634090"/>
            <a:ext cx="194420" cy="92160"/>
          </a:xfrm>
          <a:prstGeom prst="curvedConnector4">
            <a:avLst>
              <a:gd name="adj1" fmla="val -147488"/>
              <a:gd name="adj2" fmla="val 552782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011553" y="3038048"/>
            <a:ext cx="2116691" cy="2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20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1200" baseline="-2500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sz="1200">
                <a:solidFill>
                  <a:schemeClr val="tx1"/>
                </a:solidFill>
                <a:cs typeface="Times New Roman" pitchFamily="18" charset="0"/>
              </a:rPr>
              <a:t>: &lt;0, 127, 128, r/o, local, sec&gt;</a:t>
            </a:r>
          </a:p>
        </p:txBody>
      </p:sp>
      <p:sp>
        <p:nvSpPr>
          <p:cNvPr id="43" name="Oval 42"/>
          <p:cNvSpPr/>
          <p:nvPr/>
        </p:nvSpPr>
        <p:spPr>
          <a:xfrm>
            <a:off x="3986912" y="5388374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cs typeface="Times New Roman" pitchFamily="18" charset="0"/>
              </a:rPr>
              <a:t>t1</a:t>
            </a:r>
          </a:p>
        </p:txBody>
      </p:sp>
      <p:sp>
        <p:nvSpPr>
          <p:cNvPr id="44" name="Oval 43"/>
          <p:cNvSpPr/>
          <p:nvPr/>
        </p:nvSpPr>
        <p:spPr>
          <a:xfrm>
            <a:off x="4971872" y="5388374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cs typeface="Times New Roman" pitchFamily="18" charset="0"/>
              </a:rPr>
              <a:t>t2</a:t>
            </a:r>
          </a:p>
        </p:txBody>
      </p:sp>
      <p:cxnSp>
        <p:nvCxnSpPr>
          <p:cNvPr id="45" name="Straight Arrow Connector 44"/>
          <p:cNvCxnSpPr>
            <a:stCxn id="43" idx="6"/>
            <a:endCxn id="44" idx="2"/>
          </p:cNvCxnSpPr>
          <p:nvPr/>
        </p:nvCxnSpPr>
        <p:spPr>
          <a:xfrm>
            <a:off x="4608992" y="5664884"/>
            <a:ext cx="362880" cy="1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43" idx="4"/>
            <a:endCxn id="44" idx="4"/>
          </p:cNvCxnSpPr>
          <p:nvPr/>
        </p:nvCxnSpPr>
        <p:spPr>
          <a:xfrm rot="16200000" flipH="1">
            <a:off x="4790433" y="5448913"/>
            <a:ext cx="1440" cy="986400"/>
          </a:xfrm>
          <a:prstGeom prst="curvedConnector3">
            <a:avLst>
              <a:gd name="adj1" fmla="val 14395466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urved Connector 17"/>
          <p:cNvCxnSpPr>
            <a:stCxn id="43" idx="2"/>
            <a:endCxn id="43" idx="0"/>
          </p:cNvCxnSpPr>
          <p:nvPr/>
        </p:nvCxnSpPr>
        <p:spPr>
          <a:xfrm rot="10800000" flipH="1">
            <a:off x="3986912" y="5388374"/>
            <a:ext cx="311040" cy="276509"/>
          </a:xfrm>
          <a:prstGeom prst="curvedConnector4">
            <a:avLst>
              <a:gd name="adj1" fmla="val -66667"/>
              <a:gd name="adj2" fmla="val 175000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811346" y="6297739"/>
            <a:ext cx="3180572" cy="31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1600" baseline="-25000" dirty="0">
                <a:solidFill>
                  <a:schemeClr val="tx1"/>
                </a:solidFill>
                <a:cs typeface="Times New Roman" pitchFamily="18" charset="0"/>
              </a:rPr>
              <a:t>1 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∩ a</a:t>
            </a:r>
            <a:r>
              <a:rPr lang="en-US" sz="1600" baseline="-25000" dirty="0">
                <a:solidFill>
                  <a:schemeClr val="tx1"/>
                </a:solidFill>
                <a:cs typeface="Times New Roman" pitchFamily="18" charset="0"/>
              </a:rPr>
              <a:t>2 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: &lt;0, 63, 64, r/w, shared, sec&gt;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226593" y="4766229"/>
            <a:ext cx="2365457" cy="2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200">
                <a:solidFill>
                  <a:schemeClr val="tx1"/>
                </a:solidFill>
                <a:cs typeface="Times New Roman" pitchFamily="18" charset="0"/>
              </a:rPr>
              <a:t>b: &lt;128, 191, 64, w/o, local, unsec&gt;</a:t>
            </a:r>
          </a:p>
        </p:txBody>
      </p:sp>
      <p:sp>
        <p:nvSpPr>
          <p:cNvPr id="55" name="Right Arrow 54"/>
          <p:cNvSpPr/>
          <p:nvPr/>
        </p:nvSpPr>
        <p:spPr>
          <a:xfrm>
            <a:off x="4401632" y="2346775"/>
            <a:ext cx="622080" cy="553018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200" dirty="0">
              <a:cs typeface="Times New Roman" pitchFamily="18" charset="0"/>
            </a:endParaRPr>
          </a:p>
        </p:txBody>
      </p:sp>
      <p:sp>
        <p:nvSpPr>
          <p:cNvPr id="57" name="Bent Arrow 56"/>
          <p:cNvSpPr/>
          <p:nvPr/>
        </p:nvSpPr>
        <p:spPr>
          <a:xfrm flipH="1" flipV="1">
            <a:off x="6889952" y="3867575"/>
            <a:ext cx="898560" cy="1036909"/>
          </a:xfrm>
          <a:prstGeom prst="ben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9" name="Rounded Rectangular Callout 58"/>
          <p:cNvSpPr/>
          <p:nvPr/>
        </p:nvSpPr>
        <p:spPr>
          <a:xfrm>
            <a:off x="4056032" y="4351466"/>
            <a:ext cx="1728000" cy="829527"/>
          </a:xfrm>
          <a:prstGeom prst="wedgeRoundRectCallout">
            <a:avLst>
              <a:gd name="adj1" fmla="val -42160"/>
              <a:gd name="adj2" fmla="val 65344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cs typeface="Times New Roman" pitchFamily="18" charset="0"/>
              </a:rPr>
              <a:t>Compute inter-kernel reused buffers</a:t>
            </a:r>
          </a:p>
        </p:txBody>
      </p:sp>
      <p:cxnSp>
        <p:nvCxnSpPr>
          <p:cNvPr id="39" name="Curved Connector 17"/>
          <p:cNvCxnSpPr>
            <a:stCxn id="44" idx="6"/>
            <a:endCxn id="44" idx="5"/>
          </p:cNvCxnSpPr>
          <p:nvPr/>
        </p:nvCxnSpPr>
        <p:spPr>
          <a:xfrm flipH="1">
            <a:off x="5503233" y="5664883"/>
            <a:ext cx="90720" cy="195861"/>
          </a:xfrm>
          <a:prstGeom prst="curvedConnector4">
            <a:avLst>
              <a:gd name="adj1" fmla="val -570260"/>
              <a:gd name="adj2" fmla="val 247488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317473" y="6079647"/>
            <a:ext cx="3609087" cy="31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1600" baseline="-2500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- (a</a:t>
            </a:r>
            <a:r>
              <a:rPr lang="en-US" sz="1600" baseline="-25000">
                <a:solidFill>
                  <a:schemeClr val="tx1"/>
                </a:solidFill>
                <a:cs typeface="Times New Roman" pitchFamily="18" charset="0"/>
              </a:rPr>
              <a:t>1 </a:t>
            </a: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∩ a</a:t>
            </a:r>
            <a:r>
              <a:rPr lang="en-US" sz="1600" baseline="-2500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)=&lt;64, 127, 64, r/o, local, sec&gt;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4433" y="1448121"/>
            <a:ext cx="1084269" cy="266196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2910" tIns="41455" rIns="82910" bIns="41455">
            <a:spAutoFit/>
          </a:bodyPr>
          <a:lstStyle/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t1: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for </a:t>
            </a:r>
            <a:r>
              <a:rPr lang="en-US" sz="12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 = 0 to 63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 if(b[</a:t>
            </a:r>
            <a:r>
              <a:rPr lang="en-US" sz="12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]&gt;0)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  a[</a:t>
            </a:r>
            <a:r>
              <a:rPr lang="en-US" sz="12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] = b[</a:t>
            </a:r>
            <a:r>
              <a:rPr lang="en-US" sz="12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]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i="1" dirty="0" err="1">
                <a:solidFill>
                  <a:schemeClr val="tx1"/>
                </a:solidFill>
                <a:cs typeface="Times New Roman" pitchFamily="18" charset="0"/>
              </a:rPr>
              <a:t>l_s_lst</a:t>
            </a:r>
            <a:r>
              <a:rPr lang="en-US" sz="1200" i="1" dirty="0">
                <a:solidFill>
                  <a:schemeClr val="tx1"/>
                </a:solidFill>
                <a:cs typeface="Times New Roman" pitchFamily="18" charset="0"/>
              </a:rPr>
              <a:t>: Ø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t2: 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for j = 0 to 128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  d += a[j]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i="1" dirty="0" err="1">
                <a:solidFill>
                  <a:schemeClr val="tx1"/>
                </a:solidFill>
                <a:cs typeface="Times New Roman" pitchFamily="18" charset="0"/>
              </a:rPr>
              <a:t>l_s_lst</a:t>
            </a:r>
            <a:r>
              <a:rPr lang="en-US" sz="1200" i="1" dirty="0">
                <a:solidFill>
                  <a:schemeClr val="tx1"/>
                </a:solidFill>
                <a:cs typeface="Times New Roman" pitchFamily="18" charset="0"/>
              </a:rPr>
              <a:t>: Ø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i="1" dirty="0" err="1">
                <a:solidFill>
                  <a:schemeClr val="tx1"/>
                </a:solidFill>
                <a:cs typeface="Times New Roman" pitchFamily="18" charset="0"/>
              </a:rPr>
              <a:t>g_s_lst</a:t>
            </a:r>
            <a:r>
              <a:rPr lang="en-US" sz="1200" i="1" dirty="0">
                <a:solidFill>
                  <a:schemeClr val="tx1"/>
                </a:solidFill>
                <a:cs typeface="Times New Roman" pitchFamily="18" charset="0"/>
              </a:rPr>
              <a:t>: a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681472" y="1448121"/>
            <a:ext cx="1084269" cy="266196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2910" tIns="41455" rIns="82910" bIns="41455">
            <a:spAutoFit/>
          </a:bodyPr>
          <a:lstStyle/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t1: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for </a:t>
            </a:r>
            <a:r>
              <a:rPr lang="en-US" sz="12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 = 0 to 63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 if(b[</a:t>
            </a:r>
            <a:r>
              <a:rPr lang="en-US" sz="12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]&gt;0)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en-US" sz="1200" dirty="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[</a:t>
            </a:r>
            <a:r>
              <a:rPr lang="en-US" sz="12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] = b[</a:t>
            </a:r>
            <a:r>
              <a:rPr lang="en-US" sz="12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]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i="1" dirty="0" err="1">
                <a:solidFill>
                  <a:schemeClr val="tx1"/>
                </a:solidFill>
                <a:cs typeface="Times New Roman" pitchFamily="18" charset="0"/>
              </a:rPr>
              <a:t>l_s_lst</a:t>
            </a:r>
            <a:r>
              <a:rPr lang="en-US" sz="1200" i="1" dirty="0">
                <a:solidFill>
                  <a:schemeClr val="tx1"/>
                </a:solidFill>
                <a:cs typeface="Times New Roman" pitchFamily="18" charset="0"/>
              </a:rPr>
              <a:t>: Ø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t2: 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for j = 0 to 128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en-US" sz="1200" dirty="0">
                <a:solidFill>
                  <a:srgbClr val="FF0000"/>
                </a:solidFill>
                <a:cs typeface="Times New Roman" pitchFamily="18" charset="0"/>
              </a:rPr>
              <a:t>d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 += </a:t>
            </a:r>
            <a:r>
              <a:rPr lang="en-US" sz="1200" dirty="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[j]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i="1" dirty="0" err="1">
                <a:solidFill>
                  <a:schemeClr val="tx1"/>
                </a:solidFill>
                <a:cs typeface="Times New Roman" pitchFamily="18" charset="0"/>
              </a:rPr>
              <a:t>l_s_lst</a:t>
            </a:r>
            <a:r>
              <a:rPr lang="en-US" sz="1200" i="1" dirty="0">
                <a:solidFill>
                  <a:schemeClr val="tx1"/>
                </a:solidFill>
                <a:cs typeface="Times New Roman" pitchFamily="18" charset="0"/>
              </a:rPr>
              <a:t>: d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i="1" dirty="0" err="1">
                <a:solidFill>
                  <a:schemeClr val="tx1"/>
                </a:solidFill>
                <a:cs typeface="Times New Roman" pitchFamily="18" charset="0"/>
              </a:rPr>
              <a:t>g_s_lst</a:t>
            </a:r>
            <a:r>
              <a:rPr lang="en-US" sz="1200" i="1" dirty="0">
                <a:solidFill>
                  <a:schemeClr val="tx1"/>
                </a:solidFill>
                <a:cs typeface="Times New Roman" pitchFamily="18" charset="0"/>
              </a:rPr>
              <a:t>: a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cxnSp>
        <p:nvCxnSpPr>
          <p:cNvPr id="62" name="Curved Connector 24"/>
          <p:cNvCxnSpPr>
            <a:stCxn id="13" idx="6"/>
            <a:endCxn id="13" idx="7"/>
          </p:cNvCxnSpPr>
          <p:nvPr/>
        </p:nvCxnSpPr>
        <p:spPr>
          <a:xfrm flipH="1" flipV="1">
            <a:off x="7080032" y="2387099"/>
            <a:ext cx="92160" cy="195861"/>
          </a:xfrm>
          <a:prstGeom prst="curvedConnector4">
            <a:avLst>
              <a:gd name="adj1" fmla="val -668159"/>
              <a:gd name="adj2" fmla="val 247488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ounded Rectangular Callout 57"/>
          <p:cNvSpPr/>
          <p:nvPr/>
        </p:nvSpPr>
        <p:spPr>
          <a:xfrm>
            <a:off x="4829142" y="1448121"/>
            <a:ext cx="1784330" cy="760400"/>
          </a:xfrm>
          <a:prstGeom prst="wedgeRoundRectCallout">
            <a:avLst>
              <a:gd name="adj1" fmla="val 63040"/>
              <a:gd name="adj2" fmla="val -13775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cs typeface="Times New Roman" pitchFamily="18" charset="0"/>
              </a:rPr>
              <a:t>Compute buffer requirements for each kernel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267872" y="1793757"/>
            <a:ext cx="2055652" cy="2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200">
                <a:solidFill>
                  <a:schemeClr val="tx1"/>
                </a:solidFill>
                <a:cs typeface="Times New Roman" pitchFamily="18" charset="0"/>
              </a:rPr>
              <a:t>d: &lt;192, 193,1, r/w, local, sec&gt;</a:t>
            </a:r>
          </a:p>
        </p:txBody>
      </p:sp>
      <p:sp>
        <p:nvSpPr>
          <p:cNvPr id="61" name="Rounded Rectangular Callout 60"/>
          <p:cNvSpPr/>
          <p:nvPr/>
        </p:nvSpPr>
        <p:spPr>
          <a:xfrm>
            <a:off x="7442912" y="1586375"/>
            <a:ext cx="1728000" cy="1036909"/>
          </a:xfrm>
          <a:prstGeom prst="wedgeRoundRectCallout">
            <a:avLst>
              <a:gd name="adj1" fmla="val -43707"/>
              <a:gd name="adj2" fmla="val 67064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cs typeface="Times New Roman" pitchFamily="18" charset="0"/>
              </a:rPr>
              <a:t>Compute security variables</a:t>
            </a:r>
          </a:p>
        </p:txBody>
      </p:sp>
      <p:cxnSp>
        <p:nvCxnSpPr>
          <p:cNvPr id="68" name="Curved Connector 24"/>
          <p:cNvCxnSpPr>
            <a:stCxn id="44" idx="6"/>
            <a:endCxn id="44" idx="7"/>
          </p:cNvCxnSpPr>
          <p:nvPr/>
        </p:nvCxnSpPr>
        <p:spPr>
          <a:xfrm flipH="1" flipV="1">
            <a:off x="5503233" y="5469023"/>
            <a:ext cx="90720" cy="195861"/>
          </a:xfrm>
          <a:prstGeom prst="curvedConnector4">
            <a:avLst>
              <a:gd name="adj1" fmla="val -775847"/>
              <a:gd name="adj2" fmla="val 247488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060512" y="4973611"/>
            <a:ext cx="2055652" cy="2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200">
                <a:solidFill>
                  <a:schemeClr val="tx1"/>
                </a:solidFill>
                <a:cs typeface="Times New Roman" pitchFamily="18" charset="0"/>
              </a:rPr>
              <a:t>d: &lt;192, 193,1, r/w, local, sec&gt;</a:t>
            </a:r>
          </a:p>
        </p:txBody>
      </p:sp>
      <p:sp>
        <p:nvSpPr>
          <p:cNvPr id="79" name="Rounded Rectangular Callout 78"/>
          <p:cNvSpPr/>
          <p:nvPr/>
        </p:nvSpPr>
        <p:spPr>
          <a:xfrm>
            <a:off x="6336992" y="4973611"/>
            <a:ext cx="1728000" cy="829527"/>
          </a:xfrm>
          <a:prstGeom prst="wedgeRoundRectCallout">
            <a:avLst>
              <a:gd name="adj1" fmla="val -42160"/>
              <a:gd name="adj2" fmla="val 65344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cs typeface="Times New Roman" pitchFamily="18" charset="0"/>
              </a:rPr>
              <a:t>Update security if necessary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D128-3867-9347-9DAB-99099659C64F}" type="datetime1">
              <a:rPr lang="en-US" smtClean="0"/>
              <a:t>10/24/10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00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23" grpId="0"/>
      <p:bldP spid="24" grpId="0"/>
      <p:bldP spid="29" grpId="0"/>
      <p:bldP spid="43" grpId="0" animBg="1"/>
      <p:bldP spid="44" grpId="0" animBg="1"/>
      <p:bldP spid="48" grpId="0"/>
      <p:bldP spid="49" grpId="0"/>
      <p:bldP spid="55" grpId="0" animBg="1"/>
      <p:bldP spid="57" grpId="0" animBg="1"/>
      <p:bldP spid="59" grpId="0" animBg="1"/>
      <p:bldP spid="51" grpId="0"/>
      <p:bldP spid="41" grpId="0" animBg="1"/>
      <p:bldP spid="42" grpId="0" animBg="1"/>
      <p:bldP spid="58" grpId="0" animBg="1"/>
      <p:bldP spid="66" grpId="0"/>
      <p:bldP spid="61" grpId="0" animBg="1"/>
      <p:bldP spid="76" grpId="0"/>
      <p:bldP spid="7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Establishing Security</a:t>
            </a:r>
          </a:p>
        </p:txBody>
      </p:sp>
      <p:sp>
        <p:nvSpPr>
          <p:cNvPr id="6" name="Oval 5"/>
          <p:cNvSpPr/>
          <p:nvPr/>
        </p:nvSpPr>
        <p:spPr>
          <a:xfrm>
            <a:off x="669152" y="5166658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cs typeface="Times New Roman" pitchFamily="18" charset="0"/>
              </a:rPr>
              <a:t>t1</a:t>
            </a:r>
          </a:p>
        </p:txBody>
      </p:sp>
      <p:sp>
        <p:nvSpPr>
          <p:cNvPr id="7" name="Oval 6"/>
          <p:cNvSpPr/>
          <p:nvPr/>
        </p:nvSpPr>
        <p:spPr>
          <a:xfrm>
            <a:off x="1913312" y="5166658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cs typeface="Times New Roman" pitchFamily="18" charset="0"/>
              </a:rPr>
              <a:t>t2</a:t>
            </a:r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1291232" y="5443167"/>
            <a:ext cx="622080" cy="1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88353" y="1448121"/>
            <a:ext cx="1257120" cy="2173138"/>
          </a:xfrm>
          <a:prstGeom prst="rect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>
            <a:spAutoFit/>
          </a:bodyPr>
          <a:lstStyle/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 err="1">
                <a:solidFill>
                  <a:schemeClr val="tx1"/>
                </a:solidFill>
                <a:cs typeface="Times New Roman" pitchFamily="18" charset="0"/>
              </a:rPr>
              <a:t>Mem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Map: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a: 0-&gt;127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b: 128-&gt;191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d: 192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433952" y="2968920"/>
            <a:ext cx="1313280" cy="553018"/>
          </a:xfrm>
          <a:prstGeom prst="wedgeRoundRectCallout">
            <a:avLst>
              <a:gd name="adj1" fmla="val -39849"/>
              <a:gd name="adj2" fmla="val -72446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cs typeface="Times New Roman" pitchFamily="18" charset="0"/>
              </a:rPr>
              <a:t>Keep global </a:t>
            </a:r>
            <a:r>
              <a:rPr lang="en-US" sz="1600" dirty="0" err="1">
                <a:cs typeface="Times New Roman" pitchFamily="18" charset="0"/>
              </a:rPr>
              <a:t>mem</a:t>
            </a:r>
            <a:r>
              <a:rPr lang="en-US" sz="1600" dirty="0">
                <a:cs typeface="Times New Roman" pitchFamily="18" charset="0"/>
              </a:rPr>
              <a:t> map</a:t>
            </a:r>
          </a:p>
        </p:txBody>
      </p:sp>
      <p:sp>
        <p:nvSpPr>
          <p:cNvPr id="12" name="Oval 11"/>
          <p:cNvSpPr/>
          <p:nvPr/>
        </p:nvSpPr>
        <p:spPr>
          <a:xfrm>
            <a:off x="5305952" y="2306451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cs typeface="Times New Roman" pitchFamily="18" charset="0"/>
              </a:rPr>
              <a:t>t1</a:t>
            </a:r>
          </a:p>
        </p:txBody>
      </p:sp>
      <p:sp>
        <p:nvSpPr>
          <p:cNvPr id="13" name="Oval 12"/>
          <p:cNvSpPr/>
          <p:nvPr/>
        </p:nvSpPr>
        <p:spPr>
          <a:xfrm>
            <a:off x="6550112" y="2306451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cs typeface="Times New Roman" pitchFamily="18" charset="0"/>
              </a:rPr>
              <a:t>t2</a:t>
            </a:r>
          </a:p>
        </p:txBody>
      </p:sp>
      <p:cxnSp>
        <p:nvCxnSpPr>
          <p:cNvPr id="14" name="Straight Arrow Connector 13"/>
          <p:cNvCxnSpPr>
            <a:stCxn id="12" idx="6"/>
            <a:endCxn id="13" idx="2"/>
          </p:cNvCxnSpPr>
          <p:nvPr/>
        </p:nvCxnSpPr>
        <p:spPr>
          <a:xfrm>
            <a:off x="5928032" y="2582960"/>
            <a:ext cx="622080" cy="1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12" idx="3"/>
            <a:endCxn id="12" idx="5"/>
          </p:cNvCxnSpPr>
          <p:nvPr/>
        </p:nvCxnSpPr>
        <p:spPr>
          <a:xfrm rot="16200000" flipH="1">
            <a:off x="5616272" y="2557780"/>
            <a:ext cx="1441" cy="440640"/>
          </a:xfrm>
          <a:prstGeom prst="curvedConnector3">
            <a:avLst>
              <a:gd name="adj1" fmla="val 55309337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2" idx="2"/>
            <a:endCxn id="12" idx="0"/>
          </p:cNvCxnSpPr>
          <p:nvPr/>
        </p:nvCxnSpPr>
        <p:spPr>
          <a:xfrm rot="10800000" flipH="1">
            <a:off x="5305952" y="2306451"/>
            <a:ext cx="311040" cy="276509"/>
          </a:xfrm>
          <a:prstGeom prst="curvedConnector4">
            <a:avLst>
              <a:gd name="adj1" fmla="val -118280"/>
              <a:gd name="adj2" fmla="val 252420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914913" y="3660193"/>
            <a:ext cx="3041624" cy="31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b: &lt;128, 191, 64, r/o, local, unsec&gt;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678112" y="1517248"/>
            <a:ext cx="2664918" cy="31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1600" baseline="-25000">
                <a:solidFill>
                  <a:schemeClr val="tx1"/>
                </a:solidFill>
                <a:cs typeface="Times New Roman" pitchFamily="18" charset="0"/>
              </a:rPr>
              <a:t>1</a:t>
            </a: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: &lt;0, 63, 64, w/o, local, sec&gt;</a:t>
            </a:r>
          </a:p>
        </p:txBody>
      </p:sp>
      <p:cxnSp>
        <p:nvCxnSpPr>
          <p:cNvPr id="25" name="Curved Connector 24"/>
          <p:cNvCxnSpPr>
            <a:stCxn id="13" idx="5"/>
            <a:endCxn id="13" idx="6"/>
          </p:cNvCxnSpPr>
          <p:nvPr/>
        </p:nvCxnSpPr>
        <p:spPr>
          <a:xfrm rot="5400000" flipH="1" flipV="1">
            <a:off x="7028902" y="2634090"/>
            <a:ext cx="194420" cy="92160"/>
          </a:xfrm>
          <a:prstGeom prst="curvedConnector4">
            <a:avLst>
              <a:gd name="adj1" fmla="val -147488"/>
              <a:gd name="adj2" fmla="val 552782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011553" y="3038048"/>
            <a:ext cx="2791556" cy="31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1600" baseline="-2500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: &lt;0, 127, 128, r/o, local, sec&gt;</a:t>
            </a:r>
          </a:p>
        </p:txBody>
      </p:sp>
      <p:sp>
        <p:nvSpPr>
          <p:cNvPr id="43" name="Oval 42"/>
          <p:cNvSpPr/>
          <p:nvPr/>
        </p:nvSpPr>
        <p:spPr>
          <a:xfrm>
            <a:off x="3986912" y="5388374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cs typeface="Times New Roman" pitchFamily="18" charset="0"/>
              </a:rPr>
              <a:t>t1</a:t>
            </a:r>
          </a:p>
        </p:txBody>
      </p:sp>
      <p:sp>
        <p:nvSpPr>
          <p:cNvPr id="44" name="Oval 43"/>
          <p:cNvSpPr/>
          <p:nvPr/>
        </p:nvSpPr>
        <p:spPr>
          <a:xfrm>
            <a:off x="4971872" y="5388374"/>
            <a:ext cx="622080" cy="55301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cs typeface="Times New Roman" pitchFamily="18" charset="0"/>
              </a:rPr>
              <a:t>t2</a:t>
            </a:r>
          </a:p>
        </p:txBody>
      </p:sp>
      <p:cxnSp>
        <p:nvCxnSpPr>
          <p:cNvPr id="45" name="Straight Arrow Connector 44"/>
          <p:cNvCxnSpPr>
            <a:stCxn id="43" idx="6"/>
            <a:endCxn id="44" idx="2"/>
          </p:cNvCxnSpPr>
          <p:nvPr/>
        </p:nvCxnSpPr>
        <p:spPr>
          <a:xfrm>
            <a:off x="4608992" y="5664884"/>
            <a:ext cx="362880" cy="1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43" idx="4"/>
            <a:endCxn id="44" idx="4"/>
          </p:cNvCxnSpPr>
          <p:nvPr/>
        </p:nvCxnSpPr>
        <p:spPr>
          <a:xfrm rot="16200000" flipH="1">
            <a:off x="4790433" y="5448913"/>
            <a:ext cx="1440" cy="986400"/>
          </a:xfrm>
          <a:prstGeom prst="curvedConnector3">
            <a:avLst>
              <a:gd name="adj1" fmla="val 14395466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urved Connector 17"/>
          <p:cNvCxnSpPr>
            <a:stCxn id="43" idx="2"/>
            <a:endCxn id="43" idx="0"/>
          </p:cNvCxnSpPr>
          <p:nvPr/>
        </p:nvCxnSpPr>
        <p:spPr>
          <a:xfrm rot="10800000" flipH="1">
            <a:off x="3986912" y="5388374"/>
            <a:ext cx="311040" cy="276509"/>
          </a:xfrm>
          <a:prstGeom prst="curvedConnector4">
            <a:avLst>
              <a:gd name="adj1" fmla="val -66667"/>
              <a:gd name="adj2" fmla="val 175000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811346" y="6297739"/>
            <a:ext cx="3180572" cy="31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1600" baseline="-25000" dirty="0">
                <a:solidFill>
                  <a:schemeClr val="tx1"/>
                </a:solidFill>
                <a:cs typeface="Times New Roman" pitchFamily="18" charset="0"/>
              </a:rPr>
              <a:t>1 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∩ a</a:t>
            </a:r>
            <a:r>
              <a:rPr lang="en-US" sz="1600" baseline="-25000" dirty="0">
                <a:solidFill>
                  <a:schemeClr val="tx1"/>
                </a:solidFill>
                <a:cs typeface="Times New Roman" pitchFamily="18" charset="0"/>
              </a:rPr>
              <a:t>2 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: &lt;0, 63, 64, r/w, shared, sec&gt;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226593" y="4766229"/>
            <a:ext cx="3120171" cy="31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b: &lt;128, 191, 64, w/o, local, unsec&gt;</a:t>
            </a:r>
          </a:p>
        </p:txBody>
      </p:sp>
      <p:sp>
        <p:nvSpPr>
          <p:cNvPr id="55" name="Right Arrow 54"/>
          <p:cNvSpPr/>
          <p:nvPr/>
        </p:nvSpPr>
        <p:spPr>
          <a:xfrm>
            <a:off x="4401632" y="2346775"/>
            <a:ext cx="622080" cy="553018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600" dirty="0">
              <a:cs typeface="Times New Roman" pitchFamily="18" charset="0"/>
            </a:endParaRPr>
          </a:p>
        </p:txBody>
      </p:sp>
      <p:sp>
        <p:nvSpPr>
          <p:cNvPr id="57" name="Bent Arrow 56"/>
          <p:cNvSpPr/>
          <p:nvPr/>
        </p:nvSpPr>
        <p:spPr>
          <a:xfrm flipH="1" flipV="1">
            <a:off x="6889952" y="3867575"/>
            <a:ext cx="898560" cy="1036909"/>
          </a:xfrm>
          <a:prstGeom prst="ben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9" name="Rounded Rectangular Callout 58"/>
          <p:cNvSpPr/>
          <p:nvPr/>
        </p:nvSpPr>
        <p:spPr>
          <a:xfrm>
            <a:off x="4056032" y="4351466"/>
            <a:ext cx="1728000" cy="829527"/>
          </a:xfrm>
          <a:prstGeom prst="wedgeRoundRectCallout">
            <a:avLst>
              <a:gd name="adj1" fmla="val -42160"/>
              <a:gd name="adj2" fmla="val 65344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cs typeface="Times New Roman" pitchFamily="18" charset="0"/>
              </a:rPr>
              <a:t>Compute inter-kernel reused buffers</a:t>
            </a:r>
          </a:p>
        </p:txBody>
      </p:sp>
      <p:cxnSp>
        <p:nvCxnSpPr>
          <p:cNvPr id="39" name="Curved Connector 17"/>
          <p:cNvCxnSpPr>
            <a:stCxn id="44" idx="6"/>
            <a:endCxn id="44" idx="5"/>
          </p:cNvCxnSpPr>
          <p:nvPr/>
        </p:nvCxnSpPr>
        <p:spPr>
          <a:xfrm flipH="1">
            <a:off x="5503233" y="5664883"/>
            <a:ext cx="90720" cy="195861"/>
          </a:xfrm>
          <a:prstGeom prst="curvedConnector4">
            <a:avLst>
              <a:gd name="adj1" fmla="val -570260"/>
              <a:gd name="adj2" fmla="val 247488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317473" y="6079647"/>
            <a:ext cx="3609087" cy="31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1600" baseline="-2500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- (a</a:t>
            </a:r>
            <a:r>
              <a:rPr lang="en-US" sz="1600" baseline="-25000">
                <a:solidFill>
                  <a:schemeClr val="tx1"/>
                </a:solidFill>
                <a:cs typeface="Times New Roman" pitchFamily="18" charset="0"/>
              </a:rPr>
              <a:t>1 </a:t>
            </a: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∩ a</a:t>
            </a:r>
            <a:r>
              <a:rPr lang="en-US" sz="1600" baseline="-2500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)=&lt;64, 127, 64, r/o, local, sec&gt;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4433" y="1448121"/>
            <a:ext cx="1408164" cy="357563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2910" tIns="41455" rIns="82910" bIns="41455">
            <a:spAutoFit/>
          </a:bodyPr>
          <a:lstStyle/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t1: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for </a:t>
            </a:r>
            <a:r>
              <a:rPr lang="en-US" sz="16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= 0 to 63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if(b[</a:t>
            </a:r>
            <a:r>
              <a:rPr lang="en-US" sz="16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]&gt;0)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 a[</a:t>
            </a:r>
            <a:r>
              <a:rPr lang="en-US" sz="16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] = b[</a:t>
            </a:r>
            <a:r>
              <a:rPr lang="en-US" sz="16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]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i="1" dirty="0" err="1">
                <a:solidFill>
                  <a:schemeClr val="tx1"/>
                </a:solidFill>
                <a:cs typeface="Times New Roman" pitchFamily="18" charset="0"/>
              </a:rPr>
              <a:t>l_s_lst</a:t>
            </a:r>
            <a:r>
              <a:rPr lang="en-US" sz="1600" i="1" dirty="0">
                <a:solidFill>
                  <a:schemeClr val="tx1"/>
                </a:solidFill>
                <a:cs typeface="Times New Roman" pitchFamily="18" charset="0"/>
              </a:rPr>
              <a:t>: Ø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t2: 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for j = 0 to 128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 d += a[j]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i="1" dirty="0" err="1">
                <a:solidFill>
                  <a:schemeClr val="tx1"/>
                </a:solidFill>
                <a:cs typeface="Times New Roman" pitchFamily="18" charset="0"/>
              </a:rPr>
              <a:t>l_s_lst</a:t>
            </a:r>
            <a:r>
              <a:rPr lang="en-US" sz="1600" i="1" dirty="0">
                <a:solidFill>
                  <a:schemeClr val="tx1"/>
                </a:solidFill>
                <a:cs typeface="Times New Roman" pitchFamily="18" charset="0"/>
              </a:rPr>
              <a:t>: Ø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i="1" dirty="0" err="1">
                <a:solidFill>
                  <a:schemeClr val="tx1"/>
                </a:solidFill>
                <a:cs typeface="Times New Roman" pitchFamily="18" charset="0"/>
              </a:rPr>
              <a:t>g_s_lst</a:t>
            </a:r>
            <a:r>
              <a:rPr lang="en-US" sz="1600" i="1" dirty="0">
                <a:solidFill>
                  <a:schemeClr val="tx1"/>
                </a:solidFill>
                <a:cs typeface="Times New Roman" pitchFamily="18" charset="0"/>
              </a:rPr>
              <a:t>: a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681472" y="1448121"/>
            <a:ext cx="1408164" cy="357563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2910" tIns="41455" rIns="82910" bIns="41455">
            <a:spAutoFit/>
          </a:bodyPr>
          <a:lstStyle/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t1: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for </a:t>
            </a:r>
            <a:r>
              <a:rPr lang="en-US" sz="16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= 0 to 63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if(b[</a:t>
            </a:r>
            <a:r>
              <a:rPr lang="en-US" sz="16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]&gt;0)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[</a:t>
            </a:r>
            <a:r>
              <a:rPr lang="en-US" sz="16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] = b[</a:t>
            </a:r>
            <a:r>
              <a:rPr lang="en-US" sz="160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]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i="1" dirty="0" err="1">
                <a:solidFill>
                  <a:schemeClr val="tx1"/>
                </a:solidFill>
                <a:cs typeface="Times New Roman" pitchFamily="18" charset="0"/>
              </a:rPr>
              <a:t>l_s_lst</a:t>
            </a:r>
            <a:r>
              <a:rPr lang="en-US" sz="1600" i="1" dirty="0">
                <a:solidFill>
                  <a:schemeClr val="tx1"/>
                </a:solidFill>
                <a:cs typeface="Times New Roman" pitchFamily="18" charset="0"/>
              </a:rPr>
              <a:t>: Ø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t2: 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for j = 0 to 128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cs typeface="Times New Roman" pitchFamily="18" charset="0"/>
              </a:rPr>
              <a:t>d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+= </a:t>
            </a:r>
            <a:r>
              <a:rPr lang="en-US" sz="1600" dirty="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[j]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i="1" dirty="0" err="1">
                <a:solidFill>
                  <a:schemeClr val="tx1"/>
                </a:solidFill>
                <a:cs typeface="Times New Roman" pitchFamily="18" charset="0"/>
              </a:rPr>
              <a:t>l_s_lst</a:t>
            </a:r>
            <a:r>
              <a:rPr lang="en-US" sz="1600" i="1" dirty="0">
                <a:solidFill>
                  <a:schemeClr val="tx1"/>
                </a:solidFill>
                <a:cs typeface="Times New Roman" pitchFamily="18" charset="0"/>
              </a:rPr>
              <a:t>: d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i="1" dirty="0" err="1">
                <a:solidFill>
                  <a:schemeClr val="tx1"/>
                </a:solidFill>
                <a:cs typeface="Times New Roman" pitchFamily="18" charset="0"/>
              </a:rPr>
              <a:t>g_s_lst</a:t>
            </a:r>
            <a:r>
              <a:rPr lang="en-US" sz="1600" i="1" dirty="0">
                <a:solidFill>
                  <a:schemeClr val="tx1"/>
                </a:solidFill>
                <a:cs typeface="Times New Roman" pitchFamily="18" charset="0"/>
              </a:rPr>
              <a:t>: a</a:t>
            </a: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16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cxnSp>
        <p:nvCxnSpPr>
          <p:cNvPr id="62" name="Curved Connector 24"/>
          <p:cNvCxnSpPr>
            <a:stCxn id="13" idx="6"/>
            <a:endCxn id="13" idx="7"/>
          </p:cNvCxnSpPr>
          <p:nvPr/>
        </p:nvCxnSpPr>
        <p:spPr>
          <a:xfrm flipH="1" flipV="1">
            <a:off x="7080032" y="2387099"/>
            <a:ext cx="92160" cy="195861"/>
          </a:xfrm>
          <a:prstGeom prst="curvedConnector4">
            <a:avLst>
              <a:gd name="adj1" fmla="val -668159"/>
              <a:gd name="adj2" fmla="val 247488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ounded Rectangular Callout 57"/>
          <p:cNvSpPr/>
          <p:nvPr/>
        </p:nvSpPr>
        <p:spPr>
          <a:xfrm>
            <a:off x="4829142" y="1448121"/>
            <a:ext cx="1784330" cy="760400"/>
          </a:xfrm>
          <a:prstGeom prst="wedgeRoundRectCallout">
            <a:avLst>
              <a:gd name="adj1" fmla="val 63040"/>
              <a:gd name="adj2" fmla="val -13775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cs typeface="Times New Roman" pitchFamily="18" charset="0"/>
              </a:rPr>
              <a:t>Compute buffer requirements for each kernel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267872" y="1793757"/>
            <a:ext cx="2714099" cy="31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d: &lt;192, 193,1, r/w, local, sec&gt;</a:t>
            </a:r>
          </a:p>
        </p:txBody>
      </p:sp>
      <p:sp>
        <p:nvSpPr>
          <p:cNvPr id="61" name="Rounded Rectangular Callout 60"/>
          <p:cNvSpPr/>
          <p:nvPr/>
        </p:nvSpPr>
        <p:spPr>
          <a:xfrm>
            <a:off x="7442912" y="1586375"/>
            <a:ext cx="1728000" cy="1036909"/>
          </a:xfrm>
          <a:prstGeom prst="wedgeRoundRectCallout">
            <a:avLst>
              <a:gd name="adj1" fmla="val -43707"/>
              <a:gd name="adj2" fmla="val 67064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cs typeface="Times New Roman" pitchFamily="18" charset="0"/>
              </a:rPr>
              <a:t>Compute security variables</a:t>
            </a:r>
          </a:p>
        </p:txBody>
      </p:sp>
      <p:cxnSp>
        <p:nvCxnSpPr>
          <p:cNvPr id="68" name="Curved Connector 24"/>
          <p:cNvCxnSpPr>
            <a:stCxn id="44" idx="6"/>
            <a:endCxn id="44" idx="7"/>
          </p:cNvCxnSpPr>
          <p:nvPr/>
        </p:nvCxnSpPr>
        <p:spPr>
          <a:xfrm flipH="1" flipV="1">
            <a:off x="5503233" y="5469023"/>
            <a:ext cx="90720" cy="195861"/>
          </a:xfrm>
          <a:prstGeom prst="curvedConnector4">
            <a:avLst>
              <a:gd name="adj1" fmla="val -775847"/>
              <a:gd name="adj2" fmla="val 247488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060512" y="4973611"/>
            <a:ext cx="2714099" cy="31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0" tIns="41455" rIns="82910" bIns="41455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chemeClr val="tx1"/>
                </a:solidFill>
                <a:cs typeface="Times New Roman" pitchFamily="18" charset="0"/>
              </a:rPr>
              <a:t>d: &lt;192, 193,1, r/w, local, sec&gt;</a:t>
            </a:r>
          </a:p>
        </p:txBody>
      </p:sp>
      <p:sp>
        <p:nvSpPr>
          <p:cNvPr id="79" name="Rounded Rectangular Callout 78"/>
          <p:cNvSpPr/>
          <p:nvPr/>
        </p:nvSpPr>
        <p:spPr>
          <a:xfrm>
            <a:off x="6336992" y="4973611"/>
            <a:ext cx="1728000" cy="829527"/>
          </a:xfrm>
          <a:prstGeom prst="wedgeRoundRectCallout">
            <a:avLst>
              <a:gd name="adj1" fmla="val -42160"/>
              <a:gd name="adj2" fmla="val 65344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600" dirty="0">
                <a:cs typeface="Times New Roman" pitchFamily="18" charset="0"/>
              </a:rPr>
              <a:t>Update security if necessary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D128-3867-9347-9DAB-99099659C64F}" type="datetime1">
              <a:rPr lang="en-US" smtClean="0"/>
              <a:t>10/24/10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45</a:t>
            </a:fld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2530589" y="2790304"/>
            <a:ext cx="4156805" cy="2909787"/>
            <a:chOff x="1534656" y="3703738"/>
            <a:chExt cx="4156805" cy="2909787"/>
          </a:xfrm>
        </p:grpSpPr>
        <p:sp>
          <p:nvSpPr>
            <p:cNvPr id="72" name="Rectangle 71"/>
            <p:cNvSpPr/>
            <p:nvPr/>
          </p:nvSpPr>
          <p:spPr>
            <a:xfrm>
              <a:off x="1534656" y="3703738"/>
              <a:ext cx="4156805" cy="290978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2230660" y="4711882"/>
              <a:ext cx="622080" cy="55301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/>
                <a:t>t1</a:t>
              </a: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3082081" y="4841787"/>
              <a:ext cx="622080" cy="55301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/>
                <a:t>t2</a:t>
              </a: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2166241" y="5671314"/>
              <a:ext cx="1105920" cy="829527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FF0000"/>
                  </a:solidFill>
                </a:rPr>
                <a:t>a</a:t>
              </a:r>
              <a:r>
                <a:rPr lang="en-US" baseline="-25000" dirty="0">
                  <a:solidFill>
                    <a:srgbClr val="FF0000"/>
                  </a:solidFill>
                </a:rPr>
                <a:t>1</a:t>
              </a:r>
              <a:r>
                <a:rPr lang="en-US" dirty="0">
                  <a:solidFill>
                    <a:srgbClr val="FF0000"/>
                  </a:solidFill>
                </a:rPr>
                <a:t>∩a</a:t>
              </a:r>
              <a:r>
                <a:rPr lang="en-US" baseline="-25000" dirty="0">
                  <a:solidFill>
                    <a:srgbClr val="FF0000"/>
                  </a:solidFill>
                </a:rPr>
                <a:t>2</a:t>
              </a:r>
              <a:r>
                <a:rPr lang="en-US" dirty="0">
                  <a:solidFill>
                    <a:srgbClr val="FF0000"/>
                  </a:solidFill>
                </a:rPr>
                <a:t>:</a:t>
              </a:r>
            </a:p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FF0000"/>
                  </a:solidFill>
                </a:rPr>
                <a:t>64</a:t>
              </a: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904977" y="3889828"/>
              <a:ext cx="1589760" cy="748694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600" dirty="0">
                  <a:solidFill>
                    <a:srgbClr val="FF0000"/>
                  </a:solidFill>
                </a:rPr>
                <a:t>a</a:t>
              </a:r>
              <a:r>
                <a:rPr lang="en-US" sz="1600" baseline="-25000" dirty="0">
                  <a:solidFill>
                    <a:srgbClr val="FF0000"/>
                  </a:solidFill>
                </a:rPr>
                <a:t>2</a:t>
              </a:r>
              <a:r>
                <a:rPr lang="en-US" sz="1600" dirty="0">
                  <a:solidFill>
                    <a:srgbClr val="FF0000"/>
                  </a:solidFill>
                </a:rPr>
                <a:t>-(a</a:t>
              </a:r>
              <a:r>
                <a:rPr lang="en-US" sz="1600" baseline="-25000" dirty="0">
                  <a:solidFill>
                    <a:srgbClr val="FF0000"/>
                  </a:solidFill>
                </a:rPr>
                <a:t>1</a:t>
              </a:r>
              <a:r>
                <a:rPr lang="en-US" sz="1600" dirty="0">
                  <a:solidFill>
                    <a:srgbClr val="FF0000"/>
                  </a:solidFill>
                </a:rPr>
                <a:t>∩ a</a:t>
              </a:r>
              <a:r>
                <a:rPr lang="en-US" sz="1600" baseline="-25000" dirty="0">
                  <a:solidFill>
                    <a:srgbClr val="FF0000"/>
                  </a:solidFill>
                </a:rPr>
                <a:t>2</a:t>
              </a:r>
              <a:r>
                <a:rPr lang="en-US" sz="1600" dirty="0">
                  <a:solidFill>
                    <a:srgbClr val="FF0000"/>
                  </a:solidFill>
                </a:rPr>
                <a:t>):</a:t>
              </a:r>
            </a:p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600" dirty="0">
                  <a:solidFill>
                    <a:srgbClr val="FF0000"/>
                  </a:solidFill>
                </a:rPr>
                <a:t>64</a:t>
              </a: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3980640" y="5947823"/>
              <a:ext cx="719217" cy="553018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FF0000"/>
                  </a:solidFill>
                </a:rPr>
                <a:t>d:1</a:t>
              </a: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2093703" y="3832686"/>
              <a:ext cx="1036800" cy="553018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dirty="0">
                  <a:solidFill>
                    <a:srgbClr val="00B050"/>
                  </a:solidFill>
                </a:rPr>
                <a:t>b:128</a:t>
              </a:r>
            </a:p>
          </p:txBody>
        </p:sp>
        <p:cxnSp>
          <p:nvCxnSpPr>
            <p:cNvPr id="81" name="Curved Connector 29"/>
            <p:cNvCxnSpPr>
              <a:stCxn id="77" idx="2"/>
              <a:endCxn id="74" idx="0"/>
            </p:cNvCxnSpPr>
            <p:nvPr/>
          </p:nvCxnSpPr>
          <p:spPr bwMode="auto">
            <a:xfrm rot="10800000" flipV="1">
              <a:off x="3393121" y="4264175"/>
              <a:ext cx="511856" cy="577612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urved Connector 81"/>
            <p:cNvCxnSpPr>
              <a:stCxn id="80" idx="4"/>
              <a:endCxn id="73" idx="0"/>
            </p:cNvCxnSpPr>
            <p:nvPr/>
          </p:nvCxnSpPr>
          <p:spPr bwMode="auto">
            <a:xfrm rot="5400000">
              <a:off x="2413813" y="4513592"/>
              <a:ext cx="326178" cy="7040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urved Connector 82"/>
            <p:cNvCxnSpPr>
              <a:stCxn id="75" idx="0"/>
              <a:endCxn id="73" idx="4"/>
            </p:cNvCxnSpPr>
            <p:nvPr/>
          </p:nvCxnSpPr>
          <p:spPr bwMode="auto">
            <a:xfrm rot="16200000" flipV="1">
              <a:off x="2427244" y="5379356"/>
              <a:ext cx="406414" cy="17750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urved Connector 83"/>
            <p:cNvCxnSpPr>
              <a:stCxn id="75" idx="7"/>
              <a:endCxn id="74" idx="4"/>
            </p:cNvCxnSpPr>
            <p:nvPr/>
          </p:nvCxnSpPr>
          <p:spPr bwMode="auto">
            <a:xfrm rot="5400000" flipH="1" flipV="1">
              <a:off x="3052667" y="5452341"/>
              <a:ext cx="397990" cy="28291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urved Connector 84"/>
            <p:cNvCxnSpPr>
              <a:stCxn id="78" idx="0"/>
              <a:endCxn id="74" idx="5"/>
            </p:cNvCxnSpPr>
            <p:nvPr/>
          </p:nvCxnSpPr>
          <p:spPr bwMode="auto">
            <a:xfrm rot="16200000" flipV="1">
              <a:off x="3659651" y="5267225"/>
              <a:ext cx="634006" cy="72719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3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23" grpId="0"/>
      <p:bldP spid="24" grpId="0"/>
      <p:bldP spid="29" grpId="0"/>
      <p:bldP spid="43" grpId="0" animBg="1"/>
      <p:bldP spid="44" grpId="0" animBg="1"/>
      <p:bldP spid="48" grpId="0"/>
      <p:bldP spid="49" grpId="0"/>
      <p:bldP spid="55" grpId="0" animBg="1"/>
      <p:bldP spid="57" grpId="0" animBg="1"/>
      <p:bldP spid="59" grpId="0" animBg="1"/>
      <p:bldP spid="51" grpId="0"/>
      <p:bldP spid="41" grpId="0" animBg="1"/>
      <p:bldP spid="42" grpId="0" animBg="1"/>
      <p:bldP spid="58" grpId="0" animBg="1"/>
      <p:bldP spid="66" grpId="0"/>
      <p:bldP spid="61" grpId="0" animBg="1"/>
      <p:bldP spid="76" grpId="0"/>
      <p:bldP spid="7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Secure Policy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0008"/>
            <a:ext cx="4039200" cy="4526395"/>
          </a:xfrm>
        </p:spPr>
        <p:txBody>
          <a:bodyPr/>
          <a:lstStyle/>
          <a:p>
            <a:pPr eaLnBrk="1" hangingPunct="1"/>
            <a:r>
              <a:rPr lang="en-US" sz="2500" dirty="0" smtClean="0"/>
              <a:t>Based on target platform</a:t>
            </a:r>
          </a:p>
          <a:p>
            <a:pPr lvl="1" eaLnBrk="1" hangingPunct="1"/>
            <a:r>
              <a:rPr lang="en-US" sz="2200" dirty="0" smtClean="0"/>
              <a:t>Generate Schedule</a:t>
            </a:r>
          </a:p>
          <a:p>
            <a:pPr lvl="1" eaLnBrk="1" hangingPunct="1"/>
            <a:r>
              <a:rPr lang="en-US" sz="2200" dirty="0" smtClean="0"/>
              <a:t>Generate Mapping</a:t>
            </a:r>
          </a:p>
          <a:p>
            <a:pPr eaLnBrk="1" hangingPunct="1"/>
            <a:r>
              <a:rPr lang="en-US" sz="2500" dirty="0" smtClean="0"/>
              <a:t>Need platform support</a:t>
            </a:r>
          </a:p>
          <a:p>
            <a:pPr lvl="1" eaLnBrk="1" hangingPunct="1"/>
            <a:r>
              <a:rPr lang="en-US" sz="2200" dirty="0" smtClean="0"/>
              <a:t>Dynamic policy enforcement</a:t>
            </a:r>
          </a:p>
          <a:p>
            <a:pPr lvl="1" eaLnBrk="1" hangingPunct="1"/>
            <a:r>
              <a:rPr lang="en-US" sz="2200" dirty="0" smtClean="0"/>
              <a:t>Secure DMA and Arbiter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56960" y="4555199"/>
            <a:ext cx="610358" cy="84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5215" tIns="37609" rIns="75215" bIns="37609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</a:rPr>
              <a:t>cpu1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>
              <a:solidFill>
                <a:schemeClr val="tx1"/>
              </a:solidFill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</a:rPr>
              <a:t>cpu2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56960" y="5347282"/>
            <a:ext cx="664860" cy="84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5215" tIns="37609" rIns="75215" bIns="37609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</a:rPr>
              <a:t>spm1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>
              <a:solidFill>
                <a:schemeClr val="tx1"/>
              </a:solidFill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</a:rPr>
              <a:t>spm2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908641" y="4637287"/>
            <a:ext cx="1500480" cy="2073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75215" tIns="37609" rIns="75215" bIns="37609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t1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547360" y="4982923"/>
            <a:ext cx="1175040" cy="2073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75215" tIns="37609" rIns="75215" bIns="37609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t2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08641" y="5809570"/>
            <a:ext cx="1500480" cy="21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5215" tIns="37609" rIns="75215" bIns="37609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b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08641" y="5328559"/>
            <a:ext cx="1500480" cy="2073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5215" tIns="37609" rIns="75215" bIns="37609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a (0, 63)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547360" y="5328559"/>
            <a:ext cx="1175040" cy="2073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5215" tIns="37609" rIns="75215" bIns="37609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a (64, 127)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4779360" y="1493437"/>
            <a:ext cx="3801600" cy="2281199"/>
            <a:chOff x="4964112" y="1493837"/>
            <a:chExt cx="4419600" cy="3352800"/>
          </a:xfrm>
        </p:grpSpPr>
        <p:sp>
          <p:nvSpPr>
            <p:cNvPr id="47" name="Oval 46"/>
            <p:cNvSpPr/>
            <p:nvPr/>
          </p:nvSpPr>
          <p:spPr>
            <a:xfrm>
              <a:off x="5573481" y="2713037"/>
              <a:ext cx="686377" cy="6096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/>
                <a:t>t1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6564543" y="2636837"/>
              <a:ext cx="686377" cy="6096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/>
                <a:t>t2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5498146" y="3932237"/>
              <a:ext cx="1218738" cy="914400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solidFill>
                    <a:srgbClr val="FF0000"/>
                  </a:solidFill>
                </a:rPr>
                <a:t>s</a:t>
              </a:r>
              <a:r>
                <a:rPr lang="en-US" sz="1500" dirty="0" smtClean="0">
                  <a:solidFill>
                    <a:srgbClr val="FF0000"/>
                  </a:solidFill>
                </a:rPr>
                <a:t>ec share</a:t>
              </a:r>
            </a:p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 err="1" smtClean="0">
                  <a:solidFill>
                    <a:srgbClr val="FF0000"/>
                  </a:solidFill>
                </a:rPr>
                <a:t>buf</a:t>
              </a:r>
              <a:endParaRPr lang="en-US" sz="1500" dirty="0">
                <a:solidFill>
                  <a:srgbClr val="FF0000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630938" y="1493837"/>
              <a:ext cx="1752774" cy="1066800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solidFill>
                    <a:srgbClr val="FF0000"/>
                  </a:solidFill>
                </a:rPr>
                <a:t>s</a:t>
              </a:r>
              <a:r>
                <a:rPr lang="en-US" sz="1500" dirty="0" smtClean="0">
                  <a:solidFill>
                    <a:srgbClr val="FF0000"/>
                  </a:solidFill>
                </a:rPr>
                <a:t>ec local </a:t>
              </a:r>
              <a:r>
                <a:rPr lang="en-US" sz="1500" dirty="0" err="1" smtClean="0">
                  <a:solidFill>
                    <a:srgbClr val="FF0000"/>
                  </a:solidFill>
                </a:rPr>
                <a:t>buf</a:t>
              </a:r>
              <a:endParaRPr lang="en-US" sz="1500" dirty="0">
                <a:solidFill>
                  <a:srgbClr val="FF0000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7555604" y="3856036"/>
              <a:ext cx="1374209" cy="609599"/>
            </a:xfrm>
            <a:prstGeom prst="ellips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>
                  <a:solidFill>
                    <a:srgbClr val="FF0000"/>
                  </a:solidFill>
                </a:rPr>
                <a:t>s</a:t>
              </a:r>
              <a:r>
                <a:rPr lang="en-US" sz="1500" dirty="0" smtClean="0">
                  <a:solidFill>
                    <a:srgbClr val="FF0000"/>
                  </a:solidFill>
                </a:rPr>
                <a:t>ec local </a:t>
              </a:r>
              <a:r>
                <a:rPr lang="en-US" sz="1500" dirty="0" err="1" smtClean="0">
                  <a:solidFill>
                    <a:srgbClr val="FF0000"/>
                  </a:solidFill>
                </a:rPr>
                <a:t>buf</a:t>
              </a:r>
              <a:endParaRPr lang="en-US" sz="1500" dirty="0">
                <a:solidFill>
                  <a:srgbClr val="FF0000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4964112" y="1722437"/>
              <a:ext cx="1143404" cy="609599"/>
            </a:xfrm>
            <a:prstGeom prst="ellipse">
              <a:avLst/>
            </a:prstGeom>
            <a:ln w="127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0" tIns="45716" rIns="91430" bIns="4571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 err="1" smtClean="0">
                  <a:solidFill>
                    <a:srgbClr val="00B050"/>
                  </a:solidFill>
                </a:rPr>
                <a:t>unsec</a:t>
              </a:r>
              <a:endParaRPr lang="en-US" sz="1500" dirty="0" smtClean="0">
                <a:solidFill>
                  <a:srgbClr val="00B050"/>
                </a:solidFill>
              </a:endParaRPr>
            </a:p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500" dirty="0" err="1" smtClean="0">
                  <a:solidFill>
                    <a:srgbClr val="00B050"/>
                  </a:solidFill>
                </a:rPr>
                <a:t>buf</a:t>
              </a:r>
              <a:endParaRPr lang="en-US" sz="1500" dirty="0">
                <a:solidFill>
                  <a:srgbClr val="00B050"/>
                </a:solidFill>
              </a:endParaRPr>
            </a:p>
          </p:txBody>
        </p:sp>
        <p:cxnSp>
          <p:nvCxnSpPr>
            <p:cNvPr id="53" name="Curved Connector 29"/>
            <p:cNvCxnSpPr>
              <a:stCxn id="50" idx="2"/>
              <a:endCxn id="48" idx="0"/>
            </p:cNvCxnSpPr>
            <p:nvPr/>
          </p:nvCxnSpPr>
          <p:spPr>
            <a:xfrm rot="10800000" flipV="1">
              <a:off x="6907731" y="2027237"/>
              <a:ext cx="723207" cy="609600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52" idx="4"/>
              <a:endCxn id="47" idx="0"/>
            </p:cNvCxnSpPr>
            <p:nvPr/>
          </p:nvCxnSpPr>
          <p:spPr>
            <a:xfrm rot="16200000" flipH="1">
              <a:off x="5535323" y="2331691"/>
              <a:ext cx="381000" cy="38169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urved Connector 54"/>
            <p:cNvCxnSpPr>
              <a:stCxn id="49" idx="0"/>
              <a:endCxn id="47" idx="4"/>
            </p:cNvCxnSpPr>
            <p:nvPr/>
          </p:nvCxnSpPr>
          <p:spPr>
            <a:xfrm rot="16200000" flipV="1">
              <a:off x="5707293" y="3532013"/>
              <a:ext cx="609600" cy="190846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urved Connector 55"/>
            <p:cNvCxnSpPr>
              <a:stCxn id="49" idx="7"/>
              <a:endCxn id="48" idx="4"/>
            </p:cNvCxnSpPr>
            <p:nvPr/>
          </p:nvCxnSpPr>
          <p:spPr>
            <a:xfrm rot="5400000" flipH="1" flipV="1">
              <a:off x="6313170" y="3471024"/>
              <a:ext cx="819149" cy="369974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urved Connector 56"/>
            <p:cNvCxnSpPr>
              <a:stCxn id="51" idx="0"/>
              <a:endCxn id="48" idx="5"/>
            </p:cNvCxnSpPr>
            <p:nvPr/>
          </p:nvCxnSpPr>
          <p:spPr>
            <a:xfrm rot="16200000" flipV="1">
              <a:off x="7347119" y="2960446"/>
              <a:ext cx="698875" cy="1092306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/>
          <p:nvPr/>
        </p:nvSpPr>
        <p:spPr>
          <a:xfrm>
            <a:off x="2547360" y="5535941"/>
            <a:ext cx="1175040" cy="2073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5215" tIns="37609" rIns="75215" bIns="37609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d</a:t>
            </a:r>
          </a:p>
        </p:txBody>
      </p:sp>
      <p:sp>
        <p:nvSpPr>
          <p:cNvPr id="89" name="Right Arrow 88"/>
          <p:cNvSpPr/>
          <p:nvPr/>
        </p:nvSpPr>
        <p:spPr>
          <a:xfrm>
            <a:off x="3811680" y="5157182"/>
            <a:ext cx="483840" cy="55301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36" tIns="41469" rIns="82936" bIns="41469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dirty="0"/>
          </a:p>
        </p:txBody>
      </p:sp>
      <p:grpSp>
        <p:nvGrpSpPr>
          <p:cNvPr id="4" name="Group 132"/>
          <p:cNvGrpSpPr>
            <a:grpSpLocks/>
          </p:cNvGrpSpPr>
          <p:nvPr/>
        </p:nvGrpSpPr>
        <p:grpSpPr bwMode="auto">
          <a:xfrm>
            <a:off x="4433761" y="4110192"/>
            <a:ext cx="4620960" cy="2429536"/>
            <a:chOff x="4887912" y="4530114"/>
            <a:chExt cx="5094547" cy="2678723"/>
          </a:xfrm>
        </p:grpSpPr>
        <p:sp>
          <p:nvSpPr>
            <p:cNvPr id="91" name="Rectangle 90"/>
            <p:cNvSpPr/>
            <p:nvPr/>
          </p:nvSpPr>
          <p:spPr bwMode="auto">
            <a:xfrm>
              <a:off x="5351486" y="5595570"/>
              <a:ext cx="573116" cy="30169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SPM1</a:t>
              </a: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 flipV="1">
              <a:off x="5276869" y="6141794"/>
              <a:ext cx="4259480" cy="15879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 bwMode="auto">
            <a:xfrm>
              <a:off x="4887912" y="6368858"/>
              <a:ext cx="5094547" cy="1588"/>
            </a:xfrm>
            <a:prstGeom prst="line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 bwMode="auto">
            <a:xfrm>
              <a:off x="6716805" y="6675316"/>
              <a:ext cx="1371670" cy="53352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Off-chip memory</a:t>
              </a: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8942594" y="5319282"/>
              <a:ext cx="517551" cy="5573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DMA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 rot="5400000">
              <a:off x="9103708" y="6018735"/>
              <a:ext cx="281051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 bwMode="auto">
            <a:xfrm>
              <a:off x="4930776" y="4846099"/>
              <a:ext cx="4681777" cy="1383027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4" name="TextBox 38"/>
            <p:cNvSpPr txBox="1">
              <a:spLocks noChangeArrowheads="1"/>
            </p:cNvSpPr>
            <p:nvPr/>
          </p:nvSpPr>
          <p:spPr bwMode="auto">
            <a:xfrm>
              <a:off x="8942150" y="4893528"/>
              <a:ext cx="472219" cy="259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000" dirty="0"/>
                <a:t>CMP</a:t>
              </a:r>
            </a:p>
          </p:txBody>
        </p:sp>
        <p:cxnSp>
          <p:nvCxnSpPr>
            <p:cNvPr id="99" name="Straight Arrow Connector 98"/>
            <p:cNvCxnSpPr/>
            <p:nvPr/>
          </p:nvCxnSpPr>
          <p:spPr bwMode="auto">
            <a:xfrm rot="5400000">
              <a:off x="5353048" y="5455838"/>
              <a:ext cx="279464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 bwMode="auto">
            <a:xfrm rot="5400000">
              <a:off x="4856085" y="5736890"/>
              <a:ext cx="841567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 bwMode="auto">
            <a:xfrm rot="5400000">
              <a:off x="4578241" y="5841688"/>
              <a:ext cx="1052752" cy="1587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/>
            <p:nvPr/>
          </p:nvSpPr>
          <p:spPr bwMode="auto">
            <a:xfrm>
              <a:off x="4975228" y="4963601"/>
              <a:ext cx="862057" cy="34615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CPU1 Core</a:t>
              </a: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6300859" y="5595570"/>
              <a:ext cx="573116" cy="28105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SPM2</a:t>
              </a:r>
            </a:p>
          </p:txBody>
        </p:sp>
        <p:cxnSp>
          <p:nvCxnSpPr>
            <p:cNvPr id="104" name="Straight Arrow Connector 103"/>
            <p:cNvCxnSpPr/>
            <p:nvPr/>
          </p:nvCxnSpPr>
          <p:spPr bwMode="auto">
            <a:xfrm rot="5400000">
              <a:off x="6302421" y="6016353"/>
              <a:ext cx="281052" cy="158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 bwMode="auto">
            <a:xfrm rot="5400000">
              <a:off x="6303216" y="5455044"/>
              <a:ext cx="279464" cy="158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 bwMode="auto">
            <a:xfrm rot="5400000">
              <a:off x="5806253" y="5736096"/>
              <a:ext cx="841567" cy="158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7" name="Rectangle 106"/>
            <p:cNvSpPr/>
            <p:nvPr/>
          </p:nvSpPr>
          <p:spPr bwMode="auto">
            <a:xfrm>
              <a:off x="5924602" y="4963601"/>
              <a:ext cx="862057" cy="34615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CPU2 Core</a:t>
              </a: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8283747" y="5595570"/>
              <a:ext cx="571529" cy="28105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SPM</a:t>
              </a:r>
              <a:r>
                <a:rPr lang="en-US" sz="1000" i="1" dirty="0"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cxnSp>
          <p:nvCxnSpPr>
            <p:cNvPr id="109" name="Straight Arrow Connector 108"/>
            <p:cNvCxnSpPr/>
            <p:nvPr/>
          </p:nvCxnSpPr>
          <p:spPr bwMode="auto">
            <a:xfrm rot="5400000">
              <a:off x="8284517" y="6017147"/>
              <a:ext cx="281052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 bwMode="auto">
            <a:xfrm rot="5400000">
              <a:off x="8285311" y="5455838"/>
              <a:ext cx="279464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 bwMode="auto">
            <a:xfrm rot="5400000">
              <a:off x="7788348" y="5736890"/>
              <a:ext cx="841567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Rectangle 111"/>
            <p:cNvSpPr/>
            <p:nvPr/>
          </p:nvSpPr>
          <p:spPr bwMode="auto">
            <a:xfrm>
              <a:off x="7905903" y="4963601"/>
              <a:ext cx="863644" cy="3461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CPU</a:t>
              </a:r>
              <a:r>
                <a:rPr lang="en-US" sz="1000" i="1" dirty="0"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1000" dirty="0">
                  <a:latin typeface="Arial" pitchFamily="34" charset="0"/>
                  <a:cs typeface="Arial" pitchFamily="34" charset="0"/>
                </a:rPr>
                <a:t> Core</a:t>
              </a:r>
            </a:p>
          </p:txBody>
        </p:sp>
        <p:cxnSp>
          <p:nvCxnSpPr>
            <p:cNvPr id="114" name="Straight Arrow Connector 113"/>
            <p:cNvCxnSpPr/>
            <p:nvPr/>
          </p:nvCxnSpPr>
          <p:spPr bwMode="auto">
            <a:xfrm rot="5400000">
              <a:off x="5527615" y="5841688"/>
              <a:ext cx="1052752" cy="1587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 bwMode="auto">
            <a:xfrm rot="5400000">
              <a:off x="7508916" y="5841688"/>
              <a:ext cx="1052752" cy="1587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 bwMode="auto">
            <a:xfrm rot="5400000">
              <a:off x="7262908" y="6510178"/>
              <a:ext cx="281051" cy="1587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 bwMode="auto">
            <a:xfrm rot="5400000">
              <a:off x="8868728" y="6123534"/>
              <a:ext cx="490649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 bwMode="auto">
            <a:xfrm rot="5400000">
              <a:off x="5352254" y="6017147"/>
              <a:ext cx="281052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20" name="Folded Corner 119"/>
            <p:cNvSpPr/>
            <p:nvPr/>
          </p:nvSpPr>
          <p:spPr>
            <a:xfrm>
              <a:off x="6086535" y="4541230"/>
              <a:ext cx="573117" cy="282639"/>
            </a:xfrm>
            <a:prstGeom prst="foldedCorne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/>
                <a:t>t2</a:t>
              </a:r>
            </a:p>
          </p:txBody>
        </p:sp>
        <p:sp>
          <p:nvSpPr>
            <p:cNvPr id="121" name="Folded Corner 120"/>
            <p:cNvSpPr/>
            <p:nvPr/>
          </p:nvSpPr>
          <p:spPr>
            <a:xfrm>
              <a:off x="7999571" y="4541230"/>
              <a:ext cx="573116" cy="282639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/>
                <a:t>Task D</a:t>
              </a:r>
            </a:p>
          </p:txBody>
        </p:sp>
        <p:sp>
          <p:nvSpPr>
            <p:cNvPr id="123" name="Folded Corner 122"/>
            <p:cNvSpPr/>
            <p:nvPr/>
          </p:nvSpPr>
          <p:spPr>
            <a:xfrm>
              <a:off x="5148275" y="4541230"/>
              <a:ext cx="573116" cy="282639"/>
            </a:xfrm>
            <a:prstGeom prst="foldedCorne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/>
                <a:t>t1</a:t>
              </a: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7269284" y="5584454"/>
              <a:ext cx="573116" cy="2810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 err="1">
                  <a:latin typeface="Arial" pitchFamily="34" charset="0"/>
                  <a:cs typeface="Arial" pitchFamily="34" charset="0"/>
                </a:rPr>
                <a:t>SPM</a:t>
              </a:r>
              <a:r>
                <a:rPr lang="en-US" sz="1000" i="1" dirty="0" err="1">
                  <a:latin typeface="Arial" pitchFamily="34" charset="0"/>
                  <a:cs typeface="Arial" pitchFamily="34" charset="0"/>
                </a:rPr>
                <a:t>i</a:t>
              </a:r>
              <a:endParaRPr lang="en-US" sz="1000" i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6" name="Straight Arrow Connector 125"/>
            <p:cNvCxnSpPr/>
            <p:nvPr/>
          </p:nvCxnSpPr>
          <p:spPr bwMode="auto">
            <a:xfrm rot="5400000">
              <a:off x="7270846" y="6005238"/>
              <a:ext cx="281051" cy="158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 bwMode="auto">
            <a:xfrm rot="5400000">
              <a:off x="7270846" y="5443135"/>
              <a:ext cx="281051" cy="158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 bwMode="auto">
            <a:xfrm rot="5400000">
              <a:off x="6773884" y="5724186"/>
              <a:ext cx="843154" cy="158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 bwMode="auto">
            <a:xfrm>
              <a:off x="6893026" y="4952485"/>
              <a:ext cx="863644" cy="3461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 err="1">
                  <a:latin typeface="Arial" pitchFamily="34" charset="0"/>
                  <a:cs typeface="Arial" pitchFamily="34" charset="0"/>
                </a:rPr>
                <a:t>CPU</a:t>
              </a:r>
              <a:r>
                <a:rPr lang="en-US" sz="1000" i="1" dirty="0" err="1">
                  <a:latin typeface="Arial" pitchFamily="34" charset="0"/>
                  <a:cs typeface="Arial" pitchFamily="34" charset="0"/>
                </a:rPr>
                <a:t>i</a:t>
              </a:r>
              <a:endParaRPr lang="en-US" sz="1000" i="1" dirty="0">
                <a:latin typeface="Arial" pitchFamily="34" charset="0"/>
                <a:cs typeface="Arial" pitchFamily="34" charset="0"/>
              </a:endParaRPr>
            </a:p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 Core</a:t>
              </a:r>
            </a:p>
          </p:txBody>
        </p:sp>
        <p:cxnSp>
          <p:nvCxnSpPr>
            <p:cNvPr id="130" name="Straight Arrow Connector 129"/>
            <p:cNvCxnSpPr/>
            <p:nvPr/>
          </p:nvCxnSpPr>
          <p:spPr bwMode="auto">
            <a:xfrm rot="5400000">
              <a:off x="6495245" y="5829779"/>
              <a:ext cx="1054340" cy="1587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1" name="Folded Corner 130"/>
            <p:cNvSpPr/>
            <p:nvPr/>
          </p:nvSpPr>
          <p:spPr>
            <a:xfrm>
              <a:off x="6985106" y="4530114"/>
              <a:ext cx="573117" cy="281052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000" dirty="0"/>
                <a:t>Task C</a:t>
              </a:r>
            </a:p>
          </p:txBody>
        </p:sp>
      </p:grpSp>
      <p:sp>
        <p:nvSpPr>
          <p:cNvPr id="134" name="Rounded Rectangular Callout 133"/>
          <p:cNvSpPr/>
          <p:nvPr/>
        </p:nvSpPr>
        <p:spPr>
          <a:xfrm>
            <a:off x="2819400" y="2514600"/>
            <a:ext cx="1967160" cy="967782"/>
          </a:xfrm>
          <a:prstGeom prst="wedgeRoundRectCallout">
            <a:avLst>
              <a:gd name="adj1" fmla="val -37079"/>
              <a:gd name="adj2" fmla="val 66263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Generate mapping and scheduling (Policy)</a:t>
            </a:r>
          </a:p>
        </p:txBody>
      </p:sp>
      <p:sp>
        <p:nvSpPr>
          <p:cNvPr id="135" name="Rounded Rectangular Callout 134"/>
          <p:cNvSpPr/>
          <p:nvPr/>
        </p:nvSpPr>
        <p:spPr>
          <a:xfrm>
            <a:off x="6451200" y="3774637"/>
            <a:ext cx="2060640" cy="967782"/>
          </a:xfrm>
          <a:prstGeom prst="wedgeRoundRectCallout">
            <a:avLst>
              <a:gd name="adj1" fmla="val -37079"/>
              <a:gd name="adj2" fmla="val 66263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10" tIns="41455" rIns="82910" bIns="41455" anchor="ctr"/>
          <a:lstStyle/>
          <a:p>
            <a:pPr algn="ctr" defTabSz="414554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When application runs, enforce policy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2D6B334-6396-F643-A6E7-1231AABCBE9F}" type="datetime1">
              <a:rPr lang="en-US" smtClean="0"/>
              <a:t>10/24/10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51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9" grpId="0"/>
      <p:bldP spid="30" grpId="0"/>
      <p:bldP spid="31" grpId="0" animBg="1"/>
      <p:bldP spid="32" grpId="0" animBg="1"/>
      <p:bldP spid="33" grpId="0" animBg="1"/>
      <p:bldP spid="34" grpId="0" animBg="1"/>
      <p:bldP spid="44" grpId="0" animBg="1"/>
      <p:bldP spid="60" grpId="0" animBg="1"/>
      <p:bldP spid="89" grpId="0" animBg="1"/>
      <p:bldP spid="134" grpId="0" animBg="1"/>
      <p:bldP spid="13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Run-time Secure Policy Selection</a:t>
            </a:r>
          </a:p>
        </p:txBody>
      </p:sp>
      <p:grpSp>
        <p:nvGrpSpPr>
          <p:cNvPr id="4" name="Group 132"/>
          <p:cNvGrpSpPr>
            <a:grpSpLocks/>
          </p:cNvGrpSpPr>
          <p:nvPr/>
        </p:nvGrpSpPr>
        <p:grpSpPr bwMode="auto">
          <a:xfrm>
            <a:off x="4523040" y="3048000"/>
            <a:ext cx="4620960" cy="2581936"/>
            <a:chOff x="4887912" y="4362083"/>
            <a:chExt cx="5094547" cy="2846754"/>
          </a:xfrm>
        </p:grpSpPr>
        <p:sp>
          <p:nvSpPr>
            <p:cNvPr id="91" name="Rectangle 90"/>
            <p:cNvSpPr/>
            <p:nvPr/>
          </p:nvSpPr>
          <p:spPr bwMode="auto">
            <a:xfrm>
              <a:off x="5351486" y="5595570"/>
              <a:ext cx="573116" cy="30169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SPM1</a:t>
              </a: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 flipV="1">
              <a:off x="5276869" y="6141794"/>
              <a:ext cx="4259480" cy="15879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3" name="Straight Connector 92"/>
            <p:cNvCxnSpPr/>
            <p:nvPr/>
          </p:nvCxnSpPr>
          <p:spPr bwMode="auto">
            <a:xfrm>
              <a:off x="4887912" y="6368858"/>
              <a:ext cx="5094547" cy="1588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4" name="Rectangle 93"/>
            <p:cNvSpPr/>
            <p:nvPr/>
          </p:nvSpPr>
          <p:spPr bwMode="auto">
            <a:xfrm>
              <a:off x="6716805" y="6675316"/>
              <a:ext cx="1371670" cy="533521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Off-chip memory</a:t>
              </a: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8942594" y="5319282"/>
              <a:ext cx="517551" cy="557339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DMA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 rot="5400000">
              <a:off x="9103708" y="6018735"/>
              <a:ext cx="281051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7" name="Rectangle 96"/>
            <p:cNvSpPr/>
            <p:nvPr/>
          </p:nvSpPr>
          <p:spPr bwMode="auto">
            <a:xfrm>
              <a:off x="4930776" y="4846099"/>
              <a:ext cx="4681777" cy="1383027"/>
            </a:xfrm>
            <a:prstGeom prst="rect">
              <a:avLst/>
            </a:prstGeom>
            <a:noFill/>
            <a:ln w="12700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endParaRPr lang="en-US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4" name="TextBox 38"/>
            <p:cNvSpPr txBox="1">
              <a:spLocks noChangeArrowheads="1"/>
            </p:cNvSpPr>
            <p:nvPr/>
          </p:nvSpPr>
          <p:spPr bwMode="auto">
            <a:xfrm>
              <a:off x="8942150" y="4893528"/>
              <a:ext cx="486358" cy="243834"/>
            </a:xfrm>
            <a:prstGeom prst="rect">
              <a:avLst/>
            </a:prstGeom>
            <a:ln w="12700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CMP</a:t>
              </a:r>
            </a:p>
          </p:txBody>
        </p:sp>
        <p:cxnSp>
          <p:nvCxnSpPr>
            <p:cNvPr id="99" name="Straight Arrow Connector 98"/>
            <p:cNvCxnSpPr/>
            <p:nvPr/>
          </p:nvCxnSpPr>
          <p:spPr bwMode="auto">
            <a:xfrm rot="5400000">
              <a:off x="5353048" y="5455838"/>
              <a:ext cx="279464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0" name="Straight Arrow Connector 99"/>
            <p:cNvCxnSpPr/>
            <p:nvPr/>
          </p:nvCxnSpPr>
          <p:spPr bwMode="auto">
            <a:xfrm rot="5400000">
              <a:off x="4856085" y="5736890"/>
              <a:ext cx="841567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1" name="Straight Arrow Connector 100"/>
            <p:cNvCxnSpPr/>
            <p:nvPr/>
          </p:nvCxnSpPr>
          <p:spPr bwMode="auto">
            <a:xfrm rot="5400000">
              <a:off x="4578241" y="5841688"/>
              <a:ext cx="1052752" cy="1587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02" name="Rectangle 101"/>
            <p:cNvSpPr/>
            <p:nvPr/>
          </p:nvSpPr>
          <p:spPr bwMode="auto">
            <a:xfrm>
              <a:off x="4975228" y="4963601"/>
              <a:ext cx="862057" cy="34615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CPU1 Core</a:t>
              </a: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6300859" y="5595570"/>
              <a:ext cx="573116" cy="281051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SPM2</a:t>
              </a:r>
            </a:p>
          </p:txBody>
        </p:sp>
        <p:cxnSp>
          <p:nvCxnSpPr>
            <p:cNvPr id="104" name="Straight Arrow Connector 103"/>
            <p:cNvCxnSpPr/>
            <p:nvPr/>
          </p:nvCxnSpPr>
          <p:spPr bwMode="auto">
            <a:xfrm rot="5400000">
              <a:off x="6302421" y="6016353"/>
              <a:ext cx="281052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5" name="Straight Arrow Connector 104"/>
            <p:cNvCxnSpPr/>
            <p:nvPr/>
          </p:nvCxnSpPr>
          <p:spPr bwMode="auto">
            <a:xfrm rot="5400000">
              <a:off x="6303216" y="5455044"/>
              <a:ext cx="279464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6" name="Straight Arrow Connector 105"/>
            <p:cNvCxnSpPr/>
            <p:nvPr/>
          </p:nvCxnSpPr>
          <p:spPr bwMode="auto">
            <a:xfrm rot="5400000">
              <a:off x="5806253" y="5736096"/>
              <a:ext cx="841567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07" name="Rectangle 106"/>
            <p:cNvSpPr/>
            <p:nvPr/>
          </p:nvSpPr>
          <p:spPr bwMode="auto">
            <a:xfrm>
              <a:off x="5924602" y="4963601"/>
              <a:ext cx="862057" cy="34615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CPU2 Core</a:t>
              </a: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8283747" y="5595570"/>
              <a:ext cx="571529" cy="281051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SPM</a:t>
              </a:r>
              <a:r>
                <a:rPr lang="en-US" sz="900" i="1" dirty="0"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cxnSp>
          <p:nvCxnSpPr>
            <p:cNvPr id="109" name="Straight Arrow Connector 108"/>
            <p:cNvCxnSpPr/>
            <p:nvPr/>
          </p:nvCxnSpPr>
          <p:spPr bwMode="auto">
            <a:xfrm rot="5400000">
              <a:off x="8284517" y="6017147"/>
              <a:ext cx="281052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0" name="Straight Arrow Connector 109"/>
            <p:cNvCxnSpPr/>
            <p:nvPr/>
          </p:nvCxnSpPr>
          <p:spPr bwMode="auto">
            <a:xfrm rot="5400000">
              <a:off x="8285311" y="5455838"/>
              <a:ext cx="279464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1" name="Straight Arrow Connector 110"/>
            <p:cNvCxnSpPr/>
            <p:nvPr/>
          </p:nvCxnSpPr>
          <p:spPr bwMode="auto">
            <a:xfrm rot="5400000">
              <a:off x="7788348" y="5736890"/>
              <a:ext cx="841567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12" name="Rectangle 111"/>
            <p:cNvSpPr/>
            <p:nvPr/>
          </p:nvSpPr>
          <p:spPr bwMode="auto">
            <a:xfrm>
              <a:off x="7905903" y="4963601"/>
              <a:ext cx="863644" cy="34615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CPU</a:t>
              </a:r>
              <a:r>
                <a:rPr lang="en-US" sz="900" i="1" dirty="0"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900" dirty="0">
                  <a:latin typeface="Arial" pitchFamily="34" charset="0"/>
                  <a:cs typeface="Arial" pitchFamily="34" charset="0"/>
                </a:rPr>
                <a:t> Core</a:t>
              </a:r>
            </a:p>
          </p:txBody>
        </p:sp>
        <p:cxnSp>
          <p:nvCxnSpPr>
            <p:cNvPr id="114" name="Straight Arrow Connector 113"/>
            <p:cNvCxnSpPr/>
            <p:nvPr/>
          </p:nvCxnSpPr>
          <p:spPr bwMode="auto">
            <a:xfrm rot="5400000">
              <a:off x="5527615" y="5841688"/>
              <a:ext cx="1052752" cy="1587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5" name="Straight Arrow Connector 114"/>
            <p:cNvCxnSpPr/>
            <p:nvPr/>
          </p:nvCxnSpPr>
          <p:spPr bwMode="auto">
            <a:xfrm rot="5400000">
              <a:off x="7508916" y="5841688"/>
              <a:ext cx="1052752" cy="1587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6" name="Straight Arrow Connector 115"/>
            <p:cNvCxnSpPr/>
            <p:nvPr/>
          </p:nvCxnSpPr>
          <p:spPr bwMode="auto">
            <a:xfrm rot="5400000">
              <a:off x="7262908" y="6510178"/>
              <a:ext cx="281051" cy="1587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7" name="Straight Arrow Connector 116"/>
            <p:cNvCxnSpPr/>
            <p:nvPr/>
          </p:nvCxnSpPr>
          <p:spPr bwMode="auto">
            <a:xfrm rot="5400000">
              <a:off x="8868728" y="6123534"/>
              <a:ext cx="490649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8" name="Straight Arrow Connector 117"/>
            <p:cNvCxnSpPr/>
            <p:nvPr/>
          </p:nvCxnSpPr>
          <p:spPr bwMode="auto">
            <a:xfrm rot="5400000">
              <a:off x="5352254" y="6017147"/>
              <a:ext cx="281052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20" name="Folded Corner 119"/>
            <p:cNvSpPr/>
            <p:nvPr/>
          </p:nvSpPr>
          <p:spPr>
            <a:xfrm>
              <a:off x="6086535" y="4541230"/>
              <a:ext cx="573117" cy="282639"/>
            </a:xfrm>
            <a:prstGeom prst="foldedCorne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121" name="Folded Corner 120"/>
            <p:cNvSpPr/>
            <p:nvPr/>
          </p:nvSpPr>
          <p:spPr>
            <a:xfrm>
              <a:off x="7999570" y="4362083"/>
              <a:ext cx="573116" cy="461786"/>
            </a:xfrm>
            <a:prstGeom prst="foldedCorne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Task D</a:t>
              </a:r>
            </a:p>
          </p:txBody>
        </p:sp>
        <p:sp>
          <p:nvSpPr>
            <p:cNvPr id="123" name="Folded Corner 122"/>
            <p:cNvSpPr/>
            <p:nvPr/>
          </p:nvSpPr>
          <p:spPr>
            <a:xfrm>
              <a:off x="5148275" y="4541230"/>
              <a:ext cx="573116" cy="282639"/>
            </a:xfrm>
            <a:prstGeom prst="foldedCorne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7269284" y="5584454"/>
              <a:ext cx="573116" cy="2810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 err="1">
                  <a:latin typeface="Arial" pitchFamily="34" charset="0"/>
                  <a:cs typeface="Arial" pitchFamily="34" charset="0"/>
                </a:rPr>
                <a:t>SPM</a:t>
              </a:r>
              <a:r>
                <a:rPr lang="en-US" sz="900" i="1" dirty="0" err="1">
                  <a:latin typeface="Arial" pitchFamily="34" charset="0"/>
                  <a:cs typeface="Arial" pitchFamily="34" charset="0"/>
                </a:rPr>
                <a:t>i</a:t>
              </a:r>
              <a:endParaRPr lang="en-US" sz="900" i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6" name="Straight Arrow Connector 125"/>
            <p:cNvCxnSpPr/>
            <p:nvPr/>
          </p:nvCxnSpPr>
          <p:spPr bwMode="auto">
            <a:xfrm rot="5400000">
              <a:off x="7270846" y="6005238"/>
              <a:ext cx="281051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7" name="Straight Arrow Connector 126"/>
            <p:cNvCxnSpPr/>
            <p:nvPr/>
          </p:nvCxnSpPr>
          <p:spPr bwMode="auto">
            <a:xfrm rot="5400000">
              <a:off x="7270846" y="5443135"/>
              <a:ext cx="281051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8" name="Straight Arrow Connector 127"/>
            <p:cNvCxnSpPr/>
            <p:nvPr/>
          </p:nvCxnSpPr>
          <p:spPr bwMode="auto">
            <a:xfrm rot="5400000">
              <a:off x="6773884" y="5724186"/>
              <a:ext cx="843154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29" name="Rectangle 128"/>
            <p:cNvSpPr/>
            <p:nvPr/>
          </p:nvSpPr>
          <p:spPr bwMode="auto">
            <a:xfrm>
              <a:off x="6893026" y="4952485"/>
              <a:ext cx="863644" cy="34615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 err="1">
                  <a:latin typeface="Arial" pitchFamily="34" charset="0"/>
                  <a:cs typeface="Arial" pitchFamily="34" charset="0"/>
                </a:rPr>
                <a:t>CPU</a:t>
              </a:r>
              <a:r>
                <a:rPr lang="en-US" sz="900" i="1" dirty="0" err="1">
                  <a:latin typeface="Arial" pitchFamily="34" charset="0"/>
                  <a:cs typeface="Arial" pitchFamily="34" charset="0"/>
                </a:rPr>
                <a:t>i</a:t>
              </a:r>
              <a:endParaRPr lang="en-US" sz="900" i="1" dirty="0">
                <a:latin typeface="Arial" pitchFamily="34" charset="0"/>
                <a:cs typeface="Arial" pitchFamily="34" charset="0"/>
              </a:endParaRPr>
            </a:p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 Core</a:t>
              </a:r>
            </a:p>
          </p:txBody>
        </p:sp>
        <p:cxnSp>
          <p:nvCxnSpPr>
            <p:cNvPr id="130" name="Straight Arrow Connector 129"/>
            <p:cNvCxnSpPr/>
            <p:nvPr/>
          </p:nvCxnSpPr>
          <p:spPr bwMode="auto">
            <a:xfrm rot="5400000">
              <a:off x="6495245" y="5829779"/>
              <a:ext cx="1054340" cy="1587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31" name="Folded Corner 130"/>
            <p:cNvSpPr/>
            <p:nvPr/>
          </p:nvSpPr>
          <p:spPr>
            <a:xfrm>
              <a:off x="6985106" y="4362083"/>
              <a:ext cx="573117" cy="449083"/>
            </a:xfrm>
            <a:prstGeom prst="foldedCorne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Task C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2399" y="2285999"/>
            <a:ext cx="4409520" cy="1858698"/>
            <a:chOff x="152399" y="2285999"/>
            <a:chExt cx="4409520" cy="1858698"/>
          </a:xfrm>
        </p:grpSpPr>
        <p:sp>
          <p:nvSpPr>
            <p:cNvPr id="75" name="Rectangle 74"/>
            <p:cNvSpPr/>
            <p:nvPr/>
          </p:nvSpPr>
          <p:spPr>
            <a:xfrm>
              <a:off x="152399" y="2285999"/>
              <a:ext cx="3916247" cy="182817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TextBox 65"/>
            <p:cNvSpPr txBox="1">
              <a:spLocks noChangeArrowheads="1"/>
            </p:cNvSpPr>
            <p:nvPr/>
          </p:nvSpPr>
          <p:spPr bwMode="auto">
            <a:xfrm>
              <a:off x="152400" y="2332117"/>
              <a:ext cx="595931" cy="762872"/>
            </a:xfrm>
            <a:prstGeom prst="rect">
              <a:avLst/>
            </a:prstGeom>
            <a:noFill/>
            <a:ln w="12700"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75215" tIns="37609" rIns="75215" bIns="37609">
              <a:spAutoFit/>
            </a:bodyPr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cpu1</a:t>
              </a:r>
            </a:p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endPara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cpu2</a:t>
              </a:r>
            </a:p>
          </p:txBody>
        </p:sp>
        <p:sp>
          <p:nvSpPr>
            <p:cNvPr id="67" name="TextBox 66"/>
            <p:cNvSpPr txBox="1">
              <a:spLocks noChangeArrowheads="1"/>
            </p:cNvSpPr>
            <p:nvPr/>
          </p:nvSpPr>
          <p:spPr bwMode="auto">
            <a:xfrm>
              <a:off x="152400" y="3124200"/>
              <a:ext cx="653639" cy="762872"/>
            </a:xfrm>
            <a:prstGeom prst="rect">
              <a:avLst/>
            </a:prstGeom>
            <a:noFill/>
            <a:ln w="12700"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75215" tIns="37609" rIns="75215" bIns="37609">
              <a:spAutoFit/>
            </a:bodyPr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spm1</a:t>
              </a:r>
            </a:p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endPara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spm2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04081" y="2414205"/>
              <a:ext cx="1500480" cy="20738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542800" y="2759841"/>
              <a:ext cx="1175040" cy="20738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04081" y="3586488"/>
              <a:ext cx="1500480" cy="21026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04081" y="3105477"/>
              <a:ext cx="1500480" cy="20738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a (0, 63)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542800" y="3105477"/>
              <a:ext cx="1175040" cy="20738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a (64, 127)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542800" y="3312859"/>
              <a:ext cx="1175040" cy="20738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935379" y="3806143"/>
              <a:ext cx="2146742" cy="338554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Policy 1 – Low Power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0" name="Straight Arrow Connector 79"/>
            <p:cNvCxnSpPr>
              <a:stCxn id="75" idx="3"/>
              <a:endCxn id="97" idx="1"/>
            </p:cNvCxnSpPr>
            <p:nvPr/>
          </p:nvCxnSpPr>
          <p:spPr>
            <a:xfrm>
              <a:off x="4068646" y="3200088"/>
              <a:ext cx="493273" cy="914089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124200" y="4114177"/>
            <a:ext cx="4437719" cy="2134029"/>
            <a:chOff x="124200" y="3885771"/>
            <a:chExt cx="4437719" cy="2134029"/>
          </a:xfrm>
        </p:grpSpPr>
        <p:sp>
          <p:nvSpPr>
            <p:cNvPr id="76" name="Rectangle 75"/>
            <p:cNvSpPr/>
            <p:nvPr/>
          </p:nvSpPr>
          <p:spPr>
            <a:xfrm>
              <a:off x="152400" y="4166743"/>
              <a:ext cx="3916246" cy="1853057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129466" y="4438068"/>
              <a:ext cx="595931" cy="762872"/>
            </a:xfrm>
            <a:prstGeom prst="rect">
              <a:avLst/>
            </a:prstGeom>
            <a:noFill/>
            <a:ln w="12700"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75215" tIns="37609" rIns="75215" bIns="37609">
              <a:spAutoFit/>
            </a:bodyPr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cpu1</a:t>
              </a:r>
            </a:p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endPara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cpu2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124200" y="5164959"/>
              <a:ext cx="653639" cy="762872"/>
            </a:xfrm>
            <a:prstGeom prst="rect">
              <a:avLst/>
            </a:prstGeom>
            <a:noFill/>
            <a:ln w="12700"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75215" tIns="37609" rIns="75215" bIns="37609">
              <a:spAutoFit/>
            </a:bodyPr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spm1</a:t>
              </a:r>
            </a:p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endParaRPr lang="en-US" sz="16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spm2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75881" y="4512677"/>
              <a:ext cx="1500480" cy="20738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514600" y="4800600"/>
              <a:ext cx="1175040" cy="20738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75881" y="5627247"/>
              <a:ext cx="1500480" cy="21026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14400" y="5146236"/>
              <a:ext cx="2775240" cy="18776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a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(0,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127)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514600" y="5638800"/>
              <a:ext cx="1175040" cy="20738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75215" tIns="37609" rIns="75215" bIns="37609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822067" y="4174123"/>
              <a:ext cx="2260054" cy="338554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Policy 2 - Performance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2" name="Straight Arrow Connector 81"/>
            <p:cNvCxnSpPr>
              <a:stCxn id="76" idx="3"/>
              <a:endCxn id="97" idx="1"/>
            </p:cNvCxnSpPr>
            <p:nvPr/>
          </p:nvCxnSpPr>
          <p:spPr>
            <a:xfrm flipV="1">
              <a:off x="4068646" y="3885771"/>
              <a:ext cx="493273" cy="1207501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6" name="Rounded Rectangular Callout 5"/>
          <p:cNvSpPr/>
          <p:nvPr/>
        </p:nvSpPr>
        <p:spPr>
          <a:xfrm>
            <a:off x="3525118" y="1617032"/>
            <a:ext cx="3507842" cy="938583"/>
          </a:xfrm>
          <a:prstGeom prst="wedgeRoundRectCallout">
            <a:avLst>
              <a:gd name="adj1" fmla="val -35461"/>
              <a:gd name="adj2" fmla="val 7088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 means to customize policies to meet different power and performance requirements</a:t>
            </a:r>
            <a:endParaRPr lang="en-US" dirty="0"/>
          </a:p>
        </p:txBody>
      </p:sp>
      <p:sp>
        <p:nvSpPr>
          <p:cNvPr id="74" name="Rounded Rectangular Callout 73"/>
          <p:cNvSpPr/>
          <p:nvPr/>
        </p:nvSpPr>
        <p:spPr>
          <a:xfrm>
            <a:off x="4357437" y="5007982"/>
            <a:ext cx="3906182" cy="938583"/>
          </a:xfrm>
          <a:prstGeom prst="wedgeRoundRectCallout">
            <a:avLst>
              <a:gd name="adj1" fmla="val -10183"/>
              <a:gd name="adj2" fmla="val -6779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 run-time, device loads policy given the current device load/state (i.e. low battery = low power policy)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B3D73EE-EADF-EE42-986F-0BD50CBF1B14}" type="datetime1">
              <a:rPr lang="en-US" smtClean="0"/>
              <a:t>10/24/10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3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Policy Driven Simplified Sandboxing</a:t>
            </a:r>
          </a:p>
        </p:txBody>
      </p:sp>
      <p:sp>
        <p:nvSpPr>
          <p:cNvPr id="162" name="Rounded Rectangular Callout 161"/>
          <p:cNvSpPr/>
          <p:nvPr/>
        </p:nvSpPr>
        <p:spPr>
          <a:xfrm>
            <a:off x="5449456" y="2169313"/>
            <a:ext cx="2903040" cy="483891"/>
          </a:xfrm>
          <a:prstGeom prst="wedgeRoundRectCallout">
            <a:avLst>
              <a:gd name="adj1" fmla="val -53897"/>
              <a:gd name="adj2" fmla="val -39783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27" tIns="41464" rIns="82927" bIns="41464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Minimal changes, per CPU key (hardware)</a:t>
            </a:r>
          </a:p>
        </p:txBody>
      </p:sp>
      <p:sp>
        <p:nvSpPr>
          <p:cNvPr id="163" name="Rounded Rectangular Callout 162"/>
          <p:cNvSpPr/>
          <p:nvPr/>
        </p:nvSpPr>
        <p:spPr>
          <a:xfrm>
            <a:off x="4272482" y="1285498"/>
            <a:ext cx="1935360" cy="483891"/>
          </a:xfrm>
          <a:prstGeom prst="wedgeRoundRectCallout">
            <a:avLst>
              <a:gd name="adj1" fmla="val -45295"/>
              <a:gd name="adj2" fmla="val 83719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27" tIns="41464" rIns="82927" bIns="41464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dirty="0"/>
              <a:t>SPM level ACL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120480" y="4374612"/>
            <a:ext cx="5667840" cy="23309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9122" y="4374612"/>
            <a:ext cx="2913120" cy="17825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0" y="3334808"/>
            <a:ext cx="5529600" cy="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" name="Rectangle 36"/>
          <p:cNvSpPr/>
          <p:nvPr/>
        </p:nvSpPr>
        <p:spPr bwMode="auto">
          <a:xfrm>
            <a:off x="4252320" y="2032197"/>
            <a:ext cx="700680" cy="70129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Sec</a:t>
            </a:r>
          </a:p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Arbiter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 rot="5400000">
            <a:off x="4397052" y="2911310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Straight Arrow Connector 38"/>
          <p:cNvCxnSpPr/>
          <p:nvPr/>
        </p:nvCxnSpPr>
        <p:spPr bwMode="auto">
          <a:xfrm rot="5400000">
            <a:off x="-115173" y="2674926"/>
            <a:ext cx="106122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0" name="Straight Arrow Connector 39"/>
          <p:cNvCxnSpPr/>
          <p:nvPr/>
        </p:nvCxnSpPr>
        <p:spPr bwMode="auto">
          <a:xfrm rot="5400000">
            <a:off x="-306986" y="2751340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1" name="Rectangle 40"/>
          <p:cNvSpPr/>
          <p:nvPr/>
        </p:nvSpPr>
        <p:spPr bwMode="auto">
          <a:xfrm>
            <a:off x="92162" y="1702259"/>
            <a:ext cx="920160" cy="4342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CPU1 Core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1507680" y="2496395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SPM7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 rot="5400000">
            <a:off x="1480337" y="3027716"/>
            <a:ext cx="355647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4" name="Straight Arrow Connector 43"/>
          <p:cNvCxnSpPr/>
          <p:nvPr/>
        </p:nvCxnSpPr>
        <p:spPr bwMode="auto">
          <a:xfrm rot="5400000">
            <a:off x="897147" y="2674926"/>
            <a:ext cx="106122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Rectangle 44"/>
          <p:cNvSpPr/>
          <p:nvPr/>
        </p:nvSpPr>
        <p:spPr bwMode="auto">
          <a:xfrm>
            <a:off x="1105922" y="1702259"/>
            <a:ext cx="920160" cy="4342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CPU2 Core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582720" y="2497825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SPU4</a:t>
            </a:r>
            <a:endParaRPr lang="en-US" sz="12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rot="5400000">
            <a:off x="3557532" y="3028431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Straight Arrow Connector 47"/>
          <p:cNvCxnSpPr/>
          <p:nvPr/>
        </p:nvCxnSpPr>
        <p:spPr bwMode="auto">
          <a:xfrm rot="5400000">
            <a:off x="2973627" y="2674926"/>
            <a:ext cx="106122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3180960" y="1702258"/>
            <a:ext cx="920160" cy="43563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CPU4 Core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rot="5400000">
            <a:off x="4160534" y="3044148"/>
            <a:ext cx="618454" cy="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1" name="Straight Arrow Connector 50"/>
          <p:cNvCxnSpPr/>
          <p:nvPr/>
        </p:nvCxnSpPr>
        <p:spPr bwMode="auto">
          <a:xfrm rot="5400000">
            <a:off x="468016" y="3027716"/>
            <a:ext cx="355647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2" name="Straight Connector 51"/>
          <p:cNvCxnSpPr/>
          <p:nvPr/>
        </p:nvCxnSpPr>
        <p:spPr bwMode="auto">
          <a:xfrm>
            <a:off x="345600" y="3197692"/>
            <a:ext cx="4976640" cy="1428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3" name="Rectangle 52"/>
          <p:cNvSpPr/>
          <p:nvPr/>
        </p:nvSpPr>
        <p:spPr bwMode="auto">
          <a:xfrm>
            <a:off x="495360" y="2500681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SPM2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499840" y="2497825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 rot="5400000">
            <a:off x="2474652" y="3028431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6" name="Straight Arrow Connector 55"/>
          <p:cNvCxnSpPr/>
          <p:nvPr/>
        </p:nvCxnSpPr>
        <p:spPr bwMode="auto">
          <a:xfrm rot="5400000">
            <a:off x="1890747" y="2674926"/>
            <a:ext cx="106122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7" name="Rectangle 56"/>
          <p:cNvSpPr/>
          <p:nvPr/>
        </p:nvSpPr>
        <p:spPr bwMode="auto">
          <a:xfrm>
            <a:off x="2098080" y="1702258"/>
            <a:ext cx="921600" cy="43563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Core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 rot="5400000">
            <a:off x="664572" y="3382650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9" name="Rectangle 58"/>
          <p:cNvSpPr/>
          <p:nvPr/>
        </p:nvSpPr>
        <p:spPr bwMode="auto">
          <a:xfrm>
            <a:off x="691200" y="3540484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SPM5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 rot="5400000">
            <a:off x="2803414" y="2751340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1" name="Straight Arrow Connector 60"/>
          <p:cNvCxnSpPr/>
          <p:nvPr/>
        </p:nvCxnSpPr>
        <p:spPr bwMode="auto">
          <a:xfrm rot="5400000">
            <a:off x="1697494" y="2751340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rot="5400000">
            <a:off x="729814" y="2751340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3" name="Straight Arrow Connector 62"/>
          <p:cNvCxnSpPr/>
          <p:nvPr/>
        </p:nvCxnSpPr>
        <p:spPr bwMode="auto">
          <a:xfrm rot="5400000">
            <a:off x="1712892" y="3374080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4" name="Rectangle 63"/>
          <p:cNvSpPr/>
          <p:nvPr/>
        </p:nvSpPr>
        <p:spPr bwMode="auto">
          <a:xfrm>
            <a:off x="1739520" y="3531914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SPM6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 rot="5400000">
            <a:off x="2594687" y="3106987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6" name="Straight Arrow Connector 65"/>
          <p:cNvCxnSpPr/>
          <p:nvPr/>
        </p:nvCxnSpPr>
        <p:spPr bwMode="auto">
          <a:xfrm rot="5400000">
            <a:off x="3700607" y="3106987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7" name="Straight Arrow Connector 66"/>
          <p:cNvCxnSpPr/>
          <p:nvPr/>
        </p:nvCxnSpPr>
        <p:spPr bwMode="auto">
          <a:xfrm rot="5400000">
            <a:off x="1557887" y="3106987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8" name="Straight Arrow Connector 67"/>
          <p:cNvCxnSpPr/>
          <p:nvPr/>
        </p:nvCxnSpPr>
        <p:spPr bwMode="auto">
          <a:xfrm rot="5400000">
            <a:off x="519646" y="3106987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9" name="Straight Connector 68"/>
          <p:cNvCxnSpPr/>
          <p:nvPr/>
        </p:nvCxnSpPr>
        <p:spPr bwMode="auto">
          <a:xfrm>
            <a:off x="69122" y="6088574"/>
            <a:ext cx="2705760" cy="1428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2" name="Straight Arrow Connector 71"/>
          <p:cNvCxnSpPr/>
          <p:nvPr/>
        </p:nvCxnSpPr>
        <p:spPr bwMode="auto">
          <a:xfrm rot="5400000">
            <a:off x="-46053" y="5428692"/>
            <a:ext cx="106122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3" name="Straight Arrow Connector 72"/>
          <p:cNvCxnSpPr/>
          <p:nvPr/>
        </p:nvCxnSpPr>
        <p:spPr bwMode="auto">
          <a:xfrm rot="5400000">
            <a:off x="-237866" y="5505106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4" name="Rectangle 73"/>
          <p:cNvSpPr/>
          <p:nvPr/>
        </p:nvSpPr>
        <p:spPr bwMode="auto">
          <a:xfrm>
            <a:off x="161282" y="4456025"/>
            <a:ext cx="920160" cy="43563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CPU1 Core</a:t>
            </a:r>
          </a:p>
        </p:txBody>
      </p:sp>
      <p:cxnSp>
        <p:nvCxnSpPr>
          <p:cNvPr id="77" name="Straight Arrow Connector 76"/>
          <p:cNvCxnSpPr/>
          <p:nvPr/>
        </p:nvCxnSpPr>
        <p:spPr bwMode="auto">
          <a:xfrm rot="5400000">
            <a:off x="966267" y="5428692"/>
            <a:ext cx="106122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8" name="Rectangle 77"/>
          <p:cNvSpPr/>
          <p:nvPr/>
        </p:nvSpPr>
        <p:spPr bwMode="auto">
          <a:xfrm>
            <a:off x="1175042" y="4456025"/>
            <a:ext cx="920160" cy="43563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CPU2 Core</a:t>
            </a:r>
          </a:p>
        </p:txBody>
      </p:sp>
      <p:cxnSp>
        <p:nvCxnSpPr>
          <p:cNvPr id="84" name="Straight Arrow Connector 83"/>
          <p:cNvCxnSpPr/>
          <p:nvPr/>
        </p:nvCxnSpPr>
        <p:spPr bwMode="auto">
          <a:xfrm rot="5400000">
            <a:off x="537852" y="5782196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5" name="Straight Connector 84"/>
          <p:cNvCxnSpPr/>
          <p:nvPr/>
        </p:nvCxnSpPr>
        <p:spPr bwMode="auto">
          <a:xfrm>
            <a:off x="414722" y="5951456"/>
            <a:ext cx="2429280" cy="1428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6" name="Rectangle 85"/>
          <p:cNvSpPr/>
          <p:nvPr/>
        </p:nvSpPr>
        <p:spPr bwMode="auto">
          <a:xfrm>
            <a:off x="564480" y="5254445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SPM2</a:t>
            </a:r>
          </a:p>
        </p:txBody>
      </p:sp>
      <p:cxnSp>
        <p:nvCxnSpPr>
          <p:cNvPr id="95" name="Straight Arrow Connector 94"/>
          <p:cNvCxnSpPr/>
          <p:nvPr/>
        </p:nvCxnSpPr>
        <p:spPr bwMode="auto">
          <a:xfrm rot="5400000">
            <a:off x="798934" y="5505106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1" name="Straight Arrow Connector 100"/>
          <p:cNvCxnSpPr/>
          <p:nvPr/>
        </p:nvCxnSpPr>
        <p:spPr bwMode="auto">
          <a:xfrm rot="5400000">
            <a:off x="588766" y="5860752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2" name="Rectangle 101"/>
          <p:cNvSpPr/>
          <p:nvPr/>
        </p:nvSpPr>
        <p:spPr bwMode="auto">
          <a:xfrm>
            <a:off x="2133600" y="4907368"/>
            <a:ext cx="762000" cy="70129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Sec</a:t>
            </a:r>
          </a:p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Arbiter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>
            <a:off x="2183772" y="5769341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7" name="Straight Arrow Connector 106"/>
          <p:cNvCxnSpPr/>
          <p:nvPr/>
        </p:nvCxnSpPr>
        <p:spPr bwMode="auto">
          <a:xfrm rot="5400000">
            <a:off x="2326847" y="5847898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1" name="Straight Connector 110"/>
          <p:cNvCxnSpPr/>
          <p:nvPr/>
        </p:nvCxnSpPr>
        <p:spPr bwMode="auto">
          <a:xfrm>
            <a:off x="3189600" y="6075717"/>
            <a:ext cx="5529600" cy="142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7" name="Rectangle 116"/>
          <p:cNvSpPr/>
          <p:nvPr/>
        </p:nvSpPr>
        <p:spPr bwMode="auto">
          <a:xfrm>
            <a:off x="4697280" y="5238734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SPM7</a:t>
            </a:r>
          </a:p>
        </p:txBody>
      </p:sp>
      <p:cxnSp>
        <p:nvCxnSpPr>
          <p:cNvPr id="118" name="Straight Arrow Connector 117"/>
          <p:cNvCxnSpPr/>
          <p:nvPr/>
        </p:nvCxnSpPr>
        <p:spPr bwMode="auto">
          <a:xfrm rot="5400000">
            <a:off x="4670652" y="5769341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1" name="Rectangle 120"/>
          <p:cNvSpPr/>
          <p:nvPr/>
        </p:nvSpPr>
        <p:spPr bwMode="auto">
          <a:xfrm>
            <a:off x="6772320" y="5238734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SPU4</a:t>
            </a:r>
            <a:endParaRPr lang="en-US" sz="12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2" name="Straight Arrow Connector 121"/>
          <p:cNvCxnSpPr/>
          <p:nvPr/>
        </p:nvCxnSpPr>
        <p:spPr bwMode="auto">
          <a:xfrm rot="5400000">
            <a:off x="6747132" y="5769341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3" name="Straight Arrow Connector 122"/>
          <p:cNvCxnSpPr/>
          <p:nvPr/>
        </p:nvCxnSpPr>
        <p:spPr bwMode="auto">
          <a:xfrm rot="5400000">
            <a:off x="6163226" y="5415836"/>
            <a:ext cx="106122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4" name="Rectangle 123"/>
          <p:cNvSpPr/>
          <p:nvPr/>
        </p:nvSpPr>
        <p:spPr bwMode="auto">
          <a:xfrm>
            <a:off x="6370562" y="4443171"/>
            <a:ext cx="920160" cy="43563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CPU4 Core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>
            <a:off x="3535200" y="5938601"/>
            <a:ext cx="4976640" cy="142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9" name="Rectangle 128"/>
          <p:cNvSpPr/>
          <p:nvPr/>
        </p:nvSpPr>
        <p:spPr bwMode="auto">
          <a:xfrm>
            <a:off x="5689440" y="5238734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cxnSp>
        <p:nvCxnSpPr>
          <p:cNvPr id="130" name="Straight Arrow Connector 129"/>
          <p:cNvCxnSpPr/>
          <p:nvPr/>
        </p:nvCxnSpPr>
        <p:spPr bwMode="auto">
          <a:xfrm rot="5400000">
            <a:off x="5664252" y="5769341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1" name="Straight Arrow Connector 130"/>
          <p:cNvCxnSpPr/>
          <p:nvPr/>
        </p:nvCxnSpPr>
        <p:spPr bwMode="auto">
          <a:xfrm rot="5400000">
            <a:off x="5080346" y="5415836"/>
            <a:ext cx="106122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2" name="Rectangle 131"/>
          <p:cNvSpPr/>
          <p:nvPr/>
        </p:nvSpPr>
        <p:spPr bwMode="auto">
          <a:xfrm>
            <a:off x="5287682" y="4443171"/>
            <a:ext cx="920160" cy="43563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CPU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Core</a:t>
            </a:r>
          </a:p>
        </p:txBody>
      </p:sp>
      <p:cxnSp>
        <p:nvCxnSpPr>
          <p:cNvPr id="133" name="Straight Arrow Connector 132"/>
          <p:cNvCxnSpPr/>
          <p:nvPr/>
        </p:nvCxnSpPr>
        <p:spPr bwMode="auto">
          <a:xfrm rot="5400000">
            <a:off x="3854172" y="6123560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4" name="Rectangle 133"/>
          <p:cNvSpPr/>
          <p:nvPr/>
        </p:nvSpPr>
        <p:spPr bwMode="auto">
          <a:xfrm>
            <a:off x="3880800" y="6281394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SPM5</a:t>
            </a:r>
          </a:p>
        </p:txBody>
      </p:sp>
      <p:cxnSp>
        <p:nvCxnSpPr>
          <p:cNvPr id="135" name="Straight Arrow Connector 134"/>
          <p:cNvCxnSpPr/>
          <p:nvPr/>
        </p:nvCxnSpPr>
        <p:spPr bwMode="auto">
          <a:xfrm rot="5400000">
            <a:off x="5993015" y="5492251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6" name="Straight Arrow Connector 135"/>
          <p:cNvCxnSpPr/>
          <p:nvPr/>
        </p:nvCxnSpPr>
        <p:spPr bwMode="auto">
          <a:xfrm rot="5400000">
            <a:off x="4887095" y="5492251"/>
            <a:ext cx="1165494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8" name="Straight Arrow Connector 137"/>
          <p:cNvCxnSpPr/>
          <p:nvPr/>
        </p:nvCxnSpPr>
        <p:spPr bwMode="auto">
          <a:xfrm rot="5400000">
            <a:off x="4902492" y="6114990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9" name="Rectangle 138"/>
          <p:cNvSpPr/>
          <p:nvPr/>
        </p:nvSpPr>
        <p:spPr bwMode="auto">
          <a:xfrm>
            <a:off x="4929120" y="6274253"/>
            <a:ext cx="610560" cy="35421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SPM6</a:t>
            </a:r>
          </a:p>
        </p:txBody>
      </p:sp>
      <p:cxnSp>
        <p:nvCxnSpPr>
          <p:cNvPr id="140" name="Straight Arrow Connector 139"/>
          <p:cNvCxnSpPr/>
          <p:nvPr/>
        </p:nvCxnSpPr>
        <p:spPr bwMode="auto">
          <a:xfrm rot="5400000">
            <a:off x="5784286" y="5847898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1" name="Straight Arrow Connector 140"/>
          <p:cNvCxnSpPr/>
          <p:nvPr/>
        </p:nvCxnSpPr>
        <p:spPr bwMode="auto">
          <a:xfrm rot="5400000">
            <a:off x="6890206" y="5847898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2" name="Straight Arrow Connector 141"/>
          <p:cNvCxnSpPr/>
          <p:nvPr/>
        </p:nvCxnSpPr>
        <p:spPr bwMode="auto">
          <a:xfrm rot="5400000">
            <a:off x="4747486" y="5847898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44" name="Rectangle 143"/>
          <p:cNvSpPr/>
          <p:nvPr/>
        </p:nvSpPr>
        <p:spPr bwMode="auto">
          <a:xfrm>
            <a:off x="7614722" y="4854520"/>
            <a:ext cx="614878" cy="70129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Sec</a:t>
            </a:r>
          </a:p>
          <a:p>
            <a:pPr algn="ctr" defTabSz="265287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Arbiter</a:t>
            </a:r>
          </a:p>
        </p:txBody>
      </p:sp>
      <p:cxnSp>
        <p:nvCxnSpPr>
          <p:cNvPr id="145" name="Straight Arrow Connector 144"/>
          <p:cNvCxnSpPr/>
          <p:nvPr/>
        </p:nvCxnSpPr>
        <p:spPr bwMode="auto">
          <a:xfrm rot="5400000">
            <a:off x="7575132" y="5716494"/>
            <a:ext cx="354218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6" name="Straight Arrow Connector 145"/>
          <p:cNvCxnSpPr/>
          <p:nvPr/>
        </p:nvCxnSpPr>
        <p:spPr bwMode="auto">
          <a:xfrm rot="5400000">
            <a:off x="7718207" y="5795050"/>
            <a:ext cx="479909" cy="144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9" name="Straight Arrow Connector 148"/>
          <p:cNvCxnSpPr>
            <a:stCxn id="74" idx="2"/>
            <a:endCxn id="134" idx="1"/>
          </p:cNvCxnSpPr>
          <p:nvPr/>
        </p:nvCxnSpPr>
        <p:spPr>
          <a:xfrm rot="16200000" flipH="1">
            <a:off x="1467658" y="4045362"/>
            <a:ext cx="1566847" cy="325943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2" name="Straight Arrow Connector 151"/>
          <p:cNvCxnSpPr>
            <a:stCxn id="132" idx="1"/>
            <a:endCxn id="86" idx="3"/>
          </p:cNvCxnSpPr>
          <p:nvPr/>
        </p:nvCxnSpPr>
        <p:spPr>
          <a:xfrm rot="10800000" flipV="1">
            <a:off x="1175040" y="4661699"/>
            <a:ext cx="4112640" cy="76985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6" name="Straight Connector 155"/>
          <p:cNvCxnSpPr/>
          <p:nvPr/>
        </p:nvCxnSpPr>
        <p:spPr>
          <a:xfrm rot="5400000">
            <a:off x="3011155" y="4963099"/>
            <a:ext cx="30229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7" name="Straight Connector 156"/>
          <p:cNvCxnSpPr/>
          <p:nvPr/>
        </p:nvCxnSpPr>
        <p:spPr>
          <a:xfrm rot="16200000" flipH="1">
            <a:off x="3048940" y="4925312"/>
            <a:ext cx="226719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8" name="Straight Connector 157"/>
          <p:cNvCxnSpPr/>
          <p:nvPr/>
        </p:nvCxnSpPr>
        <p:spPr>
          <a:xfrm rot="10800000" flipV="1">
            <a:off x="2819400" y="5833128"/>
            <a:ext cx="228600" cy="2267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9" name="Straight Connector 158"/>
          <p:cNvCxnSpPr/>
          <p:nvPr/>
        </p:nvCxnSpPr>
        <p:spPr>
          <a:xfrm rot="16200000" flipH="1">
            <a:off x="2744767" y="5908389"/>
            <a:ext cx="377865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0" name="Flowchart: Multidocument 159"/>
          <p:cNvSpPr/>
          <p:nvPr/>
        </p:nvSpPr>
        <p:spPr>
          <a:xfrm>
            <a:off x="4641120" y="1769389"/>
            <a:ext cx="1302480" cy="411351"/>
          </a:xfrm>
          <a:prstGeom prst="flowChartMulti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ACL</a:t>
            </a:r>
          </a:p>
        </p:txBody>
      </p:sp>
      <p:sp>
        <p:nvSpPr>
          <p:cNvPr id="164" name="Rounded Rectangular Callout 163"/>
          <p:cNvSpPr/>
          <p:nvPr/>
        </p:nvSpPr>
        <p:spPr>
          <a:xfrm>
            <a:off x="1807200" y="3963260"/>
            <a:ext cx="1866240" cy="411351"/>
          </a:xfrm>
          <a:prstGeom prst="wedgeRoundRectCallout">
            <a:avLst>
              <a:gd name="adj1" fmla="val -45295"/>
              <a:gd name="adj2" fmla="val 83719"/>
              <a:gd name="adj3" fmla="val 16667"/>
            </a:avLst>
          </a:prstGeom>
          <a:ln w="127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Lockdown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Rounded Rectangular Callout 164"/>
          <p:cNvSpPr/>
          <p:nvPr/>
        </p:nvSpPr>
        <p:spPr>
          <a:xfrm>
            <a:off x="4267200" y="3826144"/>
            <a:ext cx="3962400" cy="411351"/>
          </a:xfrm>
          <a:prstGeom prst="wedgeRoundRectCallout">
            <a:avLst>
              <a:gd name="adj1" fmla="val 13486"/>
              <a:gd name="adj2" fmla="val 77267"/>
              <a:gd name="adj3" fmla="val 16667"/>
            </a:avLst>
          </a:prstGeom>
          <a:ln w="127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anchor="ctr"/>
          <a:lstStyle/>
          <a:p>
            <a:pPr algn="ctr" defTabSz="414511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Untrusted Environment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Bent-Up Arrow 86"/>
          <p:cNvSpPr/>
          <p:nvPr/>
        </p:nvSpPr>
        <p:spPr>
          <a:xfrm flipV="1">
            <a:off x="5410200" y="2810208"/>
            <a:ext cx="1447800" cy="680157"/>
          </a:xfrm>
          <a:prstGeom prst="bentUpArrow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F74B-C399-BF4D-82C0-0FDEF8E8C7D1}" type="datetime1">
              <a:rPr lang="en-US" smtClean="0"/>
              <a:t>10/24/10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0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  <p:bldP spid="163" grpId="0" animBg="1"/>
      <p:bldP spid="147" grpId="0" animBg="1"/>
      <p:bldP spid="110" grpId="0" animBg="1"/>
      <p:bldP spid="74" grpId="0" animBg="1"/>
      <p:bldP spid="78" grpId="0" animBg="1"/>
      <p:bldP spid="86" grpId="0" animBg="1"/>
      <p:bldP spid="102" grpId="0" animBg="1"/>
      <p:bldP spid="117" grpId="0" animBg="1"/>
      <p:bldP spid="121" grpId="0" animBg="1"/>
      <p:bldP spid="124" grpId="0" animBg="1"/>
      <p:bldP spid="129" grpId="0" animBg="1"/>
      <p:bldP spid="132" grpId="0" animBg="1"/>
      <p:bldP spid="134" grpId="0" animBg="1"/>
      <p:bldP spid="139" grpId="0" animBg="1"/>
      <p:bldP spid="144" grpId="0" animBg="1"/>
      <p:bldP spid="164" grpId="0" animBg="1"/>
      <p:bldP spid="16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Driven Policy Making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0AA8-B9D6-7B49-AFF9-0E591B6354E8}" type="datetime1">
              <a:rPr lang="en-US" smtClean="0"/>
              <a:t>10/24/10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49</a:t>
            </a:fld>
            <a:endParaRPr lang="en-US"/>
          </a:p>
        </p:txBody>
      </p:sp>
      <p:grpSp>
        <p:nvGrpSpPr>
          <p:cNvPr id="190" name="Group 189"/>
          <p:cNvGrpSpPr/>
          <p:nvPr/>
        </p:nvGrpSpPr>
        <p:grpSpPr>
          <a:xfrm>
            <a:off x="641451" y="1910901"/>
            <a:ext cx="4919198" cy="1201619"/>
            <a:chOff x="609600" y="1574573"/>
            <a:chExt cx="7748238" cy="2281860"/>
          </a:xfrm>
        </p:grpSpPr>
        <p:sp>
          <p:nvSpPr>
            <p:cNvPr id="90" name="Rectangle 89"/>
            <p:cNvSpPr/>
            <p:nvPr/>
          </p:nvSpPr>
          <p:spPr>
            <a:xfrm>
              <a:off x="4920402" y="1574869"/>
              <a:ext cx="3437436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/>
                <a:t> </a:t>
              </a:r>
              <a:r>
                <a:rPr lang="en-US" sz="900" dirty="0" smtClean="0"/>
                <a:t>                                               Policy </a:t>
              </a:r>
              <a:r>
                <a:rPr lang="en-US" sz="900" dirty="0"/>
                <a:t>3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774037" y="1574869"/>
              <a:ext cx="2090157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/>
                <a:t> </a:t>
              </a:r>
              <a:r>
                <a:rPr lang="en-US" sz="900" dirty="0" smtClean="0"/>
                <a:t>                      Policy 2</a:t>
              </a:r>
              <a:endParaRPr lang="en-US" sz="900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09600" y="1574573"/>
              <a:ext cx="2090157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/>
                <a:t> </a:t>
              </a:r>
              <a:r>
                <a:rPr lang="en-US" sz="900" dirty="0" smtClean="0"/>
                <a:t>                      Policy 1</a:t>
              </a:r>
              <a:endParaRPr lang="en-US" sz="9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78667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894360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99349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01233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34384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38996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P3</a:t>
              </a:r>
              <a:endParaRPr lang="en-US" sz="9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17909" y="24491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</a:t>
              </a:r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74037" y="2449171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M1</a:t>
              </a:r>
              <a:endParaRPr lang="en-US" sz="9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88917" y="24570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M1</a:t>
              </a:r>
              <a:endParaRPr lang="en-US" sz="9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38996" y="24570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M2</a:t>
              </a:r>
              <a:endParaRPr lang="en-US" sz="900" dirty="0"/>
            </a:p>
          </p:txBody>
        </p:sp>
        <p:cxnSp>
          <p:nvCxnSpPr>
            <p:cNvPr id="23" name="Elbow Connector 22"/>
            <p:cNvCxnSpPr>
              <a:stCxn id="13" idx="0"/>
              <a:endCxn id="6" idx="2"/>
            </p:cNvCxnSpPr>
            <p:nvPr/>
          </p:nvCxnSpPr>
          <p:spPr>
            <a:xfrm rot="5400000" flipH="1" flipV="1">
              <a:off x="958971" y="2102463"/>
              <a:ext cx="532661" cy="160758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8" idx="2"/>
              <a:endCxn id="14" idx="0"/>
            </p:cNvCxnSpPr>
            <p:nvPr/>
          </p:nvCxnSpPr>
          <p:spPr>
            <a:xfrm rot="5400000">
              <a:off x="2894882" y="2122680"/>
              <a:ext cx="532660" cy="120323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Elbow Connector 27"/>
            <p:cNvCxnSpPr>
              <a:stCxn id="9" idx="2"/>
              <a:endCxn id="14" idx="0"/>
            </p:cNvCxnSpPr>
            <p:nvPr/>
          </p:nvCxnSpPr>
          <p:spPr>
            <a:xfrm rot="5400000">
              <a:off x="3347376" y="1670185"/>
              <a:ext cx="532660" cy="1025312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0" name="Elbow Connector 29"/>
            <p:cNvCxnSpPr>
              <a:stCxn id="10" idx="2"/>
              <a:endCxn id="15" idx="0"/>
            </p:cNvCxnSpPr>
            <p:nvPr/>
          </p:nvCxnSpPr>
          <p:spPr>
            <a:xfrm rot="16200000" flipH="1">
              <a:off x="5351808" y="1892949"/>
              <a:ext cx="540561" cy="587684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11" idx="2"/>
              <a:endCxn id="15" idx="0"/>
            </p:cNvCxnSpPr>
            <p:nvPr/>
          </p:nvCxnSpPr>
          <p:spPr>
            <a:xfrm rot="5400000">
              <a:off x="5768384" y="2064058"/>
              <a:ext cx="540561" cy="245467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4" name="Elbow Connector 33"/>
            <p:cNvCxnSpPr>
              <a:stCxn id="12" idx="2"/>
              <a:endCxn id="15" idx="0"/>
            </p:cNvCxnSpPr>
            <p:nvPr/>
          </p:nvCxnSpPr>
          <p:spPr>
            <a:xfrm rot="5400000">
              <a:off x="6220690" y="1611752"/>
              <a:ext cx="540561" cy="1150079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Elbow Connector 35"/>
            <p:cNvCxnSpPr>
              <a:stCxn id="11" idx="2"/>
              <a:endCxn id="16" idx="0"/>
            </p:cNvCxnSpPr>
            <p:nvPr/>
          </p:nvCxnSpPr>
          <p:spPr>
            <a:xfrm rot="16200000" flipH="1">
              <a:off x="6343423" y="1734485"/>
              <a:ext cx="540561" cy="904612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1746014" y="2449171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</a:t>
              </a:r>
              <a:r>
                <a:rPr lang="en-US" sz="900" dirty="0"/>
                <a:t>2</a:t>
              </a:r>
            </a:p>
          </p:txBody>
        </p:sp>
        <p:cxnSp>
          <p:nvCxnSpPr>
            <p:cNvPr id="39" name="Elbow Connector 38"/>
            <p:cNvCxnSpPr>
              <a:stCxn id="6" idx="2"/>
              <a:endCxn id="37" idx="0"/>
            </p:cNvCxnSpPr>
            <p:nvPr/>
          </p:nvCxnSpPr>
          <p:spPr>
            <a:xfrm rot="16200000" flipH="1">
              <a:off x="1423023" y="1799167"/>
              <a:ext cx="532660" cy="767347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7633513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P4</a:t>
              </a:r>
              <a:endParaRPr lang="en-US" sz="900" dirty="0"/>
            </a:p>
          </p:txBody>
        </p:sp>
        <p:cxnSp>
          <p:nvCxnSpPr>
            <p:cNvPr id="42" name="Elbow Connector 41"/>
            <p:cNvCxnSpPr>
              <a:stCxn id="40" idx="2"/>
              <a:endCxn id="16" idx="0"/>
            </p:cNvCxnSpPr>
            <p:nvPr/>
          </p:nvCxnSpPr>
          <p:spPr>
            <a:xfrm rot="5400000">
              <a:off x="7242988" y="1739533"/>
              <a:ext cx="540561" cy="894517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3913726" y="24570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</a:t>
              </a:r>
              <a:r>
                <a:rPr lang="en-US" sz="900" dirty="0"/>
                <a:t>2</a:t>
              </a:r>
            </a:p>
          </p:txBody>
        </p:sp>
        <p:cxnSp>
          <p:nvCxnSpPr>
            <p:cNvPr id="47" name="Elbow Connector 46"/>
            <p:cNvCxnSpPr>
              <a:stCxn id="9" idx="2"/>
              <a:endCxn id="44" idx="0"/>
            </p:cNvCxnSpPr>
            <p:nvPr/>
          </p:nvCxnSpPr>
          <p:spPr>
            <a:xfrm rot="16200000" flipH="1">
              <a:off x="3913270" y="2129602"/>
              <a:ext cx="540561" cy="114377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911917" y="2768585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017940" y="2776192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467238" y="2768586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911917" y="2928294"/>
              <a:ext cx="1668194" cy="1673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911917" y="3179265"/>
              <a:ext cx="720776" cy="17492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017940" y="2935901"/>
              <a:ext cx="1060891" cy="18223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017940" y="3186873"/>
              <a:ext cx="948474" cy="16731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467238" y="3179267"/>
              <a:ext cx="1668194" cy="16731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467238" y="2928293"/>
              <a:ext cx="775706" cy="1673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635278" y="3198301"/>
            <a:ext cx="4929809" cy="1195692"/>
            <a:chOff x="609600" y="3856433"/>
            <a:chExt cx="7748237" cy="2281860"/>
          </a:xfrm>
        </p:grpSpPr>
        <p:sp>
          <p:nvSpPr>
            <p:cNvPr id="128" name="Rectangle 127"/>
            <p:cNvSpPr/>
            <p:nvPr/>
          </p:nvSpPr>
          <p:spPr>
            <a:xfrm>
              <a:off x="5384304" y="3856729"/>
              <a:ext cx="2973533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 smtClean="0"/>
                <a:t>                                        Policy </a:t>
              </a:r>
              <a:r>
                <a:rPr lang="en-US" sz="900" dirty="0"/>
                <a:t>3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774037" y="3856729"/>
              <a:ext cx="2554209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/>
                <a:t> </a:t>
              </a:r>
              <a:r>
                <a:rPr lang="en-US" sz="900" dirty="0" smtClean="0"/>
                <a:t>                      Policy 2</a:t>
              </a:r>
              <a:endParaRPr lang="en-US" sz="9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" y="3856433"/>
              <a:ext cx="2090157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/>
                <a:t> </a:t>
              </a:r>
              <a:r>
                <a:rPr lang="en-US" sz="900" dirty="0" smtClean="0"/>
                <a:t>                      Policy 1</a:t>
              </a:r>
              <a:endParaRPr lang="en-US" sz="9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978667" y="401584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894360" y="401584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639401" y="401584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441974" y="4024039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6161397" y="4024037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907283" y="4024038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P3</a:t>
              </a:r>
              <a:endParaRPr lang="en-US" sz="900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817909" y="473103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</a:t>
              </a:r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774037" y="4731031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M1</a:t>
              </a:r>
              <a:endParaRPr lang="en-US" sz="900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588917" y="473893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M1</a:t>
              </a:r>
              <a:endParaRPr lang="en-US" sz="900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411983" y="4738933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M2</a:t>
              </a:r>
              <a:endParaRPr lang="en-US" sz="900" dirty="0"/>
            </a:p>
          </p:txBody>
        </p:sp>
        <p:cxnSp>
          <p:nvCxnSpPr>
            <p:cNvPr id="141" name="Elbow Connector 140"/>
            <p:cNvCxnSpPr>
              <a:stCxn id="137" idx="0"/>
              <a:endCxn id="131" idx="2"/>
            </p:cNvCxnSpPr>
            <p:nvPr/>
          </p:nvCxnSpPr>
          <p:spPr>
            <a:xfrm rot="5400000" flipH="1" flipV="1">
              <a:off x="958971" y="4384323"/>
              <a:ext cx="532661" cy="160758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42" name="Elbow Connector 141"/>
            <p:cNvCxnSpPr>
              <a:stCxn id="132" idx="2"/>
              <a:endCxn id="138" idx="0"/>
            </p:cNvCxnSpPr>
            <p:nvPr/>
          </p:nvCxnSpPr>
          <p:spPr>
            <a:xfrm rot="5400000">
              <a:off x="2894882" y="4404540"/>
              <a:ext cx="532660" cy="120323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33" idx="2"/>
              <a:endCxn id="138" idx="0"/>
            </p:cNvCxnSpPr>
            <p:nvPr/>
          </p:nvCxnSpPr>
          <p:spPr>
            <a:xfrm rot="5400000">
              <a:off x="3267402" y="4032019"/>
              <a:ext cx="532660" cy="865364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34" idx="2"/>
              <a:endCxn id="139" idx="0"/>
            </p:cNvCxnSpPr>
            <p:nvPr/>
          </p:nvCxnSpPr>
          <p:spPr>
            <a:xfrm rot="16200000" flipH="1">
              <a:off x="5576274" y="4399276"/>
              <a:ext cx="532368" cy="146943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35" idx="2"/>
              <a:endCxn id="139" idx="0"/>
            </p:cNvCxnSpPr>
            <p:nvPr/>
          </p:nvCxnSpPr>
          <p:spPr>
            <a:xfrm rot="5400000">
              <a:off x="5935985" y="4186507"/>
              <a:ext cx="532370" cy="572480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36" idx="2"/>
              <a:endCxn id="139" idx="0"/>
            </p:cNvCxnSpPr>
            <p:nvPr/>
          </p:nvCxnSpPr>
          <p:spPr>
            <a:xfrm rot="5400000">
              <a:off x="6308929" y="3813564"/>
              <a:ext cx="532369" cy="1318366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47" name="Elbow Connector 146"/>
            <p:cNvCxnSpPr>
              <a:stCxn id="135" idx="2"/>
              <a:endCxn id="140" idx="0"/>
            </p:cNvCxnSpPr>
            <p:nvPr/>
          </p:nvCxnSpPr>
          <p:spPr>
            <a:xfrm rot="16200000" flipH="1">
              <a:off x="6347518" y="4347454"/>
              <a:ext cx="532371" cy="250586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48" name="Rectangle 147"/>
            <p:cNvSpPr/>
            <p:nvPr/>
          </p:nvSpPr>
          <p:spPr>
            <a:xfrm>
              <a:off x="1746014" y="4731031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</a:t>
              </a:r>
              <a:r>
                <a:rPr lang="en-US" sz="900" dirty="0"/>
                <a:t>2</a:t>
              </a:r>
            </a:p>
          </p:txBody>
        </p:sp>
        <p:cxnSp>
          <p:nvCxnSpPr>
            <p:cNvPr id="149" name="Elbow Connector 148"/>
            <p:cNvCxnSpPr>
              <a:stCxn id="131" idx="2"/>
              <a:endCxn id="148" idx="0"/>
            </p:cNvCxnSpPr>
            <p:nvPr/>
          </p:nvCxnSpPr>
          <p:spPr>
            <a:xfrm rot="16200000" flipH="1">
              <a:off x="1423023" y="4081027"/>
              <a:ext cx="532660" cy="767347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7633513" y="401584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P4</a:t>
              </a:r>
              <a:endParaRPr lang="en-US" sz="900" dirty="0"/>
            </a:p>
          </p:txBody>
        </p:sp>
        <p:cxnSp>
          <p:nvCxnSpPr>
            <p:cNvPr id="151" name="Elbow Connector 150"/>
            <p:cNvCxnSpPr>
              <a:stCxn id="150" idx="2"/>
              <a:endCxn id="140" idx="0"/>
            </p:cNvCxnSpPr>
            <p:nvPr/>
          </p:nvCxnSpPr>
          <p:spPr>
            <a:xfrm rot="5400000">
              <a:off x="7079480" y="3857887"/>
              <a:ext cx="540562" cy="1221530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52" name="Rectangle 151"/>
            <p:cNvSpPr/>
            <p:nvPr/>
          </p:nvSpPr>
          <p:spPr>
            <a:xfrm>
              <a:off x="3913726" y="473893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</a:t>
              </a:r>
              <a:r>
                <a:rPr lang="en-US" sz="900" dirty="0"/>
                <a:t>2</a:t>
              </a:r>
            </a:p>
          </p:txBody>
        </p:sp>
        <p:cxnSp>
          <p:nvCxnSpPr>
            <p:cNvPr id="153" name="Elbow Connector 152"/>
            <p:cNvCxnSpPr>
              <a:stCxn id="133" idx="2"/>
              <a:endCxn id="152" idx="0"/>
            </p:cNvCxnSpPr>
            <p:nvPr/>
          </p:nvCxnSpPr>
          <p:spPr>
            <a:xfrm rot="16200000" flipH="1">
              <a:off x="3833296" y="4331488"/>
              <a:ext cx="540561" cy="274325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911917" y="5050445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3017940" y="5058052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5467238" y="5050446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157" name="Rectangle 156"/>
            <p:cNvSpPr/>
            <p:nvPr/>
          </p:nvSpPr>
          <p:spPr>
            <a:xfrm>
              <a:off x="911917" y="5210154"/>
              <a:ext cx="1668194" cy="1673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911917" y="5461125"/>
              <a:ext cx="558162" cy="1749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/>
                <a:t>Power</a:t>
              </a:r>
              <a:endParaRPr lang="en-US" sz="500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3017940" y="5217760"/>
              <a:ext cx="1214983" cy="182229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3017940" y="5468733"/>
              <a:ext cx="948474" cy="16731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467238" y="5461127"/>
              <a:ext cx="1767058" cy="1749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467238" y="5210154"/>
              <a:ext cx="572480" cy="1673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 dirty="0" smtClean="0"/>
                <a:t>Latency</a:t>
              </a:r>
              <a:endParaRPr lang="en-US" sz="400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1758853" y="401584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cxnSp>
          <p:nvCxnSpPr>
            <p:cNvPr id="164" name="Elbow Connector 163"/>
            <p:cNvCxnSpPr>
              <a:stCxn id="163" idx="2"/>
              <a:endCxn id="148" idx="0"/>
            </p:cNvCxnSpPr>
            <p:nvPr/>
          </p:nvCxnSpPr>
          <p:spPr>
            <a:xfrm rot="5400000">
              <a:off x="1813117" y="4458282"/>
              <a:ext cx="532660" cy="12839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69" name="Rectangle 168"/>
            <p:cNvSpPr/>
            <p:nvPr/>
          </p:nvSpPr>
          <p:spPr>
            <a:xfrm>
              <a:off x="4347207" y="4024039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cxnSp>
          <p:nvCxnSpPr>
            <p:cNvPr id="170" name="Elbow Connector 169"/>
            <p:cNvCxnSpPr>
              <a:stCxn id="169" idx="2"/>
              <a:endCxn id="152" idx="0"/>
            </p:cNvCxnSpPr>
            <p:nvPr/>
          </p:nvCxnSpPr>
          <p:spPr>
            <a:xfrm rot="5400000">
              <a:off x="4191296" y="4256008"/>
              <a:ext cx="532368" cy="433481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7218409" y="4731031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M3</a:t>
              </a:r>
              <a:endParaRPr lang="en-US" sz="900" dirty="0"/>
            </a:p>
          </p:txBody>
        </p:sp>
        <p:cxnSp>
          <p:nvCxnSpPr>
            <p:cNvPr id="187" name="Elbow Connector 186"/>
            <p:cNvCxnSpPr>
              <a:stCxn id="136" idx="2"/>
              <a:endCxn id="186" idx="0"/>
            </p:cNvCxnSpPr>
            <p:nvPr/>
          </p:nvCxnSpPr>
          <p:spPr>
            <a:xfrm rot="16200000" flipH="1">
              <a:off x="7127625" y="4313234"/>
              <a:ext cx="524468" cy="311126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93" name="Group 192"/>
          <p:cNvGrpSpPr/>
          <p:nvPr/>
        </p:nvGrpSpPr>
        <p:grpSpPr>
          <a:xfrm>
            <a:off x="656449" y="4525750"/>
            <a:ext cx="4923126" cy="1199397"/>
            <a:chOff x="609600" y="1574573"/>
            <a:chExt cx="7155052" cy="2281860"/>
          </a:xfrm>
        </p:grpSpPr>
        <p:sp>
          <p:nvSpPr>
            <p:cNvPr id="194" name="Rectangle 193"/>
            <p:cNvSpPr/>
            <p:nvPr/>
          </p:nvSpPr>
          <p:spPr>
            <a:xfrm>
              <a:off x="4920402" y="1574869"/>
              <a:ext cx="2844250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 smtClean="0"/>
                <a:t>                                    Policy </a:t>
              </a:r>
              <a:r>
                <a:rPr lang="en-US" sz="900" dirty="0"/>
                <a:t>3</a:t>
              </a: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2774037" y="1574869"/>
              <a:ext cx="2090157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/>
                <a:t> </a:t>
              </a:r>
              <a:r>
                <a:rPr lang="en-US" sz="900" dirty="0" smtClean="0"/>
                <a:t>                      Policy 2</a:t>
              </a:r>
              <a:endParaRPr lang="en-US" sz="900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609600" y="1574573"/>
              <a:ext cx="2090157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endParaRPr lang="en-US" sz="900" dirty="0"/>
            </a:p>
            <a:p>
              <a:pPr algn="ctr"/>
              <a:endParaRPr lang="en-US" sz="900" dirty="0" smtClean="0"/>
            </a:p>
            <a:p>
              <a:pPr algn="ctr"/>
              <a:r>
                <a:rPr lang="en-US" sz="900" dirty="0"/>
                <a:t> </a:t>
              </a:r>
              <a:r>
                <a:rPr lang="en-US" sz="900" dirty="0" smtClean="0"/>
                <a:t>                      Policy 1</a:t>
              </a:r>
              <a:endParaRPr lang="en-US" sz="900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978667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2894360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3799349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5001233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P1</a:t>
              </a:r>
              <a:endParaRPr lang="en-US" sz="900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5834384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P2</a:t>
              </a:r>
              <a:endParaRPr lang="en-US" sz="900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6738996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P3</a:t>
              </a:r>
              <a:endParaRPr lang="en-US" sz="900" dirty="0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157384" y="24570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</a:t>
              </a:r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259700" y="2449171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M1</a:t>
              </a:r>
              <a:endParaRPr lang="en-US" sz="900" dirty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5588917" y="24570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M1</a:t>
              </a:r>
              <a:endParaRPr lang="en-US" sz="900" dirty="0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6738996" y="24570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M2</a:t>
              </a:r>
              <a:endParaRPr lang="en-US" sz="900" dirty="0"/>
            </a:p>
          </p:txBody>
        </p:sp>
        <p:cxnSp>
          <p:nvCxnSpPr>
            <p:cNvPr id="207" name="Elbow Connector 206"/>
            <p:cNvCxnSpPr>
              <a:stCxn id="203" idx="0"/>
              <a:endCxn id="197" idx="2"/>
            </p:cNvCxnSpPr>
            <p:nvPr/>
          </p:nvCxnSpPr>
          <p:spPr>
            <a:xfrm rot="16200000" flipV="1">
              <a:off x="1124759" y="2097433"/>
              <a:ext cx="540561" cy="178717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8" name="Elbow Connector 207"/>
            <p:cNvCxnSpPr>
              <a:stCxn id="198" idx="2"/>
              <a:endCxn id="204" idx="0"/>
            </p:cNvCxnSpPr>
            <p:nvPr/>
          </p:nvCxnSpPr>
          <p:spPr>
            <a:xfrm rot="16200000" flipH="1">
              <a:off x="3137713" y="2000171"/>
              <a:ext cx="532660" cy="365340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9" name="Elbow Connector 208"/>
            <p:cNvCxnSpPr>
              <a:stCxn id="199" idx="2"/>
              <a:endCxn id="204" idx="0"/>
            </p:cNvCxnSpPr>
            <p:nvPr/>
          </p:nvCxnSpPr>
          <p:spPr>
            <a:xfrm rot="5400000">
              <a:off x="3590208" y="1913017"/>
              <a:ext cx="532660" cy="539649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0" name="Elbow Connector 209"/>
            <p:cNvCxnSpPr>
              <a:stCxn id="200" idx="2"/>
              <a:endCxn id="205" idx="0"/>
            </p:cNvCxnSpPr>
            <p:nvPr/>
          </p:nvCxnSpPr>
          <p:spPr>
            <a:xfrm rot="16200000" flipH="1">
              <a:off x="5351808" y="1892949"/>
              <a:ext cx="540561" cy="587684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1" name="Elbow Connector 210"/>
            <p:cNvCxnSpPr>
              <a:stCxn id="201" idx="2"/>
              <a:endCxn id="205" idx="0"/>
            </p:cNvCxnSpPr>
            <p:nvPr/>
          </p:nvCxnSpPr>
          <p:spPr>
            <a:xfrm rot="5400000">
              <a:off x="5768384" y="2064058"/>
              <a:ext cx="540561" cy="245467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2" name="Elbow Connector 211"/>
            <p:cNvCxnSpPr>
              <a:stCxn id="202" idx="2"/>
              <a:endCxn id="205" idx="0"/>
            </p:cNvCxnSpPr>
            <p:nvPr/>
          </p:nvCxnSpPr>
          <p:spPr>
            <a:xfrm rot="5400000">
              <a:off x="6220690" y="1611752"/>
              <a:ext cx="540561" cy="1150079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3" name="Elbow Connector 212"/>
            <p:cNvCxnSpPr>
              <a:stCxn id="201" idx="2"/>
              <a:endCxn id="206" idx="0"/>
            </p:cNvCxnSpPr>
            <p:nvPr/>
          </p:nvCxnSpPr>
          <p:spPr>
            <a:xfrm rot="16200000" flipH="1">
              <a:off x="6343423" y="1734485"/>
              <a:ext cx="540561" cy="904612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>
              <a:off x="911917" y="2768585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>
              <a:off x="3017940" y="2776192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>
              <a:off x="5467238" y="2768586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217" name="Rectangle 216"/>
            <p:cNvSpPr/>
            <p:nvPr/>
          </p:nvSpPr>
          <p:spPr>
            <a:xfrm>
              <a:off x="911917" y="2928294"/>
              <a:ext cx="1668194" cy="1673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911915" y="3179266"/>
              <a:ext cx="720776" cy="1749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017940" y="2935901"/>
              <a:ext cx="1060891" cy="18223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017940" y="3186873"/>
              <a:ext cx="948474" cy="16731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5467239" y="3179266"/>
              <a:ext cx="1775716" cy="17492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Power</a:t>
              </a:r>
              <a:endParaRPr lang="en-US" sz="600" dirty="0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5467239" y="2928294"/>
              <a:ext cx="572480" cy="16731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Latency</a:t>
              </a:r>
              <a:endParaRPr lang="en-US" sz="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24945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Models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369F-E3F2-DD44-B918-AF5F9E71D9C4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104708" cy="4495800"/>
          </a:xfrm>
        </p:spPr>
        <p:txBody>
          <a:bodyPr/>
          <a:lstStyle/>
          <a:p>
            <a:r>
              <a:rPr lang="en-US" dirty="0" smtClean="0"/>
              <a:t>Software based</a:t>
            </a:r>
          </a:p>
          <a:p>
            <a:pPr lvl="1"/>
            <a:r>
              <a:rPr lang="en-US" dirty="0" smtClean="0"/>
              <a:t>Buffer overrun attack on legacy C</a:t>
            </a:r>
            <a:endParaRPr lang="en-US" dirty="0"/>
          </a:p>
        </p:txBody>
      </p:sp>
      <p:pic>
        <p:nvPicPr>
          <p:cNvPr id="8" name="Picture 7" descr="drm1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158412"/>
            <a:ext cx="3529161" cy="2613614"/>
          </a:xfrm>
          <a:prstGeom prst="rect">
            <a:avLst/>
          </a:prstGeom>
        </p:spPr>
      </p:pic>
      <p:pic>
        <p:nvPicPr>
          <p:cNvPr id="9" name="Picture 8" descr="drm2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997655"/>
            <a:ext cx="3529161" cy="2789313"/>
          </a:xfrm>
          <a:prstGeom prst="rect">
            <a:avLst/>
          </a:prstGeom>
        </p:spPr>
      </p:pic>
      <p:pic>
        <p:nvPicPr>
          <p:cNvPr id="10" name="Picture 9" descr="drm3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76" y="2997655"/>
            <a:ext cx="4324157" cy="2800225"/>
          </a:xfrm>
          <a:prstGeom prst="rect">
            <a:avLst/>
          </a:prstGeom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33400" y="5879068"/>
            <a:ext cx="3364473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Courtesy: Coburn et al., CASES ‘05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38665" y="1977218"/>
            <a:ext cx="4258180" cy="115451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</a:t>
            </a:r>
            <a:r>
              <a:rPr lang="en-US" dirty="0"/>
              <a:t>2004 alone, the Department of Homeland </a:t>
            </a:r>
            <a:r>
              <a:rPr lang="en-US" dirty="0" smtClean="0"/>
              <a:t>Security </a:t>
            </a:r>
            <a:r>
              <a:rPr lang="en-US" dirty="0"/>
              <a:t>reported 323 buffer overflow vulnerabilities </a:t>
            </a:r>
            <a:endParaRPr lang="en-US" dirty="0" smtClean="0"/>
          </a:p>
          <a:p>
            <a:pPr algn="ctr"/>
            <a:r>
              <a:rPr lang="en-US" dirty="0" smtClean="0"/>
              <a:t> [Hu et al., VEE ‘06]</a:t>
            </a: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869756" y="1621035"/>
            <a:ext cx="4104708" cy="2087247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Side-channel attacks</a:t>
            </a:r>
          </a:p>
          <a:p>
            <a:pPr lvl="1"/>
            <a:r>
              <a:rPr lang="en-US" dirty="0" smtClean="0"/>
              <a:t>Inferring (stealing) information though leakage</a:t>
            </a:r>
          </a:p>
          <a:p>
            <a:pPr lvl="1"/>
            <a:r>
              <a:rPr lang="en-US" dirty="0" smtClean="0"/>
              <a:t>RSA, Cache-timing attacks</a:t>
            </a:r>
          </a:p>
          <a:p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5082487" y="1977218"/>
            <a:ext cx="3429036" cy="15559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it comes to cryptographic software, side channel attacks are an often overlooked thread [Lawson, ROOT Labs, 2009]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6096000" y="3666320"/>
            <a:ext cx="1983262" cy="2539924"/>
            <a:chOff x="6836220" y="3545997"/>
            <a:chExt cx="1983262" cy="2539924"/>
          </a:xfrm>
        </p:grpSpPr>
        <p:sp>
          <p:nvSpPr>
            <p:cNvPr id="27" name="Oval 26"/>
            <p:cNvSpPr/>
            <p:nvPr/>
          </p:nvSpPr>
          <p:spPr>
            <a:xfrm>
              <a:off x="6836221" y="4123253"/>
              <a:ext cx="701005" cy="6514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8118477" y="4123253"/>
              <a:ext cx="701005" cy="65147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P2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836221" y="5294256"/>
              <a:ext cx="701005" cy="791665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C1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18477" y="5294256"/>
              <a:ext cx="701005" cy="791665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C2</a:t>
              </a:r>
              <a:endParaRPr lang="en-US" dirty="0"/>
            </a:p>
          </p:txBody>
        </p:sp>
        <p:cxnSp>
          <p:nvCxnSpPr>
            <p:cNvPr id="31" name="Elbow Connector 30"/>
            <p:cNvCxnSpPr>
              <a:stCxn id="27" idx="4"/>
              <a:endCxn id="30" idx="0"/>
            </p:cNvCxnSpPr>
            <p:nvPr/>
          </p:nvCxnSpPr>
          <p:spPr>
            <a:xfrm rot="16200000" flipH="1">
              <a:off x="7568087" y="4393363"/>
              <a:ext cx="519530" cy="1282256"/>
            </a:xfrm>
            <a:prstGeom prst="bentConnector3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28" idx="4"/>
              <a:endCxn id="29" idx="0"/>
            </p:cNvCxnSpPr>
            <p:nvPr/>
          </p:nvCxnSpPr>
          <p:spPr>
            <a:xfrm rot="5400000">
              <a:off x="7568087" y="4393363"/>
              <a:ext cx="519530" cy="1282256"/>
            </a:xfrm>
            <a:prstGeom prst="bentConnector3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olded Corner 32"/>
            <p:cNvSpPr/>
            <p:nvPr/>
          </p:nvSpPr>
          <p:spPr>
            <a:xfrm>
              <a:off x="6836220" y="3545997"/>
              <a:ext cx="701005" cy="412324"/>
            </a:xfrm>
            <a:prstGeom prst="foldedCorne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AES</a:t>
              </a:r>
              <a:endParaRPr lang="en-US" dirty="0"/>
            </a:p>
          </p:txBody>
        </p:sp>
        <p:sp>
          <p:nvSpPr>
            <p:cNvPr id="34" name="Folded Corner 33"/>
            <p:cNvSpPr/>
            <p:nvPr/>
          </p:nvSpPr>
          <p:spPr>
            <a:xfrm>
              <a:off x="8118477" y="3545997"/>
              <a:ext cx="701005" cy="412324"/>
            </a:xfrm>
            <a:prstGeom prst="foldedCorner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Spy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118477" y="5459186"/>
              <a:ext cx="701005" cy="9895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36220" y="5459186"/>
              <a:ext cx="701005" cy="9895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836221" y="5582884"/>
              <a:ext cx="701005" cy="9895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612648" y="3708282"/>
            <a:ext cx="5060644" cy="15559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Threat: Spy processes, which can be hijacked tasks through a software exploit </a:t>
            </a:r>
            <a:r>
              <a:rPr lang="en-US" sz="2400" b="1" i="1" dirty="0" smtClean="0"/>
              <a:t>or malicious </a:t>
            </a:r>
            <a:r>
              <a:rPr lang="en-US" sz="2400" b="1" i="1" dirty="0" smtClean="0"/>
              <a:t>applications installed on the system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746874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4" grpId="0" animBg="1"/>
      <p:bldP spid="25" grpId="0" animBg="1"/>
      <p:bldP spid="25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Driven Policy Making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0AA8-B9D6-7B49-AFF9-0E591B6354E8}" type="datetime1">
              <a:rPr lang="en-US" smtClean="0"/>
              <a:t>10/24/10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50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09600" y="1574573"/>
            <a:ext cx="7155052" cy="2281860"/>
            <a:chOff x="609600" y="1574573"/>
            <a:chExt cx="7155052" cy="2281860"/>
          </a:xfrm>
        </p:grpSpPr>
        <p:sp>
          <p:nvSpPr>
            <p:cNvPr id="90" name="Rectangle 89"/>
            <p:cNvSpPr/>
            <p:nvPr/>
          </p:nvSpPr>
          <p:spPr>
            <a:xfrm>
              <a:off x="4920402" y="1574869"/>
              <a:ext cx="2844250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                                    Policy </a:t>
              </a:r>
              <a:r>
                <a:rPr lang="en-US" dirty="0"/>
                <a:t>3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774037" y="1574869"/>
              <a:ext cx="2090157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/>
                <a:t> </a:t>
              </a:r>
              <a:r>
                <a:rPr lang="en-US" dirty="0" smtClean="0"/>
                <a:t>                      Policy 2</a:t>
              </a: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09600" y="1574573"/>
              <a:ext cx="2090157" cy="22815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/>
                <a:t> </a:t>
              </a:r>
              <a:r>
                <a:rPr lang="en-US" dirty="0" smtClean="0"/>
                <a:t>                      Policy 1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78667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894360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99349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P2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01233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34384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P2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38996" y="1733986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P3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57384" y="24570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59700" y="2449171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88917" y="24570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38996" y="2457072"/>
              <a:ext cx="654026" cy="182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M2</a:t>
              </a:r>
              <a:endParaRPr lang="en-US" dirty="0"/>
            </a:p>
          </p:txBody>
        </p:sp>
        <p:cxnSp>
          <p:nvCxnSpPr>
            <p:cNvPr id="23" name="Elbow Connector 22"/>
            <p:cNvCxnSpPr>
              <a:stCxn id="13" idx="0"/>
              <a:endCxn id="6" idx="2"/>
            </p:cNvCxnSpPr>
            <p:nvPr/>
          </p:nvCxnSpPr>
          <p:spPr>
            <a:xfrm rot="16200000" flipV="1">
              <a:off x="1124759" y="2097433"/>
              <a:ext cx="540561" cy="178717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8" idx="2"/>
              <a:endCxn id="14" idx="0"/>
            </p:cNvCxnSpPr>
            <p:nvPr/>
          </p:nvCxnSpPr>
          <p:spPr>
            <a:xfrm rot="16200000" flipH="1">
              <a:off x="3137713" y="2000171"/>
              <a:ext cx="532660" cy="365340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Elbow Connector 27"/>
            <p:cNvCxnSpPr>
              <a:stCxn id="9" idx="2"/>
              <a:endCxn id="14" idx="0"/>
            </p:cNvCxnSpPr>
            <p:nvPr/>
          </p:nvCxnSpPr>
          <p:spPr>
            <a:xfrm rot="5400000">
              <a:off x="3590208" y="1913017"/>
              <a:ext cx="532660" cy="539649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0" name="Elbow Connector 29"/>
            <p:cNvCxnSpPr>
              <a:stCxn id="10" idx="2"/>
              <a:endCxn id="15" idx="0"/>
            </p:cNvCxnSpPr>
            <p:nvPr/>
          </p:nvCxnSpPr>
          <p:spPr>
            <a:xfrm rot="16200000" flipH="1">
              <a:off x="5351808" y="1892949"/>
              <a:ext cx="540561" cy="587684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11" idx="2"/>
              <a:endCxn id="15" idx="0"/>
            </p:cNvCxnSpPr>
            <p:nvPr/>
          </p:nvCxnSpPr>
          <p:spPr>
            <a:xfrm rot="5400000">
              <a:off x="5768384" y="2064058"/>
              <a:ext cx="540561" cy="245467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4" name="Elbow Connector 33"/>
            <p:cNvCxnSpPr>
              <a:stCxn id="12" idx="2"/>
              <a:endCxn id="15" idx="0"/>
            </p:cNvCxnSpPr>
            <p:nvPr/>
          </p:nvCxnSpPr>
          <p:spPr>
            <a:xfrm rot="5400000">
              <a:off x="6220690" y="1611752"/>
              <a:ext cx="540561" cy="1150079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Elbow Connector 35"/>
            <p:cNvCxnSpPr>
              <a:stCxn id="11" idx="2"/>
              <a:endCxn id="16" idx="0"/>
            </p:cNvCxnSpPr>
            <p:nvPr/>
          </p:nvCxnSpPr>
          <p:spPr>
            <a:xfrm rot="16200000" flipH="1">
              <a:off x="6343423" y="1734485"/>
              <a:ext cx="540561" cy="904612"/>
            </a:xfrm>
            <a:prstGeom prst="bentConnector3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911917" y="2768585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017940" y="2776192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467238" y="2768586"/>
              <a:ext cx="0" cy="927836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911917" y="2928294"/>
              <a:ext cx="1668194" cy="1673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Latency</a:t>
              </a:r>
              <a:endParaRPr lang="en-US" sz="1200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911917" y="3179266"/>
              <a:ext cx="572480" cy="16731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Power</a:t>
              </a:r>
              <a:endParaRPr lang="en-US" sz="12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017940" y="2935901"/>
              <a:ext cx="1060891" cy="18223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Latency</a:t>
              </a:r>
              <a:endParaRPr lang="en-US" sz="1200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017940" y="3186873"/>
              <a:ext cx="948474" cy="16731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Power</a:t>
              </a:r>
              <a:endParaRPr lang="en-US" sz="12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467238" y="3179267"/>
              <a:ext cx="1668194" cy="16731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Power</a:t>
              </a:r>
              <a:endParaRPr lang="en-US" sz="12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467238" y="2928294"/>
              <a:ext cx="572480" cy="1673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Latency</a:t>
              </a:r>
              <a:endParaRPr lang="en-US" sz="900" dirty="0"/>
            </a:p>
          </p:txBody>
        </p:sp>
      </p:grpSp>
      <p:sp>
        <p:nvSpPr>
          <p:cNvPr id="128" name="Rectangle 127"/>
          <p:cNvSpPr/>
          <p:nvPr/>
        </p:nvSpPr>
        <p:spPr>
          <a:xfrm>
            <a:off x="5384304" y="3856729"/>
            <a:ext cx="2973533" cy="22815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                                       Policy </a:t>
            </a:r>
            <a:r>
              <a:rPr lang="en-US" dirty="0"/>
              <a:t>3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2774037" y="3856729"/>
            <a:ext cx="2554209" cy="22815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> </a:t>
            </a:r>
            <a:r>
              <a:rPr lang="en-US" dirty="0" smtClean="0"/>
              <a:t>                      Policy 2</a:t>
            </a:r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609600" y="3856433"/>
            <a:ext cx="2090157" cy="22815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> </a:t>
            </a:r>
            <a:r>
              <a:rPr lang="en-US" dirty="0" smtClean="0"/>
              <a:t>                      Policy 1</a:t>
            </a:r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978667" y="4015846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2894360" y="4015846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>
            <a:off x="3639401" y="4015846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5441974" y="4024039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6161397" y="4024037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>
            <a:off x="6907283" y="4024038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137" name="Rectangle 136"/>
          <p:cNvSpPr/>
          <p:nvPr/>
        </p:nvSpPr>
        <p:spPr>
          <a:xfrm>
            <a:off x="817909" y="4731032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2774037" y="4731031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139" name="Rectangle 138"/>
          <p:cNvSpPr/>
          <p:nvPr/>
        </p:nvSpPr>
        <p:spPr>
          <a:xfrm>
            <a:off x="5588917" y="4738932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>
            <a:off x="6411983" y="4738933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M2</a:t>
            </a:r>
            <a:endParaRPr lang="en-US" dirty="0"/>
          </a:p>
        </p:txBody>
      </p:sp>
      <p:cxnSp>
        <p:nvCxnSpPr>
          <p:cNvPr id="141" name="Elbow Connector 140"/>
          <p:cNvCxnSpPr>
            <a:stCxn id="137" idx="0"/>
            <a:endCxn id="131" idx="2"/>
          </p:cNvCxnSpPr>
          <p:nvPr/>
        </p:nvCxnSpPr>
        <p:spPr>
          <a:xfrm rot="5400000" flipH="1" flipV="1">
            <a:off x="958971" y="4384323"/>
            <a:ext cx="532661" cy="160758"/>
          </a:xfrm>
          <a:prstGeom prst="bentConnector3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2" name="Elbow Connector 141"/>
          <p:cNvCxnSpPr>
            <a:stCxn id="132" idx="2"/>
            <a:endCxn id="138" idx="0"/>
          </p:cNvCxnSpPr>
          <p:nvPr/>
        </p:nvCxnSpPr>
        <p:spPr>
          <a:xfrm rot="5400000">
            <a:off x="2894882" y="4404540"/>
            <a:ext cx="532660" cy="120323"/>
          </a:xfrm>
          <a:prstGeom prst="bentConnector3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3" name="Elbow Connector 142"/>
          <p:cNvCxnSpPr>
            <a:stCxn id="133" idx="2"/>
            <a:endCxn id="138" idx="0"/>
          </p:cNvCxnSpPr>
          <p:nvPr/>
        </p:nvCxnSpPr>
        <p:spPr>
          <a:xfrm rot="5400000">
            <a:off x="3267402" y="4032019"/>
            <a:ext cx="532660" cy="865364"/>
          </a:xfrm>
          <a:prstGeom prst="bentConnector3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4" name="Elbow Connector 143"/>
          <p:cNvCxnSpPr>
            <a:stCxn id="134" idx="2"/>
            <a:endCxn id="139" idx="0"/>
          </p:cNvCxnSpPr>
          <p:nvPr/>
        </p:nvCxnSpPr>
        <p:spPr>
          <a:xfrm rot="16200000" flipH="1">
            <a:off x="5576274" y="4399276"/>
            <a:ext cx="532368" cy="146943"/>
          </a:xfrm>
          <a:prstGeom prst="bentConnector3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5" name="Elbow Connector 144"/>
          <p:cNvCxnSpPr>
            <a:stCxn id="135" idx="2"/>
            <a:endCxn id="139" idx="0"/>
          </p:cNvCxnSpPr>
          <p:nvPr/>
        </p:nvCxnSpPr>
        <p:spPr>
          <a:xfrm rot="5400000">
            <a:off x="5935985" y="4186507"/>
            <a:ext cx="532370" cy="572480"/>
          </a:xfrm>
          <a:prstGeom prst="bentConnector3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6" name="Elbow Connector 145"/>
          <p:cNvCxnSpPr>
            <a:stCxn id="136" idx="2"/>
            <a:endCxn id="139" idx="0"/>
          </p:cNvCxnSpPr>
          <p:nvPr/>
        </p:nvCxnSpPr>
        <p:spPr>
          <a:xfrm rot="5400000">
            <a:off x="6308929" y="3813564"/>
            <a:ext cx="532369" cy="1318366"/>
          </a:xfrm>
          <a:prstGeom prst="bentConnector3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7" name="Elbow Connector 146"/>
          <p:cNvCxnSpPr>
            <a:stCxn id="135" idx="2"/>
            <a:endCxn id="140" idx="0"/>
          </p:cNvCxnSpPr>
          <p:nvPr/>
        </p:nvCxnSpPr>
        <p:spPr>
          <a:xfrm rot="16200000" flipH="1">
            <a:off x="6347518" y="4347454"/>
            <a:ext cx="532371" cy="250586"/>
          </a:xfrm>
          <a:prstGeom prst="bentConnector3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48" name="Rectangle 147"/>
          <p:cNvSpPr/>
          <p:nvPr/>
        </p:nvSpPr>
        <p:spPr>
          <a:xfrm>
            <a:off x="1746014" y="4731031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r>
              <a:rPr lang="en-US" dirty="0"/>
              <a:t>2</a:t>
            </a:r>
          </a:p>
        </p:txBody>
      </p:sp>
      <p:cxnSp>
        <p:nvCxnSpPr>
          <p:cNvPr id="149" name="Elbow Connector 148"/>
          <p:cNvCxnSpPr>
            <a:stCxn id="131" idx="2"/>
            <a:endCxn id="148" idx="0"/>
          </p:cNvCxnSpPr>
          <p:nvPr/>
        </p:nvCxnSpPr>
        <p:spPr>
          <a:xfrm rot="16200000" flipH="1">
            <a:off x="1423023" y="4081027"/>
            <a:ext cx="532660" cy="767347"/>
          </a:xfrm>
          <a:prstGeom prst="bentConnector3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0" name="Rectangle 149"/>
          <p:cNvSpPr/>
          <p:nvPr/>
        </p:nvSpPr>
        <p:spPr>
          <a:xfrm>
            <a:off x="7633513" y="4015846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cxnSp>
        <p:nvCxnSpPr>
          <p:cNvPr id="151" name="Elbow Connector 150"/>
          <p:cNvCxnSpPr>
            <a:stCxn id="150" idx="2"/>
            <a:endCxn id="140" idx="0"/>
          </p:cNvCxnSpPr>
          <p:nvPr/>
        </p:nvCxnSpPr>
        <p:spPr>
          <a:xfrm rot="5400000">
            <a:off x="7079480" y="3857887"/>
            <a:ext cx="540562" cy="1221530"/>
          </a:xfrm>
          <a:prstGeom prst="bentConnector3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2" name="Rectangle 151"/>
          <p:cNvSpPr/>
          <p:nvPr/>
        </p:nvSpPr>
        <p:spPr>
          <a:xfrm>
            <a:off x="3913726" y="4738932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r>
              <a:rPr lang="en-US" dirty="0"/>
              <a:t>2</a:t>
            </a:r>
          </a:p>
        </p:txBody>
      </p:sp>
      <p:cxnSp>
        <p:nvCxnSpPr>
          <p:cNvPr id="153" name="Elbow Connector 152"/>
          <p:cNvCxnSpPr>
            <a:stCxn id="133" idx="2"/>
            <a:endCxn id="152" idx="0"/>
          </p:cNvCxnSpPr>
          <p:nvPr/>
        </p:nvCxnSpPr>
        <p:spPr>
          <a:xfrm rot="16200000" flipH="1">
            <a:off x="3833296" y="4331488"/>
            <a:ext cx="540561" cy="274325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911917" y="5050445"/>
            <a:ext cx="0" cy="927836"/>
          </a:xfrm>
          <a:prstGeom prst="lin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3017940" y="5058052"/>
            <a:ext cx="0" cy="927836"/>
          </a:xfrm>
          <a:prstGeom prst="lin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5467238" y="5050446"/>
            <a:ext cx="0" cy="927836"/>
          </a:xfrm>
          <a:prstGeom prst="lin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157" name="Rectangle 156"/>
          <p:cNvSpPr/>
          <p:nvPr/>
        </p:nvSpPr>
        <p:spPr>
          <a:xfrm>
            <a:off x="911917" y="5210154"/>
            <a:ext cx="1668194" cy="167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Latency</a:t>
            </a:r>
            <a:endParaRPr lang="en-US" sz="1200" dirty="0"/>
          </a:p>
        </p:txBody>
      </p:sp>
      <p:sp>
        <p:nvSpPr>
          <p:cNvPr id="158" name="Rectangle 157"/>
          <p:cNvSpPr/>
          <p:nvPr/>
        </p:nvSpPr>
        <p:spPr>
          <a:xfrm>
            <a:off x="911917" y="5461126"/>
            <a:ext cx="572480" cy="1673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Power</a:t>
            </a:r>
            <a:endParaRPr lang="en-US" sz="1200" dirty="0"/>
          </a:p>
        </p:txBody>
      </p:sp>
      <p:sp>
        <p:nvSpPr>
          <p:cNvPr id="159" name="Rectangle 158"/>
          <p:cNvSpPr/>
          <p:nvPr/>
        </p:nvSpPr>
        <p:spPr>
          <a:xfrm>
            <a:off x="3017940" y="5217761"/>
            <a:ext cx="1060891" cy="1822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Latency</a:t>
            </a:r>
            <a:endParaRPr lang="en-US" sz="1200" dirty="0"/>
          </a:p>
        </p:txBody>
      </p:sp>
      <p:sp>
        <p:nvSpPr>
          <p:cNvPr id="160" name="Rectangle 159"/>
          <p:cNvSpPr/>
          <p:nvPr/>
        </p:nvSpPr>
        <p:spPr>
          <a:xfrm>
            <a:off x="3017940" y="5468733"/>
            <a:ext cx="948474" cy="1673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Power</a:t>
            </a:r>
            <a:endParaRPr lang="en-US" sz="1200" dirty="0"/>
          </a:p>
        </p:txBody>
      </p:sp>
      <p:sp>
        <p:nvSpPr>
          <p:cNvPr id="161" name="Rectangle 160"/>
          <p:cNvSpPr/>
          <p:nvPr/>
        </p:nvSpPr>
        <p:spPr>
          <a:xfrm>
            <a:off x="5467238" y="5461127"/>
            <a:ext cx="1668194" cy="1673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Power</a:t>
            </a:r>
            <a:endParaRPr lang="en-US" sz="1200" dirty="0"/>
          </a:p>
        </p:txBody>
      </p:sp>
      <p:sp>
        <p:nvSpPr>
          <p:cNvPr id="162" name="Rectangle 161"/>
          <p:cNvSpPr/>
          <p:nvPr/>
        </p:nvSpPr>
        <p:spPr>
          <a:xfrm>
            <a:off x="5467238" y="5210154"/>
            <a:ext cx="572480" cy="167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Latency</a:t>
            </a:r>
            <a:endParaRPr lang="en-US" sz="900" dirty="0"/>
          </a:p>
        </p:txBody>
      </p:sp>
      <p:sp>
        <p:nvSpPr>
          <p:cNvPr id="163" name="Rectangle 162"/>
          <p:cNvSpPr/>
          <p:nvPr/>
        </p:nvSpPr>
        <p:spPr>
          <a:xfrm>
            <a:off x="1758853" y="4015846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cxnSp>
        <p:nvCxnSpPr>
          <p:cNvPr id="164" name="Elbow Connector 163"/>
          <p:cNvCxnSpPr>
            <a:stCxn id="163" idx="2"/>
            <a:endCxn id="148" idx="0"/>
          </p:cNvCxnSpPr>
          <p:nvPr/>
        </p:nvCxnSpPr>
        <p:spPr>
          <a:xfrm rot="5400000">
            <a:off x="1813117" y="4458282"/>
            <a:ext cx="532660" cy="12839"/>
          </a:xfrm>
          <a:prstGeom prst="bentConnector3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9" name="Rectangle 168"/>
          <p:cNvSpPr/>
          <p:nvPr/>
        </p:nvSpPr>
        <p:spPr>
          <a:xfrm>
            <a:off x="4347207" y="4024039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cxnSp>
        <p:nvCxnSpPr>
          <p:cNvPr id="170" name="Elbow Connector 169"/>
          <p:cNvCxnSpPr>
            <a:stCxn id="169" idx="2"/>
            <a:endCxn id="152" idx="0"/>
          </p:cNvCxnSpPr>
          <p:nvPr/>
        </p:nvCxnSpPr>
        <p:spPr>
          <a:xfrm rot="5400000">
            <a:off x="4191296" y="4256008"/>
            <a:ext cx="532368" cy="433481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86" name="Rectangle 185"/>
          <p:cNvSpPr/>
          <p:nvPr/>
        </p:nvSpPr>
        <p:spPr>
          <a:xfrm>
            <a:off x="7218409" y="4731031"/>
            <a:ext cx="654026" cy="18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M3</a:t>
            </a:r>
            <a:endParaRPr lang="en-US" dirty="0"/>
          </a:p>
        </p:txBody>
      </p:sp>
      <p:cxnSp>
        <p:nvCxnSpPr>
          <p:cNvPr id="187" name="Elbow Connector 186"/>
          <p:cNvCxnSpPr>
            <a:stCxn id="136" idx="2"/>
            <a:endCxn id="186" idx="0"/>
          </p:cNvCxnSpPr>
          <p:nvPr/>
        </p:nvCxnSpPr>
        <p:spPr>
          <a:xfrm rot="16200000" flipH="1">
            <a:off x="7127625" y="4313234"/>
            <a:ext cx="524468" cy="311126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26945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0AA8-B9D6-7B49-AFF9-0E591B6354E8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0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 rtlCol="0">
            <a:normAutofit fontScale="90000"/>
          </a:bodyPr>
          <a:lstStyle/>
          <a:p>
            <a:pPr defTabSz="913737">
              <a:defRPr/>
            </a:pPr>
            <a:r>
              <a:rPr lang="en-US" dirty="0" smtClean="0"/>
              <a:t>Current Approaches to Guarantee </a:t>
            </a:r>
            <a:r>
              <a:rPr lang="en-US" dirty="0"/>
              <a:t>S</a:t>
            </a:r>
            <a:r>
              <a:rPr lang="en-US" dirty="0" smtClean="0"/>
              <a:t>ecure Software Execution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2"/>
          </p:nvPr>
        </p:nvSpPr>
        <p:spPr/>
        <p:txBody>
          <a:bodyPr lIns="82945" tIns="41473" rIns="82945" bIns="41473">
            <a:normAutofit/>
          </a:bodyPr>
          <a:lstStyle/>
          <a:p>
            <a:pPr eaLnBrk="1" hangingPunct="1"/>
            <a:r>
              <a:rPr lang="en-US" sz="2400" dirty="0" smtClean="0"/>
              <a:t>Side-channel attacks are possible in CMP systems </a:t>
            </a:r>
          </a:p>
          <a:p>
            <a:pPr lvl="1"/>
            <a:r>
              <a:rPr lang="en-US" sz="2000" dirty="0" smtClean="0"/>
              <a:t>Through </a:t>
            </a:r>
            <a:r>
              <a:rPr lang="en-US" sz="2000" dirty="0"/>
              <a:t>r</a:t>
            </a:r>
            <a:r>
              <a:rPr lang="en-US" sz="2000" dirty="0" smtClean="0"/>
              <a:t>esource sharing </a:t>
            </a:r>
          </a:p>
          <a:p>
            <a:r>
              <a:rPr lang="en-US" sz="2300" dirty="0" smtClean="0"/>
              <a:t>Software exploits leverage use of C legacy code</a:t>
            </a:r>
          </a:p>
          <a:p>
            <a:pPr eaLnBrk="1" hangingPunct="1"/>
            <a:r>
              <a:rPr lang="en-US" sz="2400" dirty="0" smtClean="0"/>
              <a:t>Most current secure platforms assume single processor models</a:t>
            </a:r>
          </a:p>
          <a:p>
            <a:pPr lvl="1" eaLnBrk="1" hangingPunct="1"/>
            <a:r>
              <a:rPr lang="en-US" sz="2000" dirty="0" smtClean="0"/>
              <a:t>TPM based models</a:t>
            </a:r>
          </a:p>
          <a:p>
            <a:endParaRPr lang="en-US" sz="2300" dirty="0" smtClean="0"/>
          </a:p>
          <a:p>
            <a:pPr eaLnBrk="1" hangingPunct="1"/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13316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1987833"/>
          </a:xfrm>
        </p:spPr>
        <p:txBody>
          <a:bodyPr lIns="82945" tIns="41473" rIns="82945" bIns="41473">
            <a:normAutofit/>
          </a:bodyPr>
          <a:lstStyle/>
          <a:p>
            <a:pPr eaLnBrk="1" hangingPunct="1"/>
            <a:r>
              <a:rPr lang="en-US" sz="2000" dirty="0" smtClean="0"/>
              <a:t>Example: Flicker Secure Execution Model</a:t>
            </a:r>
          </a:p>
          <a:p>
            <a:pPr lvl="1"/>
            <a:r>
              <a:rPr lang="en-US" sz="1800" dirty="0" smtClean="0"/>
              <a:t>eliminate </a:t>
            </a:r>
            <a:r>
              <a:rPr lang="en-US" sz="1800" dirty="0"/>
              <a:t>resource sharing during execution of sensible code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Trusted execution environment</a:t>
            </a:r>
            <a:endParaRPr lang="en-US" dirty="0"/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9360" y="4100422"/>
            <a:ext cx="3939840" cy="213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932" y="2485244"/>
            <a:ext cx="2957295" cy="2019409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6631515" y="4950993"/>
            <a:ext cx="365038" cy="74531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274083" y="3717515"/>
            <a:ext cx="2707361" cy="787138"/>
          </a:xfrm>
          <a:prstGeom prst="wedgeRoundRectCallout">
            <a:avLst>
              <a:gd name="adj1" fmla="val -28698"/>
              <a:gd name="adj2" fmla="val 7389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Context switch, halt and, build trusted environment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3642769" y="4950993"/>
            <a:ext cx="2707361" cy="787138"/>
          </a:xfrm>
          <a:prstGeom prst="wedgeRoundRectCallout">
            <a:avLst>
              <a:gd name="adj1" fmla="val 59504"/>
              <a:gd name="adj2" fmla="val 7225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37">
              <a:defRPr/>
            </a:pPr>
            <a:r>
              <a:rPr lang="en-US" b="1" i="1" dirty="0"/>
              <a:t>Not power efficient, not performance efficient, but secure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764348" y="3077050"/>
            <a:ext cx="5696107" cy="15559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Need a means to provide a trusted environment for secure execution without sacrificing performance and power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38831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  <p:bldP spid="4" grpId="0" build="p" animBg="1"/>
      <p:bldP spid="5" grpId="0" animBg="1"/>
      <p:bldP spid="6" grpId="0" animBg="1"/>
      <p:bldP spid="11" grpId="0" animBg="1"/>
      <p:bldP spid="12" grpId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and Attack Models</a:t>
            </a:r>
          </a:p>
          <a:p>
            <a:r>
              <a:rPr lang="en-US" b="1" i="1" dirty="0" err="1" smtClean="0"/>
              <a:t>PoliMakE</a:t>
            </a:r>
            <a:r>
              <a:rPr lang="en-US" b="1" i="1" dirty="0" smtClean="0"/>
              <a:t> Overview</a:t>
            </a:r>
          </a:p>
          <a:p>
            <a:r>
              <a:rPr lang="en-US" dirty="0" smtClean="0"/>
              <a:t>Software Driven Policy Making</a:t>
            </a:r>
          </a:p>
          <a:p>
            <a:r>
              <a:rPr lang="en-US" dirty="0" err="1" smtClean="0"/>
              <a:t>PoliMakE</a:t>
            </a:r>
            <a:r>
              <a:rPr lang="en-US" dirty="0" smtClean="0"/>
              <a:t> Driven On-chip Sandboxing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EB10-CFA3-2B48-88C7-012534F8C562}" type="datetime1">
              <a:rPr lang="en-US" smtClean="0"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WESS '10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3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5940626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Creating a Trusted Environment Through Selective Resource Sandboxing</a:t>
            </a:r>
            <a:endParaRPr lang="en-US" sz="2800" dirty="0"/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>
          <a:xfrm rot="10800000" flipV="1">
            <a:off x="1599840" y="1735382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2498401" y="1700818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3396961" y="1631691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4294078" y="1735382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V="1">
            <a:off x="5192639" y="1700818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6091199" y="1631691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6989758" y="1769944"/>
            <a:ext cx="1440" cy="4838908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7888319" y="1735381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8786879" y="1666254"/>
            <a:ext cx="1440" cy="483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1116000" y="1735382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2014561" y="1700818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2913121" y="1631691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V="1">
            <a:off x="3810238" y="1735382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4708799" y="1700818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5607359" y="1631691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6505918" y="1769944"/>
            <a:ext cx="1440" cy="4838908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Connector 34"/>
          <p:cNvCxnSpPr/>
          <p:nvPr/>
        </p:nvCxnSpPr>
        <p:spPr>
          <a:xfrm rot="10800000" flipV="1">
            <a:off x="7404479" y="1735381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V="1">
            <a:off x="8303039" y="1666254"/>
            <a:ext cx="1440" cy="483890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89276" y="1879462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CPU0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28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100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9984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200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9840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300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696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400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9552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500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9408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600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264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700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9120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800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89760" y="1631691"/>
            <a:ext cx="898560" cy="20738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900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9199" y="2225098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CPU1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9199" y="2570734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CPU2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9199" y="2916371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CPU3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48195" y="3965884"/>
            <a:ext cx="4078080" cy="20738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DRM (450)/CX: 100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719" y="3620248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CPU0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95877" y="3620248"/>
            <a:ext cx="2211840" cy="20738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T1 (250)/CX: 25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594437" y="3965884"/>
            <a:ext cx="1313280" cy="20738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T2 (150)/CX: 50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09157" y="4311520"/>
            <a:ext cx="2280960" cy="20738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T3 (250)/CX: 75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09157" y="4657156"/>
            <a:ext cx="1589760" cy="20738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T4 (175)/CX: 50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3719" y="3965884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CPU1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3719" y="4311520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CPU2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3719" y="4657156"/>
            <a:ext cx="616678" cy="2003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CPU3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11357" y="1879462"/>
            <a:ext cx="2211840" cy="20738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T1 (250)/CX: 25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609917" y="2225098"/>
            <a:ext cx="1313280" cy="20738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T2 (150)/CX: 50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24637" y="2570734"/>
            <a:ext cx="2280960" cy="20738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T3 (250)/CX: 75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024637" y="2916371"/>
            <a:ext cx="1589760" cy="20738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T4 (175)/CX: 50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492997" y="3620248"/>
            <a:ext cx="207360" cy="207382"/>
          </a:xfrm>
          <a:prstGeom prst="rect">
            <a:avLst/>
          </a:prstGeom>
          <a:solidFill>
            <a:schemeClr val="tx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492997" y="3965884"/>
            <a:ext cx="414720" cy="2073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492997" y="4311520"/>
            <a:ext cx="691200" cy="2073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492997" y="4657156"/>
            <a:ext cx="414720" cy="2073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953477" y="4311520"/>
            <a:ext cx="1105920" cy="20738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T3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524702" y="3288893"/>
            <a:ext cx="4078080" cy="20191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DRM (450)/CX: 100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262277" y="3620248"/>
            <a:ext cx="207360" cy="2073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262277" y="3965884"/>
            <a:ext cx="414720" cy="2073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62277" y="4311520"/>
            <a:ext cx="691200" cy="2073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262277" y="4657156"/>
            <a:ext cx="414720" cy="2073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676997" y="4657156"/>
            <a:ext cx="760320" cy="20738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T4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676997" y="3965884"/>
            <a:ext cx="414720" cy="20738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T2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469637" y="3620248"/>
            <a:ext cx="414720" cy="20738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300" dirty="0" smtClean="0">
                <a:latin typeface="Arial" pitchFamily="34" charset="0"/>
                <a:cs typeface="Arial" pitchFamily="34" charset="0"/>
              </a:rPr>
              <a:t>T1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9D56-E40F-974E-A364-635530857372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8</a:t>
            </a:fld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749137" y="5715001"/>
            <a:ext cx="5656783" cy="69127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Untrusted Environment</a:t>
            </a:r>
          </a:p>
          <a:p>
            <a:pPr algn="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791016" y="5018926"/>
            <a:ext cx="4614906" cy="69127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</a:t>
            </a:r>
          </a:p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       Trusted Environment (LOCKDOWN)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913120" y="5088054"/>
            <a:ext cx="4078080" cy="20738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DRM (450)/CX: 100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9121" y="5088054"/>
            <a:ext cx="606601" cy="2057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CPU0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95877" y="5095045"/>
            <a:ext cx="2211840" cy="20738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T1 (250)/C: 25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599840" y="5433690"/>
            <a:ext cx="1313280" cy="20738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T2 (150)/CX: 50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014560" y="5779326"/>
            <a:ext cx="2280960" cy="20738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T3 (250)/CX: 75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014560" y="6124962"/>
            <a:ext cx="1589760" cy="20738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T4 (175)/CX: 50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9121" y="5433690"/>
            <a:ext cx="606601" cy="2057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CPU1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9121" y="5779326"/>
            <a:ext cx="606601" cy="2057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CPU2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9121" y="6124962"/>
            <a:ext cx="606601" cy="2057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CPU3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498400" y="5433690"/>
            <a:ext cx="414720" cy="207382"/>
          </a:xfrm>
          <a:prstGeom prst="rect">
            <a:avLst/>
          </a:prstGeom>
          <a:solidFill>
            <a:schemeClr val="tx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604320" y="6124962"/>
            <a:ext cx="207360" cy="207382"/>
          </a:xfrm>
          <a:prstGeom prst="rect">
            <a:avLst/>
          </a:prstGeom>
          <a:solidFill>
            <a:schemeClr val="tx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811680" y="6124962"/>
            <a:ext cx="483840" cy="20738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T1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295520" y="6124962"/>
            <a:ext cx="414720" cy="207382"/>
          </a:xfrm>
          <a:prstGeom prst="rect">
            <a:avLst/>
          </a:prstGeom>
          <a:solidFill>
            <a:schemeClr val="tx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710240" y="6124962"/>
            <a:ext cx="483840" cy="20738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T2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0" y="3559239"/>
            <a:ext cx="9144000" cy="1376544"/>
          </a:xfrm>
          <a:prstGeom prst="rect">
            <a:avLst/>
          </a:prstGeom>
          <a:solidFill>
            <a:schemeClr val="dk1">
              <a:alpha val="5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HALT Approach</a:t>
            </a:r>
            <a:endParaRPr lang="en-US" sz="2800" dirty="0"/>
          </a:p>
        </p:txBody>
      </p:sp>
      <p:sp>
        <p:nvSpPr>
          <p:cNvPr id="89" name="Rectangle 88"/>
          <p:cNvSpPr/>
          <p:nvPr/>
        </p:nvSpPr>
        <p:spPr>
          <a:xfrm>
            <a:off x="63719" y="4511830"/>
            <a:ext cx="1818748" cy="494506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Load Policy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P</a:t>
            </a:r>
            <a:endParaRPr lang="en-US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0" y="1879461"/>
            <a:ext cx="9144000" cy="1611341"/>
          </a:xfrm>
          <a:prstGeom prst="rect">
            <a:avLst/>
          </a:prstGeom>
          <a:solidFill>
            <a:schemeClr val="dk1">
              <a:alpha val="5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502775"/>
              </p:ext>
            </p:extLst>
          </p:nvPr>
        </p:nvGraphicFramePr>
        <p:xfrm>
          <a:off x="5350278" y="1977144"/>
          <a:ext cx="3454322" cy="20741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5763"/>
                <a:gridCol w="2458559"/>
              </a:tblGrid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Task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Delay=Actual-Expected</a:t>
                      </a:r>
                      <a:r>
                        <a:rPr lang="en-US" sz="1400" baseline="0" dirty="0" smtClean="0"/>
                        <a:t> (ms)</a:t>
                      </a:r>
                      <a:r>
                        <a:rPr lang="en-US" sz="1400" dirty="0" smtClean="0"/>
                        <a:t>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(800-250)=550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(825-250)=575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(950-400)=550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(825-325)=500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DRM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(725-650)=125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AVG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460</a:t>
                      </a:r>
                      <a:endParaRPr lang="en-US" sz="14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</a:tbl>
          </a:graphicData>
        </a:graphic>
      </p:graphicFrame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373837"/>
              </p:ext>
            </p:extLst>
          </p:nvPr>
        </p:nvGraphicFramePr>
        <p:xfrm>
          <a:off x="5350278" y="1977144"/>
          <a:ext cx="3454322" cy="20741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5763"/>
                <a:gridCol w="2458559"/>
              </a:tblGrid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Task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Delay=Actual-Expected</a:t>
                      </a:r>
                      <a:r>
                        <a:rPr lang="en-US" sz="1400" baseline="0" dirty="0" smtClean="0"/>
                        <a:t> (ms)</a:t>
                      </a:r>
                      <a:r>
                        <a:rPr lang="en-US" sz="1400" dirty="0" smtClean="0"/>
                        <a:t>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(400-250)=150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(500-250)=250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(400-400)=0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(325-325)=0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DRM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(700-650)=50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  <a:tr h="290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AVG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ctr" defTabSz="10074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90 ms</a:t>
                      </a:r>
                      <a:endParaRPr lang="en-US" sz="14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4" marR="82944" marT="41476" marB="41476"/>
                </a:tc>
              </a:tr>
            </a:tbl>
          </a:graphicData>
        </a:graphic>
      </p:graphicFrame>
      <p:grpSp>
        <p:nvGrpSpPr>
          <p:cNvPr id="98" name="Group 132"/>
          <p:cNvGrpSpPr>
            <a:grpSpLocks/>
          </p:cNvGrpSpPr>
          <p:nvPr/>
        </p:nvGrpSpPr>
        <p:grpSpPr bwMode="auto">
          <a:xfrm>
            <a:off x="6091198" y="40643"/>
            <a:ext cx="3064764" cy="1178557"/>
            <a:chOff x="4887912" y="4362083"/>
            <a:chExt cx="5094547" cy="2840776"/>
          </a:xfrm>
        </p:grpSpPr>
        <p:sp>
          <p:nvSpPr>
            <p:cNvPr id="99" name="Rectangle 98"/>
            <p:cNvSpPr/>
            <p:nvPr/>
          </p:nvSpPr>
          <p:spPr bwMode="auto">
            <a:xfrm>
              <a:off x="5351486" y="5595570"/>
              <a:ext cx="573116" cy="30169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600" dirty="0">
                  <a:latin typeface="Arial" pitchFamily="34" charset="0"/>
                  <a:cs typeface="Arial" pitchFamily="34" charset="0"/>
                </a:rPr>
                <a:t>SPM1</a:t>
              </a:r>
            </a:p>
          </p:txBody>
        </p:sp>
        <p:cxnSp>
          <p:nvCxnSpPr>
            <p:cNvPr id="100" name="Straight Connector 99"/>
            <p:cNvCxnSpPr/>
            <p:nvPr/>
          </p:nvCxnSpPr>
          <p:spPr bwMode="auto">
            <a:xfrm flipV="1">
              <a:off x="5276869" y="6141794"/>
              <a:ext cx="4259480" cy="15879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1" name="Straight Connector 100"/>
            <p:cNvCxnSpPr/>
            <p:nvPr/>
          </p:nvCxnSpPr>
          <p:spPr bwMode="auto">
            <a:xfrm>
              <a:off x="4887912" y="6368858"/>
              <a:ext cx="5094547" cy="1588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02" name="Rectangle 101"/>
            <p:cNvSpPr/>
            <p:nvPr/>
          </p:nvSpPr>
          <p:spPr bwMode="auto">
            <a:xfrm>
              <a:off x="8283747" y="6669338"/>
              <a:ext cx="1371670" cy="533521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600" dirty="0">
                  <a:latin typeface="Arial" pitchFamily="34" charset="0"/>
                  <a:cs typeface="Arial" pitchFamily="34" charset="0"/>
                </a:rPr>
                <a:t>Off-chip memory</a:t>
              </a: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8942594" y="5319282"/>
              <a:ext cx="517551" cy="557339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600" dirty="0">
                  <a:latin typeface="Arial" pitchFamily="34" charset="0"/>
                  <a:cs typeface="Arial" pitchFamily="34" charset="0"/>
                </a:rPr>
                <a:t>DMA</a:t>
              </a:r>
            </a:p>
          </p:txBody>
        </p:sp>
        <p:cxnSp>
          <p:nvCxnSpPr>
            <p:cNvPr id="104" name="Straight Arrow Connector 103"/>
            <p:cNvCxnSpPr/>
            <p:nvPr/>
          </p:nvCxnSpPr>
          <p:spPr bwMode="auto">
            <a:xfrm rot="5400000">
              <a:off x="9103708" y="6018735"/>
              <a:ext cx="281051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05" name="Rectangle 104"/>
            <p:cNvSpPr/>
            <p:nvPr/>
          </p:nvSpPr>
          <p:spPr bwMode="auto">
            <a:xfrm>
              <a:off x="4930776" y="4846099"/>
              <a:ext cx="4681777" cy="1383027"/>
            </a:xfrm>
            <a:prstGeom prst="rect">
              <a:avLst/>
            </a:prstGeom>
            <a:noFill/>
            <a:ln w="12700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endParaRPr lang="en-US" sz="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TextBox 38"/>
            <p:cNvSpPr txBox="1">
              <a:spLocks noChangeArrowheads="1"/>
            </p:cNvSpPr>
            <p:nvPr/>
          </p:nvSpPr>
          <p:spPr bwMode="auto">
            <a:xfrm>
              <a:off x="8942150" y="4893527"/>
              <a:ext cx="663838" cy="432134"/>
            </a:xfrm>
            <a:prstGeom prst="rect">
              <a:avLst/>
            </a:prstGeom>
            <a:ln w="12700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US" sz="600" dirty="0">
                  <a:latin typeface="Arial" pitchFamily="34" charset="0"/>
                  <a:cs typeface="Arial" pitchFamily="34" charset="0"/>
                </a:rPr>
                <a:t>CMP</a:t>
              </a:r>
            </a:p>
          </p:txBody>
        </p:sp>
        <p:cxnSp>
          <p:nvCxnSpPr>
            <p:cNvPr id="107" name="Straight Arrow Connector 106"/>
            <p:cNvCxnSpPr/>
            <p:nvPr/>
          </p:nvCxnSpPr>
          <p:spPr bwMode="auto">
            <a:xfrm rot="5400000">
              <a:off x="5353048" y="5455838"/>
              <a:ext cx="279464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8" name="Straight Arrow Connector 107"/>
            <p:cNvCxnSpPr/>
            <p:nvPr/>
          </p:nvCxnSpPr>
          <p:spPr bwMode="auto">
            <a:xfrm rot="5400000">
              <a:off x="4856085" y="5736890"/>
              <a:ext cx="841567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9" name="Straight Arrow Connector 108"/>
            <p:cNvCxnSpPr/>
            <p:nvPr/>
          </p:nvCxnSpPr>
          <p:spPr bwMode="auto">
            <a:xfrm rot="5400000">
              <a:off x="4578241" y="5841688"/>
              <a:ext cx="1052752" cy="1587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10" name="Rectangle 109"/>
            <p:cNvSpPr/>
            <p:nvPr/>
          </p:nvSpPr>
          <p:spPr bwMode="auto">
            <a:xfrm>
              <a:off x="4975228" y="4963601"/>
              <a:ext cx="862057" cy="34615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600" dirty="0">
                  <a:latin typeface="Arial" pitchFamily="34" charset="0"/>
                  <a:cs typeface="Arial" pitchFamily="34" charset="0"/>
                </a:rPr>
                <a:t>CPU1 Core</a:t>
              </a: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6300859" y="5595570"/>
              <a:ext cx="573116" cy="281051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600" dirty="0">
                  <a:latin typeface="Arial" pitchFamily="34" charset="0"/>
                  <a:cs typeface="Arial" pitchFamily="34" charset="0"/>
                </a:rPr>
                <a:t>SPM2</a:t>
              </a:r>
            </a:p>
          </p:txBody>
        </p:sp>
        <p:cxnSp>
          <p:nvCxnSpPr>
            <p:cNvPr id="112" name="Straight Arrow Connector 111"/>
            <p:cNvCxnSpPr/>
            <p:nvPr/>
          </p:nvCxnSpPr>
          <p:spPr bwMode="auto">
            <a:xfrm rot="5400000">
              <a:off x="6302421" y="6016353"/>
              <a:ext cx="281052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3" name="Straight Arrow Connector 112"/>
            <p:cNvCxnSpPr/>
            <p:nvPr/>
          </p:nvCxnSpPr>
          <p:spPr bwMode="auto">
            <a:xfrm rot="5400000">
              <a:off x="6303216" y="5455044"/>
              <a:ext cx="279464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4" name="Straight Arrow Connector 113"/>
            <p:cNvCxnSpPr/>
            <p:nvPr/>
          </p:nvCxnSpPr>
          <p:spPr bwMode="auto">
            <a:xfrm rot="5400000">
              <a:off x="5806253" y="5736096"/>
              <a:ext cx="841567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15" name="Rectangle 114"/>
            <p:cNvSpPr/>
            <p:nvPr/>
          </p:nvSpPr>
          <p:spPr bwMode="auto">
            <a:xfrm>
              <a:off x="5924602" y="4963601"/>
              <a:ext cx="862057" cy="34615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600" dirty="0">
                  <a:latin typeface="Arial" pitchFamily="34" charset="0"/>
                  <a:cs typeface="Arial" pitchFamily="34" charset="0"/>
                </a:rPr>
                <a:t>CPU2 Core</a:t>
              </a: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8283747" y="5595570"/>
              <a:ext cx="571529" cy="281051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600" dirty="0">
                  <a:latin typeface="Arial" pitchFamily="34" charset="0"/>
                  <a:cs typeface="Arial" pitchFamily="34" charset="0"/>
                </a:rPr>
                <a:t>SPM</a:t>
              </a:r>
              <a:r>
                <a:rPr lang="en-US" sz="600" i="1" dirty="0"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cxnSp>
          <p:nvCxnSpPr>
            <p:cNvPr id="117" name="Straight Arrow Connector 116"/>
            <p:cNvCxnSpPr/>
            <p:nvPr/>
          </p:nvCxnSpPr>
          <p:spPr bwMode="auto">
            <a:xfrm rot="5400000">
              <a:off x="8284517" y="6017147"/>
              <a:ext cx="281052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8" name="Straight Arrow Connector 117"/>
            <p:cNvCxnSpPr/>
            <p:nvPr/>
          </p:nvCxnSpPr>
          <p:spPr bwMode="auto">
            <a:xfrm rot="5400000">
              <a:off x="8285311" y="5455838"/>
              <a:ext cx="279464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9" name="Straight Arrow Connector 118"/>
            <p:cNvCxnSpPr/>
            <p:nvPr/>
          </p:nvCxnSpPr>
          <p:spPr bwMode="auto">
            <a:xfrm rot="5400000">
              <a:off x="7788348" y="5736890"/>
              <a:ext cx="841567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20" name="Rectangle 119"/>
            <p:cNvSpPr/>
            <p:nvPr/>
          </p:nvSpPr>
          <p:spPr bwMode="auto">
            <a:xfrm>
              <a:off x="7905903" y="4963601"/>
              <a:ext cx="863644" cy="34615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600" dirty="0">
                  <a:latin typeface="Arial" pitchFamily="34" charset="0"/>
                  <a:cs typeface="Arial" pitchFamily="34" charset="0"/>
                </a:rPr>
                <a:t>CPU</a:t>
              </a:r>
              <a:r>
                <a:rPr lang="en-US" sz="600" i="1" dirty="0"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600" dirty="0">
                  <a:latin typeface="Arial" pitchFamily="34" charset="0"/>
                  <a:cs typeface="Arial" pitchFamily="34" charset="0"/>
                </a:rPr>
                <a:t> Core</a:t>
              </a:r>
            </a:p>
          </p:txBody>
        </p:sp>
        <p:cxnSp>
          <p:nvCxnSpPr>
            <p:cNvPr id="121" name="Straight Arrow Connector 120"/>
            <p:cNvCxnSpPr/>
            <p:nvPr/>
          </p:nvCxnSpPr>
          <p:spPr bwMode="auto">
            <a:xfrm rot="5400000">
              <a:off x="5527615" y="5841688"/>
              <a:ext cx="1052752" cy="1587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2" name="Straight Arrow Connector 121"/>
            <p:cNvCxnSpPr/>
            <p:nvPr/>
          </p:nvCxnSpPr>
          <p:spPr bwMode="auto">
            <a:xfrm rot="5400000">
              <a:off x="7508916" y="5841688"/>
              <a:ext cx="1052752" cy="1587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3" name="Straight Arrow Connector 122"/>
            <p:cNvCxnSpPr/>
            <p:nvPr/>
          </p:nvCxnSpPr>
          <p:spPr bwMode="auto">
            <a:xfrm rot="5400000">
              <a:off x="8829850" y="6504200"/>
              <a:ext cx="281051" cy="1586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4" name="Straight Arrow Connector 123"/>
            <p:cNvCxnSpPr/>
            <p:nvPr/>
          </p:nvCxnSpPr>
          <p:spPr bwMode="auto">
            <a:xfrm rot="5400000">
              <a:off x="8868728" y="6123534"/>
              <a:ext cx="490649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5" name="Straight Arrow Connector 124"/>
            <p:cNvCxnSpPr/>
            <p:nvPr/>
          </p:nvCxnSpPr>
          <p:spPr bwMode="auto">
            <a:xfrm rot="5400000">
              <a:off x="5352254" y="6017147"/>
              <a:ext cx="281052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26" name="Folded Corner 125"/>
            <p:cNvSpPr/>
            <p:nvPr/>
          </p:nvSpPr>
          <p:spPr>
            <a:xfrm>
              <a:off x="6086535" y="4541230"/>
              <a:ext cx="573117" cy="282639"/>
            </a:xfrm>
            <a:prstGeom prst="foldedCorne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600" dirty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127" name="Folded Corner 126"/>
            <p:cNvSpPr/>
            <p:nvPr/>
          </p:nvSpPr>
          <p:spPr>
            <a:xfrm>
              <a:off x="7999570" y="4362083"/>
              <a:ext cx="573116" cy="461786"/>
            </a:xfrm>
            <a:prstGeom prst="foldedCorne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600" dirty="0">
                  <a:latin typeface="Arial" pitchFamily="34" charset="0"/>
                  <a:cs typeface="Arial" pitchFamily="34" charset="0"/>
                </a:rPr>
                <a:t>Task D</a:t>
              </a:r>
            </a:p>
          </p:txBody>
        </p:sp>
        <p:sp>
          <p:nvSpPr>
            <p:cNvPr id="128" name="Folded Corner 127"/>
            <p:cNvSpPr/>
            <p:nvPr/>
          </p:nvSpPr>
          <p:spPr>
            <a:xfrm>
              <a:off x="5148275" y="4541230"/>
              <a:ext cx="573116" cy="282639"/>
            </a:xfrm>
            <a:prstGeom prst="foldedCorne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600" dirty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7269284" y="5584454"/>
              <a:ext cx="573116" cy="2810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600" dirty="0" err="1">
                  <a:latin typeface="Arial" pitchFamily="34" charset="0"/>
                  <a:cs typeface="Arial" pitchFamily="34" charset="0"/>
                </a:rPr>
                <a:t>SPM</a:t>
              </a:r>
              <a:r>
                <a:rPr lang="en-US" sz="600" i="1" dirty="0" err="1">
                  <a:latin typeface="Arial" pitchFamily="34" charset="0"/>
                  <a:cs typeface="Arial" pitchFamily="34" charset="0"/>
                </a:rPr>
                <a:t>i</a:t>
              </a:r>
              <a:endParaRPr lang="en-US" sz="600" i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0" name="Straight Arrow Connector 129"/>
            <p:cNvCxnSpPr/>
            <p:nvPr/>
          </p:nvCxnSpPr>
          <p:spPr bwMode="auto">
            <a:xfrm rot="5400000">
              <a:off x="7270846" y="6005238"/>
              <a:ext cx="281051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1" name="Straight Arrow Connector 130"/>
            <p:cNvCxnSpPr/>
            <p:nvPr/>
          </p:nvCxnSpPr>
          <p:spPr bwMode="auto">
            <a:xfrm rot="5400000">
              <a:off x="7270846" y="5443135"/>
              <a:ext cx="281051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2" name="Straight Arrow Connector 131"/>
            <p:cNvCxnSpPr/>
            <p:nvPr/>
          </p:nvCxnSpPr>
          <p:spPr bwMode="auto">
            <a:xfrm rot="5400000">
              <a:off x="6773884" y="5724186"/>
              <a:ext cx="843154" cy="1588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33" name="Rectangle 132"/>
            <p:cNvSpPr/>
            <p:nvPr/>
          </p:nvSpPr>
          <p:spPr bwMode="auto">
            <a:xfrm>
              <a:off x="6893026" y="4952485"/>
              <a:ext cx="863644" cy="34615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600" dirty="0" err="1">
                  <a:latin typeface="Arial" pitchFamily="34" charset="0"/>
                  <a:cs typeface="Arial" pitchFamily="34" charset="0"/>
                </a:rPr>
                <a:t>CPU</a:t>
              </a:r>
              <a:r>
                <a:rPr lang="en-US" sz="600" i="1" dirty="0" err="1">
                  <a:latin typeface="Arial" pitchFamily="34" charset="0"/>
                  <a:cs typeface="Arial" pitchFamily="34" charset="0"/>
                </a:rPr>
                <a:t>i</a:t>
              </a:r>
              <a:endParaRPr lang="en-US" sz="600" i="1" dirty="0">
                <a:latin typeface="Arial" pitchFamily="34" charset="0"/>
                <a:cs typeface="Arial" pitchFamily="34" charset="0"/>
              </a:endParaRPr>
            </a:p>
            <a:p>
              <a:pPr algn="ctr" defTabSz="2653146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600" dirty="0">
                  <a:latin typeface="Arial" pitchFamily="34" charset="0"/>
                  <a:cs typeface="Arial" pitchFamily="34" charset="0"/>
                </a:rPr>
                <a:t> Core</a:t>
              </a:r>
            </a:p>
          </p:txBody>
        </p:sp>
        <p:cxnSp>
          <p:nvCxnSpPr>
            <p:cNvPr id="134" name="Straight Arrow Connector 133"/>
            <p:cNvCxnSpPr/>
            <p:nvPr/>
          </p:nvCxnSpPr>
          <p:spPr bwMode="auto">
            <a:xfrm rot="5400000">
              <a:off x="6495245" y="5829779"/>
              <a:ext cx="1054340" cy="1587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35" name="Folded Corner 134"/>
            <p:cNvSpPr/>
            <p:nvPr/>
          </p:nvSpPr>
          <p:spPr>
            <a:xfrm>
              <a:off x="6985106" y="4362083"/>
              <a:ext cx="573117" cy="449083"/>
            </a:xfrm>
            <a:prstGeom prst="foldedCorne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10" tIns="45706" rIns="91410" bIns="45706" anchor="ctr"/>
            <a:lstStyle/>
            <a:p>
              <a:pPr algn="ctr" defTabSz="414554" hangingPunct="0">
                <a:lnSpc>
                  <a:spcPct val="93000"/>
                </a:lnSpc>
                <a:buClr>
                  <a:srgbClr val="000000"/>
                </a:buClr>
                <a:buSzPct val="45000"/>
                <a:defRPr/>
              </a:pPr>
              <a:r>
                <a:rPr lang="en-US" sz="600" dirty="0">
                  <a:latin typeface="Arial" pitchFamily="34" charset="0"/>
                  <a:cs typeface="Arial" pitchFamily="34" charset="0"/>
                </a:rPr>
                <a:t>Task C</a:t>
              </a:r>
            </a:p>
          </p:txBody>
        </p:sp>
      </p:grpSp>
      <p:sp>
        <p:nvSpPr>
          <p:cNvPr id="136" name="Rectangle 135"/>
          <p:cNvSpPr/>
          <p:nvPr/>
        </p:nvSpPr>
        <p:spPr>
          <a:xfrm>
            <a:off x="2507446" y="5095045"/>
            <a:ext cx="207360" cy="207382"/>
          </a:xfrm>
          <a:prstGeom prst="rect">
            <a:avLst/>
          </a:prstGeom>
          <a:solidFill>
            <a:schemeClr val="tx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927" tIns="41464" rIns="82927" bIns="41464" rtlCol="0" anchor="ctr"/>
          <a:lstStyle/>
          <a:p>
            <a:pPr algn="ctr"/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5338288" y="4146991"/>
            <a:ext cx="3466312" cy="629081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Context switch tasks with minimum CX penalty</a:t>
            </a:r>
            <a:endParaRPr lang="en-US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218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  <p:bldP spid="51" grpId="0" animBg="1"/>
      <p:bldP spid="52" grpId="0" animBg="1"/>
      <p:bldP spid="53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6" grpId="0" animBg="1"/>
      <p:bldP spid="89" grpId="0" animBg="1"/>
      <p:bldP spid="97" grpId="0" animBg="1"/>
      <p:bldP spid="136" grpId="0" animBg="1"/>
      <p:bldP spid="1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PoliMakE</a:t>
            </a:r>
            <a:r>
              <a:rPr lang="en-US" dirty="0"/>
              <a:t> </a:t>
            </a:r>
            <a:r>
              <a:rPr lang="en-US" dirty="0" smtClean="0"/>
              <a:t>: Software Driven Policy Generation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54D1-7DF2-AA42-89CF-778CA42CAB23}" type="datetime1">
              <a:rPr lang="en-US" smtClean="0"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WESS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B1ED9B-2F1B-A143-B3A7-C34816120370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Given an application</a:t>
            </a:r>
          </a:p>
          <a:p>
            <a:pPr lvl="1"/>
            <a:r>
              <a:rPr lang="en-US" dirty="0" smtClean="0"/>
              <a:t>What are the application’s compute and memory requirements?</a:t>
            </a:r>
          </a:p>
          <a:p>
            <a:pPr lvl="1"/>
            <a:r>
              <a:rPr lang="en-US" dirty="0" smtClean="0"/>
              <a:t>Which variables need to be protected (confidentiality)?</a:t>
            </a:r>
          </a:p>
          <a:p>
            <a:r>
              <a:rPr lang="en-US" dirty="0" smtClean="0"/>
              <a:t>Given a CMP platform</a:t>
            </a:r>
          </a:p>
          <a:p>
            <a:pPr lvl="1"/>
            <a:r>
              <a:rPr lang="en-US" dirty="0" smtClean="0"/>
              <a:t>What resources should we assign to the application</a:t>
            </a:r>
          </a:p>
          <a:p>
            <a:pPr lvl="1"/>
            <a:r>
              <a:rPr lang="en-US" dirty="0" smtClean="0"/>
              <a:t>How should we partition the CMP resources</a:t>
            </a:r>
          </a:p>
          <a:p>
            <a:r>
              <a:rPr lang="en-US" dirty="0" smtClean="0"/>
              <a:t>Need to optimize resource allocation and schedule for power or performance</a:t>
            </a:r>
          </a:p>
          <a:p>
            <a:pPr lvl="1"/>
            <a:r>
              <a:rPr lang="en-US" dirty="0" smtClean="0"/>
              <a:t>While providing a trusted execution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1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941</TotalTime>
  <Words>4604</Words>
  <Application>Microsoft Macintosh PowerPoint</Application>
  <PresentationFormat>On-screen Show (4:3)</PresentationFormat>
  <Paragraphs>1651</Paragraphs>
  <Slides>51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Median</vt:lpstr>
      <vt:lpstr>PoliMakE: A Policy Making Engine for Secure Embedded Software Execution on Chip-Multiprocessors </vt:lpstr>
      <vt:lpstr>Outline</vt:lpstr>
      <vt:lpstr>Outline</vt:lpstr>
      <vt:lpstr>Secure Software Execution on Chip-Multiprocessors</vt:lpstr>
      <vt:lpstr>Attack Models</vt:lpstr>
      <vt:lpstr>Current Approaches to Guarantee Secure Software Execution</vt:lpstr>
      <vt:lpstr>Outline</vt:lpstr>
      <vt:lpstr>Creating a Trusted Environment Through Selective Resource Sandboxing</vt:lpstr>
      <vt:lpstr>PoliMakE : Software Driven Policy Generation</vt:lpstr>
      <vt:lpstr>PoliMakE Methodology Overview</vt:lpstr>
      <vt:lpstr>Outline</vt:lpstr>
      <vt:lpstr>Software Driven Policy Making</vt:lpstr>
      <vt:lpstr>Outline</vt:lpstr>
      <vt:lpstr>PoliMakE Driven On-chip Sandboxing</vt:lpstr>
      <vt:lpstr>PoliMakE Driven On-chip Sandboxing</vt:lpstr>
      <vt:lpstr>Outline</vt:lpstr>
      <vt:lpstr>Related Work (Cont.)</vt:lpstr>
      <vt:lpstr>Outline</vt:lpstr>
      <vt:lpstr>Experimental Results</vt:lpstr>
      <vt:lpstr>Performance Effects of PoliMakE</vt:lpstr>
      <vt:lpstr>Policy Generation Runtime</vt:lpstr>
      <vt:lpstr>Outline</vt:lpstr>
      <vt:lpstr>Conclusion</vt:lpstr>
      <vt:lpstr>Thank you!</vt:lpstr>
      <vt:lpstr>DRM Policy under Different Utilizations (Static Evaluation)</vt:lpstr>
      <vt:lpstr>Load-aware Policy Selection</vt:lpstr>
      <vt:lpstr>Effect of DRM on Small/Large Synthetic Application</vt:lpstr>
      <vt:lpstr>Effects of Sharing</vt:lpstr>
      <vt:lpstr>Performance Improvement over Halt Approach</vt:lpstr>
      <vt:lpstr>Introduction</vt:lpstr>
      <vt:lpstr>Introduction (Cont.)</vt:lpstr>
      <vt:lpstr>Attack Models</vt:lpstr>
      <vt:lpstr>PoliMakE Overview</vt:lpstr>
      <vt:lpstr>Attack Models</vt:lpstr>
      <vt:lpstr>Increase in memory resources side-effects</vt:lpstr>
      <vt:lpstr>Sandboxing is a possible solution</vt:lpstr>
      <vt:lpstr>Secure Policy Making for CMPs</vt:lpstr>
      <vt:lpstr>Secure Memory/Channels</vt:lpstr>
      <vt:lpstr>Standard Halt, CXS, Execute, Resume</vt:lpstr>
      <vt:lpstr>Policy Enforcement + Task/Data Re-mapping</vt:lpstr>
      <vt:lpstr>Goal: Secure Policy Making</vt:lpstr>
      <vt:lpstr>Updating Secure Buffers and Channels</vt:lpstr>
      <vt:lpstr>Updating Secure Buffers and Channels</vt:lpstr>
      <vt:lpstr>Establishing Security</vt:lpstr>
      <vt:lpstr>Establishing Security</vt:lpstr>
      <vt:lpstr>Secure Policy (Cont.)</vt:lpstr>
      <vt:lpstr>Run-time Secure Policy Selection</vt:lpstr>
      <vt:lpstr>Policy Driven Simplified Sandboxing</vt:lpstr>
      <vt:lpstr>Software Driven Policy Making</vt:lpstr>
      <vt:lpstr>Software Driven Policy Making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PoliMakE: A Policy Making Engine for Secure Embedded Software Execution on Chip-Multiprocessors </dc:title>
  <dc:creator>Danny</dc:creator>
  <cp:lastModifiedBy>Danny</cp:lastModifiedBy>
  <cp:revision>84</cp:revision>
  <dcterms:created xsi:type="dcterms:W3CDTF">2010-10-13T04:45:29Z</dcterms:created>
  <dcterms:modified xsi:type="dcterms:W3CDTF">2010-10-24T17:14:22Z</dcterms:modified>
</cp:coreProperties>
</file>