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slideLayouts/slideLayout10.xml" ContentType="application/vnd.openxmlformats-officedocument.presentationml.slideLayout+xml"/>
  <Default Extension="tiff" ContentType="image/tiff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95" r:id="rId30"/>
    <p:sldId id="296" r:id="rId31"/>
    <p:sldId id="297" r:id="rId32"/>
    <p:sldId id="298" r:id="rId33"/>
    <p:sldId id="299" r:id="rId34"/>
    <p:sldId id="300" r:id="rId35"/>
    <p:sldId id="301" r:id="rId36"/>
    <p:sldId id="302" r:id="rId37"/>
    <p:sldId id="303" r:id="rId38"/>
    <p:sldId id="304" r:id="rId39"/>
    <p:sldId id="306" r:id="rId40"/>
    <p:sldId id="307" r:id="rId41"/>
    <p:sldId id="309" r:id="rId42"/>
    <p:sldId id="310" r:id="rId43"/>
    <p:sldId id="311" r:id="rId44"/>
    <p:sldId id="312" r:id="rId45"/>
    <p:sldId id="313" r:id="rId46"/>
    <p:sldId id="314" r:id="rId47"/>
    <p:sldId id="315" r:id="rId48"/>
    <p:sldId id="316" r:id="rId49"/>
    <p:sldId id="317" r:id="rId50"/>
    <p:sldId id="318" r:id="rId51"/>
    <p:sldId id="319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4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79993-0697-4E97-877A-F5D3C1612FEE}" type="datetimeFigureOut">
              <a:rPr lang="en-US" smtClean="0"/>
              <a:pPr/>
              <a:t>1/17/2012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F2539-F6F2-4E43-AD8E-23D3FCC552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79993-0697-4E97-877A-F5D3C1612FEE}" type="datetimeFigureOut">
              <a:rPr lang="en-US" smtClean="0"/>
              <a:pPr/>
              <a:t>1/17/2012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F2539-F6F2-4E43-AD8E-23D3FCC552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79993-0697-4E97-877A-F5D3C1612FEE}" type="datetimeFigureOut">
              <a:rPr lang="en-US" smtClean="0"/>
              <a:pPr/>
              <a:t>1/17/2012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F2539-F6F2-4E43-AD8E-23D3FCC552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79993-0697-4E97-877A-F5D3C1612FEE}" type="datetimeFigureOut">
              <a:rPr lang="en-US" smtClean="0"/>
              <a:pPr/>
              <a:t>1/17/2012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F2539-F6F2-4E43-AD8E-23D3FCC552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79993-0697-4E97-877A-F5D3C1612FEE}" type="datetimeFigureOut">
              <a:rPr lang="en-US" smtClean="0"/>
              <a:pPr/>
              <a:t>1/17/2012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F2539-F6F2-4E43-AD8E-23D3FCC552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79993-0697-4E97-877A-F5D3C1612FEE}" type="datetimeFigureOut">
              <a:rPr lang="en-US" smtClean="0"/>
              <a:pPr/>
              <a:t>1/17/2012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F2539-F6F2-4E43-AD8E-23D3FCC552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79993-0697-4E97-877A-F5D3C1612FEE}" type="datetimeFigureOut">
              <a:rPr lang="en-US" smtClean="0"/>
              <a:pPr/>
              <a:t>1/17/2012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F2539-F6F2-4E43-AD8E-23D3FCC552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79993-0697-4E97-877A-F5D3C1612FEE}" type="datetimeFigureOut">
              <a:rPr lang="en-US" smtClean="0"/>
              <a:pPr/>
              <a:t>1/17/2012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F2539-F6F2-4E43-AD8E-23D3FCC552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79993-0697-4E97-877A-F5D3C1612FEE}" type="datetimeFigureOut">
              <a:rPr lang="en-US" smtClean="0"/>
              <a:pPr/>
              <a:t>1/17/2012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F2539-F6F2-4E43-AD8E-23D3FCC552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79993-0697-4E97-877A-F5D3C1612FEE}" type="datetimeFigureOut">
              <a:rPr lang="en-US" smtClean="0"/>
              <a:pPr/>
              <a:t>1/17/2012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F2539-F6F2-4E43-AD8E-23D3FCC552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79993-0697-4E97-877A-F5D3C1612FEE}" type="datetimeFigureOut">
              <a:rPr lang="en-US" smtClean="0"/>
              <a:pPr/>
              <a:t>1/17/2012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F2539-F6F2-4E43-AD8E-23D3FCC552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79993-0697-4E97-877A-F5D3C1612FEE}" type="datetimeFigureOut">
              <a:rPr lang="en-US" smtClean="0"/>
              <a:pPr/>
              <a:t>1/17/2012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CF2539-F6F2-4E43-AD8E-23D3FCC552D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Search Engines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Information Retrieval in Practice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581400" y="6096000"/>
            <a:ext cx="193193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dirty="0" smtClean="0"/>
              <a:t>All slides ©Addison Wesley, 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Click 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Skip Above and Skip Next</a:t>
            </a:r>
          </a:p>
          <a:p>
            <a:pPr lvl="1"/>
            <a:r>
              <a:rPr lang="en-US" dirty="0" smtClean="0"/>
              <a:t>click data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generated preferences</a:t>
            </a:r>
            <a:endParaRPr lang="en-US" dirty="0"/>
          </a:p>
        </p:txBody>
      </p:sp>
      <p:pic>
        <p:nvPicPr>
          <p:cNvPr id="8" name="Picture 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 bwMode="auto">
          <a:xfrm>
            <a:off x="2895298" y="2667000"/>
            <a:ext cx="1474313" cy="1384086"/>
          </a:xfrm>
          <a:prstGeom prst="rect">
            <a:avLst/>
          </a:prstGeom>
          <a:noFill/>
          <a:ln/>
          <a:effectLst/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2895600" y="4953000"/>
            <a:ext cx="1002830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Logs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Click data can also be aggregated to remove noise</a:t>
            </a:r>
          </a:p>
          <a:p>
            <a:r>
              <a:rPr lang="en-US" i="1" dirty="0" smtClean="0"/>
              <a:t>Click distribution </a:t>
            </a:r>
            <a:r>
              <a:rPr lang="en-US" dirty="0" smtClean="0"/>
              <a:t>information</a:t>
            </a:r>
          </a:p>
          <a:p>
            <a:pPr lvl="1"/>
            <a:r>
              <a:rPr lang="en-US" dirty="0" smtClean="0"/>
              <a:t>can be used to identify clicks that have a higher frequency than would be expected</a:t>
            </a:r>
          </a:p>
          <a:p>
            <a:pPr lvl="1"/>
            <a:r>
              <a:rPr lang="en-US" dirty="0" smtClean="0"/>
              <a:t>high correlation with relevance</a:t>
            </a:r>
          </a:p>
          <a:p>
            <a:pPr lvl="1"/>
            <a:r>
              <a:rPr lang="en-US" dirty="0" smtClean="0"/>
              <a:t>e.g., using </a:t>
            </a:r>
            <a:r>
              <a:rPr lang="en-US" i="1" dirty="0" smtClean="0"/>
              <a:t>click deviation </a:t>
            </a:r>
            <a:r>
              <a:rPr lang="en-US" dirty="0" smtClean="0"/>
              <a:t>to filter clicks for preference-generation policies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Filtering Clicks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Click deviation CD(d, p) </a:t>
            </a:r>
            <a:r>
              <a:rPr lang="en-US" dirty="0" smtClean="0"/>
              <a:t>for a result </a:t>
            </a:r>
            <a:r>
              <a:rPr lang="en-US" i="1" dirty="0" smtClean="0"/>
              <a:t>d</a:t>
            </a:r>
            <a:r>
              <a:rPr lang="en-US" dirty="0" smtClean="0"/>
              <a:t> in position </a:t>
            </a:r>
            <a:r>
              <a:rPr lang="en-US" i="1" dirty="0" smtClean="0"/>
              <a:t>p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endParaRPr lang="en-US" sz="1400" dirty="0" smtClean="0"/>
          </a:p>
          <a:p>
            <a:pPr lvl="1">
              <a:buNone/>
            </a:pPr>
            <a:r>
              <a:rPr lang="en-US" i="1" dirty="0" smtClean="0"/>
              <a:t>O(</a:t>
            </a:r>
            <a:r>
              <a:rPr lang="en-US" i="1" dirty="0" err="1" smtClean="0"/>
              <a:t>d,p</a:t>
            </a:r>
            <a:r>
              <a:rPr lang="en-US" i="1" dirty="0" smtClean="0"/>
              <a:t>)</a:t>
            </a:r>
            <a:r>
              <a:rPr lang="en-US" dirty="0" smtClean="0"/>
              <a:t>: observed click frequency for a document in a rank position p </a:t>
            </a:r>
            <a:r>
              <a:rPr lang="en-US" i="1" dirty="0" smtClean="0"/>
              <a:t>over all instances of a given query</a:t>
            </a:r>
          </a:p>
          <a:p>
            <a:pPr lvl="1">
              <a:buNone/>
            </a:pPr>
            <a:r>
              <a:rPr lang="en-US" i="1" dirty="0" smtClean="0"/>
              <a:t>E(p)</a:t>
            </a:r>
            <a:r>
              <a:rPr lang="en-US" dirty="0" smtClean="0"/>
              <a:t>: expected click frequency at rank p </a:t>
            </a:r>
            <a:r>
              <a:rPr lang="en-US" i="1" dirty="0" smtClean="0"/>
              <a:t>averaged across all queries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1905000" y="2895600"/>
            <a:ext cx="3955746" cy="38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Effectiveness Measures</a:t>
            </a:r>
            <a:endParaRPr lang="en-US" dirty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1524000" y="2819400"/>
            <a:ext cx="5600699" cy="1066800"/>
          </a:xfrm>
          <a:prstGeom prst="rect">
            <a:avLst/>
          </a:prstGeom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2514600" y="4343400"/>
            <a:ext cx="3261308" cy="16002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362200" y="1676400"/>
            <a:ext cx="426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A</a:t>
            </a:r>
            <a:r>
              <a:rPr lang="en-US" sz="2400" dirty="0" smtClean="0"/>
              <a:t> is set of relevant documents, </a:t>
            </a:r>
          </a:p>
          <a:p>
            <a:r>
              <a:rPr lang="en-US" sz="2400" i="1" dirty="0" smtClean="0"/>
              <a:t>B</a:t>
            </a:r>
            <a:r>
              <a:rPr lang="en-US" sz="2400" dirty="0" smtClean="0"/>
              <a:t> is set of retrieved documents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i="1" dirty="0" smtClean="0"/>
              <a:t>False Positive </a:t>
            </a:r>
            <a:r>
              <a:rPr lang="fr-FR" dirty="0" smtClean="0"/>
              <a:t>(Type I </a:t>
            </a:r>
            <a:r>
              <a:rPr lang="fr-FR" dirty="0" err="1" smtClean="0"/>
              <a:t>error</a:t>
            </a:r>
            <a:r>
              <a:rPr lang="fr-FR" dirty="0" smtClean="0"/>
              <a:t>)</a:t>
            </a:r>
          </a:p>
          <a:p>
            <a:pPr lvl="1"/>
            <a:r>
              <a:rPr lang="fr-FR" dirty="0" smtClean="0"/>
              <a:t>a non-relevant document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retrieved</a:t>
            </a:r>
            <a:endParaRPr lang="fr-FR" dirty="0" smtClean="0"/>
          </a:p>
          <a:p>
            <a:pPr lvl="1"/>
            <a:endParaRPr lang="fr-FR" sz="4000" dirty="0" smtClean="0"/>
          </a:p>
          <a:p>
            <a:r>
              <a:rPr lang="en-US" i="1" dirty="0" smtClean="0"/>
              <a:t>False Negative </a:t>
            </a:r>
            <a:r>
              <a:rPr lang="en-US" dirty="0" smtClean="0"/>
              <a:t>(Type II error)</a:t>
            </a:r>
          </a:p>
          <a:p>
            <a:pPr lvl="1"/>
            <a:r>
              <a:rPr lang="en-US" dirty="0" smtClean="0"/>
              <a:t>a relevant document is not retrieved</a:t>
            </a:r>
          </a:p>
          <a:p>
            <a:pPr lvl="1"/>
            <a:r>
              <a:rPr lang="en-US" dirty="0" smtClean="0"/>
              <a:t>1- </a:t>
            </a:r>
            <a:r>
              <a:rPr lang="en-US" i="1" dirty="0" smtClean="0"/>
              <a:t>Recall</a:t>
            </a:r>
          </a:p>
          <a:p>
            <a:r>
              <a:rPr lang="en-US" i="1" dirty="0" smtClean="0"/>
              <a:t>Precision</a:t>
            </a:r>
            <a:r>
              <a:rPr lang="en-US" dirty="0" smtClean="0"/>
              <a:t> is used when probability that a positive result is correct is important</a:t>
            </a:r>
            <a:endParaRPr lang="en-US" i="1" dirty="0" smtClean="0"/>
          </a:p>
          <a:p>
            <a:pPr lvl="1"/>
            <a:endParaRPr lang="en-US" i="1" dirty="0"/>
          </a:p>
        </p:txBody>
      </p:sp>
      <p:pic>
        <p:nvPicPr>
          <p:cNvPr id="4" name="Picture 3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2133600" y="2743200"/>
            <a:ext cx="2403858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 Measure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lnSpcReduction="10000"/>
          </a:bodyPr>
          <a:lstStyle/>
          <a:p>
            <a:r>
              <a:rPr lang="en-US" i="1" dirty="0" smtClean="0"/>
              <a:t>Harmonic mean </a:t>
            </a:r>
            <a:r>
              <a:rPr lang="en-US" dirty="0" smtClean="0"/>
              <a:t>of recall and precision</a:t>
            </a:r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harmonic mean emphasizes the importance of small values, whereas the arithmetic mean is affected more by outliers that are unusually large</a:t>
            </a:r>
          </a:p>
          <a:p>
            <a:r>
              <a:rPr lang="en-US" dirty="0" smtClean="0"/>
              <a:t>More general form</a:t>
            </a:r>
          </a:p>
          <a:p>
            <a:endParaRPr lang="en-US" dirty="0" smtClean="0"/>
          </a:p>
          <a:p>
            <a:pPr lvl="1"/>
            <a:r>
              <a:rPr lang="el-GR" dirty="0" smtClean="0"/>
              <a:t>β</a:t>
            </a:r>
            <a:r>
              <a:rPr lang="en-US" dirty="0" smtClean="0"/>
              <a:t> is a parameter that determines relative importance of recall and precision</a:t>
            </a:r>
            <a:endParaRPr lang="en-US" dirty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2057400" y="2438400"/>
            <a:ext cx="3805250" cy="635000"/>
          </a:xfrm>
          <a:prstGeom prst="rect">
            <a:avLst/>
          </a:prstGeom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2362200" y="5029200"/>
            <a:ext cx="3687104" cy="38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Ranking Effectiveness</a:t>
            </a:r>
            <a:endParaRPr lang="en-US" dirty="0"/>
          </a:p>
        </p:txBody>
      </p:sp>
      <p:pic>
        <p:nvPicPr>
          <p:cNvPr id="3" name="Picture 2" descr="C:\Users\croft\Desktop\chap8-2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752600"/>
            <a:ext cx="6838950" cy="4197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Summarizing a Ranking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Calculating recall and precision at fixed rank positions</a:t>
            </a:r>
          </a:p>
          <a:p>
            <a:r>
              <a:rPr lang="en-US" dirty="0" smtClean="0"/>
              <a:t>Calculating precision at standard recall levels, from 0.0 to 1.0</a:t>
            </a:r>
          </a:p>
          <a:p>
            <a:pPr lvl="1"/>
            <a:r>
              <a:rPr lang="en-US" dirty="0" smtClean="0"/>
              <a:t>requires </a:t>
            </a:r>
            <a:r>
              <a:rPr lang="en-US" i="1" dirty="0" smtClean="0"/>
              <a:t>interpolation</a:t>
            </a:r>
          </a:p>
          <a:p>
            <a:r>
              <a:rPr lang="en-US" dirty="0" smtClean="0"/>
              <a:t>Averaging the precision values from the rank positions where a relevant document was retrieved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Average Precision</a:t>
            </a:r>
            <a:endParaRPr lang="en-US" dirty="0"/>
          </a:p>
        </p:txBody>
      </p:sp>
      <p:pic>
        <p:nvPicPr>
          <p:cNvPr id="4" name="Picture 3" descr="C:\Users\croft\Desktop\chap8-2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600200"/>
            <a:ext cx="5118657" cy="3141534"/>
          </a:xfrm>
          <a:prstGeom prst="rect">
            <a:avLst/>
          </a:prstGeom>
          <a:noFill/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 bwMode="auto">
          <a:xfrm>
            <a:off x="914400" y="5029200"/>
            <a:ext cx="7420157" cy="990600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Averaging Across Queries</a:t>
            </a:r>
            <a:endParaRPr lang="en-US" dirty="0"/>
          </a:p>
        </p:txBody>
      </p:sp>
      <p:pic>
        <p:nvPicPr>
          <p:cNvPr id="4" name="Picture 2" descr="C:\Users\croft\Desktop\chap8-3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600200"/>
            <a:ext cx="5845582" cy="449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05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Evaluation is key to building </a:t>
            </a:r>
            <a:r>
              <a:rPr lang="en-US" i="1" dirty="0" smtClean="0"/>
              <a:t>effective</a:t>
            </a:r>
            <a:r>
              <a:rPr lang="en-US" dirty="0" smtClean="0"/>
              <a:t> and </a:t>
            </a:r>
            <a:r>
              <a:rPr lang="en-US" i="1" dirty="0" smtClean="0"/>
              <a:t>efficient</a:t>
            </a:r>
            <a:r>
              <a:rPr lang="en-US" dirty="0" smtClean="0"/>
              <a:t> search engines</a:t>
            </a:r>
          </a:p>
          <a:p>
            <a:pPr lvl="1"/>
            <a:r>
              <a:rPr lang="en-US" dirty="0" smtClean="0"/>
              <a:t>measurement usually carried out in controlled laboratory experiments</a:t>
            </a:r>
          </a:p>
          <a:p>
            <a:pPr lvl="1"/>
            <a:r>
              <a:rPr lang="en-US" i="1" dirty="0" smtClean="0"/>
              <a:t>online</a:t>
            </a:r>
            <a:r>
              <a:rPr lang="en-US" dirty="0" smtClean="0"/>
              <a:t> testing can also be done</a:t>
            </a:r>
          </a:p>
          <a:p>
            <a:r>
              <a:rPr lang="en-US" dirty="0" smtClean="0"/>
              <a:t>Effectiveness, efficiency and </a:t>
            </a:r>
            <a:r>
              <a:rPr lang="en-US" i="1" dirty="0" smtClean="0"/>
              <a:t>cost</a:t>
            </a:r>
            <a:r>
              <a:rPr lang="en-US" dirty="0" smtClean="0"/>
              <a:t> are related</a:t>
            </a:r>
          </a:p>
          <a:p>
            <a:pPr lvl="1"/>
            <a:r>
              <a:rPr lang="en-US" dirty="0" smtClean="0"/>
              <a:t>e.g., if we want a particular level of effectiveness and efficiency, this will determine the cost of the system configuration</a:t>
            </a:r>
          </a:p>
          <a:p>
            <a:pPr lvl="1"/>
            <a:r>
              <a:rPr lang="en-US" dirty="0" smtClean="0"/>
              <a:t>efficiency and cost targets may impact effectiveness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Averaging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lnSpcReduction="10000"/>
          </a:bodyPr>
          <a:lstStyle/>
          <a:p>
            <a:r>
              <a:rPr lang="en-US" i="1" dirty="0" smtClean="0"/>
              <a:t>Mean Average Precision </a:t>
            </a:r>
            <a:r>
              <a:rPr lang="en-US" dirty="0" smtClean="0"/>
              <a:t>(MAP)</a:t>
            </a:r>
          </a:p>
          <a:p>
            <a:pPr lvl="1"/>
            <a:r>
              <a:rPr lang="en-US" dirty="0" smtClean="0"/>
              <a:t>summarize rankings from multiple queries by averaging average precision</a:t>
            </a:r>
          </a:p>
          <a:p>
            <a:pPr lvl="1"/>
            <a:r>
              <a:rPr lang="en-US" dirty="0" smtClean="0"/>
              <a:t>most commonly used measure in research papers</a:t>
            </a:r>
          </a:p>
          <a:p>
            <a:pPr lvl="1"/>
            <a:r>
              <a:rPr lang="en-US" dirty="0" smtClean="0"/>
              <a:t>assumes user is interested in finding many relevant documents for each query</a:t>
            </a:r>
          </a:p>
          <a:p>
            <a:pPr lvl="1"/>
            <a:r>
              <a:rPr lang="en-US" dirty="0" smtClean="0"/>
              <a:t>requires many relevance judgments in text collection</a:t>
            </a:r>
          </a:p>
          <a:p>
            <a:r>
              <a:rPr lang="en-US" dirty="0" smtClean="0"/>
              <a:t>Recall-precision graphs are also useful summaries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</a:t>
            </a:r>
            <a:endParaRPr lang="en-US" dirty="0"/>
          </a:p>
        </p:txBody>
      </p:sp>
      <p:pic>
        <p:nvPicPr>
          <p:cNvPr id="3" name="Picture 2" descr="C:\Users\croft\Desktop\chap8-3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1447800"/>
            <a:ext cx="4466062" cy="3434820"/>
          </a:xfrm>
          <a:prstGeom prst="rect">
            <a:avLst/>
          </a:prstGeom>
          <a:noFill/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 bwMode="auto">
          <a:xfrm>
            <a:off x="762000" y="5181600"/>
            <a:ext cx="7685368" cy="1228090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Recall-Precision Graph</a:t>
            </a:r>
            <a:endParaRPr lang="en-US" dirty="0"/>
          </a:p>
        </p:txBody>
      </p:sp>
      <p:pic>
        <p:nvPicPr>
          <p:cNvPr id="3" name="Picture 2" descr="C:\Users\croft\Desktop\chap8-4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1524000"/>
            <a:ext cx="4932976" cy="4648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Interpolation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To average graphs, calculate precision at standard recall levels:</a:t>
            </a:r>
          </a:p>
          <a:p>
            <a:endParaRPr lang="en-US" sz="4000" dirty="0" smtClean="0"/>
          </a:p>
          <a:p>
            <a:pPr lvl="1"/>
            <a:r>
              <a:rPr lang="en-US" dirty="0" smtClean="0"/>
              <a:t>where </a:t>
            </a:r>
            <a:r>
              <a:rPr lang="en-US" i="1" dirty="0" smtClean="0"/>
              <a:t>S </a:t>
            </a:r>
            <a:r>
              <a:rPr lang="en-US" dirty="0" smtClean="0"/>
              <a:t>is the set of observed (</a:t>
            </a:r>
            <a:r>
              <a:rPr lang="en-US" i="1" dirty="0" smtClean="0"/>
              <a:t>R,P</a:t>
            </a:r>
            <a:r>
              <a:rPr lang="en-US" dirty="0" smtClean="0"/>
              <a:t>) points</a:t>
            </a:r>
          </a:p>
          <a:p>
            <a:r>
              <a:rPr lang="en-US" dirty="0" smtClean="0"/>
              <a:t>Defines precision at any recall level as the </a:t>
            </a:r>
            <a:r>
              <a:rPr lang="en-US" i="1" dirty="0" smtClean="0"/>
              <a:t>maximum</a:t>
            </a:r>
            <a:r>
              <a:rPr lang="en-US" dirty="0" smtClean="0"/>
              <a:t> precision observed in any recall-precision point at a higher recall level</a:t>
            </a:r>
          </a:p>
          <a:p>
            <a:pPr lvl="1"/>
            <a:r>
              <a:rPr lang="en-US" dirty="0" smtClean="0"/>
              <a:t>produces a step function</a:t>
            </a:r>
          </a:p>
          <a:p>
            <a:pPr lvl="1"/>
            <a:r>
              <a:rPr lang="en-US" dirty="0" smtClean="0"/>
              <a:t>defines precision at recall 0.0</a:t>
            </a:r>
          </a:p>
          <a:p>
            <a:endParaRPr lang="en-US" dirty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1371600" y="2667000"/>
            <a:ext cx="5429782" cy="334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Interpolation</a:t>
            </a:r>
            <a:endParaRPr lang="en-US" dirty="0"/>
          </a:p>
        </p:txBody>
      </p:sp>
      <p:pic>
        <p:nvPicPr>
          <p:cNvPr id="4" name="Picture 2" descr="C:\Users\croft\Desktop\chap8-5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524000"/>
            <a:ext cx="5240800" cy="48601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Average Precision at </a:t>
            </a:r>
            <a:br>
              <a:rPr lang="en-US" dirty="0" smtClean="0"/>
            </a:br>
            <a:r>
              <a:rPr lang="en-US" dirty="0" smtClean="0"/>
              <a:t>Standard Recall Levels</a:t>
            </a:r>
            <a:endParaRPr lang="en-US" dirty="0"/>
          </a:p>
        </p:txBody>
      </p:sp>
      <p:pic>
        <p:nvPicPr>
          <p:cNvPr id="4" name="Picture 3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457200" y="2514600"/>
            <a:ext cx="8305810" cy="10547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95400" y="4191000"/>
            <a:ext cx="635308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/>
              <a:t>  Recall-precision graph plotted by simply </a:t>
            </a:r>
          </a:p>
          <a:p>
            <a:r>
              <a:rPr lang="en-US" sz="2800" dirty="0" smtClean="0"/>
              <a:t>    joining the average precision points at </a:t>
            </a:r>
          </a:p>
          <a:p>
            <a:r>
              <a:rPr lang="en-US" sz="2800" dirty="0" smtClean="0"/>
              <a:t>    the standard recall levels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Average Recall-Precision Graph</a:t>
            </a:r>
            <a:endParaRPr lang="en-US" dirty="0"/>
          </a:p>
        </p:txBody>
      </p:sp>
      <p:pic>
        <p:nvPicPr>
          <p:cNvPr id="3" name="Picture 2" descr="C:\Users\croft\Desktop\chap8-6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524000"/>
            <a:ext cx="5146008" cy="4868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 for 50 Queries</a:t>
            </a:r>
            <a:endParaRPr lang="en-US" dirty="0"/>
          </a:p>
        </p:txBody>
      </p:sp>
      <p:pic>
        <p:nvPicPr>
          <p:cNvPr id="3" name="Picture 2" descr="C:\Users\croft\Desktop\chap8-7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371600"/>
            <a:ext cx="5326865" cy="502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Focusing on Top Documents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Users tend to look at only the top part of the ranked result list to find relevant documents</a:t>
            </a:r>
          </a:p>
          <a:p>
            <a:r>
              <a:rPr lang="en-US" dirty="0" smtClean="0"/>
              <a:t>Some search tasks have only one relevant document</a:t>
            </a:r>
          </a:p>
          <a:p>
            <a:pPr lvl="1"/>
            <a:r>
              <a:rPr lang="en-US" dirty="0" smtClean="0"/>
              <a:t>e.g., navigational search, question answering</a:t>
            </a:r>
          </a:p>
          <a:p>
            <a:r>
              <a:rPr lang="en-US" dirty="0" smtClean="0"/>
              <a:t>Recall not appropriate</a:t>
            </a:r>
          </a:p>
          <a:p>
            <a:pPr lvl="1"/>
            <a:r>
              <a:rPr lang="en-US" dirty="0" smtClean="0"/>
              <a:t>instead need to measure how well the search engine does at retrieving relevant documents at very high ranks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Focusing on Top Documents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Precision at Rank R</a:t>
            </a:r>
          </a:p>
          <a:p>
            <a:pPr lvl="1"/>
            <a:r>
              <a:rPr lang="en-US" dirty="0" smtClean="0"/>
              <a:t>R typically 5, 10, 20</a:t>
            </a:r>
          </a:p>
          <a:p>
            <a:pPr lvl="1"/>
            <a:r>
              <a:rPr lang="en-US" dirty="0" smtClean="0"/>
              <a:t>easy to compute, average, understand</a:t>
            </a:r>
          </a:p>
          <a:p>
            <a:pPr lvl="1"/>
            <a:r>
              <a:rPr lang="en-US" dirty="0" smtClean="0"/>
              <a:t>not sensitive to rank positions less than R</a:t>
            </a:r>
          </a:p>
          <a:p>
            <a:r>
              <a:rPr lang="en-US" dirty="0" smtClean="0"/>
              <a:t>Reciprocal Rank</a:t>
            </a:r>
          </a:p>
          <a:p>
            <a:pPr lvl="1"/>
            <a:r>
              <a:rPr lang="en-US" dirty="0" smtClean="0"/>
              <a:t>reciprocal of the rank at which the first relevant document is retrieved</a:t>
            </a:r>
          </a:p>
          <a:p>
            <a:pPr lvl="1"/>
            <a:r>
              <a:rPr lang="en-US" i="1" dirty="0" smtClean="0"/>
              <a:t>Mean Reciprocal Rank (MRR) </a:t>
            </a:r>
            <a:r>
              <a:rPr lang="en-US" dirty="0" smtClean="0"/>
              <a:t>is the average of the reciprocal ranks over a set of queries</a:t>
            </a:r>
          </a:p>
          <a:p>
            <a:pPr lvl="1"/>
            <a:r>
              <a:rPr lang="en-US" dirty="0" smtClean="0"/>
              <a:t>very sensitive to rank position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Corpus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Test collections </a:t>
            </a:r>
            <a:r>
              <a:rPr lang="en-US" dirty="0" smtClean="0"/>
              <a:t>consisting of documents, queries, and relevance judgments, e.g., </a:t>
            </a:r>
            <a:endParaRPr lang="en-US" dirty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762000" y="2971800"/>
            <a:ext cx="7213110" cy="32007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Discounted Cumulative Gain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Popular measure for evaluating web search and related tasks</a:t>
            </a:r>
          </a:p>
          <a:p>
            <a:r>
              <a:rPr lang="en-US" dirty="0" smtClean="0"/>
              <a:t>Two assumptions:</a:t>
            </a:r>
          </a:p>
          <a:p>
            <a:pPr lvl="1"/>
            <a:r>
              <a:rPr lang="en-US" dirty="0" smtClean="0"/>
              <a:t>Highly relevant documents are more useful than marginally relevant document</a:t>
            </a:r>
          </a:p>
          <a:p>
            <a:pPr lvl="1"/>
            <a:r>
              <a:rPr lang="en-US" dirty="0" smtClean="0"/>
              <a:t>the lower the ranked position of a relevant document, the less useful it is for the user, since it is less likely to be examined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Discounted Cumulative Gain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Uses </a:t>
            </a:r>
            <a:r>
              <a:rPr lang="en-US" i="1" dirty="0" smtClean="0"/>
              <a:t>graded relevance </a:t>
            </a:r>
            <a:r>
              <a:rPr lang="en-US" dirty="0" smtClean="0"/>
              <a:t>as a measure of the usefulness, or </a:t>
            </a:r>
            <a:r>
              <a:rPr lang="en-US" i="1" dirty="0" smtClean="0"/>
              <a:t>gain, </a:t>
            </a:r>
            <a:r>
              <a:rPr lang="en-US" dirty="0" smtClean="0"/>
              <a:t>from examining a document</a:t>
            </a:r>
          </a:p>
          <a:p>
            <a:r>
              <a:rPr lang="en-US" dirty="0" smtClean="0"/>
              <a:t>Gain is accumulated starting at the top of the ranking and may be reduced, or </a:t>
            </a:r>
            <a:r>
              <a:rPr lang="en-US" i="1" dirty="0" smtClean="0"/>
              <a:t>discounted</a:t>
            </a:r>
            <a:r>
              <a:rPr lang="en-US" dirty="0" smtClean="0"/>
              <a:t>, at lower ranks</a:t>
            </a:r>
          </a:p>
          <a:p>
            <a:r>
              <a:rPr lang="en-US" dirty="0" smtClean="0"/>
              <a:t>Typical discount is 1/</a:t>
            </a:r>
            <a:r>
              <a:rPr lang="en-US" i="1" dirty="0" smtClean="0"/>
              <a:t>log (rank)</a:t>
            </a:r>
            <a:endParaRPr lang="en-US" dirty="0" smtClean="0"/>
          </a:p>
          <a:p>
            <a:pPr lvl="1"/>
            <a:r>
              <a:rPr lang="en-US" dirty="0" smtClean="0"/>
              <a:t>With base 2, the discount at rank 4 is 1/2, and at rank 8 it is 1/3</a:t>
            </a:r>
            <a:endParaRPr lang="en-US" i="1" dirty="0" smtClean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Discounted Cumulative Gain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i="1" dirty="0" smtClean="0"/>
              <a:t>DCG</a:t>
            </a:r>
            <a:r>
              <a:rPr lang="en-US" dirty="0" smtClean="0"/>
              <a:t> is the total gain accumulated at a particular rank </a:t>
            </a:r>
            <a:r>
              <a:rPr lang="en-US" i="1" dirty="0" smtClean="0"/>
              <a:t>p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endParaRPr lang="en-US" sz="2400" dirty="0" smtClean="0"/>
          </a:p>
          <a:p>
            <a:r>
              <a:rPr lang="en-US" dirty="0" smtClean="0"/>
              <a:t>Alternative formulation:</a:t>
            </a:r>
          </a:p>
          <a:p>
            <a:endParaRPr lang="en-US" dirty="0" smtClean="0"/>
          </a:p>
          <a:p>
            <a:endParaRPr lang="en-US" sz="2400" dirty="0" smtClean="0"/>
          </a:p>
          <a:p>
            <a:pPr lvl="1"/>
            <a:r>
              <a:rPr lang="en-US" dirty="0" smtClean="0"/>
              <a:t>used by some web search companies</a:t>
            </a:r>
          </a:p>
          <a:p>
            <a:pPr lvl="1"/>
            <a:r>
              <a:rPr lang="en-US" dirty="0" smtClean="0"/>
              <a:t>emphasis on retrieving highly relevant documents</a:t>
            </a:r>
          </a:p>
          <a:p>
            <a:endParaRPr lang="en-US" dirty="0"/>
          </a:p>
        </p:txBody>
      </p:sp>
      <p:pic>
        <p:nvPicPr>
          <p:cNvPr id="4" name="Picture 3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1905000" y="2819400"/>
            <a:ext cx="3895626" cy="533400"/>
          </a:xfrm>
          <a:prstGeom prst="rect">
            <a:avLst/>
          </a:prstGeom>
        </p:spPr>
      </p:pic>
      <p:pic>
        <p:nvPicPr>
          <p:cNvPr id="6" name="Picture 5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1828800" y="4495800"/>
            <a:ext cx="3429006" cy="588125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DCG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10 ranked documents judged on 0-3 relevance scale: </a:t>
            </a:r>
          </a:p>
          <a:p>
            <a:pPr lvl="1">
              <a:buNone/>
            </a:pPr>
            <a:r>
              <a:rPr lang="en-US" dirty="0" smtClean="0"/>
              <a:t>3, 2, 3, 0, 0, 1, 2, 2, 3, 0</a:t>
            </a:r>
          </a:p>
          <a:p>
            <a:r>
              <a:rPr lang="en-US" dirty="0" smtClean="0"/>
              <a:t>discounted gain: </a:t>
            </a:r>
          </a:p>
          <a:p>
            <a:pPr lvl="1">
              <a:buNone/>
            </a:pPr>
            <a:r>
              <a:rPr lang="en-US" dirty="0" smtClean="0"/>
              <a:t>3, 2/1, 3/1.59, 0, 0, 1/2.59, 2/2.81, 2/3, 3/3.17, 0 </a:t>
            </a:r>
          </a:p>
          <a:p>
            <a:pPr lvl="1">
              <a:buNone/>
            </a:pPr>
            <a:r>
              <a:rPr lang="en-US" dirty="0" smtClean="0"/>
              <a:t>= 3, 2, 1.89, 0, 0, 0.39, 0.71, 0.67, 0.95, 0</a:t>
            </a:r>
          </a:p>
          <a:p>
            <a:r>
              <a:rPr lang="en-US" dirty="0" smtClean="0"/>
              <a:t>DCG:</a:t>
            </a:r>
          </a:p>
          <a:p>
            <a:pPr lvl="1">
              <a:buNone/>
            </a:pPr>
            <a:r>
              <a:rPr lang="en-US" dirty="0" smtClean="0"/>
              <a:t>3, 5, 6.89, 6.89, 6.89, 7.28, 7.99, 8.66, 9.61, 9.61</a:t>
            </a:r>
          </a:p>
          <a:p>
            <a:endParaRPr lang="en-US" dirty="0" smtClean="0"/>
          </a:p>
          <a:p>
            <a:pPr lvl="2"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Normalized DCG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DCG numbers are averaged across a set of queries at specific rank values</a:t>
            </a:r>
          </a:p>
          <a:p>
            <a:pPr lvl="1"/>
            <a:r>
              <a:rPr lang="en-US" dirty="0" smtClean="0"/>
              <a:t>e.g., DCG at rank 5 is 6.89 and at rank 10 is 9.61</a:t>
            </a:r>
          </a:p>
          <a:p>
            <a:r>
              <a:rPr lang="en-US" dirty="0" smtClean="0"/>
              <a:t>DCG values are often </a:t>
            </a:r>
            <a:r>
              <a:rPr lang="en-US" i="1" dirty="0" smtClean="0"/>
              <a:t>normalized</a:t>
            </a:r>
            <a:r>
              <a:rPr lang="en-US" dirty="0" smtClean="0"/>
              <a:t> by comparing the DCG at each rank with the DCG value for the </a:t>
            </a:r>
            <a:r>
              <a:rPr lang="en-US" i="1" dirty="0" smtClean="0"/>
              <a:t>perfect ranking</a:t>
            </a:r>
          </a:p>
          <a:p>
            <a:pPr lvl="1"/>
            <a:r>
              <a:rPr lang="en-US" dirty="0" smtClean="0"/>
              <a:t>makes averaging easier for queries with different numbers of relevant documents</a:t>
            </a:r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NDCG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Perfect ranking:</a:t>
            </a:r>
          </a:p>
          <a:p>
            <a:pPr lvl="1">
              <a:buNone/>
            </a:pPr>
            <a:r>
              <a:rPr lang="en-US" dirty="0" smtClean="0"/>
              <a:t>3, 3, 3, 2, 2, 2, 1, 0, 0, 0</a:t>
            </a:r>
          </a:p>
          <a:p>
            <a:r>
              <a:rPr lang="en-US" dirty="0" smtClean="0"/>
              <a:t>ideal DCG values:</a:t>
            </a:r>
          </a:p>
          <a:p>
            <a:pPr lvl="1">
              <a:buNone/>
            </a:pPr>
            <a:r>
              <a:rPr lang="en-US" dirty="0" smtClean="0"/>
              <a:t>3, 6, 7.89, 8.89, 9.75, 10.52, 10.88, 10.88, 10.88, 10</a:t>
            </a:r>
          </a:p>
          <a:p>
            <a:r>
              <a:rPr lang="en-US" dirty="0" smtClean="0"/>
              <a:t>NDCG values (divide actual by ideal):</a:t>
            </a:r>
          </a:p>
          <a:p>
            <a:pPr lvl="1">
              <a:buNone/>
            </a:pPr>
            <a:r>
              <a:rPr lang="en-US" dirty="0" smtClean="0"/>
              <a:t>1, 0.83, 0.87, 0.76, 0.71, 0.69, 0.73, 0.8, 0.88, 0.88</a:t>
            </a:r>
          </a:p>
          <a:p>
            <a:pPr lvl="1"/>
            <a:r>
              <a:rPr lang="en-US" dirty="0" smtClean="0"/>
              <a:t>NDCG </a:t>
            </a:r>
            <a:r>
              <a:rPr lang="en-US" dirty="0" smtClean="0">
                <a:latin typeface="Symbol" pitchFamily="18" charset="2"/>
              </a:rPr>
              <a:t>£</a:t>
            </a:r>
            <a:r>
              <a:rPr lang="en-US" dirty="0" smtClean="0"/>
              <a:t> 1 at any rank position</a:t>
            </a: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Preferences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rankings described using preferences can be compared using the </a:t>
            </a:r>
            <a:r>
              <a:rPr lang="en-US" i="1" dirty="0" smtClean="0"/>
              <a:t>Kendall tau coefficient (τ ):</a:t>
            </a:r>
          </a:p>
          <a:p>
            <a:endParaRPr lang="en-US" sz="4000" i="1" dirty="0" smtClean="0"/>
          </a:p>
          <a:p>
            <a:pPr lvl="1"/>
            <a:r>
              <a:rPr lang="en-US" i="1" dirty="0" smtClean="0"/>
              <a:t>P </a:t>
            </a:r>
            <a:r>
              <a:rPr lang="en-US" dirty="0" smtClean="0"/>
              <a:t>is the number of preferences that agree and </a:t>
            </a:r>
            <a:r>
              <a:rPr lang="en-US" i="1" dirty="0" smtClean="0"/>
              <a:t>Q </a:t>
            </a:r>
            <a:r>
              <a:rPr lang="en-US" dirty="0" smtClean="0"/>
              <a:t>is the number that disagree</a:t>
            </a:r>
          </a:p>
          <a:p>
            <a:r>
              <a:rPr lang="en-US" dirty="0" smtClean="0"/>
              <a:t>For preferences derived from binary relevance judgments, can use </a:t>
            </a:r>
            <a:r>
              <a:rPr lang="en-US" i="1" dirty="0" smtClean="0"/>
              <a:t>BPREF</a:t>
            </a:r>
          </a:p>
          <a:p>
            <a:endParaRPr lang="en-US" dirty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2514600" y="2971800"/>
            <a:ext cx="1523998" cy="762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BPREF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a query with </a:t>
            </a:r>
            <a:r>
              <a:rPr lang="en-US" i="1" dirty="0" smtClean="0"/>
              <a:t>R</a:t>
            </a:r>
            <a:r>
              <a:rPr lang="en-US" dirty="0" smtClean="0"/>
              <a:t> relevant documents, only the first </a:t>
            </a:r>
            <a:r>
              <a:rPr lang="en-US" i="1" dirty="0" smtClean="0"/>
              <a:t>R</a:t>
            </a:r>
            <a:r>
              <a:rPr lang="en-US" dirty="0" smtClean="0"/>
              <a:t> non-relevant documents are considered</a:t>
            </a:r>
          </a:p>
          <a:p>
            <a:endParaRPr lang="en-US" dirty="0" smtClean="0"/>
          </a:p>
          <a:p>
            <a:endParaRPr lang="en-US" sz="2400" dirty="0" smtClean="0"/>
          </a:p>
          <a:p>
            <a:pPr lvl="1"/>
            <a:r>
              <a:rPr lang="en-US" i="1" dirty="0" err="1" smtClean="0"/>
              <a:t>d</a:t>
            </a:r>
            <a:r>
              <a:rPr lang="en-US" i="1" baseline="-25000" dirty="0" err="1" smtClean="0"/>
              <a:t>r</a:t>
            </a:r>
            <a:r>
              <a:rPr lang="en-US" i="1" dirty="0" smtClean="0"/>
              <a:t> </a:t>
            </a:r>
            <a:r>
              <a:rPr lang="en-US" dirty="0" smtClean="0"/>
              <a:t>is a relevant document, and </a:t>
            </a:r>
            <a:r>
              <a:rPr lang="en-US" i="1" dirty="0" err="1" smtClean="0"/>
              <a:t>N</a:t>
            </a:r>
            <a:r>
              <a:rPr lang="en-US" i="1" baseline="-25000" dirty="0" err="1" smtClean="0"/>
              <a:t>dr</a:t>
            </a:r>
            <a:r>
              <a:rPr lang="en-US" dirty="0" smtClean="0"/>
              <a:t> gives the number of non-relevant documents</a:t>
            </a:r>
          </a:p>
          <a:p>
            <a:r>
              <a:rPr lang="en-US" dirty="0" smtClean="0"/>
              <a:t>Alternative definition</a:t>
            </a:r>
            <a:endParaRPr lang="en-US" dirty="0"/>
          </a:p>
        </p:txBody>
      </p:sp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 bwMode="auto">
          <a:xfrm>
            <a:off x="1981200" y="3276600"/>
            <a:ext cx="3648949" cy="838200"/>
          </a:xfrm>
          <a:prstGeom prst="rect">
            <a:avLst/>
          </a:prstGeom>
          <a:noFill/>
          <a:ln/>
          <a:effectLst/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2590800" y="5867400"/>
            <a:ext cx="2202283" cy="4988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Efficiency Metrics</a:t>
            </a:r>
            <a:endParaRPr lang="en-US" dirty="0"/>
          </a:p>
        </p:txBody>
      </p:sp>
      <p:pic>
        <p:nvPicPr>
          <p:cNvPr id="4" name="Picture 3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381000" y="1676400"/>
            <a:ext cx="8240436" cy="42672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Significance Tests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Given the results from a number of queries, how can we conclude that ranking algorithm A is better than algorithm B?</a:t>
            </a:r>
          </a:p>
          <a:p>
            <a:r>
              <a:rPr lang="en-US" dirty="0" smtClean="0"/>
              <a:t>A significance test enables us to reject the </a:t>
            </a:r>
            <a:r>
              <a:rPr lang="en-US" i="1" dirty="0" smtClean="0"/>
              <a:t>null hypothesis </a:t>
            </a:r>
            <a:r>
              <a:rPr lang="en-US" dirty="0" smtClean="0"/>
              <a:t>(no difference) in favor of the </a:t>
            </a:r>
            <a:r>
              <a:rPr lang="en-US" i="1" dirty="0" smtClean="0"/>
              <a:t>alternative hypothesis </a:t>
            </a:r>
            <a:r>
              <a:rPr lang="en-US" dirty="0" smtClean="0"/>
              <a:t>(B is better than A)</a:t>
            </a:r>
          </a:p>
          <a:p>
            <a:pPr lvl="1"/>
            <a:r>
              <a:rPr lang="en-US" dirty="0" smtClean="0"/>
              <a:t>the </a:t>
            </a:r>
            <a:r>
              <a:rPr lang="en-US" i="1" dirty="0" smtClean="0"/>
              <a:t>power</a:t>
            </a:r>
            <a:r>
              <a:rPr lang="en-US" dirty="0" smtClean="0"/>
              <a:t> of a test is the probability that the test will reject the null hypothesis correctly</a:t>
            </a:r>
          </a:p>
          <a:p>
            <a:pPr lvl="1"/>
            <a:r>
              <a:rPr lang="en-US" dirty="0" smtClean="0"/>
              <a:t>increasing the number of queries in the experiment also increases power of test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Collections</a:t>
            </a:r>
            <a:endParaRPr lang="en-US" dirty="0"/>
          </a:p>
        </p:txBody>
      </p:sp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 bwMode="auto">
          <a:xfrm>
            <a:off x="1219200" y="1905000"/>
            <a:ext cx="6145781" cy="1574162"/>
          </a:xfrm>
          <a:prstGeom prst="rect">
            <a:avLst/>
          </a:prstGeom>
          <a:noFill/>
          <a:ln/>
          <a:effectLst/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685800" y="4114800"/>
            <a:ext cx="7822707" cy="15742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Significance Tests</a:t>
            </a:r>
            <a:endParaRPr lang="en-US" dirty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228600" y="1676400"/>
            <a:ext cx="8432310" cy="4521718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One-Sided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Distribution for the possible values of a test statistic assuming the null hypothesis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2"/>
            <a:r>
              <a:rPr lang="en-US" dirty="0" smtClean="0"/>
              <a:t>shaded area is </a:t>
            </a:r>
            <a:r>
              <a:rPr lang="en-US" i="1" dirty="0" smtClean="0"/>
              <a:t>region of rejection</a:t>
            </a:r>
            <a:endParaRPr lang="en-US" i="1" dirty="0"/>
          </a:p>
        </p:txBody>
      </p:sp>
      <p:pic>
        <p:nvPicPr>
          <p:cNvPr id="4" name="Picture 3" descr="C:\Users\croft\Desktop\chap8-9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2667000"/>
            <a:ext cx="6140258" cy="289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Experimental Results</a:t>
            </a:r>
            <a:endParaRPr lang="en-US" dirty="0"/>
          </a:p>
        </p:txBody>
      </p:sp>
      <p:pic>
        <p:nvPicPr>
          <p:cNvPr id="4" name="Picture 3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2561056" y="1981200"/>
            <a:ext cx="3637059" cy="35052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t-Test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Assumption is that the difference between the effectiveness values is a sample from a normal distribution</a:t>
            </a:r>
          </a:p>
          <a:p>
            <a:r>
              <a:rPr lang="en-US" dirty="0" smtClean="0"/>
              <a:t>Null hypothesis is that the mean of the distribution of differences is zero</a:t>
            </a:r>
          </a:p>
          <a:p>
            <a:r>
              <a:rPr lang="en-US" dirty="0" smtClean="0"/>
              <a:t>Test statistic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for the example,</a:t>
            </a:r>
            <a:endParaRPr lang="en-US" dirty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2590800" y="4800600"/>
            <a:ext cx="2204013" cy="533400"/>
          </a:xfrm>
          <a:prstGeom prst="rect">
            <a:avLst/>
          </a:prstGeom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/>
          <a:stretch>
            <a:fillRect/>
          </a:stretch>
        </p:blipFill>
        <p:spPr bwMode="auto">
          <a:xfrm>
            <a:off x="1295400" y="6019800"/>
            <a:ext cx="6338666" cy="316328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Wilcoxon</a:t>
            </a:r>
            <a:r>
              <a:rPr lang="en-US" dirty="0" smtClean="0"/>
              <a:t> Signed-Ranks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Nonparametric test based on differences between effectiveness scores</a:t>
            </a:r>
          </a:p>
          <a:p>
            <a:r>
              <a:rPr lang="en-US" dirty="0" smtClean="0"/>
              <a:t>Test statistic</a:t>
            </a:r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To compute the signed-ranks, the differences are ordered by their absolute values (increasing), and then assigned rank values</a:t>
            </a:r>
          </a:p>
          <a:p>
            <a:pPr lvl="1"/>
            <a:r>
              <a:rPr lang="en-US" dirty="0" smtClean="0"/>
              <a:t>rank values are then given the sign of the original difference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9" name="Picture 8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066800" y="3124200"/>
            <a:ext cx="6632067" cy="990600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Wilcoxon</a:t>
            </a:r>
            <a:r>
              <a:rPr lang="en-US" dirty="0" smtClean="0"/>
              <a:t>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9 non-zero differences are (in rank order of absolute value):</a:t>
            </a:r>
          </a:p>
          <a:p>
            <a:pPr lvl="1">
              <a:buNone/>
            </a:pPr>
            <a:r>
              <a:rPr lang="en-US" dirty="0" smtClean="0"/>
              <a:t> 2, 9, 10, 24, 25, 25, 41, 60, 70</a:t>
            </a:r>
          </a:p>
          <a:p>
            <a:r>
              <a:rPr lang="en-US" dirty="0" smtClean="0"/>
              <a:t>Signed-ranks:</a:t>
            </a:r>
          </a:p>
          <a:p>
            <a:pPr lvl="1">
              <a:buNone/>
            </a:pPr>
            <a:r>
              <a:rPr lang="en-US" dirty="0" smtClean="0"/>
              <a:t>-1, +2, +3, -4, +5.5, +5.5, +7, +8, +9</a:t>
            </a:r>
          </a:p>
          <a:p>
            <a:r>
              <a:rPr lang="en-US" i="1" dirty="0" smtClean="0"/>
              <a:t>w</a:t>
            </a:r>
            <a:r>
              <a:rPr lang="en-US" dirty="0" smtClean="0"/>
              <a:t> = 35, p-value = 0.025</a:t>
            </a:r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Ignores magnitude of differences</a:t>
            </a:r>
          </a:p>
          <a:p>
            <a:r>
              <a:rPr lang="en-US" dirty="0" smtClean="0"/>
              <a:t>Null hypothesis for this test is that</a:t>
            </a:r>
          </a:p>
          <a:p>
            <a:pPr lvl="1"/>
            <a:r>
              <a:rPr lang="en-US" dirty="0" smtClean="0"/>
              <a:t>P(B &gt; A) = P(A &gt; B) = ½</a:t>
            </a:r>
          </a:p>
          <a:p>
            <a:pPr lvl="1"/>
            <a:r>
              <a:rPr lang="en-US" dirty="0" smtClean="0"/>
              <a:t>number of pairs where B is “better” than A would be the same as the number of pairs where A is “better” than B</a:t>
            </a:r>
          </a:p>
          <a:p>
            <a:r>
              <a:rPr lang="en-US" dirty="0" smtClean="0"/>
              <a:t>Test statistic is number of pairs where B</a:t>
            </a:r>
            <a:r>
              <a:rPr lang="en-US" i="1" dirty="0" smtClean="0"/>
              <a:t>&gt;</a:t>
            </a:r>
            <a:r>
              <a:rPr lang="en-US" dirty="0" smtClean="0"/>
              <a:t>A</a:t>
            </a:r>
          </a:p>
          <a:p>
            <a:r>
              <a:rPr lang="en-US" dirty="0" smtClean="0"/>
              <a:t>For example data, </a:t>
            </a:r>
          </a:p>
          <a:p>
            <a:pPr lvl="1"/>
            <a:r>
              <a:rPr lang="en-US" dirty="0" smtClean="0"/>
              <a:t>test statistic is 7, p-value = 0.17</a:t>
            </a:r>
          </a:p>
          <a:p>
            <a:pPr lvl="1"/>
            <a:r>
              <a:rPr lang="en-US" dirty="0" smtClean="0"/>
              <a:t>cannot reject null hypothesis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Setting Parameter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r>
              <a:rPr lang="en-US" dirty="0" smtClean="0"/>
              <a:t>Retrieval models often contain parameters that must be tuned to get best performance for specific types of data and queries</a:t>
            </a:r>
          </a:p>
          <a:p>
            <a:r>
              <a:rPr lang="en-US" dirty="0" smtClean="0"/>
              <a:t>For experiments:</a:t>
            </a:r>
          </a:p>
          <a:p>
            <a:pPr lvl="1"/>
            <a:r>
              <a:rPr lang="en-US" dirty="0" smtClean="0"/>
              <a:t>Use </a:t>
            </a:r>
            <a:r>
              <a:rPr lang="en-US" i="1" dirty="0" smtClean="0"/>
              <a:t>training</a:t>
            </a:r>
            <a:r>
              <a:rPr lang="en-US" dirty="0" smtClean="0"/>
              <a:t> and </a:t>
            </a:r>
            <a:r>
              <a:rPr lang="en-US" i="1" dirty="0" smtClean="0"/>
              <a:t>test</a:t>
            </a:r>
            <a:r>
              <a:rPr lang="en-US" dirty="0" smtClean="0"/>
              <a:t> data sets</a:t>
            </a:r>
          </a:p>
          <a:p>
            <a:pPr lvl="1"/>
            <a:r>
              <a:rPr lang="en-US" dirty="0" smtClean="0"/>
              <a:t>If less data available, use </a:t>
            </a:r>
            <a:r>
              <a:rPr lang="en-US" i="1" dirty="0" smtClean="0"/>
              <a:t>cross-validation</a:t>
            </a:r>
            <a:r>
              <a:rPr lang="en-US" dirty="0" smtClean="0"/>
              <a:t> by partitioning the data into </a:t>
            </a:r>
            <a:r>
              <a:rPr lang="en-US" i="1" dirty="0" smtClean="0"/>
              <a:t>K </a:t>
            </a:r>
            <a:r>
              <a:rPr lang="en-US" dirty="0" smtClean="0"/>
              <a:t>subsets</a:t>
            </a:r>
          </a:p>
          <a:p>
            <a:pPr lvl="1"/>
            <a:r>
              <a:rPr lang="en-US" dirty="0" smtClean="0"/>
              <a:t>Using training and test data avoids </a:t>
            </a:r>
            <a:r>
              <a:rPr lang="en-US" i="1" dirty="0" err="1" smtClean="0"/>
              <a:t>overfitting</a:t>
            </a:r>
            <a:r>
              <a:rPr lang="en-US" dirty="0" smtClean="0"/>
              <a:t> – when parameter values do not generalize well to other data</a:t>
            </a:r>
            <a:endParaRPr lang="en-US" i="1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 Parameter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Many techniques used to find optimal parameter values given training data</a:t>
            </a:r>
          </a:p>
          <a:p>
            <a:pPr lvl="1"/>
            <a:r>
              <a:rPr lang="en-US" dirty="0" smtClean="0"/>
              <a:t>standard problem in machine learning</a:t>
            </a:r>
          </a:p>
          <a:p>
            <a:r>
              <a:rPr lang="en-US" dirty="0" smtClean="0"/>
              <a:t>In IR, often explore the space of possible parameter values by </a:t>
            </a:r>
            <a:r>
              <a:rPr lang="en-US" i="1" dirty="0" smtClean="0"/>
              <a:t>brute force</a:t>
            </a:r>
          </a:p>
          <a:p>
            <a:pPr lvl="1"/>
            <a:r>
              <a:rPr lang="en-US" dirty="0" smtClean="0"/>
              <a:t>requires large number of retrieval runs with small variations in parameter values (</a:t>
            </a:r>
            <a:r>
              <a:rPr lang="en-US" i="1" dirty="0" smtClean="0"/>
              <a:t>parameter sweep)</a:t>
            </a:r>
          </a:p>
          <a:p>
            <a:r>
              <a:rPr lang="en-US" i="1" dirty="0" smtClean="0"/>
              <a:t>SVM optimization</a:t>
            </a:r>
            <a:r>
              <a:rPr lang="en-US" dirty="0" smtClean="0"/>
              <a:t> is an example of an efficient procedure for finding good parameter values with large numbers of parameters</a:t>
            </a:r>
            <a:endParaRPr 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Test (or even train) using live traffic on a search engine</a:t>
            </a:r>
          </a:p>
          <a:p>
            <a:r>
              <a:rPr lang="en-US" dirty="0" smtClean="0"/>
              <a:t>Benefits:</a:t>
            </a:r>
          </a:p>
          <a:p>
            <a:pPr lvl="1"/>
            <a:r>
              <a:rPr lang="en-US" dirty="0" smtClean="0"/>
              <a:t>real users, less biased, large amounts of test data</a:t>
            </a:r>
          </a:p>
          <a:p>
            <a:r>
              <a:rPr lang="en-US" dirty="0" smtClean="0"/>
              <a:t>Drawbacks:</a:t>
            </a:r>
          </a:p>
          <a:p>
            <a:pPr lvl="1"/>
            <a:r>
              <a:rPr lang="en-US" dirty="0" smtClean="0"/>
              <a:t>noisy data, can degrade user experience</a:t>
            </a:r>
          </a:p>
          <a:p>
            <a:r>
              <a:rPr lang="en-US" dirty="0" smtClean="0"/>
              <a:t>Often done on small proportion (1-5%) of live traffic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TREC Topic Example</a:t>
            </a:r>
            <a:endParaRPr lang="en-US" dirty="0"/>
          </a:p>
        </p:txBody>
      </p:sp>
      <p:pic>
        <p:nvPicPr>
          <p:cNvPr id="3" name="Picture 2" descr="C:\Users\croft\Desktop\chap8-1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600200"/>
            <a:ext cx="6407520" cy="44559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single measure is the correct one for any application</a:t>
            </a:r>
          </a:p>
          <a:p>
            <a:pPr lvl="1"/>
            <a:r>
              <a:rPr lang="en-US" dirty="0" smtClean="0"/>
              <a:t>choose measures appropriate for task</a:t>
            </a:r>
          </a:p>
          <a:p>
            <a:pPr lvl="1"/>
            <a:r>
              <a:rPr lang="en-US" dirty="0" smtClean="0"/>
              <a:t>use a combination</a:t>
            </a:r>
          </a:p>
          <a:p>
            <a:pPr lvl="1"/>
            <a:r>
              <a:rPr lang="en-US" dirty="0" smtClean="0"/>
              <a:t>shows different aspects of the system effectiveness</a:t>
            </a:r>
          </a:p>
          <a:p>
            <a:r>
              <a:rPr lang="en-US" dirty="0" smtClean="0"/>
              <a:t>Use significance tests (t-test)</a:t>
            </a:r>
          </a:p>
          <a:p>
            <a:r>
              <a:rPr lang="en-US" dirty="0" smtClean="0"/>
              <a:t>Analyze performance of individual queries</a:t>
            </a:r>
            <a:endParaRPr lang="en-US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Summary</a:t>
            </a:r>
            <a:endParaRPr lang="en-US" dirty="0"/>
          </a:p>
        </p:txBody>
      </p:sp>
      <p:pic>
        <p:nvPicPr>
          <p:cNvPr id="3" name="Picture 2" descr="C:\Users\croft\Desktop\chap8-8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600200"/>
            <a:ext cx="6276975" cy="45354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Relevance Judgments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Obtaining relevance judgments is an expensive, time-consuming process</a:t>
            </a:r>
          </a:p>
          <a:p>
            <a:pPr lvl="1"/>
            <a:r>
              <a:rPr lang="en-US" dirty="0" smtClean="0"/>
              <a:t>who does it?</a:t>
            </a:r>
          </a:p>
          <a:p>
            <a:pPr lvl="1"/>
            <a:r>
              <a:rPr lang="en-US" dirty="0" smtClean="0"/>
              <a:t>what are the instructions?</a:t>
            </a:r>
          </a:p>
          <a:p>
            <a:pPr lvl="1"/>
            <a:r>
              <a:rPr lang="en-US" dirty="0" smtClean="0"/>
              <a:t>what is the level of agreement?</a:t>
            </a:r>
          </a:p>
          <a:p>
            <a:r>
              <a:rPr lang="en-US" dirty="0" smtClean="0"/>
              <a:t>TREC judgments</a:t>
            </a:r>
          </a:p>
          <a:p>
            <a:pPr lvl="1"/>
            <a:r>
              <a:rPr lang="en-US" dirty="0" smtClean="0"/>
              <a:t>depend on task being evaluated</a:t>
            </a:r>
          </a:p>
          <a:p>
            <a:pPr lvl="1"/>
            <a:r>
              <a:rPr lang="en-US" dirty="0" smtClean="0"/>
              <a:t>generally binary</a:t>
            </a:r>
          </a:p>
          <a:p>
            <a:pPr lvl="1"/>
            <a:r>
              <a:rPr lang="en-US" dirty="0" smtClean="0"/>
              <a:t>agreement good because of “narrative”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Pooling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76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Exhaustive judgments for all documents in a collection is not practical</a:t>
            </a:r>
          </a:p>
          <a:p>
            <a:r>
              <a:rPr lang="en-US" dirty="0" smtClean="0"/>
              <a:t>Pooling technique is used in TREC</a:t>
            </a:r>
          </a:p>
          <a:p>
            <a:pPr lvl="1"/>
            <a:r>
              <a:rPr lang="en-US" dirty="0" smtClean="0"/>
              <a:t>top </a:t>
            </a:r>
            <a:r>
              <a:rPr lang="en-US" i="1" dirty="0" smtClean="0"/>
              <a:t>k results (for TREC, k varied between 50 and </a:t>
            </a:r>
            <a:r>
              <a:rPr lang="en-US" dirty="0" smtClean="0"/>
              <a:t>200) from the rankings obtained by different search engines (or retrieval algorithms) are merged into a pool</a:t>
            </a:r>
          </a:p>
          <a:p>
            <a:pPr lvl="1"/>
            <a:r>
              <a:rPr lang="en-US" dirty="0" smtClean="0"/>
              <a:t>duplicates are removed</a:t>
            </a:r>
          </a:p>
          <a:p>
            <a:pPr lvl="1"/>
            <a:r>
              <a:rPr lang="en-US" dirty="0" smtClean="0"/>
              <a:t>documents are presented in some random order to the relevance judges</a:t>
            </a:r>
          </a:p>
          <a:p>
            <a:r>
              <a:rPr lang="en-US" dirty="0" smtClean="0"/>
              <a:t>Produces a large number of relevance judgments for each query, although still incomplete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Logs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768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Used for both tuning and evaluating search engines</a:t>
            </a:r>
          </a:p>
          <a:p>
            <a:pPr lvl="1"/>
            <a:r>
              <a:rPr lang="en-US" dirty="0" smtClean="0"/>
              <a:t>also for various techniques such as query suggestion</a:t>
            </a:r>
          </a:p>
          <a:p>
            <a:r>
              <a:rPr lang="en-US" dirty="0" smtClean="0"/>
              <a:t>Typical contents</a:t>
            </a:r>
          </a:p>
          <a:p>
            <a:pPr lvl="1"/>
            <a:r>
              <a:rPr lang="en-US" dirty="0" smtClean="0"/>
              <a:t>User identifier or user session identifier</a:t>
            </a:r>
          </a:p>
          <a:p>
            <a:pPr lvl="1"/>
            <a:r>
              <a:rPr lang="en-US" dirty="0" smtClean="0"/>
              <a:t>Query terms - stored exactly as user entered</a:t>
            </a:r>
          </a:p>
          <a:p>
            <a:pPr lvl="1"/>
            <a:r>
              <a:rPr lang="en-US" dirty="0" smtClean="0"/>
              <a:t>List of URLs of results, their ranks on the result list, and whether they were clicked on</a:t>
            </a:r>
          </a:p>
          <a:p>
            <a:pPr lvl="1"/>
            <a:r>
              <a:rPr lang="en-US" dirty="0" smtClean="0"/>
              <a:t>Timestamp(s) - records the time of user events such as query submission, clicks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Logs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Clicks are not relevance judgments</a:t>
            </a:r>
          </a:p>
          <a:p>
            <a:pPr lvl="1"/>
            <a:r>
              <a:rPr lang="en-US" dirty="0" smtClean="0"/>
              <a:t>although they are correlated</a:t>
            </a:r>
          </a:p>
          <a:p>
            <a:pPr lvl="1"/>
            <a:r>
              <a:rPr lang="en-US" dirty="0" smtClean="0"/>
              <a:t>biased by a number of factors such as rank on result list</a:t>
            </a:r>
          </a:p>
          <a:p>
            <a:r>
              <a:rPr lang="en-US" dirty="0" smtClean="0"/>
              <a:t>Can use clickthough data to predict </a:t>
            </a:r>
            <a:r>
              <a:rPr lang="en-US" i="1" dirty="0" smtClean="0"/>
              <a:t>preferences</a:t>
            </a:r>
            <a:r>
              <a:rPr lang="en-US" dirty="0" smtClean="0"/>
              <a:t> between pairs of documents</a:t>
            </a:r>
          </a:p>
          <a:p>
            <a:pPr lvl="1"/>
            <a:r>
              <a:rPr lang="en-US" dirty="0" smtClean="0"/>
              <a:t>appropriate for tasks with multiple levels of relevance, focused on user relevance</a:t>
            </a:r>
          </a:p>
          <a:p>
            <a:pPr lvl="1"/>
            <a:r>
              <a:rPr lang="en-US" dirty="0" smtClean="0"/>
              <a:t>various “policies” used to generate preferences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begin{itemize}&#10;\item CACM: Titles and abstracts from the Communications of the ACM from 1958-1979. Queries and relevance judgments generated by computer scientists.\\&#10;\item AP: Associated Press newswire documents from 1988-1990 (from TREC disks 1-3). Queries are the title fields from TREC topics 51-150. Topics and relevance judgments generated by government information analysts.\\&#10;\item GOV2: Web pages crawled from websites  in the .gov domain during early 2004.  Queries are the title fields from TREC topics 701-850. Topics and relevance judgments generated by government analysts.&#10;\end{itemize}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329"/>
  <p:tag name="PICTUREFILESIZE" val="9982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F = \frac{1}{\frac{1}{2}(\frac{1}{R} + \frac{1}{P})} = \frac{2RP}{(R+P)}  template TPT1  env TPENV1  fore 0  back 16777215  eqnno 3"/>
  <p:tag name="FILENAME" val="TP_tmp"/>
  <p:tag name="ORIGWIDTH" val="96"/>
  <p:tag name="PICTUREFILESIZE" val="397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$F_\beta = (\beta^2 + 1)RP/(R+ \beta^2 P)$  template TPT1  env TPENV1  fore 0  back 16777215  eqnno 4"/>
  <p:tag name="FILENAME" val="TP_tmp"/>
  <p:tag name="ORIGWIDTH" val="126"/>
  <p:tag name="PICTUREFILESIZE" val="601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begin{quote}&#10;Ranking \#1:&#10;$(1.0 + 0.67 + 0.75 + 0.8 + 0.83 + 0.6)/6 = 0.78$\\ \\&#10;Ranking \#2: $ (0.5 + 0.4 + 0.5 + 0.57 + 0.56 + 0.6)/6 = 0.52 $&#10;\end{quote}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62"/>
  <p:tag name="PICTUREFILESIZE" val="2079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begin{quote}&#10;\textit{average precision query 1} $= (1.0 + 0.67 + 0.5 + 0.44 + 0.5)/5 = 0.62$\\&#10;\textit{average precision query 2} $=(0.5 + 0.4 + 0.43)/3 = 0.44$\\ \\&#10;\textit{mean average precision} $= (0.62 + 0.44)/2 = 0.53$&#10;\end{quote}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94"/>
  <p:tag name="PICTUREFILESIZE" val="3420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P(R) = \max \{P' : R' \geq R \wedge (R',P') \in S\}  template TPT1  env TPENV1  fore 0  back 16777215  eqnno 1"/>
  <p:tag name="FILENAME" val="TP_tmp"/>
  <p:tag name="ORIGWIDTH" val="178"/>
  <p:tag name="PICTUREFILESIZE" val="767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 \begin{tabular*}{0.85\textwidth}{@{\extracolsep{\fill}}llllllllllll} &#10;       Recall &amp;  0.0 &amp; 0.1 &amp; 0.2 &amp; 0.3 &amp; 0.4 &amp; 0.5 &amp; 0.6 &amp; 0.7 &amp; 0.8 &amp; 0.9 &amp; 1.0 \\ \cline{2-12}&#10;       Ranking 1 &amp; 1.0 &amp; 1.0 &amp; 1.0 &amp; 0.67 &amp; 0.67 &amp; 0.5 &amp; 0.5 &amp; 0.5 &amp; 0.5 &amp; 0.5 &amp; 0.5 \\ \cline{2-12}&#10;       Ranking 2 &amp; 0.5 &amp; 0.5 &amp; 0.5 &amp; 0.5 &amp; 0.43 &amp; 0.43 &amp; 0.43 &amp; 0.43 &amp; 0.43 &amp; 0.43 &amp; 0.43  \\ \cline{2-12}&#10;       Average &amp; 0.75 &amp; 0.75 &amp; 0.75 &amp; 0.59 &amp; 0.47 &amp; 0.47 &amp; 0.47 &amp; 0.47 &amp; 0.47 &amp; 0.47 &amp; 0.47 \\ \cline{2-12}&#10;    \end{tabular*}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378"/>
  <p:tag name="PICTUREFILESIZE" val="3987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DCG_p = rel_1 + \sum^p_{i=2} \frac{rel_i}{\log_2 i}  template TPT1  env TPENV1  fore 0  back 16777215  eqnno 2"/>
  <p:tag name="FILENAME" val="TP_tmp"/>
  <p:tag name="ORIGWIDTH" val="117"/>
  <p:tag name="PICTUREFILESIZE" val="576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DCG_p = \sum^p_{i=1} \frac{2^{rel_i}-1}{log(1+i)}  template TPT1  env TPENV1  fore 0  back 16777215  eqnno 3"/>
  <p:tag name="FILENAME" val="TP_tmp"/>
  <p:tag name="ORIGWIDTH" val="99"/>
  <p:tag name="PICTUREFILESIZE" val="525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\tau = \frac{P-Q}{P+Q} 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48"/>
  <p:tag name="PICTUREFILESIZE" val="216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BPREF = \frac{1}{R}\sum_{d_r} (1 - \frac{N_{d_r}}{R}) 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22"/>
  <p:tag name="PICTUREFILESIZE" val="673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begin{tabular}{c|c|c|c}\hline&#10;       Collection  &amp; Number of  &amp; Size  &amp; Average number \\ &#10;             &amp; documents   &amp;  &amp; of words/doc.  \\ \hline&#10;        CACM &amp; 3,204 &amp; 2.2 Mb &amp; 64 \\&#10;        AP &amp; 242,918 &amp; 0.7 Gb &amp; 474 \\&#10;        GOV2 &amp; 25,205,179 &amp; 426 Gb &amp; 1073 &#10;       \\ \hline&#10;    \end{tabular}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42"/>
  <p:tag name="PICTUREFILESIZE" val="3155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BPREF = \frac{P}{P+Q}  template TPT1  env TPENV1  fore 0  back 16777215  eqnno 4"/>
  <p:tag name="FILENAME" val="TP_tmp"/>
  <p:tag name="ORIGWIDTH" val="72"/>
  <p:tag name="PICTUREFILESIZE" val="298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begin{tabular}{lp{8cm}} &#10;        Metric name &amp; Description \\  &#10;        \hline&#10;        Elapsed indexing time &amp; Measures the amount of time necessary to build a document index&#10;                                on a particular system.\\&#10;        Indexing processor time &amp; Measures the CPU seconds used in building a document index.&#10;                                  This is similar to elapsed time, but does not count time waiting for &#10;                                  I/O or speed gains from parallelism.  \\ &#10;        Query throughput &amp; Number of queries processed per second. \\&#10;        Query latency    &amp; The amount of time a user must wait after issuing a query before receiving&#10;                           a response, measured in milliseconds.  This can be measured using the mean,&#10;                           but is often more instructive when used with the median or a percentile bound. \\&#10;        Indexing temporary space &amp; Amount of temporary disk space used while creating an index. \\&#10;        Index size &amp; Amount of storage necessary to store the index files.&#10;    \end{tabular} 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365"/>
  <p:tag name="PICTUREFILESIZE" val="13179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begin{enumerate}&#10;\item Compute the effectiveness measure for every query for both rankings.&#10;\item Compute a \textit{test statistic} based on a comparison of the effectiveness measures for each query. The test statistic depends on the significance test, and is simply a quantity calculated from the sample data that is used to decide whether or not the null hypothesis should be rejected.&#10;\item The test statistic is used to compute a \textit{P-value}, which is the probability that a test statistic value at least that extreme could be observed if the null hypothesis were true. Small P-values suggest that the null hypothesis may be false.&#10;\item The null hypothesis (no difference) is rejected in favor of the alternate hypothesis (i.e., $B$ is more effective than $A$) if the P-value is $\leq \alpha$, the \textit{significance level}. Values for $\alpha$ are small, typically .05 and .1, to reduce the chance of a Type I error.&#10;\end{enumerate}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332"/>
  <p:tag name="PICTUREFILESIZE" val="13567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begin{tabular*}{0.40\textwidth}{@{\extracolsep{\fill}}cccc} \hline&#10;      Query &amp; A &amp; B &amp; B-A \\ \hline&#10;      1 &amp; 25 &amp; 35 &amp; 10\\&#10;      2 &amp; 43 &amp; 84 &amp; 41\\&#10;      3 &amp; 39 &amp; 15 &amp; -24\\&#10;      4 &amp; 75 &amp; 75 &amp; 0\\&#10;      5 &amp; 43 &amp; 68 &amp; 25\\&#10;      6 &amp; 15 &amp; 85 &amp; 70\\&#10;      7 &amp; 20 &amp; 80 &amp; 60\\&#10;      8 &amp; 52 &amp; 50 &amp; -2\\&#10;      9 &amp; 49 &amp; 58 &amp; 9\\&#10;      10 &amp; 50 &amp; 75 &amp; 25\\ \hline&#10;    \end{tabular*}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39"/>
  <p:tag name="PICTUREFILESIZE" val="2947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t = \frac{\overline{B-A}}{\sigma_{B-A}}.\sqrt{N}  template TPT1  env TPENV1  fore 0  back 16777215  eqnno 5"/>
  <p:tag name="FILENAME" val="TP_tmp"/>
  <p:tag name="ORIGWIDTH" val="62"/>
  <p:tag name="PICTUREFILESIZE" val="274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overline{B-A} = 21.4$, $\sigma_{B-A} = 29.1$, $t = 2.33$, p-value=.02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20"/>
  <p:tag name="PICTUREFILESIZE" val="763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begin{quote}&#10;$ w = \sum_{i=1}^N R_i $\\ \\&#10;$R_i$ is a signed-rank, &#10;$N$ is the number of differences $\neq 0$&#10;\end{quote}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41"/>
  <p:tag name="PICTUREFILESIZE" val="1324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begin{tabular}{c|c|c|c}\hline&#10;       Collection  &amp; Number of &amp; Average number of &amp; Average number of  \\ &#10;                  &amp; queries   &amp; words/query &amp; relevant docs/query \\ \hline&#10;        CACM &amp; 64 &amp; 13.0 &amp; 16 \\&#10;        AP  &amp; 100 &amp; 4.3  &amp; 220 \\&#10;        GOV2 &amp; 150 &amp; 3.1 &amp; 180 &#10;       \\ \hline&#10;    \end{tabular}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308"/>
  <p:tag name="PICTUREFILESIZE" val="3115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begin{quote}&#10;$d_1$ \\&#10;$d_2$ \\&#10;$d_3$ (clicked) \\&#10;$d_4$&#10;\end{quote}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49"/>
  <p:tag name="PICTUREFILESIZE" val="406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begin{quote}&#10;$d_3 &gt; d_2$\\&#10;$d_3 &gt; d_1$\\&#10;$d_3 &gt; d_4$&#10;\end{quote}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32"/>
  <p:tag name="PICTUREFILESIZE" val="269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CD(d,p) = O(d,p) - E(p)  template TPT1  env TPENV1  fore 0  back 16777215  eqnno 1"/>
  <p:tag name="FILENAME" val="TP_tmp"/>
  <p:tag name="ORIGWIDTH" val="114"/>
  <p:tag name="PICTUREFILESIZE" val="570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  \begin{tabular}{ccc}&#10;        &amp; Relevant &amp; Non-Relevant  \\ \cline{2-3}&#10;        Retrieved &amp;  $A \cap B$ &amp;  $ \overline{A} \cap B$  \\ \cline{2-3}&#10;        Not Retrieved  &amp; $A \cap \overline{B}$  &amp;  $\overline{A} \cap \overline{B}$ \\ \cline{2-3}&#10;    \end{tabular}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89"/>
  <p:tag name="PICTUREFILESIZE" val="1395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begin{eqnarray*}&#10;Recall &amp;  = &amp; \frac{|A \cap B|}{|A|} \\&#10;Precision &amp; = &amp; \frac{|A \cap B|}{|B|}&#10;\end{eqnarray*}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06"/>
  <p:tag name="PICTUREFILESIZE" val="813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Fallout = \frac{|\overline{A}\cap B|}{|\overline{A}|}  template TPT1  env TPENV1  fore 0  back 16777215  eqnno 2"/>
  <p:tag name="FILENAME" val="TP_tmp"/>
  <p:tag name="ORIGWIDTH" val="71"/>
  <p:tag name="PICTUREFILESIZE" val="302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1860</Words>
  <Application>Microsoft Office PowerPoint</Application>
  <PresentationFormat>On-screen Show (4:3)</PresentationFormat>
  <Paragraphs>251</Paragraphs>
  <Slides>51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Office Theme</vt:lpstr>
      <vt:lpstr>Search Engines</vt:lpstr>
      <vt:lpstr>Evaluation</vt:lpstr>
      <vt:lpstr>Evaluation Corpus</vt:lpstr>
      <vt:lpstr>Test Collections</vt:lpstr>
      <vt:lpstr>TREC Topic Example</vt:lpstr>
      <vt:lpstr>Relevance Judgments</vt:lpstr>
      <vt:lpstr>Pooling</vt:lpstr>
      <vt:lpstr>Query Logs</vt:lpstr>
      <vt:lpstr>Query Logs</vt:lpstr>
      <vt:lpstr>Example Click Policy</vt:lpstr>
      <vt:lpstr>Query Logs</vt:lpstr>
      <vt:lpstr>Filtering Clicks</vt:lpstr>
      <vt:lpstr>Effectiveness Measures</vt:lpstr>
      <vt:lpstr>Classification Errors</vt:lpstr>
      <vt:lpstr>F Measure</vt:lpstr>
      <vt:lpstr>Ranking Effectiveness</vt:lpstr>
      <vt:lpstr>Summarizing a Ranking</vt:lpstr>
      <vt:lpstr>Average Precision</vt:lpstr>
      <vt:lpstr>Averaging Across Queries</vt:lpstr>
      <vt:lpstr>Averaging</vt:lpstr>
      <vt:lpstr>MAP</vt:lpstr>
      <vt:lpstr>Recall-Precision Graph</vt:lpstr>
      <vt:lpstr>Interpolation</vt:lpstr>
      <vt:lpstr>Interpolation</vt:lpstr>
      <vt:lpstr>Average Precision at  Standard Recall Levels</vt:lpstr>
      <vt:lpstr>Average Recall-Precision Graph</vt:lpstr>
      <vt:lpstr>Graph for 50 Queries</vt:lpstr>
      <vt:lpstr>Focusing on Top Documents</vt:lpstr>
      <vt:lpstr>Focusing on Top Documents</vt:lpstr>
      <vt:lpstr>Discounted Cumulative Gain</vt:lpstr>
      <vt:lpstr>Discounted Cumulative Gain</vt:lpstr>
      <vt:lpstr>Discounted Cumulative Gain</vt:lpstr>
      <vt:lpstr>DCG Example</vt:lpstr>
      <vt:lpstr>Normalized DCG</vt:lpstr>
      <vt:lpstr>NDCG Example</vt:lpstr>
      <vt:lpstr>Using Preferences</vt:lpstr>
      <vt:lpstr>BPREF</vt:lpstr>
      <vt:lpstr>Efficiency Metrics</vt:lpstr>
      <vt:lpstr>Significance Tests</vt:lpstr>
      <vt:lpstr>Significance Tests</vt:lpstr>
      <vt:lpstr>One-Sided Test</vt:lpstr>
      <vt:lpstr>Example Experimental Results</vt:lpstr>
      <vt:lpstr>t-Test</vt:lpstr>
      <vt:lpstr>Wilcoxon Signed-Ranks Test</vt:lpstr>
      <vt:lpstr>Wilcoxon Example</vt:lpstr>
      <vt:lpstr>Sign Test</vt:lpstr>
      <vt:lpstr>Setting Parameter Values</vt:lpstr>
      <vt:lpstr>Finding Parameter Values</vt:lpstr>
      <vt:lpstr>Online Testing</vt:lpstr>
      <vt:lpstr>Summary</vt:lpstr>
      <vt:lpstr>Query 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Search Engines</dc:title>
  <dc:creator>croft</dc:creator>
  <cp:lastModifiedBy>Crista Lopes</cp:lastModifiedBy>
  <cp:revision>21</cp:revision>
  <dcterms:created xsi:type="dcterms:W3CDTF">2008-09-24T13:19:29Z</dcterms:created>
  <dcterms:modified xsi:type="dcterms:W3CDTF">2012-01-17T19:53:31Z</dcterms:modified>
</cp:coreProperties>
</file>