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9" r:id="rId3"/>
    <p:sldId id="267" r:id="rId4"/>
    <p:sldId id="268" r:id="rId5"/>
    <p:sldId id="286" r:id="rId6"/>
    <p:sldId id="287" r:id="rId7"/>
    <p:sldId id="288" r:id="rId8"/>
    <p:sldId id="290" r:id="rId9"/>
    <p:sldId id="259" r:id="rId10"/>
    <p:sldId id="258" r:id="rId11"/>
    <p:sldId id="271" r:id="rId12"/>
    <p:sldId id="261" r:id="rId13"/>
    <p:sldId id="262" r:id="rId14"/>
    <p:sldId id="285" r:id="rId15"/>
    <p:sldId id="257" r:id="rId16"/>
    <p:sldId id="260" r:id="rId17"/>
    <p:sldId id="264" r:id="rId18"/>
    <p:sldId id="263" r:id="rId19"/>
    <p:sldId id="269" r:id="rId20"/>
    <p:sldId id="291" r:id="rId21"/>
    <p:sldId id="270" r:id="rId22"/>
    <p:sldId id="272" r:id="rId23"/>
    <p:sldId id="273" r:id="rId24"/>
    <p:sldId id="275" r:id="rId25"/>
    <p:sldId id="276" r:id="rId26"/>
    <p:sldId id="283" r:id="rId27"/>
    <p:sldId id="277" r:id="rId28"/>
    <p:sldId id="278" r:id="rId29"/>
    <p:sldId id="279" r:id="rId30"/>
    <p:sldId id="280" r:id="rId31"/>
    <p:sldId id="281" r:id="rId32"/>
    <p:sldId id="282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D705-7B2F-EA4C-840F-5C1970F39899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AA09-FF94-9D49-8048-D0956971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3.4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420EA8-1D08-9547-BB9A-77100DD9FA6F}" type="slidenum">
              <a:rPr lang="en-GB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3.10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44AC360-BCA2-A342-9C19-C5B646301C21}" type="slidenum">
              <a:rPr lang="en-GB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lzarki@uci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R-BtWgRJe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mtClean="0"/>
              <a:t>Transport </a:t>
            </a:r>
            <a:r>
              <a:rPr lang="en-US" sz="3600" dirty="0" smtClean="0"/>
              <a:t>Protocol Enhancements for Thin Streams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Magda El Zarki</a:t>
            </a:r>
          </a:p>
          <a:p>
            <a:r>
              <a:rPr lang="en-US" dirty="0" smtClean="0"/>
              <a:t>Prof. of CS</a:t>
            </a:r>
          </a:p>
          <a:p>
            <a:r>
              <a:rPr lang="en-US" dirty="0" smtClean="0"/>
              <a:t>Univ. of CA, Irvine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elzarki@uci.edu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www.ics.uci.edu</a:t>
            </a:r>
            <a:r>
              <a:rPr lang="en-US" dirty="0" smtClean="0"/>
              <a:t>/~</a:t>
            </a:r>
            <a:r>
              <a:rPr lang="en-US" dirty="0" err="1" smtClean="0"/>
              <a:t>magda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8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Thin Streams and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wont TCP work?</a:t>
            </a:r>
          </a:p>
          <a:p>
            <a:pPr lvl="1"/>
            <a:r>
              <a:rPr lang="en-US" dirty="0" smtClean="0"/>
              <a:t>Game </a:t>
            </a:r>
            <a:r>
              <a:rPr lang="en-US" dirty="0" smtClean="0">
                <a:solidFill>
                  <a:srgbClr val="FF0000"/>
                </a:solidFill>
              </a:rPr>
              <a:t>packets are very small</a:t>
            </a:r>
            <a:r>
              <a:rPr lang="en-US" dirty="0" smtClean="0"/>
              <a:t>, overhead of TCP is very high in comparison </a:t>
            </a:r>
          </a:p>
          <a:p>
            <a:pPr marL="282575" lvl="1" indent="0">
              <a:buNone/>
            </a:pPr>
            <a:r>
              <a:rPr lang="en-US" dirty="0" smtClean="0"/>
              <a:t>-&gt; A </a:t>
            </a:r>
            <a:r>
              <a:rPr lang="en-US" dirty="0"/>
              <a:t>very high percentage of the observed traffic in traces is overhead – ACKS and </a:t>
            </a:r>
            <a:r>
              <a:rPr lang="en-US" dirty="0" smtClean="0"/>
              <a:t>headers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In-order processing </a:t>
            </a:r>
            <a:r>
              <a:rPr lang="en-US" dirty="0" smtClean="0"/>
              <a:t>of packets causes additional delays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Congestion control </a:t>
            </a:r>
            <a:r>
              <a:rPr lang="en-US" dirty="0" smtClean="0"/>
              <a:t>unnecessary as game traffic is </a:t>
            </a:r>
            <a:r>
              <a:rPr lang="en-US" dirty="0" smtClean="0">
                <a:solidFill>
                  <a:srgbClr val="FF0000"/>
                </a:solidFill>
              </a:rPr>
              <a:t>application-limited </a:t>
            </a:r>
            <a:r>
              <a:rPr lang="en-US" dirty="0" smtClean="0"/>
              <a:t>(the application is very light load).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Fast-retransmit</a:t>
            </a:r>
            <a:r>
              <a:rPr lang="en-US" dirty="0" smtClean="0"/>
              <a:t>, a method to counter delays with retransmissions, ineffective with game traffic as </a:t>
            </a:r>
            <a:r>
              <a:rPr lang="en-US" dirty="0" smtClean="0">
                <a:solidFill>
                  <a:srgbClr val="FF0000"/>
                </a:solidFill>
              </a:rPr>
              <a:t>inter-arrival times </a:t>
            </a:r>
            <a:r>
              <a:rPr lang="en-US" dirty="0" smtClean="0"/>
              <a:t>(IAT) between packets is </a:t>
            </a:r>
            <a:r>
              <a:rPr lang="en-US" dirty="0" smtClean="0">
                <a:solidFill>
                  <a:srgbClr val="FF0000"/>
                </a:solidFill>
              </a:rPr>
              <a:t>very long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53" y="208521"/>
            <a:ext cx="8367086" cy="734471"/>
          </a:xfrm>
        </p:spPr>
        <p:txBody>
          <a:bodyPr/>
          <a:lstStyle/>
          <a:p>
            <a:r>
              <a:rPr lang="en-US" dirty="0" smtClean="0"/>
              <a:t>Avg. Latency of dropped/lost packets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"/>
          <a:stretch/>
        </p:blipFill>
        <p:spPr>
          <a:xfrm>
            <a:off x="257175" y="1116013"/>
            <a:ext cx="8564563" cy="5370512"/>
          </a:xfrm>
        </p:spPr>
      </p:pic>
      <p:sp>
        <p:nvSpPr>
          <p:cNvPr id="3" name="TextBox 2"/>
          <p:cNvSpPr txBox="1"/>
          <p:nvPr/>
        </p:nvSpPr>
        <p:spPr>
          <a:xfrm>
            <a:off x="6168130" y="3161923"/>
            <a:ext cx="2496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minimum delay</a:t>
            </a:r>
          </a:p>
          <a:p>
            <a:r>
              <a:rPr lang="en-US" dirty="0"/>
              <a:t>f</a:t>
            </a:r>
            <a:r>
              <a:rPr lang="en-US" dirty="0" smtClean="0"/>
              <a:t>or one retransmission</a:t>
            </a:r>
          </a:p>
          <a:p>
            <a:r>
              <a:rPr lang="en-US" dirty="0" smtClean="0"/>
              <a:t>when IAT is very low.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64691" y="3491201"/>
            <a:ext cx="5555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019" y="2506024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 – Transmission Time </a:t>
            </a:r>
          </a:p>
          <a:p>
            <a:r>
              <a:rPr lang="en-US" dirty="0" smtClean="0"/>
              <a:t>and time to receive 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3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Increased latency caused by Packet </a:t>
            </a:r>
            <a:r>
              <a:rPr lang="en-US" sz="3200" dirty="0"/>
              <a:t>L</a:t>
            </a:r>
            <a:r>
              <a:rPr lang="en-US" sz="3200" dirty="0" smtClean="0"/>
              <a:t>osses that trigger control mechanisms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" r="-1443"/>
          <a:stretch/>
        </p:blipFill>
        <p:spPr>
          <a:xfrm>
            <a:off x="384175" y="1425575"/>
            <a:ext cx="8507413" cy="5147122"/>
          </a:xfrm>
        </p:spPr>
      </p:pic>
    </p:spTree>
    <p:extLst>
      <p:ext uri="{BB962C8B-B14F-4D97-AF65-F5344CB8AC3E}">
        <p14:creationId xmlns:p14="http://schemas.microsoft.com/office/powerpoint/2010/main" val="132253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Increased </a:t>
            </a:r>
            <a:r>
              <a:rPr lang="en-US" sz="3200" dirty="0" smtClean="0"/>
              <a:t>jitter </a:t>
            </a:r>
            <a:r>
              <a:rPr lang="en-US" sz="3200" dirty="0"/>
              <a:t>caused by Packet Losses that trigger control mechanisms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4" r="-1" b="-2680"/>
          <a:stretch/>
        </p:blipFill>
        <p:spPr>
          <a:xfrm>
            <a:off x="779462" y="1425575"/>
            <a:ext cx="7583487" cy="5249863"/>
          </a:xfrm>
        </p:spPr>
      </p:pic>
    </p:spTree>
    <p:extLst>
      <p:ext uri="{BB962C8B-B14F-4D97-AF65-F5344CB8AC3E}">
        <p14:creationId xmlns:p14="http://schemas.microsoft.com/office/powerpoint/2010/main" val="30963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1"/>
            <a:ext cx="7583487" cy="431800"/>
          </a:xfrm>
        </p:spPr>
        <p:txBody>
          <a:bodyPr/>
          <a:lstStyle/>
          <a:p>
            <a:r>
              <a:rPr lang="en-US" sz="2400" dirty="0" smtClean="0"/>
              <a:t>Nagle’s Algorithm – not suited for Thin Streams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812802"/>
            <a:ext cx="7583487" cy="880532"/>
          </a:xfrm>
        </p:spPr>
        <p:txBody>
          <a:bodyPr/>
          <a:lstStyle/>
          <a:p>
            <a:r>
              <a:rPr lang="en-US" dirty="0" smtClean="0"/>
              <a:t>Aim to conserve bandwidth. Data only delayed if there are </a:t>
            </a:r>
            <a:r>
              <a:rPr lang="en-US" dirty="0" err="1" smtClean="0"/>
              <a:t>unACKed</a:t>
            </a:r>
            <a:r>
              <a:rPr lang="en-US" dirty="0" smtClean="0"/>
              <a:t> segments for the connection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693334"/>
            <a:ext cx="8822268" cy="41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41" y="381000"/>
            <a:ext cx="8277286" cy="906082"/>
          </a:xfrm>
        </p:spPr>
        <p:txBody>
          <a:bodyPr/>
          <a:lstStyle/>
          <a:p>
            <a:r>
              <a:rPr lang="en-US" sz="3200" dirty="0" smtClean="0"/>
              <a:t>Thin Streams and TCP – What can be Done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2420455"/>
          </a:xfrm>
          <a:solidFill>
            <a:srgbClr val="88CDF4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Modifications</a:t>
            </a:r>
            <a:r>
              <a:rPr lang="en-US" dirty="0" smtClean="0"/>
              <a:t> to TCP parameters/thresholds to avoid latencies caused by congestion control and retransmission mechanisms</a:t>
            </a:r>
          </a:p>
          <a:p>
            <a:r>
              <a:rPr lang="en-US" dirty="0" smtClean="0"/>
              <a:t>Adding </a:t>
            </a:r>
            <a:r>
              <a:rPr lang="en-US" dirty="0" smtClean="0">
                <a:solidFill>
                  <a:srgbClr val="FF0000"/>
                </a:solidFill>
              </a:rPr>
              <a:t>class distinctions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traffic flow </a:t>
            </a:r>
            <a:r>
              <a:rPr lang="en-US" dirty="0" smtClean="0"/>
              <a:t>to  identify </a:t>
            </a:r>
            <a:r>
              <a:rPr lang="en-US" dirty="0" smtClean="0">
                <a:solidFill>
                  <a:srgbClr val="FF0000"/>
                </a:solidFill>
              </a:rPr>
              <a:t>different packet types </a:t>
            </a:r>
            <a:r>
              <a:rPr lang="en-US" dirty="0" smtClean="0"/>
              <a:t>for preferential treatment</a:t>
            </a:r>
          </a:p>
        </p:txBody>
      </p:sp>
    </p:spTree>
    <p:extLst>
      <p:ext uri="{BB962C8B-B14F-4D97-AF65-F5344CB8AC3E}">
        <p14:creationId xmlns:p14="http://schemas.microsoft.com/office/powerpoint/2010/main" val="17848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871079" cy="682987"/>
          </a:xfrm>
        </p:spPr>
        <p:txBody>
          <a:bodyPr/>
          <a:lstStyle/>
          <a:p>
            <a:r>
              <a:rPr lang="en-US" dirty="0" smtClean="0"/>
              <a:t>1. In-Order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  <a:solidFill>
            <a:srgbClr val="88CDF4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Packets wont be delivered to the application until </a:t>
            </a:r>
            <a:r>
              <a:rPr lang="en-US" dirty="0" smtClean="0">
                <a:solidFill>
                  <a:srgbClr val="FF0000"/>
                </a:solidFill>
              </a:rPr>
              <a:t>all previous</a:t>
            </a:r>
            <a:r>
              <a:rPr lang="en-US" dirty="0" smtClean="0"/>
              <a:t> packets have been </a:t>
            </a:r>
            <a:r>
              <a:rPr lang="en-US" dirty="0" smtClean="0">
                <a:solidFill>
                  <a:srgbClr val="FF0000"/>
                </a:solidFill>
              </a:rPr>
              <a:t>received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delivered</a:t>
            </a:r>
          </a:p>
          <a:p>
            <a:pPr lvl="1"/>
            <a:r>
              <a:rPr lang="en-US" dirty="0"/>
              <a:t>Retransmission and re-ordering due to a loss </a:t>
            </a:r>
            <a:r>
              <a:rPr lang="en-US" dirty="0" smtClean="0"/>
              <a:t>increases latency</a:t>
            </a:r>
          </a:p>
          <a:p>
            <a:r>
              <a:rPr lang="en-US" dirty="0" smtClean="0"/>
              <a:t>In some games, players will often perform many fast actions in sequence. </a:t>
            </a:r>
          </a:p>
          <a:p>
            <a:pPr lvl="1"/>
            <a:r>
              <a:rPr lang="en-US" dirty="0" smtClean="0"/>
              <a:t>Each action is often an incremental update on previous state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hrowing away a delayed packet is a viable option as you only want to see the present view and not what it was a second or two ago. It will cause jerkiness.</a:t>
            </a:r>
          </a:p>
          <a:p>
            <a:r>
              <a:rPr lang="en-US" dirty="0" smtClean="0"/>
              <a:t>However, in many games, actions do need to be seen in succession as it could impact game play.</a:t>
            </a:r>
          </a:p>
        </p:txBody>
      </p:sp>
    </p:spTree>
    <p:extLst>
      <p:ext uri="{BB962C8B-B14F-4D97-AF65-F5344CB8AC3E}">
        <p14:creationId xmlns:p14="http://schemas.microsoft.com/office/powerpoint/2010/main" val="368144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098709" cy="803115"/>
          </a:xfrm>
        </p:spPr>
        <p:txBody>
          <a:bodyPr/>
          <a:lstStyle/>
          <a:p>
            <a:r>
              <a:rPr lang="en-US" dirty="0" smtClean="0"/>
              <a:t>2.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03634"/>
            <a:ext cx="7583487" cy="4853615"/>
          </a:xfrm>
          <a:solidFill>
            <a:srgbClr val="88CDF4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Congestion control</a:t>
            </a:r>
            <a:r>
              <a:rPr lang="en-US" dirty="0" smtClean="0"/>
              <a:t> policy is designed for greedy traffic streams that have to be </a:t>
            </a:r>
            <a:r>
              <a:rPr lang="en-US" dirty="0" smtClean="0">
                <a:solidFill>
                  <a:srgbClr val="FF0000"/>
                </a:solidFill>
              </a:rPr>
              <a:t>network limited</a:t>
            </a:r>
            <a:endParaRPr lang="en-US" dirty="0" smtClean="0"/>
          </a:p>
          <a:p>
            <a:r>
              <a:rPr lang="en-US" dirty="0" smtClean="0"/>
              <a:t>By contrast, thin </a:t>
            </a:r>
            <a:r>
              <a:rPr lang="en-US" dirty="0"/>
              <a:t>s</a:t>
            </a:r>
            <a:r>
              <a:rPr lang="en-US" dirty="0" smtClean="0"/>
              <a:t>treams are </a:t>
            </a:r>
            <a:r>
              <a:rPr lang="en-US" dirty="0" smtClean="0">
                <a:solidFill>
                  <a:srgbClr val="FF0000"/>
                </a:solidFill>
              </a:rPr>
              <a:t>application limited</a:t>
            </a:r>
            <a:endParaRPr lang="en-US" dirty="0" smtClean="0"/>
          </a:p>
          <a:p>
            <a:r>
              <a:rPr lang="en-US" dirty="0" smtClean="0"/>
              <a:t>When there is </a:t>
            </a:r>
            <a:r>
              <a:rPr lang="en-US" dirty="0" smtClean="0">
                <a:solidFill>
                  <a:srgbClr val="FF0000"/>
                </a:solidFill>
              </a:rPr>
              <a:t>no action </a:t>
            </a:r>
            <a:r>
              <a:rPr lang="en-US" dirty="0" smtClean="0"/>
              <a:t>on the link, i.e., the </a:t>
            </a:r>
            <a:r>
              <a:rPr lang="en-US" dirty="0" smtClean="0">
                <a:solidFill>
                  <a:srgbClr val="FF0000"/>
                </a:solidFill>
              </a:rPr>
              <a:t>IAT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RTO</a:t>
            </a:r>
            <a:r>
              <a:rPr lang="en-US" dirty="0" smtClean="0"/>
              <a:t> (timeout), TCP sets the congestion window (amount of traffic a sender may send - </a:t>
            </a:r>
            <a:r>
              <a:rPr lang="en-US" dirty="0" err="1" smtClean="0">
                <a:solidFill>
                  <a:srgbClr val="FF0000"/>
                </a:solidFill>
              </a:rPr>
              <a:t>cwnd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= 2</a:t>
            </a:r>
            <a:r>
              <a:rPr lang="en-US" dirty="0" smtClean="0"/>
              <a:t> and keeps it there so long as this condition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change– this is called </a:t>
            </a:r>
            <a:r>
              <a:rPr lang="en-US" dirty="0" smtClean="0">
                <a:solidFill>
                  <a:srgbClr val="FF0000"/>
                </a:solidFill>
              </a:rPr>
              <a:t>restart after idle period policy</a:t>
            </a:r>
          </a:p>
          <a:p>
            <a:pPr lvl="1"/>
            <a:r>
              <a:rPr lang="en-US" dirty="0" smtClean="0"/>
              <a:t>prevents an application from suddenly dumping a large burst of traffic into the network after a period of silence.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Cwnd</a:t>
            </a:r>
            <a:r>
              <a:rPr lang="en-US" dirty="0" smtClean="0"/>
              <a:t> at the </a:t>
            </a:r>
            <a:r>
              <a:rPr lang="en-US" dirty="0" smtClean="0">
                <a:solidFill>
                  <a:srgbClr val="FF0000"/>
                </a:solidFill>
              </a:rPr>
              <a:t>old value </a:t>
            </a:r>
            <a:r>
              <a:rPr lang="en-US" dirty="0" smtClean="0"/>
              <a:t>does not reflect current </a:t>
            </a:r>
            <a:r>
              <a:rPr lang="en-US" dirty="0" smtClean="0">
                <a:solidFill>
                  <a:srgbClr val="FFFF00"/>
                </a:solidFill>
              </a:rPr>
              <a:t>network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conditions - may have changed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For games that means e.g., a player could suddenly have </a:t>
            </a:r>
            <a:r>
              <a:rPr lang="en-US" dirty="0">
                <a:solidFill>
                  <a:srgbClr val="FFFFFF"/>
                </a:solidFill>
              </a:rPr>
              <a:t>three actions: </a:t>
            </a:r>
            <a:r>
              <a:rPr lang="en-US" dirty="0">
                <a:solidFill>
                  <a:srgbClr val="FF0000"/>
                </a:solidFill>
              </a:rPr>
              <a:t>“sneak,” “move,” and “</a:t>
            </a:r>
            <a:r>
              <a:rPr lang="en-US" dirty="0" smtClean="0">
                <a:solidFill>
                  <a:srgbClr val="FF0000"/>
                </a:solidFill>
              </a:rPr>
              <a:t>attack’’</a:t>
            </a:r>
            <a:r>
              <a:rPr lang="en-US" dirty="0" smtClean="0">
                <a:solidFill>
                  <a:srgbClr val="FFFFFF"/>
                </a:solidFill>
              </a:rPr>
              <a:t> and only two will go out and 3</a:t>
            </a:r>
            <a:r>
              <a:rPr lang="en-US" baseline="30000" dirty="0" smtClean="0">
                <a:solidFill>
                  <a:srgbClr val="FFFFFF"/>
                </a:solidFill>
              </a:rPr>
              <a:t>rd</a:t>
            </a:r>
            <a:r>
              <a:rPr lang="en-US" dirty="0" smtClean="0">
                <a:solidFill>
                  <a:srgbClr val="FFFFFF"/>
                </a:solidFill>
              </a:rPr>
              <a:t> has to wait for window to increase – long delay!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6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13" y="381000"/>
            <a:ext cx="8272939" cy="700149"/>
          </a:xfrm>
        </p:spPr>
        <p:txBody>
          <a:bodyPr/>
          <a:lstStyle/>
          <a:p>
            <a:r>
              <a:rPr lang="en-US" dirty="0" smtClean="0"/>
              <a:t>Congestion Control and Thin Streams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1" t="-2" r="-704" b="1"/>
          <a:stretch/>
        </p:blipFill>
        <p:spPr>
          <a:xfrm>
            <a:off x="514913" y="1081088"/>
            <a:ext cx="8101301" cy="5561012"/>
          </a:xfrm>
        </p:spPr>
      </p:pic>
    </p:spTree>
    <p:extLst>
      <p:ext uri="{BB962C8B-B14F-4D97-AF65-F5344CB8AC3E}">
        <p14:creationId xmlns:p14="http://schemas.microsoft.com/office/powerpoint/2010/main" val="239791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31387" cy="631504"/>
          </a:xfrm>
        </p:spPr>
        <p:txBody>
          <a:bodyPr/>
          <a:lstStyle/>
          <a:p>
            <a:r>
              <a:rPr lang="en-US" dirty="0" smtClean="0"/>
              <a:t>3. Fast Retransmit - Loss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75714"/>
            <a:ext cx="7583487" cy="4639450"/>
          </a:xfrm>
          <a:solidFill>
            <a:srgbClr val="88CDF4"/>
          </a:solidFill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detect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 smtClean="0"/>
              <a:t>in TCP:</a:t>
            </a:r>
          </a:p>
          <a:p>
            <a:pPr marL="752475" lvl="1" indent="-457200">
              <a:buFont typeface="+mj-lt"/>
              <a:buAutoNum type="arabicPeriod"/>
            </a:pPr>
            <a:r>
              <a:rPr lang="en-US" dirty="0" smtClean="0"/>
              <a:t>Retransmission timer expires (RTO)</a:t>
            </a:r>
          </a:p>
          <a:p>
            <a:pPr marL="752475" lvl="1" indent="-457200">
              <a:buFont typeface="+mj-lt"/>
              <a:buAutoNum type="arabicPeriod"/>
            </a:pPr>
            <a:r>
              <a:rPr lang="en-US" dirty="0" smtClean="0"/>
              <a:t>Fast retransmit – triggered by 3 duplicate ACKs of same packet</a:t>
            </a:r>
          </a:p>
          <a:p>
            <a:r>
              <a:rPr lang="en-US" dirty="0" smtClean="0"/>
              <a:t>Because of high IAT, not enough traffic during RTO period. Means that </a:t>
            </a:r>
            <a:r>
              <a:rPr lang="en-US" dirty="0" smtClean="0">
                <a:solidFill>
                  <a:srgbClr val="FF0000"/>
                </a:solidFill>
              </a:rPr>
              <a:t>fast retransmit</a:t>
            </a:r>
            <a:r>
              <a:rPr lang="en-US" dirty="0" smtClean="0"/>
              <a:t> will never be triggered.</a:t>
            </a:r>
          </a:p>
          <a:p>
            <a:pPr marL="282575" lvl="1" indent="-282575">
              <a:spcBef>
                <a:spcPts val="2000"/>
              </a:spcBef>
            </a:pPr>
            <a:r>
              <a:rPr lang="en-US" dirty="0" smtClean="0">
                <a:solidFill>
                  <a:srgbClr val="FF0000"/>
                </a:solidFill>
              </a:rPr>
              <a:t>SACK</a:t>
            </a:r>
            <a:r>
              <a:rPr lang="en-US" dirty="0" smtClean="0"/>
              <a:t> - Selective </a:t>
            </a:r>
            <a:r>
              <a:rPr lang="en-US" dirty="0"/>
              <a:t>repeat – sends ACK for each received data packet</a:t>
            </a:r>
            <a:r>
              <a:rPr lang="en-US" dirty="0" smtClean="0"/>
              <a:t>. No waiting for duplicate ACKs</a:t>
            </a:r>
            <a:endParaRPr lang="en-US" dirty="0"/>
          </a:p>
          <a:p>
            <a:pPr lvl="1"/>
            <a:r>
              <a:rPr lang="en-US" dirty="0" smtClean="0"/>
              <a:t>recommend </a:t>
            </a:r>
            <a:r>
              <a:rPr lang="en-US" dirty="0"/>
              <a:t>that </a:t>
            </a:r>
            <a:r>
              <a:rPr lang="en-US" dirty="0" smtClean="0"/>
              <a:t>every network </a:t>
            </a:r>
            <a:r>
              <a:rPr lang="en-US" dirty="0"/>
              <a:t>game employing TCP should guarantee the SACK option is enabled at </a:t>
            </a:r>
            <a:r>
              <a:rPr lang="en-US" dirty="0" smtClean="0"/>
              <a:t>both ends.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Traffic – A Thin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1777579"/>
          </a:xfrm>
          <a:solidFill>
            <a:srgbClr val="88CDF4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What is a THIN </a:t>
            </a:r>
            <a:r>
              <a:rPr lang="en-US" dirty="0" smtClean="0"/>
              <a:t>stream?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	Thin streams have </a:t>
            </a:r>
            <a:r>
              <a:rPr lang="en-US" dirty="0">
                <a:solidFill>
                  <a:srgbClr val="FF0000"/>
                </a:solidFill>
              </a:rPr>
              <a:t>very small packet sizes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very high inter packet arrivals </a:t>
            </a:r>
            <a:r>
              <a:rPr lang="en-US" dirty="0"/>
              <a:t>(IAT)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6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Packet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definition of a series of duplicate </a:t>
            </a:r>
            <a:r>
              <a:rPr lang="en-US" dirty="0" err="1"/>
              <a:t>acks</a:t>
            </a:r>
            <a:r>
              <a:rPr lang="en-US" dirty="0"/>
              <a:t> is strict in that each </a:t>
            </a:r>
            <a:r>
              <a:rPr lang="en-US" dirty="0" err="1"/>
              <a:t>ack</a:t>
            </a:r>
            <a:r>
              <a:rPr lang="en-US" dirty="0"/>
              <a:t> packet must not contain data, must have the same receiver window size, and must have the same acknowledgement sequence number. By this definition, if a receiving host sends a data packet to a sender that is waiting for more duplicate </a:t>
            </a:r>
            <a:r>
              <a:rPr lang="en-US" dirty="0" err="1"/>
              <a:t>acks</a:t>
            </a:r>
            <a:r>
              <a:rPr lang="en-US" dirty="0"/>
              <a:t> in that connection, the count of duplicate </a:t>
            </a:r>
            <a:r>
              <a:rPr lang="en-US" dirty="0" err="1"/>
              <a:t>acks</a:t>
            </a:r>
            <a:r>
              <a:rPr lang="en-US" dirty="0"/>
              <a:t> will be reset to zero. Thus, the fast retransmit mechanism will not be triggered unless the counting of duplicate </a:t>
            </a:r>
            <a:r>
              <a:rPr lang="en-US" dirty="0" err="1"/>
              <a:t>acks</a:t>
            </a:r>
            <a:r>
              <a:rPr lang="en-US" dirty="0"/>
              <a:t> is not interrupted, even if sufficient duplicate </a:t>
            </a:r>
            <a:r>
              <a:rPr lang="en-US" dirty="0" err="1"/>
              <a:t>acks</a:t>
            </a:r>
            <a:r>
              <a:rPr lang="en-US" dirty="0"/>
              <a:t> are released. Most duplicate </a:t>
            </a:r>
            <a:r>
              <a:rPr lang="en-US" dirty="0" err="1"/>
              <a:t>ack</a:t>
            </a:r>
            <a:r>
              <a:rPr lang="en-US" dirty="0"/>
              <a:t> accumulations are interrupted by data packets sent from the game clients. This happens because game traffic is bi-directional, so the game clients may have data to release before sufficient duplicate </a:t>
            </a:r>
            <a:r>
              <a:rPr lang="en-US" dirty="0" err="1"/>
              <a:t>acks</a:t>
            </a:r>
            <a:r>
              <a:rPr lang="en-US" dirty="0"/>
              <a:t> are </a:t>
            </a:r>
            <a:r>
              <a:rPr lang="en-US" dirty="0" smtClean="0"/>
              <a:t>generated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85954"/>
          </a:xfrm>
        </p:spPr>
        <p:txBody>
          <a:bodyPr/>
          <a:lstStyle/>
          <a:p>
            <a:r>
              <a:rPr lang="en-US" dirty="0" smtClean="0"/>
              <a:t>IAT </a:t>
            </a:r>
            <a:r>
              <a:rPr lang="en-US" dirty="0" err="1" smtClean="0"/>
              <a:t>vs</a:t>
            </a:r>
            <a:r>
              <a:rPr lang="en-US" dirty="0" smtClean="0"/>
              <a:t> RTO-RTT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11" b="4611"/>
          <a:stretch>
            <a:fillRect/>
          </a:stretch>
        </p:blipFill>
        <p:spPr>
          <a:xfrm>
            <a:off x="411163" y="1166813"/>
            <a:ext cx="7951787" cy="5387975"/>
          </a:xfrm>
        </p:spPr>
      </p:pic>
    </p:spTree>
    <p:extLst>
      <p:ext uri="{BB962C8B-B14F-4D97-AF65-F5344CB8AC3E}">
        <p14:creationId xmlns:p14="http://schemas.microsoft.com/office/powerpoint/2010/main" val="273548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TCP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2514535"/>
          </a:xfrm>
          <a:solidFill>
            <a:srgbClr val="88CDF4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 smtClean="0">
                <a:solidFill>
                  <a:srgbClr val="FF0000"/>
                </a:solidFill>
              </a:rPr>
              <a:t>tweaks</a:t>
            </a:r>
            <a:r>
              <a:rPr lang="en-US" dirty="0" smtClean="0"/>
              <a:t> to some TCP calculations to bypass or change some actions if a </a:t>
            </a:r>
            <a:r>
              <a:rPr lang="en-US" dirty="0" smtClean="0">
                <a:solidFill>
                  <a:srgbClr val="FF0000"/>
                </a:solidFill>
              </a:rPr>
              <a:t>thin stream is detected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reak down the data into </a:t>
            </a:r>
            <a:r>
              <a:rPr lang="en-US" dirty="0" smtClean="0">
                <a:solidFill>
                  <a:srgbClr val="FF0000"/>
                </a:solidFill>
              </a:rPr>
              <a:t>different types of streams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tailor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packet handling </a:t>
            </a:r>
            <a:r>
              <a:rPr lang="en-US" dirty="0" smtClean="0"/>
              <a:t>to attain the best possible transport strategies for each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9520"/>
            <a:ext cx="7583487" cy="674236"/>
          </a:xfrm>
        </p:spPr>
        <p:txBody>
          <a:bodyPr/>
          <a:lstStyle/>
          <a:p>
            <a:r>
              <a:rPr lang="en-US" dirty="0" smtClean="0"/>
              <a:t>1. Thin Stream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149793"/>
            <a:ext cx="7583487" cy="5310329"/>
          </a:xfrm>
          <a:solidFill>
            <a:srgbClr val="88CDF4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thin-</a:t>
            </a:r>
            <a:r>
              <a:rPr lang="en-US" dirty="0" smtClean="0"/>
              <a:t>stream </a:t>
            </a:r>
            <a:r>
              <a:rPr lang="en-US" dirty="0" smtClean="0">
                <a:solidFill>
                  <a:srgbClr val="FF0000"/>
                </a:solidFill>
              </a:rPr>
              <a:t>detection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mechanism </a:t>
            </a:r>
            <a:r>
              <a:rPr lang="en-US" dirty="0"/>
              <a:t>must be able to </a:t>
            </a:r>
            <a:r>
              <a:rPr lang="en-US" dirty="0">
                <a:solidFill>
                  <a:srgbClr val="FF0000"/>
                </a:solidFill>
              </a:rPr>
              <a:t>dynamically</a:t>
            </a:r>
            <a:r>
              <a:rPr lang="en-US" dirty="0"/>
              <a:t> detect the current properties of a </a:t>
            </a:r>
            <a:r>
              <a:rPr lang="en-US" dirty="0" smtClean="0"/>
              <a:t>stream.</a:t>
            </a:r>
          </a:p>
          <a:p>
            <a:r>
              <a:rPr lang="en-US" dirty="0"/>
              <a:t>The application should not have to be aware of the detection mechanism, nor have to feed </a:t>
            </a:r>
            <a:r>
              <a:rPr lang="en-US" dirty="0" smtClean="0"/>
              <a:t>data about </a:t>
            </a:r>
            <a:r>
              <a:rPr lang="en-US" dirty="0"/>
              <a:t>its transmission rate to the network stack; it should be </a:t>
            </a:r>
            <a:r>
              <a:rPr lang="en-US" dirty="0">
                <a:solidFill>
                  <a:srgbClr val="FF0000"/>
                </a:solidFill>
              </a:rPr>
              <a:t>transparent</a:t>
            </a:r>
            <a:r>
              <a:rPr lang="en-US" dirty="0"/>
              <a:t> to the </a:t>
            </a:r>
            <a:r>
              <a:rPr lang="en-US" dirty="0" smtClean="0"/>
              <a:t>application.</a:t>
            </a:r>
          </a:p>
          <a:p>
            <a:r>
              <a:rPr lang="en-US" dirty="0" smtClean="0"/>
              <a:t>Should </a:t>
            </a:r>
            <a:r>
              <a:rPr lang="en-US" dirty="0" smtClean="0">
                <a:solidFill>
                  <a:srgbClr val="FF0000"/>
                </a:solidFill>
              </a:rPr>
              <a:t>not introduce </a:t>
            </a:r>
            <a:r>
              <a:rPr lang="en-US" dirty="0" smtClean="0"/>
              <a:t>any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mechanism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dirty="0" smtClean="0"/>
              <a:t>chosen approach is </a:t>
            </a:r>
            <a:r>
              <a:rPr lang="en-US" dirty="0"/>
              <a:t>based on </a:t>
            </a:r>
            <a:r>
              <a:rPr lang="en-US" dirty="0" smtClean="0"/>
              <a:t>an already </a:t>
            </a:r>
            <a:r>
              <a:rPr lang="en-US" dirty="0"/>
              <a:t>existing counter of unacknowledged packets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Mechanism effect:</a:t>
            </a:r>
          </a:p>
          <a:p>
            <a:pPr marL="1717675" lvl="6" indent="0">
              <a:buNone/>
            </a:pPr>
            <a:r>
              <a:rPr lang="en-US" sz="2400" i="1" dirty="0" smtClean="0"/>
              <a:t>If </a:t>
            </a:r>
            <a:r>
              <a:rPr lang="en-US" sz="2400" i="1" dirty="0"/>
              <a:t>(</a:t>
            </a:r>
            <a:r>
              <a:rPr lang="en-US" sz="2400" dirty="0"/>
              <a:t> </a:t>
            </a:r>
            <a:r>
              <a:rPr lang="en-US" sz="2400" i="1" dirty="0" err="1"/>
              <a:t>tcp</a:t>
            </a:r>
            <a:r>
              <a:rPr lang="en-US" sz="2400" dirty="0" err="1"/>
              <a:t>_</a:t>
            </a:r>
            <a:r>
              <a:rPr lang="en-US" sz="2400" i="1" dirty="0" err="1"/>
              <a:t>stream</a:t>
            </a:r>
            <a:r>
              <a:rPr lang="en-US" sz="2400" dirty="0" err="1"/>
              <a:t>_</a:t>
            </a:r>
            <a:r>
              <a:rPr lang="en-US" sz="2400" i="1" dirty="0" err="1"/>
              <a:t>is</a:t>
            </a:r>
            <a:r>
              <a:rPr lang="en-US" sz="2400" dirty="0" err="1"/>
              <a:t>_</a:t>
            </a:r>
            <a:r>
              <a:rPr lang="en-US" sz="2400" i="1" dirty="0" err="1"/>
              <a:t>thin</a:t>
            </a:r>
            <a:r>
              <a:rPr lang="en-US" sz="2400" i="1" dirty="0"/>
              <a:t>) </a:t>
            </a:r>
            <a:r>
              <a:rPr lang="en-US" sz="2400" dirty="0"/>
              <a:t> {</a:t>
            </a:r>
          </a:p>
          <a:p>
            <a:pPr marL="1717675" lvl="6" indent="0">
              <a:buNone/>
            </a:pPr>
            <a:r>
              <a:rPr lang="en-US" sz="2400" b="1" dirty="0"/>
              <a:t>apply modifications</a:t>
            </a:r>
          </a:p>
          <a:p>
            <a:pPr marL="1717675" lvl="6" indent="0">
              <a:buNone/>
            </a:pPr>
            <a:r>
              <a:rPr lang="da-DK" sz="2400" dirty="0"/>
              <a:t>} </a:t>
            </a:r>
            <a:r>
              <a:rPr lang="da-DK" sz="2400" i="1" dirty="0" err="1"/>
              <a:t>else</a:t>
            </a:r>
            <a:r>
              <a:rPr lang="da-DK" sz="2400" i="1" dirty="0"/>
              <a:t> </a:t>
            </a:r>
            <a:r>
              <a:rPr lang="da-DK" sz="2400" dirty="0"/>
              <a:t>{</a:t>
            </a:r>
          </a:p>
          <a:p>
            <a:pPr marL="1717675" lvl="6" indent="0">
              <a:buNone/>
            </a:pPr>
            <a:r>
              <a:rPr lang="da-DK" sz="2400" b="1" dirty="0" err="1"/>
              <a:t>use</a:t>
            </a:r>
            <a:r>
              <a:rPr lang="da-DK" sz="2400" b="1" dirty="0"/>
              <a:t> normal TCP</a:t>
            </a:r>
          </a:p>
          <a:p>
            <a:pPr marL="1717675" lvl="6" indent="0">
              <a:buNone/>
            </a:pPr>
            <a:r>
              <a:rPr lang="da-DK" sz="2400" dirty="0" smtClean="0"/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97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enhancements do we want for thin stream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8CDF4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Removal of exponential </a:t>
            </a:r>
            <a:r>
              <a:rPr lang="en-US" dirty="0" err="1">
                <a:solidFill>
                  <a:srgbClr val="FF0000"/>
                </a:solidFill>
              </a:rPr>
              <a:t>backoff</a:t>
            </a:r>
            <a:r>
              <a:rPr lang="en-US" dirty="0"/>
              <a:t>: To prevent an </a:t>
            </a:r>
            <a:r>
              <a:rPr lang="en-US" dirty="0" smtClean="0"/>
              <a:t>exponential </a:t>
            </a:r>
            <a:r>
              <a:rPr lang="en-US" dirty="0"/>
              <a:t>increase in retransmission delay for a </a:t>
            </a:r>
            <a:r>
              <a:rPr lang="en-US" dirty="0" smtClean="0">
                <a:solidFill>
                  <a:srgbClr val="FF0000"/>
                </a:solidFill>
              </a:rPr>
              <a:t>repeatedly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lost</a:t>
            </a:r>
            <a:r>
              <a:rPr lang="en-US" dirty="0"/>
              <a:t> packet, </a:t>
            </a:r>
            <a:r>
              <a:rPr lang="en-US" dirty="0" smtClean="0"/>
              <a:t>the </a:t>
            </a:r>
            <a:r>
              <a:rPr lang="en-US" dirty="0"/>
              <a:t>exponential </a:t>
            </a:r>
            <a:r>
              <a:rPr lang="en-US" dirty="0" smtClean="0"/>
              <a:t>factor is removed.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Faster </a:t>
            </a:r>
            <a:r>
              <a:rPr lang="en-US" dirty="0">
                <a:solidFill>
                  <a:srgbClr val="FF0000"/>
                </a:solidFill>
              </a:rPr>
              <a:t>Fast Retransmit</a:t>
            </a:r>
            <a:r>
              <a:rPr lang="en-US" dirty="0"/>
              <a:t>: Instead of waiting for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 smtClean="0">
                <a:solidFill>
                  <a:srgbClr val="FF0000"/>
                </a:solidFill>
              </a:rPr>
              <a:t>duplicate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ACKs </a:t>
            </a:r>
            <a:r>
              <a:rPr lang="en-US" dirty="0" smtClean="0"/>
              <a:t>before </a:t>
            </a:r>
            <a:r>
              <a:rPr lang="en-US" dirty="0"/>
              <a:t>sending a fast </a:t>
            </a:r>
            <a:r>
              <a:rPr lang="en-US" dirty="0" smtClean="0"/>
              <a:t>retransmission</a:t>
            </a:r>
            <a:r>
              <a:rPr lang="en-US" dirty="0"/>
              <a:t>, we retransmit after receiving </a:t>
            </a: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Redundant Data Bundling</a:t>
            </a:r>
            <a:r>
              <a:rPr lang="en-US" dirty="0"/>
              <a:t>: </a:t>
            </a:r>
            <a:r>
              <a:rPr lang="en-US" dirty="0" smtClean="0"/>
              <a:t>Data is copied </a:t>
            </a:r>
            <a:r>
              <a:rPr lang="en-US" dirty="0"/>
              <a:t>(</a:t>
            </a:r>
            <a:r>
              <a:rPr lang="en-US" dirty="0" smtClean="0"/>
              <a:t>bundled) from the </a:t>
            </a:r>
            <a:r>
              <a:rPr lang="en-US" dirty="0">
                <a:solidFill>
                  <a:srgbClr val="FF0000"/>
                </a:solidFill>
              </a:rPr>
              <a:t>unacknowledged</a:t>
            </a:r>
            <a:r>
              <a:rPr lang="en-US" dirty="0"/>
              <a:t> packets in the send buffer into </a:t>
            </a:r>
            <a:r>
              <a:rPr lang="en-US" dirty="0" smtClean="0"/>
              <a:t>the next </a:t>
            </a:r>
            <a:r>
              <a:rPr lang="en-US" dirty="0"/>
              <a:t>packet if space is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82987"/>
          </a:xfrm>
        </p:spPr>
        <p:txBody>
          <a:bodyPr/>
          <a:lstStyle/>
          <a:p>
            <a:r>
              <a:rPr lang="en-US" dirty="0" smtClean="0"/>
              <a:t>Bundling of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3" t="4881"/>
          <a:stretch/>
        </p:blipFill>
        <p:spPr>
          <a:xfrm>
            <a:off x="325438" y="1323747"/>
            <a:ext cx="8548687" cy="5062443"/>
          </a:xfrm>
        </p:spPr>
      </p:pic>
    </p:spTree>
    <p:extLst>
      <p:ext uri="{BB962C8B-B14F-4D97-AF65-F5344CB8AC3E}">
        <p14:creationId xmlns:p14="http://schemas.microsoft.com/office/powerpoint/2010/main" val="248788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47953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6" r="-198" b="1560"/>
          <a:stretch/>
        </p:blipFill>
        <p:spPr>
          <a:xfrm>
            <a:off x="411931" y="1828800"/>
            <a:ext cx="8513231" cy="4143259"/>
          </a:xfrm>
        </p:spPr>
      </p:pic>
    </p:spTree>
    <p:extLst>
      <p:ext uri="{BB962C8B-B14F-4D97-AF65-F5344CB8AC3E}">
        <p14:creationId xmlns:p14="http://schemas.microsoft.com/office/powerpoint/2010/main" val="113045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00031" cy="700914"/>
          </a:xfrm>
        </p:spPr>
        <p:txBody>
          <a:bodyPr/>
          <a:lstStyle/>
          <a:p>
            <a:r>
              <a:rPr lang="en-US" sz="4400" dirty="0" smtClean="0"/>
              <a:t>2. Using content classification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95" y="1081914"/>
            <a:ext cx="8221448" cy="5336332"/>
          </a:xfrm>
          <a:solidFill>
            <a:srgbClr val="88CDF4"/>
          </a:solidFill>
        </p:spPr>
        <p:txBody>
          <a:bodyPr>
            <a:normAutofit/>
          </a:bodyPr>
          <a:lstStyle/>
          <a:p>
            <a:r>
              <a:rPr lang="en-US" dirty="0"/>
              <a:t>For MMORPGs, </a:t>
            </a:r>
            <a:r>
              <a:rPr lang="en-US" dirty="0" smtClean="0"/>
              <a:t>the authors classify game messages </a:t>
            </a:r>
            <a:r>
              <a:rPr lang="en-US" dirty="0"/>
              <a:t>generated by </a:t>
            </a:r>
            <a:r>
              <a:rPr lang="en-US" dirty="0" smtClean="0"/>
              <a:t>players into </a:t>
            </a:r>
            <a:r>
              <a:rPr lang="en-US" dirty="0"/>
              <a:t>three types: </a:t>
            </a:r>
            <a:r>
              <a:rPr lang="en-US" i="1" dirty="0"/>
              <a:t>move</a:t>
            </a:r>
            <a:r>
              <a:rPr lang="en-US" dirty="0"/>
              <a:t>, </a:t>
            </a:r>
            <a:r>
              <a:rPr lang="en-US" i="1" dirty="0"/>
              <a:t>attack</a:t>
            </a:r>
            <a:r>
              <a:rPr lang="en-US" dirty="0"/>
              <a:t>, and </a:t>
            </a:r>
            <a:r>
              <a:rPr lang="en-US" i="1" dirty="0"/>
              <a:t>talk </a:t>
            </a:r>
            <a:r>
              <a:rPr lang="en-US" dirty="0"/>
              <a:t>messages.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Move </a:t>
            </a:r>
            <a:r>
              <a:rPr lang="en-US" dirty="0">
                <a:solidFill>
                  <a:srgbClr val="FF0000"/>
                </a:solidFill>
              </a:rPr>
              <a:t>messages </a:t>
            </a:r>
            <a:r>
              <a:rPr lang="en-US" dirty="0"/>
              <a:t>report position updates when an avatar moves or goes to a </a:t>
            </a:r>
            <a:r>
              <a:rPr lang="en-US" dirty="0" smtClean="0"/>
              <a:t>new area</a:t>
            </a:r>
            <a:r>
              <a:rPr lang="en-US" dirty="0"/>
              <a:t>. Since only the latest location in the game play matters, the server </a:t>
            </a:r>
            <a:r>
              <a:rPr lang="en-US" dirty="0" smtClean="0"/>
              <a:t>simply discards </a:t>
            </a:r>
            <a:r>
              <a:rPr lang="en-US" dirty="0"/>
              <a:t>out-of-date move messages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Attack </a:t>
            </a:r>
            <a:r>
              <a:rPr lang="en-US" dirty="0">
                <a:solidFill>
                  <a:srgbClr val="FF0000"/>
                </a:solidFill>
              </a:rPr>
              <a:t>messages </a:t>
            </a:r>
            <a:r>
              <a:rPr lang="en-US" dirty="0"/>
              <a:t>correspond to an avatar’s combat actions when it engages </a:t>
            </a:r>
            <a:r>
              <a:rPr lang="en-US" dirty="0" smtClean="0"/>
              <a:t>in fights </a:t>
            </a:r>
            <a:r>
              <a:rPr lang="en-US" dirty="0"/>
              <a:t>with opponents. Such messages cannot be lost because each action </a:t>
            </a:r>
            <a:r>
              <a:rPr lang="en-US" dirty="0" smtClean="0"/>
              <a:t>will have </a:t>
            </a:r>
            <a:r>
              <a:rPr lang="en-US" dirty="0"/>
              <a:t>some impact on the target. However, if several successive attack </a:t>
            </a:r>
            <a:r>
              <a:rPr lang="en-US" dirty="0" smtClean="0"/>
              <a:t>messages describe </a:t>
            </a:r>
            <a:r>
              <a:rPr lang="en-US" dirty="0"/>
              <a:t>the same combat action against the same target, out-of-order arrivals </a:t>
            </a:r>
            <a:r>
              <a:rPr lang="en-US" dirty="0" smtClean="0"/>
              <a:t>of these </a:t>
            </a:r>
            <a:r>
              <a:rPr lang="en-US" dirty="0"/>
              <a:t>messages can be </a:t>
            </a:r>
            <a:r>
              <a:rPr lang="en-US" dirty="0" smtClean="0"/>
              <a:t>tolerated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Talk </a:t>
            </a:r>
            <a:r>
              <a:rPr lang="en-US" dirty="0">
                <a:solidFill>
                  <a:srgbClr val="FF0000"/>
                </a:solidFill>
              </a:rPr>
              <a:t>messages </a:t>
            </a:r>
            <a:r>
              <a:rPr lang="en-US" dirty="0"/>
              <a:t>convey the contents of conversations between players. M</a:t>
            </a:r>
            <a:r>
              <a:rPr lang="en-US" dirty="0" smtClean="0"/>
              <a:t>ust </a:t>
            </a:r>
            <a:r>
              <a:rPr lang="en-US" dirty="0"/>
              <a:t>be transmitted in order and </a:t>
            </a:r>
            <a:r>
              <a:rPr lang="en-US" dirty="0" smtClean="0"/>
              <a:t>reliably.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63" y="381001"/>
            <a:ext cx="8356197" cy="597182"/>
          </a:xfrm>
        </p:spPr>
        <p:txBody>
          <a:bodyPr/>
          <a:lstStyle/>
          <a:p>
            <a:r>
              <a:rPr lang="en-US" sz="3200" dirty="0" smtClean="0"/>
              <a:t>Transport Options for Different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74021"/>
            <a:ext cx="7583487" cy="4227546"/>
          </a:xfrm>
          <a:solidFill>
            <a:srgbClr val="88CDF4"/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Multi-streaming</a:t>
            </a:r>
            <a:r>
              <a:rPr lang="en-US" dirty="0"/>
              <a:t>: With this option, different types of game messages can be </a:t>
            </a:r>
            <a:r>
              <a:rPr lang="en-US" dirty="0" smtClean="0"/>
              <a:t>put into </a:t>
            </a:r>
            <a:r>
              <a:rPr lang="en-US" dirty="0"/>
              <a:t>separate streams, each of which processes the messages independently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Optional </a:t>
            </a:r>
            <a:r>
              <a:rPr lang="en-US" b="1" dirty="0" smtClean="0">
                <a:solidFill>
                  <a:srgbClr val="FF0000"/>
                </a:solidFill>
              </a:rPr>
              <a:t>Ordering</a:t>
            </a:r>
            <a:r>
              <a:rPr lang="en-US" b="1" dirty="0" smtClean="0"/>
              <a:t>: </a:t>
            </a:r>
            <a:r>
              <a:rPr lang="en-US" dirty="0" smtClean="0"/>
              <a:t>Can reduce the latency </a:t>
            </a:r>
            <a:r>
              <a:rPr lang="en-US" dirty="0"/>
              <a:t>overhead because it allows some types of messages to be </a:t>
            </a:r>
            <a:r>
              <a:rPr lang="en-US" dirty="0" smtClean="0"/>
              <a:t>processed at the receiver </a:t>
            </a:r>
            <a:r>
              <a:rPr lang="en-US" dirty="0"/>
              <a:t>as </a:t>
            </a:r>
            <a:r>
              <a:rPr lang="en-US" dirty="0" smtClean="0"/>
              <a:t>soon as </a:t>
            </a:r>
            <a:r>
              <a:rPr lang="en-US" dirty="0"/>
              <a:t>they are received without being buffered if their preceding messages have </a:t>
            </a:r>
            <a:r>
              <a:rPr lang="en-US" dirty="0" smtClean="0"/>
              <a:t>not arrived.</a:t>
            </a:r>
          </a:p>
          <a:p>
            <a:r>
              <a:rPr lang="en-US" b="1" dirty="0">
                <a:solidFill>
                  <a:srgbClr val="FF0000"/>
                </a:solidFill>
              </a:rPr>
              <a:t>Optional Reliability</a:t>
            </a:r>
            <a:r>
              <a:rPr lang="en-US" dirty="0"/>
              <a:t>: With this option, messages that do not require </a:t>
            </a:r>
            <a:r>
              <a:rPr lang="en-US" dirty="0" smtClean="0"/>
              <a:t>reliable transmission </a:t>
            </a:r>
            <a:r>
              <a:rPr lang="en-US" dirty="0"/>
              <a:t>can simply be ignored if they are lost in the network.</a:t>
            </a:r>
          </a:p>
        </p:txBody>
      </p:sp>
    </p:spTree>
    <p:extLst>
      <p:ext uri="{BB962C8B-B14F-4D97-AF65-F5344CB8AC3E}">
        <p14:creationId xmlns:p14="http://schemas.microsoft.com/office/powerpoint/2010/main" val="279571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08389" cy="56286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</a:t>
            </a:r>
            <a:r>
              <a:rPr lang="en-US" dirty="0"/>
              <a:t>-based transport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226098"/>
            <a:ext cx="7836751" cy="5108585"/>
          </a:xfrm>
          <a:solidFill>
            <a:srgbClr val="88CDF4"/>
          </a:solidFill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MRO </a:t>
            </a:r>
            <a:r>
              <a:rPr lang="en-US" dirty="0">
                <a:solidFill>
                  <a:srgbClr val="FF0000"/>
                </a:solidFill>
              </a:rPr>
              <a:t>Strategy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MRO</a:t>
            </a:r>
            <a:r>
              <a:rPr lang="en-US" dirty="0"/>
              <a:t> only uses </a:t>
            </a:r>
            <a:r>
              <a:rPr lang="en-US" i="1" dirty="0">
                <a:solidFill>
                  <a:srgbClr val="FF0000"/>
                </a:solidFill>
              </a:rPr>
              <a:t>multi-streaming </a:t>
            </a:r>
            <a:r>
              <a:rPr lang="en-US" dirty="0">
                <a:solidFill>
                  <a:srgbClr val="FF0000"/>
                </a:solidFill>
              </a:rPr>
              <a:t>(M)</a:t>
            </a:r>
            <a:r>
              <a:rPr lang="en-US" dirty="0"/>
              <a:t>; that is, it </a:t>
            </a:r>
            <a:r>
              <a:rPr lang="en-US" dirty="0" smtClean="0"/>
              <a:t>guarantees transmission </a:t>
            </a:r>
            <a:r>
              <a:rPr lang="en-US" dirty="0">
                <a:solidFill>
                  <a:srgbClr val="FF0000"/>
                </a:solidFill>
              </a:rPr>
              <a:t>reliability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) as well as packet </a:t>
            </a:r>
            <a:r>
              <a:rPr lang="en-US" dirty="0">
                <a:solidFill>
                  <a:srgbClr val="FF0000"/>
                </a:solidFill>
              </a:rPr>
              <a:t>ordering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/>
              <a:t>) for a </a:t>
            </a:r>
            <a:r>
              <a:rPr lang="en-US" dirty="0" smtClean="0">
                <a:solidFill>
                  <a:srgbClr val="FF0000"/>
                </a:solidFill>
              </a:rPr>
              <a:t>particular </a:t>
            </a:r>
            <a:r>
              <a:rPr lang="en-US" dirty="0" smtClean="0"/>
              <a:t>traffic type. </a:t>
            </a:r>
            <a:r>
              <a:rPr lang="en-US" dirty="0"/>
              <a:t>Under this strategy</a:t>
            </a:r>
            <a:r>
              <a:rPr lang="en-US" dirty="0" smtClean="0"/>
              <a:t>, </a:t>
            </a:r>
            <a:r>
              <a:rPr lang="en-US" dirty="0"/>
              <a:t>game messages are classified into </a:t>
            </a:r>
            <a:r>
              <a:rPr lang="en-US" dirty="0" smtClean="0"/>
              <a:t>traffic types</a:t>
            </a:r>
            <a:r>
              <a:rPr lang="en-US" dirty="0"/>
              <a:t>, </a:t>
            </a:r>
            <a:r>
              <a:rPr lang="en-US" dirty="0" smtClean="0"/>
              <a:t>e.g., move</a:t>
            </a:r>
            <a:r>
              <a:rPr lang="en-US" dirty="0"/>
              <a:t>, attack, and </a:t>
            </a:r>
            <a:r>
              <a:rPr lang="en-US" dirty="0" smtClean="0"/>
              <a:t>talk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eparate </a:t>
            </a:r>
            <a:r>
              <a:rPr lang="en-US" dirty="0"/>
              <a:t>streams </a:t>
            </a:r>
            <a:r>
              <a:rPr lang="en-US" dirty="0" smtClean="0"/>
              <a:t>are used to </a:t>
            </a:r>
            <a:r>
              <a:rPr lang="en-US" dirty="0"/>
              <a:t>handle </a:t>
            </a:r>
            <a:r>
              <a:rPr lang="en-US" dirty="0" smtClean="0"/>
              <a:t>each. </a:t>
            </a:r>
          </a:p>
          <a:p>
            <a:r>
              <a:rPr lang="en-US" b="1" dirty="0">
                <a:solidFill>
                  <a:srgbClr val="FF0000"/>
                </a:solidFill>
              </a:rPr>
              <a:t>MR </a:t>
            </a:r>
            <a:r>
              <a:rPr lang="en-US" dirty="0">
                <a:solidFill>
                  <a:srgbClr val="FF0000"/>
                </a:solidFill>
              </a:rPr>
              <a:t>Strategy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MR</a:t>
            </a:r>
            <a:r>
              <a:rPr lang="en-US" dirty="0"/>
              <a:t> implements both </a:t>
            </a:r>
            <a:r>
              <a:rPr lang="en-US" i="1" dirty="0">
                <a:solidFill>
                  <a:srgbClr val="FF0000"/>
                </a:solidFill>
              </a:rPr>
              <a:t>multi-</a:t>
            </a:r>
            <a:r>
              <a:rPr lang="en-US" i="1" dirty="0" smtClean="0">
                <a:solidFill>
                  <a:srgbClr val="FF0000"/>
                </a:solidFill>
              </a:rPr>
              <a:t>streaming (M)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optional </a:t>
            </a:r>
            <a:r>
              <a:rPr lang="en-US" i="1" dirty="0" smtClean="0">
                <a:solidFill>
                  <a:srgbClr val="FF0000"/>
                </a:solidFill>
              </a:rPr>
              <a:t>ordering (O)</a:t>
            </a:r>
            <a:r>
              <a:rPr lang="en-US" dirty="0" smtClean="0"/>
              <a:t>. This strategy </a:t>
            </a:r>
            <a:r>
              <a:rPr lang="en-US" dirty="0"/>
              <a:t>provides two kinds of streams: ordered streams and unordered </a:t>
            </a:r>
            <a:r>
              <a:rPr lang="en-US" dirty="0" smtClean="0"/>
              <a:t>streams.</a:t>
            </a:r>
          </a:p>
          <a:p>
            <a:r>
              <a:rPr lang="en-US" b="1" dirty="0">
                <a:solidFill>
                  <a:srgbClr val="FF0000"/>
                </a:solidFill>
              </a:rPr>
              <a:t>M </a:t>
            </a:r>
            <a:r>
              <a:rPr lang="en-US" dirty="0">
                <a:solidFill>
                  <a:srgbClr val="FF0000"/>
                </a:solidFill>
              </a:rPr>
              <a:t>Strategy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combines </a:t>
            </a:r>
            <a:r>
              <a:rPr lang="en-US" dirty="0">
                <a:solidFill>
                  <a:srgbClr val="FF0000"/>
                </a:solidFill>
              </a:rPr>
              <a:t>all three </a:t>
            </a:r>
            <a:r>
              <a:rPr lang="en-US" dirty="0"/>
              <a:t>options, that is, </a:t>
            </a:r>
            <a:r>
              <a:rPr lang="en-US" i="1" dirty="0">
                <a:solidFill>
                  <a:srgbClr val="FF0000"/>
                </a:solidFill>
              </a:rPr>
              <a:t>multi-</a:t>
            </a:r>
            <a:r>
              <a:rPr lang="en-US" i="1" dirty="0" smtClean="0">
                <a:solidFill>
                  <a:srgbClr val="FF0000"/>
                </a:solidFill>
              </a:rPr>
              <a:t>streaming (M)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optional ordering (O)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optional </a:t>
            </a:r>
            <a:r>
              <a:rPr lang="en-US" i="1" dirty="0" smtClean="0">
                <a:solidFill>
                  <a:srgbClr val="FF0000"/>
                </a:solidFill>
              </a:rPr>
              <a:t>reliability (R)</a:t>
            </a:r>
            <a:r>
              <a:rPr lang="en-US" dirty="0" smtClean="0"/>
              <a:t>. </a:t>
            </a:r>
            <a:r>
              <a:rPr lang="en-US" dirty="0"/>
              <a:t>Under this strategy, there are </a:t>
            </a:r>
            <a:r>
              <a:rPr lang="en-US" dirty="0">
                <a:solidFill>
                  <a:srgbClr val="FF0000"/>
                </a:solidFill>
              </a:rPr>
              <a:t>three</a:t>
            </a:r>
            <a:r>
              <a:rPr lang="en-US" dirty="0"/>
              <a:t> </a:t>
            </a:r>
            <a:r>
              <a:rPr lang="en-US" dirty="0" smtClean="0"/>
              <a:t>kinds of </a:t>
            </a:r>
            <a:r>
              <a:rPr lang="en-US" dirty="0"/>
              <a:t>streams: ordered and reliable </a:t>
            </a:r>
            <a:r>
              <a:rPr lang="en-US" dirty="0" smtClean="0"/>
              <a:t>streams (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), </a:t>
            </a:r>
            <a:r>
              <a:rPr lang="en-US" dirty="0"/>
              <a:t>unordered and </a:t>
            </a:r>
            <a:r>
              <a:rPr lang="en-US" dirty="0" smtClean="0"/>
              <a:t>reliable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) </a:t>
            </a:r>
            <a:r>
              <a:rPr lang="en-US" dirty="0"/>
              <a:t>streams,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unordered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streams.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8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65826"/>
          </a:xfrm>
        </p:spPr>
        <p:txBody>
          <a:bodyPr/>
          <a:lstStyle/>
          <a:p>
            <a:r>
              <a:rPr lang="en-US" dirty="0" smtClean="0"/>
              <a:t>Thin Stream Traffic – Packet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93" b="2393"/>
          <a:stretch>
            <a:fillRect/>
          </a:stretch>
        </p:blipFill>
        <p:spPr>
          <a:xfrm>
            <a:off x="395288" y="1046163"/>
            <a:ext cx="8289925" cy="5457825"/>
          </a:xfrm>
        </p:spPr>
      </p:pic>
    </p:spTree>
    <p:extLst>
      <p:ext uri="{BB962C8B-B14F-4D97-AF65-F5344CB8AC3E}">
        <p14:creationId xmlns:p14="http://schemas.microsoft.com/office/powerpoint/2010/main" val="157269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991224" cy="1044388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valuate </a:t>
            </a:r>
            <a:r>
              <a:rPr lang="en-US" sz="2800" dirty="0"/>
              <a:t>the effect of </a:t>
            </a:r>
            <a:r>
              <a:rPr lang="en-US" sz="2800" dirty="0" smtClean="0"/>
              <a:t>the </a:t>
            </a:r>
            <a:r>
              <a:rPr lang="en-US" sz="2800" dirty="0"/>
              <a:t>three content-based </a:t>
            </a:r>
            <a:r>
              <a:rPr lang="en-US" sz="2800" dirty="0" smtClean="0"/>
              <a:t>strategies on a live trace of Angel’s Love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8" y="1544456"/>
            <a:ext cx="8461739" cy="47264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MRO</a:t>
            </a:r>
            <a:r>
              <a:rPr lang="en-US" dirty="0"/>
              <a:t> implements the MRO strategy, which puts move, attack, and talk </a:t>
            </a:r>
            <a:r>
              <a:rPr lang="en-US" dirty="0" smtClean="0"/>
              <a:t>messages into </a:t>
            </a:r>
            <a:r>
              <a:rPr lang="en-US" dirty="0">
                <a:solidFill>
                  <a:srgbClr val="FF0000"/>
                </a:solidFill>
              </a:rPr>
              <a:t>three</a:t>
            </a:r>
            <a:r>
              <a:rPr lang="en-US" dirty="0"/>
              <a:t> separate </a:t>
            </a:r>
            <a:r>
              <a:rPr lang="en-US" dirty="0" smtClean="0"/>
              <a:t>ordered </a:t>
            </a:r>
            <a:r>
              <a:rPr lang="en-US" dirty="0"/>
              <a:t>and reliable </a:t>
            </a:r>
            <a:r>
              <a:rPr lang="en-US" dirty="0" smtClean="0"/>
              <a:t>streams (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 </a:t>
            </a:r>
            <a:r>
              <a:rPr lang="en-US" dirty="0"/>
              <a:t>is based on the MR strategy. It transmits move and attack messages via </a:t>
            </a:r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 smtClean="0"/>
              <a:t>unordered </a:t>
            </a:r>
            <a:r>
              <a:rPr lang="en-US" dirty="0"/>
              <a:t>and </a:t>
            </a:r>
            <a:r>
              <a:rPr lang="en-US" dirty="0" smtClean="0"/>
              <a:t>reliable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) </a:t>
            </a:r>
            <a:r>
              <a:rPr lang="en-US" dirty="0"/>
              <a:t>streams individually, while talk messages are put into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ordered </a:t>
            </a:r>
            <a:r>
              <a:rPr lang="en-US" dirty="0"/>
              <a:t>and reliable </a:t>
            </a:r>
            <a:r>
              <a:rPr lang="en-US" dirty="0" smtClean="0"/>
              <a:t>stream (</a:t>
            </a:r>
            <a:r>
              <a:rPr lang="en-US" dirty="0" smtClean="0">
                <a:solidFill>
                  <a:srgbClr val="FF0000"/>
                </a:solidFill>
              </a:rPr>
              <a:t>RO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/>
              <a:t>employs the M strategy, which transmits move messages via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unordered and </a:t>
            </a:r>
            <a:r>
              <a:rPr lang="en-US" dirty="0"/>
              <a:t>unreliable stream, attack messages via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unordered and reliable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) stream, and </a:t>
            </a:r>
            <a:r>
              <a:rPr lang="en-US" dirty="0"/>
              <a:t>talk messages via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/>
              <a:t>ordered and reliable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RO</a:t>
            </a:r>
            <a:r>
              <a:rPr lang="en-US" dirty="0" smtClean="0"/>
              <a:t>) stream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6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13" y="381000"/>
            <a:ext cx="8324429" cy="665826"/>
          </a:xfrm>
        </p:spPr>
        <p:txBody>
          <a:bodyPr/>
          <a:lstStyle/>
          <a:p>
            <a:r>
              <a:rPr lang="en-US" sz="3200" dirty="0" smtClean="0"/>
              <a:t>Compare to TCP, UDP, SCTP - Latency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3" y="1046825"/>
            <a:ext cx="8547558" cy="53714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Used traces of </a:t>
            </a:r>
            <a:r>
              <a:rPr lang="en-US" i="1" dirty="0"/>
              <a:t>Angel’s </a:t>
            </a:r>
            <a:r>
              <a:rPr lang="en-US" i="1" dirty="0" smtClean="0"/>
              <a:t>Love,</a:t>
            </a:r>
            <a:r>
              <a:rPr lang="en-US" dirty="0" smtClean="0"/>
              <a:t> </a:t>
            </a:r>
            <a:r>
              <a:rPr lang="en-US" dirty="0"/>
              <a:t>a mid-scale, TCP-based </a:t>
            </a:r>
            <a:r>
              <a:rPr lang="en-US" dirty="0" smtClean="0"/>
              <a:t>MMORPG on a test bed in a lab.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2" y="2082760"/>
            <a:ext cx="8547559" cy="39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199"/>
          <a:stretch/>
        </p:blipFill>
        <p:spPr>
          <a:xfrm>
            <a:off x="377825" y="1562100"/>
            <a:ext cx="8581664" cy="4891088"/>
          </a:xfrm>
        </p:spPr>
      </p:pic>
    </p:spTree>
    <p:extLst>
      <p:ext uri="{BB962C8B-B14F-4D97-AF65-F5344CB8AC3E}">
        <p14:creationId xmlns:p14="http://schemas.microsoft.com/office/powerpoint/2010/main" val="333274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50958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``On </a:t>
            </a:r>
            <a:r>
              <a:rPr lang="en-US" dirty="0"/>
              <a:t>the challenge and design of </a:t>
            </a:r>
            <a:r>
              <a:rPr lang="en-US" dirty="0" smtClean="0"/>
              <a:t>transport protocols </a:t>
            </a:r>
            <a:r>
              <a:rPr lang="en-US" dirty="0"/>
              <a:t>for </a:t>
            </a:r>
            <a:r>
              <a:rPr lang="en-US" dirty="0" smtClean="0"/>
              <a:t>MMORPGs,’’ Chen</a:t>
            </a:r>
            <a:r>
              <a:rPr lang="en-US" dirty="0"/>
              <a:t>-Chi </a:t>
            </a:r>
            <a:r>
              <a:rPr lang="en-US" dirty="0" smtClean="0"/>
              <a:t>Wu, </a:t>
            </a:r>
            <a:r>
              <a:rPr lang="en-US" dirty="0" err="1" smtClean="0"/>
              <a:t>Kuan</a:t>
            </a:r>
            <a:r>
              <a:rPr lang="en-US" dirty="0"/>
              <a:t>-Ta </a:t>
            </a:r>
            <a:r>
              <a:rPr lang="en-US" dirty="0" smtClean="0"/>
              <a:t>Chen, </a:t>
            </a:r>
            <a:r>
              <a:rPr lang="en-US" dirty="0" err="1" smtClean="0"/>
              <a:t>Chih</a:t>
            </a:r>
            <a:r>
              <a:rPr lang="en-US" dirty="0"/>
              <a:t>-Ming </a:t>
            </a:r>
            <a:r>
              <a:rPr lang="en-US" dirty="0" smtClean="0"/>
              <a:t>Chen, Polly Huang, Chin</a:t>
            </a:r>
            <a:r>
              <a:rPr lang="en-US" dirty="0"/>
              <a:t>-</a:t>
            </a:r>
            <a:r>
              <a:rPr lang="en-US" dirty="0" err="1"/>
              <a:t>Laung</a:t>
            </a:r>
            <a:r>
              <a:rPr lang="en-US" dirty="0"/>
              <a:t> </a:t>
            </a:r>
            <a:r>
              <a:rPr lang="en-US" dirty="0" smtClean="0"/>
              <a:t>Lei, </a:t>
            </a:r>
            <a:r>
              <a:rPr lang="nl-NL" dirty="0" smtClean="0"/>
              <a:t>Multimedia </a:t>
            </a:r>
            <a:r>
              <a:rPr lang="nl-NL" dirty="0"/>
              <a:t>Tools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Appl</a:t>
            </a:r>
            <a:r>
              <a:rPr lang="nl-NL" dirty="0" smtClean="0"/>
              <a:t>. </a:t>
            </a:r>
            <a:r>
              <a:rPr lang="nl-NL" dirty="0"/>
              <a:t>(2009) 45:7–</a:t>
            </a:r>
            <a:r>
              <a:rPr lang="nl-NL" dirty="0" smtClean="0"/>
              <a:t>32.</a:t>
            </a:r>
          </a:p>
          <a:p>
            <a:r>
              <a:rPr lang="en-US" dirty="0"/>
              <a:t>``TCP Enhancements for Interactive Thin-</a:t>
            </a:r>
            <a:r>
              <a:rPr lang="en-US" dirty="0" smtClean="0"/>
              <a:t>Stream Applications,’’ </a:t>
            </a:r>
            <a:r>
              <a:rPr lang="en-US" dirty="0"/>
              <a:t>Andreas </a:t>
            </a:r>
            <a:r>
              <a:rPr lang="en-US" dirty="0" err="1"/>
              <a:t>Petlund</a:t>
            </a:r>
            <a:r>
              <a:rPr lang="en-US" dirty="0"/>
              <a:t>, </a:t>
            </a:r>
            <a:r>
              <a:rPr lang="en-US" dirty="0" err="1"/>
              <a:t>Kristian</a:t>
            </a:r>
            <a:r>
              <a:rPr lang="en-US" dirty="0"/>
              <a:t> </a:t>
            </a:r>
            <a:r>
              <a:rPr lang="en-US" dirty="0" err="1"/>
              <a:t>Evensen</a:t>
            </a:r>
            <a:r>
              <a:rPr lang="en-US" dirty="0"/>
              <a:t>, </a:t>
            </a:r>
            <a:r>
              <a:rPr lang="en-US" dirty="0" err="1"/>
              <a:t>Carsten</a:t>
            </a:r>
            <a:r>
              <a:rPr lang="en-US" dirty="0"/>
              <a:t> </a:t>
            </a:r>
            <a:r>
              <a:rPr lang="en-US" dirty="0" err="1"/>
              <a:t>Griwodz</a:t>
            </a:r>
            <a:r>
              <a:rPr lang="en-US" dirty="0"/>
              <a:t>, </a:t>
            </a:r>
            <a:r>
              <a:rPr lang="en-US" dirty="0" err="1"/>
              <a:t>Pål</a:t>
            </a:r>
            <a:r>
              <a:rPr lang="en-US" dirty="0"/>
              <a:t> </a:t>
            </a:r>
            <a:r>
              <a:rPr lang="en-US" dirty="0" err="1" smtClean="0"/>
              <a:t>Halvorsen</a:t>
            </a:r>
            <a:r>
              <a:rPr lang="en-US" dirty="0" smtClean="0"/>
              <a:t>, in </a:t>
            </a:r>
            <a:r>
              <a:rPr lang="en-US" i="1" dirty="0" smtClean="0"/>
              <a:t>Proceedings of NOSSDAV </a:t>
            </a:r>
            <a:r>
              <a:rPr lang="en-US" i="1" dirty="0"/>
              <a:t>’</a:t>
            </a:r>
            <a:r>
              <a:rPr lang="en-US" i="1" dirty="0" smtClean="0"/>
              <a:t>08</a:t>
            </a:r>
            <a:r>
              <a:rPr lang="en-US" dirty="0" smtClean="0"/>
              <a:t>, </a:t>
            </a:r>
            <a:r>
              <a:rPr lang="en-US" dirty="0" err="1"/>
              <a:t>Braunschweig</a:t>
            </a:r>
            <a:r>
              <a:rPr lang="en-US" dirty="0"/>
              <a:t>, </a:t>
            </a:r>
            <a:r>
              <a:rPr lang="en-US" dirty="0" smtClean="0"/>
              <a:t>Germany, 2008.</a:t>
            </a:r>
          </a:p>
          <a:p>
            <a:r>
              <a:rPr lang="en-US" dirty="0"/>
              <a:t>``The Fun of using TCP for an </a:t>
            </a:r>
            <a:r>
              <a:rPr lang="en-US" dirty="0" smtClean="0"/>
              <a:t>MMORPG,’’ </a:t>
            </a:r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Griwodz</a:t>
            </a:r>
            <a:r>
              <a:rPr lang="en-US" dirty="0" smtClean="0"/>
              <a:t>, </a:t>
            </a:r>
            <a:r>
              <a:rPr lang="en-US" dirty="0" err="1" smtClean="0"/>
              <a:t>Pål</a:t>
            </a:r>
            <a:r>
              <a:rPr lang="en-US" dirty="0" smtClean="0"/>
              <a:t> </a:t>
            </a:r>
            <a:r>
              <a:rPr lang="en-US" dirty="0" err="1" smtClean="0"/>
              <a:t>Halvorsen</a:t>
            </a:r>
            <a:r>
              <a:rPr lang="en-US" dirty="0" smtClean="0"/>
              <a:t>, </a:t>
            </a:r>
            <a:r>
              <a:rPr lang="en-US" dirty="0"/>
              <a:t>in </a:t>
            </a:r>
            <a:r>
              <a:rPr lang="en-US" i="1" dirty="0"/>
              <a:t>Proceedings of NOSSDAV ’06</a:t>
            </a:r>
            <a:r>
              <a:rPr lang="en-US" dirty="0"/>
              <a:t> Newport, Rhode </a:t>
            </a:r>
            <a:r>
              <a:rPr lang="en-US" dirty="0" smtClean="0"/>
              <a:t>Island, USA, 2006.</a:t>
            </a:r>
          </a:p>
          <a:p>
            <a:r>
              <a:rPr lang="en-US" dirty="0"/>
              <a:t>``Latency Evaluation of Networking </a:t>
            </a:r>
            <a:r>
              <a:rPr lang="en-US" dirty="0" smtClean="0"/>
              <a:t>Mechanisms for </a:t>
            </a:r>
            <a:r>
              <a:rPr lang="en-US" dirty="0"/>
              <a:t>Game </a:t>
            </a:r>
            <a:r>
              <a:rPr lang="en-US" dirty="0" smtClean="0"/>
              <a:t>Traffic,’’ </a:t>
            </a:r>
            <a:r>
              <a:rPr lang="en-US" dirty="0" err="1" smtClean="0"/>
              <a:t>Szabolcs</a:t>
            </a:r>
            <a:r>
              <a:rPr lang="en-US" dirty="0" smtClean="0"/>
              <a:t> </a:t>
            </a:r>
            <a:r>
              <a:rPr lang="en-US" dirty="0" err="1" smtClean="0"/>
              <a:t>Harcsik</a:t>
            </a:r>
            <a:r>
              <a:rPr lang="en-US" dirty="0" smtClean="0"/>
              <a:t>, </a:t>
            </a:r>
            <a:r>
              <a:rPr lang="en-US" dirty="0"/>
              <a:t>Andreas </a:t>
            </a:r>
            <a:r>
              <a:rPr lang="en-US" dirty="0" err="1" smtClean="0"/>
              <a:t>Petlund</a:t>
            </a:r>
            <a:r>
              <a:rPr lang="en-US" dirty="0" smtClean="0"/>
              <a:t>, </a:t>
            </a:r>
            <a:r>
              <a:rPr lang="en-US" dirty="0" err="1"/>
              <a:t>Carsten</a:t>
            </a:r>
            <a:r>
              <a:rPr lang="en-US" dirty="0"/>
              <a:t> </a:t>
            </a:r>
            <a:r>
              <a:rPr lang="en-US" dirty="0" err="1" smtClean="0"/>
              <a:t>Griwodz</a:t>
            </a:r>
            <a:r>
              <a:rPr lang="en-US" dirty="0" smtClean="0"/>
              <a:t>, </a:t>
            </a:r>
            <a:r>
              <a:rPr lang="en-US" dirty="0" err="1" smtClean="0"/>
              <a:t>Pål</a:t>
            </a:r>
            <a:r>
              <a:rPr lang="en-US" dirty="0" smtClean="0"/>
              <a:t> </a:t>
            </a:r>
            <a:r>
              <a:rPr lang="en-US" dirty="0" err="1" smtClean="0"/>
              <a:t>Halvorsen</a:t>
            </a:r>
            <a:r>
              <a:rPr lang="en-US" dirty="0" smtClean="0"/>
              <a:t>, </a:t>
            </a:r>
            <a:r>
              <a:rPr lang="en-US" dirty="0"/>
              <a:t>in </a:t>
            </a:r>
            <a:r>
              <a:rPr lang="en-US" i="1" dirty="0"/>
              <a:t>Proceedings of NetGames’07</a:t>
            </a:r>
            <a:r>
              <a:rPr lang="en-US" dirty="0"/>
              <a:t>, </a:t>
            </a:r>
            <a:r>
              <a:rPr lang="en-US" dirty="0" smtClean="0"/>
              <a:t>Melbourne</a:t>
            </a:r>
            <a:r>
              <a:rPr lang="en-US" dirty="0"/>
              <a:t>, </a:t>
            </a:r>
            <a:r>
              <a:rPr lang="en-US" dirty="0" smtClean="0"/>
              <a:t>Australia, </a:t>
            </a:r>
            <a:r>
              <a:rPr lang="en-US" dirty="0"/>
              <a:t>September </a:t>
            </a:r>
            <a:r>
              <a:rPr lang="en-US" dirty="0" smtClean="0"/>
              <a:t>19-20</a:t>
            </a:r>
            <a:r>
              <a:rPr lang="en-US" dirty="0"/>
              <a:t>, </a:t>
            </a:r>
            <a:r>
              <a:rPr lang="en-US" dirty="0" smtClean="0"/>
              <a:t>2007.</a:t>
            </a:r>
          </a:p>
          <a:p>
            <a:r>
              <a:rPr lang="en-US" u="sng" dirty="0">
                <a:hlinkClick r:id="rId2"/>
              </a:rPr>
              <a:t>http://www.youtube.com/watch?v=RR-BtWgRJek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0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31504"/>
          </a:xfrm>
        </p:spPr>
        <p:txBody>
          <a:bodyPr/>
          <a:lstStyle/>
          <a:p>
            <a:r>
              <a:rPr lang="en-US" dirty="0" smtClean="0"/>
              <a:t>Thin Streams - IAT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342900" y="1012825"/>
            <a:ext cx="8582025" cy="5456238"/>
          </a:xfrm>
        </p:spPr>
      </p:pic>
    </p:spTree>
    <p:extLst>
      <p:ext uri="{BB962C8B-B14F-4D97-AF65-F5344CB8AC3E}">
        <p14:creationId xmlns:p14="http://schemas.microsoft.com/office/powerpoint/2010/main" val="137904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298530"/>
          </a:xfrm>
          <a:solidFill>
            <a:srgbClr val="88CDF4"/>
          </a:solidFill>
        </p:spPr>
        <p:txBody>
          <a:bodyPr/>
          <a:lstStyle/>
          <a:p>
            <a:r>
              <a:rPr lang="en-US" dirty="0">
                <a:latin typeface="Trebuchet MS" charset="0"/>
              </a:rPr>
              <a:t>User Datagram Protocol (UDP)</a:t>
            </a:r>
          </a:p>
          <a:p>
            <a:pPr lvl="1"/>
            <a:r>
              <a:rPr lang="en-US" dirty="0">
                <a:latin typeface="Trebuchet MS" charset="0"/>
              </a:rPr>
              <a:t>Send a message (datagram) and forget about it</a:t>
            </a:r>
          </a:p>
          <a:p>
            <a:pPr lvl="1"/>
            <a:r>
              <a:rPr lang="en-US" dirty="0">
                <a:latin typeface="Trebuchet MS" charset="0"/>
              </a:rPr>
              <a:t>No guaranteed delivery</a:t>
            </a:r>
          </a:p>
          <a:p>
            <a:pPr lvl="1"/>
            <a:r>
              <a:rPr lang="en-US" dirty="0">
                <a:latin typeface="Trebuchet MS" charset="0"/>
              </a:rPr>
              <a:t>No guaranteed ordering</a:t>
            </a:r>
          </a:p>
          <a:p>
            <a:r>
              <a:rPr lang="en-US" dirty="0">
                <a:latin typeface="Trebuchet MS" charset="0"/>
              </a:rPr>
              <a:t>Transmission Control Protocol (TCP)</a:t>
            </a:r>
          </a:p>
          <a:p>
            <a:pPr lvl="1"/>
            <a:r>
              <a:rPr lang="en-US" dirty="0">
                <a:latin typeface="Trebuchet MS" charset="0"/>
              </a:rPr>
              <a:t>Guaranteed, in-order stream of data from one host to </a:t>
            </a:r>
            <a:r>
              <a:rPr lang="en-US" dirty="0" smtClean="0">
                <a:latin typeface="Trebuchet MS" charset="0"/>
              </a:rPr>
              <a:t>another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8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90725"/>
          <a:ext cx="6096000" cy="2124076"/>
        </p:xfrm>
        <a:graphic>
          <a:graphicData uri="http://schemas.openxmlformats.org/drawingml/2006/table">
            <a:tbl>
              <a:tblPr/>
              <a:tblGrid>
                <a:gridCol w="833438"/>
                <a:gridCol w="2643187"/>
                <a:gridCol w="2619375"/>
              </a:tblGrid>
              <a:tr h="64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16                                     31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Port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Port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Length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Checksum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741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50" name="Title 1"/>
          <p:cNvSpPr>
            <a:spLocks noGrp="1"/>
          </p:cNvSpPr>
          <p:nvPr>
            <p:ph type="title"/>
          </p:nvPr>
        </p:nvSpPr>
        <p:spPr>
          <a:xfrm>
            <a:off x="779462" y="381000"/>
            <a:ext cx="8015709" cy="1044388"/>
          </a:xfrm>
        </p:spPr>
        <p:txBody>
          <a:bodyPr/>
          <a:lstStyle/>
          <a:p>
            <a:r>
              <a:rPr lang="en-US" sz="3600" dirty="0">
                <a:latin typeface="Trebuchet MS" charset="0"/>
              </a:rPr>
              <a:t>UDP Segment Layout – Header 8bytes</a:t>
            </a:r>
          </a:p>
        </p:txBody>
      </p:sp>
    </p:spTree>
    <p:extLst>
      <p:ext uri="{BB962C8B-B14F-4D97-AF65-F5344CB8AC3E}">
        <p14:creationId xmlns:p14="http://schemas.microsoft.com/office/powerpoint/2010/main" val="398112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6833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TCP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sz="quarter" idx="1"/>
          </p:nvPr>
        </p:nvSpPr>
        <p:spPr>
          <a:xfrm>
            <a:off x="779463" y="1166813"/>
            <a:ext cx="7583487" cy="4899025"/>
          </a:xfrm>
        </p:spPr>
        <p:txBody>
          <a:bodyPr/>
          <a:lstStyle/>
          <a:p>
            <a:r>
              <a:rPr lang="en-US" sz="2000">
                <a:latin typeface="Trebuchet MS" charset="0"/>
              </a:rPr>
              <a:t>In comparison to UDP, TCP offers:</a:t>
            </a:r>
          </a:p>
          <a:p>
            <a:pPr lvl="1"/>
            <a:r>
              <a:rPr lang="en-US" sz="1800">
                <a:latin typeface="Trebuchet MS" charset="0"/>
              </a:rPr>
              <a:t>A connection-oriented services with bi-directional (full-duplex) communication</a:t>
            </a:r>
            <a:endParaRPr lang="en-GB" sz="1800">
              <a:latin typeface="Trebuchet MS" charset="0"/>
            </a:endParaRPr>
          </a:p>
          <a:p>
            <a:pPr lvl="1"/>
            <a:r>
              <a:rPr lang="en-US" sz="1800">
                <a:latin typeface="Trebuchet MS" charset="0"/>
              </a:rPr>
              <a:t>Reliable transmission of messages in each direction</a:t>
            </a:r>
            <a:endParaRPr lang="en-GB" sz="1800">
              <a:latin typeface="Trebuchet MS" charset="0"/>
            </a:endParaRPr>
          </a:p>
          <a:p>
            <a:pPr lvl="1"/>
            <a:r>
              <a:rPr lang="en-US" sz="1800">
                <a:latin typeface="Trebuchet MS" charset="0"/>
              </a:rPr>
              <a:t>Congestion avoidance, using variable rate transmission</a:t>
            </a:r>
            <a:endParaRPr lang="en-GB" sz="1800">
              <a:latin typeface="Trebuchet MS" charset="0"/>
            </a:endParaRPr>
          </a:p>
          <a:p>
            <a:pPr lvl="1"/>
            <a:r>
              <a:rPr lang="en-US" sz="1800">
                <a:latin typeface="Trebuchet MS" charset="0"/>
              </a:rPr>
              <a:t>In order, and non-duplicate delivery of information</a:t>
            </a:r>
          </a:p>
          <a:p>
            <a:r>
              <a:rPr lang="en-US" sz="2000">
                <a:latin typeface="Trebuchet MS" charset="0"/>
              </a:rPr>
              <a:t>Applications place the data bytes into an outgoing buffer</a:t>
            </a:r>
          </a:p>
          <a:p>
            <a:r>
              <a:rPr lang="en-US" sz="2000">
                <a:latin typeface="Trebuchet MS" charset="0"/>
              </a:rPr>
              <a:t>The buffer is streamed in the form of segments to the receiver</a:t>
            </a:r>
          </a:p>
          <a:p>
            <a:r>
              <a:rPr lang="en-US" sz="2000">
                <a:latin typeface="Trebuchet MS" charset="0"/>
              </a:rPr>
              <a:t>At the receiver, the segments are dismantled and the data is stored in a buffer byte by byte, and pushed to the application.</a:t>
            </a:r>
            <a:endParaRPr lang="en-GB" sz="2000">
              <a:latin typeface="Trebuchet MS" charset="0"/>
            </a:endParaRPr>
          </a:p>
          <a:p>
            <a:endParaRPr lang="en-US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52111"/>
              </p:ext>
            </p:extLst>
          </p:nvPr>
        </p:nvGraphicFramePr>
        <p:xfrm>
          <a:off x="1214438" y="1081913"/>
          <a:ext cx="6924675" cy="5112003"/>
        </p:xfrm>
        <a:graphic>
          <a:graphicData uri="http://schemas.openxmlformats.org/drawingml/2006/table">
            <a:tbl>
              <a:tblPr/>
              <a:tblGrid>
                <a:gridCol w="1000125"/>
                <a:gridCol w="639762"/>
                <a:gridCol w="723900"/>
                <a:gridCol w="1681163"/>
                <a:gridCol w="2879725"/>
              </a:tblGrid>
              <a:tr h="1027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Sequence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Number (SN)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Acknowledgement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Number (ACK)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Receive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12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128-159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Urgent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12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160-191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Options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160+ 192+, 224+,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936" name="Title 1"/>
          <p:cNvSpPr>
            <a:spLocks noGrp="1"/>
          </p:cNvSpPr>
          <p:nvPr>
            <p:ph type="title"/>
          </p:nvPr>
        </p:nvSpPr>
        <p:spPr>
          <a:xfrm>
            <a:off x="712332" y="381000"/>
            <a:ext cx="8035807" cy="544115"/>
          </a:xfrm>
        </p:spPr>
        <p:txBody>
          <a:bodyPr/>
          <a:lstStyle/>
          <a:p>
            <a:r>
              <a:rPr lang="en-US" sz="2800" dirty="0">
                <a:latin typeface="Trebuchet MS" charset="0"/>
              </a:rPr>
              <a:t>Layout of a TCP Segment – Header 20-40bytes</a:t>
            </a:r>
          </a:p>
        </p:txBody>
      </p:sp>
    </p:spTree>
    <p:extLst>
      <p:ext uri="{BB962C8B-B14F-4D97-AF65-F5344CB8AC3E}">
        <p14:creationId xmlns:p14="http://schemas.microsoft.com/office/powerpoint/2010/main" val="239653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Streams and 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2969252"/>
          </a:xfrm>
          <a:solidFill>
            <a:srgbClr val="88CDF4"/>
          </a:solidFill>
        </p:spPr>
        <p:txBody>
          <a:bodyPr/>
          <a:lstStyle/>
          <a:p>
            <a:r>
              <a:rPr lang="en-US" dirty="0" smtClean="0"/>
              <a:t>Works for some traffic types that do not need high reliability. Games, other than FPS, with lower latency constraints, may prefer not to use UDP because of </a:t>
            </a:r>
            <a:r>
              <a:rPr lang="en-US" dirty="0" smtClean="0">
                <a:solidFill>
                  <a:srgbClr val="FF0000"/>
                </a:solidFill>
              </a:rPr>
              <a:t>out of order delivery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packet losses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 used by games in conjunction with a middleware layer that </a:t>
            </a:r>
            <a:r>
              <a:rPr lang="en-US" dirty="0" smtClean="0">
                <a:solidFill>
                  <a:srgbClr val="FF0000"/>
                </a:solidFill>
              </a:rPr>
              <a:t>adds TCP like behavior </a:t>
            </a:r>
            <a:r>
              <a:rPr lang="en-US" dirty="0" smtClean="0"/>
              <a:t>to the packet stream. UDT and </a:t>
            </a:r>
            <a:r>
              <a:rPr lang="en-US" dirty="0" err="1" smtClean="0"/>
              <a:t>ENet</a:t>
            </a:r>
            <a:r>
              <a:rPr lang="en-US" dirty="0"/>
              <a:t> </a:t>
            </a:r>
            <a:r>
              <a:rPr lang="en-US" dirty="0" smtClean="0"/>
              <a:t>are such examples.</a:t>
            </a:r>
          </a:p>
        </p:txBody>
      </p:sp>
    </p:spTree>
    <p:extLst>
      <p:ext uri="{BB962C8B-B14F-4D97-AF65-F5344CB8AC3E}">
        <p14:creationId xmlns:p14="http://schemas.microsoft.com/office/powerpoint/2010/main" val="287308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2313</TotalTime>
  <Words>2088</Words>
  <Application>Microsoft Macintosh PowerPoint</Application>
  <PresentationFormat>On-screen Show (4:3)</PresentationFormat>
  <Paragraphs>160</Paragraphs>
  <Slides>33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Revolution</vt:lpstr>
      <vt:lpstr>Transport Protocol Enhancements for Thin Streams</vt:lpstr>
      <vt:lpstr>Game Traffic – A Thin Stream</vt:lpstr>
      <vt:lpstr>Thin Stream Traffic – Packet Size</vt:lpstr>
      <vt:lpstr>Thin Streams - IAT</vt:lpstr>
      <vt:lpstr>Transport Protocols</vt:lpstr>
      <vt:lpstr>UDP Segment Layout – Header 8bytes</vt:lpstr>
      <vt:lpstr>TCP</vt:lpstr>
      <vt:lpstr>Layout of a TCP Segment – Header 20-40bytes</vt:lpstr>
      <vt:lpstr>Thin Streams and UDP</vt:lpstr>
      <vt:lpstr>Thin Streams and TCP</vt:lpstr>
      <vt:lpstr>Avg. Latency of dropped/lost packets</vt:lpstr>
      <vt:lpstr>Increased latency caused by Packet Losses that trigger control mechanisms</vt:lpstr>
      <vt:lpstr>Increased jitter caused by Packet Losses that trigger control mechanisms</vt:lpstr>
      <vt:lpstr>Nagle’s Algorithm – not suited for Thin Streams</vt:lpstr>
      <vt:lpstr>Thin Streams and TCP – What can be Done</vt:lpstr>
      <vt:lpstr>1. In-Order Delivery</vt:lpstr>
      <vt:lpstr>2. Congestion Control</vt:lpstr>
      <vt:lpstr>Congestion Control and Thin Streams</vt:lpstr>
      <vt:lpstr>3. Fast Retransmit - Loss Recovery</vt:lpstr>
      <vt:lpstr>Duplicate Packet Definition</vt:lpstr>
      <vt:lpstr>IAT vs RTO-RTT</vt:lpstr>
      <vt:lpstr>Proposed TCP enhancements</vt:lpstr>
      <vt:lpstr>1. Thin Stream Detection</vt:lpstr>
      <vt:lpstr>What enhancements do we want for thin stream traffic?</vt:lpstr>
      <vt:lpstr>Bundling of Data</vt:lpstr>
      <vt:lpstr>Performance</vt:lpstr>
      <vt:lpstr>2. Using content classification</vt:lpstr>
      <vt:lpstr>Transport Options for Different Content</vt:lpstr>
      <vt:lpstr>Content-based transport strategies</vt:lpstr>
      <vt:lpstr>Evaluate the effect of the three content-based strategies on a live trace of Angel’s Love</vt:lpstr>
      <vt:lpstr>Compare to TCP, UDP, SCTP - Latency</vt:lpstr>
      <vt:lpstr>Jitter Performance</vt:lpstr>
      <vt:lpstr>References</vt:lpstr>
    </vt:vector>
  </TitlesOfParts>
  <Company>UC,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15 Protocol Enhancements for Thin Streams</dc:title>
  <dc:creator>Magda El Zarki</dc:creator>
  <cp:lastModifiedBy>Magda El Zarki</cp:lastModifiedBy>
  <cp:revision>87</cp:revision>
  <dcterms:created xsi:type="dcterms:W3CDTF">2012-09-25T12:15:43Z</dcterms:created>
  <dcterms:modified xsi:type="dcterms:W3CDTF">2016-01-05T07:18:35Z</dcterms:modified>
</cp:coreProperties>
</file>