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8" r:id="rId10"/>
    <p:sldId id="269" r:id="rId11"/>
    <p:sldId id="263" r:id="rId12"/>
    <p:sldId id="265" r:id="rId13"/>
    <p:sldId id="266" r:id="rId14"/>
    <p:sldId id="267" r:id="rId15"/>
    <p:sldId id="270" r:id="rId16"/>
    <p:sldId id="271" r:id="rId17"/>
    <p:sldId id="275" r:id="rId18"/>
    <p:sldId id="272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elzarki@uci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orld_of_Warcraft" TargetMode="External"/><Relationship Id="rId4" Type="http://schemas.openxmlformats.org/officeDocument/2006/relationships/hyperlink" Target="http://en.wikipedia.org/wiki/Massively_multiplayer_online_role-playing_game" TargetMode="External"/><Relationship Id="rId5" Type="http://schemas.openxmlformats.org/officeDocument/2006/relationships/hyperlink" Target="http://en.wikipedia.org/wiki/Internet_bot" TargetMode="External"/><Relationship Id="rId6" Type="http://schemas.openxmlformats.org/officeDocument/2006/relationships/hyperlink" Target="http://en.wikipedia.org/wiki/Glider_(bot)" TargetMode="External"/><Relationship Id="rId7" Type="http://schemas.openxmlformats.org/officeDocument/2006/relationships/hyperlink" Target="http://en.wikipedia.org/wiki/MDY_Indus._LLC_v._Blizzard_Entm't,_Inc.%23cite_note-section117-1" TargetMode="External"/><Relationship Id="rId8" Type="http://schemas.openxmlformats.org/officeDocument/2006/relationships/hyperlink" Target="http://en.wikipedia.org/wiki/MDY_Indus._LLC_v._Blizzard_Entm't,_Inc.%23cite_note-courtorder-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Blizzard_Entertainmen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smtClean="0"/>
              <a:t> </a:t>
            </a:r>
            <a:r>
              <a:rPr lang="en-US" smtClean="0"/>
              <a:t>11 </a:t>
            </a:r>
            <a:r>
              <a:rPr lang="en-US" dirty="0" smtClean="0"/>
              <a:t>Application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Prof. Magda El Zarki</a:t>
            </a:r>
          </a:p>
          <a:p>
            <a:r>
              <a:rPr lang="en-US" dirty="0" smtClean="0"/>
              <a:t>Dept. of CS</a:t>
            </a:r>
          </a:p>
          <a:p>
            <a:r>
              <a:rPr lang="en-US" dirty="0" smtClean="0"/>
              <a:t>Univ. of CA, Irvine</a:t>
            </a: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elzarki@uci.edu</a:t>
            </a:r>
            <a:endParaRPr lang="en-US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www.ics.uci.edu</a:t>
            </a:r>
            <a:r>
              <a:rPr lang="en-US" dirty="0" smtClean="0"/>
              <a:t>/~</a:t>
            </a:r>
            <a:r>
              <a:rPr lang="en-US" dirty="0" err="1" smtClean="0"/>
              <a:t>magda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38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578208"/>
          </a:xfrm>
        </p:spPr>
        <p:txBody>
          <a:bodyPr/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27" y="959207"/>
            <a:ext cx="8417748" cy="55525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can consider the potential activities associated with the </a:t>
            </a:r>
            <a:r>
              <a:rPr lang="en-US" dirty="0" err="1"/>
              <a:t>WoW</a:t>
            </a:r>
            <a:r>
              <a:rPr lang="en-US" dirty="0"/>
              <a:t> glider in </a:t>
            </a:r>
            <a:r>
              <a:rPr lang="en-US" dirty="0" smtClean="0"/>
              <a:t>several ways</a:t>
            </a:r>
            <a:r>
              <a:rPr lang="en-US" dirty="0"/>
              <a:t>. Some individuals might use the glider to level avatars that they intend </a:t>
            </a:r>
            <a:r>
              <a:rPr lang="en-US" dirty="0" smtClean="0"/>
              <a:t>to sell </a:t>
            </a:r>
            <a:r>
              <a:rPr lang="en-US" dirty="0"/>
              <a:t>to other players for (real) currency and thus profit off the fast-forwarding </a:t>
            </a:r>
            <a:r>
              <a:rPr lang="en-US" dirty="0" smtClean="0"/>
              <a:t>mod. Some </a:t>
            </a:r>
            <a:r>
              <a:rPr lang="en-US" dirty="0"/>
              <a:t>players may wish to level their second, third, or fourth avatar through </a:t>
            </a:r>
            <a:r>
              <a:rPr lang="en-US" dirty="0" smtClean="0"/>
              <a:t>either some </a:t>
            </a:r>
            <a:r>
              <a:rPr lang="en-US" dirty="0"/>
              <a:t>or all of the grind in the game, to achieve higher levels, but keep those </a:t>
            </a:r>
            <a:r>
              <a:rPr lang="en-US" dirty="0" smtClean="0"/>
              <a:t>avatars as </a:t>
            </a:r>
            <a:r>
              <a:rPr lang="en-US" dirty="0"/>
              <a:t>part of their account to play with in the future. Some players (admittedly few) </a:t>
            </a:r>
            <a:r>
              <a:rPr lang="en-US" dirty="0" smtClean="0"/>
              <a:t>may find </a:t>
            </a:r>
            <a:r>
              <a:rPr lang="en-US" dirty="0"/>
              <a:t>the </a:t>
            </a:r>
            <a:r>
              <a:rPr lang="en-US" dirty="0" err="1"/>
              <a:t>WoW</a:t>
            </a:r>
            <a:r>
              <a:rPr lang="en-US" dirty="0"/>
              <a:t> glider before even beginning the game and use it to level their </a:t>
            </a:r>
            <a:r>
              <a:rPr lang="en-US" dirty="0" smtClean="0"/>
              <a:t>avatar to </a:t>
            </a:r>
            <a:r>
              <a:rPr lang="en-US" dirty="0"/>
              <a:t>get to the content they assume is most valuable—such as end game </a:t>
            </a:r>
            <a:r>
              <a:rPr lang="en-US" dirty="0" smtClean="0"/>
              <a:t>raiding. Although </a:t>
            </a:r>
            <a:r>
              <a:rPr lang="en-US" dirty="0"/>
              <a:t>the developers have deemed all those activities as cheating and </a:t>
            </a:r>
            <a:r>
              <a:rPr lang="en-US" dirty="0" smtClean="0"/>
              <a:t>violations of </a:t>
            </a:r>
            <a:r>
              <a:rPr lang="en-US" dirty="0"/>
              <a:t>the </a:t>
            </a:r>
            <a:r>
              <a:rPr lang="en-US" dirty="0" err="1"/>
              <a:t>ToS</a:t>
            </a:r>
            <a:r>
              <a:rPr lang="en-US" dirty="0"/>
              <a:t>, they obviously have different meanings for the players </a:t>
            </a:r>
            <a:r>
              <a:rPr lang="en-US" dirty="0" smtClean="0"/>
              <a:t>involved. Likewise</a:t>
            </a:r>
            <a:r>
              <a:rPr lang="en-US" dirty="0"/>
              <a:t>, they have different meanings and outcomes for players who do not use </a:t>
            </a:r>
            <a:r>
              <a:rPr lang="en-US" dirty="0" smtClean="0"/>
              <a:t>the </a:t>
            </a:r>
            <a:r>
              <a:rPr lang="en-US" dirty="0" err="1" smtClean="0"/>
              <a:t>WoW</a:t>
            </a:r>
            <a:r>
              <a:rPr lang="en-US" dirty="0" smtClean="0"/>
              <a:t> </a:t>
            </a:r>
            <a:r>
              <a:rPr lang="en-US" dirty="0"/>
              <a:t>glider but who are nonetheless affected by its presence as a mod. </a:t>
            </a:r>
            <a:endParaRPr lang="en-US" dirty="0" smtClean="0"/>
          </a:p>
          <a:p>
            <a:r>
              <a:rPr lang="en-US" dirty="0" err="1" smtClean="0"/>
              <a:t>Nonglider</a:t>
            </a:r>
            <a:r>
              <a:rPr lang="en-US" dirty="0" smtClean="0"/>
              <a:t> using players </a:t>
            </a:r>
            <a:r>
              <a:rPr lang="en-US" dirty="0"/>
              <a:t>may consider the opportunity to purchase such a leveled avatar as </a:t>
            </a:r>
            <a:r>
              <a:rPr lang="en-US" dirty="0" smtClean="0"/>
              <a:t>a bargain</a:t>
            </a:r>
            <a:r>
              <a:rPr lang="en-US" dirty="0"/>
              <a:t>, rather than leveling an avatar on their own. </a:t>
            </a:r>
            <a:r>
              <a:rPr lang="en-US" dirty="0" err="1"/>
              <a:t>Nonglider</a:t>
            </a:r>
            <a:r>
              <a:rPr lang="en-US" dirty="0"/>
              <a:t>-using players </a:t>
            </a:r>
            <a:r>
              <a:rPr lang="en-US" dirty="0" smtClean="0"/>
              <a:t>may feel </a:t>
            </a:r>
            <a:r>
              <a:rPr lang="en-US" dirty="0"/>
              <a:t>that avatars running automatically on preset paths in certain areas are </a:t>
            </a:r>
            <a:r>
              <a:rPr lang="en-US" dirty="0" smtClean="0"/>
              <a:t>unfairly hogging </a:t>
            </a:r>
            <a:r>
              <a:rPr lang="en-US" dirty="0"/>
              <a:t>resources in game, which they may need and feel more legitimate </a:t>
            </a:r>
            <a:r>
              <a:rPr lang="en-US" dirty="0" smtClean="0"/>
              <a:t>claim to</a:t>
            </a:r>
            <a:r>
              <a:rPr lang="en-US" dirty="0"/>
              <a:t>, being in actual control of their avatar. Finally, </a:t>
            </a:r>
            <a:r>
              <a:rPr lang="en-US" dirty="0" err="1"/>
              <a:t>nonglider</a:t>
            </a:r>
            <a:r>
              <a:rPr lang="en-US" dirty="0"/>
              <a:t> using players may </a:t>
            </a:r>
            <a:r>
              <a:rPr lang="en-US" dirty="0" smtClean="0"/>
              <a:t>feel fiscal </a:t>
            </a:r>
            <a:r>
              <a:rPr lang="en-US" dirty="0"/>
              <a:t>ramifications of glider-using players, if glider users also gather large </a:t>
            </a:r>
            <a:r>
              <a:rPr lang="en-US" dirty="0" smtClean="0"/>
              <a:t>amounts of </a:t>
            </a:r>
            <a:r>
              <a:rPr lang="en-US" dirty="0"/>
              <a:t>consumable resources to sell via auction houses and either flood markets (</a:t>
            </a:r>
            <a:r>
              <a:rPr lang="en-US" dirty="0" smtClean="0"/>
              <a:t>driving prices </a:t>
            </a:r>
            <a:r>
              <a:rPr lang="en-US" dirty="0"/>
              <a:t>down) or control the sale of certain items (driving prices up).</a:t>
            </a:r>
          </a:p>
        </p:txBody>
      </p:sp>
    </p:spTree>
    <p:extLst>
      <p:ext uri="{BB962C8B-B14F-4D97-AF65-F5344CB8AC3E}">
        <p14:creationId xmlns:p14="http://schemas.microsoft.com/office/powerpoint/2010/main" val="2828393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Client Side 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38941"/>
            <a:ext cx="7583487" cy="490070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he two main types of attack:</a:t>
            </a:r>
          </a:p>
          <a:p>
            <a:pPr lvl="1"/>
            <a:r>
              <a:rPr lang="en-US" dirty="0" smtClean="0"/>
              <a:t>Subverting the </a:t>
            </a:r>
            <a:r>
              <a:rPr lang="en-US" dirty="0" smtClean="0">
                <a:solidFill>
                  <a:srgbClr val="FF0000"/>
                </a:solidFill>
              </a:rPr>
              <a:t>display of information</a:t>
            </a:r>
          </a:p>
          <a:p>
            <a:pPr lvl="1"/>
            <a:r>
              <a:rPr lang="en-US" dirty="0" smtClean="0"/>
              <a:t>Subverting the </a:t>
            </a:r>
            <a:r>
              <a:rPr lang="en-US" dirty="0" smtClean="0">
                <a:solidFill>
                  <a:srgbClr val="FF0000"/>
                </a:solidFill>
              </a:rPr>
              <a:t>control input</a:t>
            </a:r>
          </a:p>
          <a:p>
            <a:r>
              <a:rPr lang="en-US" dirty="0" smtClean="0"/>
              <a:t>Two approaches: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Client Verification</a:t>
            </a:r>
          </a:p>
          <a:p>
            <a:pPr lvl="2"/>
            <a:r>
              <a:rPr lang="en-US" dirty="0" smtClean="0"/>
              <a:t>Examine client memory and disk to verify the code and data. Not a very popular solution as it infringes on privacy.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Behaviour</a:t>
            </a:r>
            <a:r>
              <a:rPr lang="en-US" dirty="0" smtClean="0">
                <a:solidFill>
                  <a:srgbClr val="FF0000"/>
                </a:solidFill>
              </a:rPr>
              <a:t> Tracking</a:t>
            </a:r>
          </a:p>
          <a:p>
            <a:pPr lvl="2"/>
            <a:r>
              <a:rPr lang="en-US" dirty="0" smtClean="0"/>
              <a:t>Looks at </a:t>
            </a:r>
            <a:r>
              <a:rPr lang="en-US" dirty="0" smtClean="0">
                <a:solidFill>
                  <a:srgbClr val="FFFF00"/>
                </a:solidFill>
              </a:rPr>
              <a:t>characteristic patterns </a:t>
            </a:r>
            <a:r>
              <a:rPr lang="en-US" dirty="0" smtClean="0"/>
              <a:t>in a user and compares it to new patterns such as that generated by bots. Bots tend to do repetitive, monotonously timed actions.</a:t>
            </a:r>
          </a:p>
          <a:p>
            <a:pPr lvl="2"/>
            <a:r>
              <a:rPr lang="en-US" dirty="0" smtClean="0"/>
              <a:t>Client/server systems can track this behavior. Some of it in real time – e.g., </a:t>
            </a:r>
            <a:r>
              <a:rPr lang="en-US" dirty="0" smtClean="0">
                <a:solidFill>
                  <a:srgbClr val="FFFF00"/>
                </a:solidFill>
              </a:rPr>
              <a:t>zero response time </a:t>
            </a:r>
            <a:r>
              <a:rPr lang="en-US" dirty="0" smtClean="0"/>
              <a:t>that a bot would have. Others might need offline analysis. Some work has shown that 200 </a:t>
            </a:r>
            <a:r>
              <a:rPr lang="en-US" dirty="0" err="1" smtClean="0"/>
              <a:t>secs</a:t>
            </a:r>
            <a:r>
              <a:rPr lang="en-US" dirty="0" smtClean="0"/>
              <a:t> of game play can be sufficient to detect foul play. </a:t>
            </a:r>
          </a:p>
          <a:p>
            <a:pPr lvl="2"/>
            <a:r>
              <a:rPr lang="en-US" dirty="0" smtClean="0"/>
              <a:t>Some bots are intelligent and try to </a:t>
            </a:r>
            <a:r>
              <a:rPr lang="en-US" dirty="0" smtClean="0">
                <a:solidFill>
                  <a:srgbClr val="FFFF00"/>
                </a:solidFill>
              </a:rPr>
              <a:t>simulate human behavior </a:t>
            </a:r>
            <a:r>
              <a:rPr lang="en-US" dirty="0" smtClean="0"/>
              <a:t>but turns and movement rate anomalies and frequency and patterns of actions can be detected if long enough traces are collected.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0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Side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Exploitation of bugs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bug that lets people enter a privileged location or obtain an object (e.g., money or armor)</a:t>
            </a:r>
          </a:p>
          <a:p>
            <a:pPr lvl="1"/>
            <a:r>
              <a:rPr lang="en-US" dirty="0" smtClean="0"/>
              <a:t>A bug</a:t>
            </a:r>
            <a:r>
              <a:rPr lang="en-US" dirty="0" smtClean="0">
                <a:solidFill>
                  <a:srgbClr val="FFFF00"/>
                </a:solidFill>
              </a:rPr>
              <a:t>, duping exploit</a:t>
            </a:r>
            <a:r>
              <a:rPr lang="en-US" dirty="0" smtClean="0"/>
              <a:t>, that allows duplication of an object, e.g., duplicating wealth (e.g., Sony’s experience with </a:t>
            </a:r>
            <a:r>
              <a:rPr lang="en-US" dirty="0" err="1" smtClean="0"/>
              <a:t>Everquest</a:t>
            </a:r>
            <a:r>
              <a:rPr lang="en-US" dirty="0" smtClean="0"/>
              <a:t> II)</a:t>
            </a:r>
          </a:p>
          <a:p>
            <a:r>
              <a:rPr lang="en-US" dirty="0" smtClean="0"/>
              <a:t>Brute force attacks - </a:t>
            </a:r>
            <a:r>
              <a:rPr lang="en-US" dirty="0" err="1" smtClean="0"/>
              <a:t>DoS</a:t>
            </a:r>
            <a:endParaRPr lang="en-US" dirty="0" smtClean="0"/>
          </a:p>
          <a:p>
            <a:pPr lvl="1"/>
            <a:r>
              <a:rPr lang="en-US" dirty="0" smtClean="0"/>
              <a:t>SYN flooding – opens many TCP connections and leaves them hanging.</a:t>
            </a:r>
          </a:p>
          <a:p>
            <a:pPr lvl="1"/>
            <a:r>
              <a:rPr lang="en-US" dirty="0" smtClean="0"/>
              <a:t>ICMP flooding using ping</a:t>
            </a:r>
          </a:p>
          <a:p>
            <a:pPr lvl="1"/>
            <a:r>
              <a:rPr lang="en-US" dirty="0" smtClean="0"/>
              <a:t>Sending messages that cause buffer overflow at </a:t>
            </a:r>
            <a:r>
              <a:rPr lang="en-US" dirty="0"/>
              <a:t>receiver (packets larger than IP allows)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5210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726818"/>
          </a:xfrm>
        </p:spPr>
        <p:txBody>
          <a:bodyPr/>
          <a:lstStyle/>
          <a:p>
            <a:r>
              <a:rPr lang="en-US" dirty="0" smtClean="0"/>
              <a:t>Network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07818"/>
            <a:ext cx="7583487" cy="4929912"/>
          </a:xfrm>
        </p:spPr>
        <p:txBody>
          <a:bodyPr/>
          <a:lstStyle/>
          <a:p>
            <a:r>
              <a:rPr lang="en-US" dirty="0" smtClean="0"/>
              <a:t>Eavesdropping on packets</a:t>
            </a:r>
          </a:p>
          <a:p>
            <a:pPr lvl="1"/>
            <a:r>
              <a:rPr lang="en-US" dirty="0" smtClean="0"/>
              <a:t>Change the content of the packets – the angle of aim or the timing of an action, or even the target of the aim, etc.</a:t>
            </a:r>
          </a:p>
          <a:p>
            <a:r>
              <a:rPr lang="en-US" dirty="0" smtClean="0"/>
              <a:t>How to protect against it:</a:t>
            </a:r>
          </a:p>
          <a:p>
            <a:pPr lvl="1"/>
            <a:r>
              <a:rPr lang="en-US" dirty="0" smtClean="0"/>
              <a:t>Can be tackled by using secure </a:t>
            </a:r>
            <a:r>
              <a:rPr lang="en-US" dirty="0" smtClean="0">
                <a:solidFill>
                  <a:srgbClr val="FF0000"/>
                </a:solidFill>
              </a:rPr>
              <a:t>network</a:t>
            </a:r>
            <a:r>
              <a:rPr lang="en-US" dirty="0" smtClean="0"/>
              <a:t> messages:</a:t>
            </a:r>
          </a:p>
          <a:p>
            <a:pPr lvl="2"/>
            <a:r>
              <a:rPr lang="en-US" dirty="0" smtClean="0"/>
              <a:t>IPSec – Done via VPNs and involves gateways/routers – encrypt IP packet content. </a:t>
            </a:r>
          </a:p>
          <a:p>
            <a:pPr lvl="2"/>
            <a:r>
              <a:rPr lang="en-US" dirty="0" smtClean="0"/>
              <a:t>Secure sockets (SSL) – both sides (hosts) have to agree. This is transport layer encryption: ftp – </a:t>
            </a:r>
            <a:r>
              <a:rPr lang="en-US" dirty="0" err="1" smtClean="0"/>
              <a:t>ftps</a:t>
            </a:r>
            <a:r>
              <a:rPr lang="en-US" dirty="0"/>
              <a:t>,</a:t>
            </a:r>
            <a:r>
              <a:rPr lang="en-US" dirty="0" smtClean="0"/>
              <a:t> http – https</a:t>
            </a:r>
          </a:p>
          <a:p>
            <a:pPr lvl="1"/>
            <a:r>
              <a:rPr lang="en-US" dirty="0" smtClean="0"/>
              <a:t>Application or middleware level security – encryption of game traffic</a:t>
            </a:r>
          </a:p>
          <a:p>
            <a:pPr lvl="2"/>
            <a:r>
              <a:rPr lang="en-US" dirty="0" smtClean="0"/>
              <a:t>Disadvantage consumes CPU cycles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0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Collusion – where players agree to a strategy that allows one player to gain advantage and then split the spoils</a:t>
            </a:r>
          </a:p>
          <a:p>
            <a:r>
              <a:rPr lang="en-US" dirty="0" smtClean="0"/>
              <a:t>Player behavior and ethics – the whole bot usage and the Glider example</a:t>
            </a:r>
          </a:p>
          <a:p>
            <a:pPr lvl="1"/>
            <a:r>
              <a:rPr lang="en-US" dirty="0" smtClean="0"/>
              <a:t>What is ethical and what isn’t???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8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Repercussions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cheaters – beware of false positives</a:t>
            </a:r>
          </a:p>
          <a:p>
            <a:r>
              <a:rPr lang="en-US" dirty="0" smtClean="0"/>
              <a:t>How to police communities</a:t>
            </a:r>
          </a:p>
          <a:p>
            <a:r>
              <a:rPr lang="en-US" dirty="0" smtClean="0"/>
              <a:t>Banning cheaters – ineffective in environments where you can create a new identity</a:t>
            </a:r>
          </a:p>
          <a:p>
            <a:r>
              <a:rPr lang="en-US" dirty="0" smtClean="0"/>
              <a:t>On consoles – identities are tied to the console and so can be tracked. Also harder to hack software on a console – altogether a much safer 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30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 and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animations: character animation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keyframe</a:t>
            </a:r>
            <a:r>
              <a:rPr lang="en-US" dirty="0" smtClean="0"/>
              <a:t> animation – only the </a:t>
            </a:r>
            <a:r>
              <a:rPr lang="en-US" dirty="0" err="1" smtClean="0"/>
              <a:t>keyframe</a:t>
            </a:r>
            <a:r>
              <a:rPr lang="en-US" dirty="0" smtClean="0"/>
              <a:t> identifier and the time needs to be sent</a:t>
            </a:r>
          </a:p>
          <a:p>
            <a:pPr lvl="2"/>
            <a:r>
              <a:rPr lang="en-US" dirty="0" smtClean="0"/>
              <a:t>An action is defined by a number of </a:t>
            </a:r>
            <a:r>
              <a:rPr lang="en-US" dirty="0" err="1" smtClean="0"/>
              <a:t>keyframes</a:t>
            </a:r>
            <a:r>
              <a:rPr lang="en-US" dirty="0" smtClean="0"/>
              <a:t> describing the action over a period of time.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Interpolation</a:t>
            </a:r>
            <a:r>
              <a:rPr lang="en-US" dirty="0" smtClean="0"/>
              <a:t> is used to give smooth action. If frames exist for every .1s, then angles are interpolated for the “</a:t>
            </a:r>
            <a:r>
              <a:rPr lang="en-US" dirty="0" smtClean="0">
                <a:solidFill>
                  <a:srgbClr val="FF0000"/>
                </a:solidFill>
              </a:rPr>
              <a:t>in between motion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If bandwidth is low, </a:t>
            </a:r>
            <a:r>
              <a:rPr lang="en-US" dirty="0" err="1" smtClean="0"/>
              <a:t>keyframes</a:t>
            </a:r>
            <a:r>
              <a:rPr lang="en-US" dirty="0" smtClean="0"/>
              <a:t> can be skipped. </a:t>
            </a:r>
            <a:r>
              <a:rPr lang="en-US" dirty="0"/>
              <a:t>P</a:t>
            </a:r>
            <a:r>
              <a:rPr lang="en-US" dirty="0" smtClean="0"/>
              <a:t>icking which ones is an art to maintain smooth action/motion</a:t>
            </a:r>
          </a:p>
          <a:p>
            <a:pPr lvl="2"/>
            <a:r>
              <a:rPr lang="en-US" dirty="0" err="1" smtClean="0"/>
              <a:t>Keyframes</a:t>
            </a:r>
            <a:r>
              <a:rPr lang="en-US" dirty="0" smtClean="0"/>
              <a:t> can also be cached on a client.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535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497148"/>
          </a:xfrm>
        </p:spPr>
        <p:txBody>
          <a:bodyPr/>
          <a:lstStyle/>
          <a:p>
            <a:r>
              <a:rPr lang="en-US" dirty="0" smtClean="0"/>
              <a:t>Character Animation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1718" r="11718"/>
          <a:stretch>
            <a:fillRect/>
          </a:stretch>
        </p:blipFill>
        <p:spPr>
          <a:xfrm>
            <a:off x="323850" y="877888"/>
            <a:ext cx="8539163" cy="5511800"/>
          </a:xfrm>
        </p:spPr>
      </p:pic>
    </p:spTree>
    <p:extLst>
      <p:ext uri="{BB962C8B-B14F-4D97-AF65-F5344CB8AC3E}">
        <p14:creationId xmlns:p14="http://schemas.microsoft.com/office/powerpoint/2010/main" val="1979802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complex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models are stored on the server</a:t>
            </a:r>
          </a:p>
          <a:p>
            <a:r>
              <a:rPr lang="en-US" dirty="0" smtClean="0"/>
              <a:t>Downloaded incrementally depending on player interest</a:t>
            </a:r>
          </a:p>
          <a:p>
            <a:pPr lvl="1"/>
            <a:r>
              <a:rPr lang="en-US" dirty="0" smtClean="0"/>
              <a:t>Geometry selection phase</a:t>
            </a:r>
          </a:p>
          <a:p>
            <a:pPr lvl="1"/>
            <a:r>
              <a:rPr lang="en-US" dirty="0" smtClean="0"/>
              <a:t>Geometry transmission phase</a:t>
            </a:r>
          </a:p>
          <a:p>
            <a:r>
              <a:rPr lang="en-US" dirty="0" smtClean="0"/>
              <a:t>Environments stored in such a way that it is easy to find what next needs to be sent.</a:t>
            </a:r>
          </a:p>
          <a:p>
            <a:pPr lvl="1"/>
            <a:r>
              <a:rPr lang="en-US" dirty="0" smtClean="0"/>
              <a:t>Client can decide – pull system</a:t>
            </a:r>
          </a:p>
          <a:p>
            <a:pPr lvl="1"/>
            <a:r>
              <a:rPr lang="en-US" dirty="0" smtClean="0"/>
              <a:t>Server decides – push system</a:t>
            </a:r>
          </a:p>
          <a:p>
            <a:r>
              <a:rPr lang="en-US" dirty="0" smtClean="0"/>
              <a:t>Compression of meshes to reduce BW</a:t>
            </a:r>
          </a:p>
          <a:p>
            <a:r>
              <a:rPr lang="en-US" dirty="0" smtClean="0"/>
              <a:t>Progressive meshes (similar to video compression and layers)</a:t>
            </a:r>
          </a:p>
          <a:p>
            <a:r>
              <a:rPr lang="en-US" dirty="0" smtClean="0"/>
              <a:t>Using images of an object instead of a mesh - impostors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77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a new idea</a:t>
            </a:r>
          </a:p>
          <a:p>
            <a:r>
              <a:rPr lang="en-US" dirty="0" smtClean="0"/>
              <a:t>Has existed for awhile</a:t>
            </a:r>
          </a:p>
          <a:p>
            <a:r>
              <a:rPr lang="en-US" dirty="0" smtClean="0"/>
              <a:t>Proposed for online games because of the increased complexity of the virtual environments</a:t>
            </a:r>
          </a:p>
          <a:p>
            <a:r>
              <a:rPr lang="en-US" dirty="0" smtClean="0"/>
              <a:t>Mostly to keep costs down for clients – graphics cards and high end CPUs not cheap</a:t>
            </a:r>
          </a:p>
          <a:p>
            <a:r>
              <a:rPr lang="en-US" dirty="0" smtClean="0"/>
              <a:t>Drawback – bandwidth requirements – streaming of audio and video – high resolution &gt; 5Mbps</a:t>
            </a:r>
          </a:p>
          <a:p>
            <a:r>
              <a:rPr lang="en-US" dirty="0" smtClean="0"/>
              <a:t>The proposed solution for cloud computing!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44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and Cheating</a:t>
            </a:r>
          </a:p>
          <a:p>
            <a:r>
              <a:rPr lang="en-US" dirty="0" smtClean="0"/>
              <a:t>Geometry and Animation</a:t>
            </a:r>
          </a:p>
          <a:p>
            <a:r>
              <a:rPr lang="en-US" dirty="0" smtClean="0"/>
              <a:t>Thin Clients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68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and 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Security is support within a system</a:t>
            </a:r>
            <a:r>
              <a:rPr lang="en-US" dirty="0" smtClean="0"/>
              <a:t> to protect against faults and attacks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Prevents</a:t>
            </a:r>
            <a:r>
              <a:rPr lang="en-US" dirty="0" smtClean="0"/>
              <a:t> unauthorized use of the system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Prevents</a:t>
            </a:r>
            <a:r>
              <a:rPr lang="en-US" dirty="0" smtClean="0"/>
              <a:t> users from disrupting service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Cheating is the exploitation of some aspect of the system</a:t>
            </a:r>
            <a:r>
              <a:rPr lang="en-US" dirty="0" smtClean="0"/>
              <a:t> to gain an advantage in an environment</a:t>
            </a:r>
          </a:p>
          <a:p>
            <a:pPr lvl="1"/>
            <a:r>
              <a:rPr lang="en-US" dirty="0" smtClean="0"/>
              <a:t>Cheating might exploit security problems – getting unauthorized access to a system</a:t>
            </a:r>
          </a:p>
          <a:p>
            <a:pPr lvl="1"/>
            <a:r>
              <a:rPr lang="en-US" dirty="0" smtClean="0"/>
              <a:t>Cheating might be legal from a system’s perspective but illegal from a social angle – virtual money?!?!?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42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side: attacker compromises client software</a:t>
            </a:r>
          </a:p>
          <a:p>
            <a:r>
              <a:rPr lang="en-US" dirty="0" smtClean="0"/>
              <a:t>Server side: attacker subverts server software</a:t>
            </a:r>
          </a:p>
          <a:p>
            <a:r>
              <a:rPr lang="en-US" dirty="0" smtClean="0"/>
              <a:t>Network level: attacker accesses the network traffic</a:t>
            </a:r>
          </a:p>
          <a:p>
            <a:r>
              <a:rPr lang="en-US" dirty="0" smtClean="0"/>
              <a:t>Social: players collude or use multiple clients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37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510658"/>
          </a:xfrm>
        </p:spPr>
        <p:txBody>
          <a:bodyPr/>
          <a:lstStyle/>
          <a:p>
            <a:r>
              <a:rPr lang="en-US" dirty="0" smtClean="0"/>
              <a:t>Types of Cheating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08" b="165"/>
          <a:stretch/>
        </p:blipFill>
        <p:spPr>
          <a:xfrm>
            <a:off x="284163" y="891658"/>
            <a:ext cx="8593137" cy="5620149"/>
          </a:xfrm>
        </p:spPr>
      </p:pic>
      <p:cxnSp>
        <p:nvCxnSpPr>
          <p:cNvPr id="5" name="Straight Arrow Connector 4"/>
          <p:cNvCxnSpPr/>
          <p:nvPr/>
        </p:nvCxnSpPr>
        <p:spPr>
          <a:xfrm>
            <a:off x="3406588" y="3765176"/>
            <a:ext cx="1120588" cy="119529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807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483638"/>
          </a:xfrm>
        </p:spPr>
        <p:txBody>
          <a:bodyPr/>
          <a:lstStyle/>
          <a:p>
            <a:r>
              <a:rPr lang="en-US" dirty="0" smtClean="0"/>
              <a:t>Client Side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864639"/>
            <a:ext cx="7583487" cy="56066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Player changes client side software to give some advantage to the player.</a:t>
            </a:r>
          </a:p>
          <a:p>
            <a:pPr lvl="1"/>
            <a:r>
              <a:rPr lang="en-US" dirty="0" smtClean="0"/>
              <a:t>Most common attack is to change the software to make </a:t>
            </a:r>
            <a:r>
              <a:rPr lang="en-US" dirty="0" smtClean="0">
                <a:solidFill>
                  <a:srgbClr val="FF0000"/>
                </a:solidFill>
              </a:rPr>
              <a:t>walls/objects invisible</a:t>
            </a:r>
            <a:r>
              <a:rPr lang="en-US" dirty="0" smtClean="0"/>
              <a:t> so that the client can see the enemy. So even though the server filters the data so that it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send information to that client about objects the client </a:t>
            </a:r>
            <a:r>
              <a:rPr lang="en-US" dirty="0" err="1" smtClean="0"/>
              <a:t>isnt</a:t>
            </a:r>
            <a:r>
              <a:rPr lang="en-US" dirty="0" smtClean="0"/>
              <a:t> supposed to see (i.e., behind a wall), with invisible walls, the client can still see them, as the server will send that information to all players to maintain state.</a:t>
            </a:r>
          </a:p>
          <a:p>
            <a:r>
              <a:rPr lang="en-US" dirty="0" smtClean="0"/>
              <a:t>Another attack is “</a:t>
            </a:r>
            <a:r>
              <a:rPr lang="en-US" dirty="0" err="1" smtClean="0">
                <a:solidFill>
                  <a:srgbClr val="FF0000"/>
                </a:solidFill>
              </a:rPr>
              <a:t>lookahead</a:t>
            </a:r>
            <a:r>
              <a:rPr lang="en-US" dirty="0" smtClean="0"/>
              <a:t>” cheat, where a player’s response is </a:t>
            </a:r>
            <a:r>
              <a:rPr lang="en-US" dirty="0" smtClean="0">
                <a:solidFill>
                  <a:srgbClr val="FF0000"/>
                </a:solidFill>
              </a:rPr>
              <a:t>purposefully delayed</a:t>
            </a:r>
            <a:r>
              <a:rPr lang="en-US" dirty="0" smtClean="0"/>
              <a:t>, thus lying about its latency and so it receives updates from other players in plenty of time to respond (server tries to compensate for the client’s latency).</a:t>
            </a:r>
          </a:p>
          <a:p>
            <a:pPr lvl="1"/>
            <a:r>
              <a:rPr lang="en-US" dirty="0" smtClean="0"/>
              <a:t>There are some mechanisms that can detect cheating in dead-reckoning protocols</a:t>
            </a:r>
            <a:r>
              <a:rPr lang="en-US" dirty="0"/>
              <a:t> </a:t>
            </a:r>
            <a:r>
              <a:rPr lang="en-US" dirty="0" smtClean="0"/>
              <a:t>and other delayed response systems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5051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 Cheating –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attack </a:t>
            </a:r>
            <a:r>
              <a:rPr lang="en-US" dirty="0" smtClean="0"/>
              <a:t>is to </a:t>
            </a:r>
            <a:r>
              <a:rPr lang="en-US" dirty="0">
                <a:solidFill>
                  <a:srgbClr val="FF0000"/>
                </a:solidFill>
              </a:rPr>
              <a:t>augment</a:t>
            </a:r>
            <a:r>
              <a:rPr lang="en-US" dirty="0"/>
              <a:t> a player’s skill. It does this by changing the </a:t>
            </a:r>
            <a:r>
              <a:rPr lang="en-US" dirty="0">
                <a:solidFill>
                  <a:srgbClr val="FF0000"/>
                </a:solidFill>
              </a:rPr>
              <a:t>control input </a:t>
            </a:r>
            <a:r>
              <a:rPr lang="en-US" dirty="0"/>
              <a:t>that the player is sending. E.g., correct the player’s aim or fire when it is the right time. We call this an “</a:t>
            </a:r>
            <a:r>
              <a:rPr lang="en-US" dirty="0" err="1">
                <a:solidFill>
                  <a:srgbClr val="FF0000"/>
                </a:solidFill>
              </a:rPr>
              <a:t>aimbot</a:t>
            </a:r>
            <a:r>
              <a:rPr lang="en-US" dirty="0"/>
              <a:t>.”</a:t>
            </a:r>
          </a:p>
          <a:p>
            <a:r>
              <a:rPr lang="en-US" dirty="0" smtClean="0"/>
              <a:t>Other variants exist that </a:t>
            </a:r>
            <a:r>
              <a:rPr lang="en-US" dirty="0"/>
              <a:t>actually will </a:t>
            </a:r>
            <a:r>
              <a:rPr lang="en-US" dirty="0">
                <a:solidFill>
                  <a:srgbClr val="FF0000"/>
                </a:solidFill>
              </a:rPr>
              <a:t>play for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:  </a:t>
            </a:r>
            <a:r>
              <a:rPr lang="en-US" dirty="0"/>
              <a:t>complete actions and </a:t>
            </a:r>
            <a:r>
              <a:rPr lang="en-US" dirty="0" smtClean="0"/>
              <a:t>tasks for example. Even after </a:t>
            </a:r>
            <a:r>
              <a:rPr lang="en-US" dirty="0"/>
              <a:t>you have left the persistent </a:t>
            </a:r>
            <a:r>
              <a:rPr lang="en-US" dirty="0" smtClean="0"/>
              <a:t>world they will continue gathering wealth, assets. </a:t>
            </a:r>
            <a:r>
              <a:rPr lang="en-US" dirty="0"/>
              <a:t>They </a:t>
            </a:r>
            <a:r>
              <a:rPr lang="en-US" dirty="0" smtClean="0"/>
              <a:t>are generally </a:t>
            </a:r>
            <a:r>
              <a:rPr lang="en-US" dirty="0"/>
              <a:t>called bots. (see next slide)</a:t>
            </a:r>
          </a:p>
          <a:p>
            <a:r>
              <a:rPr lang="en-US" dirty="0"/>
              <a:t>Detecting this type of </a:t>
            </a:r>
            <a:r>
              <a:rPr lang="en-US" dirty="0" smtClean="0"/>
              <a:t>attack </a:t>
            </a:r>
            <a:r>
              <a:rPr lang="en-US" dirty="0"/>
              <a:t>is difficult.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93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62120"/>
            <a:ext cx="7583487" cy="1107817"/>
          </a:xfrm>
        </p:spPr>
        <p:txBody>
          <a:bodyPr/>
          <a:lstStyle/>
          <a:p>
            <a:r>
              <a:rPr lang="en-US" sz="3600" dirty="0" smtClean="0"/>
              <a:t>An example of a bot – Glider – Taken form Wikipedia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373" y="1269937"/>
            <a:ext cx="8309656" cy="533644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hlinkClick r:id="rId2" tooltip="Blizzard Entertainment"/>
              </a:rPr>
              <a:t>Blizzard Entertainment</a:t>
            </a:r>
            <a:r>
              <a:rPr lang="en-US" dirty="0"/>
              <a:t> created and operates a popular online world game known as </a:t>
            </a:r>
            <a:r>
              <a:rPr lang="en-US" dirty="0">
                <a:hlinkClick r:id="rId3" tooltip="World of Warcraft"/>
              </a:rPr>
              <a:t>World of Warcraft</a:t>
            </a:r>
            <a:r>
              <a:rPr lang="en-US" dirty="0"/>
              <a:t> (</a:t>
            </a:r>
            <a:r>
              <a:rPr lang="en-US" dirty="0" err="1"/>
              <a:t>WoW</a:t>
            </a:r>
            <a:r>
              <a:rPr lang="en-US" dirty="0"/>
              <a:t>). </a:t>
            </a:r>
            <a:r>
              <a:rPr lang="en-US" dirty="0" err="1"/>
              <a:t>WoW</a:t>
            </a:r>
            <a:r>
              <a:rPr lang="en-US" dirty="0"/>
              <a:t> is a </a:t>
            </a:r>
            <a:r>
              <a:rPr lang="en-US" dirty="0">
                <a:hlinkClick r:id="rId4" tooltip="Massively multiplayer online role-playing game"/>
              </a:rPr>
              <a:t>massively multiplayer online role-playing game</a:t>
            </a:r>
            <a:r>
              <a:rPr lang="en-US" dirty="0"/>
              <a:t>, in which players control characters and complete a variety of tasks, such as exploring the landscape and performing quests. As players continue to play and succeed in their tasks, their characters gain various talents and skills.</a:t>
            </a:r>
          </a:p>
          <a:p>
            <a:r>
              <a:rPr lang="en-US" dirty="0"/>
              <a:t>Michael Donnelly, the founder of MDY Industries, LLC, created a software </a:t>
            </a:r>
            <a:r>
              <a:rPr lang="en-US" dirty="0">
                <a:hlinkClick r:id="rId5" tooltip="Internet bot"/>
              </a:rPr>
              <a:t>bot</a:t>
            </a:r>
            <a:r>
              <a:rPr lang="en-US" dirty="0"/>
              <a:t> called </a:t>
            </a:r>
            <a:r>
              <a:rPr lang="en-US" dirty="0">
                <a:hlinkClick r:id="rId6" tooltip="Glider (bot)"/>
              </a:rPr>
              <a:t>Glider</a:t>
            </a:r>
            <a:r>
              <a:rPr lang="en-US" dirty="0"/>
              <a:t> to play </a:t>
            </a:r>
            <a:r>
              <a:rPr lang="en-US" dirty="0" err="1"/>
              <a:t>WoW</a:t>
            </a:r>
            <a:r>
              <a:rPr lang="en-US" dirty="0"/>
              <a:t> for its users. Thus, Glider users were able to advance their </a:t>
            </a:r>
            <a:r>
              <a:rPr lang="en-US" dirty="0" err="1"/>
              <a:t>WoW</a:t>
            </a:r>
            <a:r>
              <a:rPr lang="en-US" dirty="0"/>
              <a:t> characters unattended.</a:t>
            </a:r>
          </a:p>
          <a:p>
            <a:r>
              <a:rPr lang="en-US" dirty="0" smtClean="0"/>
              <a:t>In </a:t>
            </a:r>
            <a:r>
              <a:rPr lang="en-US" dirty="0"/>
              <a:t>its ruling on Blizzard's contributory copyright infringement claims, the district court first considered </a:t>
            </a:r>
            <a:r>
              <a:rPr lang="en-US" dirty="0">
                <a:solidFill>
                  <a:srgbClr val="FF0000"/>
                </a:solidFill>
              </a:rPr>
              <a:t>whether purchasers of </a:t>
            </a:r>
            <a:r>
              <a:rPr lang="en-US" dirty="0" err="1">
                <a:solidFill>
                  <a:srgbClr val="FF0000"/>
                </a:solidFill>
              </a:rPr>
              <a:t>WoW</a:t>
            </a:r>
            <a:r>
              <a:rPr lang="en-US" dirty="0">
                <a:solidFill>
                  <a:srgbClr val="FF0000"/>
                </a:solidFill>
              </a:rPr>
              <a:t> were legal "owners" of the client software</a:t>
            </a:r>
            <a:r>
              <a:rPr lang="en-US" dirty="0"/>
              <a:t>. According to 17 U.S.C. § 117, owners of computer programs are allowed to create copies or adaptations of the computer program if it is an essential step towards utilization of the program.</a:t>
            </a:r>
            <a:r>
              <a:rPr lang="en-US" baseline="30000" dirty="0">
                <a:hlinkClick r:id="rId7"/>
              </a:rPr>
              <a:t>[2]</a:t>
            </a:r>
            <a:endParaRPr lang="en-US" dirty="0"/>
          </a:p>
          <a:p>
            <a:r>
              <a:rPr lang="en-US" dirty="0"/>
              <a:t>The Court agreed with Blizzard's arguments that </a:t>
            </a:r>
            <a:r>
              <a:rPr lang="en-US" dirty="0" err="1"/>
              <a:t>WoW</a:t>
            </a:r>
            <a:r>
              <a:rPr lang="en-US" dirty="0"/>
              <a:t> purchasers were </a:t>
            </a:r>
            <a:r>
              <a:rPr lang="en-US" dirty="0">
                <a:solidFill>
                  <a:srgbClr val="FF0000"/>
                </a:solidFill>
              </a:rPr>
              <a:t>not legal owners </a:t>
            </a:r>
            <a:r>
              <a:rPr lang="en-US" dirty="0"/>
              <a:t>of the game software but instead licensees. </a:t>
            </a:r>
            <a:r>
              <a:rPr lang="en-US" dirty="0">
                <a:solidFill>
                  <a:srgbClr val="FF0000"/>
                </a:solidFill>
              </a:rPr>
              <a:t>As licensees</a:t>
            </a:r>
            <a:r>
              <a:rPr lang="en-US" dirty="0"/>
              <a:t>, players are required to make use of the software within the scope of the </a:t>
            </a:r>
            <a:r>
              <a:rPr lang="en-US" dirty="0">
                <a:solidFill>
                  <a:srgbClr val="FF0000"/>
                </a:solidFill>
              </a:rPr>
              <a:t>End User License Agreement</a:t>
            </a:r>
            <a:r>
              <a:rPr lang="en-US" dirty="0"/>
              <a:t>. In the terms of that agreement, Blizzard specifically prohibited "the use of bots or third-party software to modify the </a:t>
            </a:r>
            <a:r>
              <a:rPr lang="en-US" dirty="0" err="1"/>
              <a:t>WoW</a:t>
            </a:r>
            <a:r>
              <a:rPr lang="en-US" dirty="0"/>
              <a:t> experience."</a:t>
            </a:r>
            <a:r>
              <a:rPr lang="en-US" baseline="30000" dirty="0">
                <a:hlinkClick r:id="rId8"/>
              </a:rPr>
              <a:t>[1]</a:t>
            </a:r>
            <a:r>
              <a:rPr lang="en-US" dirty="0"/>
              <a:t> Thus, the Court found that players who use the Glider program violated the TOU and were not licensed to use </a:t>
            </a:r>
            <a:r>
              <a:rPr lang="en-US" dirty="0" err="1"/>
              <a:t>WoW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26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72778"/>
          </a:xfrm>
        </p:spPr>
        <p:txBody>
          <a:bodyPr/>
          <a:lstStyle/>
          <a:p>
            <a:r>
              <a:rPr lang="en-US" sz="2800" dirty="0" smtClean="0"/>
              <a:t>From a Player’s perspective (</a:t>
            </a:r>
            <a:r>
              <a:rPr lang="en-US" sz="2800" dirty="0" err="1" smtClean="0"/>
              <a:t>Consalvo</a:t>
            </a:r>
            <a:r>
              <a:rPr lang="en-US" sz="2800" dirty="0" smtClean="0"/>
              <a:t> 2009):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48347"/>
            <a:ext cx="7583487" cy="52823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Developed by Michael Donnelly and MDY Industries</a:t>
            </a:r>
            <a:r>
              <a:rPr lang="en-US" dirty="0" smtClean="0"/>
              <a:t>, the </a:t>
            </a:r>
            <a:r>
              <a:rPr lang="en-US" dirty="0"/>
              <a:t>glider is a small program or mod for </a:t>
            </a:r>
            <a:r>
              <a:rPr lang="en-US" dirty="0" err="1"/>
              <a:t>WoW</a:t>
            </a:r>
            <a:r>
              <a:rPr lang="en-US" dirty="0"/>
              <a:t> that lets the user program one of </a:t>
            </a:r>
            <a:r>
              <a:rPr lang="en-US" dirty="0" smtClean="0"/>
              <a:t>her </a:t>
            </a:r>
            <a:r>
              <a:rPr lang="en-US" dirty="0" smtClean="0">
                <a:solidFill>
                  <a:srgbClr val="FF0000"/>
                </a:solidFill>
              </a:rPr>
              <a:t>avatars </a:t>
            </a:r>
            <a:r>
              <a:rPr lang="en-US" dirty="0">
                <a:solidFill>
                  <a:srgbClr val="FF0000"/>
                </a:solidFill>
              </a:rPr>
              <a:t>to travel along a preset path</a:t>
            </a:r>
            <a:r>
              <a:rPr lang="en-US" dirty="0"/>
              <a:t>, killing whatever is found, skinning, looting, </a:t>
            </a:r>
            <a:r>
              <a:rPr lang="en-US" dirty="0" smtClean="0"/>
              <a:t>and gaining </a:t>
            </a:r>
            <a:r>
              <a:rPr lang="en-US" dirty="0"/>
              <a:t>experience points from </a:t>
            </a:r>
            <a:r>
              <a:rPr lang="en-US" dirty="0">
                <a:solidFill>
                  <a:srgbClr val="FF0000"/>
                </a:solidFill>
              </a:rPr>
              <a:t>the looped activity</a:t>
            </a:r>
            <a:r>
              <a:rPr lang="en-US" dirty="0"/>
              <a:t>. The makers of the program/</a:t>
            </a:r>
            <a:r>
              <a:rPr lang="en-US" dirty="0" smtClean="0"/>
              <a:t>mod stress </a:t>
            </a:r>
            <a:r>
              <a:rPr lang="en-US" dirty="0"/>
              <a:t>on their Web site that the mod is designed to </a:t>
            </a:r>
            <a:r>
              <a:rPr lang="en-US" dirty="0">
                <a:solidFill>
                  <a:srgbClr val="FF0000"/>
                </a:solidFill>
              </a:rPr>
              <a:t>eliminate the tedious </a:t>
            </a:r>
            <a:r>
              <a:rPr lang="en-US" dirty="0" smtClean="0">
                <a:solidFill>
                  <a:srgbClr val="FF0000"/>
                </a:solidFill>
              </a:rPr>
              <a:t>aspects </a:t>
            </a:r>
            <a:r>
              <a:rPr lang="en-US" dirty="0" smtClean="0"/>
              <a:t>associated </a:t>
            </a:r>
            <a:r>
              <a:rPr lang="en-US" dirty="0"/>
              <a:t>with leveling a character (the grind), especially for players who may </a:t>
            </a:r>
            <a:r>
              <a:rPr lang="en-US" dirty="0" smtClean="0"/>
              <a:t>have already </a:t>
            </a:r>
            <a:r>
              <a:rPr lang="en-US" dirty="0"/>
              <a:t>done so with several other characters—in other words, this is for alts or </a:t>
            </a:r>
            <a:r>
              <a:rPr lang="en-US" dirty="0" smtClean="0"/>
              <a:t>very experienced </a:t>
            </a:r>
            <a:r>
              <a:rPr lang="en-US" dirty="0"/>
              <a:t>players to ‘‘fast-forward’’ through undesirable parts of the game.</a:t>
            </a:r>
          </a:p>
          <a:p>
            <a:r>
              <a:rPr lang="en-US" dirty="0"/>
              <a:t>Fast-forwarding is a common reason people will cheat in a game (</a:t>
            </a:r>
            <a:r>
              <a:rPr lang="en-US" dirty="0" err="1"/>
              <a:t>Consalvo</a:t>
            </a:r>
            <a:r>
              <a:rPr lang="en-US" dirty="0" smtClean="0"/>
              <a:t>, 2007</a:t>
            </a:r>
            <a:r>
              <a:rPr lang="en-US" dirty="0"/>
              <a:t>), although in multiplayer games such as </a:t>
            </a:r>
            <a:r>
              <a:rPr lang="en-US" dirty="0" err="1"/>
              <a:t>WoW</a:t>
            </a:r>
            <a:r>
              <a:rPr lang="en-US" dirty="0"/>
              <a:t>, the developers usually </a:t>
            </a:r>
            <a:r>
              <a:rPr lang="en-US" dirty="0" smtClean="0"/>
              <a:t>consider such </a:t>
            </a:r>
            <a:r>
              <a:rPr lang="en-US" dirty="0"/>
              <a:t>activities as in violation of the game’s terms of service (</a:t>
            </a:r>
            <a:r>
              <a:rPr lang="en-US" dirty="0" err="1"/>
              <a:t>ToS</a:t>
            </a:r>
            <a:r>
              <a:rPr lang="en-US" dirty="0"/>
              <a:t>). It is thus </a:t>
            </a:r>
            <a:r>
              <a:rPr lang="en-US" dirty="0" err="1"/>
              <a:t>illegal</a:t>
            </a:r>
            <a:r>
              <a:rPr lang="en-US" dirty="0" err="1" smtClean="0"/>
              <a:t>,and</a:t>
            </a:r>
            <a:r>
              <a:rPr lang="en-US" dirty="0" smtClean="0"/>
              <a:t> </a:t>
            </a:r>
            <a:r>
              <a:rPr lang="en-US" dirty="0"/>
              <a:t>the creators of the glider are currently being sued by Blizzard for their </a:t>
            </a:r>
            <a:r>
              <a:rPr lang="en-US" dirty="0" smtClean="0"/>
              <a:t>creation </a:t>
            </a:r>
            <a:r>
              <a:rPr lang="fi-FI" dirty="0" smtClean="0"/>
              <a:t>(</a:t>
            </a:r>
            <a:r>
              <a:rPr lang="fi-FI" dirty="0" err="1"/>
              <a:t>Markee</a:t>
            </a:r>
            <a:r>
              <a:rPr lang="fi-FI" dirty="0"/>
              <a:t>, 2007).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72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3268</TotalTime>
  <Words>1917</Words>
  <Application>Microsoft Macintosh PowerPoint</Application>
  <PresentationFormat>On-screen Show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Revolution</vt:lpstr>
      <vt:lpstr>Ch 11 Application Issues</vt:lpstr>
      <vt:lpstr>Overview</vt:lpstr>
      <vt:lpstr>Security and Cheating</vt:lpstr>
      <vt:lpstr>Cheating</vt:lpstr>
      <vt:lpstr>Types of Cheating</vt:lpstr>
      <vt:lpstr>Client Side Attacks</vt:lpstr>
      <vt:lpstr>Client Side Cheating – contd.</vt:lpstr>
      <vt:lpstr>An example of a bot – Glider – Taken form Wikipedia</vt:lpstr>
      <vt:lpstr>From a Player’s perspective (Consalvo 2009):</vt:lpstr>
      <vt:lpstr>Contd.</vt:lpstr>
      <vt:lpstr>Controlling Client Side Cheating</vt:lpstr>
      <vt:lpstr>Server Side Attacks</vt:lpstr>
      <vt:lpstr>Network Level</vt:lpstr>
      <vt:lpstr>Social</vt:lpstr>
      <vt:lpstr>Repercussions</vt:lpstr>
      <vt:lpstr>Geometry and Animation</vt:lpstr>
      <vt:lpstr>Character Animation</vt:lpstr>
      <vt:lpstr>Large complex systems</vt:lpstr>
      <vt:lpstr>Thin Clients</vt:lpstr>
    </vt:vector>
  </TitlesOfParts>
  <Company>UC, Irvine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17 Application Issues</dc:title>
  <dc:creator>Magda El Zarki</dc:creator>
  <cp:lastModifiedBy>Magda El Zarki</cp:lastModifiedBy>
  <cp:revision>41</cp:revision>
  <dcterms:created xsi:type="dcterms:W3CDTF">2012-10-04T04:04:49Z</dcterms:created>
  <dcterms:modified xsi:type="dcterms:W3CDTF">2016-01-05T07:13:46Z</dcterms:modified>
</cp:coreProperties>
</file>