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6" r:id="rId5"/>
  </p:sldMasterIdLst>
  <p:notesMasterIdLst>
    <p:notesMasterId r:id="rId20"/>
  </p:notesMasterIdLst>
  <p:sldIdLst>
    <p:sldId id="265" r:id="rId6"/>
    <p:sldId id="268" r:id="rId7"/>
    <p:sldId id="269" r:id="rId8"/>
    <p:sldId id="270" r:id="rId9"/>
    <p:sldId id="271" r:id="rId10"/>
    <p:sldId id="264" r:id="rId11"/>
    <p:sldId id="260" r:id="rId12"/>
    <p:sldId id="261" r:id="rId13"/>
    <p:sldId id="262" r:id="rId14"/>
    <p:sldId id="263" r:id="rId15"/>
    <p:sldId id="257" r:id="rId16"/>
    <p:sldId id="258" r:id="rId17"/>
    <p:sldId id="259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9B83D9-77B5-4149-9A27-D127C4EBF0F8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171162-377B-41BB-9DD7-B95FA625E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B1675-AB90-461C-8482-D3EBE617E95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4CDE6-9F1A-41ED-8E53-D4699D3C8B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These were target areas for scenario development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A27A6-05E3-462A-907E-06C0F8DE26D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72D20-7982-492B-96B2-648EE575969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9FB12-8BF4-48F4-99CA-E7EAFECFE44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1877B-E897-48E3-B422-D64F016561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5C813-5092-4D6A-8BA8-45B8E22CB3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272EF-F2D1-45F4-AC0C-2105201057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78682-196B-47D7-87F5-F7FB52FC12BD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84CC-8708-4C21-A981-A31A2AE2D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69F5-DBEF-471E-BAD0-3DC8C9BED8BD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B3E6-2B7D-4D7D-947D-73358DC35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9BD5-5D00-4D20-9748-3F25F3A96DDD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7A7E-9605-4062-B95D-858B0F35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58775"/>
            <a:ext cx="861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814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B0B1B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0CA2-186E-4EBC-8D5D-2AA83892F2F7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D5A6-3FEE-4607-A53D-7BB48D334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58775"/>
            <a:ext cx="861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814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B0B1B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745A-A4F6-43ED-90C0-F61069EFD392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F101-A174-467E-ADAB-768712556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D8AFCA-A3B3-4D86-8A69-70D5358A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4B991E-480D-442B-845C-63BEC02E0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D7C5-1105-4AF0-93E8-3EABCBD32BA5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E2BD-2FAE-4F69-9F14-B679732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8D580B-1D43-45BA-B3EE-03A84C728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261274-5524-4A35-BAC7-97700BDC0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853311-7B5C-4C99-B8E7-08D19CD87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0CA094-57C6-4729-BEA1-4819D8254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7A1EC2-E824-40F6-A166-BE98AE2CE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E534DA-75E7-4708-8516-E6450BAC1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AEB6C7-552F-4337-8983-EC1D97FE3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A11B1D-861D-45BA-BEA1-A7BBBD269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63A262-32E0-4404-AA54-EC238323A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7A98BB-E30E-43ED-8836-FA79959BF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EDA0-A53E-4CC5-8E4F-BF187F9CADA3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377F-3AD6-4046-A6B8-67DF9887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BF835-4AF6-47FE-B535-E7516D9AF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5EE2-4C41-4BE8-9D2D-006ABAA8F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8A4C2-AAF5-4318-90E5-4B934479D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8FBBE-3321-42B3-89A5-8D3CDC8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DEFC-85A2-4751-9024-ECF32DC61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C0CA-8A24-4ECA-B5D9-E90CFB57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BA94-4451-4616-BF43-95D3162C1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2EAD-5816-422E-8A04-277EB2C52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650F-564D-4C7A-8D2B-5064F72AA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C5431-D44A-4C13-B02B-918500AAB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06BC-AC77-4465-8DD6-3292653E9FEE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938B-9F0D-43DD-8498-4C0AA696E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24C8-8D0E-4FF9-8442-9FCBB63CB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8BEF-4EBA-48FE-9E5F-C31CDF16E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D8AC-632D-4A54-A759-DADDFA5019F0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8CB3-EBF0-499B-9D91-0CF21B42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3272-43D8-4045-8B46-A4C72FF9ABBC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AAED-EC5F-428E-870F-7459265AE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3E24-8590-4511-B931-E957BFAB2219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EF77-37B9-4B36-91B8-13EC28B8F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E10C68-3376-4D0B-9FEB-DCA642E17D11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F2A7FD-07B6-4C42-824D-F2A52CC7F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4" descr="lineag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114800" y="5983288"/>
            <a:ext cx="25908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681788" y="6116638"/>
          <a:ext cx="609600" cy="609600"/>
        </p:xfrm>
        <a:graphic>
          <a:graphicData uri="http://schemas.openxmlformats.org/presentationml/2006/ole">
            <p:oleObj spid="_x0000_s1026" name="Photo Editor Photo" r:id="rId17" imgW="3840813" imgH="3840813" progId="">
              <p:embed/>
            </p:oleObj>
          </a:graphicData>
        </a:graphic>
      </p:graphicFrame>
      <p:pic>
        <p:nvPicPr>
          <p:cNvPr id="1031" name="Picture 6" descr="UCF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429500" y="6148388"/>
            <a:ext cx="156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DHS_GrayTypeLogo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gray">
          <a:xfrm>
            <a:off x="457200" y="6062663"/>
            <a:ext cx="2209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36" r:id="rId12"/>
    <p:sldLayoutId id="214748373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B0B1B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B0B1B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B0B1B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4" name="Picture 4" descr="lineag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114800" y="5983288"/>
            <a:ext cx="25908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681788" y="6116638"/>
          <a:ext cx="609600" cy="609600"/>
        </p:xfrm>
        <a:graphic>
          <a:graphicData uri="http://schemas.openxmlformats.org/presentationml/2006/ole">
            <p:oleObj spid="_x0000_s2050" name="Photo Editor Photo" r:id="rId17" imgW="3840813" imgH="3840813" progId="">
              <p:embed/>
            </p:oleObj>
          </a:graphicData>
        </a:graphic>
      </p:graphicFrame>
      <p:pic>
        <p:nvPicPr>
          <p:cNvPr id="2055" name="Picture 6" descr="UCF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429500" y="6148388"/>
            <a:ext cx="156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DHS_GrayTypeLogo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gray">
          <a:xfrm>
            <a:off x="457200" y="6062663"/>
            <a:ext cx="2209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47" r:id="rId12"/>
    <p:sldLayoutId id="214748374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B0B1B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B0B1B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B0B1B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B0B1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F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F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F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89BB88E-A92A-43F7-BE80-230ABCED7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 userDrawn="1"/>
        </p:nvSpPr>
        <p:spPr bwMode="auto">
          <a:xfrm>
            <a:off x="0" y="0"/>
            <a:ext cx="7239000" cy="9906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>
            <a:off x="0" y="1143000"/>
            <a:ext cx="7696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F99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F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F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F99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F99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F99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F99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F99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F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138A15F-0FC0-4DAC-B7BA-83D201DAF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8375" name="Picture 7" descr="ppt_temp_foote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B6ABCAB3-B81A-47E8-B7DD-7B68A6674F34}" type="slidenum">
              <a:rPr lang="en-US" sz="1400" b="1">
                <a:solidFill>
                  <a:srgbClr val="000000"/>
                </a:solidFill>
                <a:latin typeface="Trebuchet MS" pitchFamily="34" charset="0"/>
              </a:rPr>
              <a:pPr algn="r" eaLnBrk="0" hangingPunct="0">
                <a:defRPr/>
              </a:pPr>
              <a:t>‹#›</a:t>
            </a:fld>
            <a:endParaRPr lang="en-US" sz="1400" b="1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58377" name="Picture 9" descr="ppt_temp_heade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ransition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498475" y="304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440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&amp; Development Support to DHS</a:t>
            </a:r>
            <a:endParaRPr lang="en-US" sz="4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682" name="Text Box 6"/>
          <p:cNvSpPr txBox="1">
            <a:spLocks noChangeArrowheads="1"/>
          </p:cNvSpPr>
          <p:nvPr/>
        </p:nvSpPr>
        <p:spPr bwMode="auto">
          <a:xfrm>
            <a:off x="533400" y="4110038"/>
            <a:ext cx="6400800" cy="160496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Ronald W. Tarr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Program Director, RAPTER</a:t>
            </a:r>
          </a:p>
          <a:p>
            <a:pPr marL="342900" indent="-34290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Institute for Simulation and Training</a:t>
            </a:r>
          </a:p>
          <a:p>
            <a:pPr marL="342900" indent="-34290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University of Central Florida                                                </a:t>
            </a:r>
          </a:p>
        </p:txBody>
      </p:sp>
      <p:grpSp>
        <p:nvGrpSpPr>
          <p:cNvPr id="71683" name="Group 4"/>
          <p:cNvGrpSpPr>
            <a:grpSpLocks/>
          </p:cNvGrpSpPr>
          <p:nvPr/>
        </p:nvGrpSpPr>
        <p:grpSpPr bwMode="auto">
          <a:xfrm>
            <a:off x="5181600" y="1752600"/>
            <a:ext cx="3768725" cy="3276600"/>
            <a:chOff x="240" y="1008"/>
            <a:chExt cx="2326" cy="2081"/>
          </a:xfrm>
        </p:grpSpPr>
        <p:sp>
          <p:nvSpPr>
            <p:cNvPr id="71684" name="AutoShape 5"/>
            <p:cNvSpPr>
              <a:spLocks noChangeArrowheads="1"/>
            </p:cNvSpPr>
            <p:nvPr/>
          </p:nvSpPr>
          <p:spPr bwMode="auto">
            <a:xfrm>
              <a:off x="480" y="1056"/>
              <a:ext cx="1920" cy="1968"/>
            </a:xfrm>
            <a:prstGeom prst="roundRect">
              <a:avLst>
                <a:gd name="adj" fmla="val 8972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685" name="Picture 6" descr="UCFwebp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008"/>
              <a:ext cx="2326" cy="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Scenario Strategy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Lots of Traffic Control Device’s </a:t>
            </a:r>
          </a:p>
          <a:p>
            <a:pPr eaLnBrk="1" hangingPunct="1"/>
            <a:r>
              <a:rPr lang="en-US" sz="2400" smtClean="0"/>
              <a:t>Multiple intersections training scenes</a:t>
            </a:r>
          </a:p>
          <a:p>
            <a:pPr eaLnBrk="1" hangingPunct="1"/>
            <a:r>
              <a:rPr lang="en-US" sz="2400" smtClean="0"/>
              <a:t>Various pedestrians activities</a:t>
            </a:r>
          </a:p>
          <a:p>
            <a:pPr eaLnBrk="1" hangingPunct="1"/>
            <a:r>
              <a:rPr lang="en-US" sz="2400" smtClean="0"/>
              <a:t>Night time driving scenarios</a:t>
            </a:r>
          </a:p>
          <a:p>
            <a:pPr eaLnBrk="1" hangingPunct="1"/>
            <a:r>
              <a:rPr lang="en-US" sz="2400" smtClean="0"/>
              <a:t>Suspicious activities within advanced scenarios</a:t>
            </a:r>
          </a:p>
          <a:p>
            <a:pPr eaLnBrk="1" hangingPunct="1"/>
            <a:r>
              <a:rPr lang="en-US" sz="2400" smtClean="0"/>
              <a:t>Scenarios designed for scanning techniques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9011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276600" cy="252412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90116" name="Picture 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733800"/>
            <a:ext cx="3276600" cy="287972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TIP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095875"/>
            <a:ext cx="2819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 Terrorism Indication and Prevention Simulation (TIPS) Overview</a:t>
            </a:r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Tasked to develop a virtual training environment in which to teach the importance of situational awareness, reporting, and data analysis on routine missions.</a:t>
            </a:r>
          </a:p>
          <a:p>
            <a:pPr lvl="1" eaLnBrk="1" hangingPunct="1"/>
            <a:endParaRPr lang="en-US" smtClean="0"/>
          </a:p>
        </p:txBody>
      </p:sp>
      <p:pic>
        <p:nvPicPr>
          <p:cNvPr id="92164" name="Picture 5" descr="Suburbs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2004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8" descr="warehouse_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276600"/>
            <a:ext cx="2895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7" descr="Farm_House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105400"/>
            <a:ext cx="2133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6" descr="Courthouse_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267200"/>
            <a:ext cx="2819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TIPS Scenario</a:t>
            </a:r>
            <a:br>
              <a:rPr lang="en-US" sz="4000" smtClean="0"/>
            </a:br>
            <a:r>
              <a:rPr lang="en-US" sz="2800" smtClean="0"/>
              <a:t>Surveillance Detection</a:t>
            </a:r>
          </a:p>
        </p:txBody>
      </p:sp>
      <p:sp>
        <p:nvSpPr>
          <p:cNvPr id="942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9624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Counter Terrorism Division (CTD) has developed a new course for the UPTP program “Surveillance Detection for the Uniformed Officer.”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CTD wanted a scenario in which they could show how to assess vulnerabilities and suspicious activity in and around a  courthouse setting.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Reused courthouse database in TIPS and to modify the surroundings to add different levels and types of vulnerabilities.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  <p:pic>
        <p:nvPicPr>
          <p:cNvPr id="94211" name="Picture 1028" descr="courthouse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1029" descr="Courthouse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3180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1030" descr="Courthouse_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3180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VBS2 Proof-of-Concept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792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Developed ‘Virtual Cop On Patrol’ Scenario - Surveillance Detection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Conceptual mockup of scenario</a:t>
            </a:r>
          </a:p>
        </p:txBody>
      </p:sp>
      <p:pic>
        <p:nvPicPr>
          <p:cNvPr id="96259" name="Picture 5" descr="Scurity_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12963"/>
            <a:ext cx="59436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 descr="Suspect_Binocula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803650"/>
            <a:ext cx="29718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7" descr="Suspect_Videocamera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114550"/>
            <a:ext cx="2971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3" descr="rapter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66950"/>
            <a:ext cx="90868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Text Box 1026"/>
          <p:cNvSpPr txBox="1">
            <a:spLocks noChangeArrowheads="1"/>
          </p:cNvSpPr>
          <p:nvPr/>
        </p:nvSpPr>
        <p:spPr bwMode="auto">
          <a:xfrm>
            <a:off x="952500" y="152400"/>
            <a:ext cx="7196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CC9900"/>
                </a:solidFill>
                <a:latin typeface="+mn-lt"/>
              </a:rPr>
              <a:t>Research in Advanced Performance Technology</a:t>
            </a:r>
            <a:br>
              <a:rPr lang="en-US" sz="2400" b="1">
                <a:solidFill>
                  <a:srgbClr val="CC9900"/>
                </a:solidFill>
                <a:latin typeface="+mn-lt"/>
              </a:rPr>
            </a:br>
            <a:r>
              <a:rPr lang="en-US" sz="2400" b="1">
                <a:solidFill>
                  <a:srgbClr val="CC9900"/>
                </a:solidFill>
                <a:latin typeface="+mn-lt"/>
              </a:rPr>
              <a:t>and Educational Readiness (RAPTER)</a:t>
            </a:r>
          </a:p>
        </p:txBody>
      </p: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762000" y="1279525"/>
            <a:ext cx="8305800" cy="9159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3333FF"/>
                </a:solidFill>
              </a:rPr>
              <a:t>Enhancing human performance by applying proven adult learning methods through the appropriate intervention of technologies</a:t>
            </a:r>
          </a:p>
          <a:p>
            <a:pPr eaLnBrk="0" hangingPunct="0"/>
            <a:r>
              <a:rPr lang="en-US" b="1">
                <a:solidFill>
                  <a:srgbClr val="3333FF"/>
                </a:solidFill>
              </a:rPr>
              <a:t>– often a blend of several.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152400" y="4343400"/>
            <a:ext cx="3810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2575" indent="-282575" eaLnBrk="0" hangingPunct="0">
              <a:lnSpc>
                <a:spcPct val="90000"/>
              </a:lnSpc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 sz="1200">
              <a:latin typeface="Arial Narrow" pitchFamily="34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3733800" y="266700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  <a:latin typeface="Trebuchet MS" pitchFamily="34" charset="0"/>
              </a:rPr>
              <a:t>Enhancing Human Performance</a:t>
            </a:r>
          </a:p>
          <a:p>
            <a:pPr algn="r" eaLnBrk="0" hangingPunct="0"/>
            <a:r>
              <a:rPr lang="en-US" sz="2000" b="1">
                <a:solidFill>
                  <a:srgbClr val="CC9900"/>
                </a:solidFill>
                <a:latin typeface="Trebuchet MS" pitchFamily="34" charset="0"/>
              </a:rPr>
              <a:t>with the Right Technology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514600" y="803275"/>
            <a:ext cx="6324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3600" b="1" u="sng">
                <a:solidFill>
                  <a:srgbClr val="000000"/>
                </a:solidFill>
                <a:latin typeface="Trebuchet MS" pitchFamily="34" charset="0"/>
              </a:rPr>
              <a:t>R</a:t>
            </a: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esearch in </a:t>
            </a:r>
            <a:r>
              <a:rPr lang="en-US" sz="3600" b="1" u="sng">
                <a:solidFill>
                  <a:srgbClr val="000000"/>
                </a:solidFill>
                <a:latin typeface="Trebuchet MS" pitchFamily="34" charset="0"/>
              </a:rPr>
              <a:t>A</a:t>
            </a: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dvanced </a:t>
            </a:r>
            <a:r>
              <a:rPr lang="en-US" sz="3600" b="1" u="sng">
                <a:solidFill>
                  <a:srgbClr val="000000"/>
                </a:solidFill>
                <a:latin typeface="Trebuchet MS" pitchFamily="34" charset="0"/>
              </a:rPr>
              <a:t>P</a:t>
            </a: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erformance </a:t>
            </a:r>
            <a:r>
              <a:rPr lang="en-US" sz="3600" b="1" u="sng">
                <a:solidFill>
                  <a:srgbClr val="000000"/>
                </a:solidFill>
                <a:latin typeface="Trebuchet MS" pitchFamily="34" charset="0"/>
              </a:rPr>
              <a:t>T</a:t>
            </a: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echnology and </a:t>
            </a:r>
            <a:r>
              <a:rPr lang="en-US" sz="3600" b="1" u="sng">
                <a:solidFill>
                  <a:srgbClr val="000000"/>
                </a:solidFill>
                <a:latin typeface="Trebuchet MS" pitchFamily="34" charset="0"/>
              </a:rPr>
              <a:t>E</a:t>
            </a: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ducational </a:t>
            </a:r>
            <a:r>
              <a:rPr lang="en-US" sz="3600" b="1" u="sng">
                <a:solidFill>
                  <a:srgbClr val="000000"/>
                </a:solidFill>
                <a:latin typeface="Trebuchet MS" pitchFamily="34" charset="0"/>
              </a:rPr>
              <a:t>R</a:t>
            </a: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eadiness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733800" y="5257800"/>
            <a:ext cx="5105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b="1">
                <a:solidFill>
                  <a:srgbClr val="CC9900"/>
                </a:solidFill>
                <a:latin typeface="Trebuchet MS" pitchFamily="34" charset="0"/>
              </a:rPr>
              <a:t>Ronald W. Tarr</a:t>
            </a:r>
          </a:p>
          <a:p>
            <a:pPr algn="r" eaLnBrk="0" hangingPunct="0"/>
            <a:r>
              <a:rPr lang="en-US" sz="1600" b="1">
                <a:solidFill>
                  <a:srgbClr val="CC9900"/>
                </a:solidFill>
                <a:latin typeface="Trebuchet MS" pitchFamily="34" charset="0"/>
              </a:rPr>
              <a:t>Program Director</a:t>
            </a:r>
          </a:p>
          <a:p>
            <a:pPr algn="r" eaLnBrk="0" hangingPunct="0"/>
            <a:r>
              <a:rPr lang="en-US" sz="1600" b="1">
                <a:solidFill>
                  <a:srgbClr val="CC9900"/>
                </a:solidFill>
                <a:latin typeface="Trebuchet MS" pitchFamily="34" charset="0"/>
              </a:rPr>
              <a:t>RAPTER-IST</a:t>
            </a:r>
          </a:p>
          <a:p>
            <a:pPr algn="r" eaLnBrk="0" hangingPunct="0"/>
            <a:r>
              <a:rPr lang="en-US" sz="1600" b="1">
                <a:solidFill>
                  <a:srgbClr val="CC9900"/>
                </a:solidFill>
                <a:latin typeface="Trebuchet MS" pitchFamily="34" charset="0"/>
              </a:rPr>
              <a:t>http://rapter.ist.ucf.edu/index.htm</a:t>
            </a:r>
          </a:p>
          <a:p>
            <a:pPr algn="r" eaLnBrk="0" hangingPunct="0"/>
            <a:r>
              <a:rPr lang="en-US" sz="1600" b="1">
                <a:solidFill>
                  <a:srgbClr val="CC9900"/>
                </a:solidFill>
                <a:latin typeface="Trebuchet MS" pitchFamily="34" charset="0"/>
              </a:rPr>
              <a:t>University of Central Florida</a:t>
            </a:r>
          </a:p>
        </p:txBody>
      </p:sp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2057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7" descr="100_39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800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8" descr="100_11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429000"/>
            <a:ext cx="24463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9" descr="CIMG61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438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0" name="Picture 10" descr="100_017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505200"/>
            <a:ext cx="1752600" cy="1301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71" name="Picture 11" descr="Weapons of the U.S. Army Rangers"/>
          <p:cNvPicPr>
            <a:picLocks noChangeAspect="1" noChangeArrowheads="1"/>
          </p:cNvPicPr>
          <p:nvPr/>
        </p:nvPicPr>
        <p:blipFill>
          <a:blip r:embed="rId8"/>
          <a:srcRect l="16020"/>
          <a:stretch>
            <a:fillRect/>
          </a:stretch>
        </p:blipFill>
        <p:spPr bwMode="auto">
          <a:xfrm>
            <a:off x="2514600" y="4495800"/>
            <a:ext cx="79057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72" name="Picture 12" descr="CIMG50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2438400"/>
            <a:ext cx="1731963" cy="134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73" name="Picture 13" descr="MVC-003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3733800"/>
            <a:ext cx="1477963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74" name="Picture 14" descr="13_04_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3657600"/>
            <a:ext cx="1655763" cy="140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75" name="Picture 15" descr="Picture 0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4876800"/>
            <a:ext cx="1981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  <p:bldP spid="143364" grpId="0"/>
      <p:bldP spid="143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4770438" y="806450"/>
            <a:ext cx="4068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Mission Statement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1508125"/>
            <a:ext cx="82296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Our mission is to enhance human performance through the use of appropriate technologies and strategies.</a:t>
            </a:r>
          </a:p>
          <a:p>
            <a:endParaRPr lang="en-US" sz="200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These technologies and strategies include: simulation, computer- and web-based training, decision support aids, workshops, and traditional methods. </a:t>
            </a:r>
          </a:p>
          <a:p>
            <a:endParaRPr lang="en-US" sz="200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As human performance technologists we look at how people perform as individuals, in teams, and within organizations.</a:t>
            </a:r>
          </a:p>
          <a:p>
            <a:endParaRPr lang="en-US" sz="2000">
              <a:solidFill>
                <a:srgbClr val="000000"/>
              </a:solidFill>
              <a:latin typeface="Trebuchet MS" pitchFamily="34" charset="0"/>
            </a:endParaRPr>
          </a:p>
          <a:p>
            <a:endParaRPr lang="en-US" sz="1600">
              <a:solidFill>
                <a:srgbClr val="000000"/>
              </a:solidFill>
              <a:latin typeface="Trebuchet MS" pitchFamily="34" charset="0"/>
            </a:endParaRPr>
          </a:p>
          <a:p>
            <a:endParaRPr lang="en-US" sz="160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US" sz="2000" b="1" i="1">
                <a:solidFill>
                  <a:srgbClr val="000000"/>
                </a:solidFill>
                <a:latin typeface="Trebuchet MS" pitchFamily="34" charset="0"/>
              </a:rPr>
              <a:t>A Global Approach to Human Performance:</a:t>
            </a:r>
          </a:p>
          <a:p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Systematic, Comprehensive, Efficient, Focused,</a:t>
            </a:r>
          </a:p>
          <a:p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&amp; Outcome Oriented</a:t>
            </a:r>
          </a:p>
        </p:txBody>
      </p:sp>
      <p:pic>
        <p:nvPicPr>
          <p:cNvPr id="75779" name="Picture 4" descr="large-spinning-globe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419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Global R&amp;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3" name="Picture 9" descr="Eval &amp; C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4" name="Picture 10" descr="Adult Lr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6" name="Picture 12" descr="Enhancing Perf thru Tech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ster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89"/>
          <a:stretch>
            <a:fillRect/>
          </a:stretch>
        </p:blipFill>
        <p:spPr bwMode="auto">
          <a:xfrm>
            <a:off x="2971800" y="2362200"/>
            <a:ext cx="6324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838200"/>
            <a:ext cx="7010400" cy="1143000"/>
          </a:xfrm>
        </p:spPr>
        <p:txBody>
          <a:bodyPr/>
          <a:lstStyle/>
          <a:p>
            <a:pPr algn="r" eaLnBrk="1" hangingPunct="1"/>
            <a:r>
              <a:rPr lang="en-US" sz="3600" b="1" smtClean="0">
                <a:solidFill>
                  <a:srgbClr val="000000"/>
                </a:solidFill>
                <a:latin typeface="Trebuchet MS" pitchFamily="34" charset="0"/>
              </a:rPr>
              <a:t>Advanced Performance Technology</a:t>
            </a:r>
            <a:r>
              <a:rPr lang="en-US" sz="2400" b="1" smtClean="0">
                <a:solidFill>
                  <a:srgbClr val="000000"/>
                </a:solidFill>
                <a:latin typeface="Trebuchet MS" pitchFamily="34" charset="0"/>
              </a:rPr>
              <a:t>©</a:t>
            </a:r>
            <a:r>
              <a:rPr lang="en-US" sz="3600" b="1" smtClean="0">
                <a:solidFill>
                  <a:srgbClr val="000000"/>
                </a:solidFill>
                <a:latin typeface="Trebuchet MS" pitchFamily="34" charset="0"/>
              </a:rPr>
              <a:t> Model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2041525"/>
            <a:ext cx="4648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As illustrated by the Advanced Performance Technology</a:t>
            </a: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©</a:t>
            </a:r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Model, this R&amp;D process is NOT linear.</a:t>
            </a:r>
          </a:p>
          <a:p>
            <a:pPr eaLnBrk="0" hangingPunct="0"/>
            <a:endParaRPr lang="en-US" sz="2000">
              <a:solidFill>
                <a:srgbClr val="000000"/>
              </a:solidFill>
              <a:latin typeface="Trebuchet MS" pitchFamily="34" charset="0"/>
            </a:endParaRPr>
          </a:p>
          <a:p>
            <a:pPr eaLnBrk="0" hangingPunct="0"/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Steps are revisited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until  success has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been achieved.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4556125"/>
            <a:ext cx="4648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The focus is on </a:t>
            </a:r>
            <a:r>
              <a:rPr lang="en-US" sz="2000">
                <a:solidFill>
                  <a:srgbClr val="0000FF"/>
                </a:solidFill>
                <a:latin typeface="Trebuchet MS" pitchFamily="34" charset="0"/>
              </a:rPr>
              <a:t>Outcomes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for the selected </a:t>
            </a:r>
            <a:r>
              <a:rPr lang="en-US" sz="2000">
                <a:solidFill>
                  <a:srgbClr val="CC9900"/>
                </a:solidFill>
                <a:latin typeface="Trebuchet MS" pitchFamily="34" charset="0"/>
              </a:rPr>
              <a:t>Audience</a:t>
            </a:r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using appropriate </a:t>
            </a:r>
            <a:r>
              <a:rPr lang="en-US" sz="2000">
                <a:solidFill>
                  <a:srgbClr val="009900"/>
                </a:solidFill>
                <a:latin typeface="Trebuchet MS" pitchFamily="34" charset="0"/>
              </a:rPr>
              <a:t>Technology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in a </a:t>
            </a:r>
            <a:r>
              <a:rPr lang="en-US" sz="2000">
                <a:solidFill>
                  <a:schemeClr val="bg2"/>
                </a:solidFill>
                <a:latin typeface="Trebuchet MS" pitchFamily="34" charset="0"/>
              </a:rPr>
              <a:t>Systematic Approach</a:t>
            </a:r>
          </a:p>
          <a:p>
            <a:pPr eaLnBrk="0" hangingPunct="0"/>
            <a:r>
              <a:rPr lang="en-US" sz="2000">
                <a:latin typeface="Trebuchet MS" pitchFamily="34" charset="0"/>
              </a:rPr>
              <a:t>to Enhance</a:t>
            </a:r>
            <a:r>
              <a:rPr lang="en-US" sz="200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2000">
                <a:solidFill>
                  <a:srgbClr val="A50021"/>
                </a:solidFill>
                <a:latin typeface="Trebuchet MS" pitchFamily="34" charset="0"/>
              </a:rPr>
              <a:t>Human Performance</a:t>
            </a:r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eaLnBrk="0" hangingPunct="0"/>
            <a:endParaRPr lang="en-US" sz="200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Goal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purpose of this effort is to perform research and development for FLETC, (specifically the Training Innovation Division (TID), to determine the most useful and cost-effective method for using the newly acquired L3-MPRI driving simulators. </a:t>
            </a:r>
          </a:p>
          <a:p>
            <a:pPr eaLnBrk="1" hangingPunct="1"/>
            <a:r>
              <a:rPr lang="en-US" sz="2800" smtClean="0"/>
              <a:t>To Provide specific recommendations and justifications for a driver simulator integration program and implementation plan.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FLETC Driver Simulation Integration</a:t>
            </a:r>
          </a:p>
        </p:txBody>
      </p:sp>
      <p:pic>
        <p:nvPicPr>
          <p:cNvPr id="83970" name="Picture 4" descr="CIMG617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111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Current Training Model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838200" y="243840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Classroom</a:t>
            </a:r>
          </a:p>
          <a:p>
            <a:pPr algn="ctr"/>
            <a:r>
              <a:rPr lang="en-US">
                <a:latin typeface="Calibri" pitchFamily="34" charset="0"/>
              </a:rPr>
              <a:t>training</a:t>
            </a: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429000" y="2438400"/>
            <a:ext cx="17526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Live Driver</a:t>
            </a:r>
          </a:p>
          <a:p>
            <a:pPr algn="ctr"/>
            <a:r>
              <a:rPr lang="en-US">
                <a:latin typeface="Calibri" pitchFamily="34" charset="0"/>
              </a:rPr>
              <a:t>Training &amp; Lab</a:t>
            </a: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6019800" y="2438400"/>
            <a:ext cx="17526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NEVO/ER</a:t>
            </a:r>
          </a:p>
          <a:p>
            <a:pPr algn="ctr"/>
            <a:r>
              <a:rPr lang="en-US">
                <a:latin typeface="Calibri" pitchFamily="34" charset="0"/>
              </a:rPr>
              <a:t>Eval</a:t>
            </a:r>
          </a:p>
        </p:txBody>
      </p:sp>
      <p:sp>
        <p:nvSpPr>
          <p:cNvPr id="86021" name="AutoShape 6"/>
          <p:cNvSpPr>
            <a:spLocks noChangeArrowheads="1"/>
          </p:cNvSpPr>
          <p:nvPr/>
        </p:nvSpPr>
        <p:spPr bwMode="auto">
          <a:xfrm>
            <a:off x="2743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6022" name="AutoShape 7"/>
          <p:cNvSpPr>
            <a:spLocks noChangeArrowheads="1"/>
          </p:cNvSpPr>
          <p:nvPr/>
        </p:nvSpPr>
        <p:spPr bwMode="auto">
          <a:xfrm>
            <a:off x="53340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6023" name="Picture 8" descr="img025"/>
          <p:cNvPicPr>
            <a:picLocks noChangeAspect="1" noChangeArrowheads="1"/>
          </p:cNvPicPr>
          <p:nvPr/>
        </p:nvPicPr>
        <p:blipFill>
          <a:blip r:embed="rId3"/>
          <a:srcRect b="5814"/>
          <a:stretch>
            <a:fillRect/>
          </a:stretch>
        </p:blipFill>
        <p:spPr bwMode="auto">
          <a:xfrm>
            <a:off x="381000" y="3733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9" descr="CIMG3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733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0" descr="CIMG33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7719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85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Proposed Training Model</a:t>
            </a: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228600" y="291465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Classroom</a:t>
            </a:r>
          </a:p>
          <a:p>
            <a:pPr algn="ctr"/>
            <a:r>
              <a:rPr lang="en-US">
                <a:latin typeface="Calibri" pitchFamily="34" charset="0"/>
              </a:rPr>
              <a:t>training</a:t>
            </a: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2514600" y="2914650"/>
            <a:ext cx="17526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Live Driver</a:t>
            </a:r>
          </a:p>
          <a:p>
            <a:pPr algn="ctr"/>
            <a:r>
              <a:rPr lang="en-US">
                <a:latin typeface="Calibri" pitchFamily="34" charset="0"/>
              </a:rPr>
              <a:t>Training &amp; Lab</a:t>
            </a: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7239000" y="2914650"/>
            <a:ext cx="17526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NEVO/ER</a:t>
            </a:r>
          </a:p>
          <a:p>
            <a:pPr algn="ctr"/>
            <a:r>
              <a:rPr lang="en-US">
                <a:latin typeface="Calibri" pitchFamily="34" charset="0"/>
              </a:rPr>
              <a:t>Eval</a:t>
            </a:r>
          </a:p>
        </p:txBody>
      </p:sp>
      <p:sp>
        <p:nvSpPr>
          <p:cNvPr id="88069" name="AutoShape 6"/>
          <p:cNvSpPr>
            <a:spLocks noChangeArrowheads="1"/>
          </p:cNvSpPr>
          <p:nvPr/>
        </p:nvSpPr>
        <p:spPr bwMode="auto">
          <a:xfrm>
            <a:off x="2057400" y="32956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8070" name="AutoShape 7"/>
          <p:cNvSpPr>
            <a:spLocks noChangeArrowheads="1"/>
          </p:cNvSpPr>
          <p:nvPr/>
        </p:nvSpPr>
        <p:spPr bwMode="auto">
          <a:xfrm>
            <a:off x="6781800" y="32956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8071" name="Picture 8" descr="img025"/>
          <p:cNvPicPr>
            <a:picLocks noChangeAspect="1" noChangeArrowheads="1"/>
          </p:cNvPicPr>
          <p:nvPr/>
        </p:nvPicPr>
        <p:blipFill>
          <a:blip r:embed="rId3"/>
          <a:srcRect b="5814"/>
          <a:stretch>
            <a:fillRect/>
          </a:stretch>
        </p:blipFill>
        <p:spPr bwMode="auto">
          <a:xfrm>
            <a:off x="381000" y="421005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9" descr="CIMG3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2100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10" descr="CIMG33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24815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4" name="Rectangle 11"/>
          <p:cNvSpPr>
            <a:spLocks noChangeArrowheads="1"/>
          </p:cNvSpPr>
          <p:nvPr/>
        </p:nvSpPr>
        <p:spPr bwMode="auto">
          <a:xfrm>
            <a:off x="4876800" y="2914650"/>
            <a:ext cx="1752600" cy="9144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Sim Driver</a:t>
            </a:r>
          </a:p>
          <a:p>
            <a:pPr algn="ctr"/>
            <a:r>
              <a:rPr lang="en-US">
                <a:latin typeface="Calibri" pitchFamily="34" charset="0"/>
              </a:rPr>
              <a:t>training</a:t>
            </a:r>
          </a:p>
        </p:txBody>
      </p:sp>
      <p:pic>
        <p:nvPicPr>
          <p:cNvPr id="88075" name="Picture 12" descr="CIMG538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210050"/>
            <a:ext cx="1905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2590800" y="100965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4267200" y="34290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416</Words>
  <Application>Microsoft Office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Arial Narrow</vt:lpstr>
      <vt:lpstr>Wingdings</vt:lpstr>
      <vt:lpstr>Times</vt:lpstr>
      <vt:lpstr>Office Theme</vt:lpstr>
      <vt:lpstr>1_Default Design</vt:lpstr>
      <vt:lpstr>2_Default Design</vt:lpstr>
      <vt:lpstr>Default Design</vt:lpstr>
      <vt:lpstr>3_Default Design</vt:lpstr>
      <vt:lpstr>1_Default Design</vt:lpstr>
      <vt:lpstr>1_Default Design</vt:lpstr>
      <vt:lpstr>2_Default Design</vt:lpstr>
      <vt:lpstr>2_Default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Photo Editor Photo</vt:lpstr>
      <vt:lpstr>Slide 1</vt:lpstr>
      <vt:lpstr>Slide 2</vt:lpstr>
      <vt:lpstr>Slide 3</vt:lpstr>
      <vt:lpstr>Slide 4</vt:lpstr>
      <vt:lpstr>Advanced Performance Technology© Model</vt:lpstr>
      <vt:lpstr>Project Goal</vt:lpstr>
      <vt:lpstr>FLETC Driver Simulation Integration</vt:lpstr>
      <vt:lpstr>Current Training Model</vt:lpstr>
      <vt:lpstr>Proposed Training Model</vt:lpstr>
      <vt:lpstr>Scenario Strategy</vt:lpstr>
      <vt:lpstr> Terrorism Indication and Prevention Simulation (TIPS) Overview</vt:lpstr>
      <vt:lpstr>TIPS Scenario Surveillance Detection</vt:lpstr>
      <vt:lpstr>VBS2 Proof-of-Concept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&amp; Development Support to DHS</dc:title>
  <dc:creator>rtarr</dc:creator>
  <cp:lastModifiedBy>Calit2</cp:lastModifiedBy>
  <cp:revision>14</cp:revision>
  <dcterms:created xsi:type="dcterms:W3CDTF">2009-11-02T15:08:01Z</dcterms:created>
  <dcterms:modified xsi:type="dcterms:W3CDTF">2009-11-05T21:59:50Z</dcterms:modified>
</cp:coreProperties>
</file>