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318" r:id="rId2"/>
    <p:sldId id="257" r:id="rId3"/>
    <p:sldId id="381" r:id="rId4"/>
    <p:sldId id="319" r:id="rId5"/>
    <p:sldId id="366" r:id="rId6"/>
    <p:sldId id="428" r:id="rId7"/>
    <p:sldId id="320" r:id="rId8"/>
    <p:sldId id="260" r:id="rId9"/>
    <p:sldId id="261" r:id="rId10"/>
    <p:sldId id="321" r:id="rId11"/>
    <p:sldId id="262" r:id="rId12"/>
    <p:sldId id="263" r:id="rId13"/>
    <p:sldId id="264" r:id="rId14"/>
    <p:sldId id="382" r:id="rId15"/>
    <p:sldId id="265" r:id="rId16"/>
    <p:sldId id="322" r:id="rId17"/>
    <p:sldId id="429" r:id="rId18"/>
    <p:sldId id="430" r:id="rId19"/>
    <p:sldId id="266" r:id="rId20"/>
    <p:sldId id="267" r:id="rId21"/>
    <p:sldId id="268" r:id="rId22"/>
    <p:sldId id="269" r:id="rId23"/>
    <p:sldId id="270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275" r:id="rId38"/>
    <p:sldId id="323" r:id="rId39"/>
    <p:sldId id="276" r:id="rId40"/>
    <p:sldId id="277" r:id="rId41"/>
    <p:sldId id="432" r:id="rId42"/>
    <p:sldId id="278" r:id="rId43"/>
    <p:sldId id="431" r:id="rId44"/>
    <p:sldId id="317" r:id="rId4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E58DD5-7D95-40F0-BAD2-057F658009F2}" type="datetimeFigureOut">
              <a:rPr lang="en-US"/>
              <a:pPr>
                <a:defRPr/>
              </a:pPr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DBEE66-F20E-46EF-8044-4FE36C1AC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9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AE10F00-33C6-4FCF-B415-465AC0509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69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0E9CAC-1F6E-46C9-A846-D2624BFB743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6B1368-6028-44BA-B2CC-C9E107567C6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8E02C6-2644-437C-A974-0E3B64696EB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5D55AB-B8CD-4DDA-A08C-56AD3111328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F70069-04E8-4073-B6F3-F0F2A6245D3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CD83A1-E141-41C1-AD35-474E02DF55B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CD83A1-E141-41C1-AD35-474E02DF55B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F70069-04E8-4073-B6F3-F0F2A6245D3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9BC6A3-CE9B-4DB2-B650-AB03F7846F5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z="1300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1B7919-1224-4EF4-8D49-4667922D7C0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DF6A64-9641-4A9F-83CC-1B24C9ABDCD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E0E6F7-8E06-47A9-9614-FEF40BA7F81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BC0C10-10BE-4562-B39C-E5BA11223BB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z="1300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60F49D-341C-4E04-966C-1C3632803CC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z="1300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8645CD-AFB8-40FA-A2E7-67B25FBD690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z="1300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0F8D79-2CA9-4D44-A521-2204506F995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z="1300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0C8577-4213-4C0F-B694-1EEDD056329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z="1300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1DB108-057B-4513-99F4-2EAFDA9A296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z="1300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9DD95C-2432-459C-8ECE-5512717EE3E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z="1300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B24323-A879-4A8B-933A-EA1B4E0A542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z="1300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2F086A-D00C-4191-9626-A9EDE4D1FFB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 sz="1300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A449B4-B38B-4E81-BE0A-1F1190F738C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 sz="13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86692D-ADEF-4D62-B7F8-E2D35C5783D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F1801C-F78A-4995-8BB7-0CB46B0679B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en-US" sz="13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7B71AB-EF5C-4CC9-8FA3-DA1B5F6D3CA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en-US" sz="13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BFB9C4-2CDB-4AFD-88FC-79B41F94FC0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34</a:t>
            </a:fld>
            <a:endParaRPr lang="en-US" altLang="en-US" sz="1300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EA70B2-275E-43B4-A9CF-94BA9D60DB5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en-US" sz="1300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4DCED2-0F2F-4C1E-9387-FDB7613A7AF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36</a:t>
            </a:fld>
            <a:endParaRPr lang="en-US" altLang="en-US" sz="13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490101-A46C-41A8-9517-CC3F33EE660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37</a:t>
            </a:fld>
            <a:endParaRPr lang="en-US" altLang="en-US" sz="13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640C0B-96A6-4743-ADB2-392B5A689CA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38</a:t>
            </a:fld>
            <a:endParaRPr lang="en-US" altLang="en-US" sz="13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F250F0-ED0E-4346-A5F6-23DD49190BA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39</a:t>
            </a:fld>
            <a:endParaRPr lang="en-US" altLang="en-US" sz="13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7AFEFF-5324-43DE-BC7D-75AFC39A634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40</a:t>
            </a:fld>
            <a:endParaRPr lang="en-US" altLang="en-US" sz="1300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2640C0B-96A6-4743-ADB2-392B5A689CA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41</a:t>
            </a:fld>
            <a:endParaRPr lang="en-US" altLang="en-US" sz="13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A6C6EE-6AF2-4066-B9D5-3802D8E9F25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7F32EF-7384-4174-AD46-05630584DB2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42</a:t>
            </a:fld>
            <a:endParaRPr lang="en-US" altLang="en-US" sz="1300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BF250F0-ED0E-4346-A5F6-23DD49190BA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43</a:t>
            </a:fld>
            <a:endParaRPr lang="en-US" altLang="en-US" sz="13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13509C-EBA4-44D6-9349-2610BBFAB46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44</a:t>
            </a:fld>
            <a:endParaRPr lang="en-US" altLang="en-US" sz="1300" smtClean="0"/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2ABF3A-5722-4F03-814D-50999309338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FDDC4C-640F-424E-94B2-FF7312A1C36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CF6ECB-F791-403A-958C-F6FD15E5F84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A42311-9136-4358-8739-767ABD72B31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1C7C41-8773-4CB6-A73F-95EC290266C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213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3048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6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78486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733800"/>
            <a:ext cx="78486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79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38481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143000"/>
            <a:ext cx="38481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3733800"/>
            <a:ext cx="78486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0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361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48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3848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1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1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47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963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330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848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 </a:t>
            </a:r>
          </a:p>
        </p:txBody>
      </p:sp>
      <p:sp>
        <p:nvSpPr>
          <p:cNvPr id="1028" name="Line 7"/>
          <p:cNvSpPr>
            <a:spLocks noChangeShapeType="1"/>
          </p:cNvSpPr>
          <p:nvPr userDrawn="1"/>
        </p:nvSpPr>
        <p:spPr bwMode="auto">
          <a:xfrm>
            <a:off x="609600" y="914400"/>
            <a:ext cx="601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00FF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Constraint Satisfaction Problems (CSPs)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Introduction and Backtracking Search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057400"/>
            <a:ext cx="6629400" cy="2743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This lecture topic (two lectures)</a:t>
            </a:r>
          </a:p>
          <a:p>
            <a:pPr eaLnBrk="1" hangingPunct="1"/>
            <a:r>
              <a:rPr lang="en-US" altLang="en-US" dirty="0" smtClean="0"/>
              <a:t>Chapter 6.1 – 6.4, except 6.3.3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Next lecture topic (two lectures)</a:t>
            </a:r>
          </a:p>
          <a:p>
            <a:pPr eaLnBrk="1" hangingPunct="1"/>
            <a:r>
              <a:rPr lang="en-US" altLang="en-US" dirty="0" smtClean="0"/>
              <a:t>Chapter 7.1 – 7.5</a:t>
            </a:r>
          </a:p>
          <a:p>
            <a:pPr eaLnBrk="1" hangingPunct="1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(Please read lecture topic material before and after each lecture on that topic)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Graph coloring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general problem than map coloring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Planar graph = graph in the 2d-plane with no edge crossings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Guthrie’s conjecture (1852)</a:t>
            </a:r>
          </a:p>
          <a:p>
            <a:pPr lvl="1" eaLnBrk="1" hangingPunct="1">
              <a:buFontTx/>
              <a:buNone/>
            </a:pPr>
            <a:r>
              <a:rPr lang="en-US" altLang="en-US" smtClean="0"/>
              <a:t>   </a:t>
            </a:r>
            <a:r>
              <a:rPr lang="en-US" altLang="en-US" i="1" smtClean="0"/>
              <a:t>Every planar graph can be colored with 4 colors or less</a:t>
            </a:r>
          </a:p>
          <a:p>
            <a:pPr lvl="1" eaLnBrk="1" hangingPunct="1"/>
            <a:endParaRPr lang="en-US" altLang="en-US" i="1" smtClean="0"/>
          </a:p>
          <a:p>
            <a:pPr lvl="1" eaLnBrk="1" hangingPunct="1"/>
            <a:r>
              <a:rPr lang="en-US" altLang="en-US" smtClean="0"/>
              <a:t>Proved (using a computer) in 1977 (Appel and Haken)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Constraint graphs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990600"/>
            <a:ext cx="3429000" cy="2941638"/>
          </a:xfrm>
        </p:spPr>
      </p:pic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593725" y="17367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 sz="2400">
              <a:latin typeface="Times" pitchFamily="18" charset="0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685800" y="16002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2000"/>
              <a:t> Constraint graph: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2000"/>
          </a:p>
          <a:p>
            <a:pPr lvl="1"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US" altLang="en-US" sz="2000"/>
              <a:t> </a:t>
            </a:r>
            <a:r>
              <a:rPr lang="en-US" altLang="en-US" sz="1800"/>
              <a:t>nodes are variables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endParaRPr lang="en-US" altLang="en-US" sz="1800"/>
          </a:p>
          <a:p>
            <a:pPr lvl="1"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US" altLang="en-US" sz="1800"/>
              <a:t> arcs are binary constraints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endParaRPr lang="en-US" altLang="en-US" sz="1800"/>
          </a:p>
          <a:p>
            <a:pPr lvl="1"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endParaRPr lang="en-US" altLang="en-US" sz="1800"/>
          </a:p>
          <a:p>
            <a:pPr lvl="1"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endParaRPr lang="en-US" altLang="en-US" sz="1800"/>
          </a:p>
          <a:p>
            <a:pPr lvl="1">
              <a:lnSpc>
                <a:spcPct val="90000"/>
              </a:lnSpc>
              <a:spcBef>
                <a:spcPct val="0"/>
              </a:spcBef>
              <a:buSzTx/>
              <a:buFontTx/>
              <a:buChar char="•"/>
            </a:pPr>
            <a:endParaRPr lang="en-US" altLang="en-US" sz="1800"/>
          </a:p>
          <a:p>
            <a:pPr>
              <a:lnSpc>
                <a:spcPct val="90000"/>
              </a:lnSpc>
              <a:spcBef>
                <a:spcPct val="0"/>
              </a:spcBef>
              <a:buSzTx/>
            </a:pPr>
            <a:endParaRPr lang="en-US" altLang="en-US" sz="1200"/>
          </a:p>
          <a:p>
            <a:pPr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1600"/>
              <a:t> </a:t>
            </a:r>
            <a:r>
              <a:rPr lang="en-US" altLang="en-US"/>
              <a:t>Graph can be used to simplify search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            e.g. Tasmania is an independent subproblem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16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600"/>
              <a:t>   (will return to graph structure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Varieties of CSPs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Discrete variables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z="1700" smtClean="0"/>
              <a:t>Finite domains; size </a:t>
            </a:r>
            <a:r>
              <a:rPr lang="en-US" altLang="en-US" sz="1700" i="1" smtClean="0"/>
              <a:t>d</a:t>
            </a:r>
            <a:r>
              <a:rPr lang="en-US" altLang="en-US" sz="1700" smtClean="0"/>
              <a:t> </a:t>
            </a:r>
            <a:r>
              <a:rPr lang="en-US" altLang="en-US" sz="1700" smtClean="0">
                <a:sym typeface="Symbol" pitchFamily="18" charset="2"/>
              </a:rPr>
              <a:t></a:t>
            </a:r>
            <a:r>
              <a:rPr lang="en-US" altLang="en-US" sz="1700" i="1" smtClean="0"/>
              <a:t>O(d</a:t>
            </a:r>
            <a:r>
              <a:rPr lang="en-US" altLang="en-US" sz="1700" i="1" baseline="30000" smtClean="0"/>
              <a:t>n</a:t>
            </a:r>
            <a:r>
              <a:rPr lang="en-US" altLang="en-US" sz="1700" i="1" smtClean="0"/>
              <a:t>)</a:t>
            </a:r>
            <a:r>
              <a:rPr lang="en-US" altLang="en-US" sz="1700" smtClean="0"/>
              <a:t> complete assignments.</a:t>
            </a:r>
          </a:p>
          <a:p>
            <a:pPr lvl="2" eaLnBrk="1" hangingPunct="1"/>
            <a:r>
              <a:rPr lang="en-US" altLang="en-US" smtClean="0"/>
              <a:t>E.g. Boolean CSPs: Boolean satisfiability (NP-complete).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z="1700" smtClean="0"/>
              <a:t>Infinite domains (integers, strings, etc.)</a:t>
            </a:r>
          </a:p>
          <a:p>
            <a:pPr lvl="2" eaLnBrk="1" hangingPunct="1"/>
            <a:r>
              <a:rPr lang="en-US" altLang="en-US" smtClean="0"/>
              <a:t>E.g. job scheduling, variables are start/end days for each job</a:t>
            </a:r>
          </a:p>
          <a:p>
            <a:pPr lvl="2" eaLnBrk="1" hangingPunct="1"/>
            <a:r>
              <a:rPr lang="en-US" altLang="en-US" smtClean="0"/>
              <a:t>Need a constraint language e.g </a:t>
            </a:r>
            <a:r>
              <a:rPr lang="en-US" altLang="en-US" i="1" smtClean="0"/>
              <a:t>StartJob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 +5 ≤ StartJob</a:t>
            </a:r>
            <a:r>
              <a:rPr lang="en-US" altLang="en-US" i="1" baseline="-25000" smtClean="0"/>
              <a:t>3</a:t>
            </a:r>
            <a:r>
              <a:rPr lang="en-US" altLang="en-US" i="1" smtClean="0"/>
              <a:t>.</a:t>
            </a:r>
          </a:p>
          <a:p>
            <a:pPr lvl="2" eaLnBrk="1" hangingPunct="1"/>
            <a:r>
              <a:rPr lang="en-US" altLang="en-US" smtClean="0"/>
              <a:t>Infinitely many solutions</a:t>
            </a:r>
          </a:p>
          <a:p>
            <a:pPr lvl="2" eaLnBrk="1" hangingPunct="1"/>
            <a:r>
              <a:rPr lang="en-US" altLang="en-US" smtClean="0"/>
              <a:t>Linear constraints: solvable</a:t>
            </a:r>
          </a:p>
          <a:p>
            <a:pPr lvl="2" eaLnBrk="1" hangingPunct="1"/>
            <a:r>
              <a:rPr lang="en-US" altLang="en-US" smtClean="0"/>
              <a:t>Nonlinear: no general algorithm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Continuous variables</a:t>
            </a:r>
          </a:p>
          <a:p>
            <a:pPr lvl="1" eaLnBrk="1" hangingPunct="1"/>
            <a:r>
              <a:rPr lang="en-US" altLang="en-US" sz="1500" smtClean="0"/>
              <a:t>e.g. building an airline schedule or class schedule.</a:t>
            </a:r>
          </a:p>
          <a:p>
            <a:pPr lvl="1" eaLnBrk="1" hangingPunct="1"/>
            <a:r>
              <a:rPr lang="en-US" altLang="en-US" sz="1500" smtClean="0"/>
              <a:t>Linear constraints solvable in polynomial time by LP methods.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Varieties of constraints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Unary constraints involve a single variable.</a:t>
            </a:r>
          </a:p>
          <a:p>
            <a:pPr lvl="1" eaLnBrk="1" hangingPunct="1"/>
            <a:r>
              <a:rPr lang="en-US" altLang="en-US" smtClean="0"/>
              <a:t>e.g. </a:t>
            </a:r>
            <a:r>
              <a:rPr lang="en-US" altLang="en-US" i="1" smtClean="0"/>
              <a:t>SA </a:t>
            </a:r>
            <a:r>
              <a:rPr lang="en-US" altLang="en-US" i="1" smtClean="0">
                <a:sym typeface="Symbol" pitchFamily="18" charset="2"/>
              </a:rPr>
              <a:t></a:t>
            </a:r>
            <a:r>
              <a:rPr lang="en-US" altLang="en-US" i="1" smtClean="0"/>
              <a:t> green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Binary constraints involve pairs of variables.</a:t>
            </a:r>
          </a:p>
          <a:p>
            <a:pPr lvl="1" eaLnBrk="1" hangingPunct="1"/>
            <a:r>
              <a:rPr lang="en-US" altLang="en-US" smtClean="0"/>
              <a:t>e.g. </a:t>
            </a:r>
            <a:r>
              <a:rPr lang="en-US" altLang="en-US" i="1" smtClean="0"/>
              <a:t>SA </a:t>
            </a:r>
            <a:r>
              <a:rPr lang="en-US" altLang="en-US" sz="2100" i="1" smtClean="0">
                <a:sym typeface="Symbol" pitchFamily="18" charset="2"/>
              </a:rPr>
              <a:t> </a:t>
            </a:r>
            <a:r>
              <a:rPr lang="en-US" altLang="en-US" i="1" smtClean="0"/>
              <a:t>WA</a:t>
            </a:r>
          </a:p>
          <a:p>
            <a:pPr lvl="1" eaLnBrk="1" hangingPunct="1"/>
            <a:endParaRPr lang="en-US" altLang="en-US" i="1" smtClean="0"/>
          </a:p>
          <a:p>
            <a:pPr eaLnBrk="1" hangingPunct="1"/>
            <a:r>
              <a:rPr lang="en-US" altLang="en-US" smtClean="0"/>
              <a:t>Higher-order constraints involve 3 or more variables.</a:t>
            </a:r>
          </a:p>
          <a:p>
            <a:pPr lvl="1" eaLnBrk="1" hangingPunct="1"/>
            <a:r>
              <a:rPr lang="en-US" altLang="en-US" smtClean="0"/>
              <a:t>Professors A, B,and C cannot be on a committee together</a:t>
            </a:r>
          </a:p>
          <a:p>
            <a:pPr lvl="1" eaLnBrk="1" hangingPunct="1"/>
            <a:r>
              <a:rPr lang="en-US" altLang="en-US" smtClean="0"/>
              <a:t>Can always be represented by multiple binary constraints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Preference (soft constraints) </a:t>
            </a:r>
          </a:p>
          <a:p>
            <a:pPr lvl="1" eaLnBrk="1" hangingPunct="1"/>
            <a:r>
              <a:rPr lang="en-US" altLang="en-US" smtClean="0"/>
              <a:t>e.g. </a:t>
            </a:r>
            <a:r>
              <a:rPr lang="en-US" altLang="en-US" i="1" smtClean="0"/>
              <a:t>red</a:t>
            </a:r>
            <a:r>
              <a:rPr lang="en-US" altLang="en-US" smtClean="0"/>
              <a:t> is better than </a:t>
            </a:r>
            <a:r>
              <a:rPr lang="en-US" altLang="en-US" i="1" smtClean="0"/>
              <a:t>green</a:t>
            </a:r>
            <a:r>
              <a:rPr lang="en-US" altLang="en-US" smtClean="0"/>
              <a:t> often can be represented by a cost for each variable assignment </a:t>
            </a:r>
            <a:r>
              <a:rPr lang="en-US" altLang="en-US" smtClean="0">
                <a:sym typeface="Symbol" pitchFamily="18" charset="2"/>
              </a:rPr>
              <a:t> 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combination of optimization with CSPs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CSPs Only Need Binary Constraints!!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029200"/>
          </a:xfrm>
        </p:spPr>
        <p:txBody>
          <a:bodyPr/>
          <a:lstStyle/>
          <a:p>
            <a:r>
              <a:rPr lang="en-US" altLang="en-US" smtClean="0"/>
              <a:t>Unary constraints: Just delete values from variable’s domain.</a:t>
            </a:r>
          </a:p>
          <a:p>
            <a:r>
              <a:rPr lang="en-US" altLang="en-US" smtClean="0"/>
              <a:t>Higher order (3 variables or more): reduce to binary constraints.</a:t>
            </a:r>
          </a:p>
          <a:p>
            <a:r>
              <a:rPr lang="en-US" altLang="en-US" smtClean="0"/>
              <a:t>Simple example:</a:t>
            </a:r>
          </a:p>
          <a:p>
            <a:pPr lvl="1"/>
            <a:r>
              <a:rPr lang="en-US" altLang="en-US" smtClean="0"/>
              <a:t>Three example variables, X, Y, Z.</a:t>
            </a:r>
          </a:p>
          <a:p>
            <a:pPr lvl="1"/>
            <a:r>
              <a:rPr lang="en-US" altLang="en-US" smtClean="0"/>
              <a:t>Domains Dx={1,2,3}, Dy={1,2,3}, Dz={1,2,3}.</a:t>
            </a:r>
          </a:p>
          <a:p>
            <a:pPr lvl="1"/>
            <a:r>
              <a:rPr lang="en-US" altLang="en-US" smtClean="0"/>
              <a:t>Constraint C[X,Y,Z] = {</a:t>
            </a:r>
            <a:r>
              <a:rPr lang="en-US" altLang="en-US" b="1" i="1" smtClean="0"/>
              <a:t>X+Y=Z</a:t>
            </a:r>
            <a:r>
              <a:rPr lang="en-US" altLang="en-US" smtClean="0"/>
              <a:t>} = {(1,1,2), (1,2,3), (2,1,3)}.</a:t>
            </a:r>
          </a:p>
          <a:p>
            <a:pPr lvl="1"/>
            <a:r>
              <a:rPr lang="en-US" altLang="en-US" smtClean="0"/>
              <a:t>Plus many other variables and constraints elsewhere in the CSP.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Create a new variable, W, taking values as triples (3-tuples).</a:t>
            </a:r>
          </a:p>
          <a:p>
            <a:pPr lvl="1"/>
            <a:r>
              <a:rPr lang="en-US" altLang="en-US" smtClean="0"/>
              <a:t>Domain of W is Dw = {(1,1,2), (1,2,3), (2,1,3)}.</a:t>
            </a:r>
          </a:p>
          <a:p>
            <a:pPr lvl="2"/>
            <a:r>
              <a:rPr lang="en-US" altLang="en-US" smtClean="0"/>
              <a:t>Dw is exactly the tuples that satisfy the higher order constraint.</a:t>
            </a:r>
          </a:p>
          <a:p>
            <a:pPr lvl="1"/>
            <a:r>
              <a:rPr lang="en-US" altLang="en-US" smtClean="0"/>
              <a:t>Create three new constraints:</a:t>
            </a:r>
          </a:p>
          <a:p>
            <a:pPr lvl="2"/>
            <a:r>
              <a:rPr lang="en-US" altLang="en-US" smtClean="0"/>
              <a:t>C[X,W] = { [1, (1,1,2)], [1, (1,2,3)], [2, (2,1,3)] }.</a:t>
            </a:r>
          </a:p>
          <a:p>
            <a:pPr lvl="2"/>
            <a:r>
              <a:rPr lang="en-US" altLang="en-US" smtClean="0"/>
              <a:t>C[Y,W] = { [1, (1,1,2)], [2, (1,2,3)], [1, (2,1,3)] }.</a:t>
            </a:r>
          </a:p>
          <a:p>
            <a:pPr lvl="2"/>
            <a:r>
              <a:rPr lang="en-US" altLang="en-US" smtClean="0"/>
              <a:t>C[Z,W] = { [2, (1,1,2)], [3, (1,2,3)], [3, (2,1,3)] }.</a:t>
            </a:r>
          </a:p>
          <a:p>
            <a:pPr lvl="1"/>
            <a:r>
              <a:rPr lang="en-US" altLang="en-US" smtClean="0"/>
              <a:t>Other constraints elsewhere involving X, Y, or Z are unaffected.</a:t>
            </a:r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CSP Example: Cryptharithmetic puzzle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838200" y="1143000"/>
            <a:ext cx="7010400" cy="4648200"/>
            <a:chOff x="1152" y="1296"/>
            <a:chExt cx="5040" cy="3750"/>
          </a:xfrm>
        </p:grpSpPr>
        <p:pic>
          <p:nvPicPr>
            <p:cNvPr id="16390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3870"/>
              <a:ext cx="5040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16391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296"/>
              <a:ext cx="5040" cy="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</p:grp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3581400" y="1066800"/>
            <a:ext cx="52578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CSP Example: Cryptharithmetic puzzle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838200" y="1143000"/>
            <a:ext cx="7010400" cy="4648200"/>
            <a:chOff x="1152" y="1296"/>
            <a:chExt cx="5040" cy="3750"/>
          </a:xfrm>
        </p:grpSpPr>
        <p:pic>
          <p:nvPicPr>
            <p:cNvPr id="1741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3870"/>
              <a:ext cx="5040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1741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296"/>
              <a:ext cx="5040" cy="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CSP Example: Cryptharithmetic puzzle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838200" y="1143000"/>
            <a:ext cx="7010400" cy="4648200"/>
            <a:chOff x="1152" y="1296"/>
            <a:chExt cx="5040" cy="3750"/>
          </a:xfrm>
        </p:grpSpPr>
        <p:pic>
          <p:nvPicPr>
            <p:cNvPr id="1741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3870"/>
              <a:ext cx="5040" cy="1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pic>
          <p:nvPicPr>
            <p:cNvPr id="1741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296"/>
              <a:ext cx="5040" cy="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4953000" y="4114800"/>
            <a:ext cx="350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 Solution:</a:t>
            </a:r>
          </a:p>
          <a:p>
            <a:r>
              <a:rPr lang="en-US" b="1" dirty="0" smtClean="0"/>
              <a:t>F=1, T=7, U=6, W=3, R=8, O=4,</a:t>
            </a:r>
          </a:p>
          <a:p>
            <a:r>
              <a:rPr lang="en-US" b="1" dirty="0" smtClean="0"/>
              <a:t>X1=0, X2=0, X3=1</a:t>
            </a:r>
          </a:p>
          <a:p>
            <a:endParaRPr lang="en-US" b="1" dirty="0"/>
          </a:p>
          <a:p>
            <a:r>
              <a:rPr lang="en-US" b="1" dirty="0" smtClean="0"/>
              <a:t>	   7 3 4</a:t>
            </a:r>
          </a:p>
          <a:p>
            <a:r>
              <a:rPr lang="en-US" b="1" dirty="0" smtClean="0"/>
              <a:t>	</a:t>
            </a:r>
            <a:r>
              <a:rPr lang="en-US" b="1" u="sng" dirty="0" smtClean="0"/>
              <a:t>+ 7 3 4</a:t>
            </a:r>
          </a:p>
          <a:p>
            <a:r>
              <a:rPr lang="en-US" b="1" dirty="0" smtClean="0"/>
              <a:t>	1 4 6 8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52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CSP Example: </a:t>
            </a:r>
            <a:r>
              <a:rPr lang="en-US" altLang="en-US" dirty="0" err="1" smtClean="0"/>
              <a:t>Cryptharithmetic</a:t>
            </a:r>
            <a:r>
              <a:rPr lang="en-US" altLang="en-US" dirty="0" smtClean="0"/>
              <a:t> puzzle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000" u="sng" dirty="0" smtClean="0"/>
              <a:t>Try it yourself at home:</a:t>
            </a:r>
            <a:endParaRPr lang="en-GB" altLang="en-US" sz="2000" dirty="0" smtClean="0"/>
          </a:p>
          <a:p>
            <a:pPr eaLnBrk="1" hangingPunct="1"/>
            <a:endParaRPr lang="en-GB" altLang="en-US" u="sng" dirty="0"/>
          </a:p>
          <a:p>
            <a:pPr eaLnBrk="1" hangingPunct="1"/>
            <a:endParaRPr lang="en-GB" altLang="en-US" u="sng" dirty="0" smtClean="0"/>
          </a:p>
          <a:p>
            <a:pPr eaLnBrk="1" hangingPunct="1"/>
            <a:endParaRPr lang="en-GB" altLang="en-US" u="sng" dirty="0"/>
          </a:p>
          <a:p>
            <a:pPr eaLnBrk="1" hangingPunct="1"/>
            <a:endParaRPr lang="en-GB" altLang="en-US" u="sng" dirty="0" smtClean="0"/>
          </a:p>
          <a:p>
            <a:pPr eaLnBrk="1" hangingPunct="1"/>
            <a:endParaRPr lang="en-GB" altLang="en-US" u="sng" dirty="0"/>
          </a:p>
          <a:p>
            <a:pPr eaLnBrk="1" hangingPunct="1"/>
            <a:endParaRPr lang="en-GB" altLang="en-US" u="sng" dirty="0" smtClean="0"/>
          </a:p>
          <a:p>
            <a:pPr eaLnBrk="1" hangingPunct="1"/>
            <a:endParaRPr lang="en-GB" altLang="en-US" u="sng" dirty="0"/>
          </a:p>
          <a:p>
            <a:pPr eaLnBrk="1" hangingPunct="1"/>
            <a:endParaRPr lang="en-GB" altLang="en-US" u="sng" dirty="0" smtClean="0"/>
          </a:p>
          <a:p>
            <a:pPr eaLnBrk="1" hangingPunct="1"/>
            <a:endParaRPr lang="en-GB" altLang="en-US" u="sng" dirty="0"/>
          </a:p>
          <a:p>
            <a:pPr eaLnBrk="1" hangingPunct="1"/>
            <a:endParaRPr lang="en-GB" altLang="en-US" u="sng" dirty="0" smtClean="0"/>
          </a:p>
          <a:p>
            <a:pPr eaLnBrk="1" hangingPunct="1"/>
            <a:endParaRPr lang="en-GB" altLang="en-US" u="sng" dirty="0"/>
          </a:p>
          <a:p>
            <a:pPr eaLnBrk="1" hangingPunct="1"/>
            <a:r>
              <a:rPr lang="en-GB" altLang="en-US" dirty="0" smtClean="0"/>
              <a:t>(A frequent request from college students to parents!)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47404" y="2057400"/>
            <a:ext cx="46009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 E N D</a:t>
            </a:r>
          </a:p>
          <a:p>
            <a:r>
              <a:rPr lang="en-US" sz="54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M O R E</a:t>
            </a:r>
          </a:p>
          <a:p>
            <a:r>
              <a:rPr lang="en-US" sz="5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 O N E Y</a:t>
            </a:r>
            <a:endParaRPr lang="en-US" sz="5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800" smtClean="0"/>
              <a:t>CSP as a standard search problem</a:t>
            </a:r>
            <a:endParaRPr lang="en-US" altLang="en-US" sz="2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CSP can easily be expressed as a standard search problem.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Incremental formulation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r>
              <a:rPr lang="en-US" altLang="en-US" i="1" dirty="0" smtClean="0"/>
              <a:t>Initial State</a:t>
            </a:r>
            <a:r>
              <a:rPr lang="en-US" altLang="en-US" dirty="0" smtClean="0"/>
              <a:t>: the empty assignment {}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i="1" dirty="0" smtClean="0"/>
              <a:t>Actions</a:t>
            </a:r>
            <a:r>
              <a:rPr lang="en-US" altLang="en-US" dirty="0" smtClean="0"/>
              <a:t>: Assign a value to an unassigned variable provided that it does not violate a constraint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i="1" dirty="0" smtClean="0"/>
              <a:t>Goal test</a:t>
            </a:r>
            <a:r>
              <a:rPr lang="en-US" altLang="en-US" dirty="0" smtClean="0"/>
              <a:t>: the current assignment is complete </a:t>
            </a:r>
          </a:p>
          <a:p>
            <a:pPr lvl="2" eaLnBrk="1" hangingPunct="1">
              <a:buFontTx/>
              <a:buNone/>
            </a:pPr>
            <a:r>
              <a:rPr lang="en-US" altLang="en-US" dirty="0" smtClean="0"/>
              <a:t> (by construction it is consistent)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i="1" dirty="0" smtClean="0"/>
              <a:t>Path cost</a:t>
            </a:r>
            <a:r>
              <a:rPr lang="en-US" altLang="en-US" dirty="0" smtClean="0"/>
              <a:t>: constant cost for every step (not really relevant)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Can also use complete-state formulation</a:t>
            </a:r>
          </a:p>
          <a:p>
            <a:pPr lvl="1" eaLnBrk="1" hangingPunct="1"/>
            <a:r>
              <a:rPr lang="en-US" altLang="en-US" dirty="0" smtClean="0"/>
              <a:t>Local search techniques (Chapter 4) tend to work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a CSP?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Backtracking Search for CSP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Variable selection (ordering)</a:t>
            </a:r>
          </a:p>
          <a:p>
            <a:pPr lvl="1" eaLnBrk="1" hangingPunct="1"/>
            <a:r>
              <a:rPr lang="en-US" altLang="en-US" dirty="0" smtClean="0"/>
              <a:t>Minimum Remaining Values (MRV) heuristic</a:t>
            </a:r>
          </a:p>
          <a:p>
            <a:pPr lvl="1" eaLnBrk="1" hangingPunct="1"/>
            <a:r>
              <a:rPr lang="en-US" altLang="en-US" dirty="0" smtClean="0"/>
              <a:t>Degree Heuristic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Value selection (ordering)</a:t>
            </a:r>
          </a:p>
          <a:p>
            <a:pPr lvl="1" eaLnBrk="1" hangingPunct="1"/>
            <a:r>
              <a:rPr lang="en-US" altLang="en-US" dirty="0" smtClean="0"/>
              <a:t>Least Constraining Value (LCV) heuristic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800" smtClean="0"/>
              <a:t>CSP as a standard search problem</a:t>
            </a:r>
            <a:endParaRPr lang="en-US" altLang="en-US" sz="2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600" smtClean="0"/>
              <a:t>Solution is found at depth </a:t>
            </a:r>
            <a:r>
              <a:rPr lang="en-US" altLang="en-US" sz="1600" i="1" smtClean="0"/>
              <a:t>n</a:t>
            </a:r>
            <a:r>
              <a:rPr lang="en-US" altLang="en-US" sz="1600" smtClean="0"/>
              <a:t> (if there are </a:t>
            </a:r>
            <a:r>
              <a:rPr lang="en-US" altLang="en-US" sz="1600" i="1" smtClean="0"/>
              <a:t>n</a:t>
            </a:r>
            <a:r>
              <a:rPr lang="en-US" altLang="en-US" sz="1600" smtClean="0"/>
              <a:t> variables).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/>
              <a:t>Consider using BFS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smtClean="0"/>
              <a:t>Branching factor </a:t>
            </a:r>
            <a:r>
              <a:rPr lang="en-US" altLang="en-US" sz="1400" i="1" smtClean="0"/>
              <a:t>b</a:t>
            </a:r>
            <a:r>
              <a:rPr lang="en-US" altLang="en-US" sz="1400" smtClean="0"/>
              <a:t> at the top level is </a:t>
            </a:r>
            <a:r>
              <a:rPr lang="en-US" altLang="en-US" sz="1400" i="1" smtClean="0"/>
              <a:t>nd</a:t>
            </a:r>
            <a:r>
              <a:rPr lang="en-US" altLang="en-US" sz="1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smtClean="0"/>
              <a:t>At next level is (n-1)d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smtClean="0"/>
              <a:t>….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 smtClean="0"/>
          </a:p>
          <a:p>
            <a:pPr lvl="1" eaLnBrk="1" hangingPunct="1">
              <a:lnSpc>
                <a:spcPct val="90000"/>
              </a:lnSpc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/>
              <a:t>end up with </a:t>
            </a:r>
            <a:r>
              <a:rPr lang="en-US" altLang="en-US" sz="1600" i="1" smtClean="0"/>
              <a:t>n!d</a:t>
            </a:r>
            <a:r>
              <a:rPr lang="en-US" altLang="en-US" sz="1600" i="1" baseline="30000" smtClean="0"/>
              <a:t>n</a:t>
            </a:r>
            <a:r>
              <a:rPr lang="en-US" altLang="en-US" sz="1600" smtClean="0"/>
              <a:t> leaves even though there are only </a:t>
            </a:r>
            <a:r>
              <a:rPr lang="en-US" altLang="en-US" sz="1600" i="1" smtClean="0"/>
              <a:t>d</a:t>
            </a:r>
            <a:r>
              <a:rPr lang="en-US" altLang="en-US" sz="1600" i="1" baseline="30000" smtClean="0"/>
              <a:t>n</a:t>
            </a:r>
            <a:r>
              <a:rPr lang="en-US" altLang="en-US" sz="1600" smtClean="0"/>
              <a:t> complete assignments!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 smtClean="0"/>
          </a:p>
          <a:p>
            <a:pPr lvl="1" eaLnBrk="1" hangingPunct="1">
              <a:lnSpc>
                <a:spcPct val="90000"/>
              </a:lnSpc>
            </a:pPr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Commutativity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CSPs are commutative.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The order of any given set of actions has no effect on the outcome.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Example: choose colors for Australian territories one at a time</a:t>
            </a:r>
          </a:p>
          <a:p>
            <a:pPr lvl="2" eaLnBrk="1" hangingPunct="1"/>
            <a:r>
              <a:rPr lang="en-US" altLang="en-US" smtClean="0"/>
              <a:t>[WA=red then NT=green] same as [NT=green then WA=red]</a:t>
            </a:r>
          </a:p>
          <a:p>
            <a:pPr lvl="2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All CSP search algorithms can generate successors by considering assignments for only a single variable at each node in the search tree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sym typeface="Symbol" pitchFamily="18" charset="2"/>
              </a:rPr>
              <a:t>   </a:t>
            </a:r>
            <a:r>
              <a:rPr lang="en-US" altLang="en-US" smtClean="0"/>
              <a:t> there are </a:t>
            </a:r>
            <a:r>
              <a:rPr lang="en-US" altLang="en-US" i="1" smtClean="0"/>
              <a:t>d</a:t>
            </a:r>
            <a:r>
              <a:rPr lang="en-US" altLang="en-US" i="1" baseline="30000" smtClean="0"/>
              <a:t>n</a:t>
            </a:r>
            <a:r>
              <a:rPr lang="en-US" altLang="en-US" smtClean="0"/>
              <a:t> leaves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(will need to figure out later which variable to assign a value to at each node)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600" smtClean="0"/>
              <a:t>Similar to Depth-first search, generating children one at a time.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/>
              <a:t>Chooses values for one variable at a time and backtracks when a variable has no legal values left to assign.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/>
              <a:t>Uninformed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smtClean="0"/>
              <a:t>No good general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Backtracking search (</a:t>
            </a:r>
            <a:r>
              <a:rPr lang="en-US" altLang="en-US" dirty="0"/>
              <a:t>Figure 6.5)</a:t>
            </a:r>
            <a:endParaRPr lang="en-US" alt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400" b="1" smtClean="0"/>
              <a:t>function</a:t>
            </a:r>
            <a:r>
              <a:rPr lang="en-US" altLang="en-US" sz="1400" smtClean="0"/>
              <a:t> BACKTRACKING-SEARCH(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) </a:t>
            </a:r>
            <a:r>
              <a:rPr lang="en-US" altLang="en-US" sz="1400" b="1" smtClean="0"/>
              <a:t>return</a:t>
            </a:r>
            <a:r>
              <a:rPr lang="en-US" altLang="en-US" sz="1400" smtClean="0"/>
              <a:t> a solution or failure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b="1" smtClean="0"/>
              <a:t>return</a:t>
            </a:r>
            <a:r>
              <a:rPr lang="en-US" altLang="en-US" sz="1400" smtClean="0"/>
              <a:t> RECURSIVE-BACKTRACKING(</a:t>
            </a:r>
            <a:r>
              <a:rPr lang="en-US" altLang="en-US" sz="1400" i="1" smtClean="0"/>
              <a:t>{} , csp</a:t>
            </a:r>
            <a:r>
              <a:rPr lang="en-US" altLang="en-US" sz="1400" smtClean="0"/>
              <a:t>)</a:t>
            </a:r>
          </a:p>
          <a:p>
            <a:pPr eaLnBrk="1" hangingPunct="1">
              <a:buFontTx/>
              <a:buNone/>
            </a:pP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b="1" smtClean="0"/>
              <a:t>function</a:t>
            </a:r>
            <a:r>
              <a:rPr lang="en-US" altLang="en-US" sz="1400" smtClean="0"/>
              <a:t> RECURSIVE-BACKTRACKING(</a:t>
            </a:r>
            <a:r>
              <a:rPr lang="en-US" altLang="en-US" sz="1400" i="1" smtClean="0"/>
              <a:t>assignment, csp</a:t>
            </a:r>
            <a:r>
              <a:rPr lang="en-US" altLang="en-US" sz="1400" smtClean="0"/>
              <a:t>) </a:t>
            </a:r>
            <a:r>
              <a:rPr lang="en-US" altLang="en-US" sz="1400" b="1" smtClean="0"/>
              <a:t>return</a:t>
            </a:r>
            <a:r>
              <a:rPr lang="en-US" altLang="en-US" sz="1400" smtClean="0"/>
              <a:t> a solution or failure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b="1" smtClean="0"/>
              <a:t>if</a:t>
            </a:r>
            <a:r>
              <a:rPr lang="en-US" altLang="en-US" sz="1400" smtClean="0"/>
              <a:t> </a:t>
            </a:r>
            <a:r>
              <a:rPr lang="en-US" altLang="en-US" sz="1400" i="1" smtClean="0"/>
              <a:t>assignment</a:t>
            </a:r>
            <a:r>
              <a:rPr lang="en-US" altLang="en-US" sz="1400" smtClean="0"/>
              <a:t> is complete </a:t>
            </a:r>
            <a:r>
              <a:rPr lang="en-US" altLang="en-US" sz="1400" b="1" smtClean="0"/>
              <a:t>then return </a:t>
            </a:r>
            <a:r>
              <a:rPr lang="en-US" altLang="en-US" sz="1400" i="1" smtClean="0"/>
              <a:t>assignment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i="1" smtClean="0"/>
              <a:t>var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 </a:t>
            </a:r>
            <a:r>
              <a:rPr lang="en-US" altLang="en-US" sz="1400" b="1" smtClean="0">
                <a:solidFill>
                  <a:srgbClr val="FF0000"/>
                </a:solidFill>
              </a:rPr>
              <a:t>SELECT-UNASSIGNED-VARIABLE</a:t>
            </a:r>
            <a:r>
              <a:rPr lang="en-US" altLang="en-US" sz="1400" smtClean="0"/>
              <a:t>(VARIABLES[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],</a:t>
            </a:r>
            <a:r>
              <a:rPr lang="en-US" altLang="en-US" sz="1400" i="1" smtClean="0"/>
              <a:t>assignment</a:t>
            </a:r>
            <a:r>
              <a:rPr lang="en-US" altLang="en-US" sz="1400" smtClean="0"/>
              <a:t>,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b="1" smtClean="0"/>
              <a:t>for each </a:t>
            </a:r>
            <a:r>
              <a:rPr lang="en-US" altLang="en-US" sz="1400" i="1" smtClean="0"/>
              <a:t>value </a:t>
            </a:r>
            <a:r>
              <a:rPr lang="en-US" altLang="en-US" sz="1400" b="1" smtClean="0"/>
              <a:t>in </a:t>
            </a:r>
            <a:r>
              <a:rPr lang="en-US" altLang="en-US" sz="1400" b="1" smtClean="0">
                <a:solidFill>
                  <a:srgbClr val="FF0000"/>
                </a:solidFill>
              </a:rPr>
              <a:t>ORDER-DOMAIN-VALUES</a:t>
            </a:r>
            <a:r>
              <a:rPr lang="en-US" altLang="en-US" sz="1400" smtClean="0"/>
              <a:t>(</a:t>
            </a:r>
            <a:r>
              <a:rPr lang="en-US" altLang="en-US" sz="1400" i="1" smtClean="0"/>
              <a:t>var, assignment, csp</a:t>
            </a:r>
            <a:r>
              <a:rPr lang="en-US" altLang="en-US" sz="1400" smtClean="0"/>
              <a:t>)</a:t>
            </a:r>
            <a:r>
              <a:rPr lang="en-US" altLang="en-US" sz="1400" i="1" smtClean="0"/>
              <a:t> </a:t>
            </a:r>
            <a:r>
              <a:rPr lang="en-US" altLang="en-US" sz="1400" b="1" smtClean="0"/>
              <a:t>do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	</a:t>
            </a:r>
            <a:r>
              <a:rPr lang="en-US" altLang="en-US" sz="1400" b="1" smtClean="0"/>
              <a:t>if</a:t>
            </a:r>
            <a:r>
              <a:rPr lang="en-US" altLang="en-US" sz="1400" smtClean="0"/>
              <a:t> </a:t>
            </a:r>
            <a:r>
              <a:rPr lang="en-US" altLang="en-US" sz="1400" i="1" smtClean="0"/>
              <a:t>value</a:t>
            </a:r>
            <a:r>
              <a:rPr lang="en-US" altLang="en-US" sz="1400" smtClean="0"/>
              <a:t> is consistent with </a:t>
            </a:r>
            <a:r>
              <a:rPr lang="en-US" altLang="en-US" sz="1400" i="1" smtClean="0"/>
              <a:t>assignment</a:t>
            </a:r>
            <a:r>
              <a:rPr lang="en-US" altLang="en-US" sz="1400" smtClean="0"/>
              <a:t> according to CONSTRAINTS[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] 		</a:t>
            </a:r>
            <a:r>
              <a:rPr lang="en-US" altLang="en-US" sz="1400" b="1" smtClean="0"/>
              <a:t>then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		add </a:t>
            </a:r>
            <a:r>
              <a:rPr lang="en-US" altLang="en-US" sz="1400" i="1" smtClean="0"/>
              <a:t>{var=value}</a:t>
            </a:r>
            <a:r>
              <a:rPr lang="en-US" altLang="en-US" sz="1400" smtClean="0"/>
              <a:t> to assignment 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		</a:t>
            </a:r>
            <a:r>
              <a:rPr lang="en-US" altLang="en-US" sz="1400" i="1" smtClean="0"/>
              <a:t>result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 </a:t>
            </a:r>
            <a:r>
              <a:rPr lang="en-US" altLang="en-US" sz="1400" smtClean="0"/>
              <a:t>RECURSIVE-BACTRACKING(</a:t>
            </a:r>
            <a:r>
              <a:rPr lang="en-US" altLang="en-US" sz="1400" i="1" smtClean="0"/>
              <a:t>assignment, csp</a:t>
            </a:r>
            <a:r>
              <a:rPr lang="en-US" altLang="en-US" sz="140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		</a:t>
            </a:r>
            <a:r>
              <a:rPr lang="en-US" altLang="en-US" sz="1400" b="1" smtClean="0"/>
              <a:t>if</a:t>
            </a:r>
            <a:r>
              <a:rPr lang="en-US" altLang="en-US" sz="1400" i="1" smtClean="0"/>
              <a:t> result </a:t>
            </a:r>
            <a:r>
              <a:rPr lang="en-US" altLang="en-US" sz="1400" i="1" smtClean="0">
                <a:sym typeface="Symbol" pitchFamily="18" charset="2"/>
              </a:rPr>
              <a:t> f</a:t>
            </a:r>
            <a:r>
              <a:rPr lang="en-US" altLang="en-US" sz="1400" i="1" smtClean="0"/>
              <a:t>ailure  </a:t>
            </a:r>
            <a:r>
              <a:rPr lang="en-US" altLang="en-US" sz="1400" b="1" smtClean="0"/>
              <a:t>then return</a:t>
            </a:r>
            <a:r>
              <a:rPr lang="en-US" altLang="en-US" sz="1400" i="1" smtClean="0"/>
              <a:t> result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		remove </a:t>
            </a:r>
            <a:r>
              <a:rPr lang="en-US" altLang="en-US" sz="1400" i="1" smtClean="0"/>
              <a:t>{var=value}</a:t>
            </a:r>
            <a:r>
              <a:rPr lang="en-US" altLang="en-US" sz="1400" smtClean="0"/>
              <a:t> from </a:t>
            </a:r>
            <a:r>
              <a:rPr lang="en-US" altLang="en-US" sz="1400" i="1" smtClean="0"/>
              <a:t>assignment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return </a:t>
            </a:r>
            <a:r>
              <a:rPr lang="en-US" altLang="en-US" sz="1400" i="1" smtClean="0"/>
              <a:t>failure</a:t>
            </a:r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41B69D1-8530-40FF-8406-4CB90D461EFC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24</a:t>
            </a:fld>
            <a:endParaRPr lang="en-US" altLang="en-US">
              <a:latin typeface="Arial" charset="0"/>
            </a:endParaRPr>
          </a:p>
        </p:txBody>
      </p:sp>
      <p:pic>
        <p:nvPicPr>
          <p:cNvPr id="23555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848600" cy="5029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Expand </a:t>
            </a:r>
            <a:r>
              <a:rPr lang="en-US" altLang="en-US" sz="2800" i="1" smtClean="0"/>
              <a:t>deepest</a:t>
            </a:r>
            <a:r>
              <a:rPr lang="en-US" altLang="en-US" sz="2800" smtClean="0"/>
              <a:t> unexpanded node</a:t>
            </a:r>
          </a:p>
          <a:p>
            <a:pPr eaLnBrk="1" hangingPunct="1"/>
            <a:r>
              <a:rPr lang="en-US" altLang="en-US" sz="2800" smtClean="0"/>
              <a:t>Generate </a:t>
            </a:r>
            <a:r>
              <a:rPr lang="en-US" altLang="en-US" sz="2800" b="1" i="1" smtClean="0">
                <a:solidFill>
                  <a:srgbClr val="FF0000"/>
                </a:solidFill>
              </a:rPr>
              <a:t>only one</a:t>
            </a:r>
            <a:r>
              <a:rPr lang="en-US" altLang="en-US" sz="2800" i="1" smtClean="0"/>
              <a:t> </a:t>
            </a:r>
            <a:r>
              <a:rPr lang="en-US" altLang="en-US" sz="2800" smtClean="0"/>
              <a:t>child at a time.</a:t>
            </a:r>
          </a:p>
          <a:p>
            <a:pPr eaLnBrk="1" hangingPunct="1"/>
            <a:r>
              <a:rPr lang="en-US" altLang="en-US" sz="2800" i="1" smtClean="0"/>
              <a:t>Goal-Test</a:t>
            </a:r>
            <a:r>
              <a:rPr lang="en-US" altLang="en-US" sz="2800" smtClean="0"/>
              <a:t> when inserted.</a:t>
            </a:r>
          </a:p>
          <a:p>
            <a:pPr lvl="1" eaLnBrk="1" hangingPunct="1"/>
            <a:r>
              <a:rPr lang="en-US" altLang="en-US" sz="2600" smtClean="0"/>
              <a:t>For CSP, Goal-test at bottom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FDBD1512-E642-4B7C-BDB0-F285812DD693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25</a:t>
            </a:fld>
            <a:endParaRPr lang="en-US" altLang="en-US">
              <a:latin typeface="Arial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decagon 11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Expand </a:t>
            </a:r>
            <a:r>
              <a:rPr lang="en-US" sz="2800" i="1" kern="0">
                <a:latin typeface="+mn-lt"/>
                <a:cs typeface="+mn-cs"/>
              </a:rPr>
              <a:t>deepest</a:t>
            </a:r>
            <a:r>
              <a:rPr lang="en-US" sz="2800" kern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Generate </a:t>
            </a:r>
            <a:r>
              <a:rPr lang="en-US" sz="2800" i="1" kern="0">
                <a:latin typeface="+mn-lt"/>
                <a:cs typeface="+mn-cs"/>
              </a:rPr>
              <a:t>only one </a:t>
            </a:r>
            <a:r>
              <a:rPr lang="en-US" sz="2800" kern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>
                <a:latin typeface="+mn-lt"/>
                <a:cs typeface="+mn-cs"/>
              </a:rPr>
              <a:t>Goal-Test</a:t>
            </a:r>
            <a:r>
              <a:rPr lang="en-US" sz="2800" kern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 dirty="0">
                <a:latin typeface="+mn-lt"/>
                <a:cs typeface="+mn-cs"/>
              </a:rPr>
              <a:t>Expand </a:t>
            </a:r>
            <a:r>
              <a:rPr lang="en-US" sz="2800" i="1" kern="0" dirty="0">
                <a:latin typeface="+mn-lt"/>
                <a:cs typeface="+mn-cs"/>
              </a:rPr>
              <a:t>deepest</a:t>
            </a:r>
            <a:r>
              <a:rPr lang="en-US" sz="2800" kern="0" dirty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 dirty="0">
                <a:latin typeface="+mn-lt"/>
                <a:cs typeface="+mn-cs"/>
              </a:rPr>
              <a:t>Generate </a:t>
            </a:r>
            <a:r>
              <a:rPr lang="en-US" sz="2800" i="1" kern="0" dirty="0">
                <a:latin typeface="+mn-lt"/>
                <a:cs typeface="+mn-cs"/>
              </a:rPr>
              <a:t>only one </a:t>
            </a:r>
            <a:r>
              <a:rPr lang="en-US" sz="2800" kern="0" dirty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 dirty="0">
                <a:latin typeface="+mn-lt"/>
                <a:cs typeface="+mn-cs"/>
              </a:rPr>
              <a:t>Goal-Test</a:t>
            </a:r>
            <a:r>
              <a:rPr lang="en-US" sz="2800" kern="0" dirty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 dirty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  <p:pic>
        <p:nvPicPr>
          <p:cNvPr id="25603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71335BDF-906B-4A82-99BA-A6D1E18C6813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26</a:t>
            </a:fld>
            <a:endParaRPr lang="en-US" altLang="en-US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25606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decagon 11"/>
          <p:cNvSpPr/>
          <p:nvPr/>
        </p:nvSpPr>
        <p:spPr>
          <a:xfrm>
            <a:off x="2362200" y="51054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2743200" y="4648200"/>
            <a:ext cx="366713" cy="5191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decagon 16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FF0A686B-B8DF-4937-A752-47BBBAB2CFCE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27</a:t>
            </a:fld>
            <a:endParaRPr lang="en-US" altLang="en-US">
              <a:latin typeface="Arial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2743200" y="4648200"/>
            <a:ext cx="366713" cy="5191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decagon 16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Dodecagon 13"/>
          <p:cNvSpPr/>
          <p:nvPr/>
        </p:nvSpPr>
        <p:spPr>
          <a:xfrm>
            <a:off x="2362200" y="51054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21717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 dirty="0">
                <a:latin typeface="+mn-lt"/>
                <a:cs typeface="+mn-cs"/>
              </a:rPr>
              <a:t>Expand </a:t>
            </a:r>
            <a:r>
              <a:rPr lang="en-US" sz="2800" i="1" kern="0" dirty="0">
                <a:latin typeface="+mn-lt"/>
                <a:cs typeface="+mn-cs"/>
              </a:rPr>
              <a:t>deepest</a:t>
            </a:r>
            <a:r>
              <a:rPr lang="en-US" sz="2800" kern="0" dirty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 dirty="0">
                <a:latin typeface="+mn-lt"/>
                <a:cs typeface="+mn-cs"/>
              </a:rPr>
              <a:t>Generate </a:t>
            </a:r>
            <a:r>
              <a:rPr lang="en-US" sz="2800" i="1" kern="0" dirty="0">
                <a:latin typeface="+mn-lt"/>
                <a:cs typeface="+mn-cs"/>
              </a:rPr>
              <a:t>only one </a:t>
            </a:r>
            <a:r>
              <a:rPr lang="en-US" sz="2800" kern="0" dirty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 dirty="0">
                <a:latin typeface="+mn-lt"/>
                <a:cs typeface="+mn-cs"/>
              </a:rPr>
              <a:t>Goal-Test</a:t>
            </a:r>
            <a:r>
              <a:rPr lang="en-US" sz="2800" kern="0" dirty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 dirty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  <p:sp>
        <p:nvSpPr>
          <p:cNvPr id="12" name="Dodecagon 11"/>
          <p:cNvSpPr/>
          <p:nvPr/>
        </p:nvSpPr>
        <p:spPr>
          <a:xfrm>
            <a:off x="2057400" y="59436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78C89BA0-5B48-436F-8FBD-1FF53D8C975E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28</a:t>
            </a:fld>
            <a:endParaRPr lang="en-US" altLang="en-US">
              <a:latin typeface="Arial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decagon 11"/>
          <p:cNvSpPr/>
          <p:nvPr/>
        </p:nvSpPr>
        <p:spPr>
          <a:xfrm>
            <a:off x="2667000" y="59436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2743200" y="4648200"/>
            <a:ext cx="366713" cy="5191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decagon 16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Dodecagon 13"/>
          <p:cNvSpPr/>
          <p:nvPr/>
        </p:nvSpPr>
        <p:spPr>
          <a:xfrm>
            <a:off x="2362200" y="51054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21717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4" idx="4"/>
          </p:cNvCxnSpPr>
          <p:nvPr/>
        </p:nvCxnSpPr>
        <p:spPr>
          <a:xfrm rot="16200000" flipV="1">
            <a:off x="2545557" y="5669756"/>
            <a:ext cx="381000" cy="166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ecagon 21"/>
          <p:cNvSpPr/>
          <p:nvPr/>
        </p:nvSpPr>
        <p:spPr>
          <a:xfrm>
            <a:off x="20574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Expand </a:t>
            </a:r>
            <a:r>
              <a:rPr lang="en-US" sz="2800" i="1" kern="0">
                <a:latin typeface="+mn-lt"/>
                <a:cs typeface="+mn-cs"/>
              </a:rPr>
              <a:t>deepest</a:t>
            </a:r>
            <a:r>
              <a:rPr lang="en-US" sz="2800" kern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Generate </a:t>
            </a:r>
            <a:r>
              <a:rPr lang="en-US" sz="2800" i="1" kern="0">
                <a:latin typeface="+mn-lt"/>
                <a:cs typeface="+mn-cs"/>
              </a:rPr>
              <a:t>only one </a:t>
            </a:r>
            <a:r>
              <a:rPr lang="en-US" sz="2800" kern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>
                <a:latin typeface="+mn-lt"/>
                <a:cs typeface="+mn-cs"/>
              </a:rPr>
              <a:t>Goal-Test</a:t>
            </a:r>
            <a:r>
              <a:rPr lang="en-US" sz="2800" kern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385EDA33-303B-4AB7-99D5-77F0C69ACEA6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29</a:t>
            </a:fld>
            <a:endParaRPr lang="en-US" altLang="en-US">
              <a:latin typeface="Arial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2743200" y="4648200"/>
            <a:ext cx="366713" cy="5191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decagon 16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Dodecagon 13"/>
          <p:cNvSpPr/>
          <p:nvPr/>
        </p:nvSpPr>
        <p:spPr>
          <a:xfrm>
            <a:off x="23622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21717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4" idx="4"/>
          </p:cNvCxnSpPr>
          <p:nvPr/>
        </p:nvCxnSpPr>
        <p:spPr>
          <a:xfrm rot="16200000" flipV="1">
            <a:off x="2545557" y="5669756"/>
            <a:ext cx="381000" cy="166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ecagon 21"/>
          <p:cNvSpPr/>
          <p:nvPr/>
        </p:nvSpPr>
        <p:spPr>
          <a:xfrm>
            <a:off x="20574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1" name="Straight Connector 20"/>
          <p:cNvCxnSpPr>
            <a:endCxn id="17" idx="4"/>
          </p:cNvCxnSpPr>
          <p:nvPr/>
        </p:nvCxnSpPr>
        <p:spPr>
          <a:xfrm rot="10800000">
            <a:off x="3338513" y="4724400"/>
            <a:ext cx="471487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decagon 22"/>
          <p:cNvSpPr/>
          <p:nvPr/>
        </p:nvSpPr>
        <p:spPr>
          <a:xfrm>
            <a:off x="2667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Dodecagon 11"/>
          <p:cNvSpPr/>
          <p:nvPr/>
        </p:nvSpPr>
        <p:spPr>
          <a:xfrm>
            <a:off x="3657600" y="51054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Expand </a:t>
            </a:r>
            <a:r>
              <a:rPr lang="en-US" sz="2800" i="1" kern="0">
                <a:latin typeface="+mn-lt"/>
                <a:cs typeface="+mn-cs"/>
              </a:rPr>
              <a:t>deepest</a:t>
            </a:r>
            <a:r>
              <a:rPr lang="en-US" sz="2800" kern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Generate </a:t>
            </a:r>
            <a:r>
              <a:rPr lang="en-US" sz="2800" i="1" kern="0">
                <a:latin typeface="+mn-lt"/>
                <a:cs typeface="+mn-cs"/>
              </a:rPr>
              <a:t>only one </a:t>
            </a:r>
            <a:r>
              <a:rPr lang="en-US" sz="2800" kern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>
                <a:latin typeface="+mn-lt"/>
                <a:cs typeface="+mn-cs"/>
              </a:rPr>
              <a:t>Goal-Test</a:t>
            </a:r>
            <a:r>
              <a:rPr lang="en-US" sz="2800" kern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Will Be Expected to Know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848600" cy="4343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Basic definitions (section 6.1)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Backtracking search (6.3)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Variable ordering or selection (6.3.1)</a:t>
            </a:r>
          </a:p>
          <a:p>
            <a:pPr lvl="1" eaLnBrk="1" hangingPunct="1"/>
            <a:r>
              <a:rPr lang="en-US" altLang="en-US" dirty="0" smtClean="0"/>
              <a:t>minimum-remaining values</a:t>
            </a:r>
          </a:p>
          <a:p>
            <a:pPr lvl="1" eaLnBrk="1" hangingPunct="1"/>
            <a:r>
              <a:rPr lang="en-US" altLang="en-US" dirty="0" smtClean="0"/>
              <a:t>degree heuristic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Value ordering</a:t>
            </a:r>
            <a:r>
              <a:rPr lang="en-US" altLang="en-US" dirty="0"/>
              <a:t> or selection (6.3.1</a:t>
            </a:r>
            <a:r>
              <a:rPr lang="en-US" altLang="en-US" dirty="0" smtClean="0"/>
              <a:t>)</a:t>
            </a:r>
          </a:p>
          <a:p>
            <a:pPr lvl="1" eaLnBrk="1" hangingPunct="1"/>
            <a:r>
              <a:rPr lang="en-US" altLang="en-US" dirty="0" smtClean="0"/>
              <a:t>least-constraining-value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D41B6529-26C6-4B4A-8FC5-EE8F1D9BA738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30</a:t>
            </a:fld>
            <a:endParaRPr lang="en-US" altLang="en-US">
              <a:latin typeface="Arial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2743200" y="4648200"/>
            <a:ext cx="366713" cy="5191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decagon 16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Dodecagon 13"/>
          <p:cNvSpPr/>
          <p:nvPr/>
        </p:nvSpPr>
        <p:spPr>
          <a:xfrm>
            <a:off x="23622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21717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4" idx="4"/>
          </p:cNvCxnSpPr>
          <p:nvPr/>
        </p:nvCxnSpPr>
        <p:spPr>
          <a:xfrm rot="16200000" flipV="1">
            <a:off x="2545557" y="5669756"/>
            <a:ext cx="381000" cy="166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ecagon 21"/>
          <p:cNvSpPr/>
          <p:nvPr/>
        </p:nvSpPr>
        <p:spPr>
          <a:xfrm>
            <a:off x="20574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1" name="Straight Connector 20"/>
          <p:cNvCxnSpPr>
            <a:endCxn id="17" idx="4"/>
          </p:cNvCxnSpPr>
          <p:nvPr/>
        </p:nvCxnSpPr>
        <p:spPr>
          <a:xfrm rot="10800000">
            <a:off x="3338513" y="4724400"/>
            <a:ext cx="471487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decagon 22"/>
          <p:cNvSpPr/>
          <p:nvPr/>
        </p:nvSpPr>
        <p:spPr>
          <a:xfrm>
            <a:off x="2667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35433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decagon 23"/>
          <p:cNvSpPr/>
          <p:nvPr/>
        </p:nvSpPr>
        <p:spPr>
          <a:xfrm>
            <a:off x="3657600" y="51054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Expand </a:t>
            </a:r>
            <a:r>
              <a:rPr lang="en-US" sz="2800" i="1" kern="0">
                <a:latin typeface="+mn-lt"/>
                <a:cs typeface="+mn-cs"/>
              </a:rPr>
              <a:t>deepest</a:t>
            </a:r>
            <a:r>
              <a:rPr lang="en-US" sz="2800" kern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Generate </a:t>
            </a:r>
            <a:r>
              <a:rPr lang="en-US" sz="2800" i="1" kern="0">
                <a:latin typeface="+mn-lt"/>
                <a:cs typeface="+mn-cs"/>
              </a:rPr>
              <a:t>only one </a:t>
            </a:r>
            <a:r>
              <a:rPr lang="en-US" sz="2800" kern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>
                <a:latin typeface="+mn-lt"/>
                <a:cs typeface="+mn-cs"/>
              </a:rPr>
              <a:t>Goal-Test</a:t>
            </a:r>
            <a:r>
              <a:rPr lang="en-US" sz="2800" kern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  <p:sp>
        <p:nvSpPr>
          <p:cNvPr id="12" name="Dodecagon 11"/>
          <p:cNvSpPr/>
          <p:nvPr/>
        </p:nvSpPr>
        <p:spPr>
          <a:xfrm>
            <a:off x="3352800" y="59436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26532D38-274A-4CC2-84C9-4963864B45E5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31</a:t>
            </a:fld>
            <a:endParaRPr lang="en-US" altLang="en-US">
              <a:latin typeface="Arial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2743200" y="4648200"/>
            <a:ext cx="366713" cy="5191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decagon 16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Dodecagon 13"/>
          <p:cNvSpPr/>
          <p:nvPr/>
        </p:nvSpPr>
        <p:spPr>
          <a:xfrm>
            <a:off x="23622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21717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4" idx="4"/>
          </p:cNvCxnSpPr>
          <p:nvPr/>
        </p:nvCxnSpPr>
        <p:spPr>
          <a:xfrm rot="16200000" flipV="1">
            <a:off x="2545557" y="5669756"/>
            <a:ext cx="381000" cy="166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ecagon 21"/>
          <p:cNvSpPr/>
          <p:nvPr/>
        </p:nvSpPr>
        <p:spPr>
          <a:xfrm>
            <a:off x="20574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1" name="Straight Connector 20"/>
          <p:cNvCxnSpPr>
            <a:endCxn id="17" idx="4"/>
          </p:cNvCxnSpPr>
          <p:nvPr/>
        </p:nvCxnSpPr>
        <p:spPr>
          <a:xfrm rot="10800000">
            <a:off x="3338513" y="4724400"/>
            <a:ext cx="471487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decagon 22"/>
          <p:cNvSpPr/>
          <p:nvPr/>
        </p:nvSpPr>
        <p:spPr>
          <a:xfrm>
            <a:off x="2667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Dodecagon 11"/>
          <p:cNvSpPr/>
          <p:nvPr/>
        </p:nvSpPr>
        <p:spPr>
          <a:xfrm>
            <a:off x="4038600" y="59436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35433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decagon 24"/>
          <p:cNvSpPr/>
          <p:nvPr/>
        </p:nvSpPr>
        <p:spPr>
          <a:xfrm>
            <a:off x="3429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16200000" flipV="1">
            <a:off x="3931444" y="5669756"/>
            <a:ext cx="381000" cy="1666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decagon 26"/>
          <p:cNvSpPr/>
          <p:nvPr/>
        </p:nvSpPr>
        <p:spPr>
          <a:xfrm>
            <a:off x="3733800" y="51054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Expand </a:t>
            </a:r>
            <a:r>
              <a:rPr lang="en-US" sz="2800" i="1" kern="0">
                <a:latin typeface="+mn-lt"/>
                <a:cs typeface="+mn-cs"/>
              </a:rPr>
              <a:t>deepest</a:t>
            </a:r>
            <a:r>
              <a:rPr lang="en-US" sz="2800" kern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Generate </a:t>
            </a:r>
            <a:r>
              <a:rPr lang="en-US" sz="2800" i="1" kern="0">
                <a:latin typeface="+mn-lt"/>
                <a:cs typeface="+mn-cs"/>
              </a:rPr>
              <a:t>only one </a:t>
            </a:r>
            <a:r>
              <a:rPr lang="en-US" sz="2800" kern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>
                <a:latin typeface="+mn-lt"/>
                <a:cs typeface="+mn-cs"/>
              </a:rPr>
              <a:t>Goal-Test</a:t>
            </a:r>
            <a:r>
              <a:rPr lang="en-US" sz="2800" kern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44D271B6-602F-4D7C-9B30-56B4D9FB8BA2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32</a:t>
            </a:fld>
            <a:endParaRPr lang="en-US" altLang="en-US">
              <a:latin typeface="Arial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2743200" y="4648200"/>
            <a:ext cx="366713" cy="5191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decagon 16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Dodecagon 13"/>
          <p:cNvSpPr/>
          <p:nvPr/>
        </p:nvSpPr>
        <p:spPr>
          <a:xfrm>
            <a:off x="23622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21717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4" idx="4"/>
          </p:cNvCxnSpPr>
          <p:nvPr/>
        </p:nvCxnSpPr>
        <p:spPr>
          <a:xfrm rot="16200000" flipV="1">
            <a:off x="2545557" y="5669756"/>
            <a:ext cx="381000" cy="166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ecagon 21"/>
          <p:cNvSpPr/>
          <p:nvPr/>
        </p:nvSpPr>
        <p:spPr>
          <a:xfrm>
            <a:off x="20574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1" name="Straight Connector 20"/>
          <p:cNvCxnSpPr>
            <a:endCxn id="17" idx="4"/>
          </p:cNvCxnSpPr>
          <p:nvPr/>
        </p:nvCxnSpPr>
        <p:spPr>
          <a:xfrm rot="10800000">
            <a:off x="3338513" y="4724400"/>
            <a:ext cx="471487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decagon 22"/>
          <p:cNvSpPr/>
          <p:nvPr/>
        </p:nvSpPr>
        <p:spPr>
          <a:xfrm>
            <a:off x="2667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35433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decagon 24"/>
          <p:cNvSpPr/>
          <p:nvPr/>
        </p:nvSpPr>
        <p:spPr>
          <a:xfrm>
            <a:off x="3429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16200000" flipV="1">
            <a:off x="3931444" y="5669756"/>
            <a:ext cx="381000" cy="1666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decagon 26"/>
          <p:cNvSpPr/>
          <p:nvPr/>
        </p:nvSpPr>
        <p:spPr>
          <a:xfrm>
            <a:off x="37338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8" name="Straight Connector 27"/>
          <p:cNvCxnSpPr>
            <a:endCxn id="13" idx="2"/>
          </p:cNvCxnSpPr>
          <p:nvPr/>
        </p:nvCxnSpPr>
        <p:spPr>
          <a:xfrm rot="10800000">
            <a:off x="4800600" y="3795713"/>
            <a:ext cx="914400" cy="6238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decagon 11"/>
          <p:cNvSpPr/>
          <p:nvPr/>
        </p:nvSpPr>
        <p:spPr>
          <a:xfrm>
            <a:off x="5638800" y="42672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Expand </a:t>
            </a:r>
            <a:r>
              <a:rPr lang="en-US" sz="2800" i="1" kern="0">
                <a:latin typeface="+mn-lt"/>
                <a:cs typeface="+mn-cs"/>
              </a:rPr>
              <a:t>deepest</a:t>
            </a:r>
            <a:r>
              <a:rPr lang="en-US" sz="2800" kern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Generate </a:t>
            </a:r>
            <a:r>
              <a:rPr lang="en-US" sz="2800" i="1" kern="0">
                <a:latin typeface="+mn-lt"/>
                <a:cs typeface="+mn-cs"/>
              </a:rPr>
              <a:t>only one </a:t>
            </a:r>
            <a:r>
              <a:rPr lang="en-US" sz="2800" kern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>
                <a:latin typeface="+mn-lt"/>
                <a:cs typeface="+mn-cs"/>
              </a:rPr>
              <a:t>Goal-Test</a:t>
            </a:r>
            <a:r>
              <a:rPr lang="en-US" sz="2800" kern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  <p:sp>
        <p:nvSpPr>
          <p:cNvPr id="30" name="Dodecagon 29"/>
          <p:cNvSpPr/>
          <p:nvPr/>
        </p:nvSpPr>
        <p:spPr>
          <a:xfrm>
            <a:off x="40386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Expand </a:t>
            </a:r>
            <a:r>
              <a:rPr lang="en-US" sz="2800" i="1" kern="0">
                <a:latin typeface="+mn-lt"/>
                <a:cs typeface="+mn-cs"/>
              </a:rPr>
              <a:t>deepest</a:t>
            </a:r>
            <a:r>
              <a:rPr lang="en-US" sz="2800" kern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Generate </a:t>
            </a:r>
            <a:r>
              <a:rPr lang="en-US" sz="2800" i="1" kern="0">
                <a:latin typeface="+mn-lt"/>
                <a:cs typeface="+mn-cs"/>
              </a:rPr>
              <a:t>only one </a:t>
            </a:r>
            <a:r>
              <a:rPr lang="en-US" sz="2800" kern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>
                <a:latin typeface="+mn-lt"/>
                <a:cs typeface="+mn-cs"/>
              </a:rPr>
              <a:t>Goal-Test</a:t>
            </a:r>
            <a:r>
              <a:rPr lang="en-US" sz="2800" kern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  <p:pic>
        <p:nvPicPr>
          <p:cNvPr id="32771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37A8877B-2D8A-4319-BB67-FF486EE2C9B8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33</a:t>
            </a:fld>
            <a:endParaRPr lang="en-US" altLang="en-US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32774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2743200" y="4648200"/>
            <a:ext cx="366713" cy="5191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decagon 16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Dodecagon 13"/>
          <p:cNvSpPr/>
          <p:nvPr/>
        </p:nvSpPr>
        <p:spPr>
          <a:xfrm>
            <a:off x="23622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21717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4" idx="4"/>
          </p:cNvCxnSpPr>
          <p:nvPr/>
        </p:nvCxnSpPr>
        <p:spPr>
          <a:xfrm rot="16200000" flipV="1">
            <a:off x="2545557" y="5669756"/>
            <a:ext cx="381000" cy="166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ecagon 21"/>
          <p:cNvSpPr/>
          <p:nvPr/>
        </p:nvSpPr>
        <p:spPr>
          <a:xfrm>
            <a:off x="20574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1" name="Straight Connector 20"/>
          <p:cNvCxnSpPr>
            <a:endCxn id="17" idx="4"/>
          </p:cNvCxnSpPr>
          <p:nvPr/>
        </p:nvCxnSpPr>
        <p:spPr>
          <a:xfrm rot="10800000">
            <a:off x="3338513" y="4724400"/>
            <a:ext cx="471487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decagon 22"/>
          <p:cNvSpPr/>
          <p:nvPr/>
        </p:nvSpPr>
        <p:spPr>
          <a:xfrm>
            <a:off x="2667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35433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decagon 24"/>
          <p:cNvSpPr/>
          <p:nvPr/>
        </p:nvSpPr>
        <p:spPr>
          <a:xfrm>
            <a:off x="3429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16200000" flipV="1">
            <a:off x="3931444" y="5669756"/>
            <a:ext cx="381000" cy="1666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decagon 26"/>
          <p:cNvSpPr/>
          <p:nvPr/>
        </p:nvSpPr>
        <p:spPr>
          <a:xfrm>
            <a:off x="37338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8" name="Straight Connector 27"/>
          <p:cNvCxnSpPr>
            <a:endCxn id="13" idx="2"/>
          </p:cNvCxnSpPr>
          <p:nvPr/>
        </p:nvCxnSpPr>
        <p:spPr>
          <a:xfrm rot="10800000">
            <a:off x="4800600" y="3795713"/>
            <a:ext cx="914400" cy="6238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decagon 23"/>
          <p:cNvSpPr/>
          <p:nvPr/>
        </p:nvSpPr>
        <p:spPr>
          <a:xfrm>
            <a:off x="5715000" y="4267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0" name="Straight Connector 29"/>
          <p:cNvCxnSpPr>
            <a:endCxn id="24" idx="6"/>
          </p:cNvCxnSpPr>
          <p:nvPr/>
        </p:nvCxnSpPr>
        <p:spPr>
          <a:xfrm rot="5400000" flipH="1" flipV="1">
            <a:off x="5295901" y="4700587"/>
            <a:ext cx="519112" cy="442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decagon 30"/>
          <p:cNvSpPr/>
          <p:nvPr/>
        </p:nvSpPr>
        <p:spPr>
          <a:xfrm>
            <a:off x="40386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Dodecagon 11"/>
          <p:cNvSpPr/>
          <p:nvPr/>
        </p:nvSpPr>
        <p:spPr>
          <a:xfrm>
            <a:off x="5029200" y="51054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E902AC64-B320-4109-92FF-2783215391FD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34</a:t>
            </a:fld>
            <a:endParaRPr lang="en-US" altLang="en-US">
              <a:latin typeface="Arial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2743200" y="4648200"/>
            <a:ext cx="366713" cy="5191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decagon 16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Dodecagon 13"/>
          <p:cNvSpPr/>
          <p:nvPr/>
        </p:nvSpPr>
        <p:spPr>
          <a:xfrm>
            <a:off x="23622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21717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4" idx="4"/>
          </p:cNvCxnSpPr>
          <p:nvPr/>
        </p:nvCxnSpPr>
        <p:spPr>
          <a:xfrm rot="16200000" flipV="1">
            <a:off x="2545557" y="5669756"/>
            <a:ext cx="381000" cy="166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ecagon 21"/>
          <p:cNvSpPr/>
          <p:nvPr/>
        </p:nvSpPr>
        <p:spPr>
          <a:xfrm>
            <a:off x="20574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1" name="Straight Connector 20"/>
          <p:cNvCxnSpPr>
            <a:endCxn id="17" idx="4"/>
          </p:cNvCxnSpPr>
          <p:nvPr/>
        </p:nvCxnSpPr>
        <p:spPr>
          <a:xfrm rot="10800000">
            <a:off x="3338513" y="4724400"/>
            <a:ext cx="471487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decagon 22"/>
          <p:cNvSpPr/>
          <p:nvPr/>
        </p:nvSpPr>
        <p:spPr>
          <a:xfrm>
            <a:off x="2667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35433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decagon 24"/>
          <p:cNvSpPr/>
          <p:nvPr/>
        </p:nvSpPr>
        <p:spPr>
          <a:xfrm>
            <a:off x="3429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16200000" flipV="1">
            <a:off x="3931444" y="5669756"/>
            <a:ext cx="381000" cy="1666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decagon 26"/>
          <p:cNvSpPr/>
          <p:nvPr/>
        </p:nvSpPr>
        <p:spPr>
          <a:xfrm>
            <a:off x="37338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8" name="Straight Connector 27"/>
          <p:cNvCxnSpPr>
            <a:endCxn id="13" idx="2"/>
          </p:cNvCxnSpPr>
          <p:nvPr/>
        </p:nvCxnSpPr>
        <p:spPr>
          <a:xfrm rot="10800000">
            <a:off x="4800600" y="3795713"/>
            <a:ext cx="914400" cy="6238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decagon 11"/>
          <p:cNvSpPr/>
          <p:nvPr/>
        </p:nvSpPr>
        <p:spPr>
          <a:xfrm>
            <a:off x="4648200" y="59436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Dodecagon 23"/>
          <p:cNvSpPr/>
          <p:nvPr/>
        </p:nvSpPr>
        <p:spPr>
          <a:xfrm>
            <a:off x="5715000" y="4267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0" name="Straight Connector 29"/>
          <p:cNvCxnSpPr>
            <a:endCxn id="24" idx="6"/>
          </p:cNvCxnSpPr>
          <p:nvPr/>
        </p:nvCxnSpPr>
        <p:spPr>
          <a:xfrm rot="5400000" flipH="1" flipV="1">
            <a:off x="5295901" y="4700587"/>
            <a:ext cx="519112" cy="442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decagon 30"/>
          <p:cNvSpPr/>
          <p:nvPr/>
        </p:nvSpPr>
        <p:spPr>
          <a:xfrm>
            <a:off x="40386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Dodecagon 28"/>
          <p:cNvSpPr/>
          <p:nvPr/>
        </p:nvSpPr>
        <p:spPr>
          <a:xfrm>
            <a:off x="5029200" y="51054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3" name="Straight Connector 32"/>
          <p:cNvCxnSpPr>
            <a:endCxn id="29" idx="5"/>
          </p:cNvCxnSpPr>
          <p:nvPr/>
        </p:nvCxnSpPr>
        <p:spPr>
          <a:xfrm rot="5400000" flipH="1" flipV="1">
            <a:off x="4883944" y="5631656"/>
            <a:ext cx="381000" cy="2428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Expand </a:t>
            </a:r>
            <a:r>
              <a:rPr lang="en-US" sz="2800" i="1" kern="0">
                <a:latin typeface="+mn-lt"/>
                <a:cs typeface="+mn-cs"/>
              </a:rPr>
              <a:t>deepest</a:t>
            </a:r>
            <a:r>
              <a:rPr lang="en-US" sz="2800" kern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Generate </a:t>
            </a:r>
            <a:r>
              <a:rPr lang="en-US" sz="2800" i="1" kern="0">
                <a:latin typeface="+mn-lt"/>
                <a:cs typeface="+mn-cs"/>
              </a:rPr>
              <a:t>only one </a:t>
            </a:r>
            <a:r>
              <a:rPr lang="en-US" sz="2800" kern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>
                <a:latin typeface="+mn-lt"/>
                <a:cs typeface="+mn-cs"/>
              </a:rPr>
              <a:t>Goal-Test</a:t>
            </a:r>
            <a:r>
              <a:rPr lang="en-US" sz="2800" kern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dfs-progress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51816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fld id="{7105B133-7EFC-4DDB-AF6B-13F85830836A}" type="slidenum">
              <a:rPr lang="en-US" altLang="en-US">
                <a:latin typeface="Arial" charset="0"/>
              </a:rPr>
              <a:pPr eaLnBrk="1" hangingPunct="1">
                <a:spcBef>
                  <a:spcPct val="0"/>
                </a:spcBef>
                <a:buSzTx/>
                <a:buFontTx/>
                <a:buNone/>
              </a:pPr>
              <a:t>35</a:t>
            </a:fld>
            <a:endParaRPr lang="en-US" altLang="en-US">
              <a:latin typeface="Arial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Backtracking search</a:t>
            </a:r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5791200" y="2971800"/>
            <a:ext cx="2895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Future= green dotted circles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Frontier=white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Expanded/active=gray nodes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Forgotten/reclaimed= black nodes</a:t>
            </a:r>
          </a:p>
        </p:txBody>
      </p:sp>
      <p:sp>
        <p:nvSpPr>
          <p:cNvPr id="8" name="Hexagon 7"/>
          <p:cNvSpPr/>
          <p:nvPr/>
        </p:nvSpPr>
        <p:spPr>
          <a:xfrm>
            <a:off x="3962400" y="3505200"/>
            <a:ext cx="381000" cy="304800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3429000" y="3810000"/>
            <a:ext cx="914400" cy="609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decagon 12"/>
          <p:cNvSpPr/>
          <p:nvPr/>
        </p:nvSpPr>
        <p:spPr>
          <a:xfrm>
            <a:off x="4343400" y="3505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10800000" flipV="1">
            <a:off x="2743200" y="4648200"/>
            <a:ext cx="366713" cy="5191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decagon 16"/>
          <p:cNvSpPr/>
          <p:nvPr/>
        </p:nvSpPr>
        <p:spPr>
          <a:xfrm>
            <a:off x="3048000" y="42672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Dodecagon 13"/>
          <p:cNvSpPr/>
          <p:nvPr/>
        </p:nvSpPr>
        <p:spPr>
          <a:xfrm>
            <a:off x="23622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21717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4" idx="4"/>
          </p:cNvCxnSpPr>
          <p:nvPr/>
        </p:nvCxnSpPr>
        <p:spPr>
          <a:xfrm rot="16200000" flipV="1">
            <a:off x="2545557" y="5669756"/>
            <a:ext cx="381000" cy="166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ecagon 21"/>
          <p:cNvSpPr/>
          <p:nvPr/>
        </p:nvSpPr>
        <p:spPr>
          <a:xfrm>
            <a:off x="20574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1" name="Straight Connector 20"/>
          <p:cNvCxnSpPr>
            <a:endCxn id="17" idx="4"/>
          </p:cNvCxnSpPr>
          <p:nvPr/>
        </p:nvCxnSpPr>
        <p:spPr>
          <a:xfrm rot="10800000">
            <a:off x="3338513" y="4724400"/>
            <a:ext cx="471487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decagon 22"/>
          <p:cNvSpPr/>
          <p:nvPr/>
        </p:nvSpPr>
        <p:spPr>
          <a:xfrm>
            <a:off x="2667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3543300" y="5676900"/>
            <a:ext cx="457200" cy="2286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decagon 24"/>
          <p:cNvSpPr/>
          <p:nvPr/>
        </p:nvSpPr>
        <p:spPr>
          <a:xfrm>
            <a:off x="34290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16200000" flipV="1">
            <a:off x="3931444" y="5669756"/>
            <a:ext cx="381000" cy="1666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decagon 26"/>
          <p:cNvSpPr/>
          <p:nvPr/>
        </p:nvSpPr>
        <p:spPr>
          <a:xfrm>
            <a:off x="3733800" y="51054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28" name="Straight Connector 27"/>
          <p:cNvCxnSpPr>
            <a:endCxn id="13" idx="2"/>
          </p:cNvCxnSpPr>
          <p:nvPr/>
        </p:nvCxnSpPr>
        <p:spPr>
          <a:xfrm rot="10800000">
            <a:off x="4800600" y="3795713"/>
            <a:ext cx="914400" cy="6238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odecagon 11"/>
          <p:cNvSpPr/>
          <p:nvPr/>
        </p:nvSpPr>
        <p:spPr>
          <a:xfrm>
            <a:off x="5334000" y="5943600"/>
            <a:ext cx="457200" cy="457200"/>
          </a:xfrm>
          <a:prstGeom prst="dodecagon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Dodecagon 23"/>
          <p:cNvSpPr/>
          <p:nvPr/>
        </p:nvSpPr>
        <p:spPr>
          <a:xfrm>
            <a:off x="5715000" y="42672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0" name="Straight Connector 29"/>
          <p:cNvCxnSpPr>
            <a:endCxn id="24" idx="6"/>
          </p:cNvCxnSpPr>
          <p:nvPr/>
        </p:nvCxnSpPr>
        <p:spPr>
          <a:xfrm rot="5400000" flipH="1" flipV="1">
            <a:off x="5295901" y="4700587"/>
            <a:ext cx="519112" cy="4429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decagon 30"/>
          <p:cNvSpPr/>
          <p:nvPr/>
        </p:nvSpPr>
        <p:spPr>
          <a:xfrm>
            <a:off x="40386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Dodecagon 28"/>
          <p:cNvSpPr/>
          <p:nvPr/>
        </p:nvSpPr>
        <p:spPr>
          <a:xfrm>
            <a:off x="5029200" y="5105400"/>
            <a:ext cx="457200" cy="457200"/>
          </a:xfrm>
          <a:prstGeom prst="dodecagon">
            <a:avLst/>
          </a:prstGeom>
          <a:solidFill>
            <a:schemeClr val="bg2">
              <a:lumMod val="60000"/>
              <a:lumOff val="4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3" name="Straight Connector 32"/>
          <p:cNvCxnSpPr>
            <a:endCxn id="29" idx="5"/>
          </p:cNvCxnSpPr>
          <p:nvPr/>
        </p:nvCxnSpPr>
        <p:spPr>
          <a:xfrm rot="5400000" flipH="1" flipV="1">
            <a:off x="4883944" y="5631656"/>
            <a:ext cx="381000" cy="2428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9" idx="4"/>
          </p:cNvCxnSpPr>
          <p:nvPr/>
        </p:nvCxnSpPr>
        <p:spPr>
          <a:xfrm rot="16200000" flipV="1">
            <a:off x="5212557" y="5669756"/>
            <a:ext cx="381000" cy="16668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decagon 34"/>
          <p:cNvSpPr/>
          <p:nvPr/>
        </p:nvSpPr>
        <p:spPr>
          <a:xfrm>
            <a:off x="4724400" y="5943600"/>
            <a:ext cx="457200" cy="457200"/>
          </a:xfrm>
          <a:prstGeom prst="dodecagon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Expand </a:t>
            </a:r>
            <a:r>
              <a:rPr lang="en-US" sz="2800" i="1" kern="0">
                <a:latin typeface="+mn-lt"/>
                <a:cs typeface="+mn-cs"/>
              </a:rPr>
              <a:t>deepest</a:t>
            </a:r>
            <a:r>
              <a:rPr lang="en-US" sz="2800" kern="0">
                <a:latin typeface="+mn-lt"/>
                <a:cs typeface="+mn-cs"/>
              </a:rPr>
              <a:t> unexpanded node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kern="0">
                <a:latin typeface="+mn-lt"/>
                <a:cs typeface="+mn-cs"/>
              </a:rPr>
              <a:t>Generate </a:t>
            </a:r>
            <a:r>
              <a:rPr lang="en-US" sz="2800" i="1" kern="0">
                <a:latin typeface="+mn-lt"/>
                <a:cs typeface="+mn-cs"/>
              </a:rPr>
              <a:t>only one </a:t>
            </a:r>
            <a:r>
              <a:rPr lang="en-US" sz="2800" kern="0">
                <a:latin typeface="+mn-lt"/>
                <a:cs typeface="+mn-cs"/>
              </a:rPr>
              <a:t>child at a time.</a:t>
            </a: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r>
              <a:rPr lang="en-US" sz="2800" i="1" kern="0">
                <a:latin typeface="+mn-lt"/>
                <a:cs typeface="+mn-cs"/>
              </a:rPr>
              <a:t>Goal-Test</a:t>
            </a:r>
            <a:r>
              <a:rPr lang="en-US" sz="2800" kern="0">
                <a:latin typeface="+mn-lt"/>
                <a:cs typeface="+mn-cs"/>
              </a:rPr>
              <a:t> when inserted.</a:t>
            </a:r>
          </a:p>
          <a:p>
            <a:pPr marL="742950" lvl="1" indent="-28575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sz="2600" kern="0">
                <a:latin typeface="+mn-lt"/>
                <a:cs typeface="+mn-cs"/>
              </a:rPr>
              <a:t>For CSP, Goal-test at bottom</a:t>
            </a:r>
          </a:p>
          <a:p>
            <a:pPr marL="342900" indent="-342900">
              <a:spcBef>
                <a:spcPct val="20000"/>
              </a:spcBef>
              <a:buSzPct val="100000"/>
              <a:defRPr/>
            </a:pPr>
            <a:endParaRPr lang="en-US" sz="2400" kern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SzPct val="100000"/>
              <a:buFontTx/>
              <a:buChar char="•"/>
              <a:defRPr/>
            </a:pPr>
            <a:endParaRPr lang="en-US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Backtracking search (Figure 6.5)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400" b="1" smtClean="0"/>
              <a:t>function</a:t>
            </a:r>
            <a:r>
              <a:rPr lang="en-US" altLang="en-US" sz="1400" smtClean="0"/>
              <a:t> BACKTRACKING-SEARCH(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) </a:t>
            </a:r>
            <a:r>
              <a:rPr lang="en-US" altLang="en-US" sz="1400" b="1" smtClean="0"/>
              <a:t>return</a:t>
            </a:r>
            <a:r>
              <a:rPr lang="en-US" altLang="en-US" sz="1400" smtClean="0"/>
              <a:t> a solution or failure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b="1" smtClean="0"/>
              <a:t>return</a:t>
            </a:r>
            <a:r>
              <a:rPr lang="en-US" altLang="en-US" sz="1400" smtClean="0"/>
              <a:t> RECURSIVE-BACKTRACKING(</a:t>
            </a:r>
            <a:r>
              <a:rPr lang="en-US" altLang="en-US" sz="1400" i="1" smtClean="0"/>
              <a:t>{} , csp</a:t>
            </a:r>
            <a:r>
              <a:rPr lang="en-US" altLang="en-US" sz="1400" smtClean="0"/>
              <a:t>)</a:t>
            </a:r>
          </a:p>
          <a:p>
            <a:pPr eaLnBrk="1" hangingPunct="1">
              <a:buFontTx/>
              <a:buNone/>
            </a:pP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b="1" smtClean="0"/>
              <a:t>function</a:t>
            </a:r>
            <a:r>
              <a:rPr lang="en-US" altLang="en-US" sz="1400" smtClean="0"/>
              <a:t> RECURSIVE-BACKTRACKING(</a:t>
            </a:r>
            <a:r>
              <a:rPr lang="en-US" altLang="en-US" sz="1400" i="1" smtClean="0"/>
              <a:t>assignment, csp</a:t>
            </a:r>
            <a:r>
              <a:rPr lang="en-US" altLang="en-US" sz="1400" smtClean="0"/>
              <a:t>) </a:t>
            </a:r>
            <a:r>
              <a:rPr lang="en-US" altLang="en-US" sz="1400" b="1" smtClean="0"/>
              <a:t>return</a:t>
            </a:r>
            <a:r>
              <a:rPr lang="en-US" altLang="en-US" sz="1400" smtClean="0"/>
              <a:t> a solution or failure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b="1" smtClean="0"/>
              <a:t>if</a:t>
            </a:r>
            <a:r>
              <a:rPr lang="en-US" altLang="en-US" sz="1400" smtClean="0"/>
              <a:t> </a:t>
            </a:r>
            <a:r>
              <a:rPr lang="en-US" altLang="en-US" sz="1400" i="1" smtClean="0"/>
              <a:t>assignment</a:t>
            </a:r>
            <a:r>
              <a:rPr lang="en-US" altLang="en-US" sz="1400" smtClean="0"/>
              <a:t> is complete </a:t>
            </a:r>
            <a:r>
              <a:rPr lang="en-US" altLang="en-US" sz="1400" b="1" smtClean="0"/>
              <a:t>then return </a:t>
            </a:r>
            <a:r>
              <a:rPr lang="en-US" altLang="en-US" sz="1400" i="1" smtClean="0"/>
              <a:t>assignment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i="1" smtClean="0"/>
              <a:t>var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 </a:t>
            </a:r>
            <a:r>
              <a:rPr lang="en-US" altLang="en-US" sz="1400" b="1" smtClean="0">
                <a:solidFill>
                  <a:srgbClr val="FF0000"/>
                </a:solidFill>
              </a:rPr>
              <a:t>SELECT-UNASSIGNED-VARIABLE(VARIABLES</a:t>
            </a:r>
            <a:r>
              <a:rPr lang="en-US" altLang="en-US" sz="1400" smtClean="0"/>
              <a:t>[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],</a:t>
            </a:r>
            <a:r>
              <a:rPr lang="en-US" altLang="en-US" sz="1400" i="1" smtClean="0"/>
              <a:t>assignment</a:t>
            </a:r>
            <a:r>
              <a:rPr lang="en-US" altLang="en-US" sz="1400" smtClean="0"/>
              <a:t>,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b="1" smtClean="0"/>
              <a:t>for each </a:t>
            </a:r>
            <a:r>
              <a:rPr lang="en-US" altLang="en-US" sz="1400" i="1" smtClean="0"/>
              <a:t>value </a:t>
            </a:r>
            <a:r>
              <a:rPr lang="en-US" altLang="en-US" sz="1400" b="1" smtClean="0"/>
              <a:t>in </a:t>
            </a:r>
            <a:r>
              <a:rPr lang="en-US" altLang="en-US" sz="1400" b="1" smtClean="0">
                <a:solidFill>
                  <a:srgbClr val="FF0000"/>
                </a:solidFill>
              </a:rPr>
              <a:t>ORDER-DOMAIN-VALUES</a:t>
            </a:r>
            <a:r>
              <a:rPr lang="en-US" altLang="en-US" sz="1400" smtClean="0"/>
              <a:t>(</a:t>
            </a:r>
            <a:r>
              <a:rPr lang="en-US" altLang="en-US" sz="1400" i="1" smtClean="0"/>
              <a:t>var, assignment, csp</a:t>
            </a:r>
            <a:r>
              <a:rPr lang="en-US" altLang="en-US" sz="1400" smtClean="0"/>
              <a:t>)</a:t>
            </a:r>
            <a:r>
              <a:rPr lang="en-US" altLang="en-US" sz="1400" i="1" smtClean="0"/>
              <a:t> </a:t>
            </a:r>
            <a:r>
              <a:rPr lang="en-US" altLang="en-US" sz="1400" b="1" smtClean="0"/>
              <a:t>do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	</a:t>
            </a:r>
            <a:r>
              <a:rPr lang="en-US" altLang="en-US" sz="1400" b="1" smtClean="0"/>
              <a:t>if</a:t>
            </a:r>
            <a:r>
              <a:rPr lang="en-US" altLang="en-US" sz="1400" smtClean="0"/>
              <a:t> </a:t>
            </a:r>
            <a:r>
              <a:rPr lang="en-US" altLang="en-US" sz="1400" i="1" smtClean="0"/>
              <a:t>value</a:t>
            </a:r>
            <a:r>
              <a:rPr lang="en-US" altLang="en-US" sz="1400" smtClean="0"/>
              <a:t> is consistent with </a:t>
            </a:r>
            <a:r>
              <a:rPr lang="en-US" altLang="en-US" sz="1400" i="1" smtClean="0"/>
              <a:t>assignment</a:t>
            </a:r>
            <a:r>
              <a:rPr lang="en-US" altLang="en-US" sz="1400" smtClean="0"/>
              <a:t> according to CONSTRAINTS[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] 		</a:t>
            </a:r>
            <a:r>
              <a:rPr lang="en-US" altLang="en-US" sz="1400" b="1" smtClean="0"/>
              <a:t>then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		add </a:t>
            </a:r>
            <a:r>
              <a:rPr lang="en-US" altLang="en-US" sz="1400" i="1" smtClean="0"/>
              <a:t>{var=value}</a:t>
            </a:r>
            <a:r>
              <a:rPr lang="en-US" altLang="en-US" sz="1400" smtClean="0"/>
              <a:t> to assignment 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		</a:t>
            </a:r>
            <a:r>
              <a:rPr lang="en-US" altLang="en-US" sz="1400" i="1" smtClean="0"/>
              <a:t>result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 </a:t>
            </a:r>
            <a:r>
              <a:rPr lang="en-US" altLang="en-US" sz="1400" smtClean="0"/>
              <a:t>RECURSIVE-BACTRACKING(</a:t>
            </a:r>
            <a:r>
              <a:rPr lang="en-US" altLang="en-US" sz="1400" i="1" smtClean="0"/>
              <a:t>assignment, csp</a:t>
            </a:r>
            <a:r>
              <a:rPr lang="en-US" altLang="en-US" sz="140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		</a:t>
            </a:r>
            <a:r>
              <a:rPr lang="en-US" altLang="en-US" sz="1400" b="1" smtClean="0"/>
              <a:t>if</a:t>
            </a:r>
            <a:r>
              <a:rPr lang="en-US" altLang="en-US" sz="1400" i="1" smtClean="0"/>
              <a:t> result </a:t>
            </a:r>
            <a:r>
              <a:rPr lang="en-US" altLang="en-US" sz="1400" i="1" smtClean="0">
                <a:sym typeface="Symbol" pitchFamily="18" charset="2"/>
              </a:rPr>
              <a:t> f</a:t>
            </a:r>
            <a:r>
              <a:rPr lang="en-US" altLang="en-US" sz="1400" i="1" smtClean="0"/>
              <a:t>ailure  </a:t>
            </a:r>
            <a:r>
              <a:rPr lang="en-US" altLang="en-US" sz="1400" b="1" smtClean="0"/>
              <a:t>then return</a:t>
            </a:r>
            <a:r>
              <a:rPr lang="en-US" altLang="en-US" sz="1400" i="1" smtClean="0"/>
              <a:t> result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		remove </a:t>
            </a:r>
            <a:r>
              <a:rPr lang="en-US" altLang="en-US" sz="1400" i="1" smtClean="0"/>
              <a:t>{var=value}</a:t>
            </a:r>
            <a:r>
              <a:rPr lang="en-US" altLang="en-US" sz="1400" smtClean="0"/>
              <a:t> from </a:t>
            </a:r>
            <a:r>
              <a:rPr lang="en-US" altLang="en-US" sz="1400" i="1" smtClean="0"/>
              <a:t>assignment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return </a:t>
            </a:r>
            <a:r>
              <a:rPr lang="en-US" altLang="en-US" sz="1400" i="1" smtClean="0"/>
              <a:t>failure</a:t>
            </a:r>
          </a:p>
          <a:p>
            <a:pPr eaLnBrk="1" hangingPunct="1">
              <a:buFontTx/>
              <a:buNone/>
            </a:pPr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800" smtClean="0"/>
              <a:t>Improving CSP efficiency</a:t>
            </a:r>
            <a:endParaRPr lang="en-US" alt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Previous improvements on uninformed search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 </a:t>
            </a:r>
            <a:r>
              <a:rPr lang="en-US" altLang="en-US" smtClean="0"/>
              <a:t>introduce heuristics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 CSPS, general-purpose methods can give large gains in speed, e.g.,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Which variable should be assigned next?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 what order should its values be tried?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we detect inevitable failure early?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we take advantage of problem structure?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Note: CSPs are somewhat generic in their formulation, and so the heuristics are more general compared to methods in 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609600" y="2438400"/>
            <a:ext cx="7543800" cy="304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Backtracking </a:t>
            </a:r>
            <a:r>
              <a:rPr lang="en-US" altLang="en-US" dirty="0"/>
              <a:t>search (Figure 6.5)</a:t>
            </a:r>
            <a:endParaRPr lang="en-US" altLang="en-US" dirty="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400" b="1" smtClean="0"/>
              <a:t>function</a:t>
            </a:r>
            <a:r>
              <a:rPr lang="en-US" altLang="en-US" sz="1400" smtClean="0"/>
              <a:t> BACKTRACKING-SEARCH(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) </a:t>
            </a:r>
            <a:r>
              <a:rPr lang="en-US" altLang="en-US" sz="1400" b="1" smtClean="0"/>
              <a:t>return</a:t>
            </a:r>
            <a:r>
              <a:rPr lang="en-US" altLang="en-US" sz="1400" smtClean="0"/>
              <a:t> a solution or failure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b="1" smtClean="0"/>
              <a:t>return</a:t>
            </a:r>
            <a:r>
              <a:rPr lang="en-US" altLang="en-US" sz="1400" smtClean="0"/>
              <a:t> RECURSIVE-BACKTRACKING(</a:t>
            </a:r>
            <a:r>
              <a:rPr lang="en-US" altLang="en-US" sz="1400" i="1" smtClean="0"/>
              <a:t>{} , csp</a:t>
            </a:r>
            <a:r>
              <a:rPr lang="en-US" altLang="en-US" sz="1400" smtClean="0"/>
              <a:t>)</a:t>
            </a:r>
          </a:p>
          <a:p>
            <a:pPr eaLnBrk="1" hangingPunct="1">
              <a:buFontTx/>
              <a:buNone/>
            </a:pP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b="1" smtClean="0"/>
              <a:t>function</a:t>
            </a:r>
            <a:r>
              <a:rPr lang="en-US" altLang="en-US" sz="1400" smtClean="0"/>
              <a:t> RECURSIVE-BACKTRACKING(</a:t>
            </a:r>
            <a:r>
              <a:rPr lang="en-US" altLang="en-US" sz="1400" i="1" smtClean="0"/>
              <a:t>assignment, csp</a:t>
            </a:r>
            <a:r>
              <a:rPr lang="en-US" altLang="en-US" sz="1400" smtClean="0"/>
              <a:t>) </a:t>
            </a:r>
            <a:r>
              <a:rPr lang="en-US" altLang="en-US" sz="1400" b="1" smtClean="0"/>
              <a:t>return</a:t>
            </a:r>
            <a:r>
              <a:rPr lang="en-US" altLang="en-US" sz="1400" smtClean="0"/>
              <a:t> a solution or failure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b="1" smtClean="0"/>
              <a:t>if</a:t>
            </a:r>
            <a:r>
              <a:rPr lang="en-US" altLang="en-US" sz="1400" smtClean="0"/>
              <a:t> </a:t>
            </a:r>
            <a:r>
              <a:rPr lang="en-US" altLang="en-US" sz="1400" i="1" smtClean="0"/>
              <a:t>assignment</a:t>
            </a:r>
            <a:r>
              <a:rPr lang="en-US" altLang="en-US" sz="1400" smtClean="0"/>
              <a:t> is complete </a:t>
            </a:r>
            <a:r>
              <a:rPr lang="en-US" altLang="en-US" sz="1400" b="1" smtClean="0"/>
              <a:t>then return </a:t>
            </a:r>
            <a:r>
              <a:rPr lang="en-US" altLang="en-US" sz="1400" i="1" smtClean="0"/>
              <a:t>assignment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i="1" smtClean="0"/>
              <a:t>var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 </a:t>
            </a:r>
            <a:r>
              <a:rPr lang="en-US" altLang="en-US" sz="1400" smtClean="0"/>
              <a:t>SELECT-UNASSIGNED-VARIABLE(VARIABLES[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],</a:t>
            </a:r>
            <a:r>
              <a:rPr lang="en-US" altLang="en-US" sz="1400" i="1" smtClean="0"/>
              <a:t>assignment</a:t>
            </a:r>
            <a:r>
              <a:rPr lang="en-US" altLang="en-US" sz="1400" smtClean="0"/>
              <a:t>,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</a:t>
            </a:r>
            <a:r>
              <a:rPr lang="en-US" altLang="en-US" sz="1400" b="1" smtClean="0"/>
              <a:t>for each </a:t>
            </a:r>
            <a:r>
              <a:rPr lang="en-US" altLang="en-US" sz="1400" i="1" smtClean="0"/>
              <a:t>value </a:t>
            </a:r>
            <a:r>
              <a:rPr lang="en-US" altLang="en-US" sz="1400" b="1" smtClean="0"/>
              <a:t>in </a:t>
            </a:r>
            <a:r>
              <a:rPr lang="en-US" altLang="en-US" sz="1400" smtClean="0"/>
              <a:t>ORDER-DOMAIN-VALUES(</a:t>
            </a:r>
            <a:r>
              <a:rPr lang="en-US" altLang="en-US" sz="1400" i="1" smtClean="0"/>
              <a:t>var, assignment, csp</a:t>
            </a:r>
            <a:r>
              <a:rPr lang="en-US" altLang="en-US" sz="1400" smtClean="0"/>
              <a:t>)</a:t>
            </a:r>
            <a:r>
              <a:rPr lang="en-US" altLang="en-US" sz="1400" i="1" smtClean="0"/>
              <a:t> </a:t>
            </a:r>
            <a:r>
              <a:rPr lang="en-US" altLang="en-US" sz="1400" b="1" smtClean="0"/>
              <a:t>do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	</a:t>
            </a:r>
            <a:r>
              <a:rPr lang="en-US" altLang="en-US" sz="1400" b="1" smtClean="0"/>
              <a:t>if</a:t>
            </a:r>
            <a:r>
              <a:rPr lang="en-US" altLang="en-US" sz="1400" smtClean="0"/>
              <a:t> </a:t>
            </a:r>
            <a:r>
              <a:rPr lang="en-US" altLang="en-US" sz="1400" i="1" smtClean="0"/>
              <a:t>value</a:t>
            </a:r>
            <a:r>
              <a:rPr lang="en-US" altLang="en-US" sz="1400" smtClean="0"/>
              <a:t> is consistent with </a:t>
            </a:r>
            <a:r>
              <a:rPr lang="en-US" altLang="en-US" sz="1400" i="1" smtClean="0"/>
              <a:t>assignment</a:t>
            </a:r>
            <a:r>
              <a:rPr lang="en-US" altLang="en-US" sz="1400" smtClean="0"/>
              <a:t> according to CONSTRAINTS[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] </a:t>
            </a:r>
            <a:r>
              <a:rPr lang="en-US" altLang="en-US" sz="1400" b="1" smtClean="0"/>
              <a:t>then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		add </a:t>
            </a:r>
            <a:r>
              <a:rPr lang="en-US" altLang="en-US" sz="1400" i="1" smtClean="0"/>
              <a:t>{var=value}</a:t>
            </a:r>
            <a:r>
              <a:rPr lang="en-US" altLang="en-US" sz="1400" smtClean="0"/>
              <a:t> to assignment 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		</a:t>
            </a:r>
            <a:r>
              <a:rPr lang="en-US" altLang="en-US" sz="1400" i="1" smtClean="0"/>
              <a:t>result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 </a:t>
            </a:r>
            <a:r>
              <a:rPr lang="en-US" altLang="en-US" sz="1400" smtClean="0"/>
              <a:t>RRECURSIVE-BACTRACKING(</a:t>
            </a:r>
            <a:r>
              <a:rPr lang="en-US" altLang="en-US" sz="1400" i="1" smtClean="0"/>
              <a:t>assignment, csp</a:t>
            </a:r>
            <a:r>
              <a:rPr lang="en-US" altLang="en-US" sz="140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		</a:t>
            </a:r>
            <a:r>
              <a:rPr lang="en-US" altLang="en-US" sz="1400" b="1" smtClean="0"/>
              <a:t>if</a:t>
            </a:r>
            <a:r>
              <a:rPr lang="en-US" altLang="en-US" sz="1400" i="1" smtClean="0"/>
              <a:t> result </a:t>
            </a:r>
            <a:r>
              <a:rPr lang="en-US" altLang="en-US" sz="1400" i="1" smtClean="0">
                <a:sym typeface="Symbol" pitchFamily="18" charset="2"/>
              </a:rPr>
              <a:t> f</a:t>
            </a:r>
            <a:r>
              <a:rPr lang="en-US" altLang="en-US" sz="1400" i="1" smtClean="0"/>
              <a:t>ailure  </a:t>
            </a:r>
            <a:r>
              <a:rPr lang="en-US" altLang="en-US" sz="1400" b="1" smtClean="0"/>
              <a:t>then return</a:t>
            </a:r>
            <a:r>
              <a:rPr lang="en-US" altLang="en-US" sz="1400" i="1" smtClean="0"/>
              <a:t> result</a:t>
            </a:r>
          </a:p>
          <a:p>
            <a:pPr eaLnBrk="1" hangingPunct="1">
              <a:buFontTx/>
              <a:buNone/>
            </a:pPr>
            <a:r>
              <a:rPr lang="en-US" altLang="en-US" sz="1400" smtClean="0"/>
              <a:t>			remove </a:t>
            </a:r>
            <a:r>
              <a:rPr lang="en-US" altLang="en-US" sz="1400" i="1" smtClean="0"/>
              <a:t>{var=value}</a:t>
            </a:r>
            <a:r>
              <a:rPr lang="en-US" altLang="en-US" sz="1400" smtClean="0"/>
              <a:t> from </a:t>
            </a:r>
            <a:r>
              <a:rPr lang="en-US" altLang="en-US" sz="1400" i="1" smtClean="0"/>
              <a:t>assignment</a:t>
            </a:r>
            <a:endParaRPr lang="en-US" altLang="en-US" sz="1400" smtClean="0"/>
          </a:p>
          <a:p>
            <a:pPr eaLnBrk="1" hangingPunct="1">
              <a:buFontTx/>
              <a:buNone/>
            </a:pPr>
            <a:r>
              <a:rPr lang="en-US" altLang="en-US" sz="1400" smtClean="0"/>
              <a:t>	return </a:t>
            </a:r>
            <a:r>
              <a:rPr lang="en-US" altLang="en-US" sz="1400" i="1" smtClean="0"/>
              <a:t>failure</a:t>
            </a:r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Minimum remaining values (MRV</a:t>
            </a:r>
            <a:r>
              <a:rPr lang="en-US" altLang="en-US" dirty="0"/>
              <a:t>) for </a:t>
            </a:r>
            <a:r>
              <a:rPr lang="en-US" altLang="en-US" dirty="0" smtClean="0"/>
              <a:t>next </a:t>
            </a:r>
            <a:r>
              <a:rPr lang="en-US" altLang="en-US" dirty="0"/>
              <a:t>variable</a:t>
            </a:r>
            <a:endParaRPr lang="en-US" alt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3756025"/>
            <a:ext cx="7848600" cy="2416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800" smtClean="0"/>
              <a:t>	</a:t>
            </a:r>
            <a:r>
              <a:rPr lang="en-US" altLang="en-US" sz="1400" i="1" smtClean="0"/>
              <a:t>var</a:t>
            </a:r>
            <a:r>
              <a:rPr lang="en-US" altLang="en-US" sz="1400" smtClean="0"/>
              <a:t> </a:t>
            </a:r>
            <a:r>
              <a:rPr lang="en-US" altLang="en-US" sz="1400" smtClean="0">
                <a:sym typeface="Symbol" pitchFamily="18" charset="2"/>
              </a:rPr>
              <a:t> </a:t>
            </a:r>
            <a:r>
              <a:rPr lang="en-US" altLang="en-US" sz="1400" smtClean="0"/>
              <a:t>SELECT-UNASSIGNED-VARIABLE(VARIABLES[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],</a:t>
            </a:r>
            <a:r>
              <a:rPr lang="en-US" altLang="en-US" sz="1400" i="1" smtClean="0"/>
              <a:t>assignment</a:t>
            </a:r>
            <a:r>
              <a:rPr lang="en-US" altLang="en-US" sz="1400" smtClean="0"/>
              <a:t>,</a:t>
            </a:r>
            <a:r>
              <a:rPr lang="en-US" altLang="en-US" sz="1400" i="1" smtClean="0"/>
              <a:t>csp</a:t>
            </a:r>
            <a:r>
              <a:rPr lang="en-US" altLang="en-US" sz="1400" smtClean="0"/>
              <a:t>)</a:t>
            </a: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/>
              <a:t>A.k.a. most constrained variable heuristic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i="1" smtClean="0"/>
              <a:t>Heuristic Rule</a:t>
            </a:r>
            <a:r>
              <a:rPr lang="en-US" altLang="en-US" sz="1600" smtClean="0"/>
              <a:t>: choose variable with the fewest legal moves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smtClean="0"/>
              <a:t>e.g., will immediately detect failure if X has no legal values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smtClean="0"/>
          </a:p>
        </p:txBody>
      </p:sp>
      <p:pic>
        <p:nvPicPr>
          <p:cNvPr id="4096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265238"/>
            <a:ext cx="7848600" cy="2171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Constraint Satisfaction Problems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600" smtClean="0"/>
              <a:t>What is a CSP?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500" smtClean="0"/>
              <a:t>Finite set of variables </a:t>
            </a:r>
            <a:r>
              <a:rPr lang="en-US" altLang="en-US" sz="1500" i="1" smtClean="0"/>
              <a:t>X</a:t>
            </a:r>
            <a:r>
              <a:rPr lang="en-US" altLang="en-US" sz="1500" i="1" baseline="-25000" smtClean="0"/>
              <a:t>1</a:t>
            </a:r>
            <a:r>
              <a:rPr lang="en-US" altLang="en-US" sz="1500" i="1" smtClean="0"/>
              <a:t>, X</a:t>
            </a:r>
            <a:r>
              <a:rPr lang="en-US" altLang="en-US" sz="1500" i="1" baseline="-25000" smtClean="0"/>
              <a:t>2</a:t>
            </a:r>
            <a:r>
              <a:rPr lang="en-US" altLang="en-US" sz="1500" i="1" smtClean="0"/>
              <a:t>, …, X</a:t>
            </a:r>
            <a:r>
              <a:rPr lang="en-US" altLang="en-US" sz="1500" i="1" baseline="-25000" smtClean="0"/>
              <a:t>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500" i="1" baseline="-25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500" smtClean="0"/>
              <a:t>Nonempty domain of possible values for each variable </a:t>
            </a:r>
            <a:br>
              <a:rPr lang="en-US" altLang="en-US" sz="1500" smtClean="0"/>
            </a:br>
            <a:r>
              <a:rPr lang="en-US" altLang="en-US" sz="1500" i="1" smtClean="0"/>
              <a:t>D</a:t>
            </a:r>
            <a:r>
              <a:rPr lang="en-US" altLang="en-US" sz="1500" i="1" baseline="-25000" smtClean="0"/>
              <a:t>1</a:t>
            </a:r>
            <a:r>
              <a:rPr lang="en-US" altLang="en-US" sz="1500" i="1" smtClean="0"/>
              <a:t>, D</a:t>
            </a:r>
            <a:r>
              <a:rPr lang="en-US" altLang="en-US" sz="1500" i="1" baseline="-25000" smtClean="0"/>
              <a:t>2</a:t>
            </a:r>
            <a:r>
              <a:rPr lang="en-US" altLang="en-US" sz="1500" i="1" smtClean="0"/>
              <a:t>, …, D</a:t>
            </a:r>
            <a:r>
              <a:rPr lang="en-US" altLang="en-US" sz="1500" i="1" baseline="-25000" smtClean="0"/>
              <a:t>n</a:t>
            </a:r>
            <a:endParaRPr lang="en-US" altLang="en-US" sz="1500" baseline="-25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500" i="1" baseline="-25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500" smtClean="0"/>
              <a:t>Finite set of constraints </a:t>
            </a:r>
            <a:r>
              <a:rPr lang="en-US" altLang="en-US" sz="1500" i="1" smtClean="0"/>
              <a:t>C</a:t>
            </a:r>
            <a:r>
              <a:rPr lang="en-US" altLang="en-US" sz="1500" i="1" baseline="-25000" smtClean="0"/>
              <a:t>1</a:t>
            </a:r>
            <a:r>
              <a:rPr lang="en-US" altLang="en-US" sz="1500" i="1" smtClean="0"/>
              <a:t>, C</a:t>
            </a:r>
            <a:r>
              <a:rPr lang="en-US" altLang="en-US" sz="1500" i="1" baseline="-25000" smtClean="0"/>
              <a:t>2</a:t>
            </a:r>
            <a:r>
              <a:rPr lang="en-US" altLang="en-US" sz="1500" i="1" smtClean="0"/>
              <a:t>, …, C</a:t>
            </a:r>
            <a:r>
              <a:rPr lang="en-US" altLang="en-US" sz="1500" i="1" baseline="-25000" smtClean="0"/>
              <a:t>m</a:t>
            </a:r>
            <a:endParaRPr lang="en-US" altLang="en-US" sz="150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1500" smtClean="0"/>
              <a:t>Each constraint </a:t>
            </a:r>
            <a:r>
              <a:rPr lang="en-US" altLang="en-US" sz="1500" i="1" smtClean="0"/>
              <a:t>C</a:t>
            </a:r>
            <a:r>
              <a:rPr lang="en-US" altLang="en-US" sz="1500" i="1" baseline="-25000" smtClean="0"/>
              <a:t>i</a:t>
            </a:r>
            <a:r>
              <a:rPr lang="en-US" altLang="en-US" sz="1500" smtClean="0"/>
              <a:t> limits the values that variables can take,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500" smtClean="0"/>
              <a:t>e.g., </a:t>
            </a:r>
            <a:r>
              <a:rPr lang="en-US" altLang="en-US" sz="1500" i="1" smtClean="0"/>
              <a:t>X</a:t>
            </a:r>
            <a:r>
              <a:rPr lang="en-US" altLang="en-US" sz="1500" i="1" baseline="-25000" smtClean="0"/>
              <a:t>1 </a:t>
            </a:r>
            <a:r>
              <a:rPr lang="en-US" altLang="en-US" sz="1500" i="1" smtClean="0"/>
              <a:t>≠ X</a:t>
            </a:r>
            <a:r>
              <a:rPr lang="en-US" altLang="en-US" sz="1500" i="1" baseline="-25000" smtClean="0"/>
              <a:t>2</a:t>
            </a:r>
            <a:endParaRPr lang="en-US" altLang="en-US" sz="15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500" smtClean="0"/>
              <a:t>Each constraint </a:t>
            </a:r>
            <a:r>
              <a:rPr lang="en-US" altLang="en-US" sz="1500" i="1" smtClean="0"/>
              <a:t>C</a:t>
            </a:r>
            <a:r>
              <a:rPr lang="en-US" altLang="en-US" sz="1500" i="1" baseline="-25000" smtClean="0"/>
              <a:t>i</a:t>
            </a:r>
            <a:r>
              <a:rPr lang="en-US" altLang="en-US" sz="1500" smtClean="0"/>
              <a:t> is a pair &lt;scope, relation&gt;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500" smtClean="0"/>
              <a:t>Scope = Tuple of variables that participate in the constraint.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500" smtClean="0"/>
              <a:t>Relation = List of allowed combinations of variable values.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500" smtClean="0"/>
              <a:t>	May be an explicit list of allowed combinations.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500" smtClean="0"/>
              <a:t>	May be an abstract relation allowing membership testing and listing.</a:t>
            </a:r>
            <a:endParaRPr lang="en-US" altLang="en-US" sz="1400" smtClean="0"/>
          </a:p>
          <a:p>
            <a:pPr lvl="1" eaLnBrk="1" hangingPunct="1">
              <a:lnSpc>
                <a:spcPct val="90000"/>
              </a:lnSpc>
            </a:pPr>
            <a:endParaRPr lang="en-US" altLang="en-US" sz="1400" smtClean="0"/>
          </a:p>
          <a:p>
            <a:pPr lvl="1" eaLnBrk="1" hangingPunct="1">
              <a:lnSpc>
                <a:spcPct val="90000"/>
              </a:lnSpc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smtClean="0"/>
              <a:t>CSP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500" smtClean="0"/>
              <a:t>Standard representation pattern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500" smtClean="0"/>
              <a:t>Generic goal and successor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500" smtClean="0"/>
              <a:t>Generic heuristics (no domain specific expertise).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Degree heuristic for next variable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581400"/>
            <a:ext cx="7848600" cy="2416175"/>
          </a:xfrm>
        </p:spPr>
        <p:txBody>
          <a:bodyPr/>
          <a:lstStyle/>
          <a:p>
            <a:pPr eaLnBrk="1" hangingPunct="1"/>
            <a:r>
              <a:rPr lang="en-US" altLang="en-US" sz="1600" i="1" dirty="0" smtClean="0"/>
              <a:t>Heuristic Rule</a:t>
            </a:r>
            <a:r>
              <a:rPr lang="en-US" altLang="en-US" sz="1600" dirty="0" smtClean="0"/>
              <a:t>: select variable that is involved in the largest number of constraints on other unassigned variables.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1600" dirty="0" smtClean="0"/>
              <a:t>Degree heuristic can be useful as a tie breaker after MRV.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1600" i="1" dirty="0" smtClean="0"/>
              <a:t>In what order should a variable’s values be tried?</a:t>
            </a:r>
          </a:p>
        </p:txBody>
      </p:sp>
      <p:pic>
        <p:nvPicPr>
          <p:cNvPr id="4198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343025"/>
            <a:ext cx="7848600" cy="2012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400" b="1" dirty="0" smtClean="0"/>
              <a:t>function</a:t>
            </a:r>
            <a:r>
              <a:rPr lang="en-US" altLang="en-US" sz="1400" dirty="0" smtClean="0"/>
              <a:t> BACKTRACKING-SEARCH(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 </a:t>
            </a:r>
            <a:r>
              <a:rPr lang="en-US" altLang="en-US" sz="1400" b="1" dirty="0" smtClean="0"/>
              <a:t>return</a:t>
            </a:r>
            <a:r>
              <a:rPr lang="en-US" altLang="en-US" sz="1400" dirty="0" smtClean="0"/>
              <a:t> a solution or failure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</a:t>
            </a:r>
            <a:r>
              <a:rPr lang="en-US" altLang="en-US" sz="1400" b="1" dirty="0" smtClean="0"/>
              <a:t>return</a:t>
            </a:r>
            <a:r>
              <a:rPr lang="en-US" altLang="en-US" sz="1400" dirty="0" smtClean="0"/>
              <a:t> RECURSIVE-BACKTRACKING(</a:t>
            </a:r>
            <a:r>
              <a:rPr lang="en-US" altLang="en-US" sz="1400" i="1" dirty="0" smtClean="0"/>
              <a:t>{} , 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</a:t>
            </a:r>
          </a:p>
          <a:p>
            <a:pPr eaLnBrk="1" hangingPunct="1">
              <a:buFontTx/>
              <a:buNone/>
            </a:pPr>
            <a:endParaRPr lang="en-US" altLang="en-US" sz="1400" dirty="0" smtClean="0"/>
          </a:p>
          <a:p>
            <a:pPr eaLnBrk="1" hangingPunct="1">
              <a:buFontTx/>
              <a:buNone/>
            </a:pPr>
            <a:r>
              <a:rPr lang="en-US" altLang="en-US" sz="1400" b="1" dirty="0" smtClean="0"/>
              <a:t>function</a:t>
            </a:r>
            <a:r>
              <a:rPr lang="en-US" altLang="en-US" sz="1400" dirty="0" smtClean="0"/>
              <a:t> RECURSIVE-BACKTRACKING(</a:t>
            </a:r>
            <a:r>
              <a:rPr lang="en-US" altLang="en-US" sz="1400" i="1" dirty="0" smtClean="0"/>
              <a:t>assignment, 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 </a:t>
            </a:r>
            <a:r>
              <a:rPr lang="en-US" altLang="en-US" sz="1400" b="1" dirty="0" smtClean="0"/>
              <a:t>return</a:t>
            </a:r>
            <a:r>
              <a:rPr lang="en-US" altLang="en-US" sz="1400" dirty="0" smtClean="0"/>
              <a:t> a solution or failure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</a:t>
            </a:r>
            <a:r>
              <a:rPr lang="en-US" altLang="en-US" sz="1400" b="1" dirty="0" smtClean="0"/>
              <a:t>if</a:t>
            </a:r>
            <a:r>
              <a:rPr lang="en-US" altLang="en-US" sz="1400" dirty="0" smtClean="0"/>
              <a:t> </a:t>
            </a:r>
            <a:r>
              <a:rPr lang="en-US" altLang="en-US" sz="1400" i="1" dirty="0" smtClean="0"/>
              <a:t>assignment</a:t>
            </a:r>
            <a:r>
              <a:rPr lang="en-US" altLang="en-US" sz="1400" dirty="0" smtClean="0"/>
              <a:t> is complete </a:t>
            </a:r>
            <a:r>
              <a:rPr lang="en-US" altLang="en-US" sz="1400" b="1" dirty="0" smtClean="0"/>
              <a:t>then return </a:t>
            </a:r>
            <a:r>
              <a:rPr lang="en-US" altLang="en-US" sz="1400" i="1" dirty="0" smtClean="0"/>
              <a:t>assignment</a:t>
            </a:r>
            <a:endParaRPr lang="en-US" altLang="en-US" sz="1400" dirty="0" smtClean="0"/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</a:t>
            </a:r>
            <a:r>
              <a:rPr lang="en-US" altLang="en-US" sz="1400" i="1" dirty="0" err="1" smtClean="0"/>
              <a:t>var</a:t>
            </a:r>
            <a:r>
              <a:rPr lang="en-US" altLang="en-US" sz="1400" dirty="0" smtClean="0"/>
              <a:t> </a:t>
            </a:r>
            <a:r>
              <a:rPr lang="en-US" altLang="en-US" sz="1400" dirty="0" smtClean="0">
                <a:sym typeface="Symbol" pitchFamily="18" charset="2"/>
              </a:rPr>
              <a:t> </a:t>
            </a:r>
            <a:r>
              <a:rPr lang="en-US" altLang="en-US" sz="1400" dirty="0" smtClean="0"/>
              <a:t>SELECT-UNASSIGNED-VARIABLE(VARIABLES[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],</a:t>
            </a:r>
            <a:r>
              <a:rPr lang="en-US" altLang="en-US" sz="1400" i="1" dirty="0" err="1" smtClean="0"/>
              <a:t>assignment</a:t>
            </a:r>
            <a:r>
              <a:rPr lang="en-US" altLang="en-US" sz="1400" dirty="0" err="1" smtClean="0"/>
              <a:t>,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</a:t>
            </a:r>
            <a:r>
              <a:rPr lang="en-US" altLang="en-US" sz="1400" b="1" dirty="0" smtClean="0"/>
              <a:t>for each </a:t>
            </a:r>
            <a:r>
              <a:rPr lang="en-US" altLang="en-US" sz="1400" i="1" dirty="0" smtClean="0"/>
              <a:t>value </a:t>
            </a:r>
            <a:r>
              <a:rPr lang="en-US" altLang="en-US" sz="1400" b="1" dirty="0" smtClean="0"/>
              <a:t>in </a:t>
            </a:r>
            <a:r>
              <a:rPr lang="en-US" altLang="en-US" sz="1400" dirty="0" smtClean="0"/>
              <a:t>ORDER-DOMAIN-VALUES(</a:t>
            </a:r>
            <a:r>
              <a:rPr lang="en-US" altLang="en-US" sz="1400" i="1" dirty="0" err="1" smtClean="0"/>
              <a:t>var</a:t>
            </a:r>
            <a:r>
              <a:rPr lang="en-US" altLang="en-US" sz="1400" i="1" dirty="0" smtClean="0"/>
              <a:t>, assignment, 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</a:t>
            </a:r>
            <a:r>
              <a:rPr lang="en-US" altLang="en-US" sz="1400" i="1" dirty="0" smtClean="0"/>
              <a:t> </a:t>
            </a:r>
            <a:r>
              <a:rPr lang="en-US" altLang="en-US" sz="1400" b="1" dirty="0" smtClean="0"/>
              <a:t>do</a:t>
            </a:r>
            <a:endParaRPr lang="en-US" altLang="en-US" sz="1400" dirty="0" smtClean="0"/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	</a:t>
            </a:r>
            <a:r>
              <a:rPr lang="en-US" altLang="en-US" sz="1400" b="1" dirty="0" smtClean="0"/>
              <a:t>if</a:t>
            </a:r>
            <a:r>
              <a:rPr lang="en-US" altLang="en-US" sz="1400" dirty="0" smtClean="0"/>
              <a:t> </a:t>
            </a:r>
            <a:r>
              <a:rPr lang="en-US" altLang="en-US" sz="1400" i="1" dirty="0" smtClean="0"/>
              <a:t>value</a:t>
            </a:r>
            <a:r>
              <a:rPr lang="en-US" altLang="en-US" sz="1400" dirty="0" smtClean="0"/>
              <a:t> is consistent with </a:t>
            </a:r>
            <a:r>
              <a:rPr lang="en-US" altLang="en-US" sz="1400" i="1" dirty="0" smtClean="0"/>
              <a:t>assignment</a:t>
            </a:r>
            <a:r>
              <a:rPr lang="en-US" altLang="en-US" sz="1400" dirty="0" smtClean="0"/>
              <a:t> according to CONSTRAINTS[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] </a:t>
            </a:r>
            <a:r>
              <a:rPr lang="en-US" altLang="en-US" sz="1400" b="1" dirty="0" smtClean="0"/>
              <a:t>then</a:t>
            </a:r>
            <a:endParaRPr lang="en-US" altLang="en-US" sz="1400" dirty="0" smtClean="0"/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		add </a:t>
            </a:r>
            <a:r>
              <a:rPr lang="en-US" altLang="en-US" sz="1400" i="1" dirty="0" smtClean="0"/>
              <a:t>{</a:t>
            </a:r>
            <a:r>
              <a:rPr lang="en-US" altLang="en-US" sz="1400" i="1" dirty="0" err="1" smtClean="0"/>
              <a:t>var</a:t>
            </a:r>
            <a:r>
              <a:rPr lang="en-US" altLang="en-US" sz="1400" i="1" dirty="0" smtClean="0"/>
              <a:t>=value}</a:t>
            </a:r>
            <a:r>
              <a:rPr lang="en-US" altLang="en-US" sz="1400" dirty="0" smtClean="0"/>
              <a:t> to assignment 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		</a:t>
            </a:r>
            <a:r>
              <a:rPr lang="en-US" altLang="en-US" sz="1400" i="1" dirty="0" smtClean="0"/>
              <a:t>result</a:t>
            </a:r>
            <a:r>
              <a:rPr lang="en-US" altLang="en-US" sz="1400" dirty="0" smtClean="0"/>
              <a:t> </a:t>
            </a:r>
            <a:r>
              <a:rPr lang="en-US" altLang="en-US" sz="1400" dirty="0" smtClean="0">
                <a:sym typeface="Symbol" pitchFamily="18" charset="2"/>
              </a:rPr>
              <a:t> </a:t>
            </a:r>
            <a:r>
              <a:rPr lang="en-US" altLang="en-US" sz="1400" dirty="0" smtClean="0"/>
              <a:t>RRECURSIVE-BACTRACKING(</a:t>
            </a:r>
            <a:r>
              <a:rPr lang="en-US" altLang="en-US" sz="1400" i="1" dirty="0" smtClean="0"/>
              <a:t>assignment, 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		</a:t>
            </a:r>
            <a:r>
              <a:rPr lang="en-US" altLang="en-US" sz="1400" b="1" dirty="0" smtClean="0"/>
              <a:t>if</a:t>
            </a:r>
            <a:r>
              <a:rPr lang="en-US" altLang="en-US" sz="1400" i="1" dirty="0" smtClean="0"/>
              <a:t> result </a:t>
            </a:r>
            <a:r>
              <a:rPr lang="en-US" altLang="en-US" sz="1400" i="1" dirty="0" smtClean="0">
                <a:sym typeface="Symbol" pitchFamily="18" charset="2"/>
              </a:rPr>
              <a:t> f</a:t>
            </a:r>
            <a:r>
              <a:rPr lang="en-US" altLang="en-US" sz="1400" i="1" dirty="0" smtClean="0"/>
              <a:t>ailure  </a:t>
            </a:r>
            <a:r>
              <a:rPr lang="en-US" altLang="en-US" sz="1400" b="1" dirty="0" smtClean="0"/>
              <a:t>then return</a:t>
            </a:r>
            <a:r>
              <a:rPr lang="en-US" altLang="en-US" sz="1400" i="1" dirty="0" smtClean="0"/>
              <a:t> result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		remove </a:t>
            </a:r>
            <a:r>
              <a:rPr lang="en-US" altLang="en-US" sz="1400" i="1" dirty="0" smtClean="0"/>
              <a:t>{</a:t>
            </a:r>
            <a:r>
              <a:rPr lang="en-US" altLang="en-US" sz="1400" i="1" dirty="0" err="1" smtClean="0"/>
              <a:t>var</a:t>
            </a:r>
            <a:r>
              <a:rPr lang="en-US" altLang="en-US" sz="1400" i="1" dirty="0" smtClean="0"/>
              <a:t>=value}</a:t>
            </a:r>
            <a:r>
              <a:rPr lang="en-US" altLang="en-US" sz="1400" dirty="0" smtClean="0"/>
              <a:t> from </a:t>
            </a:r>
            <a:r>
              <a:rPr lang="en-US" altLang="en-US" sz="1400" i="1" dirty="0" smtClean="0"/>
              <a:t>assignment</a:t>
            </a:r>
            <a:endParaRPr lang="en-US" altLang="en-US" sz="1400" dirty="0" smtClean="0"/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return </a:t>
            </a:r>
            <a:r>
              <a:rPr lang="en-US" altLang="en-US" sz="1400" i="1" dirty="0" smtClean="0"/>
              <a:t>failure</a:t>
            </a:r>
            <a:endParaRPr lang="en-US" altLang="en-US" sz="1400" dirty="0" smtClean="0"/>
          </a:p>
        </p:txBody>
      </p: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609600" y="2667000"/>
            <a:ext cx="7543800" cy="304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Backtracking </a:t>
            </a:r>
            <a:r>
              <a:rPr lang="en-US" altLang="en-US" dirty="0"/>
              <a:t>search (Figure 6.5)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0302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Least constraining value (LCV) for next value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3756025"/>
            <a:ext cx="7848600" cy="2416175"/>
          </a:xfrm>
        </p:spPr>
        <p:txBody>
          <a:bodyPr/>
          <a:lstStyle/>
          <a:p>
            <a:pPr eaLnBrk="1" hangingPunct="1"/>
            <a:r>
              <a:rPr lang="en-US" altLang="en-US" sz="1600" smtClean="0"/>
              <a:t>Least constraining value heuristic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z="1600" smtClean="0"/>
              <a:t>Heuristic Rule: given a variable choose the least constraining value</a:t>
            </a:r>
          </a:p>
          <a:p>
            <a:pPr lvl="1" eaLnBrk="1" hangingPunct="1"/>
            <a:r>
              <a:rPr lang="en-US" altLang="en-US" sz="1400" smtClean="0"/>
              <a:t> leaves the maximum flexibility for subsequent variable assignments</a:t>
            </a:r>
          </a:p>
          <a:p>
            <a:pPr lvl="1" eaLnBrk="1" hangingPunct="1"/>
            <a:endParaRPr lang="en-US" altLang="en-US" sz="1400" smtClean="0"/>
          </a:p>
          <a:p>
            <a:pPr lvl="1" eaLnBrk="1" hangingPunct="1"/>
            <a:endParaRPr lang="en-US" altLang="en-US" sz="1400" i="1" smtClean="0"/>
          </a:p>
        </p:txBody>
      </p:sp>
      <p:pic>
        <p:nvPicPr>
          <p:cNvPr id="4301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355725"/>
            <a:ext cx="7848600" cy="19875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Minimum remaining values (MRV)</a:t>
            </a:r>
            <a:br>
              <a:rPr lang="en-US" altLang="en-US" dirty="0" smtClean="0"/>
            </a:br>
            <a:r>
              <a:rPr lang="en-US" altLang="en-US" dirty="0" smtClean="0"/>
              <a:t>vs</a:t>
            </a:r>
            <a:r>
              <a:rPr lang="en-US" altLang="en-US" dirty="0"/>
              <a:t>. Least constraining value </a:t>
            </a:r>
            <a:r>
              <a:rPr lang="en-US" altLang="en-US" dirty="0" smtClean="0"/>
              <a:t>(LCV)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7924800" cy="1752600"/>
          </a:xfrm>
        </p:spPr>
        <p:txBody>
          <a:bodyPr/>
          <a:lstStyle/>
          <a:p>
            <a:r>
              <a:rPr lang="en-US" dirty="0" smtClean="0"/>
              <a:t>Why do we want the MRV (minimum values, most constraining) for variable selection --- but the LCV (maximum values, least constraining) for value selection?</a:t>
            </a:r>
          </a:p>
          <a:p>
            <a:endParaRPr lang="en-US" dirty="0"/>
          </a:p>
          <a:p>
            <a:r>
              <a:rPr lang="en-US" u="sng" dirty="0" smtClean="0"/>
              <a:t>Isn’t there a contradiction here? 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9600" y="3124200"/>
            <a:ext cx="7848600" cy="3429000"/>
          </a:xfrm>
        </p:spPr>
        <p:txBody>
          <a:bodyPr/>
          <a:lstStyle/>
          <a:p>
            <a:r>
              <a:rPr lang="en-US" dirty="0" smtClean="0"/>
              <a:t>MRV for variable selection to reduces the branching factor.</a:t>
            </a:r>
          </a:p>
          <a:p>
            <a:pPr lvl="1"/>
            <a:r>
              <a:rPr lang="en-US" dirty="0" smtClean="0"/>
              <a:t>Smaller branching factors lead to faster search.</a:t>
            </a:r>
          </a:p>
          <a:p>
            <a:pPr lvl="1"/>
            <a:r>
              <a:rPr lang="en-US" dirty="0" smtClean="0"/>
              <a:t>Hopefully, when we get to variables with currently many values, constraint propagation (next lecture) will have removed some of their values and they’ll have small branching factors by then too.</a:t>
            </a:r>
          </a:p>
          <a:p>
            <a:r>
              <a:rPr lang="en-US" dirty="0" smtClean="0"/>
              <a:t>LCV for value selection increases the chance of early success.</a:t>
            </a:r>
          </a:p>
          <a:p>
            <a:pPr lvl="1"/>
            <a:r>
              <a:rPr lang="en-US" dirty="0" smtClean="0"/>
              <a:t>If we are going to fail at this node, then we have to examine every value anyway, and their order makes no difference at all.</a:t>
            </a:r>
          </a:p>
          <a:p>
            <a:pPr lvl="1"/>
            <a:r>
              <a:rPr lang="en-US" dirty="0" smtClean="0"/>
              <a:t>If we are going to succeed, then the earlier we succeed the sooner we can stop searching, so we want to succeed early.</a:t>
            </a:r>
          </a:p>
          <a:p>
            <a:pPr lvl="1"/>
            <a:r>
              <a:rPr lang="en-US" dirty="0" smtClean="0"/>
              <a:t>LCV rules out the fewest possible solutions below this node, so we have the most chances for early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600" dirty="0" smtClean="0"/>
              <a:t>CSPs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 smtClean="0"/>
              <a:t> special kind of problem: states defined by values of a fixed set of variables, goal test defined by constraints on variable values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 smtClean="0"/>
              <a:t>Backtracking=depth-first search with one variable assigned per node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 smtClean="0"/>
              <a:t>Heuristics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 smtClean="0"/>
              <a:t>Variable ordering and value selection heuristics help significantly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 smtClean="0"/>
              <a:t>Variable ordering (selection) heuristics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 smtClean="0"/>
              <a:t>Choose variable with Minimum Remaining Values (MRV)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 smtClean="0"/>
              <a:t>Degree Heuristic --- break ties after applying MRV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dirty="0" smtClean="0"/>
              <a:t>Value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ordering (selection) heuristic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 smtClean="0"/>
              <a:t>Choose Least Constraining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800" smtClean="0"/>
              <a:t>Sudoku as a Constraint Satisfaction Problem (CSP)</a:t>
            </a:r>
            <a:endParaRPr lang="en-US" altLang="en-US" sz="2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848600" cy="5029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Variables: 81 variables</a:t>
            </a:r>
          </a:p>
          <a:p>
            <a:pPr lvl="1" eaLnBrk="1" hangingPunct="1"/>
            <a:r>
              <a:rPr lang="en-US" altLang="en-US" sz="2000" smtClean="0"/>
              <a:t>A1, A2, A3, …, I7, I8, I9</a:t>
            </a:r>
          </a:p>
          <a:p>
            <a:pPr lvl="1" eaLnBrk="1" hangingPunct="1"/>
            <a:r>
              <a:rPr lang="en-US" altLang="en-US" sz="2000" smtClean="0"/>
              <a:t>Letters index rows, top to bottom</a:t>
            </a:r>
          </a:p>
          <a:p>
            <a:pPr lvl="1" eaLnBrk="1" hangingPunct="1"/>
            <a:r>
              <a:rPr lang="en-US" altLang="en-US" sz="2000" smtClean="0"/>
              <a:t>Digits index columns, left to right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z="2800" smtClean="0"/>
              <a:t>Domains: The nine positive digits</a:t>
            </a:r>
          </a:p>
          <a:p>
            <a:pPr lvl="1" eaLnBrk="1" hangingPunct="1"/>
            <a:r>
              <a:rPr lang="en-US" altLang="en-US" sz="2000" smtClean="0"/>
              <a:t>A1 </a:t>
            </a:r>
            <a:r>
              <a:rPr lang="en-US" altLang="en-US" sz="3200" smtClean="0">
                <a:sym typeface="Symbol" pitchFamily="18" charset="2"/>
              </a:rPr>
              <a:t></a:t>
            </a:r>
            <a:r>
              <a:rPr lang="en-US" altLang="en-US" sz="2000" smtClean="0"/>
              <a:t> {1, 2, 3, 4, 5, 6, 7, 8, 9}</a:t>
            </a:r>
          </a:p>
          <a:p>
            <a:pPr lvl="1" eaLnBrk="1" hangingPunct="1"/>
            <a:r>
              <a:rPr lang="en-US" altLang="en-US" sz="2000" smtClean="0"/>
              <a:t>Etc.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z="2800" smtClean="0"/>
              <a:t>Constraints: 27 </a:t>
            </a:r>
            <a:r>
              <a:rPr lang="en-US" altLang="en-US" sz="2800" i="1" smtClean="0"/>
              <a:t>Alldiff</a:t>
            </a:r>
            <a:r>
              <a:rPr lang="en-US" altLang="en-US" sz="2800" smtClean="0"/>
              <a:t> constraints</a:t>
            </a:r>
          </a:p>
          <a:p>
            <a:pPr lvl="1" eaLnBrk="1" hangingPunct="1"/>
            <a:r>
              <a:rPr lang="en-US" altLang="en-US" sz="2000" i="1" smtClean="0"/>
              <a:t>Alldiff</a:t>
            </a:r>
            <a:r>
              <a:rPr lang="en-US" altLang="en-US" sz="2000" smtClean="0"/>
              <a:t>(A1, A2, A3, A4, A5, A6, A7, A8, A9)</a:t>
            </a:r>
          </a:p>
          <a:p>
            <a:pPr lvl="1" eaLnBrk="1" hangingPunct="1"/>
            <a:r>
              <a:rPr lang="en-US" altLang="en-US" sz="2000" smtClean="0"/>
              <a:t>Etc.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75" y="1219200"/>
            <a:ext cx="200342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6553200" y="1219200"/>
            <a:ext cx="381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A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B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C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D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F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G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H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I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6858000" y="914400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400">
                <a:latin typeface="Arial" charset="0"/>
              </a:rPr>
              <a:t>1  2   3  4   5  6   7  8   9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Random Binary CSP</a:t>
            </a:r>
            <a:br>
              <a:rPr lang="en-US" altLang="en-US" smtClean="0"/>
            </a:br>
            <a:r>
              <a:rPr lang="en-US" altLang="en-US" smtClean="0"/>
              <a:t>(adapted from http://www.unitime.org/csp.php)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random binary CSP is defined by a four-tuple (n, d, p1, p2)</a:t>
            </a:r>
          </a:p>
          <a:p>
            <a:pPr lvl="1"/>
            <a:r>
              <a:rPr lang="en-US" altLang="en-US" smtClean="0"/>
              <a:t>n = the number of variables.</a:t>
            </a:r>
          </a:p>
          <a:p>
            <a:pPr lvl="1"/>
            <a:r>
              <a:rPr lang="en-US" altLang="en-US" smtClean="0"/>
              <a:t>d = the domain size of each variable.</a:t>
            </a:r>
          </a:p>
          <a:p>
            <a:pPr lvl="1"/>
            <a:r>
              <a:rPr lang="en-US" altLang="en-US" smtClean="0"/>
              <a:t>p1 = probability a constraint exists between two variables.</a:t>
            </a:r>
          </a:p>
          <a:p>
            <a:pPr lvl="1"/>
            <a:r>
              <a:rPr lang="en-US" altLang="en-US" smtClean="0"/>
              <a:t>p2 = probability a pair of values in the domains of two variables connected by a constraint is incompatible.</a:t>
            </a:r>
          </a:p>
          <a:p>
            <a:pPr lvl="2"/>
            <a:r>
              <a:rPr lang="en-US" altLang="en-US" smtClean="0"/>
              <a:t>Note that R&amp;N lists compatible pairs of values instead.</a:t>
            </a:r>
          </a:p>
          <a:p>
            <a:pPr lvl="2"/>
            <a:r>
              <a:rPr lang="en-US" altLang="en-US" smtClean="0"/>
              <a:t>Equivalent formulations; just take the set complement.</a:t>
            </a:r>
          </a:p>
          <a:p>
            <a:r>
              <a:rPr lang="en-US" altLang="en-US" smtClean="0"/>
              <a:t>(n, d, p1, p2) are used to generate randomly the binary constraints among the variables.</a:t>
            </a:r>
          </a:p>
          <a:p>
            <a:r>
              <a:rPr lang="en-US" altLang="en-US" smtClean="0"/>
              <a:t>The so called model B of Random CSP (n, d, n1, n2) </a:t>
            </a:r>
          </a:p>
          <a:p>
            <a:pPr lvl="1"/>
            <a:r>
              <a:rPr lang="en-US" altLang="en-US" smtClean="0"/>
              <a:t>n1 = p1n(n-1)/2 pairs of variables are randomly and uniformly selected and binary constraints are posted between them.</a:t>
            </a:r>
          </a:p>
          <a:p>
            <a:pPr lvl="1"/>
            <a:r>
              <a:rPr lang="en-US" altLang="en-US" smtClean="0"/>
              <a:t>For each constraint, n2 = p2d^2 randomly and uniformly selected pairs of values are picked as incompatible.</a:t>
            </a:r>
          </a:p>
          <a:p>
            <a:r>
              <a:rPr lang="en-US" altLang="en-US" smtClean="0"/>
              <a:t>The random CSP as an optimization problem (minCSP).</a:t>
            </a:r>
          </a:p>
          <a:p>
            <a:pPr lvl="1"/>
            <a:r>
              <a:rPr lang="en-US" altLang="en-US" smtClean="0"/>
              <a:t>Goal is to minimize the total sum of values for all variables.</a:t>
            </a:r>
          </a:p>
        </p:txBody>
      </p:sp>
    </p:spTree>
    <p:extLst>
      <p:ext uri="{BB962C8B-B14F-4D97-AF65-F5344CB8AC3E}">
        <p14:creationId xmlns:p14="http://schemas.microsoft.com/office/powerpoint/2010/main" val="22575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CSPs --- what is a solution?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altLang="en-US" sz="15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i="1" smtClean="0"/>
              <a:t>state</a:t>
            </a:r>
            <a:r>
              <a:rPr lang="en-US" altLang="en-US" smtClean="0"/>
              <a:t> is an </a:t>
            </a:r>
            <a:r>
              <a:rPr lang="en-US" altLang="en-US" i="1" smtClean="0"/>
              <a:t>assignment</a:t>
            </a:r>
            <a:r>
              <a:rPr lang="en-US" altLang="en-US" smtClean="0"/>
              <a:t> of values to some or all variables.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An assignment is </a:t>
            </a:r>
            <a:r>
              <a:rPr lang="en-US" altLang="en-US" i="1" smtClean="0"/>
              <a:t>complete</a:t>
            </a:r>
            <a:r>
              <a:rPr lang="en-US" altLang="en-US" smtClean="0"/>
              <a:t> when every variable has a value.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An assignment is </a:t>
            </a:r>
            <a:r>
              <a:rPr lang="en-US" altLang="en-US" i="1" smtClean="0"/>
              <a:t>partial</a:t>
            </a:r>
            <a:r>
              <a:rPr lang="en-US" altLang="en-US" smtClean="0"/>
              <a:t> when some variables have no values.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1600" b="1" i="1" smtClean="0"/>
              <a:t>Consistent assignment</a:t>
            </a:r>
            <a:endParaRPr lang="en-US" altLang="en-US" sz="1600" b="1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assignment does not violate the constraints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z="1600" smtClean="0"/>
              <a:t>A </a:t>
            </a:r>
            <a:r>
              <a:rPr lang="en-US" altLang="en-US" sz="1600" b="1" i="1" smtClean="0"/>
              <a:t>solution</a:t>
            </a:r>
            <a:r>
              <a:rPr lang="en-US" altLang="en-US" sz="1600" smtClean="0"/>
              <a:t> to a CSP is a complete and consistent assignment.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z="1600" smtClean="0"/>
              <a:t>Some CSPs require a solution that maximizes an </a:t>
            </a:r>
            <a:r>
              <a:rPr lang="en-US" altLang="en-US" sz="1600" i="1" smtClean="0"/>
              <a:t>objective function</a:t>
            </a:r>
            <a:r>
              <a:rPr lang="en-US" altLang="en-US" sz="1600" smtClean="0"/>
              <a:t>. </a:t>
            </a:r>
          </a:p>
          <a:p>
            <a:pPr eaLnBrk="1" hangingPunct="1"/>
            <a:endParaRPr lang="en-US" altLang="en-US" sz="1600" smtClean="0"/>
          </a:p>
          <a:p>
            <a:pPr eaLnBrk="1" hangingPunct="1"/>
            <a:r>
              <a:rPr lang="en-US" altLang="en-US" sz="1600" smtClean="0"/>
              <a:t>Examples of Applications: </a:t>
            </a:r>
          </a:p>
          <a:p>
            <a:pPr lvl="1" eaLnBrk="1" hangingPunct="1"/>
            <a:r>
              <a:rPr lang="en-US" altLang="en-US" sz="1400" smtClean="0"/>
              <a:t>Scheduling the time of observations on the Hubble Space Telescope</a:t>
            </a:r>
          </a:p>
          <a:p>
            <a:pPr lvl="1" eaLnBrk="1" hangingPunct="1"/>
            <a:r>
              <a:rPr lang="en-US" altLang="en-US" sz="1400" smtClean="0"/>
              <a:t>Airline schedules </a:t>
            </a:r>
          </a:p>
          <a:p>
            <a:pPr lvl="1" eaLnBrk="1" hangingPunct="1"/>
            <a:r>
              <a:rPr lang="en-US" altLang="en-US" sz="1400" smtClean="0"/>
              <a:t>Cryptography</a:t>
            </a:r>
          </a:p>
          <a:p>
            <a:pPr lvl="1" eaLnBrk="1" hangingPunct="1"/>
            <a:r>
              <a:rPr lang="en-US" altLang="en-US" sz="1400" smtClean="0"/>
              <a:t>Computer vision -&gt; image interpretation</a:t>
            </a:r>
          </a:p>
          <a:p>
            <a:pPr lvl="1" eaLnBrk="1" hangingPunct="1"/>
            <a:r>
              <a:rPr lang="en-US" altLang="en-US" sz="1400" smtClean="0"/>
              <a:t>Scheduling your MS or PhD thesis exam </a:t>
            </a:r>
            <a:r>
              <a:rPr lang="en-US" altLang="en-US" sz="1400" smtClean="0">
                <a:sym typeface="Wingdings" pitchFamily="2" charset="2"/>
              </a:rPr>
              <a:t></a:t>
            </a:r>
            <a:endParaRPr lang="en-US" altLang="en-US" sz="1400" smtClean="0"/>
          </a:p>
          <a:p>
            <a:pPr eaLnBrk="1" hangingPunct="1"/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CSP example: map coloring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3962400"/>
            <a:ext cx="8229600" cy="1866900"/>
          </a:xfrm>
        </p:spPr>
        <p:txBody>
          <a:bodyPr/>
          <a:lstStyle/>
          <a:p>
            <a:pPr eaLnBrk="1" hangingPunct="1"/>
            <a:r>
              <a:rPr lang="en-US" altLang="en-US" smtClean="0"/>
              <a:t>Variables: </a:t>
            </a:r>
            <a:r>
              <a:rPr lang="en-US" altLang="en-US" i="1" smtClean="0"/>
              <a:t>WA, NT, Q, NSW, V, SA, T</a:t>
            </a:r>
          </a:p>
          <a:p>
            <a:pPr eaLnBrk="1" hangingPunct="1"/>
            <a:r>
              <a:rPr lang="en-US" altLang="en-US" smtClean="0"/>
              <a:t>Domains: </a:t>
            </a:r>
            <a:r>
              <a:rPr lang="en-US" altLang="en-US" i="1" smtClean="0"/>
              <a:t>D</a:t>
            </a:r>
            <a:r>
              <a:rPr lang="en-US" altLang="en-US" i="1" baseline="-25000" smtClean="0"/>
              <a:t>i</a:t>
            </a:r>
            <a:r>
              <a:rPr lang="en-US" altLang="en-US" i="1" smtClean="0"/>
              <a:t>={red,green,blue}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Constraints:adjacent regions must have different colors.</a:t>
            </a:r>
          </a:p>
          <a:p>
            <a:pPr lvl="2" eaLnBrk="1" hangingPunct="1"/>
            <a:r>
              <a:rPr lang="en-US" altLang="en-US" smtClean="0"/>
              <a:t>E.g. </a:t>
            </a:r>
            <a:r>
              <a:rPr lang="en-US" altLang="en-US" i="1" smtClean="0"/>
              <a:t>WA </a:t>
            </a:r>
            <a:r>
              <a:rPr lang="en-US" altLang="en-US" i="1" smtClean="0">
                <a:sym typeface="Symbol" pitchFamily="18" charset="2"/>
              </a:rPr>
              <a:t></a:t>
            </a:r>
            <a:r>
              <a:rPr lang="en-US" altLang="en-US" i="1" smtClean="0"/>
              <a:t> NT</a:t>
            </a:r>
            <a:r>
              <a:rPr lang="en-US" altLang="en-US" smtClean="0"/>
              <a:t>  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066800"/>
            <a:ext cx="4038600" cy="266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CSP example: map coloring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648200"/>
            <a:ext cx="84582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Solutions are assignments satisfying all constraints, e.g.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 </a:t>
            </a:r>
            <a:r>
              <a:rPr lang="en-US" altLang="en-US" i="1" smtClean="0"/>
              <a:t>{WA=red,NT=green,Q=red,NSW=green,V=red,SA=blue,T=green}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219200"/>
            <a:ext cx="6096000" cy="3057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4606</TotalTime>
  <Words>2380</Words>
  <Application>Microsoft Office PowerPoint</Application>
  <PresentationFormat>On-screen Show (4:3)</PresentationFormat>
  <Paragraphs>531</Paragraphs>
  <Slides>44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1_Default Design</vt:lpstr>
      <vt:lpstr>Constraint Satisfaction Problems (CSPs)  Introduction and Backtracking Search</vt:lpstr>
      <vt:lpstr>Outline</vt:lpstr>
      <vt:lpstr>You Will Be Expected to Know</vt:lpstr>
      <vt:lpstr>Constraint Satisfaction Problems</vt:lpstr>
      <vt:lpstr>Sudoku as a Constraint Satisfaction Problem (CSP)</vt:lpstr>
      <vt:lpstr>Random Binary CSP (adapted from http://www.unitime.org/csp.php)</vt:lpstr>
      <vt:lpstr>CSPs --- what is a solution?</vt:lpstr>
      <vt:lpstr>CSP example: map coloring</vt:lpstr>
      <vt:lpstr>CSP example: map coloring</vt:lpstr>
      <vt:lpstr>Graph coloring</vt:lpstr>
      <vt:lpstr>Constraint graphs</vt:lpstr>
      <vt:lpstr>Varieties of CSPs</vt:lpstr>
      <vt:lpstr>Varieties of constraints</vt:lpstr>
      <vt:lpstr>CSPs Only Need Binary Constraints!!</vt:lpstr>
      <vt:lpstr>CSP Example: Cryptharithmetic puzzle</vt:lpstr>
      <vt:lpstr>CSP Example: Cryptharithmetic puzzle</vt:lpstr>
      <vt:lpstr>CSP Example: Cryptharithmetic puzzle</vt:lpstr>
      <vt:lpstr>CSP Example: Cryptharithmetic puzzle</vt:lpstr>
      <vt:lpstr>CSP as a standard search problem</vt:lpstr>
      <vt:lpstr>CSP as a standard search problem</vt:lpstr>
      <vt:lpstr>Commutativity</vt:lpstr>
      <vt:lpstr>Backtracking search</vt:lpstr>
      <vt:lpstr>Backtracking search (Figure 6.5)</vt:lpstr>
      <vt:lpstr>Backtracking search</vt:lpstr>
      <vt:lpstr>Backtracking search</vt:lpstr>
      <vt:lpstr>Backtracking search</vt:lpstr>
      <vt:lpstr>Backtracking search</vt:lpstr>
      <vt:lpstr>Backtracking search</vt:lpstr>
      <vt:lpstr>Backtracking search</vt:lpstr>
      <vt:lpstr>Backtracking search</vt:lpstr>
      <vt:lpstr>Backtracking search</vt:lpstr>
      <vt:lpstr>Backtracking search</vt:lpstr>
      <vt:lpstr>Backtracking search</vt:lpstr>
      <vt:lpstr>Backtracking search</vt:lpstr>
      <vt:lpstr>Backtracking search</vt:lpstr>
      <vt:lpstr>Backtracking search (Figure 6.5)</vt:lpstr>
      <vt:lpstr>Improving CSP efficiency</vt:lpstr>
      <vt:lpstr>Backtracking search (Figure 6.5)</vt:lpstr>
      <vt:lpstr>Minimum remaining values (MRV) for next variable</vt:lpstr>
      <vt:lpstr>Degree heuristic for next variable</vt:lpstr>
      <vt:lpstr>Backtracking search (Figure 6.5)</vt:lpstr>
      <vt:lpstr>Least constraining value (LCV) for next value</vt:lpstr>
      <vt:lpstr>Minimum remaining values (MRV) vs. Least constraining value (LCV)</vt:lpstr>
      <vt:lpstr>Summary</vt:lpstr>
    </vt:vector>
  </TitlesOfParts>
  <Company>University of California, Irvine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Constraint Satisfaction Problems</dc:title>
  <dc:creator>Information and Computer Science</dc:creator>
  <cp:lastModifiedBy>Lathrop,Richard</cp:lastModifiedBy>
  <cp:revision>217</cp:revision>
  <dcterms:created xsi:type="dcterms:W3CDTF">2007-10-16T18:42:25Z</dcterms:created>
  <dcterms:modified xsi:type="dcterms:W3CDTF">2014-10-16T23:04:32Z</dcterms:modified>
</cp:coreProperties>
</file>