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9"/>
  </p:notesMasterIdLst>
  <p:handoutMasterIdLst>
    <p:handoutMasterId r:id="rId80"/>
  </p:handoutMasterIdLst>
  <p:sldIdLst>
    <p:sldId id="318" r:id="rId2"/>
    <p:sldId id="257" r:id="rId3"/>
    <p:sldId id="381" r:id="rId4"/>
    <p:sldId id="379" r:id="rId5"/>
    <p:sldId id="275" r:id="rId6"/>
    <p:sldId id="323" r:id="rId7"/>
    <p:sldId id="276" r:id="rId8"/>
    <p:sldId id="277" r:id="rId9"/>
    <p:sldId id="278" r:id="rId10"/>
    <p:sldId id="279" r:id="rId11"/>
    <p:sldId id="280" r:id="rId12"/>
    <p:sldId id="281" r:id="rId13"/>
    <p:sldId id="282" r:id="rId14"/>
    <p:sldId id="283" r:id="rId15"/>
    <p:sldId id="338" r:id="rId16"/>
    <p:sldId id="389" r:id="rId17"/>
    <p:sldId id="390" r:id="rId18"/>
    <p:sldId id="337" r:id="rId19"/>
    <p:sldId id="329" r:id="rId20"/>
    <p:sldId id="330" r:id="rId21"/>
    <p:sldId id="392" r:id="rId22"/>
    <p:sldId id="391" r:id="rId23"/>
    <p:sldId id="393" r:id="rId24"/>
    <p:sldId id="339" r:id="rId25"/>
    <p:sldId id="332" r:id="rId26"/>
    <p:sldId id="396" r:id="rId27"/>
    <p:sldId id="397" r:id="rId28"/>
    <p:sldId id="394" r:id="rId29"/>
    <p:sldId id="398" r:id="rId30"/>
    <p:sldId id="401" r:id="rId31"/>
    <p:sldId id="408" r:id="rId32"/>
    <p:sldId id="405" r:id="rId33"/>
    <p:sldId id="409" r:id="rId34"/>
    <p:sldId id="407" r:id="rId35"/>
    <p:sldId id="410" r:id="rId36"/>
    <p:sldId id="411" r:id="rId37"/>
    <p:sldId id="412" r:id="rId38"/>
    <p:sldId id="417" r:id="rId39"/>
    <p:sldId id="418" r:id="rId40"/>
    <p:sldId id="413" r:id="rId41"/>
    <p:sldId id="414" r:id="rId42"/>
    <p:sldId id="415" r:id="rId43"/>
    <p:sldId id="416" r:id="rId44"/>
    <p:sldId id="419" r:id="rId45"/>
    <p:sldId id="420" r:id="rId46"/>
    <p:sldId id="421" r:id="rId47"/>
    <p:sldId id="422" r:id="rId48"/>
    <p:sldId id="423" r:id="rId49"/>
    <p:sldId id="424" r:id="rId50"/>
    <p:sldId id="425" r:id="rId51"/>
    <p:sldId id="426" r:id="rId52"/>
    <p:sldId id="351" r:id="rId53"/>
    <p:sldId id="295" r:id="rId54"/>
    <p:sldId id="342" r:id="rId55"/>
    <p:sldId id="296" r:id="rId56"/>
    <p:sldId id="297" r:id="rId57"/>
    <p:sldId id="298" r:id="rId58"/>
    <p:sldId id="299" r:id="rId59"/>
    <p:sldId id="343" r:id="rId60"/>
    <p:sldId id="300" r:id="rId61"/>
    <p:sldId id="340" r:id="rId62"/>
    <p:sldId id="301" r:id="rId63"/>
    <p:sldId id="341" r:id="rId64"/>
    <p:sldId id="303" r:id="rId65"/>
    <p:sldId id="304" r:id="rId66"/>
    <p:sldId id="305" r:id="rId67"/>
    <p:sldId id="306" r:id="rId68"/>
    <p:sldId id="307" r:id="rId69"/>
    <p:sldId id="352" r:id="rId70"/>
    <p:sldId id="308" r:id="rId71"/>
    <p:sldId id="349" r:id="rId72"/>
    <p:sldId id="384" r:id="rId73"/>
    <p:sldId id="385" r:id="rId74"/>
    <p:sldId id="427" r:id="rId75"/>
    <p:sldId id="310" r:id="rId76"/>
    <p:sldId id="311" r:id="rId77"/>
    <p:sldId id="317" r:id="rId7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c\Desktop\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ec\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Avg</a:t>
            </a:r>
            <a:r>
              <a:rPr lang="en-US" dirty="0" smtClean="0"/>
              <a:t> Time vs. R</a:t>
            </a:r>
            <a:endParaRPr lang="en-US" dirty="0"/>
          </a:p>
        </c:rich>
      </c:tx>
      <c:overlay val="0"/>
    </c:title>
    <c:autoTitleDeleted val="0"/>
    <c:plotArea>
      <c:layout>
        <c:manualLayout>
          <c:layoutTarget val="inner"/>
          <c:xMode val="edge"/>
          <c:yMode val="edge"/>
          <c:x val="9.8450693663292094E-2"/>
          <c:y val="0.27968346456692911"/>
          <c:w val="0.58622140982377202"/>
          <c:h val="0.55126089238845144"/>
        </c:manualLayout>
      </c:layout>
      <c:scatterChart>
        <c:scatterStyle val="lineMarker"/>
        <c:varyColors val="0"/>
        <c:ser>
          <c:idx val="0"/>
          <c:order val="0"/>
          <c:tx>
            <c:strRef>
              <c:f>Sheet1!$A$74</c:f>
              <c:strCache>
                <c:ptCount val="1"/>
                <c:pt idx="0">
                  <c:v>Avg Time</c:v>
                </c:pt>
              </c:strCache>
            </c:strRef>
          </c:tx>
          <c:xVal>
            <c:numRef>
              <c:f>Sheet1!$B$73:$J$73</c:f>
              <c:numCache>
                <c:formatCode>General</c:formatCode>
                <c:ptCount val="9"/>
                <c:pt idx="0">
                  <c:v>0</c:v>
                </c:pt>
                <c:pt idx="1">
                  <c:v>6.1728395061728392E-2</c:v>
                </c:pt>
                <c:pt idx="2">
                  <c:v>0.12345679012345678</c:v>
                </c:pt>
                <c:pt idx="3">
                  <c:v>0.16049382716049382</c:v>
                </c:pt>
                <c:pt idx="4">
                  <c:v>0.18518518518518517</c:v>
                </c:pt>
                <c:pt idx="5">
                  <c:v>0.20987654320987653</c:v>
                </c:pt>
                <c:pt idx="6">
                  <c:v>0.24691358024691357</c:v>
                </c:pt>
                <c:pt idx="7">
                  <c:v>0.30864197530864196</c:v>
                </c:pt>
                <c:pt idx="8">
                  <c:v>0.37037037037037035</c:v>
                </c:pt>
              </c:numCache>
            </c:numRef>
          </c:xVal>
          <c:yVal>
            <c:numRef>
              <c:f>Sheet1!$B$74:$J$74</c:f>
              <c:numCache>
                <c:formatCode>General</c:formatCode>
                <c:ptCount val="9"/>
                <c:pt idx="0">
                  <c:v>2.7105263157894739</c:v>
                </c:pt>
                <c:pt idx="1">
                  <c:v>0.93333333333333335</c:v>
                </c:pt>
                <c:pt idx="2">
                  <c:v>704.39</c:v>
                </c:pt>
                <c:pt idx="3">
                  <c:v>1979</c:v>
                </c:pt>
                <c:pt idx="4">
                  <c:v>2299</c:v>
                </c:pt>
                <c:pt idx="5">
                  <c:v>3395</c:v>
                </c:pt>
                <c:pt idx="6">
                  <c:v>817</c:v>
                </c:pt>
                <c:pt idx="7">
                  <c:v>36</c:v>
                </c:pt>
                <c:pt idx="8">
                  <c:v>1</c:v>
                </c:pt>
              </c:numCache>
            </c:numRef>
          </c:yVal>
          <c:smooth val="0"/>
        </c:ser>
        <c:dLbls>
          <c:showLegendKey val="0"/>
          <c:showVal val="0"/>
          <c:showCatName val="0"/>
          <c:showSerName val="0"/>
          <c:showPercent val="0"/>
          <c:showBubbleSize val="0"/>
        </c:dLbls>
        <c:axId val="84889536"/>
        <c:axId val="84890112"/>
      </c:scatterChart>
      <c:valAx>
        <c:axId val="84889536"/>
        <c:scaling>
          <c:orientation val="minMax"/>
        </c:scaling>
        <c:delete val="0"/>
        <c:axPos val="b"/>
        <c:numFmt formatCode="#,##0.00" sourceLinked="0"/>
        <c:majorTickMark val="out"/>
        <c:minorTickMark val="none"/>
        <c:tickLblPos val="nextTo"/>
        <c:crossAx val="84890112"/>
        <c:crosses val="autoZero"/>
        <c:crossBetween val="midCat"/>
      </c:valAx>
      <c:valAx>
        <c:axId val="84890112"/>
        <c:scaling>
          <c:orientation val="minMax"/>
        </c:scaling>
        <c:delete val="0"/>
        <c:axPos val="l"/>
        <c:majorGridlines/>
        <c:numFmt formatCode="General" sourceLinked="1"/>
        <c:majorTickMark val="out"/>
        <c:minorTickMark val="none"/>
        <c:tickLblPos val="nextTo"/>
        <c:crossAx val="84889536"/>
        <c:crosses val="autoZero"/>
        <c:crossBetween val="midCat"/>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Success </a:t>
            </a:r>
            <a:r>
              <a:rPr lang="en-US" dirty="0" smtClean="0"/>
              <a:t>Rate vs. R</a:t>
            </a:r>
            <a:endParaRPr lang="en-US" dirty="0"/>
          </a:p>
        </c:rich>
      </c:tx>
      <c:layout>
        <c:manualLayout>
          <c:xMode val="edge"/>
          <c:yMode val="edge"/>
          <c:x val="0.21345426579742049"/>
          <c:y val="4.5454545454545456E-2"/>
        </c:manualLayout>
      </c:layout>
      <c:overlay val="0"/>
    </c:title>
    <c:autoTitleDeleted val="0"/>
    <c:plotArea>
      <c:layout>
        <c:manualLayout>
          <c:layoutTarget val="inner"/>
          <c:xMode val="edge"/>
          <c:yMode val="edge"/>
          <c:x val="8.5868963960150146E-2"/>
          <c:y val="0.31782211882605582"/>
          <c:w val="0.55390116558010905"/>
          <c:h val="0.49006919589596754"/>
        </c:manualLayout>
      </c:layout>
      <c:scatterChart>
        <c:scatterStyle val="lineMarker"/>
        <c:varyColors val="0"/>
        <c:ser>
          <c:idx val="0"/>
          <c:order val="0"/>
          <c:tx>
            <c:strRef>
              <c:f>Sheet1!$A$95</c:f>
              <c:strCache>
                <c:ptCount val="1"/>
                <c:pt idx="0">
                  <c:v>Success Rate</c:v>
                </c:pt>
              </c:strCache>
            </c:strRef>
          </c:tx>
          <c:xVal>
            <c:numRef>
              <c:f>Sheet1!$B$94:$M$94</c:f>
              <c:numCache>
                <c:formatCode>General</c:formatCode>
                <c:ptCount val="12"/>
                <c:pt idx="0">
                  <c:v>0</c:v>
                </c:pt>
                <c:pt idx="1">
                  <c:v>6.1728395061728392E-2</c:v>
                </c:pt>
                <c:pt idx="2">
                  <c:v>0.12345679012345678</c:v>
                </c:pt>
                <c:pt idx="3">
                  <c:v>0.16049382716049382</c:v>
                </c:pt>
                <c:pt idx="4">
                  <c:v>0.18518518518518517</c:v>
                </c:pt>
                <c:pt idx="5">
                  <c:v>0.20987654320987653</c:v>
                </c:pt>
                <c:pt idx="6">
                  <c:v>0.24691358024691357</c:v>
                </c:pt>
                <c:pt idx="7">
                  <c:v>0.29629629629629628</c:v>
                </c:pt>
                <c:pt idx="8">
                  <c:v>0.30864197530864196</c:v>
                </c:pt>
                <c:pt idx="9">
                  <c:v>0.37037037037037035</c:v>
                </c:pt>
                <c:pt idx="10">
                  <c:v>0.43209876543209874</c:v>
                </c:pt>
                <c:pt idx="11">
                  <c:v>0.49382716049382713</c:v>
                </c:pt>
              </c:numCache>
            </c:numRef>
          </c:xVal>
          <c:yVal>
            <c:numRef>
              <c:f>Sheet1!$B$95:$M$95</c:f>
              <c:numCache>
                <c:formatCode>General</c:formatCode>
                <c:ptCount val="12"/>
                <c:pt idx="0">
                  <c:v>1</c:v>
                </c:pt>
                <c:pt idx="1">
                  <c:v>1</c:v>
                </c:pt>
                <c:pt idx="2">
                  <c:v>1</c:v>
                </c:pt>
                <c:pt idx="3">
                  <c:v>0.96</c:v>
                </c:pt>
                <c:pt idx="4">
                  <c:v>0.96</c:v>
                </c:pt>
                <c:pt idx="5">
                  <c:v>0.88</c:v>
                </c:pt>
                <c:pt idx="6">
                  <c:v>0.74</c:v>
                </c:pt>
                <c:pt idx="7">
                  <c:v>0.48</c:v>
                </c:pt>
                <c:pt idx="8">
                  <c:v>0.38</c:v>
                </c:pt>
                <c:pt idx="9">
                  <c:v>0.06</c:v>
                </c:pt>
                <c:pt idx="10">
                  <c:v>0</c:v>
                </c:pt>
                <c:pt idx="11">
                  <c:v>0</c:v>
                </c:pt>
              </c:numCache>
            </c:numRef>
          </c:yVal>
          <c:smooth val="0"/>
        </c:ser>
        <c:dLbls>
          <c:showLegendKey val="0"/>
          <c:showVal val="0"/>
          <c:showCatName val="0"/>
          <c:showSerName val="0"/>
          <c:showPercent val="0"/>
          <c:showBubbleSize val="0"/>
        </c:dLbls>
        <c:axId val="84891840"/>
        <c:axId val="84892416"/>
      </c:scatterChart>
      <c:valAx>
        <c:axId val="84891840"/>
        <c:scaling>
          <c:orientation val="minMax"/>
          <c:max val="0.5"/>
        </c:scaling>
        <c:delete val="0"/>
        <c:axPos val="b"/>
        <c:numFmt formatCode="#,##0.00" sourceLinked="0"/>
        <c:majorTickMark val="out"/>
        <c:minorTickMark val="none"/>
        <c:tickLblPos val="nextTo"/>
        <c:crossAx val="84892416"/>
        <c:crosses val="autoZero"/>
        <c:crossBetween val="midCat"/>
      </c:valAx>
      <c:valAx>
        <c:axId val="84892416"/>
        <c:scaling>
          <c:orientation val="minMax"/>
          <c:max val="1"/>
        </c:scaling>
        <c:delete val="0"/>
        <c:axPos val="l"/>
        <c:majorGridlines/>
        <c:numFmt formatCode="#,##0.00" sourceLinked="0"/>
        <c:majorTickMark val="out"/>
        <c:minorTickMark val="none"/>
        <c:tickLblPos val="nextTo"/>
        <c:crossAx val="84891840"/>
        <c:crosses val="autoZero"/>
        <c:crossBetween val="midCat"/>
      </c:valAx>
    </c:plotArea>
    <c:legend>
      <c:legendPos val="r"/>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5747" tIns="47873" rIns="95747" bIns="47873" rtlCol="0"/>
          <a:lstStyle>
            <a:lvl1pPr algn="l">
              <a:defRPr sz="13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5747" tIns="47873" rIns="95747" bIns="47873" rtlCol="0"/>
          <a:lstStyle>
            <a:lvl1pPr algn="r">
              <a:defRPr sz="1300">
                <a:latin typeface="Arial" pitchFamily="34" charset="0"/>
                <a:cs typeface="Arial" pitchFamily="34" charset="0"/>
              </a:defRPr>
            </a:lvl1pPr>
          </a:lstStyle>
          <a:p>
            <a:pPr>
              <a:defRPr/>
            </a:pPr>
            <a:fld id="{39E58DD5-7D95-40F0-BAD2-057F658009F2}" type="datetimeFigureOut">
              <a:rPr lang="en-US"/>
              <a:pPr>
                <a:defRPr/>
              </a:pPr>
              <a:t>10/16/2014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5747" tIns="47873" rIns="95747" bIns="47873" rtlCol="0" anchor="b"/>
          <a:lstStyle>
            <a:lvl1pPr algn="l">
              <a:defRPr sz="13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5747" tIns="47873" rIns="95747" bIns="47873" rtlCol="0" anchor="b"/>
          <a:lstStyle>
            <a:lvl1pPr algn="r">
              <a:defRPr sz="1300">
                <a:latin typeface="Arial" pitchFamily="34" charset="0"/>
                <a:cs typeface="Arial" pitchFamily="34" charset="0"/>
              </a:defRPr>
            </a:lvl1pPr>
          </a:lstStyle>
          <a:p>
            <a:pPr>
              <a:defRPr/>
            </a:pPr>
            <a:fld id="{ACDBEE66-F20E-46EF-8044-4FE36C1AC4D1}" type="slidenum">
              <a:rPr lang="en-US"/>
              <a:pPr>
                <a:defRPr/>
              </a:pPr>
              <a:t>‹#›</a:t>
            </a:fld>
            <a:endParaRPr lang="en-US"/>
          </a:p>
        </p:txBody>
      </p:sp>
    </p:spTree>
    <p:extLst>
      <p:ext uri="{BB962C8B-B14F-4D97-AF65-F5344CB8AC3E}">
        <p14:creationId xmlns:p14="http://schemas.microsoft.com/office/powerpoint/2010/main" val="3604169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300">
                <a:latin typeface="Arial" pitchFamily="34" charset="0"/>
                <a:cs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300">
                <a:latin typeface="Arial" pitchFamily="34" charset="0"/>
                <a:cs typeface="Arial" pitchFamily="34" charset="0"/>
              </a:defRPr>
            </a:lvl1pPr>
          </a:lstStyle>
          <a:p>
            <a:pPr>
              <a:defRPr/>
            </a:pPr>
            <a:endParaRPr lang="en-US"/>
          </a:p>
        </p:txBody>
      </p:sp>
      <p:sp>
        <p:nvSpPr>
          <p:cNvPr id="11264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atin typeface="Arial" pitchFamily="34" charset="0"/>
                <a:cs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atin typeface="Arial" pitchFamily="34" charset="0"/>
                <a:cs typeface="Arial" pitchFamily="34" charset="0"/>
              </a:defRPr>
            </a:lvl1pPr>
          </a:lstStyle>
          <a:p>
            <a:pPr>
              <a:defRPr/>
            </a:pPr>
            <a:fld id="{3AE10F00-33C6-4FCF-B415-465AC0509AD5}" type="slidenum">
              <a:rPr lang="en-US"/>
              <a:pPr>
                <a:defRPr/>
              </a:pPr>
              <a:t>‹#›</a:t>
            </a:fld>
            <a:endParaRPr lang="en-US"/>
          </a:p>
        </p:txBody>
      </p:sp>
    </p:spTree>
    <p:extLst>
      <p:ext uri="{BB962C8B-B14F-4D97-AF65-F5344CB8AC3E}">
        <p14:creationId xmlns:p14="http://schemas.microsoft.com/office/powerpoint/2010/main" val="508569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A0E9CAC-1F6E-46C9-A846-D2624BFB743D}" type="slidenum">
              <a:rPr lang="en-US" altLang="en-US" sz="1300" smtClean="0"/>
              <a:pPr eaLnBrk="1" hangingPunct="1">
                <a:spcBef>
                  <a:spcPct val="0"/>
                </a:spcBef>
              </a:pPr>
              <a:t>1</a:t>
            </a:fld>
            <a:endParaRPr lang="en-US" altLang="en-US" sz="130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FD890C-1CBD-46AB-8B33-B50213416374}" type="slidenum">
              <a:rPr lang="en-US" altLang="en-US" sz="1300" smtClean="0"/>
              <a:pPr eaLnBrk="1" hangingPunct="1">
                <a:spcBef>
                  <a:spcPct val="0"/>
                </a:spcBef>
              </a:pPr>
              <a:t>10</a:t>
            </a:fld>
            <a:endParaRPr lang="en-US" altLang="en-US" sz="1300"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628ED7C-13CD-421C-A717-64C46679B6D0}" type="slidenum">
              <a:rPr lang="en-US" altLang="en-US" sz="1300" smtClean="0"/>
              <a:pPr eaLnBrk="1" hangingPunct="1">
                <a:spcBef>
                  <a:spcPct val="0"/>
                </a:spcBef>
              </a:pPr>
              <a:t>11</a:t>
            </a:fld>
            <a:endParaRPr lang="en-US" altLang="en-US" sz="1300"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8B048EA-C500-4851-93F3-9C95C2DE6772}" type="slidenum">
              <a:rPr lang="en-US" altLang="en-US" sz="1300" smtClean="0"/>
              <a:pPr eaLnBrk="1" hangingPunct="1">
                <a:spcBef>
                  <a:spcPct val="0"/>
                </a:spcBef>
              </a:pPr>
              <a:t>12</a:t>
            </a:fld>
            <a:endParaRPr lang="en-US" altLang="en-US" sz="1300"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2FBF273-C04C-4906-84A2-E4EFEBC89523}" type="slidenum">
              <a:rPr lang="en-US" altLang="en-US" sz="1300" smtClean="0"/>
              <a:pPr eaLnBrk="1" hangingPunct="1">
                <a:spcBef>
                  <a:spcPct val="0"/>
                </a:spcBef>
              </a:pPr>
              <a:t>13</a:t>
            </a:fld>
            <a:endParaRPr lang="en-US" altLang="en-US" sz="130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88EAA41-0962-4718-A9D8-CD1C33B73857}" type="slidenum">
              <a:rPr lang="en-US" altLang="en-US" sz="1300" smtClean="0"/>
              <a:pPr eaLnBrk="1" hangingPunct="1">
                <a:spcBef>
                  <a:spcPct val="0"/>
                </a:spcBef>
              </a:pPr>
              <a:t>14</a:t>
            </a:fld>
            <a:endParaRPr lang="en-US" altLang="en-US" sz="130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9A77830-406B-4427-88DE-CA7EDDF091FB}" type="slidenum">
              <a:rPr lang="en-US" altLang="en-US" sz="1300" smtClean="0"/>
              <a:pPr eaLnBrk="1" hangingPunct="1">
                <a:spcBef>
                  <a:spcPct val="0"/>
                </a:spcBef>
              </a:pPr>
              <a:t>15</a:t>
            </a:fld>
            <a:endParaRPr lang="en-US" altLang="en-US" sz="130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76450D0-ABD5-45CD-AE2B-F4FD20792B01}" type="slidenum">
              <a:rPr lang="en-US" altLang="en-US" sz="1300" smtClean="0"/>
              <a:pPr eaLnBrk="1" hangingPunct="1">
                <a:spcBef>
                  <a:spcPct val="0"/>
                </a:spcBef>
              </a:pPr>
              <a:t>16</a:t>
            </a:fld>
            <a:endParaRPr lang="en-US" altLang="en-US" sz="1300"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C63600F-2CDB-4706-8EDF-EE6E3919D0BF}" type="slidenum">
              <a:rPr lang="en-US" altLang="en-US" sz="1300" smtClean="0"/>
              <a:pPr eaLnBrk="1" hangingPunct="1">
                <a:spcBef>
                  <a:spcPct val="0"/>
                </a:spcBef>
              </a:pPr>
              <a:t>18</a:t>
            </a:fld>
            <a:endParaRPr lang="en-US" altLang="en-US" sz="1300"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85F9C3C-A135-427E-9AA0-B1518023D178}" type="slidenum">
              <a:rPr lang="en-US" altLang="en-US" sz="1300" smtClean="0"/>
              <a:pPr eaLnBrk="1" hangingPunct="1">
                <a:spcBef>
                  <a:spcPct val="0"/>
                </a:spcBef>
              </a:pPr>
              <a:t>19</a:t>
            </a:fld>
            <a:endParaRPr lang="en-US" altLang="en-US" sz="1300"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9996953-F3BC-4E0B-91DE-63675EBF9D7F}" type="slidenum">
              <a:rPr lang="en-US" altLang="en-US" sz="1300" smtClean="0"/>
              <a:pPr eaLnBrk="1" hangingPunct="1">
                <a:spcBef>
                  <a:spcPct val="0"/>
                </a:spcBef>
              </a:pPr>
              <a:t>20</a:t>
            </a:fld>
            <a:endParaRPr lang="en-US" altLang="en-US" sz="1300"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5E0E6F7-8E06-47A9-9614-FEF40BA7F819}" type="slidenum">
              <a:rPr lang="en-US" altLang="en-US" sz="1300" smtClean="0"/>
              <a:pPr eaLnBrk="1" hangingPunct="1">
                <a:spcBef>
                  <a:spcPct val="0"/>
                </a:spcBef>
              </a:pPr>
              <a:t>2</a:t>
            </a:fld>
            <a:endParaRPr lang="en-US" altLang="en-US" sz="1300"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CD20F69-1BCD-4D75-B05C-F0B857016E31}" type="slidenum">
              <a:rPr lang="en-US" altLang="en-US" sz="1300" smtClean="0"/>
              <a:pPr eaLnBrk="1" hangingPunct="1">
                <a:spcBef>
                  <a:spcPct val="0"/>
                </a:spcBef>
              </a:pPr>
              <a:t>22</a:t>
            </a:fld>
            <a:endParaRPr lang="en-US" altLang="en-US" sz="1300"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35B9D3-2574-4FBC-8206-FDFC611DCE75}" type="slidenum">
              <a:rPr lang="en-US" altLang="en-US" sz="1300" smtClean="0"/>
              <a:pPr eaLnBrk="1" hangingPunct="1">
                <a:spcBef>
                  <a:spcPct val="0"/>
                </a:spcBef>
              </a:pPr>
              <a:t>24</a:t>
            </a:fld>
            <a:endParaRPr lang="en-US" altLang="en-US" sz="130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FC640AC-BCAD-4299-94E5-2841A33E99C9}" type="slidenum">
              <a:rPr lang="en-US" altLang="en-US" sz="1300" smtClean="0"/>
              <a:pPr eaLnBrk="1" hangingPunct="1">
                <a:spcBef>
                  <a:spcPct val="0"/>
                </a:spcBef>
              </a:pPr>
              <a:t>25</a:t>
            </a:fld>
            <a:endParaRPr lang="en-US" altLang="en-US" sz="1300"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8426F19-A9AF-4706-8531-B3C35D011A90}" type="slidenum">
              <a:rPr lang="en-US" altLang="en-US" sz="1300" smtClean="0"/>
              <a:pPr eaLnBrk="1" hangingPunct="1">
                <a:spcBef>
                  <a:spcPct val="0"/>
                </a:spcBef>
              </a:pPr>
              <a:t>26</a:t>
            </a:fld>
            <a:endParaRPr lang="en-US" altLang="en-US" sz="1300"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5A997E8-F741-4FB8-9314-7B32D2725B14}" type="slidenum">
              <a:rPr lang="en-US" altLang="en-US" sz="1300" smtClean="0"/>
              <a:pPr eaLnBrk="1" hangingPunct="1">
                <a:spcBef>
                  <a:spcPct val="0"/>
                </a:spcBef>
              </a:pPr>
              <a:t>28</a:t>
            </a:fld>
            <a:endParaRPr lang="en-US" altLang="en-US" sz="1300"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7E9563C-C731-4577-9673-073514DDF8D5}" type="slidenum">
              <a:rPr lang="en-US" altLang="en-US" sz="1300" smtClean="0"/>
              <a:pPr eaLnBrk="1" hangingPunct="1">
                <a:spcBef>
                  <a:spcPct val="0"/>
                </a:spcBef>
              </a:pPr>
              <a:t>29</a:t>
            </a:fld>
            <a:endParaRPr lang="en-US" altLang="en-US" sz="1300"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F9F0010-0B43-401D-80ED-310B43566F91}" type="slidenum">
              <a:rPr lang="en-US" altLang="en-US" sz="1300" smtClean="0"/>
              <a:pPr eaLnBrk="1" hangingPunct="1">
                <a:spcBef>
                  <a:spcPct val="0"/>
                </a:spcBef>
              </a:pPr>
              <a:t>30</a:t>
            </a:fld>
            <a:endParaRPr lang="en-US" altLang="en-US" sz="1300"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980B447-5202-457D-935B-1C92AEC623ED}" type="slidenum">
              <a:rPr lang="en-US" altLang="en-US" sz="1300" smtClean="0"/>
              <a:pPr eaLnBrk="1" hangingPunct="1">
                <a:spcBef>
                  <a:spcPct val="0"/>
                </a:spcBef>
              </a:pPr>
              <a:t>32</a:t>
            </a:fld>
            <a:endParaRPr lang="en-US" altLang="en-US" sz="1300"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4A10D42-C281-4035-ACD8-8550652F481A}" type="slidenum">
              <a:rPr lang="en-US" altLang="en-US" sz="1300" smtClean="0"/>
              <a:pPr eaLnBrk="1" hangingPunct="1">
                <a:spcBef>
                  <a:spcPct val="0"/>
                </a:spcBef>
              </a:pPr>
              <a:t>34</a:t>
            </a:fld>
            <a:endParaRPr lang="en-US" altLang="en-US" sz="1300"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F95ACC5-B6CA-4AAE-81D7-198D9AA408DA}" type="slidenum">
              <a:rPr lang="en-US" altLang="en-US" sz="1300" smtClean="0"/>
              <a:pPr eaLnBrk="1" hangingPunct="1">
                <a:spcBef>
                  <a:spcPct val="0"/>
                </a:spcBef>
              </a:pPr>
              <a:t>36</a:t>
            </a:fld>
            <a:endParaRPr lang="en-US" altLang="en-US" sz="1300" smtClean="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586692D-ADEF-4D62-B7F8-E2D35C5783D8}" type="slidenum">
              <a:rPr lang="en-US" altLang="en-US" sz="1300" smtClean="0"/>
              <a:pPr eaLnBrk="1" hangingPunct="1">
                <a:spcBef>
                  <a:spcPct val="0"/>
                </a:spcBef>
              </a:pPr>
              <a:t>3</a:t>
            </a:fld>
            <a:endParaRPr lang="en-US" altLang="en-US" sz="1300"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7A6CB5C-CA78-4328-B0A0-453AA2CF4C70}" type="slidenum">
              <a:rPr lang="en-US" altLang="en-US" sz="1300" smtClean="0"/>
              <a:pPr eaLnBrk="1" hangingPunct="1">
                <a:spcBef>
                  <a:spcPct val="0"/>
                </a:spcBef>
              </a:pPr>
              <a:t>38</a:t>
            </a:fld>
            <a:endParaRPr lang="en-US" altLang="en-US" sz="1300" smtClean="0"/>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5D1C53B-A5EB-494B-93CC-BD7EAA456012}" type="slidenum">
              <a:rPr lang="en-US" altLang="en-US" sz="1300" smtClean="0"/>
              <a:pPr eaLnBrk="1" hangingPunct="1">
                <a:spcBef>
                  <a:spcPct val="0"/>
                </a:spcBef>
              </a:pPr>
              <a:t>39</a:t>
            </a:fld>
            <a:endParaRPr lang="en-US" altLang="en-US" sz="1300"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766CBEA-0E96-4F87-9141-30DA7D559971}" type="slidenum">
              <a:rPr lang="en-US" altLang="en-US" sz="1300" smtClean="0"/>
              <a:pPr eaLnBrk="1" hangingPunct="1">
                <a:spcBef>
                  <a:spcPct val="0"/>
                </a:spcBef>
              </a:pPr>
              <a:t>40</a:t>
            </a:fld>
            <a:endParaRPr lang="en-US" altLang="en-US" sz="1300"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531F5D8-DC3A-46C5-B7F7-878CF2C9DD79}" type="slidenum">
              <a:rPr lang="en-US" altLang="en-US" sz="1300" smtClean="0"/>
              <a:pPr eaLnBrk="1" hangingPunct="1">
                <a:spcBef>
                  <a:spcPct val="0"/>
                </a:spcBef>
              </a:pPr>
              <a:t>42</a:t>
            </a:fld>
            <a:endParaRPr lang="en-US" altLang="en-US" sz="1300" smtClean="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656AA26-1949-42DA-A587-FDAC9B7CCDF8}" type="slidenum">
              <a:rPr lang="en-US" altLang="en-US" sz="1300" smtClean="0"/>
              <a:pPr eaLnBrk="1" hangingPunct="1">
                <a:spcBef>
                  <a:spcPct val="0"/>
                </a:spcBef>
              </a:pPr>
              <a:t>43</a:t>
            </a:fld>
            <a:endParaRPr lang="en-US" altLang="en-US" sz="1300"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531CD3E-2671-48A9-9B8B-F30BAE81ABE5}" type="slidenum">
              <a:rPr lang="en-US" altLang="en-US" sz="1300" smtClean="0"/>
              <a:pPr eaLnBrk="1" hangingPunct="1">
                <a:spcBef>
                  <a:spcPct val="0"/>
                </a:spcBef>
              </a:pPr>
              <a:t>44</a:t>
            </a:fld>
            <a:endParaRPr lang="en-US" altLang="en-US" sz="1300" smtClean="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72F08EE-74F9-46DB-93BF-1A87CBC0433B}" type="slidenum">
              <a:rPr lang="en-US" altLang="en-US" sz="1300" smtClean="0"/>
              <a:pPr eaLnBrk="1" hangingPunct="1">
                <a:spcBef>
                  <a:spcPct val="0"/>
                </a:spcBef>
              </a:pPr>
              <a:t>46</a:t>
            </a:fld>
            <a:endParaRPr lang="en-US" altLang="en-US" sz="1300"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7B702E1-24B5-4E42-B7D0-851A9D9D7B65}" type="slidenum">
              <a:rPr lang="en-US" altLang="en-US" sz="1300" smtClean="0"/>
              <a:pPr eaLnBrk="1" hangingPunct="1">
                <a:spcBef>
                  <a:spcPct val="0"/>
                </a:spcBef>
              </a:pPr>
              <a:t>47</a:t>
            </a:fld>
            <a:endParaRPr lang="en-US" altLang="en-US" sz="1300"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9D9C4F8-9F64-499A-B5CE-FB533D412872}" type="slidenum">
              <a:rPr lang="en-US" altLang="en-US" sz="1300" smtClean="0"/>
              <a:pPr eaLnBrk="1" hangingPunct="1">
                <a:spcBef>
                  <a:spcPct val="0"/>
                </a:spcBef>
              </a:pPr>
              <a:t>48</a:t>
            </a:fld>
            <a:endParaRPr lang="en-US" altLang="en-US" sz="1300" smtClean="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0F772FE-7D08-4561-8AA1-CCE0A2C0C76E}" type="slidenum">
              <a:rPr lang="en-US" altLang="en-US" sz="1300" smtClean="0"/>
              <a:pPr eaLnBrk="1" hangingPunct="1">
                <a:spcBef>
                  <a:spcPct val="0"/>
                </a:spcBef>
              </a:pPr>
              <a:t>50</a:t>
            </a:fld>
            <a:endParaRPr lang="en-US" altLang="en-US" sz="1300"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94DCED2-0F2F-4C1E-9387-FDB7613A7AFE}" type="slidenum">
              <a:rPr lang="en-US" altLang="en-US" sz="1300" smtClean="0"/>
              <a:pPr eaLnBrk="1" hangingPunct="1">
                <a:spcBef>
                  <a:spcPct val="0"/>
                </a:spcBef>
              </a:pPr>
              <a:t>4</a:t>
            </a:fld>
            <a:endParaRPr lang="en-US" altLang="en-US" sz="130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28853F8-1D82-45B9-A811-19B391E143D7}" type="slidenum">
              <a:rPr lang="en-US" altLang="en-US" sz="1300" smtClean="0"/>
              <a:pPr eaLnBrk="1" hangingPunct="1">
                <a:spcBef>
                  <a:spcPct val="0"/>
                </a:spcBef>
              </a:pPr>
              <a:t>51</a:t>
            </a:fld>
            <a:endParaRPr lang="en-US" altLang="en-US" sz="1300"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E4372F4-1F6B-4AC6-BABF-E8B4CE123E39}" type="slidenum">
              <a:rPr lang="en-US" altLang="en-US" sz="1300" smtClean="0"/>
              <a:pPr eaLnBrk="1" hangingPunct="1">
                <a:spcBef>
                  <a:spcPct val="0"/>
                </a:spcBef>
              </a:pPr>
              <a:t>52</a:t>
            </a:fld>
            <a:endParaRPr lang="en-US" altLang="en-US" sz="1300"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B729718-1D0C-400C-BD94-8223B6B47E3B}" type="slidenum">
              <a:rPr lang="en-US" altLang="en-US" sz="1300" smtClean="0"/>
              <a:pPr eaLnBrk="1" hangingPunct="1">
                <a:spcBef>
                  <a:spcPct val="0"/>
                </a:spcBef>
              </a:pPr>
              <a:t>53</a:t>
            </a:fld>
            <a:endParaRPr lang="en-US" altLang="en-US" sz="1300"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D2F9894-7772-4179-844A-0A9153EA3291}" type="slidenum">
              <a:rPr lang="en-US" altLang="en-US" sz="1300" smtClean="0"/>
              <a:pPr eaLnBrk="1" hangingPunct="1">
                <a:spcBef>
                  <a:spcPct val="0"/>
                </a:spcBef>
              </a:pPr>
              <a:t>54</a:t>
            </a:fld>
            <a:endParaRPr lang="en-US" altLang="en-US" sz="1300"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2D92B03-499D-4D18-94E0-2B226D4F7F29}" type="slidenum">
              <a:rPr lang="en-US" altLang="en-US" sz="1300" smtClean="0"/>
              <a:pPr eaLnBrk="1" hangingPunct="1">
                <a:spcBef>
                  <a:spcPct val="0"/>
                </a:spcBef>
              </a:pPr>
              <a:t>55</a:t>
            </a:fld>
            <a:endParaRPr lang="en-US" altLang="en-US" sz="1300"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4A4ECE8-CAA9-4D72-BE39-0B6F786798AD}" type="slidenum">
              <a:rPr lang="en-US" altLang="en-US" sz="1300" smtClean="0"/>
              <a:pPr eaLnBrk="1" hangingPunct="1">
                <a:spcBef>
                  <a:spcPct val="0"/>
                </a:spcBef>
              </a:pPr>
              <a:t>56</a:t>
            </a:fld>
            <a:endParaRPr lang="en-US" altLang="en-US" sz="1300"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FD43FEE-F9BF-45D1-AA10-99C18C4F34EF}" type="slidenum">
              <a:rPr lang="en-US" altLang="en-US" sz="1300" smtClean="0"/>
              <a:pPr eaLnBrk="1" hangingPunct="1">
                <a:spcBef>
                  <a:spcPct val="0"/>
                </a:spcBef>
              </a:pPr>
              <a:t>57</a:t>
            </a:fld>
            <a:endParaRPr lang="en-US" altLang="en-US" sz="1300" smtClean="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136EB6D-D0AD-4899-B969-20A0957BDF06}" type="slidenum">
              <a:rPr lang="en-US" altLang="en-US" sz="1300" smtClean="0"/>
              <a:pPr eaLnBrk="1" hangingPunct="1">
                <a:spcBef>
                  <a:spcPct val="0"/>
                </a:spcBef>
              </a:pPr>
              <a:t>58</a:t>
            </a:fld>
            <a:endParaRPr lang="en-US" altLang="en-US" sz="1300" smtClean="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F06D223-4D74-4373-A776-9C4FB9A6D033}" type="slidenum">
              <a:rPr lang="en-US" altLang="en-US" sz="1300" smtClean="0"/>
              <a:pPr eaLnBrk="1" hangingPunct="1">
                <a:spcBef>
                  <a:spcPct val="0"/>
                </a:spcBef>
              </a:pPr>
              <a:t>59</a:t>
            </a:fld>
            <a:endParaRPr lang="en-US" altLang="en-US" sz="1300" smtClean="0"/>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8298400-11DE-4A1A-A975-5EDE75AD7D9F}" type="slidenum">
              <a:rPr lang="en-US" altLang="en-US" sz="1300" smtClean="0"/>
              <a:pPr eaLnBrk="1" hangingPunct="1">
                <a:spcBef>
                  <a:spcPct val="0"/>
                </a:spcBef>
              </a:pPr>
              <a:t>60</a:t>
            </a:fld>
            <a:endParaRPr lang="en-US" altLang="en-US" sz="1300"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5490101-A46C-41A8-9517-CC3F33EE6607}" type="slidenum">
              <a:rPr lang="en-US" altLang="en-US" sz="1300" smtClean="0"/>
              <a:pPr eaLnBrk="1" hangingPunct="1">
                <a:spcBef>
                  <a:spcPct val="0"/>
                </a:spcBef>
              </a:pPr>
              <a:t>5</a:t>
            </a:fld>
            <a:endParaRPr lang="en-US" altLang="en-US" sz="1300"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47B6509-6221-4979-8BD8-F64B6C3AF8FA}" type="slidenum">
              <a:rPr lang="en-US" altLang="en-US" sz="1300" smtClean="0"/>
              <a:pPr eaLnBrk="1" hangingPunct="1">
                <a:spcBef>
                  <a:spcPct val="0"/>
                </a:spcBef>
              </a:pPr>
              <a:t>61</a:t>
            </a:fld>
            <a:endParaRPr lang="en-US" altLang="en-US" sz="1300" smtClean="0"/>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476FC2D-E433-413A-B18F-D666256F9E8C}" type="slidenum">
              <a:rPr lang="en-US" altLang="en-US" sz="1300" smtClean="0"/>
              <a:pPr eaLnBrk="1" hangingPunct="1">
                <a:spcBef>
                  <a:spcPct val="0"/>
                </a:spcBef>
              </a:pPr>
              <a:t>62</a:t>
            </a:fld>
            <a:endParaRPr lang="en-US" altLang="en-US" sz="1300" smtClean="0"/>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D95D7EF-B7BC-4083-9D0B-ACB6EC6FDB0B}" type="slidenum">
              <a:rPr lang="en-US" altLang="en-US" sz="1300" smtClean="0"/>
              <a:pPr eaLnBrk="1" hangingPunct="1">
                <a:spcBef>
                  <a:spcPct val="0"/>
                </a:spcBef>
              </a:pPr>
              <a:t>63</a:t>
            </a:fld>
            <a:endParaRPr lang="en-US" altLang="en-US" sz="1300" smtClean="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1AE4BE1-B91C-4EA5-85CB-F57035999CFC}" type="slidenum">
              <a:rPr lang="en-US" altLang="en-US" sz="1300" smtClean="0"/>
              <a:pPr eaLnBrk="1" hangingPunct="1">
                <a:spcBef>
                  <a:spcPct val="0"/>
                </a:spcBef>
              </a:pPr>
              <a:t>64</a:t>
            </a:fld>
            <a:endParaRPr lang="en-US" altLang="en-US" sz="1300" smtClean="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A2E9AF4-62C9-42FF-879F-9C21A6462766}" type="slidenum">
              <a:rPr lang="en-US" altLang="en-US" sz="1300" smtClean="0"/>
              <a:pPr eaLnBrk="1" hangingPunct="1">
                <a:spcBef>
                  <a:spcPct val="0"/>
                </a:spcBef>
              </a:pPr>
              <a:t>65</a:t>
            </a:fld>
            <a:endParaRPr lang="en-US" altLang="en-US" sz="1300" smtClean="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8A28D0B-1CD1-4E23-906B-3595472A0BF3}" type="slidenum">
              <a:rPr lang="en-US" altLang="en-US" sz="1300" smtClean="0"/>
              <a:pPr eaLnBrk="1" hangingPunct="1">
                <a:spcBef>
                  <a:spcPct val="0"/>
                </a:spcBef>
              </a:pPr>
              <a:t>66</a:t>
            </a:fld>
            <a:endParaRPr lang="en-US" altLang="en-US" sz="1300"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5E4BBD0-E297-48C5-BC76-13AECEF3A340}" type="slidenum">
              <a:rPr lang="en-US" altLang="en-US" sz="1300" smtClean="0"/>
              <a:pPr eaLnBrk="1" hangingPunct="1">
                <a:spcBef>
                  <a:spcPct val="0"/>
                </a:spcBef>
              </a:pPr>
              <a:t>67</a:t>
            </a:fld>
            <a:endParaRPr lang="en-US" altLang="en-US" sz="1300" smtClean="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B03FECB-DD59-43FD-95DD-7C9C448CE417}" type="slidenum">
              <a:rPr lang="en-US" altLang="en-US" sz="1300" smtClean="0"/>
              <a:pPr eaLnBrk="1" hangingPunct="1">
                <a:spcBef>
                  <a:spcPct val="0"/>
                </a:spcBef>
              </a:pPr>
              <a:t>68</a:t>
            </a:fld>
            <a:endParaRPr lang="en-US" altLang="en-US" sz="1300" smtClean="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473C509-A75A-4A36-850F-B385CEEBCB50}" type="slidenum">
              <a:rPr lang="en-US" altLang="en-US" sz="1300" smtClean="0"/>
              <a:pPr eaLnBrk="1" hangingPunct="1">
                <a:spcBef>
                  <a:spcPct val="0"/>
                </a:spcBef>
              </a:pPr>
              <a:t>69</a:t>
            </a:fld>
            <a:endParaRPr lang="en-US" altLang="en-US" sz="1300" smtClean="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931F1E1-202D-4057-B1A9-0D6D4926C308}" type="slidenum">
              <a:rPr lang="en-US" altLang="en-US" sz="1300" smtClean="0"/>
              <a:pPr eaLnBrk="1" hangingPunct="1">
                <a:spcBef>
                  <a:spcPct val="0"/>
                </a:spcBef>
              </a:pPr>
              <a:t>70</a:t>
            </a:fld>
            <a:endParaRPr lang="en-US" altLang="en-US" sz="1300" smtClean="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2640C0B-96A6-4743-ADB2-392B5A689CAA}" type="slidenum">
              <a:rPr lang="en-US" altLang="en-US" sz="1300" smtClean="0"/>
              <a:pPr eaLnBrk="1" hangingPunct="1">
                <a:spcBef>
                  <a:spcPct val="0"/>
                </a:spcBef>
              </a:pPr>
              <a:t>6</a:t>
            </a:fld>
            <a:endParaRPr lang="en-US" altLang="en-US" sz="1300"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1538B31-F577-4F8D-8B5C-7C6154DDEEF3}" type="slidenum">
              <a:rPr lang="en-US" altLang="en-US" sz="1300" smtClean="0"/>
              <a:pPr eaLnBrk="1" hangingPunct="1">
                <a:spcBef>
                  <a:spcPct val="0"/>
                </a:spcBef>
              </a:pPr>
              <a:t>71</a:t>
            </a:fld>
            <a:endParaRPr lang="en-US" altLang="en-US" sz="1300" smtClean="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1F56A67-07BB-4AE5-B78D-2F4465F4404A}" type="slidenum">
              <a:rPr lang="en-US" altLang="en-US" sz="1300" smtClean="0">
                <a:ea typeface="ＭＳ Ｐゴシック" pitchFamily="34" charset="-128"/>
              </a:rPr>
              <a:pPr eaLnBrk="1" hangingPunct="1">
                <a:spcBef>
                  <a:spcPct val="0"/>
                </a:spcBef>
              </a:pPr>
              <a:t>72</a:t>
            </a:fld>
            <a:endParaRPr lang="en-US" altLang="en-US" sz="1300" smtClean="0">
              <a:ea typeface="ＭＳ Ｐゴシック" pitchFamily="34" charset="-128"/>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F3131A2-E4E8-4CED-8875-588862BF9A4D}" type="slidenum">
              <a:rPr lang="en-US" altLang="en-US" sz="1300" smtClean="0">
                <a:ea typeface="ＭＳ Ｐゴシック" pitchFamily="34" charset="-128"/>
              </a:rPr>
              <a:pPr eaLnBrk="1" hangingPunct="1">
                <a:spcBef>
                  <a:spcPct val="0"/>
                </a:spcBef>
              </a:pPr>
              <a:t>73</a:t>
            </a:fld>
            <a:endParaRPr lang="en-US" altLang="en-US" sz="1300" smtClean="0">
              <a:ea typeface="ＭＳ Ｐゴシック" pitchFamily="34" charset="-128"/>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F3131A2-E4E8-4CED-8875-588862BF9A4D}" type="slidenum">
              <a:rPr lang="en-US" altLang="en-US" sz="1300" smtClean="0">
                <a:ea typeface="ＭＳ Ｐゴシック" pitchFamily="34" charset="-128"/>
              </a:rPr>
              <a:pPr eaLnBrk="1" hangingPunct="1">
                <a:spcBef>
                  <a:spcPct val="0"/>
                </a:spcBef>
              </a:pPr>
              <a:t>74</a:t>
            </a:fld>
            <a:endParaRPr lang="en-US" altLang="en-US" sz="1300" smtClean="0">
              <a:ea typeface="ＭＳ Ｐゴシック" pitchFamily="34" charset="-128"/>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853CC35-4B46-429B-85BB-B9B4050E52C7}" type="slidenum">
              <a:rPr lang="en-US" altLang="en-US" sz="1300" smtClean="0"/>
              <a:pPr eaLnBrk="1" hangingPunct="1">
                <a:spcBef>
                  <a:spcPct val="0"/>
                </a:spcBef>
              </a:pPr>
              <a:t>75</a:t>
            </a:fld>
            <a:endParaRPr lang="en-US" altLang="en-US" sz="1300"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F628568-1817-43A1-96E5-DECCF1BFD796}" type="slidenum">
              <a:rPr lang="en-US" altLang="en-US" sz="1300" smtClean="0"/>
              <a:pPr eaLnBrk="1" hangingPunct="1">
                <a:spcBef>
                  <a:spcPct val="0"/>
                </a:spcBef>
              </a:pPr>
              <a:t>76</a:t>
            </a:fld>
            <a:endParaRPr lang="en-US" altLang="en-US" sz="1300" smtClean="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913509C-EBA4-44D6-9349-2610BBFAB46C}" type="slidenum">
              <a:rPr lang="en-US" altLang="en-US" sz="1300" smtClean="0"/>
              <a:pPr eaLnBrk="1" hangingPunct="1">
                <a:spcBef>
                  <a:spcPct val="0"/>
                </a:spcBef>
              </a:pPr>
              <a:t>77</a:t>
            </a:fld>
            <a:endParaRPr lang="en-US" altLang="en-US" sz="1300"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BF250F0-ED0E-4346-A5F6-23DD49190BA0}" type="slidenum">
              <a:rPr lang="en-US" altLang="en-US" sz="1300" smtClean="0"/>
              <a:pPr eaLnBrk="1" hangingPunct="1">
                <a:spcBef>
                  <a:spcPct val="0"/>
                </a:spcBef>
              </a:pPr>
              <a:t>7</a:t>
            </a:fld>
            <a:endParaRPr lang="en-US" altLang="en-US" sz="1300"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A7AFEFF-5324-43DE-BC7D-75AFC39A6346}" type="slidenum">
              <a:rPr lang="en-US" altLang="en-US" sz="1300" smtClean="0"/>
              <a:pPr eaLnBrk="1" hangingPunct="1">
                <a:spcBef>
                  <a:spcPct val="0"/>
                </a:spcBef>
              </a:pPr>
              <a:t>8</a:t>
            </a:fld>
            <a:endParaRPr lang="en-US" altLang="en-US" sz="1300"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97F32EF-7384-4174-AD46-05630584DB2A}" type="slidenum">
              <a:rPr lang="en-US" altLang="en-US" sz="1300" smtClean="0"/>
              <a:pPr eaLnBrk="1" hangingPunct="1">
                <a:spcBef>
                  <a:spcPct val="0"/>
                </a:spcBef>
              </a:pPr>
              <a:t>9</a:t>
            </a:fld>
            <a:endParaRPr lang="en-US" altLang="en-US" sz="1300"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295400"/>
            <a:ext cx="7772400" cy="1470025"/>
          </a:xfrm>
        </p:spPr>
        <p:txBody>
          <a:bodyPr/>
          <a:lstStyle>
            <a:lvl1pPr algn="ctr">
              <a:defRPr/>
            </a:lvl1pPr>
          </a:lstStyle>
          <a:p>
            <a:r>
              <a:rPr lang="en-US"/>
              <a:t>Click to edit Master title style</a:t>
            </a:r>
          </a:p>
        </p:txBody>
      </p:sp>
      <p:sp>
        <p:nvSpPr>
          <p:cNvPr id="6147" name="Rectangle 3"/>
          <p:cNvSpPr>
            <a:spLocks noGrp="1" noChangeArrowheads="1"/>
          </p:cNvSpPr>
          <p:nvPr>
            <p:ph type="subTitle" idx="1"/>
          </p:nvPr>
        </p:nvSpPr>
        <p:spPr>
          <a:xfrm>
            <a:off x="1371600" y="3352800"/>
            <a:ext cx="6400800" cy="1752600"/>
          </a:xfrm>
        </p:spPr>
        <p:txBody>
          <a:bodyPr/>
          <a:lstStyle>
            <a:lvl1pPr marL="0" indent="0" algn="ctr">
              <a:buFontTx/>
              <a:buNone/>
              <a:defRPr>
                <a:solidFill>
                  <a:srgbClr val="0000FF"/>
                </a:solidFill>
              </a:defRPr>
            </a:lvl1pPr>
          </a:lstStyle>
          <a:p>
            <a:r>
              <a:rPr lang="en-US"/>
              <a:t>Click to edit Master subtitle style</a:t>
            </a:r>
          </a:p>
        </p:txBody>
      </p:sp>
    </p:spTree>
    <p:extLst>
      <p:ext uri="{BB962C8B-B14F-4D97-AF65-F5344CB8AC3E}">
        <p14:creationId xmlns:p14="http://schemas.microsoft.com/office/powerpoint/2010/main" val="427213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18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3048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9406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78486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733800"/>
            <a:ext cx="78486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6779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143000"/>
            <a:ext cx="38481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143000"/>
            <a:ext cx="38481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09600" y="3733800"/>
            <a:ext cx="78486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950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308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361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3848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3848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061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034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5301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47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963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309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 </a:t>
            </a:r>
          </a:p>
        </p:txBody>
      </p:sp>
      <p:sp>
        <p:nvSpPr>
          <p:cNvPr id="1028" name="Line 7"/>
          <p:cNvSpPr>
            <a:spLocks noChangeShapeType="1"/>
          </p:cNvSpPr>
          <p:nvPr userDrawn="1"/>
        </p:nvSpPr>
        <p:spPr bwMode="auto">
          <a:xfrm>
            <a:off x="609600" y="914400"/>
            <a:ext cx="6019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28"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Lst>
  <p:txStyles>
    <p:titleStyle>
      <a:lvl1pPr algn="l" rtl="0" eaLnBrk="0" fontAlgn="base" hangingPunct="0">
        <a:spcBef>
          <a:spcPct val="0"/>
        </a:spcBef>
        <a:spcAft>
          <a:spcPct val="0"/>
        </a:spcAft>
        <a:defRPr sz="2000" b="1">
          <a:solidFill>
            <a:srgbClr val="0000FF"/>
          </a:solidFill>
          <a:latin typeface="+mj-lt"/>
          <a:ea typeface="+mj-ea"/>
          <a:cs typeface="+mj-cs"/>
        </a:defRPr>
      </a:lvl1pPr>
      <a:lvl2pPr algn="l" rtl="0" eaLnBrk="0" fontAlgn="base" hangingPunct="0">
        <a:spcBef>
          <a:spcPct val="0"/>
        </a:spcBef>
        <a:spcAft>
          <a:spcPct val="0"/>
        </a:spcAft>
        <a:defRPr sz="2000" b="1">
          <a:solidFill>
            <a:srgbClr val="0000FF"/>
          </a:solidFill>
          <a:latin typeface="Verdana" pitchFamily="34" charset="0"/>
          <a:cs typeface="Arial" pitchFamily="34" charset="0"/>
        </a:defRPr>
      </a:lvl2pPr>
      <a:lvl3pPr algn="l" rtl="0" eaLnBrk="0" fontAlgn="base" hangingPunct="0">
        <a:spcBef>
          <a:spcPct val="0"/>
        </a:spcBef>
        <a:spcAft>
          <a:spcPct val="0"/>
        </a:spcAft>
        <a:defRPr sz="2000" b="1">
          <a:solidFill>
            <a:srgbClr val="0000FF"/>
          </a:solidFill>
          <a:latin typeface="Verdana" pitchFamily="34" charset="0"/>
          <a:cs typeface="Arial" pitchFamily="34" charset="0"/>
        </a:defRPr>
      </a:lvl3pPr>
      <a:lvl4pPr algn="l" rtl="0" eaLnBrk="0" fontAlgn="base" hangingPunct="0">
        <a:spcBef>
          <a:spcPct val="0"/>
        </a:spcBef>
        <a:spcAft>
          <a:spcPct val="0"/>
        </a:spcAft>
        <a:defRPr sz="2000" b="1">
          <a:solidFill>
            <a:srgbClr val="0000FF"/>
          </a:solidFill>
          <a:latin typeface="Verdana" pitchFamily="34" charset="0"/>
          <a:cs typeface="Arial" pitchFamily="34" charset="0"/>
        </a:defRPr>
      </a:lvl4pPr>
      <a:lvl5pPr algn="l" rtl="0" eaLnBrk="0" fontAlgn="base" hangingPunct="0">
        <a:spcBef>
          <a:spcPct val="0"/>
        </a:spcBef>
        <a:spcAft>
          <a:spcPct val="0"/>
        </a:spcAft>
        <a:defRPr sz="2000" b="1">
          <a:solidFill>
            <a:srgbClr val="0000FF"/>
          </a:solidFill>
          <a:latin typeface="Verdana" pitchFamily="34" charset="0"/>
          <a:cs typeface="Arial" pitchFamily="34" charset="0"/>
        </a:defRPr>
      </a:lvl5pPr>
      <a:lvl6pPr marL="457200" algn="l" rtl="0" fontAlgn="base">
        <a:spcBef>
          <a:spcPct val="0"/>
        </a:spcBef>
        <a:spcAft>
          <a:spcPct val="0"/>
        </a:spcAft>
        <a:defRPr sz="2000" b="1">
          <a:solidFill>
            <a:srgbClr val="0000FF"/>
          </a:solidFill>
          <a:latin typeface="Verdana" pitchFamily="34" charset="0"/>
          <a:cs typeface="Arial" pitchFamily="34" charset="0"/>
        </a:defRPr>
      </a:lvl6pPr>
      <a:lvl7pPr marL="914400" algn="l" rtl="0" fontAlgn="base">
        <a:spcBef>
          <a:spcPct val="0"/>
        </a:spcBef>
        <a:spcAft>
          <a:spcPct val="0"/>
        </a:spcAft>
        <a:defRPr sz="2000" b="1">
          <a:solidFill>
            <a:srgbClr val="0000FF"/>
          </a:solidFill>
          <a:latin typeface="Verdana" pitchFamily="34" charset="0"/>
          <a:cs typeface="Arial" pitchFamily="34" charset="0"/>
        </a:defRPr>
      </a:lvl7pPr>
      <a:lvl8pPr marL="1371600" algn="l" rtl="0" fontAlgn="base">
        <a:spcBef>
          <a:spcPct val="0"/>
        </a:spcBef>
        <a:spcAft>
          <a:spcPct val="0"/>
        </a:spcAft>
        <a:defRPr sz="2000" b="1">
          <a:solidFill>
            <a:srgbClr val="0000FF"/>
          </a:solidFill>
          <a:latin typeface="Verdana" pitchFamily="34" charset="0"/>
          <a:cs typeface="Arial" pitchFamily="34" charset="0"/>
        </a:defRPr>
      </a:lvl8pPr>
      <a:lvl9pPr marL="1828800" algn="l" rtl="0" fontAlgn="base">
        <a:spcBef>
          <a:spcPct val="0"/>
        </a:spcBef>
        <a:spcAft>
          <a:spcPct val="0"/>
        </a:spcAft>
        <a:defRPr sz="2000" b="1">
          <a:solidFill>
            <a:srgbClr val="0000FF"/>
          </a:solidFill>
          <a:latin typeface="Verdana" pitchFamily="34" charset="0"/>
          <a:cs typeface="Arial" pitchFamily="34" charset="0"/>
        </a:defRPr>
      </a:lvl9pPr>
    </p:titleStyle>
    <p:bodyStyle>
      <a:lvl1pPr marL="342900" indent="-342900" algn="l" rtl="0" eaLnBrk="0" fontAlgn="base" hangingPunct="0">
        <a:spcBef>
          <a:spcPct val="20000"/>
        </a:spcBef>
        <a:spcAft>
          <a:spcPct val="0"/>
        </a:spcAft>
        <a:buSzPct val="100000"/>
        <a:buChar char="•"/>
        <a:defRPr>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cs typeface="+mn-cs"/>
        </a:defRPr>
      </a:lvl2pPr>
      <a:lvl3pPr marL="1143000" indent="-228600" algn="l" rtl="0" eaLnBrk="0" fontAlgn="base" hangingPunct="0">
        <a:spcBef>
          <a:spcPct val="20000"/>
        </a:spcBef>
        <a:spcAft>
          <a:spcPct val="0"/>
        </a:spcAft>
        <a:buSzPct val="100000"/>
        <a:buChar char="•"/>
        <a:defRPr sz="1600">
          <a:solidFill>
            <a:schemeClr val="tx1"/>
          </a:solidFill>
          <a:latin typeface="+mn-lt"/>
          <a:cs typeface="+mn-cs"/>
        </a:defRPr>
      </a:lvl3pPr>
      <a:lvl4pPr marL="1600200" indent="-228600" algn="l" rtl="0" eaLnBrk="0" fontAlgn="base" hangingPunct="0">
        <a:spcBef>
          <a:spcPct val="20000"/>
        </a:spcBef>
        <a:spcAft>
          <a:spcPct val="0"/>
        </a:spcAft>
        <a:buSzPct val="100000"/>
        <a:buChar char="–"/>
        <a:defRPr sz="1600">
          <a:solidFill>
            <a:schemeClr val="tx1"/>
          </a:solidFill>
          <a:latin typeface="+mn-lt"/>
          <a:cs typeface="+mn-cs"/>
        </a:defRPr>
      </a:lvl4pPr>
      <a:lvl5pPr marL="2057400" indent="-228600" algn="l" rtl="0" eaLnBrk="0" fontAlgn="base" hangingPunct="0">
        <a:spcBef>
          <a:spcPct val="20000"/>
        </a:spcBef>
        <a:spcAft>
          <a:spcPct val="0"/>
        </a:spcAft>
        <a:buSzPct val="100000"/>
        <a:buChar char="•"/>
        <a:defRPr sz="1600">
          <a:solidFill>
            <a:schemeClr val="tx1"/>
          </a:solidFill>
          <a:latin typeface="+mn-lt"/>
          <a:cs typeface="+mn-cs"/>
        </a:defRPr>
      </a:lvl5pPr>
      <a:lvl6pPr marL="2514600" indent="-228600" algn="l" rtl="0" fontAlgn="base">
        <a:spcBef>
          <a:spcPct val="20000"/>
        </a:spcBef>
        <a:spcAft>
          <a:spcPct val="0"/>
        </a:spcAft>
        <a:buSzPct val="100000"/>
        <a:buChar char="•"/>
        <a:defRPr sz="1600">
          <a:solidFill>
            <a:schemeClr val="tx1"/>
          </a:solidFill>
          <a:latin typeface="+mn-lt"/>
          <a:cs typeface="+mn-cs"/>
        </a:defRPr>
      </a:lvl6pPr>
      <a:lvl7pPr marL="2971800" indent="-228600" algn="l" rtl="0" fontAlgn="base">
        <a:spcBef>
          <a:spcPct val="20000"/>
        </a:spcBef>
        <a:spcAft>
          <a:spcPct val="0"/>
        </a:spcAft>
        <a:buSzPct val="100000"/>
        <a:buChar char="•"/>
        <a:defRPr sz="1600">
          <a:solidFill>
            <a:schemeClr val="tx1"/>
          </a:solidFill>
          <a:latin typeface="+mn-lt"/>
          <a:cs typeface="+mn-cs"/>
        </a:defRPr>
      </a:lvl7pPr>
      <a:lvl8pPr marL="3429000" indent="-228600" algn="l" rtl="0" fontAlgn="base">
        <a:spcBef>
          <a:spcPct val="20000"/>
        </a:spcBef>
        <a:spcAft>
          <a:spcPct val="0"/>
        </a:spcAft>
        <a:buSzPct val="100000"/>
        <a:buChar char="•"/>
        <a:defRPr sz="1600">
          <a:solidFill>
            <a:schemeClr val="tx1"/>
          </a:solidFill>
          <a:latin typeface="+mn-lt"/>
          <a:cs typeface="+mn-cs"/>
        </a:defRPr>
      </a:lvl8pPr>
      <a:lvl9pPr marL="3886200" indent="-228600" algn="l" rtl="0" fontAlgn="base">
        <a:spcBef>
          <a:spcPct val="20000"/>
        </a:spcBef>
        <a:spcAft>
          <a:spcPct val="0"/>
        </a:spcAft>
        <a:buSzPct val="10000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4.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5.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6.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7.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
            <a:ext cx="7772400" cy="1470025"/>
          </a:xfrm>
        </p:spPr>
        <p:txBody>
          <a:bodyPr/>
          <a:lstStyle/>
          <a:p>
            <a:pPr eaLnBrk="1" hangingPunct="1"/>
            <a:r>
              <a:rPr lang="en-US" altLang="en-US" dirty="0" smtClean="0"/>
              <a:t>Constraint Satisfaction Problems (CSPs</a:t>
            </a:r>
            <a:r>
              <a:rPr lang="en-US" altLang="en-US" dirty="0" smtClean="0"/>
              <a:t>)</a:t>
            </a:r>
            <a:br>
              <a:rPr lang="en-US" altLang="en-US" dirty="0" smtClean="0"/>
            </a:br>
            <a:r>
              <a:rPr lang="en-US" altLang="en-US" dirty="0"/>
              <a:t/>
            </a:r>
            <a:br>
              <a:rPr lang="en-US" altLang="en-US" dirty="0"/>
            </a:br>
            <a:r>
              <a:rPr lang="en-US" altLang="en-US" dirty="0"/>
              <a:t>C</a:t>
            </a:r>
            <a:r>
              <a:rPr lang="en-US" altLang="en-US" dirty="0" smtClean="0"/>
              <a:t>onstraint Propagation and Local Search</a:t>
            </a:r>
            <a:endParaRPr lang="en-US" altLang="en-US" dirty="0" smtClean="0"/>
          </a:p>
        </p:txBody>
      </p:sp>
      <p:sp>
        <p:nvSpPr>
          <p:cNvPr id="3075" name="Rectangle 3"/>
          <p:cNvSpPr>
            <a:spLocks noGrp="1" noChangeArrowheads="1"/>
          </p:cNvSpPr>
          <p:nvPr>
            <p:ph type="subTitle" idx="1"/>
          </p:nvPr>
        </p:nvSpPr>
        <p:spPr>
          <a:xfrm>
            <a:off x="1143000" y="2057400"/>
            <a:ext cx="6629400" cy="2743200"/>
          </a:xfrm>
        </p:spPr>
        <p:txBody>
          <a:bodyPr/>
          <a:lstStyle/>
          <a:p>
            <a:pPr eaLnBrk="1" hangingPunct="1"/>
            <a:r>
              <a:rPr lang="en-US" altLang="en-US" dirty="0" smtClean="0"/>
              <a:t>This lecture topic (two lectures)</a:t>
            </a:r>
          </a:p>
          <a:p>
            <a:pPr eaLnBrk="1" hangingPunct="1"/>
            <a:r>
              <a:rPr lang="en-US" altLang="en-US" dirty="0" smtClean="0"/>
              <a:t>Chapter 6.1 – 6.4, except 6.3.3</a:t>
            </a:r>
          </a:p>
          <a:p>
            <a:pPr eaLnBrk="1" hangingPunct="1"/>
            <a:endParaRPr lang="en-US" altLang="en-US" dirty="0" smtClean="0"/>
          </a:p>
          <a:p>
            <a:pPr eaLnBrk="1" hangingPunct="1"/>
            <a:r>
              <a:rPr lang="en-US" altLang="en-US" dirty="0" smtClean="0"/>
              <a:t>Next lecture topic (two lectures)</a:t>
            </a:r>
          </a:p>
          <a:p>
            <a:pPr eaLnBrk="1" hangingPunct="1"/>
            <a:r>
              <a:rPr lang="en-US" altLang="en-US" dirty="0" smtClean="0"/>
              <a:t>Chapter 7.1 – 7.5</a:t>
            </a:r>
          </a:p>
          <a:p>
            <a:pPr eaLnBrk="1" hangingPunct="1"/>
            <a:r>
              <a:rPr lang="en-US" altLang="en-US" dirty="0" smtClean="0"/>
              <a:t/>
            </a:r>
            <a:br>
              <a:rPr lang="en-US" altLang="en-US" dirty="0" smtClean="0"/>
            </a:br>
            <a:r>
              <a:rPr lang="en-US" altLang="en-US" dirty="0" smtClean="0"/>
              <a:t>(Please read lecture topic material before and after each lecture on that topic)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Forward checking</a:t>
            </a:r>
          </a:p>
        </p:txBody>
      </p:sp>
      <p:pic>
        <p:nvPicPr>
          <p:cNvPr id="44035"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539875"/>
            <a:ext cx="4648200" cy="1401763"/>
          </a:xfrm>
          <a:noFill/>
        </p:spPr>
      </p:pic>
      <p:sp>
        <p:nvSpPr>
          <p:cNvPr id="44036" name="Rectangle 3"/>
          <p:cNvSpPr>
            <a:spLocks noGrp="1" noChangeArrowheads="1"/>
          </p:cNvSpPr>
          <p:nvPr>
            <p:ph type="body" sz="half" idx="3"/>
          </p:nvPr>
        </p:nvSpPr>
        <p:spPr/>
        <p:txBody>
          <a:bodyPr/>
          <a:lstStyle/>
          <a:p>
            <a:pPr eaLnBrk="1" hangingPunct="1">
              <a:lnSpc>
                <a:spcPct val="90000"/>
              </a:lnSpc>
            </a:pPr>
            <a:r>
              <a:rPr lang="en-US" altLang="en-US" sz="1600" smtClean="0"/>
              <a:t>Can we detect inevitable failure early?</a:t>
            </a:r>
          </a:p>
          <a:p>
            <a:pPr lvl="1" eaLnBrk="1" hangingPunct="1">
              <a:lnSpc>
                <a:spcPct val="90000"/>
              </a:lnSpc>
            </a:pPr>
            <a:r>
              <a:rPr lang="en-US" altLang="en-US" sz="1400" i="1" smtClean="0"/>
              <a:t>And avoid it later?</a:t>
            </a:r>
          </a:p>
          <a:p>
            <a:pPr lvl="1" eaLnBrk="1" hangingPunct="1">
              <a:lnSpc>
                <a:spcPct val="90000"/>
              </a:lnSpc>
            </a:pPr>
            <a:endParaRPr lang="en-US" altLang="en-US" sz="1400" i="1" smtClean="0"/>
          </a:p>
          <a:p>
            <a:pPr eaLnBrk="1" hangingPunct="1">
              <a:lnSpc>
                <a:spcPct val="90000"/>
              </a:lnSpc>
            </a:pPr>
            <a:r>
              <a:rPr lang="en-US" altLang="en-US" sz="1600" i="1" smtClean="0"/>
              <a:t>Forward checking idea: </a:t>
            </a:r>
            <a:r>
              <a:rPr lang="en-US" altLang="en-US" sz="1600" smtClean="0"/>
              <a:t>keep track of remaining legal values for unassigned variables.</a:t>
            </a:r>
          </a:p>
          <a:p>
            <a:pPr eaLnBrk="1" hangingPunct="1">
              <a:lnSpc>
                <a:spcPct val="90000"/>
              </a:lnSpc>
            </a:pPr>
            <a:endParaRPr lang="en-US" altLang="en-US" sz="1600" smtClean="0"/>
          </a:p>
          <a:p>
            <a:pPr eaLnBrk="1" hangingPunct="1">
              <a:lnSpc>
                <a:spcPct val="90000"/>
              </a:lnSpc>
            </a:pPr>
            <a:r>
              <a:rPr lang="en-US" altLang="en-US" sz="1600" smtClean="0"/>
              <a:t>Terminate search when any variable has no legal values.</a:t>
            </a:r>
            <a:endParaRPr lang="en-US" altLang="en-US" sz="1600" i="1" smtClean="0"/>
          </a:p>
        </p:txBody>
      </p:sp>
      <p:pic>
        <p:nvPicPr>
          <p:cNvPr id="44037"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Forward checking</a:t>
            </a:r>
          </a:p>
        </p:txBody>
      </p:sp>
      <p:pic>
        <p:nvPicPr>
          <p:cNvPr id="45059"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484313"/>
            <a:ext cx="4572000" cy="1514475"/>
          </a:xfrm>
          <a:noFill/>
        </p:spPr>
      </p:pic>
      <p:sp>
        <p:nvSpPr>
          <p:cNvPr id="45060" name="Rectangle 3"/>
          <p:cNvSpPr>
            <a:spLocks noGrp="1" noChangeArrowheads="1"/>
          </p:cNvSpPr>
          <p:nvPr>
            <p:ph type="body" sz="half" idx="3"/>
          </p:nvPr>
        </p:nvSpPr>
        <p:spPr/>
        <p:txBody>
          <a:bodyPr/>
          <a:lstStyle/>
          <a:p>
            <a:pPr eaLnBrk="1" hangingPunct="1"/>
            <a:r>
              <a:rPr lang="en-US" altLang="en-US" sz="1400" smtClean="0"/>
              <a:t>Assign</a:t>
            </a:r>
            <a:r>
              <a:rPr lang="en-US" altLang="en-US" sz="1400" i="1" smtClean="0"/>
              <a:t> {WA=red}</a:t>
            </a:r>
          </a:p>
          <a:p>
            <a:pPr eaLnBrk="1" hangingPunct="1"/>
            <a:endParaRPr lang="en-US" altLang="en-US" sz="1400" i="1" smtClean="0"/>
          </a:p>
          <a:p>
            <a:pPr eaLnBrk="1" hangingPunct="1"/>
            <a:r>
              <a:rPr lang="en-US" altLang="en-US" sz="1400" smtClean="0"/>
              <a:t>Effects on other variables connected by constraints to WA</a:t>
            </a:r>
          </a:p>
          <a:p>
            <a:pPr lvl="1" eaLnBrk="1" hangingPunct="1"/>
            <a:r>
              <a:rPr lang="en-US" altLang="en-US" sz="1200" i="1" smtClean="0"/>
              <a:t>NT can no longer be red</a:t>
            </a:r>
          </a:p>
          <a:p>
            <a:pPr lvl="1" eaLnBrk="1" hangingPunct="1"/>
            <a:r>
              <a:rPr lang="en-US" altLang="en-US" sz="1200" i="1" smtClean="0"/>
              <a:t>SA can no longer be red</a:t>
            </a:r>
          </a:p>
        </p:txBody>
      </p:sp>
      <p:pic>
        <p:nvPicPr>
          <p:cNvPr id="45061"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Forward checking</a:t>
            </a:r>
          </a:p>
        </p:txBody>
      </p:sp>
      <p:pic>
        <p:nvPicPr>
          <p:cNvPr id="46083"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392238"/>
            <a:ext cx="4495800" cy="1695450"/>
          </a:xfrm>
          <a:noFill/>
        </p:spPr>
      </p:pic>
      <p:sp>
        <p:nvSpPr>
          <p:cNvPr id="46084" name="Rectangle 3"/>
          <p:cNvSpPr>
            <a:spLocks noGrp="1" noChangeArrowheads="1"/>
          </p:cNvSpPr>
          <p:nvPr>
            <p:ph type="body" sz="half" idx="3"/>
          </p:nvPr>
        </p:nvSpPr>
        <p:spPr/>
        <p:txBody>
          <a:bodyPr/>
          <a:lstStyle/>
          <a:p>
            <a:pPr eaLnBrk="1" hangingPunct="1"/>
            <a:r>
              <a:rPr lang="en-US" altLang="en-US" sz="1400" smtClean="0"/>
              <a:t>Assign</a:t>
            </a:r>
            <a:r>
              <a:rPr lang="en-US" altLang="en-US" sz="1400" i="1" smtClean="0"/>
              <a:t> {Q=green}</a:t>
            </a:r>
          </a:p>
          <a:p>
            <a:pPr eaLnBrk="1" hangingPunct="1"/>
            <a:endParaRPr lang="en-US" altLang="en-US" sz="1400" i="1" smtClean="0"/>
          </a:p>
          <a:p>
            <a:pPr eaLnBrk="1" hangingPunct="1"/>
            <a:r>
              <a:rPr lang="en-US" altLang="en-US" sz="1400" smtClean="0"/>
              <a:t>Effects on other variables connected by constraints with WA</a:t>
            </a:r>
          </a:p>
          <a:p>
            <a:pPr lvl="1" eaLnBrk="1" hangingPunct="1"/>
            <a:r>
              <a:rPr lang="en-US" altLang="en-US" sz="1200" i="1" smtClean="0"/>
              <a:t>NT can no longer be green</a:t>
            </a:r>
          </a:p>
          <a:p>
            <a:pPr lvl="1" eaLnBrk="1" hangingPunct="1"/>
            <a:r>
              <a:rPr lang="en-US" altLang="en-US" sz="1200" i="1" smtClean="0"/>
              <a:t>NSW can no longer be green</a:t>
            </a:r>
          </a:p>
          <a:p>
            <a:pPr lvl="1" eaLnBrk="1" hangingPunct="1"/>
            <a:r>
              <a:rPr lang="en-US" altLang="en-US" sz="1200" i="1" smtClean="0"/>
              <a:t>SA can no longer be green</a:t>
            </a:r>
          </a:p>
          <a:p>
            <a:pPr lvl="1" eaLnBrk="1" hangingPunct="1"/>
            <a:endParaRPr lang="en-US" altLang="en-US" sz="1200" i="1" smtClean="0"/>
          </a:p>
          <a:p>
            <a:pPr eaLnBrk="1" hangingPunct="1"/>
            <a:r>
              <a:rPr lang="en-US" altLang="en-US" sz="1400" i="1" smtClean="0"/>
              <a:t>MRV heuristic</a:t>
            </a:r>
            <a:r>
              <a:rPr lang="en-US" altLang="en-US" sz="1400" smtClean="0"/>
              <a:t> would automatically select NT or SA next </a:t>
            </a:r>
          </a:p>
          <a:p>
            <a:pPr lvl="1" eaLnBrk="1" hangingPunct="1">
              <a:buFontTx/>
              <a:buNone/>
            </a:pPr>
            <a:endParaRPr lang="en-US" altLang="en-US" sz="1200" smtClean="0"/>
          </a:p>
        </p:txBody>
      </p:sp>
      <p:pic>
        <p:nvPicPr>
          <p:cNvPr id="46085"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Forward checking</a:t>
            </a:r>
          </a:p>
        </p:txBody>
      </p:sp>
      <p:pic>
        <p:nvPicPr>
          <p:cNvPr id="47107"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447800"/>
            <a:ext cx="4419600" cy="1992313"/>
          </a:xfrm>
          <a:noFill/>
        </p:spPr>
      </p:pic>
      <p:sp>
        <p:nvSpPr>
          <p:cNvPr id="47108" name="Rectangle 3"/>
          <p:cNvSpPr>
            <a:spLocks noGrp="1" noChangeArrowheads="1"/>
          </p:cNvSpPr>
          <p:nvPr>
            <p:ph type="body" sz="half" idx="3"/>
          </p:nvPr>
        </p:nvSpPr>
        <p:spPr/>
        <p:txBody>
          <a:bodyPr/>
          <a:lstStyle/>
          <a:p>
            <a:pPr eaLnBrk="1" hangingPunct="1"/>
            <a:r>
              <a:rPr lang="en-US" altLang="en-US" sz="1400" smtClean="0"/>
              <a:t>If </a:t>
            </a:r>
            <a:r>
              <a:rPr lang="en-US" altLang="en-US" sz="1400" i="1" smtClean="0"/>
              <a:t>V</a:t>
            </a:r>
            <a:r>
              <a:rPr lang="en-US" altLang="en-US" sz="1400" smtClean="0"/>
              <a:t> is assigned</a:t>
            </a:r>
            <a:r>
              <a:rPr lang="en-US" altLang="en-US" sz="1400" i="1" smtClean="0"/>
              <a:t> blue</a:t>
            </a:r>
          </a:p>
          <a:p>
            <a:pPr eaLnBrk="1" hangingPunct="1"/>
            <a:endParaRPr lang="en-US" altLang="en-US" sz="1400" i="1" smtClean="0"/>
          </a:p>
          <a:p>
            <a:pPr eaLnBrk="1" hangingPunct="1"/>
            <a:r>
              <a:rPr lang="en-US" altLang="en-US" sz="1400" smtClean="0"/>
              <a:t>Effects on other variables connected by constraints with WA</a:t>
            </a:r>
            <a:endParaRPr lang="en-US" altLang="en-US" sz="1600" i="1" smtClean="0"/>
          </a:p>
          <a:p>
            <a:pPr lvl="1" eaLnBrk="1" hangingPunct="1"/>
            <a:r>
              <a:rPr lang="en-US" altLang="en-US" sz="1400" i="1" smtClean="0"/>
              <a:t>NSW can no longer be blue</a:t>
            </a:r>
          </a:p>
          <a:p>
            <a:pPr lvl="1" eaLnBrk="1" hangingPunct="1"/>
            <a:r>
              <a:rPr lang="en-US" altLang="en-US" sz="1400" i="1" smtClean="0"/>
              <a:t>SA is empty</a:t>
            </a:r>
          </a:p>
          <a:p>
            <a:pPr lvl="1" eaLnBrk="1" hangingPunct="1"/>
            <a:endParaRPr lang="en-US" altLang="en-US" sz="1400" i="1" smtClean="0"/>
          </a:p>
          <a:p>
            <a:pPr eaLnBrk="1" hangingPunct="1"/>
            <a:r>
              <a:rPr lang="en-US" altLang="en-US" sz="1400" smtClean="0"/>
              <a:t>FC has detected that partial assignment is </a:t>
            </a:r>
            <a:r>
              <a:rPr lang="en-US" altLang="en-US" sz="1400" i="1" smtClean="0"/>
              <a:t>inconsistent</a:t>
            </a:r>
            <a:r>
              <a:rPr lang="en-US" altLang="en-US" sz="1400" smtClean="0"/>
              <a:t> with the constraints and backtracking can occur.</a:t>
            </a:r>
          </a:p>
        </p:txBody>
      </p:sp>
      <p:pic>
        <p:nvPicPr>
          <p:cNvPr id="47109"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48131" name="Group 3"/>
          <p:cNvGrpSpPr>
            <a:grpSpLocks/>
          </p:cNvGrpSpPr>
          <p:nvPr/>
        </p:nvGrpSpPr>
        <p:grpSpPr bwMode="auto">
          <a:xfrm>
            <a:off x="762000" y="2133600"/>
            <a:ext cx="2225675" cy="2209800"/>
            <a:chOff x="624" y="1776"/>
            <a:chExt cx="1402" cy="1392"/>
          </a:xfrm>
        </p:grpSpPr>
        <p:grpSp>
          <p:nvGrpSpPr>
            <p:cNvPr id="48144" name="Group 4"/>
            <p:cNvGrpSpPr>
              <a:grpSpLocks/>
            </p:cNvGrpSpPr>
            <p:nvPr/>
          </p:nvGrpSpPr>
          <p:grpSpPr bwMode="auto">
            <a:xfrm>
              <a:off x="816" y="2016"/>
              <a:ext cx="1152" cy="1152"/>
              <a:chOff x="576" y="1728"/>
              <a:chExt cx="1152" cy="1152"/>
            </a:xfrm>
          </p:grpSpPr>
          <p:sp>
            <p:nvSpPr>
              <p:cNvPr id="4815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6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6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48145"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48146"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48147"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48148"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48149"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48150"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48151"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48152"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48132" name="Group 22"/>
          <p:cNvGrpSpPr>
            <a:grpSpLocks/>
          </p:cNvGrpSpPr>
          <p:nvPr/>
        </p:nvGrpSpPr>
        <p:grpSpPr bwMode="auto">
          <a:xfrm>
            <a:off x="3810000" y="1600200"/>
            <a:ext cx="3714750" cy="3270250"/>
            <a:chOff x="2445" y="1344"/>
            <a:chExt cx="2340" cy="2060"/>
          </a:xfrm>
        </p:grpSpPr>
        <p:grpSp>
          <p:nvGrpSpPr>
            <p:cNvPr id="48133" name="Group 23"/>
            <p:cNvGrpSpPr>
              <a:grpSpLocks/>
            </p:cNvGrpSpPr>
            <p:nvPr/>
          </p:nvGrpSpPr>
          <p:grpSpPr bwMode="auto">
            <a:xfrm>
              <a:off x="2445" y="1344"/>
              <a:ext cx="2340" cy="2060"/>
              <a:chOff x="2445" y="1344"/>
              <a:chExt cx="2340" cy="2060"/>
            </a:xfrm>
          </p:grpSpPr>
          <p:sp>
            <p:nvSpPr>
              <p:cNvPr id="48140"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X1</a:t>
                </a:r>
              </a:p>
              <a:p>
                <a:pPr algn="ctr" eaLnBrk="1" hangingPunct="1">
                  <a:spcBef>
                    <a:spcPct val="0"/>
                  </a:spcBef>
                  <a:buSzTx/>
                  <a:buFontTx/>
                  <a:buNone/>
                </a:pPr>
                <a:r>
                  <a:rPr lang="en-US" altLang="en-US" sz="2400">
                    <a:latin typeface="Tahoma" pitchFamily="34" charset="0"/>
                  </a:rPr>
                  <a:t>{1,2,3,4}</a:t>
                </a:r>
              </a:p>
            </p:txBody>
          </p:sp>
          <p:sp>
            <p:nvSpPr>
              <p:cNvPr id="48141"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48142"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48143"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4813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49155" name="Group 3"/>
          <p:cNvGrpSpPr>
            <a:grpSpLocks/>
          </p:cNvGrpSpPr>
          <p:nvPr/>
        </p:nvGrpSpPr>
        <p:grpSpPr bwMode="auto">
          <a:xfrm>
            <a:off x="762000" y="2133600"/>
            <a:ext cx="2225675" cy="2209800"/>
            <a:chOff x="624" y="1776"/>
            <a:chExt cx="1402" cy="1392"/>
          </a:xfrm>
        </p:grpSpPr>
        <p:grpSp>
          <p:nvGrpSpPr>
            <p:cNvPr id="49170" name="Group 4"/>
            <p:cNvGrpSpPr>
              <a:grpSpLocks/>
            </p:cNvGrpSpPr>
            <p:nvPr/>
          </p:nvGrpSpPr>
          <p:grpSpPr bwMode="auto">
            <a:xfrm>
              <a:off x="816" y="2016"/>
              <a:ext cx="1152" cy="1152"/>
              <a:chOff x="576" y="1728"/>
              <a:chExt cx="1152" cy="1152"/>
            </a:xfrm>
          </p:grpSpPr>
          <p:sp>
            <p:nvSpPr>
              <p:cNvPr id="4917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49171"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49172"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49173"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49174"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49175"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49176"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49177"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49178"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49156" name="Group 22"/>
          <p:cNvGrpSpPr>
            <a:grpSpLocks/>
          </p:cNvGrpSpPr>
          <p:nvPr/>
        </p:nvGrpSpPr>
        <p:grpSpPr bwMode="auto">
          <a:xfrm>
            <a:off x="3810000" y="1600200"/>
            <a:ext cx="3714750" cy="3270250"/>
            <a:chOff x="2445" y="1344"/>
            <a:chExt cx="2340" cy="2060"/>
          </a:xfrm>
        </p:grpSpPr>
        <p:grpSp>
          <p:nvGrpSpPr>
            <p:cNvPr id="49159" name="Group 23"/>
            <p:cNvGrpSpPr>
              <a:grpSpLocks/>
            </p:cNvGrpSpPr>
            <p:nvPr/>
          </p:nvGrpSpPr>
          <p:grpSpPr bwMode="auto">
            <a:xfrm>
              <a:off x="2445" y="1344"/>
              <a:ext cx="2340" cy="2060"/>
              <a:chOff x="2445" y="1344"/>
              <a:chExt cx="2340" cy="2060"/>
            </a:xfrm>
          </p:grpSpPr>
          <p:sp>
            <p:nvSpPr>
              <p:cNvPr id="4916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chemeClr val="hlink"/>
                    </a:solidFill>
                    <a:latin typeface="Tahoma" pitchFamily="34" charset="0"/>
                  </a:rPr>
                  <a:t>1</a:t>
                </a:r>
                <a:r>
                  <a:rPr lang="en-US" altLang="en-US" sz="2400">
                    <a:latin typeface="Tahoma" pitchFamily="34" charset="0"/>
                  </a:rPr>
                  <a:t>,2,3,4}</a:t>
                </a:r>
              </a:p>
            </p:txBody>
          </p:sp>
          <p:sp>
            <p:nvSpPr>
              <p:cNvPr id="49167"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49168"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49169"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4916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4915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58" name="TextBox 1"/>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0179" name="Group 3"/>
          <p:cNvGrpSpPr>
            <a:grpSpLocks/>
          </p:cNvGrpSpPr>
          <p:nvPr/>
        </p:nvGrpSpPr>
        <p:grpSpPr bwMode="auto">
          <a:xfrm>
            <a:off x="762000" y="2133600"/>
            <a:ext cx="2225675" cy="2209800"/>
            <a:chOff x="768" y="1680"/>
            <a:chExt cx="1402" cy="1392"/>
          </a:xfrm>
        </p:grpSpPr>
        <p:grpSp>
          <p:nvGrpSpPr>
            <p:cNvPr id="50200" name="Group 4"/>
            <p:cNvGrpSpPr>
              <a:grpSpLocks/>
            </p:cNvGrpSpPr>
            <p:nvPr/>
          </p:nvGrpSpPr>
          <p:grpSpPr bwMode="auto">
            <a:xfrm>
              <a:off x="960" y="1920"/>
              <a:ext cx="1152" cy="1152"/>
              <a:chOff x="576" y="1728"/>
              <a:chExt cx="1152" cy="1152"/>
            </a:xfrm>
          </p:grpSpPr>
          <p:sp>
            <p:nvSpPr>
              <p:cNvPr id="5020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020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020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020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020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020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020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020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020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0180" name="Group 22"/>
          <p:cNvGrpSpPr>
            <a:grpSpLocks/>
          </p:cNvGrpSpPr>
          <p:nvPr/>
        </p:nvGrpSpPr>
        <p:grpSpPr bwMode="auto">
          <a:xfrm>
            <a:off x="3806825" y="1600200"/>
            <a:ext cx="3740150" cy="3270250"/>
            <a:chOff x="2443" y="1344"/>
            <a:chExt cx="2356" cy="2060"/>
          </a:xfrm>
        </p:grpSpPr>
        <p:grpSp>
          <p:nvGrpSpPr>
            <p:cNvPr id="50189" name="Group 23"/>
            <p:cNvGrpSpPr>
              <a:grpSpLocks/>
            </p:cNvGrpSpPr>
            <p:nvPr/>
          </p:nvGrpSpPr>
          <p:grpSpPr bwMode="auto">
            <a:xfrm>
              <a:off x="2443" y="1344"/>
              <a:ext cx="2356" cy="2060"/>
              <a:chOff x="2443" y="1344"/>
              <a:chExt cx="2356" cy="2060"/>
            </a:xfrm>
          </p:grpSpPr>
          <p:sp>
            <p:nvSpPr>
              <p:cNvPr id="5019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0197" name="Text Box 25"/>
              <p:cNvSpPr txBox="1">
                <a:spLocks noChangeArrowheads="1"/>
              </p:cNvSpPr>
              <p:nvPr/>
            </p:nvSpPr>
            <p:spPr bwMode="auto">
              <a:xfrm>
                <a:off x="2443" y="2880"/>
                <a:ext cx="90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50198"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50199"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5019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0181"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3"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4"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5"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6"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8" name="TextBox 40"/>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Example: 4-Queens Problem</a:t>
            </a:r>
          </a:p>
        </p:txBody>
      </p:sp>
      <p:sp>
        <p:nvSpPr>
          <p:cNvPr id="51203" name="Content Placeholder 2"/>
          <p:cNvSpPr>
            <a:spLocks noGrp="1"/>
          </p:cNvSpPr>
          <p:nvPr>
            <p:ph idx="1"/>
          </p:nvPr>
        </p:nvSpPr>
        <p:spPr/>
        <p:txBody>
          <a:bodyPr/>
          <a:lstStyle/>
          <a:p>
            <a:r>
              <a:rPr lang="en-US" altLang="en-US" smtClean="0"/>
              <a:t>X1 Level:</a:t>
            </a:r>
          </a:p>
          <a:p>
            <a:pPr lvl="1"/>
            <a:r>
              <a:rPr lang="en-US" altLang="en-US" b="1" smtClean="0">
                <a:solidFill>
                  <a:srgbClr val="FF0000"/>
                </a:solidFill>
              </a:rPr>
              <a:t>Deleted:</a:t>
            </a:r>
          </a:p>
          <a:p>
            <a:pPr lvl="2"/>
            <a:r>
              <a:rPr lang="en-US" altLang="en-US" smtClean="0"/>
              <a:t>{ (X2,1) (X2,2) (X3,1) (X3,3) (X4,1) (X4,4) }</a:t>
            </a:r>
          </a:p>
          <a:p>
            <a:pPr lvl="2"/>
            <a:endParaRPr lang="en-US" altLang="en-US" smtClean="0"/>
          </a:p>
          <a:p>
            <a:r>
              <a:rPr lang="en-US" altLang="en-US" smtClean="0"/>
              <a:t>(</a:t>
            </a:r>
            <a:r>
              <a:rPr lang="en-US" altLang="en-US" b="1" smtClean="0">
                <a:solidFill>
                  <a:srgbClr val="FF0000"/>
                </a:solidFill>
              </a:rPr>
              <a:t>Please note: </a:t>
            </a:r>
            <a:r>
              <a:rPr lang="en-US" altLang="en-US" smtClean="0"/>
              <a:t>As always in computer science, there are many different ways to implement anything.  The book-keeping method shown here was chosen because it is easy to present and understand visually.  It is not necessarily the most efficient way to implement the book-keeping in a computer.  Your job as an algorithm designer is to think long and hard about your problem, then devise an efficient implementation.)</a:t>
            </a:r>
          </a:p>
          <a:p>
            <a:endParaRPr lang="en-US" altLang="en-US" smtClean="0"/>
          </a:p>
          <a:p>
            <a:r>
              <a:rPr lang="en-US" altLang="en-US" smtClean="0"/>
              <a:t>One more efficient equivalent possible alternative (of many):</a:t>
            </a:r>
          </a:p>
          <a:p>
            <a:pPr lvl="1"/>
            <a:r>
              <a:rPr lang="en-US" altLang="en-US" b="1" smtClean="0">
                <a:solidFill>
                  <a:srgbClr val="FF0000"/>
                </a:solidFill>
              </a:rPr>
              <a:t>Deleted:</a:t>
            </a:r>
          </a:p>
          <a:p>
            <a:pPr lvl="2"/>
            <a:r>
              <a:rPr lang="en-US" altLang="en-US" smtClean="0"/>
              <a:t>{ (X2:1,2) (X3:1,3) (X4:1,4) }</a:t>
            </a:r>
          </a:p>
          <a:p>
            <a:pPr lvl="2"/>
            <a:endParaRPr lang="en-US" altLang="en-US" smtClean="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2227" name="Group 3"/>
          <p:cNvGrpSpPr>
            <a:grpSpLocks/>
          </p:cNvGrpSpPr>
          <p:nvPr/>
        </p:nvGrpSpPr>
        <p:grpSpPr bwMode="auto">
          <a:xfrm>
            <a:off x="762000" y="2133600"/>
            <a:ext cx="2225675" cy="2209800"/>
            <a:chOff x="768" y="1680"/>
            <a:chExt cx="1402" cy="1392"/>
          </a:xfrm>
        </p:grpSpPr>
        <p:grpSp>
          <p:nvGrpSpPr>
            <p:cNvPr id="52248" name="Group 4"/>
            <p:cNvGrpSpPr>
              <a:grpSpLocks/>
            </p:cNvGrpSpPr>
            <p:nvPr/>
          </p:nvGrpSpPr>
          <p:grpSpPr bwMode="auto">
            <a:xfrm>
              <a:off x="960" y="1920"/>
              <a:ext cx="1152" cy="1152"/>
              <a:chOff x="576" y="1728"/>
              <a:chExt cx="1152" cy="1152"/>
            </a:xfrm>
          </p:grpSpPr>
          <p:sp>
            <p:nvSpPr>
              <p:cNvPr id="52257"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58"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59"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0"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1"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2"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3"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4"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5"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2249"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2250"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2251"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2252"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2253"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2254"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2255"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2256"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2228" name="Group 22"/>
          <p:cNvGrpSpPr>
            <a:grpSpLocks/>
          </p:cNvGrpSpPr>
          <p:nvPr/>
        </p:nvGrpSpPr>
        <p:grpSpPr bwMode="auto">
          <a:xfrm>
            <a:off x="3784600" y="1600200"/>
            <a:ext cx="3762375" cy="3270250"/>
            <a:chOff x="2429" y="1344"/>
            <a:chExt cx="2370" cy="2060"/>
          </a:xfrm>
        </p:grpSpPr>
        <p:grpSp>
          <p:nvGrpSpPr>
            <p:cNvPr id="52237" name="Group 23"/>
            <p:cNvGrpSpPr>
              <a:grpSpLocks/>
            </p:cNvGrpSpPr>
            <p:nvPr/>
          </p:nvGrpSpPr>
          <p:grpSpPr bwMode="auto">
            <a:xfrm>
              <a:off x="2429" y="1344"/>
              <a:ext cx="2370" cy="2060"/>
              <a:chOff x="2429" y="1344"/>
              <a:chExt cx="2370" cy="2060"/>
            </a:xfrm>
          </p:grpSpPr>
          <p:sp>
            <p:nvSpPr>
              <p:cNvPr id="52244"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2245"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2246"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2247"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,3,4}</a:t>
                </a:r>
              </a:p>
            </p:txBody>
          </p:sp>
        </p:grpSp>
        <p:sp>
          <p:nvSpPr>
            <p:cNvPr id="52238"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39"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0"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1"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2"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3"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2229"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1"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2"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3"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4"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5"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6" name="TextBox 40"/>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3251" name="Group 3"/>
          <p:cNvGrpSpPr>
            <a:grpSpLocks/>
          </p:cNvGrpSpPr>
          <p:nvPr/>
        </p:nvGrpSpPr>
        <p:grpSpPr bwMode="auto">
          <a:xfrm>
            <a:off x="762000" y="2133600"/>
            <a:ext cx="2225675" cy="2209800"/>
            <a:chOff x="768" y="1680"/>
            <a:chExt cx="1402" cy="1392"/>
          </a:xfrm>
        </p:grpSpPr>
        <p:grpSp>
          <p:nvGrpSpPr>
            <p:cNvPr id="53273" name="Group 4"/>
            <p:cNvGrpSpPr>
              <a:grpSpLocks/>
            </p:cNvGrpSpPr>
            <p:nvPr/>
          </p:nvGrpSpPr>
          <p:grpSpPr bwMode="auto">
            <a:xfrm>
              <a:off x="960" y="1920"/>
              <a:ext cx="1152" cy="1152"/>
              <a:chOff x="576" y="1728"/>
              <a:chExt cx="1152" cy="1152"/>
            </a:xfrm>
          </p:grpSpPr>
          <p:sp>
            <p:nvSpPr>
              <p:cNvPr id="53282"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3"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4"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5"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6"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7"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8"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9"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90"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3274"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3275"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3276"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3277"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3278"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3279"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3280"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3281"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3252" name="Group 22"/>
          <p:cNvGrpSpPr>
            <a:grpSpLocks/>
          </p:cNvGrpSpPr>
          <p:nvPr/>
        </p:nvGrpSpPr>
        <p:grpSpPr bwMode="auto">
          <a:xfrm>
            <a:off x="3784600" y="1600200"/>
            <a:ext cx="3762375" cy="3270250"/>
            <a:chOff x="2429" y="1344"/>
            <a:chExt cx="2370" cy="2060"/>
          </a:xfrm>
        </p:grpSpPr>
        <p:grpSp>
          <p:nvGrpSpPr>
            <p:cNvPr id="53262" name="Group 23"/>
            <p:cNvGrpSpPr>
              <a:grpSpLocks/>
            </p:cNvGrpSpPr>
            <p:nvPr/>
          </p:nvGrpSpPr>
          <p:grpSpPr bwMode="auto">
            <a:xfrm>
              <a:off x="2429" y="1344"/>
              <a:ext cx="2370" cy="2060"/>
              <a:chOff x="2429" y="1344"/>
              <a:chExt cx="2370" cy="2060"/>
            </a:xfrm>
          </p:grpSpPr>
          <p:sp>
            <p:nvSpPr>
              <p:cNvPr id="53269"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3270"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3271"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3272"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a:t>
                </a:r>
                <a:r>
                  <a:rPr lang="en-US" altLang="en-US" sz="2400">
                    <a:solidFill>
                      <a:schemeClr val="hlink"/>
                    </a:solidFill>
                    <a:latin typeface="Tahoma" pitchFamily="34" charset="0"/>
                  </a:rPr>
                  <a:t>3</a:t>
                </a:r>
                <a:r>
                  <a:rPr lang="en-US" altLang="en-US" sz="2400">
                    <a:latin typeface="Tahoma" pitchFamily="34" charset="0"/>
                  </a:rPr>
                  <a:t>,4}</a:t>
                </a:r>
              </a:p>
            </p:txBody>
          </p:sp>
        </p:grpSp>
        <p:sp>
          <p:nvSpPr>
            <p:cNvPr id="53263"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4"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5"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6"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7"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8"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325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4" name="Oval 36"/>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5" name="Oval 37"/>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6" name="Oval 38"/>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7" name="Oval 40"/>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8" name="Oval 41"/>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9" name="AutoShape 42"/>
          <p:cNvSpPr>
            <a:spLocks noChangeArrowheads="1"/>
          </p:cNvSpPr>
          <p:nvPr/>
        </p:nvSpPr>
        <p:spPr bwMode="auto">
          <a:xfrm>
            <a:off x="1524000" y="34290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60" name="Oval 43"/>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61" name="TextBox 41"/>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Outline</a:t>
            </a:r>
          </a:p>
        </p:txBody>
      </p:sp>
      <p:sp>
        <p:nvSpPr>
          <p:cNvPr id="4099" name="Rectangle 3"/>
          <p:cNvSpPr>
            <a:spLocks noGrp="1" noChangeArrowheads="1"/>
          </p:cNvSpPr>
          <p:nvPr>
            <p:ph type="body" idx="1"/>
          </p:nvPr>
        </p:nvSpPr>
        <p:spPr/>
        <p:txBody>
          <a:bodyPr/>
          <a:lstStyle/>
          <a:p>
            <a:pPr eaLnBrk="1" hangingPunct="1"/>
            <a:r>
              <a:rPr lang="en-US" altLang="en-US" dirty="0" smtClean="0"/>
              <a:t>Constraint Propagation for CSP</a:t>
            </a:r>
            <a:endParaRPr lang="en-US" altLang="en-US" dirty="0" smtClean="0"/>
          </a:p>
          <a:p>
            <a:pPr eaLnBrk="1" hangingPunct="1"/>
            <a:endParaRPr lang="en-US" altLang="en-US" dirty="0" smtClean="0"/>
          </a:p>
          <a:p>
            <a:pPr eaLnBrk="1" hangingPunct="1"/>
            <a:r>
              <a:rPr lang="en-US" altLang="en-US" dirty="0" smtClean="0"/>
              <a:t>Forward Checking</a:t>
            </a:r>
          </a:p>
          <a:p>
            <a:pPr lvl="1" eaLnBrk="1" hangingPunct="1"/>
            <a:r>
              <a:rPr lang="en-US" altLang="en-US" dirty="0" smtClean="0"/>
              <a:t>Book-keeping can be tricky when backtracking</a:t>
            </a:r>
            <a:endParaRPr lang="en-US" altLang="en-US" dirty="0" smtClean="0"/>
          </a:p>
          <a:p>
            <a:pPr eaLnBrk="1" hangingPunct="1"/>
            <a:endParaRPr lang="en-US" altLang="en-US" dirty="0"/>
          </a:p>
          <a:p>
            <a:pPr eaLnBrk="1" hangingPunct="1"/>
            <a:r>
              <a:rPr lang="en-US" altLang="en-US" dirty="0" smtClean="0"/>
              <a:t>Node </a:t>
            </a:r>
            <a:r>
              <a:rPr lang="en-US" altLang="en-US" dirty="0" smtClean="0"/>
              <a:t>/ </a:t>
            </a:r>
            <a:r>
              <a:rPr lang="en-US" altLang="en-US" dirty="0" smtClean="0"/>
              <a:t>Arc / Path Consistency, K-Consistency</a:t>
            </a:r>
          </a:p>
          <a:p>
            <a:pPr lvl="1" eaLnBrk="1" hangingPunct="1"/>
            <a:r>
              <a:rPr lang="en-US" altLang="en-US" dirty="0" smtClean="0"/>
              <a:t>AC-3</a:t>
            </a:r>
          </a:p>
          <a:p>
            <a:pPr lvl="1" eaLnBrk="1" hangingPunct="1"/>
            <a:endParaRPr lang="en-US" altLang="en-US" dirty="0"/>
          </a:p>
          <a:p>
            <a:pPr eaLnBrk="1" hangingPunct="1"/>
            <a:r>
              <a:rPr lang="en-US" altLang="en-US" dirty="0" smtClean="0"/>
              <a:t>Global Constraints (any number of variables)</a:t>
            </a:r>
          </a:p>
          <a:p>
            <a:pPr lvl="1" eaLnBrk="1" hangingPunct="1"/>
            <a:r>
              <a:rPr lang="en-US" altLang="en-US" dirty="0" smtClean="0"/>
              <a:t>Special-purpose code often much more efficient</a:t>
            </a:r>
            <a:endParaRPr lang="en-US" altLang="en-US" dirty="0" smtClean="0"/>
          </a:p>
          <a:p>
            <a:pPr eaLnBrk="1" hangingPunct="1"/>
            <a:endParaRPr lang="en-US" altLang="en-US" dirty="0" smtClean="0"/>
          </a:p>
          <a:p>
            <a:pPr eaLnBrk="1" hangingPunct="1"/>
            <a:r>
              <a:rPr lang="en-US" altLang="en-US" dirty="0" smtClean="0"/>
              <a:t>Local search for </a:t>
            </a:r>
            <a:r>
              <a:rPr lang="en-US" altLang="en-US" dirty="0" smtClean="0"/>
              <a:t>CSPs</a:t>
            </a:r>
          </a:p>
          <a:p>
            <a:pPr lvl="1" eaLnBrk="1" hangingPunct="1"/>
            <a:r>
              <a:rPr lang="en-US" altLang="en-US" dirty="0" smtClean="0"/>
              <a:t>Min-Conflicts heuristic</a:t>
            </a:r>
            <a:endParaRPr lang="en-US" altLang="en-US" dirty="0" smtClean="0"/>
          </a:p>
          <a:p>
            <a:pPr eaLnBrk="1" hangingPunct="1"/>
            <a:endParaRPr lang="en-US" altLang="en-US" dirty="0" smtClean="0"/>
          </a:p>
          <a:p>
            <a:pPr eaLnBrk="1" hangingPunct="1"/>
            <a:r>
              <a:rPr lang="en-US" altLang="en-US" dirty="0" smtClean="0">
                <a:solidFill>
                  <a:srgbClr val="FF0000"/>
                </a:solidFill>
              </a:rPr>
              <a:t>(Removed)</a:t>
            </a:r>
            <a:r>
              <a:rPr lang="en-US" altLang="en-US" dirty="0" smtClean="0"/>
              <a:t> Problem structure and decomposition</a:t>
            </a:r>
          </a:p>
        </p:txBody>
      </p:sp>
      <p:cxnSp>
        <p:nvCxnSpPr>
          <p:cNvPr id="5" name="Straight Connector 4"/>
          <p:cNvCxnSpPr/>
          <p:nvPr/>
        </p:nvCxnSpPr>
        <p:spPr>
          <a:xfrm>
            <a:off x="2362200" y="5791200"/>
            <a:ext cx="4419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4275" name="Group 3"/>
          <p:cNvGrpSpPr>
            <a:grpSpLocks/>
          </p:cNvGrpSpPr>
          <p:nvPr/>
        </p:nvGrpSpPr>
        <p:grpSpPr bwMode="auto">
          <a:xfrm>
            <a:off x="762000" y="2133600"/>
            <a:ext cx="2225675" cy="2209800"/>
            <a:chOff x="768" y="1680"/>
            <a:chExt cx="1402" cy="1392"/>
          </a:xfrm>
        </p:grpSpPr>
        <p:grpSp>
          <p:nvGrpSpPr>
            <p:cNvPr id="54300" name="Group 4"/>
            <p:cNvGrpSpPr>
              <a:grpSpLocks/>
            </p:cNvGrpSpPr>
            <p:nvPr/>
          </p:nvGrpSpPr>
          <p:grpSpPr bwMode="auto">
            <a:xfrm>
              <a:off x="960" y="1920"/>
              <a:ext cx="1152" cy="1152"/>
              <a:chOff x="576" y="1728"/>
              <a:chExt cx="1152" cy="1152"/>
            </a:xfrm>
          </p:grpSpPr>
          <p:sp>
            <p:nvSpPr>
              <p:cNvPr id="5430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430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430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430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430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430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430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430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430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4276" name="Group 22"/>
          <p:cNvGrpSpPr>
            <a:grpSpLocks/>
          </p:cNvGrpSpPr>
          <p:nvPr/>
        </p:nvGrpSpPr>
        <p:grpSpPr bwMode="auto">
          <a:xfrm>
            <a:off x="3781425" y="1600200"/>
            <a:ext cx="3776663" cy="3270250"/>
            <a:chOff x="2427" y="1344"/>
            <a:chExt cx="2379" cy="2060"/>
          </a:xfrm>
        </p:grpSpPr>
        <p:grpSp>
          <p:nvGrpSpPr>
            <p:cNvPr id="54289" name="Group 23"/>
            <p:cNvGrpSpPr>
              <a:grpSpLocks/>
            </p:cNvGrpSpPr>
            <p:nvPr/>
          </p:nvGrpSpPr>
          <p:grpSpPr bwMode="auto">
            <a:xfrm>
              <a:off x="2427" y="1344"/>
              <a:ext cx="2379" cy="2060"/>
              <a:chOff x="2427" y="1344"/>
              <a:chExt cx="2379" cy="2060"/>
            </a:xfrm>
          </p:grpSpPr>
          <p:sp>
            <p:nvSpPr>
              <p:cNvPr id="5429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4297" name="Text Box 25"/>
              <p:cNvSpPr txBox="1">
                <a:spLocks noChangeArrowheads="1"/>
              </p:cNvSpPr>
              <p:nvPr/>
            </p:nvSpPr>
            <p:spPr bwMode="auto">
              <a:xfrm>
                <a:off x="2427"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4298" name="Text Box 26"/>
              <p:cNvSpPr txBox="1">
                <a:spLocks noChangeArrowheads="1"/>
              </p:cNvSpPr>
              <p:nvPr/>
            </p:nvSpPr>
            <p:spPr bwMode="auto">
              <a:xfrm>
                <a:off x="3861" y="2880"/>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4299"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a:t>
                </a:r>
                <a:r>
                  <a:rPr lang="en-US" altLang="en-US" sz="2400">
                    <a:solidFill>
                      <a:schemeClr val="hlink"/>
                    </a:solidFill>
                    <a:latin typeface="Tahoma" pitchFamily="34" charset="0"/>
                  </a:rPr>
                  <a:t>3</a:t>
                </a:r>
                <a:r>
                  <a:rPr lang="en-US" altLang="en-US" sz="2400">
                    <a:latin typeface="Tahoma" pitchFamily="34" charset="0"/>
                  </a:rPr>
                  <a:t>,4}</a:t>
                </a:r>
              </a:p>
            </p:txBody>
          </p:sp>
        </p:grpSp>
        <p:sp>
          <p:nvSpPr>
            <p:cNvPr id="5429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427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7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79" name="Oval 36"/>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0"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1"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2"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3" name="AutoShape 40"/>
          <p:cNvSpPr>
            <a:spLocks noChangeArrowheads="1"/>
          </p:cNvSpPr>
          <p:nvPr/>
        </p:nvSpPr>
        <p:spPr bwMode="auto">
          <a:xfrm>
            <a:off x="1524000" y="34290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4" name="Oval 41"/>
          <p:cNvSpPr>
            <a:spLocks noChangeArrowheads="1"/>
          </p:cNvSpPr>
          <p:nvPr/>
        </p:nvSpPr>
        <p:spPr bwMode="auto">
          <a:xfrm>
            <a:off x="20574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5" name="Oval 42"/>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6" name="Oval 44"/>
          <p:cNvSpPr>
            <a:spLocks noChangeArrowheads="1"/>
          </p:cNvSpPr>
          <p:nvPr/>
        </p:nvSpPr>
        <p:spPr bwMode="auto">
          <a:xfrm>
            <a:off x="25146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7" name="Oval 45"/>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8" name="TextBox 44"/>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Example: 4-Queens Problem</a:t>
            </a:r>
          </a:p>
        </p:txBody>
      </p:sp>
      <p:sp>
        <p:nvSpPr>
          <p:cNvPr id="3" name="Content Placeholder 2"/>
          <p:cNvSpPr>
            <a:spLocks noGrp="1"/>
          </p:cNvSpPr>
          <p:nvPr>
            <p:ph idx="1"/>
          </p:nvPr>
        </p:nvSpPr>
        <p:spPr>
          <a:xfrm>
            <a:off x="609600" y="1143000"/>
            <a:ext cx="7696200" cy="5029200"/>
          </a:xfrm>
        </p:spPr>
        <p:txBody>
          <a:bodyPr/>
          <a:lstStyle/>
          <a:p>
            <a:pPr>
              <a:defRPr/>
            </a:pPr>
            <a:r>
              <a:rPr lang="en-US" dirty="0" smtClean="0"/>
              <a:t>X1 Level:</a:t>
            </a:r>
          </a:p>
          <a:p>
            <a:pPr lvl="1">
              <a:defRPr/>
            </a:pPr>
            <a:r>
              <a:rPr lang="en-US" dirty="0" smtClean="0"/>
              <a:t>Deleted:</a:t>
            </a:r>
          </a:p>
          <a:p>
            <a:pPr lvl="2">
              <a:defRPr/>
            </a:pPr>
            <a:r>
              <a:rPr lang="en-US" dirty="0" smtClean="0"/>
              <a:t>{ (X2,1) (X2,2) (X3,1) (X3,3) (X4,1) (X4,4) }</a:t>
            </a:r>
          </a:p>
          <a:p>
            <a:pPr lvl="2">
              <a:defRPr/>
            </a:pPr>
            <a:endParaRPr lang="en-US" dirty="0"/>
          </a:p>
          <a:p>
            <a:pPr>
              <a:defRPr/>
            </a:pPr>
            <a:r>
              <a:rPr lang="en-US" dirty="0" smtClean="0"/>
              <a:t>X2 Level:</a:t>
            </a:r>
          </a:p>
          <a:p>
            <a:pPr lvl="1">
              <a:defRPr/>
            </a:pPr>
            <a:r>
              <a:rPr lang="en-US" b="1" dirty="0" smtClean="0">
                <a:solidFill>
                  <a:srgbClr val="FF0000"/>
                </a:solidFill>
              </a:rPr>
              <a:t>Deleted:</a:t>
            </a:r>
          </a:p>
          <a:p>
            <a:pPr lvl="2">
              <a:defRPr/>
            </a:pPr>
            <a:r>
              <a:rPr lang="en-US" dirty="0" smtClean="0"/>
              <a:t>{ (X3,2) (X3,4) (X4,3) }</a:t>
            </a:r>
          </a:p>
          <a:p>
            <a:pPr lvl="2">
              <a:defRPr/>
            </a:pPr>
            <a:endParaRPr lang="en-US" dirty="0"/>
          </a:p>
          <a:p>
            <a:pPr>
              <a:defRPr/>
            </a:pPr>
            <a:endParaRPr lang="en-US" dirty="0" smtClean="0"/>
          </a:p>
          <a:p>
            <a:pPr marL="342900" lvl="2" indent="-342900">
              <a:defRPr/>
            </a:pPr>
            <a:r>
              <a:rPr lang="en-US" dirty="0" smtClean="0"/>
              <a:t>(</a:t>
            </a:r>
            <a:r>
              <a:rPr lang="en-US" b="1" dirty="0" smtClean="0">
                <a:solidFill>
                  <a:srgbClr val="FF0000"/>
                </a:solidFill>
              </a:rPr>
              <a:t>Please note: </a:t>
            </a:r>
            <a:r>
              <a:rPr lang="en-US" dirty="0" smtClean="0"/>
              <a:t>Of course, we could have failed as soon as we deleted { (X3,2) (X3,4) }. There was no need to continue to delete (X4,3), because we already had established that the domain of X3 was null, and so we already knew that this branch was futile and we were going to fail anyway. The book-keeping method shown here was chosen because it is easy to present and understand visually.  It is not necessarily the most efficient way to implement the book-keeping in a computer.  Your job as an algorithm designer is to think long and hard about your problem, then devise an efficient implementation.)</a:t>
            </a:r>
          </a:p>
          <a:p>
            <a:pPr>
              <a:defRPr/>
            </a:pPr>
            <a:endParaRPr lang="en-US" dirty="0" smtClean="0"/>
          </a:p>
          <a:p>
            <a:pPr lvl="2">
              <a:defRPr/>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6323" name="Group 3"/>
          <p:cNvGrpSpPr>
            <a:grpSpLocks/>
          </p:cNvGrpSpPr>
          <p:nvPr/>
        </p:nvGrpSpPr>
        <p:grpSpPr bwMode="auto">
          <a:xfrm>
            <a:off x="762000" y="2133600"/>
            <a:ext cx="2225675" cy="2209800"/>
            <a:chOff x="768" y="1680"/>
            <a:chExt cx="1402" cy="1392"/>
          </a:xfrm>
        </p:grpSpPr>
        <p:grpSp>
          <p:nvGrpSpPr>
            <p:cNvPr id="56348" name="Group 4"/>
            <p:cNvGrpSpPr>
              <a:grpSpLocks/>
            </p:cNvGrpSpPr>
            <p:nvPr/>
          </p:nvGrpSpPr>
          <p:grpSpPr bwMode="auto">
            <a:xfrm>
              <a:off x="960" y="1920"/>
              <a:ext cx="1152" cy="1152"/>
              <a:chOff x="576" y="1728"/>
              <a:chExt cx="1152" cy="1152"/>
            </a:xfrm>
          </p:grpSpPr>
          <p:sp>
            <p:nvSpPr>
              <p:cNvPr id="56357"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58"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59"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0"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1"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2"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3"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4"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5"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6349"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6350"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6351"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6352"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6353"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6354"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6355"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6356"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6324" name="Group 22"/>
          <p:cNvGrpSpPr>
            <a:grpSpLocks/>
          </p:cNvGrpSpPr>
          <p:nvPr/>
        </p:nvGrpSpPr>
        <p:grpSpPr bwMode="auto">
          <a:xfrm>
            <a:off x="3806825" y="1600200"/>
            <a:ext cx="3752850" cy="3270250"/>
            <a:chOff x="2443" y="1344"/>
            <a:chExt cx="2364" cy="2060"/>
          </a:xfrm>
        </p:grpSpPr>
        <p:grpSp>
          <p:nvGrpSpPr>
            <p:cNvPr id="56337" name="Group 23"/>
            <p:cNvGrpSpPr>
              <a:grpSpLocks/>
            </p:cNvGrpSpPr>
            <p:nvPr/>
          </p:nvGrpSpPr>
          <p:grpSpPr bwMode="auto">
            <a:xfrm>
              <a:off x="2443" y="1344"/>
              <a:ext cx="2364" cy="2060"/>
              <a:chOff x="2443" y="1344"/>
              <a:chExt cx="2364" cy="2060"/>
            </a:xfrm>
          </p:grpSpPr>
          <p:sp>
            <p:nvSpPr>
              <p:cNvPr id="56344"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6345" name="Text Box 25"/>
              <p:cNvSpPr txBox="1">
                <a:spLocks noChangeArrowheads="1"/>
              </p:cNvSpPr>
              <p:nvPr/>
            </p:nvSpPr>
            <p:spPr bwMode="auto">
              <a:xfrm>
                <a:off x="2443"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  ,  , }</a:t>
                </a:r>
              </a:p>
            </p:txBody>
          </p:sp>
          <p:sp>
            <p:nvSpPr>
              <p:cNvPr id="56346"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  ,  }</a:t>
                </a:r>
              </a:p>
            </p:txBody>
          </p:sp>
          <p:sp>
            <p:nvSpPr>
              <p:cNvPr id="56347"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a:t>
                </a:r>
                <a:r>
                  <a:rPr lang="en-US" altLang="en-US" sz="2400">
                    <a:solidFill>
                      <a:schemeClr val="hlink"/>
                    </a:solidFill>
                    <a:latin typeface="Tahoma" pitchFamily="34" charset="0"/>
                  </a:rPr>
                  <a:t>3</a:t>
                </a:r>
                <a:r>
                  <a:rPr lang="en-US" altLang="en-US" sz="2400">
                    <a:latin typeface="Tahoma" pitchFamily="34" charset="0"/>
                  </a:rPr>
                  <a:t>,4}</a:t>
                </a:r>
              </a:p>
            </p:txBody>
          </p:sp>
        </p:grpSp>
        <p:sp>
          <p:nvSpPr>
            <p:cNvPr id="56338"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39"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0"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1"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2"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3"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6325"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7" name="Oval 36"/>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8"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9"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0"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1" name="AutoShape 40"/>
          <p:cNvSpPr>
            <a:spLocks noChangeArrowheads="1"/>
          </p:cNvSpPr>
          <p:nvPr/>
        </p:nvSpPr>
        <p:spPr bwMode="auto">
          <a:xfrm>
            <a:off x="1524000" y="34290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2" name="Oval 41"/>
          <p:cNvSpPr>
            <a:spLocks noChangeArrowheads="1"/>
          </p:cNvSpPr>
          <p:nvPr/>
        </p:nvSpPr>
        <p:spPr bwMode="auto">
          <a:xfrm>
            <a:off x="20574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3" name="Oval 42"/>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4" name="Oval 44"/>
          <p:cNvSpPr>
            <a:spLocks noChangeArrowheads="1"/>
          </p:cNvSpPr>
          <p:nvPr/>
        </p:nvSpPr>
        <p:spPr bwMode="auto">
          <a:xfrm>
            <a:off x="25146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5" name="Oval 45"/>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6" name="TextBox 44"/>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Example: 4-Queens Problem</a:t>
            </a:r>
          </a:p>
        </p:txBody>
      </p:sp>
      <p:sp>
        <p:nvSpPr>
          <p:cNvPr id="57347" name="Content Placeholder 2"/>
          <p:cNvSpPr>
            <a:spLocks noGrp="1"/>
          </p:cNvSpPr>
          <p:nvPr>
            <p:ph idx="1"/>
          </p:nvPr>
        </p:nvSpPr>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b="1" smtClean="0">
                <a:solidFill>
                  <a:srgbClr val="FF0000"/>
                </a:solidFill>
              </a:rPr>
              <a:t>FAIL at X2=3.</a:t>
            </a:r>
            <a:endParaRPr lang="en-US" altLang="en-US" smtClean="0"/>
          </a:p>
          <a:p>
            <a:pPr lvl="1"/>
            <a:r>
              <a:rPr lang="en-US" altLang="en-US" b="1" smtClean="0">
                <a:solidFill>
                  <a:srgbClr val="FF0000"/>
                </a:solidFill>
              </a:rPr>
              <a:t>Restore:</a:t>
            </a:r>
          </a:p>
          <a:p>
            <a:pPr lvl="2"/>
            <a:r>
              <a:rPr lang="en-US" altLang="en-US" smtClean="0"/>
              <a:t>{ (X3,2) (X3,4) (X4,3) }</a:t>
            </a:r>
          </a:p>
          <a:p>
            <a:pPr lvl="2"/>
            <a:endParaRPr lang="en-US"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8371" name="Group 3"/>
          <p:cNvGrpSpPr>
            <a:grpSpLocks/>
          </p:cNvGrpSpPr>
          <p:nvPr/>
        </p:nvGrpSpPr>
        <p:grpSpPr bwMode="auto">
          <a:xfrm>
            <a:off x="762000" y="2133600"/>
            <a:ext cx="2225675" cy="2209800"/>
            <a:chOff x="768" y="1680"/>
            <a:chExt cx="1402" cy="1392"/>
          </a:xfrm>
        </p:grpSpPr>
        <p:grpSp>
          <p:nvGrpSpPr>
            <p:cNvPr id="58393" name="Group 4"/>
            <p:cNvGrpSpPr>
              <a:grpSpLocks/>
            </p:cNvGrpSpPr>
            <p:nvPr/>
          </p:nvGrpSpPr>
          <p:grpSpPr bwMode="auto">
            <a:xfrm>
              <a:off x="960" y="1920"/>
              <a:ext cx="1152" cy="1152"/>
              <a:chOff x="576" y="1728"/>
              <a:chExt cx="1152" cy="1152"/>
            </a:xfrm>
          </p:grpSpPr>
          <p:sp>
            <p:nvSpPr>
              <p:cNvPr id="58402"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3"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4"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5"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6"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7"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8"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9"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10"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8394"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8395"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8396"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8397"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8398"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8399"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8400"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8401"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1X</a:t>
              </a:r>
            </a:p>
          </p:txBody>
        </p:sp>
      </p:grpSp>
      <p:grpSp>
        <p:nvGrpSpPr>
          <p:cNvPr id="58372" name="Group 22"/>
          <p:cNvGrpSpPr>
            <a:grpSpLocks/>
          </p:cNvGrpSpPr>
          <p:nvPr/>
        </p:nvGrpSpPr>
        <p:grpSpPr bwMode="auto">
          <a:xfrm>
            <a:off x="3784600" y="1600200"/>
            <a:ext cx="3773488" cy="3270250"/>
            <a:chOff x="2429" y="1344"/>
            <a:chExt cx="2377" cy="2060"/>
          </a:xfrm>
        </p:grpSpPr>
        <p:grpSp>
          <p:nvGrpSpPr>
            <p:cNvPr id="58382" name="Group 23"/>
            <p:cNvGrpSpPr>
              <a:grpSpLocks/>
            </p:cNvGrpSpPr>
            <p:nvPr/>
          </p:nvGrpSpPr>
          <p:grpSpPr bwMode="auto">
            <a:xfrm>
              <a:off x="2429" y="1344"/>
              <a:ext cx="2377" cy="2060"/>
              <a:chOff x="2429" y="1344"/>
              <a:chExt cx="2377" cy="2060"/>
            </a:xfrm>
          </p:grpSpPr>
          <p:sp>
            <p:nvSpPr>
              <p:cNvPr id="58389"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8390"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8391"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8392"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,3,4}</a:t>
                </a:r>
              </a:p>
            </p:txBody>
          </p:sp>
        </p:grpSp>
        <p:sp>
          <p:nvSpPr>
            <p:cNvPr id="58383"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4"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5"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6"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7"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8"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837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5"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6"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7"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8"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9"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80" name="TextBox 40"/>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58381" name="TextBox 1"/>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9395" name="Group 3"/>
          <p:cNvGrpSpPr>
            <a:grpSpLocks/>
          </p:cNvGrpSpPr>
          <p:nvPr/>
        </p:nvGrpSpPr>
        <p:grpSpPr bwMode="auto">
          <a:xfrm>
            <a:off x="762000" y="2133600"/>
            <a:ext cx="2225675" cy="2209800"/>
            <a:chOff x="768" y="1680"/>
            <a:chExt cx="1402" cy="1392"/>
          </a:xfrm>
        </p:grpSpPr>
        <p:grpSp>
          <p:nvGrpSpPr>
            <p:cNvPr id="59418" name="Group 4"/>
            <p:cNvGrpSpPr>
              <a:grpSpLocks/>
            </p:cNvGrpSpPr>
            <p:nvPr/>
          </p:nvGrpSpPr>
          <p:grpSpPr bwMode="auto">
            <a:xfrm>
              <a:off x="960" y="1920"/>
              <a:ext cx="1152" cy="1152"/>
              <a:chOff x="576" y="1728"/>
              <a:chExt cx="1152" cy="1152"/>
            </a:xfrm>
          </p:grpSpPr>
          <p:sp>
            <p:nvSpPr>
              <p:cNvPr id="59427"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28"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29"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0"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1"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2"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3"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4"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5"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9419"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9420"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9421"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9422"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9423"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9424"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9425"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9426"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9396" name="Group 22"/>
          <p:cNvGrpSpPr>
            <a:grpSpLocks/>
          </p:cNvGrpSpPr>
          <p:nvPr/>
        </p:nvGrpSpPr>
        <p:grpSpPr bwMode="auto">
          <a:xfrm>
            <a:off x="3784600" y="1600200"/>
            <a:ext cx="3773488" cy="3270250"/>
            <a:chOff x="2429" y="1344"/>
            <a:chExt cx="2377" cy="2060"/>
          </a:xfrm>
        </p:grpSpPr>
        <p:grpSp>
          <p:nvGrpSpPr>
            <p:cNvPr id="59407" name="Group 23"/>
            <p:cNvGrpSpPr>
              <a:grpSpLocks/>
            </p:cNvGrpSpPr>
            <p:nvPr/>
          </p:nvGrpSpPr>
          <p:grpSpPr bwMode="auto">
            <a:xfrm>
              <a:off x="2429" y="1344"/>
              <a:ext cx="2377" cy="2060"/>
              <a:chOff x="2429" y="1344"/>
              <a:chExt cx="2377" cy="2060"/>
            </a:xfrm>
          </p:grpSpPr>
          <p:sp>
            <p:nvSpPr>
              <p:cNvPr id="59414"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9415"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9416"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9417"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59408"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09"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0"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1"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2"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3"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939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39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399"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0"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1"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2"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3"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4"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5" name="TextBox 41"/>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59406" name="TextBox 42"/>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0419" name="Group 3"/>
          <p:cNvGrpSpPr>
            <a:grpSpLocks/>
          </p:cNvGrpSpPr>
          <p:nvPr/>
        </p:nvGrpSpPr>
        <p:grpSpPr bwMode="auto">
          <a:xfrm>
            <a:off x="762000" y="2133600"/>
            <a:ext cx="2225675" cy="2209800"/>
            <a:chOff x="768" y="1680"/>
            <a:chExt cx="1402" cy="1392"/>
          </a:xfrm>
        </p:grpSpPr>
        <p:grpSp>
          <p:nvGrpSpPr>
            <p:cNvPr id="60444" name="Group 4"/>
            <p:cNvGrpSpPr>
              <a:grpSpLocks/>
            </p:cNvGrpSpPr>
            <p:nvPr/>
          </p:nvGrpSpPr>
          <p:grpSpPr bwMode="auto">
            <a:xfrm>
              <a:off x="960" y="1920"/>
              <a:ext cx="1152" cy="1152"/>
              <a:chOff x="576" y="1728"/>
              <a:chExt cx="1152" cy="1152"/>
            </a:xfrm>
          </p:grpSpPr>
          <p:sp>
            <p:nvSpPr>
              <p:cNvPr id="6045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6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6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0445"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0446"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0447"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0448"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0449"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0450"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0451"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0452"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0420" name="Group 22"/>
          <p:cNvGrpSpPr>
            <a:grpSpLocks/>
          </p:cNvGrpSpPr>
          <p:nvPr/>
        </p:nvGrpSpPr>
        <p:grpSpPr bwMode="auto">
          <a:xfrm>
            <a:off x="3781425" y="1600200"/>
            <a:ext cx="3776663" cy="3270250"/>
            <a:chOff x="2427" y="1344"/>
            <a:chExt cx="2379" cy="2060"/>
          </a:xfrm>
        </p:grpSpPr>
        <p:grpSp>
          <p:nvGrpSpPr>
            <p:cNvPr id="60433" name="Group 23"/>
            <p:cNvGrpSpPr>
              <a:grpSpLocks/>
            </p:cNvGrpSpPr>
            <p:nvPr/>
          </p:nvGrpSpPr>
          <p:grpSpPr bwMode="auto">
            <a:xfrm>
              <a:off x="2427" y="1344"/>
              <a:ext cx="2379" cy="2060"/>
              <a:chOff x="2427" y="1344"/>
              <a:chExt cx="2379" cy="2060"/>
            </a:xfrm>
          </p:grpSpPr>
          <p:sp>
            <p:nvSpPr>
              <p:cNvPr id="60440"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0441" name="Text Box 25"/>
              <p:cNvSpPr txBox="1">
                <a:spLocks noChangeArrowheads="1"/>
              </p:cNvSpPr>
              <p:nvPr/>
            </p:nvSpPr>
            <p:spPr bwMode="auto">
              <a:xfrm>
                <a:off x="2427"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60442" name="Text Box 26"/>
              <p:cNvSpPr txBox="1">
                <a:spLocks noChangeArrowheads="1"/>
              </p:cNvSpPr>
              <p:nvPr/>
            </p:nvSpPr>
            <p:spPr bwMode="auto">
              <a:xfrm>
                <a:off x="3861" y="2880"/>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60443"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043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0421"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3"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4"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5"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6"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7"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8"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9"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30"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31"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0432" name="TextBox 44"/>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t>Example: 4-Queens Problem</a:t>
            </a:r>
          </a:p>
        </p:txBody>
      </p:sp>
      <p:sp>
        <p:nvSpPr>
          <p:cNvPr id="61443"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b="1" smtClean="0">
                <a:solidFill>
                  <a:srgbClr val="FF0000"/>
                </a:solidFill>
              </a:rPr>
              <a:t>Deleted:</a:t>
            </a:r>
          </a:p>
          <a:p>
            <a:pPr lvl="2"/>
            <a:r>
              <a:rPr lang="en-US" altLang="en-US" smtClean="0"/>
              <a:t>{ (X3,4) (X4,2)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2467" name="Group 3"/>
          <p:cNvGrpSpPr>
            <a:grpSpLocks/>
          </p:cNvGrpSpPr>
          <p:nvPr/>
        </p:nvGrpSpPr>
        <p:grpSpPr bwMode="auto">
          <a:xfrm>
            <a:off x="762000" y="2133600"/>
            <a:ext cx="2225675" cy="2209800"/>
            <a:chOff x="768" y="1680"/>
            <a:chExt cx="1402" cy="1392"/>
          </a:xfrm>
        </p:grpSpPr>
        <p:grpSp>
          <p:nvGrpSpPr>
            <p:cNvPr id="62492" name="Group 4"/>
            <p:cNvGrpSpPr>
              <a:grpSpLocks/>
            </p:cNvGrpSpPr>
            <p:nvPr/>
          </p:nvGrpSpPr>
          <p:grpSpPr bwMode="auto">
            <a:xfrm>
              <a:off x="960" y="1920"/>
              <a:ext cx="1152" cy="1152"/>
              <a:chOff x="576" y="1728"/>
              <a:chExt cx="1152" cy="1152"/>
            </a:xfrm>
          </p:grpSpPr>
          <p:sp>
            <p:nvSpPr>
              <p:cNvPr id="6250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249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249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249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249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249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249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249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250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2468" name="Group 22"/>
          <p:cNvGrpSpPr>
            <a:grpSpLocks/>
          </p:cNvGrpSpPr>
          <p:nvPr/>
        </p:nvGrpSpPr>
        <p:grpSpPr bwMode="auto">
          <a:xfrm>
            <a:off x="3770313" y="1600200"/>
            <a:ext cx="3789362" cy="3268663"/>
            <a:chOff x="2420" y="1344"/>
            <a:chExt cx="2387" cy="2059"/>
          </a:xfrm>
        </p:grpSpPr>
        <p:grpSp>
          <p:nvGrpSpPr>
            <p:cNvPr id="62481" name="Group 23"/>
            <p:cNvGrpSpPr>
              <a:grpSpLocks/>
            </p:cNvGrpSpPr>
            <p:nvPr/>
          </p:nvGrpSpPr>
          <p:grpSpPr bwMode="auto">
            <a:xfrm>
              <a:off x="2420" y="1344"/>
              <a:ext cx="2387" cy="2059"/>
              <a:chOff x="2420" y="1344"/>
              <a:chExt cx="2387" cy="2059"/>
            </a:xfrm>
          </p:grpSpPr>
          <p:sp>
            <p:nvSpPr>
              <p:cNvPr id="62488"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2489"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  }</a:t>
                </a:r>
              </a:p>
            </p:txBody>
          </p:sp>
          <p:sp>
            <p:nvSpPr>
              <p:cNvPr id="62490"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2491"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248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2469"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1"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2"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3"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4"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5"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6"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7"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8"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9"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2480" name="TextBox 44"/>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3491" name="Group 3"/>
          <p:cNvGrpSpPr>
            <a:grpSpLocks/>
          </p:cNvGrpSpPr>
          <p:nvPr/>
        </p:nvGrpSpPr>
        <p:grpSpPr bwMode="auto">
          <a:xfrm>
            <a:off x="762000" y="2133600"/>
            <a:ext cx="2225675" cy="2209800"/>
            <a:chOff x="768" y="1680"/>
            <a:chExt cx="1402" cy="1392"/>
          </a:xfrm>
        </p:grpSpPr>
        <p:grpSp>
          <p:nvGrpSpPr>
            <p:cNvPr id="63517" name="Group 4"/>
            <p:cNvGrpSpPr>
              <a:grpSpLocks/>
            </p:cNvGrpSpPr>
            <p:nvPr/>
          </p:nvGrpSpPr>
          <p:grpSpPr bwMode="auto">
            <a:xfrm>
              <a:off x="960" y="1920"/>
              <a:ext cx="1152" cy="1152"/>
              <a:chOff x="576" y="1728"/>
              <a:chExt cx="1152" cy="1152"/>
            </a:xfrm>
          </p:grpSpPr>
          <p:sp>
            <p:nvSpPr>
              <p:cNvPr id="6352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2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2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2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351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351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352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352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352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3X</a:t>
              </a:r>
            </a:p>
          </p:txBody>
        </p:sp>
        <p:sp>
          <p:nvSpPr>
            <p:cNvPr id="6352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352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352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3492" name="Group 22"/>
          <p:cNvGrpSpPr>
            <a:grpSpLocks/>
          </p:cNvGrpSpPr>
          <p:nvPr/>
        </p:nvGrpSpPr>
        <p:grpSpPr bwMode="auto">
          <a:xfrm>
            <a:off x="3770313" y="1600200"/>
            <a:ext cx="3789362" cy="3268663"/>
            <a:chOff x="2420" y="1344"/>
            <a:chExt cx="2387" cy="2059"/>
          </a:xfrm>
        </p:grpSpPr>
        <p:grpSp>
          <p:nvGrpSpPr>
            <p:cNvPr id="63506" name="Group 23"/>
            <p:cNvGrpSpPr>
              <a:grpSpLocks/>
            </p:cNvGrpSpPr>
            <p:nvPr/>
          </p:nvGrpSpPr>
          <p:grpSpPr bwMode="auto">
            <a:xfrm>
              <a:off x="2420" y="1344"/>
              <a:ext cx="2387" cy="2059"/>
              <a:chOff x="2420" y="1344"/>
              <a:chExt cx="2387" cy="2059"/>
            </a:xfrm>
          </p:grpSpPr>
          <p:sp>
            <p:nvSpPr>
              <p:cNvPr id="63513"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3514"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  ,</a:t>
                </a:r>
                <a:r>
                  <a:rPr lang="en-US" altLang="en-US" sz="2400">
                    <a:solidFill>
                      <a:srgbClr val="FF0000"/>
                    </a:solidFill>
                    <a:latin typeface="Tahoma" pitchFamily="34" charset="0"/>
                  </a:rPr>
                  <a:t>2</a:t>
                </a:r>
                <a:r>
                  <a:rPr lang="en-US" altLang="en-US" sz="2400">
                    <a:latin typeface="Tahoma" pitchFamily="34" charset="0"/>
                  </a:rPr>
                  <a:t>,  ,  }</a:t>
                </a:r>
              </a:p>
            </p:txBody>
          </p:sp>
          <p:sp>
            <p:nvSpPr>
              <p:cNvPr id="63515"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3516"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350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0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0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1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1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1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349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5"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6"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7"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8"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9"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0"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1"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2"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3" name="AutoShape 40"/>
          <p:cNvSpPr>
            <a:spLocks noChangeArrowheads="1"/>
          </p:cNvSpPr>
          <p:nvPr/>
        </p:nvSpPr>
        <p:spPr bwMode="auto">
          <a:xfrm>
            <a:off x="1989138"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4" name="TextBox 4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3505" name="TextBox 45"/>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You Will Be Expected to Know</a:t>
            </a:r>
          </a:p>
        </p:txBody>
      </p:sp>
      <p:sp>
        <p:nvSpPr>
          <p:cNvPr id="5123" name="Rectangle 3"/>
          <p:cNvSpPr>
            <a:spLocks noGrp="1" noChangeArrowheads="1"/>
          </p:cNvSpPr>
          <p:nvPr>
            <p:ph type="body" idx="1"/>
          </p:nvPr>
        </p:nvSpPr>
        <p:spPr/>
        <p:txBody>
          <a:bodyPr/>
          <a:lstStyle/>
          <a:p>
            <a:pPr marL="0" indent="0" eaLnBrk="1" hangingPunct="1">
              <a:buNone/>
            </a:pPr>
            <a:endParaRPr lang="en-US" altLang="en-US" dirty="0" smtClean="0"/>
          </a:p>
          <a:p>
            <a:pPr eaLnBrk="1" hangingPunct="1"/>
            <a:r>
              <a:rPr lang="en-US" altLang="en-US" dirty="0" smtClean="0"/>
              <a:t>Node consistency, arc consistency, path consistency (6.2)</a:t>
            </a:r>
          </a:p>
          <a:p>
            <a:pPr eaLnBrk="1" hangingPunct="1"/>
            <a:endParaRPr lang="en-US" altLang="en-US" dirty="0" smtClean="0"/>
          </a:p>
          <a:p>
            <a:pPr eaLnBrk="1" hangingPunct="1"/>
            <a:r>
              <a:rPr lang="en-US" altLang="en-US" dirty="0" smtClean="0"/>
              <a:t>Forward </a:t>
            </a:r>
            <a:r>
              <a:rPr lang="en-US" altLang="en-US" dirty="0" smtClean="0"/>
              <a:t>checking (6.3.2)</a:t>
            </a:r>
          </a:p>
          <a:p>
            <a:pPr eaLnBrk="1" hangingPunct="1"/>
            <a:endParaRPr lang="en-US" altLang="en-US" dirty="0" smtClean="0"/>
          </a:p>
          <a:p>
            <a:pPr eaLnBrk="1" hangingPunct="1"/>
            <a:r>
              <a:rPr lang="en-US" altLang="en-US" dirty="0" smtClean="0"/>
              <a:t>Local search for CSPs: min-conflict heuristic (6.4)</a:t>
            </a:r>
          </a:p>
          <a:p>
            <a:pPr eaLnBrk="1" hangingPunct="1">
              <a:buFontTx/>
              <a:buNone/>
            </a:pPr>
            <a:endParaRPr lang="en-US"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4515" name="Group 3"/>
          <p:cNvGrpSpPr>
            <a:grpSpLocks/>
          </p:cNvGrpSpPr>
          <p:nvPr/>
        </p:nvGrpSpPr>
        <p:grpSpPr bwMode="auto">
          <a:xfrm>
            <a:off x="762000" y="2133600"/>
            <a:ext cx="2225675" cy="2209800"/>
            <a:chOff x="768" y="1680"/>
            <a:chExt cx="1402" cy="1392"/>
          </a:xfrm>
        </p:grpSpPr>
        <p:grpSp>
          <p:nvGrpSpPr>
            <p:cNvPr id="64542" name="Group 4"/>
            <p:cNvGrpSpPr>
              <a:grpSpLocks/>
            </p:cNvGrpSpPr>
            <p:nvPr/>
          </p:nvGrpSpPr>
          <p:grpSpPr bwMode="auto">
            <a:xfrm>
              <a:off x="960" y="1920"/>
              <a:ext cx="1152" cy="1152"/>
              <a:chOff x="576" y="1728"/>
              <a:chExt cx="1152" cy="1152"/>
            </a:xfrm>
          </p:grpSpPr>
          <p:sp>
            <p:nvSpPr>
              <p:cNvPr id="6455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454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454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454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454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454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454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454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455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4516" name="Group 22"/>
          <p:cNvGrpSpPr>
            <a:grpSpLocks/>
          </p:cNvGrpSpPr>
          <p:nvPr/>
        </p:nvGrpSpPr>
        <p:grpSpPr bwMode="auto">
          <a:xfrm>
            <a:off x="3770313" y="1600200"/>
            <a:ext cx="3789362" cy="3268663"/>
            <a:chOff x="2420" y="1344"/>
            <a:chExt cx="2387" cy="2059"/>
          </a:xfrm>
        </p:grpSpPr>
        <p:grpSp>
          <p:nvGrpSpPr>
            <p:cNvPr id="64531" name="Group 23"/>
            <p:cNvGrpSpPr>
              <a:grpSpLocks/>
            </p:cNvGrpSpPr>
            <p:nvPr/>
          </p:nvGrpSpPr>
          <p:grpSpPr bwMode="auto">
            <a:xfrm>
              <a:off x="2420" y="1344"/>
              <a:ext cx="2387" cy="2059"/>
              <a:chOff x="2420" y="1344"/>
              <a:chExt cx="2387" cy="2059"/>
            </a:xfrm>
          </p:grpSpPr>
          <p:sp>
            <p:nvSpPr>
              <p:cNvPr id="64538"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4539"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  ,</a:t>
                </a:r>
                <a:r>
                  <a:rPr lang="en-US" altLang="en-US" sz="2400">
                    <a:solidFill>
                      <a:srgbClr val="FF0000"/>
                    </a:solidFill>
                    <a:latin typeface="Tahoma" pitchFamily="34" charset="0"/>
                  </a:rPr>
                  <a:t>2</a:t>
                </a:r>
                <a:r>
                  <a:rPr lang="en-US" altLang="en-US" sz="2400">
                    <a:latin typeface="Tahoma" pitchFamily="34" charset="0"/>
                  </a:rPr>
                  <a:t>,  ,  }</a:t>
                </a:r>
              </a:p>
            </p:txBody>
          </p:sp>
          <p:sp>
            <p:nvSpPr>
              <p:cNvPr id="64540"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4541"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453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451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1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19"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0"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1"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2"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3"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4"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5"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6"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7" name="AutoShape 40"/>
          <p:cNvSpPr>
            <a:spLocks noChangeArrowheads="1"/>
          </p:cNvSpPr>
          <p:nvPr/>
        </p:nvSpPr>
        <p:spPr bwMode="auto">
          <a:xfrm>
            <a:off x="1989138"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8" name="Oval 43"/>
          <p:cNvSpPr>
            <a:spLocks noChangeArrowheads="1"/>
          </p:cNvSpPr>
          <p:nvPr/>
        </p:nvSpPr>
        <p:spPr bwMode="auto">
          <a:xfrm>
            <a:off x="2532063"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9"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4530" name="TextBox 46"/>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Example: 4-Queens Problem</a:t>
            </a:r>
          </a:p>
        </p:txBody>
      </p:sp>
      <p:sp>
        <p:nvSpPr>
          <p:cNvPr id="65539"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smtClean="0"/>
              <a:t>Deleted:</a:t>
            </a:r>
          </a:p>
          <a:p>
            <a:pPr lvl="2"/>
            <a:r>
              <a:rPr lang="en-US" altLang="en-US" smtClean="0"/>
              <a:t>{ (X3,4) (X4,2) }</a:t>
            </a:r>
          </a:p>
          <a:p>
            <a:pPr lvl="2"/>
            <a:endParaRPr lang="en-US" altLang="en-US" smtClean="0"/>
          </a:p>
          <a:p>
            <a:r>
              <a:rPr lang="en-US" altLang="en-US" smtClean="0"/>
              <a:t>X3 Level:</a:t>
            </a:r>
          </a:p>
          <a:p>
            <a:pPr lvl="1"/>
            <a:r>
              <a:rPr lang="en-US" altLang="en-US" b="1" smtClean="0">
                <a:solidFill>
                  <a:srgbClr val="FF0000"/>
                </a:solidFill>
              </a:rPr>
              <a:t>Deleted:</a:t>
            </a:r>
          </a:p>
          <a:p>
            <a:pPr lvl="2"/>
            <a:r>
              <a:rPr lang="en-US" altLang="en-US" smtClean="0"/>
              <a:t>{ (X4,3)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6563" name="Group 3"/>
          <p:cNvGrpSpPr>
            <a:grpSpLocks/>
          </p:cNvGrpSpPr>
          <p:nvPr/>
        </p:nvGrpSpPr>
        <p:grpSpPr bwMode="auto">
          <a:xfrm>
            <a:off x="762000" y="2133600"/>
            <a:ext cx="2225675" cy="2209800"/>
            <a:chOff x="768" y="1680"/>
            <a:chExt cx="1402" cy="1392"/>
          </a:xfrm>
        </p:grpSpPr>
        <p:grpSp>
          <p:nvGrpSpPr>
            <p:cNvPr id="66590" name="Group 4"/>
            <p:cNvGrpSpPr>
              <a:grpSpLocks/>
            </p:cNvGrpSpPr>
            <p:nvPr/>
          </p:nvGrpSpPr>
          <p:grpSpPr bwMode="auto">
            <a:xfrm>
              <a:off x="960" y="1920"/>
              <a:ext cx="1152" cy="1152"/>
              <a:chOff x="576" y="1728"/>
              <a:chExt cx="1152" cy="1152"/>
            </a:xfrm>
          </p:grpSpPr>
          <p:sp>
            <p:nvSpPr>
              <p:cNvPr id="6659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659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659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659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659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659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659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659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659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6564" name="Group 22"/>
          <p:cNvGrpSpPr>
            <a:grpSpLocks/>
          </p:cNvGrpSpPr>
          <p:nvPr/>
        </p:nvGrpSpPr>
        <p:grpSpPr bwMode="auto">
          <a:xfrm>
            <a:off x="3770313" y="1600200"/>
            <a:ext cx="3803650" cy="3268663"/>
            <a:chOff x="2420" y="1344"/>
            <a:chExt cx="2396" cy="2059"/>
          </a:xfrm>
        </p:grpSpPr>
        <p:grpSp>
          <p:nvGrpSpPr>
            <p:cNvPr id="66579" name="Group 23"/>
            <p:cNvGrpSpPr>
              <a:grpSpLocks/>
            </p:cNvGrpSpPr>
            <p:nvPr/>
          </p:nvGrpSpPr>
          <p:grpSpPr bwMode="auto">
            <a:xfrm>
              <a:off x="2420" y="1344"/>
              <a:ext cx="2396" cy="2059"/>
              <a:chOff x="2420" y="1344"/>
              <a:chExt cx="2396" cy="2059"/>
            </a:xfrm>
          </p:grpSpPr>
          <p:sp>
            <p:nvSpPr>
              <p:cNvPr id="6658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6587"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  ,</a:t>
                </a:r>
                <a:r>
                  <a:rPr lang="en-US" altLang="en-US" sz="2400">
                    <a:solidFill>
                      <a:srgbClr val="FF0000"/>
                    </a:solidFill>
                    <a:latin typeface="Tahoma" pitchFamily="34" charset="0"/>
                  </a:rPr>
                  <a:t>2</a:t>
                </a:r>
                <a:r>
                  <a:rPr lang="en-US" altLang="en-US" sz="2400">
                    <a:latin typeface="Tahoma" pitchFamily="34" charset="0"/>
                  </a:rPr>
                  <a:t>,  ,  }</a:t>
                </a:r>
              </a:p>
            </p:txBody>
          </p:sp>
          <p:sp>
            <p:nvSpPr>
              <p:cNvPr id="66588" name="Text Box 26"/>
              <p:cNvSpPr txBox="1">
                <a:spLocks noChangeArrowheads="1"/>
              </p:cNvSpPr>
              <p:nvPr/>
            </p:nvSpPr>
            <p:spPr bwMode="auto">
              <a:xfrm>
                <a:off x="3853"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  ,  }</a:t>
                </a:r>
              </a:p>
            </p:txBody>
          </p:sp>
          <p:sp>
            <p:nvSpPr>
              <p:cNvPr id="66589"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658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6565"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7"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8"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9"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0"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1"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2"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3"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4"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5" name="AutoShape 40"/>
          <p:cNvSpPr>
            <a:spLocks noChangeArrowheads="1"/>
          </p:cNvSpPr>
          <p:nvPr/>
        </p:nvSpPr>
        <p:spPr bwMode="auto">
          <a:xfrm>
            <a:off x="1989138"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6" name="Oval 43"/>
          <p:cNvSpPr>
            <a:spLocks noChangeArrowheads="1"/>
          </p:cNvSpPr>
          <p:nvPr/>
        </p:nvSpPr>
        <p:spPr bwMode="auto">
          <a:xfrm>
            <a:off x="2532063"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7"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6578" name="TextBox 46"/>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Example: 4-Queens Problem</a:t>
            </a:r>
          </a:p>
        </p:txBody>
      </p:sp>
      <p:sp>
        <p:nvSpPr>
          <p:cNvPr id="67587"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smtClean="0"/>
              <a:t>Deleted:</a:t>
            </a:r>
          </a:p>
          <a:p>
            <a:pPr lvl="2"/>
            <a:r>
              <a:rPr lang="en-US" altLang="en-US" smtClean="0"/>
              <a:t>{ (X3,4) (X4,2) }</a:t>
            </a:r>
          </a:p>
          <a:p>
            <a:pPr lvl="2"/>
            <a:endParaRPr lang="en-US" altLang="en-US" smtClean="0"/>
          </a:p>
          <a:p>
            <a:r>
              <a:rPr lang="en-US" altLang="en-US" smtClean="0"/>
              <a:t>X3 Level:</a:t>
            </a:r>
          </a:p>
          <a:p>
            <a:pPr lvl="1"/>
            <a:r>
              <a:rPr lang="en-US" altLang="en-US" b="1" smtClean="0">
                <a:solidFill>
                  <a:srgbClr val="FF0000"/>
                </a:solidFill>
              </a:rPr>
              <a:t>Fail at X3=2.</a:t>
            </a:r>
          </a:p>
          <a:p>
            <a:pPr lvl="1"/>
            <a:r>
              <a:rPr lang="en-US" altLang="en-US" b="1" smtClean="0">
                <a:solidFill>
                  <a:srgbClr val="FF0000"/>
                </a:solidFill>
              </a:rPr>
              <a:t>Restore:</a:t>
            </a:r>
          </a:p>
          <a:p>
            <a:pPr lvl="2"/>
            <a:r>
              <a:rPr lang="en-US" altLang="en-US" smtClean="0"/>
              <a:t>{ (X4,3)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8611" name="Group 3"/>
          <p:cNvGrpSpPr>
            <a:grpSpLocks/>
          </p:cNvGrpSpPr>
          <p:nvPr/>
        </p:nvGrpSpPr>
        <p:grpSpPr bwMode="auto">
          <a:xfrm>
            <a:off x="762000" y="2133600"/>
            <a:ext cx="2225675" cy="2209800"/>
            <a:chOff x="768" y="1680"/>
            <a:chExt cx="1402" cy="1392"/>
          </a:xfrm>
        </p:grpSpPr>
        <p:grpSp>
          <p:nvGrpSpPr>
            <p:cNvPr id="68637" name="Group 4"/>
            <p:cNvGrpSpPr>
              <a:grpSpLocks/>
            </p:cNvGrpSpPr>
            <p:nvPr/>
          </p:nvGrpSpPr>
          <p:grpSpPr bwMode="auto">
            <a:xfrm>
              <a:off x="960" y="1920"/>
              <a:ext cx="1152" cy="1152"/>
              <a:chOff x="576" y="1728"/>
              <a:chExt cx="1152" cy="1152"/>
            </a:xfrm>
          </p:grpSpPr>
          <p:sp>
            <p:nvSpPr>
              <p:cNvPr id="6864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4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4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4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863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863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864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864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864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864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864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864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8612" name="Group 22"/>
          <p:cNvGrpSpPr>
            <a:grpSpLocks/>
          </p:cNvGrpSpPr>
          <p:nvPr/>
        </p:nvGrpSpPr>
        <p:grpSpPr bwMode="auto">
          <a:xfrm>
            <a:off x="3759200" y="1600200"/>
            <a:ext cx="3800475" cy="3268663"/>
            <a:chOff x="2413" y="1344"/>
            <a:chExt cx="2394" cy="2059"/>
          </a:xfrm>
        </p:grpSpPr>
        <p:grpSp>
          <p:nvGrpSpPr>
            <p:cNvPr id="68626" name="Group 23"/>
            <p:cNvGrpSpPr>
              <a:grpSpLocks/>
            </p:cNvGrpSpPr>
            <p:nvPr/>
          </p:nvGrpSpPr>
          <p:grpSpPr bwMode="auto">
            <a:xfrm>
              <a:off x="2413" y="1344"/>
              <a:ext cx="2394" cy="2059"/>
              <a:chOff x="2413" y="1344"/>
              <a:chExt cx="2394" cy="2059"/>
            </a:xfrm>
          </p:grpSpPr>
          <p:sp>
            <p:nvSpPr>
              <p:cNvPr id="68633"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8634" name="Text Box 25"/>
              <p:cNvSpPr txBox="1">
                <a:spLocks noChangeArrowheads="1"/>
              </p:cNvSpPr>
              <p:nvPr/>
            </p:nvSpPr>
            <p:spPr bwMode="auto">
              <a:xfrm>
                <a:off x="2413"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  }</a:t>
                </a:r>
              </a:p>
            </p:txBody>
          </p:sp>
          <p:sp>
            <p:nvSpPr>
              <p:cNvPr id="68635"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8636"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862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2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2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3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3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3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861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5"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6"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7"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8"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9"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0"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1"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2"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3" name="TextBox 4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8624" name="TextBox 45"/>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
        <p:nvSpPr>
          <p:cNvPr id="68625" name="TextBox 46"/>
          <p:cNvSpPr txBox="1">
            <a:spLocks noChangeArrowheads="1"/>
          </p:cNvSpPr>
          <p:nvPr/>
        </p:nvSpPr>
        <p:spPr bwMode="auto">
          <a:xfrm>
            <a:off x="4189413" y="4398963"/>
            <a:ext cx="388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Example: 4-Queens Problem</a:t>
            </a:r>
          </a:p>
        </p:txBody>
      </p:sp>
      <p:sp>
        <p:nvSpPr>
          <p:cNvPr id="69635"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b="1" smtClean="0">
                <a:solidFill>
                  <a:srgbClr val="FF0000"/>
                </a:solidFill>
              </a:rPr>
              <a:t>Fail at X2=4.</a:t>
            </a:r>
          </a:p>
          <a:p>
            <a:pPr lvl="1"/>
            <a:r>
              <a:rPr lang="en-US" altLang="en-US" b="1" smtClean="0">
                <a:solidFill>
                  <a:srgbClr val="FF0000"/>
                </a:solidFill>
              </a:rPr>
              <a:t>Restore:</a:t>
            </a:r>
          </a:p>
          <a:p>
            <a:pPr lvl="2"/>
            <a:r>
              <a:rPr lang="en-US" altLang="en-US" smtClean="0"/>
              <a:t>{ (X3,4) (X4,2) }</a:t>
            </a:r>
          </a:p>
          <a:p>
            <a:pPr lvl="2"/>
            <a:endParaRPr lang="en-US" alt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0659" name="Group 3"/>
          <p:cNvGrpSpPr>
            <a:grpSpLocks/>
          </p:cNvGrpSpPr>
          <p:nvPr/>
        </p:nvGrpSpPr>
        <p:grpSpPr bwMode="auto">
          <a:xfrm>
            <a:off x="762000" y="2133600"/>
            <a:ext cx="2225675" cy="2209800"/>
            <a:chOff x="768" y="1680"/>
            <a:chExt cx="1402" cy="1392"/>
          </a:xfrm>
        </p:grpSpPr>
        <p:grpSp>
          <p:nvGrpSpPr>
            <p:cNvPr id="70682" name="Group 4"/>
            <p:cNvGrpSpPr>
              <a:grpSpLocks/>
            </p:cNvGrpSpPr>
            <p:nvPr/>
          </p:nvGrpSpPr>
          <p:grpSpPr bwMode="auto">
            <a:xfrm>
              <a:off x="960" y="1920"/>
              <a:ext cx="1152" cy="1152"/>
              <a:chOff x="576" y="1728"/>
              <a:chExt cx="1152" cy="1152"/>
            </a:xfrm>
          </p:grpSpPr>
          <p:sp>
            <p:nvSpPr>
              <p:cNvPr id="7069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068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068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068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068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068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068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068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069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0660" name="Group 22"/>
          <p:cNvGrpSpPr>
            <a:grpSpLocks/>
          </p:cNvGrpSpPr>
          <p:nvPr/>
        </p:nvGrpSpPr>
        <p:grpSpPr bwMode="auto">
          <a:xfrm>
            <a:off x="3762375" y="1600200"/>
            <a:ext cx="3798888" cy="3268663"/>
            <a:chOff x="2415" y="1344"/>
            <a:chExt cx="2393" cy="2059"/>
          </a:xfrm>
        </p:grpSpPr>
        <p:grpSp>
          <p:nvGrpSpPr>
            <p:cNvPr id="70671" name="Group 23"/>
            <p:cNvGrpSpPr>
              <a:grpSpLocks/>
            </p:cNvGrpSpPr>
            <p:nvPr/>
          </p:nvGrpSpPr>
          <p:grpSpPr bwMode="auto">
            <a:xfrm>
              <a:off x="2415" y="1344"/>
              <a:ext cx="2393" cy="2059"/>
              <a:chOff x="2415" y="1344"/>
              <a:chExt cx="2393" cy="2059"/>
            </a:xfrm>
          </p:grpSpPr>
          <p:sp>
            <p:nvSpPr>
              <p:cNvPr id="70678"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70679" name="Text Box 25"/>
              <p:cNvSpPr txBox="1">
                <a:spLocks noChangeArrowheads="1"/>
              </p:cNvSpPr>
              <p:nvPr/>
            </p:nvSpPr>
            <p:spPr bwMode="auto">
              <a:xfrm>
                <a:off x="2415"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70680" name="Text Box 26"/>
              <p:cNvSpPr txBox="1">
                <a:spLocks noChangeArrowheads="1"/>
              </p:cNvSpPr>
              <p:nvPr/>
            </p:nvSpPr>
            <p:spPr bwMode="auto">
              <a:xfrm>
                <a:off x="386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70681" name="Text Box 27"/>
              <p:cNvSpPr txBox="1">
                <a:spLocks noChangeArrowheads="1"/>
              </p:cNvSpPr>
              <p:nvPr/>
            </p:nvSpPr>
            <p:spPr bwMode="auto">
              <a:xfrm>
                <a:off x="3870" y="1344"/>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,3,4}</a:t>
                </a:r>
              </a:p>
            </p:txBody>
          </p:sp>
        </p:grpSp>
        <p:sp>
          <p:nvSpPr>
            <p:cNvPr id="7067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0661"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3"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4"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5"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6"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8" name="TextBox 42"/>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0669" name="TextBox 43"/>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
        <p:nvSpPr>
          <p:cNvPr id="70670" name="TextBox 44"/>
          <p:cNvSpPr txBox="1">
            <a:spLocks noChangeArrowheads="1"/>
          </p:cNvSpPr>
          <p:nvPr/>
        </p:nvSpPr>
        <p:spPr bwMode="auto">
          <a:xfrm>
            <a:off x="7010400" y="1943100"/>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Example: 4-Queens Problem</a:t>
            </a:r>
          </a:p>
        </p:txBody>
      </p:sp>
      <p:sp>
        <p:nvSpPr>
          <p:cNvPr id="71683" name="Content Placeholder 2"/>
          <p:cNvSpPr>
            <a:spLocks noGrp="1"/>
          </p:cNvSpPr>
          <p:nvPr>
            <p:ph idx="1"/>
          </p:nvPr>
        </p:nvSpPr>
        <p:spPr/>
        <p:txBody>
          <a:bodyPr/>
          <a:lstStyle/>
          <a:p>
            <a:r>
              <a:rPr lang="en-US" altLang="en-US" smtClean="0"/>
              <a:t>X1 Level:</a:t>
            </a:r>
          </a:p>
          <a:p>
            <a:pPr lvl="1"/>
            <a:r>
              <a:rPr lang="en-US" altLang="en-US" b="1" smtClean="0">
                <a:solidFill>
                  <a:srgbClr val="FF0000"/>
                </a:solidFill>
              </a:rPr>
              <a:t>Fail at X1=1.</a:t>
            </a:r>
          </a:p>
          <a:p>
            <a:pPr lvl="1"/>
            <a:r>
              <a:rPr lang="en-US" altLang="en-US" b="1" smtClean="0">
                <a:solidFill>
                  <a:srgbClr val="FF0000"/>
                </a:solidFill>
              </a:rPr>
              <a:t>Restore:</a:t>
            </a:r>
          </a:p>
          <a:p>
            <a:pPr lvl="2"/>
            <a:r>
              <a:rPr lang="en-US" altLang="en-US" smtClean="0"/>
              <a:t>{ (X2,1) (X2,2) (X3,1) (X3,3) (X4,1) (X4,4)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2707" name="Group 3"/>
          <p:cNvGrpSpPr>
            <a:grpSpLocks/>
          </p:cNvGrpSpPr>
          <p:nvPr/>
        </p:nvGrpSpPr>
        <p:grpSpPr bwMode="auto">
          <a:xfrm>
            <a:off x="762000" y="2133600"/>
            <a:ext cx="2225675" cy="2209800"/>
            <a:chOff x="624" y="1776"/>
            <a:chExt cx="1402" cy="1392"/>
          </a:xfrm>
        </p:grpSpPr>
        <p:grpSp>
          <p:nvGrpSpPr>
            <p:cNvPr id="72722" name="Group 4"/>
            <p:cNvGrpSpPr>
              <a:grpSpLocks/>
            </p:cNvGrpSpPr>
            <p:nvPr/>
          </p:nvGrpSpPr>
          <p:grpSpPr bwMode="auto">
            <a:xfrm>
              <a:off x="816" y="2016"/>
              <a:ext cx="1152" cy="1152"/>
              <a:chOff x="576" y="1728"/>
              <a:chExt cx="1152" cy="1152"/>
            </a:xfrm>
          </p:grpSpPr>
          <p:sp>
            <p:nvSpPr>
              <p:cNvPr id="7273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2723"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2724"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2725"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2726"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2727"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2728"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2729"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2730"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2708" name="Group 22"/>
          <p:cNvGrpSpPr>
            <a:grpSpLocks/>
          </p:cNvGrpSpPr>
          <p:nvPr/>
        </p:nvGrpSpPr>
        <p:grpSpPr bwMode="auto">
          <a:xfrm>
            <a:off x="3795713" y="1600200"/>
            <a:ext cx="3729037" cy="3270250"/>
            <a:chOff x="2436" y="1344"/>
            <a:chExt cx="2349" cy="2060"/>
          </a:xfrm>
        </p:grpSpPr>
        <p:grpSp>
          <p:nvGrpSpPr>
            <p:cNvPr id="72711" name="Group 23"/>
            <p:cNvGrpSpPr>
              <a:grpSpLocks/>
            </p:cNvGrpSpPr>
            <p:nvPr/>
          </p:nvGrpSpPr>
          <p:grpSpPr bwMode="auto">
            <a:xfrm>
              <a:off x="2436" y="1344"/>
              <a:ext cx="2349" cy="2060"/>
              <a:chOff x="2436" y="1344"/>
              <a:chExt cx="2349" cy="2060"/>
            </a:xfrm>
          </p:grpSpPr>
          <p:sp>
            <p:nvSpPr>
              <p:cNvPr id="72718"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X1</a:t>
                </a:r>
              </a:p>
              <a:p>
                <a:pPr algn="ctr" eaLnBrk="1" hangingPunct="1">
                  <a:spcBef>
                    <a:spcPct val="0"/>
                  </a:spcBef>
                  <a:buSzTx/>
                  <a:buFontTx/>
                  <a:buNone/>
                </a:pPr>
                <a:r>
                  <a:rPr lang="en-US" altLang="en-US" sz="2400">
                    <a:latin typeface="Tahoma" pitchFamily="34" charset="0"/>
                  </a:rPr>
                  <a:t>{1,2,3,4}</a:t>
                </a:r>
              </a:p>
            </p:txBody>
          </p:sp>
          <p:sp>
            <p:nvSpPr>
              <p:cNvPr id="72719"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72720"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72721"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7271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2709" name="TextBox 3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2710" name="TextBox 34"/>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3731" name="Group 3"/>
          <p:cNvGrpSpPr>
            <a:grpSpLocks/>
          </p:cNvGrpSpPr>
          <p:nvPr/>
        </p:nvGrpSpPr>
        <p:grpSpPr bwMode="auto">
          <a:xfrm>
            <a:off x="762000" y="2133600"/>
            <a:ext cx="2225675" cy="2209800"/>
            <a:chOff x="624" y="1776"/>
            <a:chExt cx="1402" cy="1392"/>
          </a:xfrm>
        </p:grpSpPr>
        <p:grpSp>
          <p:nvGrpSpPr>
            <p:cNvPr id="73747" name="Group 4"/>
            <p:cNvGrpSpPr>
              <a:grpSpLocks/>
            </p:cNvGrpSpPr>
            <p:nvPr/>
          </p:nvGrpSpPr>
          <p:grpSpPr bwMode="auto">
            <a:xfrm>
              <a:off x="816" y="2016"/>
              <a:ext cx="1152" cy="1152"/>
              <a:chOff x="576" y="1728"/>
              <a:chExt cx="1152" cy="1152"/>
            </a:xfrm>
          </p:grpSpPr>
          <p:sp>
            <p:nvSpPr>
              <p:cNvPr id="7375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5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5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5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3748"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3749"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3750"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3751"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3752"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3753"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3754"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3755"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3732" name="Group 22"/>
          <p:cNvGrpSpPr>
            <a:grpSpLocks/>
          </p:cNvGrpSpPr>
          <p:nvPr/>
        </p:nvGrpSpPr>
        <p:grpSpPr bwMode="auto">
          <a:xfrm>
            <a:off x="3795713" y="1600200"/>
            <a:ext cx="3729037" cy="3270250"/>
            <a:chOff x="2436" y="1344"/>
            <a:chExt cx="2349" cy="2060"/>
          </a:xfrm>
        </p:grpSpPr>
        <p:grpSp>
          <p:nvGrpSpPr>
            <p:cNvPr id="73736" name="Group 23"/>
            <p:cNvGrpSpPr>
              <a:grpSpLocks/>
            </p:cNvGrpSpPr>
            <p:nvPr/>
          </p:nvGrpSpPr>
          <p:grpSpPr bwMode="auto">
            <a:xfrm>
              <a:off x="2436" y="1344"/>
              <a:ext cx="2349" cy="2060"/>
              <a:chOff x="2436" y="1344"/>
              <a:chExt cx="2349" cy="2060"/>
            </a:xfrm>
          </p:grpSpPr>
          <p:sp>
            <p:nvSpPr>
              <p:cNvPr id="73743"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3744"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73745"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73746"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7373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3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3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4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4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4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3733" name="AutoShape 34"/>
          <p:cNvSpPr>
            <a:spLocks noChangeArrowheads="1"/>
          </p:cNvSpPr>
          <p:nvPr/>
        </p:nvSpPr>
        <p:spPr bwMode="auto">
          <a:xfrm>
            <a:off x="1084263"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34" name="TextBox 3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3735" name="TextBox 35"/>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Backtracking search (Figure 6.5)</a:t>
            </a:r>
          </a:p>
        </p:txBody>
      </p:sp>
      <p:sp>
        <p:nvSpPr>
          <p:cNvPr id="35843" name="Rectangle 3"/>
          <p:cNvSpPr>
            <a:spLocks noGrp="1" noChangeArrowheads="1"/>
          </p:cNvSpPr>
          <p:nvPr>
            <p:ph type="body" idx="1"/>
          </p:nvPr>
        </p:nvSpPr>
        <p:spPr>
          <a:noFill/>
        </p:spPr>
        <p:txBody>
          <a:bodyPr/>
          <a:lstStyle/>
          <a:p>
            <a:pPr eaLnBrk="1" hangingPunct="1">
              <a:buFontTx/>
              <a:buNone/>
            </a:pPr>
            <a:r>
              <a:rPr lang="en-US" altLang="en-US" sz="1400" b="1" smtClean="0"/>
              <a:t>function</a:t>
            </a:r>
            <a:r>
              <a:rPr lang="en-US" altLang="en-US" sz="1400" smtClean="0"/>
              <a:t> BACKTRACKING-SEARCH(</a:t>
            </a:r>
            <a:r>
              <a:rPr lang="en-US" altLang="en-US" sz="1400" i="1" smtClean="0"/>
              <a:t>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return</a:t>
            </a:r>
            <a:r>
              <a:rPr lang="en-US" altLang="en-US" sz="1400" smtClean="0"/>
              <a:t> RECURSIVE-BACKTRACKING(</a:t>
            </a:r>
            <a:r>
              <a:rPr lang="en-US" altLang="en-US" sz="1400" i="1" smtClean="0"/>
              <a:t>{} , csp</a:t>
            </a:r>
            <a:r>
              <a:rPr lang="en-US" altLang="en-US" sz="1400" smtClean="0"/>
              <a:t>)</a:t>
            </a:r>
          </a:p>
          <a:p>
            <a:pPr eaLnBrk="1" hangingPunct="1">
              <a:buFontTx/>
              <a:buNone/>
            </a:pPr>
            <a:endParaRPr lang="en-US" altLang="en-US" sz="1400" smtClean="0"/>
          </a:p>
          <a:p>
            <a:pPr eaLnBrk="1" hangingPunct="1">
              <a:buFontTx/>
              <a:buNone/>
            </a:pPr>
            <a:r>
              <a:rPr lang="en-US" altLang="en-US" sz="1400" b="1" smtClean="0"/>
              <a:t>function</a:t>
            </a:r>
            <a:r>
              <a:rPr lang="en-US" altLang="en-US" sz="1400" smtClean="0"/>
              <a:t> RECURSIVE-BACKTRACKING(</a:t>
            </a:r>
            <a:r>
              <a:rPr lang="en-US" altLang="en-US" sz="1400" i="1" smtClean="0"/>
              <a:t>assignment, 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if</a:t>
            </a:r>
            <a:r>
              <a:rPr lang="en-US" altLang="en-US" sz="1400" smtClean="0"/>
              <a:t> </a:t>
            </a:r>
            <a:r>
              <a:rPr lang="en-US" altLang="en-US" sz="1400" i="1" smtClean="0"/>
              <a:t>assignment</a:t>
            </a:r>
            <a:r>
              <a:rPr lang="en-US" altLang="en-US" sz="1400" smtClean="0"/>
              <a:t> is complete </a:t>
            </a:r>
            <a:r>
              <a:rPr lang="en-US" altLang="en-US" sz="1400" b="1" smtClean="0"/>
              <a:t>then return </a:t>
            </a:r>
            <a:r>
              <a:rPr lang="en-US" altLang="en-US" sz="1400" i="1" smtClean="0"/>
              <a:t>assignment</a:t>
            </a:r>
            <a:endParaRPr lang="en-US" altLang="en-US" sz="1400" smtClean="0"/>
          </a:p>
          <a:p>
            <a:pPr eaLnBrk="1" hangingPunct="1">
              <a:buFontTx/>
              <a:buNone/>
            </a:pPr>
            <a:r>
              <a:rPr lang="en-US" altLang="en-US" sz="1400" smtClean="0"/>
              <a:t>	</a:t>
            </a:r>
            <a:r>
              <a:rPr lang="en-US" altLang="en-US" sz="1400" i="1" smtClean="0"/>
              <a:t>var</a:t>
            </a:r>
            <a:r>
              <a:rPr lang="en-US" altLang="en-US" sz="1400" smtClean="0"/>
              <a:t> </a:t>
            </a:r>
            <a:r>
              <a:rPr lang="en-US" altLang="en-US" sz="1400" smtClean="0">
                <a:sym typeface="Symbol" pitchFamily="18" charset="2"/>
              </a:rPr>
              <a:t> </a:t>
            </a:r>
            <a:r>
              <a:rPr lang="en-US" altLang="en-US" sz="1400" b="1" smtClean="0">
                <a:solidFill>
                  <a:srgbClr val="FF0000"/>
                </a:solidFill>
              </a:rPr>
              <a:t>SELECT-UNASSIGNED-VARIABLE(VARIABLES</a:t>
            </a:r>
            <a:r>
              <a:rPr lang="en-US" altLang="en-US" sz="1400" smtClean="0"/>
              <a:t>[</a:t>
            </a:r>
            <a:r>
              <a:rPr lang="en-US" altLang="en-US" sz="1400" i="1" smtClean="0"/>
              <a:t>csp</a:t>
            </a:r>
            <a:r>
              <a:rPr lang="en-US" altLang="en-US" sz="1400" smtClean="0"/>
              <a:t>],</a:t>
            </a:r>
            <a:r>
              <a:rPr lang="en-US" altLang="en-US" sz="1400" i="1" smtClean="0"/>
              <a:t>assignment</a:t>
            </a:r>
            <a:r>
              <a:rPr lang="en-US" altLang="en-US" sz="1400" smtClean="0"/>
              <a:t>,</a:t>
            </a:r>
            <a:r>
              <a:rPr lang="en-US" altLang="en-US" sz="1400" i="1" smtClean="0"/>
              <a:t>csp</a:t>
            </a:r>
            <a:r>
              <a:rPr lang="en-US" altLang="en-US" sz="1400" smtClean="0"/>
              <a:t>)</a:t>
            </a:r>
          </a:p>
          <a:p>
            <a:pPr eaLnBrk="1" hangingPunct="1">
              <a:buFontTx/>
              <a:buNone/>
            </a:pPr>
            <a:r>
              <a:rPr lang="en-US" altLang="en-US" sz="1400" smtClean="0"/>
              <a:t>	</a:t>
            </a:r>
            <a:r>
              <a:rPr lang="en-US" altLang="en-US" sz="1400" b="1" smtClean="0"/>
              <a:t>for each </a:t>
            </a:r>
            <a:r>
              <a:rPr lang="en-US" altLang="en-US" sz="1400" i="1" smtClean="0"/>
              <a:t>value </a:t>
            </a:r>
            <a:r>
              <a:rPr lang="en-US" altLang="en-US" sz="1400" b="1" smtClean="0"/>
              <a:t>in </a:t>
            </a:r>
            <a:r>
              <a:rPr lang="en-US" altLang="en-US" sz="1400" b="1" smtClean="0">
                <a:solidFill>
                  <a:srgbClr val="FF0000"/>
                </a:solidFill>
              </a:rPr>
              <a:t>ORDER-DOMAIN-VALUES</a:t>
            </a:r>
            <a:r>
              <a:rPr lang="en-US" altLang="en-US" sz="1400" smtClean="0"/>
              <a:t>(</a:t>
            </a:r>
            <a:r>
              <a:rPr lang="en-US" altLang="en-US" sz="1400" i="1" smtClean="0"/>
              <a:t>var, assignment, csp</a:t>
            </a:r>
            <a:r>
              <a:rPr lang="en-US" altLang="en-US" sz="1400" smtClean="0"/>
              <a:t>)</a:t>
            </a:r>
            <a:r>
              <a:rPr lang="en-US" altLang="en-US" sz="1400" i="1" smtClean="0"/>
              <a:t> </a:t>
            </a:r>
            <a:r>
              <a:rPr lang="en-US" altLang="en-US" sz="1400" b="1" smtClean="0"/>
              <a:t>do</a:t>
            </a:r>
            <a:endParaRPr lang="en-US" altLang="en-US" sz="1400" smtClean="0"/>
          </a:p>
          <a:p>
            <a:pPr eaLnBrk="1" hangingPunct="1">
              <a:buFontTx/>
              <a:buNone/>
            </a:pPr>
            <a:r>
              <a:rPr lang="en-US" altLang="en-US" sz="1400" smtClean="0"/>
              <a:t>		</a:t>
            </a:r>
            <a:r>
              <a:rPr lang="en-US" altLang="en-US" sz="1400" b="1" smtClean="0"/>
              <a:t>if</a:t>
            </a:r>
            <a:r>
              <a:rPr lang="en-US" altLang="en-US" sz="1400" smtClean="0"/>
              <a:t> </a:t>
            </a:r>
            <a:r>
              <a:rPr lang="en-US" altLang="en-US" sz="1400" i="1" smtClean="0"/>
              <a:t>value</a:t>
            </a:r>
            <a:r>
              <a:rPr lang="en-US" altLang="en-US" sz="1400" smtClean="0"/>
              <a:t> is consistent with </a:t>
            </a:r>
            <a:r>
              <a:rPr lang="en-US" altLang="en-US" sz="1400" i="1" smtClean="0"/>
              <a:t>assignment</a:t>
            </a:r>
            <a:r>
              <a:rPr lang="en-US" altLang="en-US" sz="1400" smtClean="0"/>
              <a:t> according to CONSTRAINTS[</a:t>
            </a:r>
            <a:r>
              <a:rPr lang="en-US" altLang="en-US" sz="1400" i="1" smtClean="0"/>
              <a:t>csp</a:t>
            </a:r>
            <a:r>
              <a:rPr lang="en-US" altLang="en-US" sz="1400" smtClean="0"/>
              <a:t>] 		</a:t>
            </a:r>
            <a:r>
              <a:rPr lang="en-US" altLang="en-US" sz="1400" b="1" smtClean="0"/>
              <a:t>then</a:t>
            </a:r>
            <a:endParaRPr lang="en-US" altLang="en-US" sz="1400" smtClean="0"/>
          </a:p>
          <a:p>
            <a:pPr eaLnBrk="1" hangingPunct="1">
              <a:buFontTx/>
              <a:buNone/>
            </a:pPr>
            <a:r>
              <a:rPr lang="en-US" altLang="en-US" sz="1400" smtClean="0"/>
              <a:t>			add </a:t>
            </a:r>
            <a:r>
              <a:rPr lang="en-US" altLang="en-US" sz="1400" i="1" smtClean="0"/>
              <a:t>{var=value}</a:t>
            </a:r>
            <a:r>
              <a:rPr lang="en-US" altLang="en-US" sz="1400" smtClean="0"/>
              <a:t> to assignment </a:t>
            </a:r>
          </a:p>
          <a:p>
            <a:pPr eaLnBrk="1" hangingPunct="1">
              <a:buFontTx/>
              <a:buNone/>
            </a:pPr>
            <a:r>
              <a:rPr lang="en-US" altLang="en-US" sz="1400" smtClean="0"/>
              <a:t>			</a:t>
            </a:r>
            <a:r>
              <a:rPr lang="en-US" altLang="en-US" sz="1400" i="1" smtClean="0"/>
              <a:t>result</a:t>
            </a:r>
            <a:r>
              <a:rPr lang="en-US" altLang="en-US" sz="1400" smtClean="0"/>
              <a:t> </a:t>
            </a:r>
            <a:r>
              <a:rPr lang="en-US" altLang="en-US" sz="1400" smtClean="0">
                <a:sym typeface="Symbol" pitchFamily="18" charset="2"/>
              </a:rPr>
              <a:t> </a:t>
            </a:r>
            <a:r>
              <a:rPr lang="en-US" altLang="en-US" sz="1400" smtClean="0"/>
              <a:t>RECURSIVE-BACTRACKING(</a:t>
            </a:r>
            <a:r>
              <a:rPr lang="en-US" altLang="en-US" sz="1400" i="1" smtClean="0"/>
              <a:t>assignment, csp</a:t>
            </a:r>
            <a:r>
              <a:rPr lang="en-US" altLang="en-US" sz="1400" smtClean="0"/>
              <a:t>)</a:t>
            </a:r>
          </a:p>
          <a:p>
            <a:pPr eaLnBrk="1" hangingPunct="1">
              <a:buFontTx/>
              <a:buNone/>
            </a:pPr>
            <a:r>
              <a:rPr lang="en-US" altLang="en-US" sz="1400" smtClean="0"/>
              <a:t>			</a:t>
            </a:r>
            <a:r>
              <a:rPr lang="en-US" altLang="en-US" sz="1400" b="1" smtClean="0"/>
              <a:t>if</a:t>
            </a:r>
            <a:r>
              <a:rPr lang="en-US" altLang="en-US" sz="1400" i="1" smtClean="0"/>
              <a:t> result </a:t>
            </a:r>
            <a:r>
              <a:rPr lang="en-US" altLang="en-US" sz="1400" i="1" smtClean="0">
                <a:sym typeface="Symbol" pitchFamily="18" charset="2"/>
              </a:rPr>
              <a:t> f</a:t>
            </a:r>
            <a:r>
              <a:rPr lang="en-US" altLang="en-US" sz="1400" i="1" smtClean="0"/>
              <a:t>ailure  </a:t>
            </a:r>
            <a:r>
              <a:rPr lang="en-US" altLang="en-US" sz="1400" b="1" smtClean="0"/>
              <a:t>then return</a:t>
            </a:r>
            <a:r>
              <a:rPr lang="en-US" altLang="en-US" sz="1400" i="1" smtClean="0"/>
              <a:t> result</a:t>
            </a:r>
          </a:p>
          <a:p>
            <a:pPr eaLnBrk="1" hangingPunct="1">
              <a:buFontTx/>
              <a:buNone/>
            </a:pPr>
            <a:r>
              <a:rPr lang="en-US" altLang="en-US" sz="1400" smtClean="0"/>
              <a:t>			remove </a:t>
            </a:r>
            <a:r>
              <a:rPr lang="en-US" altLang="en-US" sz="1400" i="1" smtClean="0"/>
              <a:t>{var=value}</a:t>
            </a:r>
            <a:r>
              <a:rPr lang="en-US" altLang="en-US" sz="1400" smtClean="0"/>
              <a:t> from </a:t>
            </a:r>
            <a:r>
              <a:rPr lang="en-US" altLang="en-US" sz="1400" i="1" smtClean="0"/>
              <a:t>assignment</a:t>
            </a:r>
            <a:endParaRPr lang="en-US" altLang="en-US" sz="1400" smtClean="0"/>
          </a:p>
          <a:p>
            <a:pPr eaLnBrk="1" hangingPunct="1">
              <a:buFontTx/>
              <a:buNone/>
            </a:pPr>
            <a:r>
              <a:rPr lang="en-US" altLang="en-US" sz="1400" smtClean="0"/>
              <a:t>	return </a:t>
            </a:r>
            <a:r>
              <a:rPr lang="en-US" altLang="en-US" sz="1400" i="1" smtClean="0"/>
              <a:t>failure</a:t>
            </a:r>
          </a:p>
          <a:p>
            <a:pPr eaLnBrk="1" hangingPunct="1">
              <a:buFontTx/>
              <a:buNone/>
            </a:pPr>
            <a:endParaRPr lang="en-US" altLang="en-US" sz="140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4755" name="Group 3"/>
          <p:cNvGrpSpPr>
            <a:grpSpLocks/>
          </p:cNvGrpSpPr>
          <p:nvPr/>
        </p:nvGrpSpPr>
        <p:grpSpPr bwMode="auto">
          <a:xfrm>
            <a:off x="762000" y="2133600"/>
            <a:ext cx="2225675" cy="2209800"/>
            <a:chOff x="768" y="1680"/>
            <a:chExt cx="1402" cy="1392"/>
          </a:xfrm>
        </p:grpSpPr>
        <p:grpSp>
          <p:nvGrpSpPr>
            <p:cNvPr id="74777" name="Group 4"/>
            <p:cNvGrpSpPr>
              <a:grpSpLocks/>
            </p:cNvGrpSpPr>
            <p:nvPr/>
          </p:nvGrpSpPr>
          <p:grpSpPr bwMode="auto">
            <a:xfrm>
              <a:off x="960" y="1920"/>
              <a:ext cx="1152" cy="1152"/>
              <a:chOff x="576" y="1728"/>
              <a:chExt cx="1152" cy="1152"/>
            </a:xfrm>
          </p:grpSpPr>
          <p:sp>
            <p:nvSpPr>
              <p:cNvPr id="7478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8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8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8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477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477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478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478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478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478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478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478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4756" name="Group 22"/>
          <p:cNvGrpSpPr>
            <a:grpSpLocks/>
          </p:cNvGrpSpPr>
          <p:nvPr/>
        </p:nvGrpSpPr>
        <p:grpSpPr bwMode="auto">
          <a:xfrm>
            <a:off x="3784600" y="1600200"/>
            <a:ext cx="3762375" cy="3270250"/>
            <a:chOff x="2429" y="1344"/>
            <a:chExt cx="2370" cy="2060"/>
          </a:xfrm>
        </p:grpSpPr>
        <p:grpSp>
          <p:nvGrpSpPr>
            <p:cNvPr id="74766" name="Group 23"/>
            <p:cNvGrpSpPr>
              <a:grpSpLocks/>
            </p:cNvGrpSpPr>
            <p:nvPr/>
          </p:nvGrpSpPr>
          <p:grpSpPr bwMode="auto">
            <a:xfrm>
              <a:off x="2429" y="1344"/>
              <a:ext cx="2370" cy="2060"/>
              <a:chOff x="2429" y="1344"/>
              <a:chExt cx="2370" cy="2060"/>
            </a:xfrm>
          </p:grpSpPr>
          <p:sp>
            <p:nvSpPr>
              <p:cNvPr id="74773"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4774"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74775"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74776"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7476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6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6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7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7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7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4757"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5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59"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0"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1"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2" name="Oval 39"/>
          <p:cNvSpPr>
            <a:spLocks noChangeArrowheads="1"/>
          </p:cNvSpPr>
          <p:nvPr/>
        </p:nvSpPr>
        <p:spPr bwMode="auto">
          <a:xfrm>
            <a:off x="2057400" y="304165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3"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4" name="TextBox 40"/>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4765" name="TextBox 41"/>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Example: 4-Queens Problem</a:t>
            </a:r>
          </a:p>
        </p:txBody>
      </p:sp>
      <p:sp>
        <p:nvSpPr>
          <p:cNvPr id="75779" name="Content Placeholder 2"/>
          <p:cNvSpPr>
            <a:spLocks noGrp="1"/>
          </p:cNvSpPr>
          <p:nvPr>
            <p:ph idx="1"/>
          </p:nvPr>
        </p:nvSpPr>
        <p:spPr/>
        <p:txBody>
          <a:bodyPr/>
          <a:lstStyle/>
          <a:p>
            <a:r>
              <a:rPr lang="en-US" altLang="en-US" smtClean="0"/>
              <a:t>X1 Level:</a:t>
            </a:r>
          </a:p>
          <a:p>
            <a:pPr lvl="1"/>
            <a:r>
              <a:rPr lang="en-US" altLang="en-US" b="1" smtClean="0">
                <a:solidFill>
                  <a:srgbClr val="FF0000"/>
                </a:solidFill>
              </a:rPr>
              <a:t>Deleted:</a:t>
            </a:r>
          </a:p>
          <a:p>
            <a:pPr lvl="2"/>
            <a:r>
              <a:rPr lang="en-US" altLang="en-US" smtClean="0"/>
              <a:t>{ (X2,1) (X2,2) (X2,3) (X3,2) (X3,4) (X4,2) }</a:t>
            </a:r>
          </a:p>
          <a:p>
            <a:pPr lvl="2"/>
            <a:endParaRPr lang="en-US" alt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6803" name="Group 3"/>
          <p:cNvGrpSpPr>
            <a:grpSpLocks/>
          </p:cNvGrpSpPr>
          <p:nvPr/>
        </p:nvGrpSpPr>
        <p:grpSpPr bwMode="auto">
          <a:xfrm>
            <a:off x="762000" y="2133600"/>
            <a:ext cx="2225675" cy="2209800"/>
            <a:chOff x="768" y="1680"/>
            <a:chExt cx="1402" cy="1392"/>
          </a:xfrm>
        </p:grpSpPr>
        <p:grpSp>
          <p:nvGrpSpPr>
            <p:cNvPr id="76825" name="Group 4"/>
            <p:cNvGrpSpPr>
              <a:grpSpLocks/>
            </p:cNvGrpSpPr>
            <p:nvPr/>
          </p:nvGrpSpPr>
          <p:grpSpPr bwMode="auto">
            <a:xfrm>
              <a:off x="960" y="1920"/>
              <a:ext cx="1152" cy="1152"/>
              <a:chOff x="576" y="1728"/>
              <a:chExt cx="1152" cy="1152"/>
            </a:xfrm>
          </p:grpSpPr>
          <p:sp>
            <p:nvSpPr>
              <p:cNvPr id="76834"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5"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6"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7"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8"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9"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40"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41"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42"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6826"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6827"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6828"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6829"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6830"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6831"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6832"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6833"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6804" name="Group 22"/>
          <p:cNvGrpSpPr>
            <a:grpSpLocks/>
          </p:cNvGrpSpPr>
          <p:nvPr/>
        </p:nvGrpSpPr>
        <p:grpSpPr bwMode="auto">
          <a:xfrm>
            <a:off x="3783013" y="1600200"/>
            <a:ext cx="3778250" cy="3268663"/>
            <a:chOff x="2428" y="1344"/>
            <a:chExt cx="2380" cy="2059"/>
          </a:xfrm>
        </p:grpSpPr>
        <p:grpSp>
          <p:nvGrpSpPr>
            <p:cNvPr id="76814" name="Group 23"/>
            <p:cNvGrpSpPr>
              <a:grpSpLocks/>
            </p:cNvGrpSpPr>
            <p:nvPr/>
          </p:nvGrpSpPr>
          <p:grpSpPr bwMode="auto">
            <a:xfrm>
              <a:off x="2428" y="1344"/>
              <a:ext cx="2380" cy="2059"/>
              <a:chOff x="2428" y="1344"/>
              <a:chExt cx="2380" cy="2059"/>
            </a:xfrm>
          </p:grpSpPr>
          <p:sp>
            <p:nvSpPr>
              <p:cNvPr id="76821"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6822" name="Text Box 25"/>
              <p:cNvSpPr txBox="1">
                <a:spLocks noChangeArrowheads="1"/>
              </p:cNvSpPr>
              <p:nvPr/>
            </p:nvSpPr>
            <p:spPr bwMode="auto">
              <a:xfrm>
                <a:off x="242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,3,  }</a:t>
                </a:r>
              </a:p>
            </p:txBody>
          </p:sp>
          <p:sp>
            <p:nvSpPr>
              <p:cNvPr id="76823" name="Text Box 26"/>
              <p:cNvSpPr txBox="1">
                <a:spLocks noChangeArrowheads="1"/>
              </p:cNvSpPr>
              <p:nvPr/>
            </p:nvSpPr>
            <p:spPr bwMode="auto">
              <a:xfrm>
                <a:off x="3875" y="2880"/>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,3,4}</a:t>
                </a:r>
              </a:p>
            </p:txBody>
          </p:sp>
          <p:sp>
            <p:nvSpPr>
              <p:cNvPr id="76824"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  ,4}</a:t>
                </a:r>
              </a:p>
            </p:txBody>
          </p:sp>
        </p:grpSp>
        <p:sp>
          <p:nvSpPr>
            <p:cNvPr id="76815"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6"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7"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8"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9"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20"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6805"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7"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8"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9"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10" name="Oval 39"/>
          <p:cNvSpPr>
            <a:spLocks noChangeArrowheads="1"/>
          </p:cNvSpPr>
          <p:nvPr/>
        </p:nvSpPr>
        <p:spPr bwMode="auto">
          <a:xfrm>
            <a:off x="2057400" y="304165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11"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12" name="TextBox 40"/>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6813" name="TextBox 41"/>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7827" name="Group 3"/>
          <p:cNvGrpSpPr>
            <a:grpSpLocks/>
          </p:cNvGrpSpPr>
          <p:nvPr/>
        </p:nvGrpSpPr>
        <p:grpSpPr bwMode="auto">
          <a:xfrm>
            <a:off x="762000" y="2133600"/>
            <a:ext cx="2225675" cy="2209800"/>
            <a:chOff x="768" y="1680"/>
            <a:chExt cx="1402" cy="1392"/>
          </a:xfrm>
        </p:grpSpPr>
        <p:grpSp>
          <p:nvGrpSpPr>
            <p:cNvPr id="77850" name="Group 4"/>
            <p:cNvGrpSpPr>
              <a:grpSpLocks/>
            </p:cNvGrpSpPr>
            <p:nvPr/>
          </p:nvGrpSpPr>
          <p:grpSpPr bwMode="auto">
            <a:xfrm>
              <a:off x="960" y="1920"/>
              <a:ext cx="1152" cy="1152"/>
              <a:chOff x="576" y="1728"/>
              <a:chExt cx="1152" cy="1152"/>
            </a:xfrm>
          </p:grpSpPr>
          <p:sp>
            <p:nvSpPr>
              <p:cNvPr id="7785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785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785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785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785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785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785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785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785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7828" name="Group 22"/>
          <p:cNvGrpSpPr>
            <a:grpSpLocks/>
          </p:cNvGrpSpPr>
          <p:nvPr/>
        </p:nvGrpSpPr>
        <p:grpSpPr bwMode="auto">
          <a:xfrm>
            <a:off x="3783013" y="1600200"/>
            <a:ext cx="3778250" cy="3268663"/>
            <a:chOff x="2428" y="1344"/>
            <a:chExt cx="2380" cy="2059"/>
          </a:xfrm>
        </p:grpSpPr>
        <p:grpSp>
          <p:nvGrpSpPr>
            <p:cNvPr id="77839" name="Group 23"/>
            <p:cNvGrpSpPr>
              <a:grpSpLocks/>
            </p:cNvGrpSpPr>
            <p:nvPr/>
          </p:nvGrpSpPr>
          <p:grpSpPr bwMode="auto">
            <a:xfrm>
              <a:off x="2428" y="1344"/>
              <a:ext cx="2380" cy="2059"/>
              <a:chOff x="2428" y="1344"/>
              <a:chExt cx="2380" cy="2059"/>
            </a:xfrm>
          </p:grpSpPr>
          <p:sp>
            <p:nvSpPr>
              <p:cNvPr id="77846"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7847" name="Text Box 25"/>
              <p:cNvSpPr txBox="1">
                <a:spLocks noChangeArrowheads="1"/>
              </p:cNvSpPr>
              <p:nvPr/>
            </p:nvSpPr>
            <p:spPr bwMode="auto">
              <a:xfrm>
                <a:off x="242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,3,  }</a:t>
                </a:r>
              </a:p>
            </p:txBody>
          </p:sp>
          <p:sp>
            <p:nvSpPr>
              <p:cNvPr id="77848" name="Text Box 26"/>
              <p:cNvSpPr txBox="1">
                <a:spLocks noChangeArrowheads="1"/>
              </p:cNvSpPr>
              <p:nvPr/>
            </p:nvSpPr>
            <p:spPr bwMode="auto">
              <a:xfrm>
                <a:off x="3875" y="2880"/>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,3,4}</a:t>
                </a:r>
              </a:p>
            </p:txBody>
          </p:sp>
          <p:sp>
            <p:nvSpPr>
              <p:cNvPr id="77849"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7784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7829"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1"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2"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3"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4" name="Oval 39"/>
          <p:cNvSpPr>
            <a:spLocks noChangeArrowheads="1"/>
          </p:cNvSpPr>
          <p:nvPr/>
        </p:nvSpPr>
        <p:spPr bwMode="auto">
          <a:xfrm>
            <a:off x="2057400" y="304165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5"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6"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7" name="TextBox 41"/>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7838" name="TextBox 42"/>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8851" name="Group 3"/>
          <p:cNvGrpSpPr>
            <a:grpSpLocks/>
          </p:cNvGrpSpPr>
          <p:nvPr/>
        </p:nvGrpSpPr>
        <p:grpSpPr bwMode="auto">
          <a:xfrm>
            <a:off x="762000" y="2133600"/>
            <a:ext cx="2225675" cy="2209800"/>
            <a:chOff x="768" y="1680"/>
            <a:chExt cx="1402" cy="1392"/>
          </a:xfrm>
        </p:grpSpPr>
        <p:grpSp>
          <p:nvGrpSpPr>
            <p:cNvPr id="78876" name="Group 4"/>
            <p:cNvGrpSpPr>
              <a:grpSpLocks/>
            </p:cNvGrpSpPr>
            <p:nvPr/>
          </p:nvGrpSpPr>
          <p:grpSpPr bwMode="auto">
            <a:xfrm>
              <a:off x="960" y="1920"/>
              <a:ext cx="1152" cy="1152"/>
              <a:chOff x="576" y="1728"/>
              <a:chExt cx="1152" cy="1152"/>
            </a:xfrm>
          </p:grpSpPr>
          <p:sp>
            <p:nvSpPr>
              <p:cNvPr id="78885"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6"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7"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8"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9"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0"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1"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2"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3"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8877"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8878"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8879"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8880"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8881"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8882"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8883"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8884"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8852" name="Group 22"/>
          <p:cNvGrpSpPr>
            <a:grpSpLocks/>
          </p:cNvGrpSpPr>
          <p:nvPr/>
        </p:nvGrpSpPr>
        <p:grpSpPr bwMode="auto">
          <a:xfrm>
            <a:off x="3783013" y="1600200"/>
            <a:ext cx="3778250" cy="3268663"/>
            <a:chOff x="2428" y="1344"/>
            <a:chExt cx="2380" cy="2059"/>
          </a:xfrm>
        </p:grpSpPr>
        <p:grpSp>
          <p:nvGrpSpPr>
            <p:cNvPr id="78865" name="Group 23"/>
            <p:cNvGrpSpPr>
              <a:grpSpLocks/>
            </p:cNvGrpSpPr>
            <p:nvPr/>
          </p:nvGrpSpPr>
          <p:grpSpPr bwMode="auto">
            <a:xfrm>
              <a:off x="2428" y="1344"/>
              <a:ext cx="2380" cy="2059"/>
              <a:chOff x="2428" y="1344"/>
              <a:chExt cx="2380" cy="2059"/>
            </a:xfrm>
          </p:grpSpPr>
          <p:sp>
            <p:nvSpPr>
              <p:cNvPr id="78872"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8873" name="Text Box 25"/>
              <p:cNvSpPr txBox="1">
                <a:spLocks noChangeArrowheads="1"/>
              </p:cNvSpPr>
              <p:nvPr/>
            </p:nvSpPr>
            <p:spPr bwMode="auto">
              <a:xfrm>
                <a:off x="242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,3,  }</a:t>
                </a:r>
              </a:p>
            </p:txBody>
          </p:sp>
          <p:sp>
            <p:nvSpPr>
              <p:cNvPr id="78874" name="Text Box 26"/>
              <p:cNvSpPr txBox="1">
                <a:spLocks noChangeArrowheads="1"/>
              </p:cNvSpPr>
              <p:nvPr/>
            </p:nvSpPr>
            <p:spPr bwMode="auto">
              <a:xfrm>
                <a:off x="3875" y="2880"/>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,3,4}</a:t>
                </a:r>
              </a:p>
            </p:txBody>
          </p:sp>
          <p:sp>
            <p:nvSpPr>
              <p:cNvPr id="78875"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78866"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67"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68"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69"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70"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71"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8853"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5"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6"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7"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8"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9"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0"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1"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2"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3"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8864" name="TextBox 44"/>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smtClean="0"/>
              <a:t>Example: 4-Queens Problem</a:t>
            </a:r>
          </a:p>
        </p:txBody>
      </p:sp>
      <p:sp>
        <p:nvSpPr>
          <p:cNvPr id="79875" name="Content Placeholder 2"/>
          <p:cNvSpPr>
            <a:spLocks noGrp="1"/>
          </p:cNvSpPr>
          <p:nvPr>
            <p:ph idx="1"/>
          </p:nvPr>
        </p:nvSpPr>
        <p:spPr/>
        <p:txBody>
          <a:bodyPr/>
          <a:lstStyle/>
          <a:p>
            <a:r>
              <a:rPr lang="en-US" altLang="en-US" smtClean="0"/>
              <a:t>X1 Level:</a:t>
            </a:r>
          </a:p>
          <a:p>
            <a:pPr lvl="1"/>
            <a:r>
              <a:rPr lang="en-US" altLang="en-US" smtClean="0"/>
              <a:t>Deleted:</a:t>
            </a:r>
          </a:p>
          <a:p>
            <a:pPr lvl="2"/>
            <a:r>
              <a:rPr lang="en-US" altLang="en-US" smtClean="0"/>
              <a:t>{ (X2,1) (X2,2) (X2,3) (X3,2) (X3,4) (X4,2) }</a:t>
            </a:r>
          </a:p>
          <a:p>
            <a:pPr lvl="2"/>
            <a:endParaRPr lang="en-US" altLang="en-US" smtClean="0"/>
          </a:p>
          <a:p>
            <a:r>
              <a:rPr lang="en-US" altLang="en-US" smtClean="0"/>
              <a:t>X2 Level:</a:t>
            </a:r>
          </a:p>
          <a:p>
            <a:pPr lvl="1"/>
            <a:r>
              <a:rPr lang="en-US" altLang="en-US" b="1" smtClean="0">
                <a:solidFill>
                  <a:srgbClr val="FF0000"/>
                </a:solidFill>
              </a:rPr>
              <a:t>Deleted:</a:t>
            </a:r>
          </a:p>
          <a:p>
            <a:pPr lvl="2"/>
            <a:r>
              <a:rPr lang="en-US" altLang="en-US" smtClean="0"/>
              <a:t>{ (X3,3) (X4,4) }</a:t>
            </a:r>
          </a:p>
          <a:p>
            <a:endParaRPr lang="en-US" altLang="en-US" smtClean="0"/>
          </a:p>
          <a:p>
            <a:pPr lvl="2"/>
            <a:endParaRPr lang="en-US"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0899" name="Group 3"/>
          <p:cNvGrpSpPr>
            <a:grpSpLocks/>
          </p:cNvGrpSpPr>
          <p:nvPr/>
        </p:nvGrpSpPr>
        <p:grpSpPr bwMode="auto">
          <a:xfrm>
            <a:off x="762000" y="2133600"/>
            <a:ext cx="2225675" cy="2209800"/>
            <a:chOff x="768" y="1680"/>
            <a:chExt cx="1402" cy="1392"/>
          </a:xfrm>
        </p:grpSpPr>
        <p:grpSp>
          <p:nvGrpSpPr>
            <p:cNvPr id="80924" name="Group 4"/>
            <p:cNvGrpSpPr>
              <a:grpSpLocks/>
            </p:cNvGrpSpPr>
            <p:nvPr/>
          </p:nvGrpSpPr>
          <p:grpSpPr bwMode="auto">
            <a:xfrm>
              <a:off x="960" y="1920"/>
              <a:ext cx="1152" cy="1152"/>
              <a:chOff x="576" y="1728"/>
              <a:chExt cx="1152" cy="1152"/>
            </a:xfrm>
          </p:grpSpPr>
          <p:sp>
            <p:nvSpPr>
              <p:cNvPr id="8093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4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4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0925"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0926"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0927"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0928"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0929"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0930"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0931"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0932"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0900" name="Group 22"/>
          <p:cNvGrpSpPr>
            <a:grpSpLocks/>
          </p:cNvGrpSpPr>
          <p:nvPr/>
        </p:nvGrpSpPr>
        <p:grpSpPr bwMode="auto">
          <a:xfrm>
            <a:off x="3771900" y="1600200"/>
            <a:ext cx="3789363" cy="3268663"/>
            <a:chOff x="2421" y="1344"/>
            <a:chExt cx="2387" cy="2059"/>
          </a:xfrm>
        </p:grpSpPr>
        <p:grpSp>
          <p:nvGrpSpPr>
            <p:cNvPr id="80913" name="Group 23"/>
            <p:cNvGrpSpPr>
              <a:grpSpLocks/>
            </p:cNvGrpSpPr>
            <p:nvPr/>
          </p:nvGrpSpPr>
          <p:grpSpPr bwMode="auto">
            <a:xfrm>
              <a:off x="2421" y="1344"/>
              <a:ext cx="2387" cy="2059"/>
              <a:chOff x="2421" y="1344"/>
              <a:chExt cx="2387" cy="2059"/>
            </a:xfrm>
          </p:grpSpPr>
          <p:sp>
            <p:nvSpPr>
              <p:cNvPr id="80920"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0921" name="Text Box 25"/>
              <p:cNvSpPr txBox="1">
                <a:spLocks noChangeArrowheads="1"/>
              </p:cNvSpPr>
              <p:nvPr/>
            </p:nvSpPr>
            <p:spPr bwMode="auto">
              <a:xfrm>
                <a:off x="242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  ,  }</a:t>
                </a:r>
              </a:p>
            </p:txBody>
          </p:sp>
          <p:sp>
            <p:nvSpPr>
              <p:cNvPr id="80922" name="Text Box 26"/>
              <p:cNvSpPr txBox="1">
                <a:spLocks noChangeArrowheads="1"/>
              </p:cNvSpPr>
              <p:nvPr/>
            </p:nvSpPr>
            <p:spPr bwMode="auto">
              <a:xfrm>
                <a:off x="386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  }</a:t>
                </a:r>
              </a:p>
            </p:txBody>
          </p:sp>
          <p:sp>
            <p:nvSpPr>
              <p:cNvPr id="80923"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091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0901"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3"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4"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5"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6"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8"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9"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10"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11"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0912" name="TextBox 44"/>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1923" name="Group 3"/>
          <p:cNvGrpSpPr>
            <a:grpSpLocks/>
          </p:cNvGrpSpPr>
          <p:nvPr/>
        </p:nvGrpSpPr>
        <p:grpSpPr bwMode="auto">
          <a:xfrm>
            <a:off x="762000" y="2133600"/>
            <a:ext cx="2225675" cy="2209800"/>
            <a:chOff x="768" y="1680"/>
            <a:chExt cx="1402" cy="1392"/>
          </a:xfrm>
        </p:grpSpPr>
        <p:grpSp>
          <p:nvGrpSpPr>
            <p:cNvPr id="81949" name="Group 4"/>
            <p:cNvGrpSpPr>
              <a:grpSpLocks/>
            </p:cNvGrpSpPr>
            <p:nvPr/>
          </p:nvGrpSpPr>
          <p:grpSpPr bwMode="auto">
            <a:xfrm>
              <a:off x="960" y="1920"/>
              <a:ext cx="1152" cy="1152"/>
              <a:chOff x="576" y="1728"/>
              <a:chExt cx="1152" cy="1152"/>
            </a:xfrm>
          </p:grpSpPr>
          <p:sp>
            <p:nvSpPr>
              <p:cNvPr id="81958"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59"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0"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1"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2"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3"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4"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5"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6"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1950"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1951"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1952"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1953"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1954"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1955"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1956"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1957"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1924" name="Group 22"/>
          <p:cNvGrpSpPr>
            <a:grpSpLocks/>
          </p:cNvGrpSpPr>
          <p:nvPr/>
        </p:nvGrpSpPr>
        <p:grpSpPr bwMode="auto">
          <a:xfrm>
            <a:off x="3760788" y="1600200"/>
            <a:ext cx="3800475" cy="3268663"/>
            <a:chOff x="2414" y="1344"/>
            <a:chExt cx="2394" cy="2059"/>
          </a:xfrm>
        </p:grpSpPr>
        <p:grpSp>
          <p:nvGrpSpPr>
            <p:cNvPr id="81938" name="Group 23"/>
            <p:cNvGrpSpPr>
              <a:grpSpLocks/>
            </p:cNvGrpSpPr>
            <p:nvPr/>
          </p:nvGrpSpPr>
          <p:grpSpPr bwMode="auto">
            <a:xfrm>
              <a:off x="2414" y="1344"/>
              <a:ext cx="2394" cy="2059"/>
              <a:chOff x="2414" y="1344"/>
              <a:chExt cx="2394" cy="2059"/>
            </a:xfrm>
          </p:grpSpPr>
          <p:sp>
            <p:nvSpPr>
              <p:cNvPr id="81945"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1946"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1947" name="Text Box 26"/>
              <p:cNvSpPr txBox="1">
                <a:spLocks noChangeArrowheads="1"/>
              </p:cNvSpPr>
              <p:nvPr/>
            </p:nvSpPr>
            <p:spPr bwMode="auto">
              <a:xfrm>
                <a:off x="386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  }</a:t>
                </a:r>
              </a:p>
            </p:txBody>
          </p:sp>
          <p:sp>
            <p:nvSpPr>
              <p:cNvPr id="81948"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1939"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0"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1"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2"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3"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4"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1925"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7"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8"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9"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0"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1"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2"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3"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4"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5"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6" name="TextBox 4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1937" name="TextBox 45"/>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2947" name="Group 3"/>
          <p:cNvGrpSpPr>
            <a:grpSpLocks/>
          </p:cNvGrpSpPr>
          <p:nvPr/>
        </p:nvGrpSpPr>
        <p:grpSpPr bwMode="auto">
          <a:xfrm>
            <a:off x="762000" y="2133600"/>
            <a:ext cx="2225675" cy="2209800"/>
            <a:chOff x="768" y="1680"/>
            <a:chExt cx="1402" cy="1392"/>
          </a:xfrm>
        </p:grpSpPr>
        <p:grpSp>
          <p:nvGrpSpPr>
            <p:cNvPr id="82974" name="Group 4"/>
            <p:cNvGrpSpPr>
              <a:grpSpLocks/>
            </p:cNvGrpSpPr>
            <p:nvPr/>
          </p:nvGrpSpPr>
          <p:grpSpPr bwMode="auto">
            <a:xfrm>
              <a:off x="960" y="1920"/>
              <a:ext cx="1152" cy="1152"/>
              <a:chOff x="576" y="1728"/>
              <a:chExt cx="1152" cy="1152"/>
            </a:xfrm>
          </p:grpSpPr>
          <p:sp>
            <p:nvSpPr>
              <p:cNvPr id="8298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9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9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2975"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2976"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2977"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2978"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2979"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2980"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2981"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2982"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2948" name="Group 22"/>
          <p:cNvGrpSpPr>
            <a:grpSpLocks/>
          </p:cNvGrpSpPr>
          <p:nvPr/>
        </p:nvGrpSpPr>
        <p:grpSpPr bwMode="auto">
          <a:xfrm>
            <a:off x="3760788" y="1600200"/>
            <a:ext cx="3800475" cy="3268663"/>
            <a:chOff x="2414" y="1344"/>
            <a:chExt cx="2394" cy="2059"/>
          </a:xfrm>
        </p:grpSpPr>
        <p:grpSp>
          <p:nvGrpSpPr>
            <p:cNvPr id="82963" name="Group 23"/>
            <p:cNvGrpSpPr>
              <a:grpSpLocks/>
            </p:cNvGrpSpPr>
            <p:nvPr/>
          </p:nvGrpSpPr>
          <p:grpSpPr bwMode="auto">
            <a:xfrm>
              <a:off x="2414" y="1344"/>
              <a:ext cx="2394" cy="2059"/>
              <a:chOff x="2414" y="1344"/>
              <a:chExt cx="2394" cy="2059"/>
            </a:xfrm>
          </p:grpSpPr>
          <p:sp>
            <p:nvSpPr>
              <p:cNvPr id="82970"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2971"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2972" name="Text Box 26"/>
              <p:cNvSpPr txBox="1">
                <a:spLocks noChangeArrowheads="1"/>
              </p:cNvSpPr>
              <p:nvPr/>
            </p:nvSpPr>
            <p:spPr bwMode="auto">
              <a:xfrm>
                <a:off x="386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  }</a:t>
                </a:r>
              </a:p>
            </p:txBody>
          </p:sp>
          <p:sp>
            <p:nvSpPr>
              <p:cNvPr id="82973"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296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2949"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1"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2"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3"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4"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5"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6"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7"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8"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9"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60" name="Oval 37"/>
          <p:cNvSpPr>
            <a:spLocks noChangeArrowheads="1"/>
          </p:cNvSpPr>
          <p:nvPr/>
        </p:nvSpPr>
        <p:spPr bwMode="auto">
          <a:xfrm>
            <a:off x="2514600" y="258921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61"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2962" name="TextBox 46"/>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smtClean="0"/>
              <a:t>Example: 4-Queens Problem</a:t>
            </a:r>
          </a:p>
        </p:txBody>
      </p:sp>
      <p:sp>
        <p:nvSpPr>
          <p:cNvPr id="83971" name="Content Placeholder 2"/>
          <p:cNvSpPr>
            <a:spLocks noGrp="1"/>
          </p:cNvSpPr>
          <p:nvPr>
            <p:ph idx="1"/>
          </p:nvPr>
        </p:nvSpPr>
        <p:spPr/>
        <p:txBody>
          <a:bodyPr/>
          <a:lstStyle/>
          <a:p>
            <a:r>
              <a:rPr lang="en-US" altLang="en-US" smtClean="0"/>
              <a:t>X1 Level:</a:t>
            </a:r>
          </a:p>
          <a:p>
            <a:pPr lvl="1"/>
            <a:r>
              <a:rPr lang="en-US" altLang="en-US" smtClean="0"/>
              <a:t>Deleted:</a:t>
            </a:r>
          </a:p>
          <a:p>
            <a:pPr lvl="2"/>
            <a:r>
              <a:rPr lang="en-US" altLang="en-US" smtClean="0"/>
              <a:t>{ (X2,1) (X2,2) (X2,3) (X3,2) (X3,4) (X4,2) }</a:t>
            </a:r>
          </a:p>
          <a:p>
            <a:pPr lvl="2"/>
            <a:endParaRPr lang="en-US" altLang="en-US" smtClean="0"/>
          </a:p>
          <a:p>
            <a:r>
              <a:rPr lang="en-US" altLang="en-US" smtClean="0"/>
              <a:t>X2 Level:</a:t>
            </a:r>
          </a:p>
          <a:p>
            <a:pPr lvl="1"/>
            <a:r>
              <a:rPr lang="en-US" altLang="en-US" smtClean="0"/>
              <a:t>Deleted:</a:t>
            </a:r>
          </a:p>
          <a:p>
            <a:pPr lvl="2"/>
            <a:r>
              <a:rPr lang="en-US" altLang="en-US" smtClean="0"/>
              <a:t>{ (X3,3) (X4,4) }</a:t>
            </a:r>
          </a:p>
          <a:p>
            <a:endParaRPr lang="en-US" altLang="en-US" smtClean="0"/>
          </a:p>
          <a:p>
            <a:r>
              <a:rPr lang="en-US" altLang="en-US" smtClean="0"/>
              <a:t>X3 Level:</a:t>
            </a:r>
          </a:p>
          <a:p>
            <a:pPr lvl="1"/>
            <a:r>
              <a:rPr lang="en-US" altLang="en-US" b="1" smtClean="0">
                <a:solidFill>
                  <a:srgbClr val="FF0000"/>
                </a:solidFill>
              </a:rPr>
              <a:t>Deleted:</a:t>
            </a:r>
          </a:p>
          <a:p>
            <a:pPr lvl="2"/>
            <a:r>
              <a:rPr lang="en-US" altLang="en-US" smtClean="0"/>
              <a:t>{ (X4,1) }</a:t>
            </a:r>
          </a:p>
          <a:p>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1800" smtClean="0"/>
              <a:t>Improving CSP efficiency</a:t>
            </a:r>
            <a:endParaRPr lang="en-US" altLang="en-US" smtClean="0"/>
          </a:p>
        </p:txBody>
      </p:sp>
      <p:sp>
        <p:nvSpPr>
          <p:cNvPr id="38915" name="Rectangle 3"/>
          <p:cNvSpPr>
            <a:spLocks noGrp="1" noChangeArrowheads="1"/>
          </p:cNvSpPr>
          <p:nvPr>
            <p:ph type="body" idx="1"/>
          </p:nvPr>
        </p:nvSpPr>
        <p:spPr/>
        <p:txBody>
          <a:bodyPr/>
          <a:lstStyle/>
          <a:p>
            <a:pPr eaLnBrk="1" hangingPunct="1">
              <a:lnSpc>
                <a:spcPct val="90000"/>
              </a:lnSpc>
            </a:pPr>
            <a:r>
              <a:rPr lang="en-US" altLang="en-US" smtClean="0"/>
              <a:t>Previous improvements on uninformed search</a:t>
            </a:r>
          </a:p>
          <a:p>
            <a:pPr lvl="1" eaLnBrk="1" hangingPunct="1">
              <a:lnSpc>
                <a:spcPct val="90000"/>
              </a:lnSpc>
              <a:buFontTx/>
              <a:buNone/>
            </a:pPr>
            <a:r>
              <a:rPr lang="en-US" altLang="en-US" smtClean="0"/>
              <a:t> </a:t>
            </a:r>
            <a:r>
              <a:rPr lang="en-US" altLang="en-US" smtClean="0">
                <a:sym typeface="Symbol" pitchFamily="18" charset="2"/>
              </a:rPr>
              <a:t> </a:t>
            </a:r>
            <a:r>
              <a:rPr lang="en-US" altLang="en-US" smtClean="0"/>
              <a:t>introduce heuristics</a:t>
            </a:r>
          </a:p>
          <a:p>
            <a:pPr eaLnBrk="1" hangingPunct="1">
              <a:lnSpc>
                <a:spcPct val="90000"/>
              </a:lnSpc>
            </a:pPr>
            <a:endParaRPr lang="en-US" altLang="en-US" smtClean="0"/>
          </a:p>
          <a:p>
            <a:pPr eaLnBrk="1" hangingPunct="1">
              <a:lnSpc>
                <a:spcPct val="90000"/>
              </a:lnSpc>
            </a:pPr>
            <a:r>
              <a:rPr lang="en-US" altLang="en-US" smtClean="0"/>
              <a:t>For CSPS, general-purpose methods can give large gains in speed, e.g.,</a:t>
            </a:r>
          </a:p>
          <a:p>
            <a:pPr lvl="1" eaLnBrk="1" hangingPunct="1">
              <a:lnSpc>
                <a:spcPct val="90000"/>
              </a:lnSpc>
            </a:pPr>
            <a:r>
              <a:rPr lang="en-US" altLang="en-US" smtClean="0"/>
              <a:t>Which variable should be assigned next?</a:t>
            </a:r>
          </a:p>
          <a:p>
            <a:pPr lvl="1" eaLnBrk="1" hangingPunct="1">
              <a:lnSpc>
                <a:spcPct val="90000"/>
              </a:lnSpc>
            </a:pPr>
            <a:r>
              <a:rPr lang="en-US" altLang="en-US" smtClean="0"/>
              <a:t>In what order should its values be tried?</a:t>
            </a:r>
          </a:p>
          <a:p>
            <a:pPr lvl="1" eaLnBrk="1" hangingPunct="1">
              <a:lnSpc>
                <a:spcPct val="90000"/>
              </a:lnSpc>
            </a:pPr>
            <a:r>
              <a:rPr lang="en-US" altLang="en-US" smtClean="0"/>
              <a:t>Can we detect inevitable failure early?</a:t>
            </a:r>
          </a:p>
          <a:p>
            <a:pPr lvl="1" eaLnBrk="1" hangingPunct="1">
              <a:lnSpc>
                <a:spcPct val="90000"/>
              </a:lnSpc>
            </a:pPr>
            <a:r>
              <a:rPr lang="en-US" altLang="en-US" smtClean="0"/>
              <a:t>Can we take advantage of problem structure?</a:t>
            </a:r>
          </a:p>
          <a:p>
            <a:pPr lvl="1" eaLnBrk="1" hangingPunct="1">
              <a:lnSpc>
                <a:spcPct val="90000"/>
              </a:lnSpc>
            </a:pPr>
            <a:endParaRPr lang="en-US" altLang="en-US" smtClean="0"/>
          </a:p>
          <a:p>
            <a:pPr lvl="1" eaLnBrk="1" hangingPunct="1">
              <a:lnSpc>
                <a:spcPct val="90000"/>
              </a:lnSpc>
              <a:buFontTx/>
              <a:buNone/>
            </a:pPr>
            <a:r>
              <a:rPr lang="en-US" altLang="en-US" smtClean="0"/>
              <a:t>Note: CSPs are somewhat generic in their formulation, and so the heuristics are more general compared to methods in Chapter 4</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4995" name="Group 3"/>
          <p:cNvGrpSpPr>
            <a:grpSpLocks/>
          </p:cNvGrpSpPr>
          <p:nvPr/>
        </p:nvGrpSpPr>
        <p:grpSpPr bwMode="auto">
          <a:xfrm>
            <a:off x="762000" y="2133600"/>
            <a:ext cx="2225675" cy="2209800"/>
            <a:chOff x="768" y="1680"/>
            <a:chExt cx="1402" cy="1392"/>
          </a:xfrm>
        </p:grpSpPr>
        <p:grpSp>
          <p:nvGrpSpPr>
            <p:cNvPr id="85022" name="Group 4"/>
            <p:cNvGrpSpPr>
              <a:grpSpLocks/>
            </p:cNvGrpSpPr>
            <p:nvPr/>
          </p:nvGrpSpPr>
          <p:grpSpPr bwMode="auto">
            <a:xfrm>
              <a:off x="960" y="1920"/>
              <a:ext cx="1152" cy="1152"/>
              <a:chOff x="576" y="1728"/>
              <a:chExt cx="1152" cy="1152"/>
            </a:xfrm>
          </p:grpSpPr>
          <p:sp>
            <p:nvSpPr>
              <p:cNvPr id="8503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502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502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502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502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502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502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502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503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4996" name="Group 22"/>
          <p:cNvGrpSpPr>
            <a:grpSpLocks/>
          </p:cNvGrpSpPr>
          <p:nvPr/>
        </p:nvGrpSpPr>
        <p:grpSpPr bwMode="auto">
          <a:xfrm>
            <a:off x="3760788" y="1600200"/>
            <a:ext cx="3800475" cy="3268663"/>
            <a:chOff x="2414" y="1344"/>
            <a:chExt cx="2394" cy="2059"/>
          </a:xfrm>
        </p:grpSpPr>
        <p:grpSp>
          <p:nvGrpSpPr>
            <p:cNvPr id="85011" name="Group 23"/>
            <p:cNvGrpSpPr>
              <a:grpSpLocks/>
            </p:cNvGrpSpPr>
            <p:nvPr/>
          </p:nvGrpSpPr>
          <p:grpSpPr bwMode="auto">
            <a:xfrm>
              <a:off x="2414" y="1344"/>
              <a:ext cx="2394" cy="2059"/>
              <a:chOff x="2414" y="1344"/>
              <a:chExt cx="2394" cy="2059"/>
            </a:xfrm>
          </p:grpSpPr>
          <p:sp>
            <p:nvSpPr>
              <p:cNvPr id="85018"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5019"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5020" name="Text Box 26"/>
              <p:cNvSpPr txBox="1">
                <a:spLocks noChangeArrowheads="1"/>
              </p:cNvSpPr>
              <p:nvPr/>
            </p:nvSpPr>
            <p:spPr bwMode="auto">
              <a:xfrm>
                <a:off x="386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85021"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501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4997"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499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4999"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0"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1"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2"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3"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4"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5"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6"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7"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8" name="Oval 37"/>
          <p:cNvSpPr>
            <a:spLocks noChangeArrowheads="1"/>
          </p:cNvSpPr>
          <p:nvPr/>
        </p:nvSpPr>
        <p:spPr bwMode="auto">
          <a:xfrm>
            <a:off x="2514600" y="258921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9"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5010" name="TextBox 46"/>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6019" name="Group 3"/>
          <p:cNvGrpSpPr>
            <a:grpSpLocks/>
          </p:cNvGrpSpPr>
          <p:nvPr/>
        </p:nvGrpSpPr>
        <p:grpSpPr bwMode="auto">
          <a:xfrm>
            <a:off x="762000" y="2133600"/>
            <a:ext cx="2225675" cy="2209800"/>
            <a:chOff x="768" y="1680"/>
            <a:chExt cx="1402" cy="1392"/>
          </a:xfrm>
        </p:grpSpPr>
        <p:grpSp>
          <p:nvGrpSpPr>
            <p:cNvPr id="86047" name="Group 4"/>
            <p:cNvGrpSpPr>
              <a:grpSpLocks/>
            </p:cNvGrpSpPr>
            <p:nvPr/>
          </p:nvGrpSpPr>
          <p:grpSpPr bwMode="auto">
            <a:xfrm>
              <a:off x="960" y="1920"/>
              <a:ext cx="1152" cy="1152"/>
              <a:chOff x="576" y="1728"/>
              <a:chExt cx="1152" cy="1152"/>
            </a:xfrm>
          </p:grpSpPr>
          <p:sp>
            <p:nvSpPr>
              <p:cNvPr id="8605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5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5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5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604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604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605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605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605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605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605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605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6020" name="Group 22"/>
          <p:cNvGrpSpPr>
            <a:grpSpLocks/>
          </p:cNvGrpSpPr>
          <p:nvPr/>
        </p:nvGrpSpPr>
        <p:grpSpPr bwMode="auto">
          <a:xfrm>
            <a:off x="3760788" y="1600200"/>
            <a:ext cx="3800475" cy="3268663"/>
            <a:chOff x="2414" y="1344"/>
            <a:chExt cx="2394" cy="2059"/>
          </a:xfrm>
        </p:grpSpPr>
        <p:grpSp>
          <p:nvGrpSpPr>
            <p:cNvPr id="86036" name="Group 23"/>
            <p:cNvGrpSpPr>
              <a:grpSpLocks/>
            </p:cNvGrpSpPr>
            <p:nvPr/>
          </p:nvGrpSpPr>
          <p:grpSpPr bwMode="auto">
            <a:xfrm>
              <a:off x="2414" y="1344"/>
              <a:ext cx="2394" cy="2059"/>
              <a:chOff x="2414" y="1344"/>
              <a:chExt cx="2394" cy="2059"/>
            </a:xfrm>
          </p:grpSpPr>
          <p:sp>
            <p:nvSpPr>
              <p:cNvPr id="86043"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6044"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6045" name="Text Box 26"/>
              <p:cNvSpPr txBox="1">
                <a:spLocks noChangeArrowheads="1"/>
              </p:cNvSpPr>
              <p:nvPr/>
            </p:nvSpPr>
            <p:spPr bwMode="auto">
              <a:xfrm>
                <a:off x="386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X4</a:t>
                </a:r>
              </a:p>
              <a:p>
                <a:pPr algn="ctr" eaLnBrk="1" hangingPunct="1">
                  <a:spcBef>
                    <a:spcPct val="0"/>
                  </a:spcBef>
                  <a:buSzTx/>
                  <a:buFontTx/>
                  <a:buNone/>
                </a:pPr>
                <a:r>
                  <a:rPr lang="en-US" altLang="en-US" sz="2400">
                    <a:latin typeface="Tahoma" pitchFamily="34" charset="0"/>
                  </a:rPr>
                  <a:t>{  ,  ,</a:t>
                </a:r>
                <a:r>
                  <a:rPr lang="en-US" altLang="en-US" sz="2400">
                    <a:solidFill>
                      <a:srgbClr val="FF0000"/>
                    </a:solidFill>
                    <a:latin typeface="Tahoma" pitchFamily="34" charset="0"/>
                  </a:rPr>
                  <a:t>3</a:t>
                </a:r>
                <a:r>
                  <a:rPr lang="en-US" altLang="en-US" sz="2400">
                    <a:latin typeface="Tahoma" pitchFamily="34" charset="0"/>
                  </a:rPr>
                  <a:t>,  }</a:t>
                </a:r>
              </a:p>
            </p:txBody>
          </p:sp>
          <p:sp>
            <p:nvSpPr>
              <p:cNvPr id="86046"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603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3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3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4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4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4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6021"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3"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4"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5"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6"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8"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9"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0"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1"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2" name="Oval 37"/>
          <p:cNvSpPr>
            <a:spLocks noChangeArrowheads="1"/>
          </p:cNvSpPr>
          <p:nvPr/>
        </p:nvSpPr>
        <p:spPr bwMode="auto">
          <a:xfrm>
            <a:off x="2514600" y="258921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3" name="AutoShape 34"/>
          <p:cNvSpPr>
            <a:spLocks noChangeArrowheads="1"/>
          </p:cNvSpPr>
          <p:nvPr/>
        </p:nvSpPr>
        <p:spPr bwMode="auto">
          <a:xfrm>
            <a:off x="2449513" y="3421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4" name="TextBox 46"/>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6035" name="TextBox 47"/>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mtClean="0"/>
              <a:t>Comparison of CSP algorithms on different problems</a:t>
            </a:r>
          </a:p>
        </p:txBody>
      </p:sp>
      <p:pic>
        <p:nvPicPr>
          <p:cNvPr id="87043"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371600"/>
            <a:ext cx="8839200" cy="2482850"/>
          </a:xfrm>
        </p:spPr>
      </p:pic>
      <p:sp>
        <p:nvSpPr>
          <p:cNvPr id="87044" name="Rectangle 4"/>
          <p:cNvSpPr>
            <a:spLocks noChangeArrowheads="1"/>
          </p:cNvSpPr>
          <p:nvPr/>
        </p:nvSpPr>
        <p:spPr bwMode="auto">
          <a:xfrm>
            <a:off x="533400" y="43434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lnSpc>
                <a:spcPct val="90000"/>
              </a:lnSpc>
            </a:pPr>
            <a:endParaRPr lang="en-US" altLang="en-US"/>
          </a:p>
        </p:txBody>
      </p:sp>
      <p:sp>
        <p:nvSpPr>
          <p:cNvPr id="87045" name="Text Box 5"/>
          <p:cNvSpPr txBox="1">
            <a:spLocks noChangeArrowheads="1"/>
          </p:cNvSpPr>
          <p:nvPr/>
        </p:nvSpPr>
        <p:spPr bwMode="auto">
          <a:xfrm>
            <a:off x="533400" y="4287838"/>
            <a:ext cx="708342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t>Median number of consistency checks over 5 runs to solve problem</a:t>
            </a:r>
          </a:p>
          <a:p>
            <a:pPr eaLnBrk="1" hangingPunct="1">
              <a:spcBef>
                <a:spcPct val="0"/>
              </a:spcBef>
              <a:buSzTx/>
              <a:buFontTx/>
              <a:buNone/>
            </a:pPr>
            <a:endParaRPr lang="en-US" altLang="en-US" sz="1600"/>
          </a:p>
          <a:p>
            <a:pPr eaLnBrk="1" hangingPunct="1">
              <a:spcBef>
                <a:spcPct val="0"/>
              </a:spcBef>
              <a:buSzTx/>
              <a:buFontTx/>
              <a:buNone/>
            </a:pPr>
            <a:r>
              <a:rPr lang="en-US" altLang="en-US" sz="1600"/>
              <a:t>Parentheses -&gt; no solution found</a:t>
            </a:r>
          </a:p>
          <a:p>
            <a:pPr eaLnBrk="1" hangingPunct="1">
              <a:spcBef>
                <a:spcPct val="0"/>
              </a:spcBef>
              <a:buSzTx/>
              <a:buFontTx/>
              <a:buNone/>
            </a:pPr>
            <a:endParaRPr lang="en-US" altLang="en-US" sz="1600"/>
          </a:p>
          <a:p>
            <a:pPr eaLnBrk="1" hangingPunct="1">
              <a:spcBef>
                <a:spcPct val="0"/>
              </a:spcBef>
              <a:buSzTx/>
              <a:buFontTx/>
              <a:buNone/>
            </a:pPr>
            <a:r>
              <a:rPr lang="en-US" altLang="en-US" sz="1600"/>
              <a:t>USA: 4 coloring</a:t>
            </a:r>
          </a:p>
          <a:p>
            <a:pPr eaLnBrk="1" hangingPunct="1">
              <a:spcBef>
                <a:spcPct val="0"/>
              </a:spcBef>
              <a:buSzTx/>
              <a:buFontTx/>
              <a:buNone/>
            </a:pPr>
            <a:r>
              <a:rPr lang="en-US" altLang="en-US" sz="1600"/>
              <a:t>n-queens: n = 2 to 50</a:t>
            </a:r>
          </a:p>
          <a:p>
            <a:pPr eaLnBrk="1" hangingPunct="1">
              <a:spcBef>
                <a:spcPct val="0"/>
              </a:spcBef>
              <a:buSzTx/>
              <a:buFontTx/>
              <a:buNone/>
            </a:pPr>
            <a:r>
              <a:rPr lang="en-US" altLang="en-US" sz="1600"/>
              <a:t>Zebra: see exercise 5.13</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mtClean="0"/>
              <a:t>Constraint propagation</a:t>
            </a:r>
          </a:p>
        </p:txBody>
      </p:sp>
      <p:sp>
        <p:nvSpPr>
          <p:cNvPr id="88067" name="Rectangle 3"/>
          <p:cNvSpPr>
            <a:spLocks noGrp="1" noChangeArrowheads="1"/>
          </p:cNvSpPr>
          <p:nvPr>
            <p:ph type="body" sz="half" idx="3"/>
          </p:nvPr>
        </p:nvSpPr>
        <p:spPr/>
        <p:txBody>
          <a:bodyPr/>
          <a:lstStyle/>
          <a:p>
            <a:pPr eaLnBrk="1" hangingPunct="1"/>
            <a:r>
              <a:rPr lang="en-US" altLang="en-US" sz="1600" smtClean="0"/>
              <a:t>Solving CSPs with combination of heuristics plus forward checking is more efficient than either approach alone</a:t>
            </a:r>
          </a:p>
          <a:p>
            <a:pPr eaLnBrk="1" hangingPunct="1"/>
            <a:endParaRPr lang="en-US" altLang="en-US" sz="1600" smtClean="0"/>
          </a:p>
          <a:p>
            <a:pPr eaLnBrk="1" hangingPunct="1"/>
            <a:r>
              <a:rPr lang="en-US" altLang="en-US" sz="1600" smtClean="0"/>
              <a:t>FC checking does not detect all failures.</a:t>
            </a:r>
          </a:p>
          <a:p>
            <a:pPr lvl="1" eaLnBrk="1" hangingPunct="1"/>
            <a:r>
              <a:rPr lang="en-US" altLang="en-US" sz="1400" smtClean="0"/>
              <a:t>E.g., NT and SA cannot be blue</a:t>
            </a:r>
          </a:p>
          <a:p>
            <a:pPr lvl="1" eaLnBrk="1" hangingPunct="1"/>
            <a:endParaRPr lang="en-US" altLang="en-US" sz="1400" smtClean="0"/>
          </a:p>
        </p:txBody>
      </p:sp>
      <p:pic>
        <p:nvPicPr>
          <p:cNvPr id="88068" name="Picture 5"/>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111750" y="1143000"/>
            <a:ext cx="2843213" cy="2438400"/>
          </a:xfrm>
          <a:noFill/>
        </p:spPr>
      </p:pic>
      <p:pic>
        <p:nvPicPr>
          <p:cNvPr id="8806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371600"/>
            <a:ext cx="44958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smtClean="0"/>
              <a:t>Constraint propagation</a:t>
            </a:r>
          </a:p>
        </p:txBody>
      </p:sp>
      <p:sp>
        <p:nvSpPr>
          <p:cNvPr id="89091" name="Rectangle 3"/>
          <p:cNvSpPr>
            <a:spLocks noGrp="1" noChangeArrowheads="1"/>
          </p:cNvSpPr>
          <p:nvPr>
            <p:ph type="body" idx="1"/>
          </p:nvPr>
        </p:nvSpPr>
        <p:spPr/>
        <p:txBody>
          <a:bodyPr/>
          <a:lstStyle/>
          <a:p>
            <a:pPr eaLnBrk="1" hangingPunct="1"/>
            <a:r>
              <a:rPr lang="en-US" altLang="en-US" smtClean="0"/>
              <a:t>Techniques like CP and FC are in effect eliminating parts of the search space</a:t>
            </a:r>
          </a:p>
          <a:p>
            <a:pPr lvl="1" eaLnBrk="1" hangingPunct="1"/>
            <a:r>
              <a:rPr lang="en-US" altLang="en-US" smtClean="0"/>
              <a:t>Somewhat complementary to search</a:t>
            </a:r>
          </a:p>
          <a:p>
            <a:pPr eaLnBrk="1" hangingPunct="1"/>
            <a:endParaRPr lang="en-US" altLang="en-US" smtClean="0"/>
          </a:p>
          <a:p>
            <a:pPr eaLnBrk="1" hangingPunct="1"/>
            <a:r>
              <a:rPr lang="en-US" altLang="en-US" smtClean="0"/>
              <a:t>Constraint propagation goes further than FC by repeatedly enforcing constraints locally</a:t>
            </a:r>
          </a:p>
          <a:p>
            <a:pPr lvl="1" eaLnBrk="1" hangingPunct="1"/>
            <a:r>
              <a:rPr lang="en-US" altLang="en-US" smtClean="0"/>
              <a:t>Needs to be faster than actually searching to be effective</a:t>
            </a:r>
          </a:p>
          <a:p>
            <a:pPr lvl="1" eaLnBrk="1" hangingPunct="1"/>
            <a:endParaRPr lang="en-US" altLang="en-US" smtClean="0"/>
          </a:p>
          <a:p>
            <a:pPr lvl="1" eaLnBrk="1" hangingPunct="1"/>
            <a:endParaRPr lang="en-US" altLang="en-US" smtClean="0"/>
          </a:p>
          <a:p>
            <a:pPr eaLnBrk="1" hangingPunct="1"/>
            <a:r>
              <a:rPr lang="en-US" altLang="en-US" smtClean="0"/>
              <a:t>Arc-consistency (AC) is a systematic procedure for constraint propagation</a:t>
            </a:r>
          </a:p>
          <a:p>
            <a:pPr eaLnBrk="1" hangingPunct="1"/>
            <a:endParaRPr lang="en-US" alt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smtClean="0"/>
              <a:t>Arc consistency</a:t>
            </a:r>
          </a:p>
        </p:txBody>
      </p:sp>
      <p:pic>
        <p:nvPicPr>
          <p:cNvPr id="90115"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495425"/>
            <a:ext cx="4572000" cy="1497013"/>
          </a:xfrm>
          <a:noFill/>
        </p:spPr>
      </p:pic>
      <p:sp>
        <p:nvSpPr>
          <p:cNvPr id="90116" name="Rectangle 3"/>
          <p:cNvSpPr>
            <a:spLocks noGrp="1" noChangeArrowheads="1"/>
          </p:cNvSpPr>
          <p:nvPr>
            <p:ph type="body" sz="half" idx="3"/>
          </p:nvPr>
        </p:nvSpPr>
        <p:spPr>
          <a:xfrm>
            <a:off x="457200" y="3429000"/>
            <a:ext cx="7848600" cy="2438400"/>
          </a:xfrm>
        </p:spPr>
        <p:txBody>
          <a:bodyPr/>
          <a:lstStyle/>
          <a:p>
            <a:pPr eaLnBrk="1" hangingPunct="1"/>
            <a:r>
              <a:rPr lang="en-US" altLang="en-US" sz="1600" i="1" smtClean="0"/>
              <a:t>An Arc X </a:t>
            </a:r>
            <a:r>
              <a:rPr lang="en-US" altLang="en-US" sz="1600" i="1" smtClean="0">
                <a:sym typeface="Symbol" pitchFamily="18" charset="2"/>
              </a:rPr>
              <a:t> </a:t>
            </a:r>
            <a:r>
              <a:rPr lang="en-US" altLang="en-US" sz="1600" i="1" smtClean="0"/>
              <a:t>Y</a:t>
            </a:r>
            <a:r>
              <a:rPr lang="en-US" altLang="en-US" sz="1600" smtClean="0"/>
              <a:t> is consistent if</a:t>
            </a:r>
          </a:p>
          <a:p>
            <a:pPr eaLnBrk="1" hangingPunct="1">
              <a:buFontTx/>
              <a:buNone/>
            </a:pPr>
            <a:r>
              <a:rPr lang="en-US" altLang="en-US" sz="1600" smtClean="0"/>
              <a:t>		for </a:t>
            </a:r>
            <a:r>
              <a:rPr lang="en-US" altLang="en-US" sz="1600" i="1" smtClean="0"/>
              <a:t>every</a:t>
            </a:r>
            <a:r>
              <a:rPr lang="en-US" altLang="en-US" sz="1600" smtClean="0"/>
              <a:t> value </a:t>
            </a:r>
            <a:r>
              <a:rPr lang="en-US" altLang="en-US" sz="1600" i="1" smtClean="0"/>
              <a:t>x</a:t>
            </a:r>
            <a:r>
              <a:rPr lang="en-US" altLang="en-US" sz="1600" smtClean="0"/>
              <a:t> of </a:t>
            </a:r>
            <a:r>
              <a:rPr lang="en-US" altLang="en-US" sz="1600" i="1" smtClean="0"/>
              <a:t>X</a:t>
            </a:r>
            <a:r>
              <a:rPr lang="en-US" altLang="en-US" sz="1600" smtClean="0"/>
              <a:t> there is some value </a:t>
            </a:r>
            <a:r>
              <a:rPr lang="en-US" altLang="en-US" sz="1600" i="1" smtClean="0"/>
              <a:t>y</a:t>
            </a:r>
            <a:r>
              <a:rPr lang="en-US" altLang="en-US" sz="1600" smtClean="0"/>
              <a:t> consistent with </a:t>
            </a:r>
            <a:r>
              <a:rPr lang="en-US" altLang="en-US" sz="1600" i="1" smtClean="0"/>
              <a:t>x</a:t>
            </a:r>
          </a:p>
          <a:p>
            <a:pPr eaLnBrk="1" hangingPunct="1">
              <a:buFontTx/>
              <a:buNone/>
            </a:pPr>
            <a:r>
              <a:rPr lang="en-US" altLang="en-US" sz="1600" i="1" smtClean="0"/>
              <a:t>     (note that this is a directed property)</a:t>
            </a:r>
          </a:p>
          <a:p>
            <a:pPr eaLnBrk="1" hangingPunct="1">
              <a:buFontTx/>
              <a:buNone/>
            </a:pPr>
            <a:r>
              <a:rPr lang="en-US" altLang="en-US" sz="1600" i="1" smtClean="0"/>
              <a:t>  </a:t>
            </a:r>
          </a:p>
          <a:p>
            <a:pPr eaLnBrk="1" hangingPunct="1">
              <a:buFontTx/>
              <a:buNone/>
            </a:pPr>
            <a:endParaRPr lang="en-US" altLang="en-US" sz="1600" smtClean="0"/>
          </a:p>
          <a:p>
            <a:pPr eaLnBrk="1" hangingPunct="1"/>
            <a:r>
              <a:rPr lang="en-US" altLang="en-US" sz="1600" smtClean="0"/>
              <a:t>Consider state of search after WA and Q are assigned:</a:t>
            </a:r>
          </a:p>
          <a:p>
            <a:pPr eaLnBrk="1" hangingPunct="1"/>
            <a:endParaRPr lang="en-US" altLang="en-US" sz="1600" smtClean="0"/>
          </a:p>
          <a:p>
            <a:pPr eaLnBrk="1" hangingPunct="1">
              <a:buFontTx/>
              <a:buNone/>
            </a:pPr>
            <a:r>
              <a:rPr lang="en-US" altLang="en-US" sz="1600" i="1" smtClean="0"/>
              <a:t>    SA </a:t>
            </a:r>
            <a:r>
              <a:rPr lang="en-US" altLang="en-US" sz="1600" i="1" smtClean="0">
                <a:sym typeface="Symbol" pitchFamily="18" charset="2"/>
              </a:rPr>
              <a:t> </a:t>
            </a:r>
            <a:r>
              <a:rPr lang="en-US" altLang="en-US" sz="1600" i="1" smtClean="0"/>
              <a:t>NSW</a:t>
            </a:r>
            <a:r>
              <a:rPr lang="en-US" altLang="en-US" sz="1600" smtClean="0"/>
              <a:t> is consistent if</a:t>
            </a:r>
          </a:p>
          <a:p>
            <a:pPr eaLnBrk="1" hangingPunct="1">
              <a:buFontTx/>
              <a:buNone/>
            </a:pPr>
            <a:r>
              <a:rPr lang="en-US" altLang="en-US" sz="1600" smtClean="0"/>
              <a:t>		</a:t>
            </a:r>
            <a:r>
              <a:rPr lang="en-US" altLang="en-US" sz="1600" i="1" smtClean="0"/>
              <a:t>SA=blue</a:t>
            </a:r>
            <a:r>
              <a:rPr lang="en-US" altLang="en-US" sz="1600" smtClean="0"/>
              <a:t> and </a:t>
            </a:r>
            <a:r>
              <a:rPr lang="en-US" altLang="en-US" sz="1600" i="1" smtClean="0"/>
              <a:t>NSW=red</a:t>
            </a:r>
            <a:endParaRPr lang="en-US" altLang="en-US" sz="1600" smtClean="0"/>
          </a:p>
        </p:txBody>
      </p:sp>
      <p:pic>
        <p:nvPicPr>
          <p:cNvPr id="90117"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en-US" smtClean="0"/>
              <a:t>Arc consistency</a:t>
            </a:r>
          </a:p>
        </p:txBody>
      </p:sp>
      <p:pic>
        <p:nvPicPr>
          <p:cNvPr id="91139"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81000" y="1447800"/>
            <a:ext cx="4876800" cy="1509713"/>
          </a:xfrm>
          <a:noFill/>
        </p:spPr>
      </p:pic>
      <p:sp>
        <p:nvSpPr>
          <p:cNvPr id="91140" name="Rectangle 3"/>
          <p:cNvSpPr>
            <a:spLocks noGrp="1" noChangeArrowheads="1"/>
          </p:cNvSpPr>
          <p:nvPr>
            <p:ph type="body" sz="half" idx="3"/>
          </p:nvPr>
        </p:nvSpPr>
        <p:spPr>
          <a:xfrm>
            <a:off x="609600" y="3505200"/>
            <a:ext cx="7848600" cy="2438400"/>
          </a:xfrm>
        </p:spPr>
        <p:txBody>
          <a:bodyPr/>
          <a:lstStyle/>
          <a:p>
            <a:pPr eaLnBrk="1" hangingPunct="1">
              <a:lnSpc>
                <a:spcPct val="90000"/>
              </a:lnSpc>
            </a:pPr>
            <a:r>
              <a:rPr lang="en-US" altLang="en-US" sz="1600" i="1" smtClean="0"/>
              <a:t>X </a:t>
            </a:r>
            <a:r>
              <a:rPr lang="en-US" altLang="en-US" sz="1600" i="1" smtClean="0">
                <a:sym typeface="Symbol" pitchFamily="18" charset="2"/>
              </a:rPr>
              <a:t> </a:t>
            </a:r>
            <a:r>
              <a:rPr lang="en-US" altLang="en-US" sz="1600" i="1" smtClean="0"/>
              <a:t>Y</a:t>
            </a:r>
            <a:r>
              <a:rPr lang="en-US" altLang="en-US" sz="1600" smtClean="0"/>
              <a:t> is consistent if</a:t>
            </a:r>
          </a:p>
          <a:p>
            <a:pPr eaLnBrk="1" hangingPunct="1">
              <a:lnSpc>
                <a:spcPct val="90000"/>
              </a:lnSpc>
              <a:buFontTx/>
              <a:buNone/>
            </a:pPr>
            <a:r>
              <a:rPr lang="en-US" altLang="en-US" sz="1600" smtClean="0"/>
              <a:t>		</a:t>
            </a:r>
            <a:r>
              <a:rPr lang="en-US" altLang="en-US" sz="1400" smtClean="0"/>
              <a:t>for </a:t>
            </a:r>
            <a:r>
              <a:rPr lang="en-US" altLang="en-US" sz="1400" i="1" smtClean="0"/>
              <a:t>every</a:t>
            </a:r>
            <a:r>
              <a:rPr lang="en-US" altLang="en-US" sz="1400" smtClean="0"/>
              <a:t> value </a:t>
            </a:r>
            <a:r>
              <a:rPr lang="en-US" altLang="en-US" sz="1400" i="1" smtClean="0"/>
              <a:t>x</a:t>
            </a:r>
            <a:r>
              <a:rPr lang="en-US" altLang="en-US" sz="1400" smtClean="0"/>
              <a:t> of </a:t>
            </a:r>
            <a:r>
              <a:rPr lang="en-US" altLang="en-US" sz="1400" i="1" smtClean="0"/>
              <a:t>X</a:t>
            </a:r>
            <a:r>
              <a:rPr lang="en-US" altLang="en-US" sz="1400" smtClean="0"/>
              <a:t> there is some value </a:t>
            </a:r>
            <a:r>
              <a:rPr lang="en-US" altLang="en-US" sz="1400" i="1" smtClean="0"/>
              <a:t>y</a:t>
            </a:r>
            <a:r>
              <a:rPr lang="en-US" altLang="en-US" sz="1400" smtClean="0"/>
              <a:t> consistent with </a:t>
            </a:r>
            <a:r>
              <a:rPr lang="en-US" altLang="en-US" sz="1400" i="1" smtClean="0"/>
              <a:t>x</a:t>
            </a:r>
          </a:p>
          <a:p>
            <a:pPr eaLnBrk="1" hangingPunct="1">
              <a:lnSpc>
                <a:spcPct val="90000"/>
              </a:lnSpc>
              <a:buFontTx/>
              <a:buNone/>
            </a:pPr>
            <a:endParaRPr lang="en-US" altLang="en-US" sz="1600" smtClean="0"/>
          </a:p>
          <a:p>
            <a:pPr eaLnBrk="1" hangingPunct="1">
              <a:lnSpc>
                <a:spcPct val="90000"/>
              </a:lnSpc>
            </a:pPr>
            <a:r>
              <a:rPr lang="en-US" altLang="en-US" sz="1600" i="1" smtClean="0"/>
              <a:t>NSW </a:t>
            </a:r>
            <a:r>
              <a:rPr lang="en-US" altLang="en-US" sz="1600" i="1" smtClean="0">
                <a:sym typeface="Symbol" pitchFamily="18" charset="2"/>
              </a:rPr>
              <a:t> </a:t>
            </a:r>
            <a:r>
              <a:rPr lang="en-US" altLang="en-US" sz="1600" i="1" smtClean="0"/>
              <a:t>SA</a:t>
            </a:r>
            <a:r>
              <a:rPr lang="en-US" altLang="en-US" sz="1600" smtClean="0"/>
              <a:t> is consistent if</a:t>
            </a:r>
          </a:p>
          <a:p>
            <a:pPr eaLnBrk="1" hangingPunct="1">
              <a:lnSpc>
                <a:spcPct val="90000"/>
              </a:lnSpc>
              <a:buFontTx/>
              <a:buNone/>
            </a:pPr>
            <a:r>
              <a:rPr lang="en-US" altLang="en-US" sz="1600" smtClean="0"/>
              <a:t>		</a:t>
            </a:r>
            <a:r>
              <a:rPr lang="en-US" altLang="en-US" sz="1600" i="1" smtClean="0"/>
              <a:t>NSW=red</a:t>
            </a:r>
            <a:r>
              <a:rPr lang="en-US" altLang="en-US" sz="1600" smtClean="0"/>
              <a:t> and </a:t>
            </a:r>
            <a:r>
              <a:rPr lang="en-US" altLang="en-US" sz="1600" i="1" smtClean="0"/>
              <a:t>SA=blue</a:t>
            </a:r>
          </a:p>
          <a:p>
            <a:pPr eaLnBrk="1" hangingPunct="1">
              <a:lnSpc>
                <a:spcPct val="90000"/>
              </a:lnSpc>
              <a:buFontTx/>
              <a:buNone/>
            </a:pPr>
            <a:r>
              <a:rPr lang="en-US" altLang="en-US" sz="1600" i="1" smtClean="0"/>
              <a:t>		NSW=blue and SA=???</a:t>
            </a:r>
          </a:p>
          <a:p>
            <a:pPr eaLnBrk="1" hangingPunct="1">
              <a:lnSpc>
                <a:spcPct val="90000"/>
              </a:lnSpc>
              <a:buFontTx/>
              <a:buNone/>
            </a:pPr>
            <a:endParaRPr lang="en-US" altLang="en-US" sz="1600" i="1" smtClean="0"/>
          </a:p>
        </p:txBody>
      </p:sp>
      <p:pic>
        <p:nvPicPr>
          <p:cNvPr id="91141"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smtClean="0"/>
              <a:t>Arc consistency</a:t>
            </a:r>
          </a:p>
        </p:txBody>
      </p:sp>
      <p:pic>
        <p:nvPicPr>
          <p:cNvPr id="92163"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57200" y="1447800"/>
            <a:ext cx="4953000" cy="1582738"/>
          </a:xfrm>
          <a:noFill/>
        </p:spPr>
      </p:pic>
      <p:sp>
        <p:nvSpPr>
          <p:cNvPr id="92164" name="Rectangle 3"/>
          <p:cNvSpPr>
            <a:spLocks noGrp="1" noChangeArrowheads="1"/>
          </p:cNvSpPr>
          <p:nvPr>
            <p:ph type="body" sz="half" idx="3"/>
          </p:nvPr>
        </p:nvSpPr>
        <p:spPr/>
        <p:txBody>
          <a:bodyPr/>
          <a:lstStyle/>
          <a:p>
            <a:pPr eaLnBrk="1" hangingPunct="1">
              <a:lnSpc>
                <a:spcPct val="90000"/>
              </a:lnSpc>
            </a:pPr>
            <a:r>
              <a:rPr lang="en-US" altLang="en-US" sz="1600" smtClean="0"/>
              <a:t>Can enforce arc-consistency:</a:t>
            </a:r>
          </a:p>
          <a:p>
            <a:pPr eaLnBrk="1" hangingPunct="1">
              <a:lnSpc>
                <a:spcPct val="90000"/>
              </a:lnSpc>
              <a:buFontTx/>
              <a:buNone/>
            </a:pPr>
            <a:r>
              <a:rPr lang="en-US" altLang="en-US" sz="1600" smtClean="0"/>
              <a:t>		Arc can be made consistent by removing </a:t>
            </a:r>
            <a:r>
              <a:rPr lang="en-US" altLang="en-US" sz="1600" i="1" smtClean="0"/>
              <a:t>blue</a:t>
            </a:r>
            <a:r>
              <a:rPr lang="en-US" altLang="en-US" sz="1600" smtClean="0"/>
              <a:t> from </a:t>
            </a:r>
            <a:r>
              <a:rPr lang="en-US" altLang="en-US" sz="1600" i="1" smtClean="0"/>
              <a:t>NSW</a:t>
            </a:r>
            <a:endParaRPr lang="en-US" altLang="en-US" sz="1400" i="1" smtClean="0"/>
          </a:p>
          <a:p>
            <a:pPr eaLnBrk="1" hangingPunct="1">
              <a:lnSpc>
                <a:spcPct val="90000"/>
              </a:lnSpc>
            </a:pPr>
            <a:endParaRPr lang="en-US" altLang="en-US" sz="1600" smtClean="0"/>
          </a:p>
          <a:p>
            <a:pPr eaLnBrk="1" hangingPunct="1">
              <a:lnSpc>
                <a:spcPct val="90000"/>
              </a:lnSpc>
            </a:pPr>
            <a:r>
              <a:rPr lang="en-US" altLang="en-US" sz="1600" smtClean="0"/>
              <a:t>Continue to propagate constraints….</a:t>
            </a:r>
          </a:p>
          <a:p>
            <a:pPr lvl="1" eaLnBrk="1" hangingPunct="1">
              <a:lnSpc>
                <a:spcPct val="90000"/>
              </a:lnSpc>
            </a:pPr>
            <a:r>
              <a:rPr lang="en-US" altLang="en-US" smtClean="0"/>
              <a:t>Check </a:t>
            </a:r>
            <a:r>
              <a:rPr lang="en-US" altLang="en-US" i="1" smtClean="0"/>
              <a:t>V </a:t>
            </a:r>
            <a:r>
              <a:rPr lang="en-US" altLang="en-US" i="1" smtClean="0">
                <a:sym typeface="Symbol" pitchFamily="18" charset="2"/>
              </a:rPr>
              <a:t> </a:t>
            </a:r>
            <a:r>
              <a:rPr lang="en-US" altLang="en-US" i="1" smtClean="0"/>
              <a:t>NSW</a:t>
            </a:r>
          </a:p>
          <a:p>
            <a:pPr lvl="1" eaLnBrk="1" hangingPunct="1">
              <a:lnSpc>
                <a:spcPct val="90000"/>
              </a:lnSpc>
            </a:pPr>
            <a:r>
              <a:rPr lang="en-US" altLang="en-US" smtClean="0"/>
              <a:t>Not consistent for V = red </a:t>
            </a:r>
          </a:p>
          <a:p>
            <a:pPr lvl="1" eaLnBrk="1" hangingPunct="1">
              <a:lnSpc>
                <a:spcPct val="90000"/>
              </a:lnSpc>
            </a:pPr>
            <a:r>
              <a:rPr lang="en-US" altLang="en-US" smtClean="0"/>
              <a:t>Remove red from </a:t>
            </a:r>
            <a:r>
              <a:rPr lang="en-US" altLang="en-US" i="1" smtClean="0"/>
              <a:t>V</a:t>
            </a:r>
          </a:p>
        </p:txBody>
      </p:sp>
      <p:pic>
        <p:nvPicPr>
          <p:cNvPr id="92165"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altLang="en-US" smtClean="0"/>
              <a:t>Arc consistency</a:t>
            </a:r>
          </a:p>
        </p:txBody>
      </p:sp>
      <p:pic>
        <p:nvPicPr>
          <p:cNvPr id="93187"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604963"/>
            <a:ext cx="4343400" cy="1358900"/>
          </a:xfrm>
          <a:noFill/>
        </p:spPr>
      </p:pic>
      <p:sp>
        <p:nvSpPr>
          <p:cNvPr id="93188" name="Rectangle 3"/>
          <p:cNvSpPr>
            <a:spLocks noGrp="1" noChangeArrowheads="1"/>
          </p:cNvSpPr>
          <p:nvPr>
            <p:ph type="body" sz="half" idx="3"/>
          </p:nvPr>
        </p:nvSpPr>
        <p:spPr>
          <a:xfrm>
            <a:off x="609600" y="3124200"/>
            <a:ext cx="7848600" cy="2895600"/>
          </a:xfrm>
        </p:spPr>
        <p:txBody>
          <a:bodyPr/>
          <a:lstStyle/>
          <a:p>
            <a:pPr eaLnBrk="1" hangingPunct="1">
              <a:spcBef>
                <a:spcPct val="0"/>
              </a:spcBef>
              <a:buSzTx/>
              <a:buFontTx/>
              <a:buNone/>
            </a:pPr>
            <a:r>
              <a:rPr lang="en-US" altLang="en-US" sz="1400" i="1" smtClean="0"/>
              <a:t> </a:t>
            </a:r>
            <a:endParaRPr lang="en-US" altLang="en-US" sz="1600" i="1" smtClean="0"/>
          </a:p>
          <a:p>
            <a:pPr lvl="1" eaLnBrk="1" hangingPunct="1"/>
            <a:endParaRPr lang="en-US" altLang="en-US" sz="1800" i="1" smtClean="0"/>
          </a:p>
          <a:p>
            <a:pPr eaLnBrk="1" hangingPunct="1"/>
            <a:r>
              <a:rPr lang="en-US" altLang="en-US" sz="1600" smtClean="0"/>
              <a:t>Continue to propagate constraints….</a:t>
            </a:r>
          </a:p>
          <a:p>
            <a:pPr eaLnBrk="1" hangingPunct="1"/>
            <a:endParaRPr lang="en-US" altLang="en-US" sz="1600" i="1" smtClean="0"/>
          </a:p>
          <a:p>
            <a:pPr eaLnBrk="1" hangingPunct="1"/>
            <a:r>
              <a:rPr lang="en-US" altLang="en-US" sz="1600" i="1" smtClean="0"/>
              <a:t>SA </a:t>
            </a:r>
            <a:r>
              <a:rPr lang="en-US" altLang="en-US" sz="1600" i="1" smtClean="0">
                <a:sym typeface="Symbol" pitchFamily="18" charset="2"/>
              </a:rPr>
              <a:t> </a:t>
            </a:r>
            <a:r>
              <a:rPr lang="en-US" altLang="en-US" sz="1600" i="1" smtClean="0"/>
              <a:t>NT</a:t>
            </a:r>
            <a:r>
              <a:rPr lang="en-US" altLang="en-US" sz="1600" smtClean="0"/>
              <a:t> is not consistent</a:t>
            </a:r>
          </a:p>
          <a:p>
            <a:pPr lvl="1" eaLnBrk="1" hangingPunct="1"/>
            <a:r>
              <a:rPr lang="en-US" altLang="en-US" smtClean="0"/>
              <a:t>and cannot be made consistent</a:t>
            </a:r>
          </a:p>
          <a:p>
            <a:pPr eaLnBrk="1" hangingPunct="1"/>
            <a:endParaRPr lang="en-US" altLang="en-US" sz="1400" smtClean="0"/>
          </a:p>
          <a:p>
            <a:pPr eaLnBrk="1" hangingPunct="1"/>
            <a:r>
              <a:rPr lang="en-US" altLang="en-US" sz="1600" smtClean="0"/>
              <a:t>Arc consistency detects failure earlier than FC</a:t>
            </a:r>
          </a:p>
          <a:p>
            <a:pPr eaLnBrk="1" hangingPunct="1"/>
            <a:endParaRPr lang="en-US" altLang="en-US" sz="1600" smtClean="0"/>
          </a:p>
        </p:txBody>
      </p:sp>
      <p:pic>
        <p:nvPicPr>
          <p:cNvPr id="93189"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en-US" smtClean="0"/>
              <a:t>Arc consistency checking</a:t>
            </a:r>
          </a:p>
        </p:txBody>
      </p:sp>
      <p:sp>
        <p:nvSpPr>
          <p:cNvPr id="94211" name="Rectangle 3"/>
          <p:cNvSpPr>
            <a:spLocks noGrp="1" noChangeArrowheads="1"/>
          </p:cNvSpPr>
          <p:nvPr>
            <p:ph type="body" idx="1"/>
          </p:nvPr>
        </p:nvSpPr>
        <p:spPr/>
        <p:txBody>
          <a:bodyPr/>
          <a:lstStyle/>
          <a:p>
            <a:pPr eaLnBrk="1" hangingPunct="1"/>
            <a:r>
              <a:rPr lang="en-US" altLang="en-US" smtClean="0"/>
              <a:t>Can be run as a preprocessor or after each assignment  </a:t>
            </a:r>
          </a:p>
          <a:p>
            <a:pPr lvl="1" eaLnBrk="1" hangingPunct="1"/>
            <a:r>
              <a:rPr lang="en-US" altLang="en-US" smtClean="0"/>
              <a:t>Or as preprocessing before search starts</a:t>
            </a:r>
          </a:p>
          <a:p>
            <a:pPr eaLnBrk="1" hangingPunct="1"/>
            <a:endParaRPr lang="en-US" altLang="en-US" smtClean="0"/>
          </a:p>
          <a:p>
            <a:pPr eaLnBrk="1" hangingPunct="1"/>
            <a:r>
              <a:rPr lang="en-US" altLang="en-US" smtClean="0"/>
              <a:t>AC must be run repeatedly until no inconsistency remains</a:t>
            </a:r>
          </a:p>
          <a:p>
            <a:pPr eaLnBrk="1" hangingPunct="1"/>
            <a:endParaRPr lang="en-US" altLang="en-US" smtClean="0"/>
          </a:p>
          <a:p>
            <a:pPr eaLnBrk="1" hangingPunct="1"/>
            <a:r>
              <a:rPr lang="en-US" altLang="en-US" smtClean="0"/>
              <a:t>Trade-off</a:t>
            </a:r>
          </a:p>
          <a:p>
            <a:pPr lvl="1" eaLnBrk="1" hangingPunct="1"/>
            <a:r>
              <a:rPr lang="en-US" altLang="en-US" smtClean="0"/>
              <a:t>Requires some overhead to do, but generally more effective than direct search</a:t>
            </a:r>
          </a:p>
          <a:p>
            <a:pPr lvl="1" eaLnBrk="1" hangingPunct="1"/>
            <a:r>
              <a:rPr lang="en-US" altLang="en-US" smtClean="0"/>
              <a:t>In effect it can eliminate large (inconsistent) parts of the state space more effectively than search can</a:t>
            </a:r>
          </a:p>
          <a:p>
            <a:pPr lvl="1" eaLnBrk="1" hangingPunct="1"/>
            <a:endParaRPr lang="en-US" altLang="en-US" smtClean="0"/>
          </a:p>
          <a:p>
            <a:pPr eaLnBrk="1" hangingPunct="1"/>
            <a:r>
              <a:rPr lang="en-US" altLang="en-US" smtClean="0"/>
              <a:t>Need a systematic method for arc-checking </a:t>
            </a:r>
          </a:p>
          <a:p>
            <a:pPr lvl="1" eaLnBrk="1" hangingPunct="1"/>
            <a:r>
              <a:rPr lang="en-US" altLang="en-US" smtClean="0"/>
              <a:t>If </a:t>
            </a:r>
            <a:r>
              <a:rPr lang="en-US" altLang="en-US" i="1" smtClean="0"/>
              <a:t>X</a:t>
            </a:r>
            <a:r>
              <a:rPr lang="en-US" altLang="en-US" smtClean="0"/>
              <a:t> loses a value, neighbors of </a:t>
            </a:r>
            <a:r>
              <a:rPr lang="en-US" altLang="en-US" i="1" smtClean="0"/>
              <a:t>X</a:t>
            </a:r>
            <a:r>
              <a:rPr lang="en-US" altLang="en-US" smtClean="0"/>
              <a:t> need to be rechecked:</a:t>
            </a:r>
          </a:p>
          <a:p>
            <a:pPr eaLnBrk="1" hangingPunct="1">
              <a:buFontTx/>
              <a:buNone/>
            </a:pPr>
            <a:r>
              <a:rPr lang="en-US" altLang="en-US" smtClean="0"/>
              <a:t>    		</a:t>
            </a:r>
            <a:r>
              <a:rPr lang="en-US" altLang="en-US" sz="1600" smtClean="0"/>
              <a:t>i.e. incoming arcs can become inconsistent again </a:t>
            </a:r>
          </a:p>
          <a:p>
            <a:pPr eaLnBrk="1" hangingPunct="1">
              <a:buFontTx/>
              <a:buNone/>
            </a:pPr>
            <a:r>
              <a:rPr lang="en-US" altLang="en-US" sz="1600" smtClean="0"/>
              <a:t>    		(outgoing arcs will stay consistent).</a:t>
            </a:r>
          </a:p>
          <a:p>
            <a:pPr lvl="1" eaLnBrk="1" hangingPunct="1"/>
            <a:endParaRPr lang="en-US" altLang="en-US" sz="1400" smtClean="0"/>
          </a:p>
          <a:p>
            <a:pPr lvl="1"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z="1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609600" y="2438400"/>
            <a:ext cx="7543800" cy="3048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39939" name="Rectangle 2"/>
          <p:cNvSpPr>
            <a:spLocks noGrp="1" noChangeArrowheads="1"/>
          </p:cNvSpPr>
          <p:nvPr>
            <p:ph type="title"/>
          </p:nvPr>
        </p:nvSpPr>
        <p:spPr/>
        <p:txBody>
          <a:bodyPr/>
          <a:lstStyle/>
          <a:p>
            <a:pPr eaLnBrk="1" hangingPunct="1"/>
            <a:r>
              <a:rPr lang="en-US" altLang="en-US" smtClean="0"/>
              <a:t>Backtracking search</a:t>
            </a:r>
          </a:p>
        </p:txBody>
      </p:sp>
      <p:sp>
        <p:nvSpPr>
          <p:cNvPr id="39940" name="Rectangle 3"/>
          <p:cNvSpPr>
            <a:spLocks noGrp="1" noChangeArrowheads="1"/>
          </p:cNvSpPr>
          <p:nvPr>
            <p:ph type="body" idx="1"/>
          </p:nvPr>
        </p:nvSpPr>
        <p:spPr>
          <a:noFill/>
        </p:spPr>
        <p:txBody>
          <a:bodyPr/>
          <a:lstStyle/>
          <a:p>
            <a:pPr eaLnBrk="1" hangingPunct="1">
              <a:buFontTx/>
              <a:buNone/>
            </a:pPr>
            <a:r>
              <a:rPr lang="en-US" altLang="en-US" sz="1400" b="1" smtClean="0"/>
              <a:t>function</a:t>
            </a:r>
            <a:r>
              <a:rPr lang="en-US" altLang="en-US" sz="1400" smtClean="0"/>
              <a:t> BACKTRACKING-SEARCH(</a:t>
            </a:r>
            <a:r>
              <a:rPr lang="en-US" altLang="en-US" sz="1400" i="1" smtClean="0"/>
              <a:t>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return</a:t>
            </a:r>
            <a:r>
              <a:rPr lang="en-US" altLang="en-US" sz="1400" smtClean="0"/>
              <a:t> RECURSIVE-BACKTRACKING(</a:t>
            </a:r>
            <a:r>
              <a:rPr lang="en-US" altLang="en-US" sz="1400" i="1" smtClean="0"/>
              <a:t>{} , csp</a:t>
            </a:r>
            <a:r>
              <a:rPr lang="en-US" altLang="en-US" sz="1400" smtClean="0"/>
              <a:t>)</a:t>
            </a:r>
          </a:p>
          <a:p>
            <a:pPr eaLnBrk="1" hangingPunct="1">
              <a:buFontTx/>
              <a:buNone/>
            </a:pPr>
            <a:endParaRPr lang="en-US" altLang="en-US" sz="1400" smtClean="0"/>
          </a:p>
          <a:p>
            <a:pPr eaLnBrk="1" hangingPunct="1">
              <a:buFontTx/>
              <a:buNone/>
            </a:pPr>
            <a:r>
              <a:rPr lang="en-US" altLang="en-US" sz="1400" b="1" smtClean="0"/>
              <a:t>function</a:t>
            </a:r>
            <a:r>
              <a:rPr lang="en-US" altLang="en-US" sz="1400" smtClean="0"/>
              <a:t> RECURSIVE-BACKTRACKING(</a:t>
            </a:r>
            <a:r>
              <a:rPr lang="en-US" altLang="en-US" sz="1400" i="1" smtClean="0"/>
              <a:t>assignment, 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if</a:t>
            </a:r>
            <a:r>
              <a:rPr lang="en-US" altLang="en-US" sz="1400" smtClean="0"/>
              <a:t> </a:t>
            </a:r>
            <a:r>
              <a:rPr lang="en-US" altLang="en-US" sz="1400" i="1" smtClean="0"/>
              <a:t>assignment</a:t>
            </a:r>
            <a:r>
              <a:rPr lang="en-US" altLang="en-US" sz="1400" smtClean="0"/>
              <a:t> is complete </a:t>
            </a:r>
            <a:r>
              <a:rPr lang="en-US" altLang="en-US" sz="1400" b="1" smtClean="0"/>
              <a:t>then return </a:t>
            </a:r>
            <a:r>
              <a:rPr lang="en-US" altLang="en-US" sz="1400" i="1" smtClean="0"/>
              <a:t>assignment</a:t>
            </a:r>
            <a:endParaRPr lang="en-US" altLang="en-US" sz="1400" smtClean="0"/>
          </a:p>
          <a:p>
            <a:pPr eaLnBrk="1" hangingPunct="1">
              <a:buFontTx/>
              <a:buNone/>
            </a:pPr>
            <a:r>
              <a:rPr lang="en-US" altLang="en-US" sz="1400" smtClean="0"/>
              <a:t>	</a:t>
            </a:r>
            <a:r>
              <a:rPr lang="en-US" altLang="en-US" sz="1400" i="1" smtClean="0"/>
              <a:t>var</a:t>
            </a:r>
            <a:r>
              <a:rPr lang="en-US" altLang="en-US" sz="1400" smtClean="0"/>
              <a:t> </a:t>
            </a:r>
            <a:r>
              <a:rPr lang="en-US" altLang="en-US" sz="1400" smtClean="0">
                <a:sym typeface="Symbol" pitchFamily="18" charset="2"/>
              </a:rPr>
              <a:t> </a:t>
            </a:r>
            <a:r>
              <a:rPr lang="en-US" altLang="en-US" sz="1400" smtClean="0"/>
              <a:t>SELECT-UNASSIGNED-VARIABLE(VARIABLES[</a:t>
            </a:r>
            <a:r>
              <a:rPr lang="en-US" altLang="en-US" sz="1400" i="1" smtClean="0"/>
              <a:t>csp</a:t>
            </a:r>
            <a:r>
              <a:rPr lang="en-US" altLang="en-US" sz="1400" smtClean="0"/>
              <a:t>],</a:t>
            </a:r>
            <a:r>
              <a:rPr lang="en-US" altLang="en-US" sz="1400" i="1" smtClean="0"/>
              <a:t>assignment</a:t>
            </a:r>
            <a:r>
              <a:rPr lang="en-US" altLang="en-US" sz="1400" smtClean="0"/>
              <a:t>,</a:t>
            </a:r>
            <a:r>
              <a:rPr lang="en-US" altLang="en-US" sz="1400" i="1" smtClean="0"/>
              <a:t>csp</a:t>
            </a:r>
            <a:r>
              <a:rPr lang="en-US" altLang="en-US" sz="1400" smtClean="0"/>
              <a:t>)</a:t>
            </a:r>
          </a:p>
          <a:p>
            <a:pPr eaLnBrk="1" hangingPunct="1">
              <a:buFontTx/>
              <a:buNone/>
            </a:pPr>
            <a:r>
              <a:rPr lang="en-US" altLang="en-US" sz="1400" smtClean="0"/>
              <a:t>	</a:t>
            </a:r>
            <a:r>
              <a:rPr lang="en-US" altLang="en-US" sz="1400" b="1" smtClean="0"/>
              <a:t>for each </a:t>
            </a:r>
            <a:r>
              <a:rPr lang="en-US" altLang="en-US" sz="1400" i="1" smtClean="0"/>
              <a:t>value </a:t>
            </a:r>
            <a:r>
              <a:rPr lang="en-US" altLang="en-US" sz="1400" b="1" smtClean="0"/>
              <a:t>in </a:t>
            </a:r>
            <a:r>
              <a:rPr lang="en-US" altLang="en-US" sz="1400" smtClean="0"/>
              <a:t>ORDER-DOMAIN-VALUES(</a:t>
            </a:r>
            <a:r>
              <a:rPr lang="en-US" altLang="en-US" sz="1400" i="1" smtClean="0"/>
              <a:t>var, assignment, csp</a:t>
            </a:r>
            <a:r>
              <a:rPr lang="en-US" altLang="en-US" sz="1400" smtClean="0"/>
              <a:t>)</a:t>
            </a:r>
            <a:r>
              <a:rPr lang="en-US" altLang="en-US" sz="1400" i="1" smtClean="0"/>
              <a:t> </a:t>
            </a:r>
            <a:r>
              <a:rPr lang="en-US" altLang="en-US" sz="1400" b="1" smtClean="0"/>
              <a:t>do</a:t>
            </a:r>
            <a:endParaRPr lang="en-US" altLang="en-US" sz="1400" smtClean="0"/>
          </a:p>
          <a:p>
            <a:pPr eaLnBrk="1" hangingPunct="1">
              <a:buFontTx/>
              <a:buNone/>
            </a:pPr>
            <a:r>
              <a:rPr lang="en-US" altLang="en-US" sz="1400" smtClean="0"/>
              <a:t>		</a:t>
            </a:r>
            <a:r>
              <a:rPr lang="en-US" altLang="en-US" sz="1400" b="1" smtClean="0"/>
              <a:t>if</a:t>
            </a:r>
            <a:r>
              <a:rPr lang="en-US" altLang="en-US" sz="1400" smtClean="0"/>
              <a:t> </a:t>
            </a:r>
            <a:r>
              <a:rPr lang="en-US" altLang="en-US" sz="1400" i="1" smtClean="0"/>
              <a:t>value</a:t>
            </a:r>
            <a:r>
              <a:rPr lang="en-US" altLang="en-US" sz="1400" smtClean="0"/>
              <a:t> is consistent with </a:t>
            </a:r>
            <a:r>
              <a:rPr lang="en-US" altLang="en-US" sz="1400" i="1" smtClean="0"/>
              <a:t>assignment</a:t>
            </a:r>
            <a:r>
              <a:rPr lang="en-US" altLang="en-US" sz="1400" smtClean="0"/>
              <a:t> according to CONSTRAINTS[</a:t>
            </a:r>
            <a:r>
              <a:rPr lang="en-US" altLang="en-US" sz="1400" i="1" smtClean="0"/>
              <a:t>csp</a:t>
            </a:r>
            <a:r>
              <a:rPr lang="en-US" altLang="en-US" sz="1400" smtClean="0"/>
              <a:t>] </a:t>
            </a:r>
            <a:r>
              <a:rPr lang="en-US" altLang="en-US" sz="1400" b="1" smtClean="0"/>
              <a:t>then</a:t>
            </a:r>
            <a:endParaRPr lang="en-US" altLang="en-US" sz="1400" smtClean="0"/>
          </a:p>
          <a:p>
            <a:pPr eaLnBrk="1" hangingPunct="1">
              <a:buFontTx/>
              <a:buNone/>
            </a:pPr>
            <a:r>
              <a:rPr lang="en-US" altLang="en-US" sz="1400" smtClean="0"/>
              <a:t>			add </a:t>
            </a:r>
            <a:r>
              <a:rPr lang="en-US" altLang="en-US" sz="1400" i="1" smtClean="0"/>
              <a:t>{var=value}</a:t>
            </a:r>
            <a:r>
              <a:rPr lang="en-US" altLang="en-US" sz="1400" smtClean="0"/>
              <a:t> to assignment </a:t>
            </a:r>
          </a:p>
          <a:p>
            <a:pPr eaLnBrk="1" hangingPunct="1">
              <a:buFontTx/>
              <a:buNone/>
            </a:pPr>
            <a:r>
              <a:rPr lang="en-US" altLang="en-US" sz="1400" smtClean="0"/>
              <a:t>			</a:t>
            </a:r>
            <a:r>
              <a:rPr lang="en-US" altLang="en-US" sz="1400" i="1" smtClean="0"/>
              <a:t>result</a:t>
            </a:r>
            <a:r>
              <a:rPr lang="en-US" altLang="en-US" sz="1400" smtClean="0"/>
              <a:t> </a:t>
            </a:r>
            <a:r>
              <a:rPr lang="en-US" altLang="en-US" sz="1400" smtClean="0">
                <a:sym typeface="Symbol" pitchFamily="18" charset="2"/>
              </a:rPr>
              <a:t> </a:t>
            </a:r>
            <a:r>
              <a:rPr lang="en-US" altLang="en-US" sz="1400" smtClean="0"/>
              <a:t>RRECURSIVE-BACTRACKING(</a:t>
            </a:r>
            <a:r>
              <a:rPr lang="en-US" altLang="en-US" sz="1400" i="1" smtClean="0"/>
              <a:t>assignment, csp</a:t>
            </a:r>
            <a:r>
              <a:rPr lang="en-US" altLang="en-US" sz="1400" smtClean="0"/>
              <a:t>)</a:t>
            </a:r>
          </a:p>
          <a:p>
            <a:pPr eaLnBrk="1" hangingPunct="1">
              <a:buFontTx/>
              <a:buNone/>
            </a:pPr>
            <a:r>
              <a:rPr lang="en-US" altLang="en-US" sz="1400" smtClean="0"/>
              <a:t>			</a:t>
            </a:r>
            <a:r>
              <a:rPr lang="en-US" altLang="en-US" sz="1400" b="1" smtClean="0"/>
              <a:t>if</a:t>
            </a:r>
            <a:r>
              <a:rPr lang="en-US" altLang="en-US" sz="1400" i="1" smtClean="0"/>
              <a:t> result </a:t>
            </a:r>
            <a:r>
              <a:rPr lang="en-US" altLang="en-US" sz="1400" i="1" smtClean="0">
                <a:sym typeface="Symbol" pitchFamily="18" charset="2"/>
              </a:rPr>
              <a:t> f</a:t>
            </a:r>
            <a:r>
              <a:rPr lang="en-US" altLang="en-US" sz="1400" i="1" smtClean="0"/>
              <a:t>ailure  </a:t>
            </a:r>
            <a:r>
              <a:rPr lang="en-US" altLang="en-US" sz="1400" b="1" smtClean="0"/>
              <a:t>then return</a:t>
            </a:r>
            <a:r>
              <a:rPr lang="en-US" altLang="en-US" sz="1400" i="1" smtClean="0"/>
              <a:t> result</a:t>
            </a:r>
          </a:p>
          <a:p>
            <a:pPr eaLnBrk="1" hangingPunct="1">
              <a:buFontTx/>
              <a:buNone/>
            </a:pPr>
            <a:r>
              <a:rPr lang="en-US" altLang="en-US" sz="1400" smtClean="0"/>
              <a:t>			remove </a:t>
            </a:r>
            <a:r>
              <a:rPr lang="en-US" altLang="en-US" sz="1400" i="1" smtClean="0"/>
              <a:t>{var=value}</a:t>
            </a:r>
            <a:r>
              <a:rPr lang="en-US" altLang="en-US" sz="1400" smtClean="0"/>
              <a:t> from </a:t>
            </a:r>
            <a:r>
              <a:rPr lang="en-US" altLang="en-US" sz="1400" i="1" smtClean="0"/>
              <a:t>assignment</a:t>
            </a:r>
            <a:endParaRPr lang="en-US" altLang="en-US" sz="1400" smtClean="0"/>
          </a:p>
          <a:p>
            <a:pPr eaLnBrk="1" hangingPunct="1">
              <a:buFontTx/>
              <a:buNone/>
            </a:pPr>
            <a:r>
              <a:rPr lang="en-US" altLang="en-US" sz="1400" smtClean="0"/>
              <a:t>	return </a:t>
            </a:r>
            <a:r>
              <a:rPr lang="en-US" altLang="en-US" sz="1400" i="1" smtClean="0"/>
              <a:t>failure</a:t>
            </a:r>
            <a:endParaRPr lang="en-US" altLang="en-US" sz="1400" smtClean="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smtClean="0"/>
              <a:t>Arc consistency algorithm (AC-3)</a:t>
            </a:r>
          </a:p>
        </p:txBody>
      </p:sp>
      <p:sp>
        <p:nvSpPr>
          <p:cNvPr id="95235" name="Rectangle 3"/>
          <p:cNvSpPr>
            <a:spLocks noGrp="1" noChangeArrowheads="1"/>
          </p:cNvSpPr>
          <p:nvPr>
            <p:ph type="body" idx="1"/>
          </p:nvPr>
        </p:nvSpPr>
        <p:spPr>
          <a:xfrm>
            <a:off x="304800" y="1066800"/>
            <a:ext cx="8610600" cy="5638800"/>
          </a:xfrm>
        </p:spPr>
        <p:txBody>
          <a:bodyPr/>
          <a:lstStyle/>
          <a:p>
            <a:pPr eaLnBrk="1" hangingPunct="1">
              <a:buFontTx/>
              <a:buNone/>
            </a:pPr>
            <a:r>
              <a:rPr lang="en-US" altLang="en-US" sz="1400" b="1" smtClean="0"/>
              <a:t>function</a:t>
            </a:r>
            <a:r>
              <a:rPr lang="en-US" altLang="en-US" sz="1400" smtClean="0"/>
              <a:t> AC-3(</a:t>
            </a:r>
            <a:r>
              <a:rPr lang="en-US" altLang="en-US" sz="1400" i="1" smtClean="0"/>
              <a:t>csp</a:t>
            </a:r>
            <a:r>
              <a:rPr lang="en-US" altLang="en-US" sz="1400" smtClean="0"/>
              <a:t>) </a:t>
            </a:r>
            <a:r>
              <a:rPr lang="en-US" altLang="en-US" sz="1400" b="1" smtClean="0"/>
              <a:t>returns</a:t>
            </a:r>
            <a:r>
              <a:rPr lang="en-US" altLang="en-US" sz="1400" smtClean="0"/>
              <a:t> false if inconsistency found, else true, may reduce </a:t>
            </a:r>
            <a:r>
              <a:rPr lang="en-US" altLang="en-US" sz="1400" i="1" smtClean="0"/>
              <a:t>csp</a:t>
            </a:r>
            <a:r>
              <a:rPr lang="en-US" altLang="en-US" sz="1400" smtClean="0"/>
              <a:t> domains</a:t>
            </a:r>
          </a:p>
          <a:p>
            <a:pPr eaLnBrk="1" hangingPunct="1">
              <a:buFontTx/>
              <a:buNone/>
            </a:pPr>
            <a:r>
              <a:rPr lang="en-US" altLang="en-US" sz="1400" smtClean="0"/>
              <a:t>	</a:t>
            </a:r>
            <a:r>
              <a:rPr lang="en-US" altLang="en-US" sz="1400" b="1" smtClean="0"/>
              <a:t>inputs</a:t>
            </a:r>
            <a:r>
              <a:rPr lang="en-US" altLang="en-US" sz="1400" smtClean="0"/>
              <a:t>: </a:t>
            </a:r>
            <a:r>
              <a:rPr lang="en-US" altLang="en-US" sz="1400" i="1" smtClean="0"/>
              <a:t>csp</a:t>
            </a:r>
            <a:r>
              <a:rPr lang="en-US" altLang="en-US" sz="1400" smtClean="0"/>
              <a:t>, a binary CSP with variables </a:t>
            </a:r>
            <a:r>
              <a:rPr lang="en-US" altLang="en-US" sz="1400" i="1" smtClean="0"/>
              <a:t>{X</a:t>
            </a:r>
            <a:r>
              <a:rPr lang="en-US" altLang="en-US" sz="1400" i="1" baseline="-25000" smtClean="0"/>
              <a:t>1</a:t>
            </a:r>
            <a:r>
              <a:rPr lang="en-US" altLang="en-US" sz="1400" i="1" smtClean="0"/>
              <a:t>, X</a:t>
            </a:r>
            <a:r>
              <a:rPr lang="en-US" altLang="en-US" sz="1400" i="1" baseline="-25000" smtClean="0"/>
              <a:t>2</a:t>
            </a:r>
            <a:r>
              <a:rPr lang="en-US" altLang="en-US" sz="1400" i="1" smtClean="0"/>
              <a:t>, …, X</a:t>
            </a:r>
            <a:r>
              <a:rPr lang="en-US" altLang="en-US" sz="1400" i="1" baseline="-25000" smtClean="0"/>
              <a:t>n</a:t>
            </a:r>
            <a:r>
              <a:rPr lang="en-US" altLang="en-US" sz="1400" i="1" smtClean="0"/>
              <a:t>}</a:t>
            </a:r>
            <a:r>
              <a:rPr lang="en-US" altLang="en-US" sz="1400" smtClean="0"/>
              <a:t>	</a:t>
            </a:r>
          </a:p>
          <a:p>
            <a:pPr eaLnBrk="1" hangingPunct="1">
              <a:buFontTx/>
              <a:buNone/>
            </a:pPr>
            <a:r>
              <a:rPr lang="en-US" altLang="en-US" sz="1400" smtClean="0"/>
              <a:t>	</a:t>
            </a:r>
            <a:r>
              <a:rPr lang="en-US" altLang="en-US" sz="1400" b="1" smtClean="0"/>
              <a:t>local variables: </a:t>
            </a:r>
            <a:r>
              <a:rPr lang="en-US" altLang="en-US" sz="1400" i="1" smtClean="0"/>
              <a:t>queue, </a:t>
            </a:r>
            <a:r>
              <a:rPr lang="en-US" altLang="en-US" sz="1400" smtClean="0"/>
              <a:t>a queue of arcs, initially all the arcs in</a:t>
            </a:r>
            <a:r>
              <a:rPr lang="en-US" altLang="en-US" sz="1400" i="1" smtClean="0"/>
              <a:t> csp</a:t>
            </a:r>
          </a:p>
          <a:p>
            <a:pPr eaLnBrk="1" hangingPunct="1">
              <a:buFontTx/>
              <a:buNone/>
            </a:pPr>
            <a:r>
              <a:rPr lang="en-US" altLang="en-US" sz="1400" i="1" smtClean="0"/>
              <a:t>		/*  initial queue must contain both </a:t>
            </a:r>
            <a:r>
              <a:rPr lang="en-US" altLang="en-US" sz="1400" b="1" smtClean="0"/>
              <a:t>(</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b="1" smtClean="0"/>
              <a:t>) </a:t>
            </a:r>
            <a:r>
              <a:rPr lang="en-US" altLang="en-US" sz="1400" i="1" smtClean="0"/>
              <a:t>and</a:t>
            </a:r>
            <a:r>
              <a:rPr lang="en-US" altLang="en-US" sz="1400" b="1" smtClean="0"/>
              <a:t> (</a:t>
            </a:r>
            <a:r>
              <a:rPr lang="en-US" altLang="en-US" sz="1400" i="1" smtClean="0"/>
              <a:t>X</a:t>
            </a:r>
            <a:r>
              <a:rPr lang="en-US" altLang="en-US" sz="1400" i="1" baseline="-25000" smtClean="0"/>
              <a:t>j</a:t>
            </a:r>
            <a:r>
              <a:rPr lang="en-US" altLang="en-US" sz="1400" i="1" smtClean="0"/>
              <a:t>, X</a:t>
            </a:r>
            <a:r>
              <a:rPr lang="en-US" altLang="en-US" sz="1400" i="1" baseline="-25000" smtClean="0"/>
              <a:t>i</a:t>
            </a:r>
            <a:r>
              <a:rPr lang="en-US" altLang="en-US" sz="1400" b="1" smtClean="0"/>
              <a:t>)</a:t>
            </a:r>
            <a:r>
              <a:rPr lang="en-US" altLang="en-US" sz="1400" smtClean="0"/>
              <a:t>  </a:t>
            </a:r>
            <a:r>
              <a:rPr lang="en-US" altLang="en-US" sz="1400" i="1" smtClean="0"/>
              <a:t>*/</a:t>
            </a:r>
          </a:p>
          <a:p>
            <a:pPr eaLnBrk="1" hangingPunct="1">
              <a:buFontTx/>
              <a:buNone/>
            </a:pPr>
            <a:r>
              <a:rPr lang="en-US" altLang="en-US" sz="1400" smtClean="0"/>
              <a:t>	</a:t>
            </a:r>
            <a:r>
              <a:rPr lang="en-US" altLang="en-US" sz="1400" b="1" smtClean="0"/>
              <a:t>while</a:t>
            </a:r>
            <a:r>
              <a:rPr lang="en-US" altLang="en-US" sz="1400" smtClean="0"/>
              <a:t> queue is not empty </a:t>
            </a:r>
            <a:r>
              <a:rPr lang="en-US" altLang="en-US" sz="1400" b="1" smtClean="0"/>
              <a:t>do</a:t>
            </a:r>
          </a:p>
          <a:p>
            <a:pPr eaLnBrk="1" hangingPunct="1">
              <a:buFontTx/>
              <a:buNone/>
            </a:pPr>
            <a:r>
              <a:rPr lang="en-US" altLang="en-US" sz="1400" b="1" smtClean="0"/>
              <a:t>		(</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b="1" smtClean="0"/>
              <a:t>) </a:t>
            </a:r>
            <a:r>
              <a:rPr lang="en-US" altLang="en-US" sz="1400" smtClean="0">
                <a:sym typeface="Symbol" pitchFamily="18" charset="2"/>
              </a:rPr>
              <a:t> REMOVE-FIRST(</a:t>
            </a:r>
            <a:r>
              <a:rPr lang="en-US" altLang="en-US" sz="1400" i="1" smtClean="0">
                <a:sym typeface="Symbol" pitchFamily="18" charset="2"/>
              </a:rPr>
              <a:t>queue</a:t>
            </a:r>
            <a:r>
              <a:rPr lang="en-US" altLang="en-US" sz="1400" smtClean="0">
                <a:sym typeface="Symbol" pitchFamily="18" charset="2"/>
              </a:rPr>
              <a:t>)</a:t>
            </a:r>
            <a:endParaRPr lang="en-US" altLang="en-US" sz="1400" smtClean="0"/>
          </a:p>
          <a:p>
            <a:pPr eaLnBrk="1" hangingPunct="1">
              <a:buFontTx/>
              <a:buNone/>
            </a:pPr>
            <a:r>
              <a:rPr lang="en-US" altLang="en-US" sz="1400" smtClean="0"/>
              <a:t>		</a:t>
            </a:r>
            <a:r>
              <a:rPr lang="en-US" altLang="en-US" sz="1400" b="1" smtClean="0"/>
              <a:t>if</a:t>
            </a:r>
            <a:r>
              <a:rPr lang="en-US" altLang="en-US" sz="1400" smtClean="0"/>
              <a:t> REMOVE-INCONSISTENT-VALUES(</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smtClean="0"/>
              <a:t>)</a:t>
            </a:r>
            <a:r>
              <a:rPr lang="en-US" altLang="en-US" sz="1400" i="1" smtClean="0"/>
              <a:t>  </a:t>
            </a:r>
            <a:r>
              <a:rPr lang="en-US" altLang="en-US" sz="1400" b="1" smtClean="0"/>
              <a:t>then</a:t>
            </a:r>
          </a:p>
          <a:p>
            <a:pPr eaLnBrk="1" hangingPunct="1">
              <a:buFontTx/>
              <a:buNone/>
            </a:pPr>
            <a:r>
              <a:rPr lang="en-US" altLang="en-US" sz="1400" b="1" smtClean="0"/>
              <a:t>			if </a:t>
            </a:r>
            <a:r>
              <a:rPr lang="en-US" altLang="en-US" sz="1400" smtClean="0"/>
              <a:t>size of </a:t>
            </a:r>
            <a:r>
              <a:rPr lang="en-US" altLang="en-US" sz="1400" i="1" smtClean="0"/>
              <a:t>D</a:t>
            </a:r>
            <a:r>
              <a:rPr lang="en-US" altLang="en-US" sz="1400" i="1" baseline="-25000" smtClean="0"/>
              <a:t>i</a:t>
            </a:r>
            <a:r>
              <a:rPr lang="en-US" altLang="en-US" sz="1400" i="1" smtClean="0"/>
              <a:t> = 0 </a:t>
            </a:r>
            <a:r>
              <a:rPr lang="en-US" altLang="en-US" sz="1400" b="1" smtClean="0"/>
              <a:t>then return </a:t>
            </a:r>
            <a:r>
              <a:rPr lang="en-US" altLang="en-US" sz="1400" smtClean="0"/>
              <a:t>false</a:t>
            </a:r>
            <a:endParaRPr lang="en-US" altLang="en-US" sz="1400" b="1" i="1" smtClean="0"/>
          </a:p>
          <a:p>
            <a:pPr eaLnBrk="1" hangingPunct="1">
              <a:buFontTx/>
              <a:buNone/>
            </a:pPr>
            <a:r>
              <a:rPr lang="en-US" altLang="en-US" sz="1400" smtClean="0"/>
              <a:t>			</a:t>
            </a:r>
            <a:r>
              <a:rPr lang="en-US" altLang="en-US" sz="1400" b="1" smtClean="0"/>
              <a:t>for each </a:t>
            </a:r>
            <a:r>
              <a:rPr lang="en-US" altLang="en-US" sz="1400" i="1" smtClean="0"/>
              <a:t>X</a:t>
            </a:r>
            <a:r>
              <a:rPr lang="en-US" altLang="en-US" sz="1400" i="1" baseline="-25000" smtClean="0"/>
              <a:t>k</a:t>
            </a:r>
            <a:r>
              <a:rPr lang="en-US" altLang="en-US" sz="1400" i="1" smtClean="0"/>
              <a:t> </a:t>
            </a:r>
            <a:r>
              <a:rPr lang="en-US" altLang="en-US" sz="1400" b="1" smtClean="0"/>
              <a:t>in </a:t>
            </a:r>
            <a:r>
              <a:rPr lang="en-US" altLang="en-US" sz="1400" smtClean="0"/>
              <a:t>NEIGHBORS[</a:t>
            </a:r>
            <a:r>
              <a:rPr lang="en-US" altLang="en-US" sz="1400" i="1" smtClean="0"/>
              <a:t>X</a:t>
            </a:r>
            <a:r>
              <a:rPr lang="en-US" altLang="en-US" sz="1400" i="1" baseline="-25000" smtClean="0"/>
              <a:t>i</a:t>
            </a:r>
            <a:r>
              <a:rPr lang="en-US" altLang="en-US" sz="1400" smtClean="0"/>
              <a:t>] − {X</a:t>
            </a:r>
            <a:r>
              <a:rPr lang="en-US" altLang="en-US" sz="1400" baseline="-25000" smtClean="0"/>
              <a:t>j</a:t>
            </a:r>
            <a:r>
              <a:rPr lang="en-US" altLang="en-US" sz="1400" smtClean="0"/>
              <a:t>} </a:t>
            </a:r>
            <a:r>
              <a:rPr lang="en-US" altLang="en-US" sz="1400" b="1" smtClean="0"/>
              <a:t>do</a:t>
            </a:r>
            <a:endParaRPr lang="en-US" altLang="en-US" sz="1400" smtClean="0"/>
          </a:p>
          <a:p>
            <a:pPr eaLnBrk="1" hangingPunct="1">
              <a:buFontTx/>
              <a:buNone/>
            </a:pPr>
            <a:r>
              <a:rPr lang="en-US" altLang="en-US" sz="1400" smtClean="0"/>
              <a:t>				add </a:t>
            </a:r>
            <a:r>
              <a:rPr lang="en-US" altLang="en-US" sz="1400" b="1" smtClean="0"/>
              <a:t>(</a:t>
            </a:r>
            <a:r>
              <a:rPr lang="en-US" altLang="en-US" sz="1400" i="1" smtClean="0"/>
              <a:t>X</a:t>
            </a:r>
            <a:r>
              <a:rPr lang="en-US" altLang="en-US" sz="1400" i="1" baseline="-25000" smtClean="0"/>
              <a:t>k</a:t>
            </a:r>
            <a:r>
              <a:rPr lang="en-US" altLang="en-US" sz="1400" i="1" smtClean="0"/>
              <a:t>, X</a:t>
            </a:r>
            <a:r>
              <a:rPr lang="en-US" altLang="en-US" sz="1400" i="1" baseline="-25000" smtClean="0"/>
              <a:t>i</a:t>
            </a:r>
            <a:r>
              <a:rPr lang="en-US" altLang="en-US" sz="1400" b="1" smtClean="0"/>
              <a:t>) </a:t>
            </a:r>
            <a:r>
              <a:rPr lang="en-US" altLang="en-US" sz="1400" smtClean="0"/>
              <a:t>to queue if not already there</a:t>
            </a:r>
          </a:p>
          <a:p>
            <a:pPr eaLnBrk="1" hangingPunct="1">
              <a:buFontTx/>
              <a:buNone/>
            </a:pPr>
            <a:r>
              <a:rPr lang="en-US" altLang="en-US" sz="1400" smtClean="0"/>
              <a:t>	</a:t>
            </a:r>
            <a:r>
              <a:rPr lang="en-US" altLang="en-US" sz="1400" b="1" smtClean="0"/>
              <a:t>return</a:t>
            </a:r>
            <a:r>
              <a:rPr lang="en-US" altLang="en-US" sz="1400" smtClean="0"/>
              <a:t> true</a:t>
            </a:r>
          </a:p>
          <a:p>
            <a:pPr eaLnBrk="1" hangingPunct="1">
              <a:buFontTx/>
              <a:buNone/>
            </a:pPr>
            <a:endParaRPr lang="en-US" altLang="en-US" sz="1400" b="1" smtClean="0"/>
          </a:p>
          <a:p>
            <a:pPr eaLnBrk="1" hangingPunct="1">
              <a:buFontTx/>
              <a:buNone/>
            </a:pPr>
            <a:r>
              <a:rPr lang="en-US" altLang="en-US" sz="1400" b="1" smtClean="0"/>
              <a:t>function</a:t>
            </a:r>
            <a:r>
              <a:rPr lang="en-US" altLang="en-US" sz="1400" smtClean="0"/>
              <a:t> REMOVE-INCONSISTENT-VALUES(</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smtClean="0"/>
              <a:t>) </a:t>
            </a:r>
            <a:r>
              <a:rPr lang="en-US" altLang="en-US" sz="1400" b="1" smtClean="0"/>
              <a:t>returns</a:t>
            </a:r>
            <a:r>
              <a:rPr lang="en-US" altLang="en-US" sz="1400" smtClean="0"/>
              <a:t> </a:t>
            </a:r>
            <a:r>
              <a:rPr lang="en-US" altLang="en-US" sz="1400" i="1" smtClean="0"/>
              <a:t>true</a:t>
            </a:r>
            <a:r>
              <a:rPr lang="en-US" altLang="en-US" sz="1400" smtClean="0"/>
              <a:t> iff we delete a</a:t>
            </a:r>
          </a:p>
          <a:p>
            <a:pPr eaLnBrk="1" hangingPunct="1">
              <a:buFontTx/>
              <a:buNone/>
            </a:pPr>
            <a:r>
              <a:rPr lang="en-US" altLang="en-US" sz="1400" smtClean="0"/>
              <a:t>	 	value from the domain of </a:t>
            </a:r>
            <a:r>
              <a:rPr lang="en-US" altLang="en-US" sz="1400" i="1" smtClean="0"/>
              <a:t>X</a:t>
            </a:r>
            <a:r>
              <a:rPr lang="en-US" altLang="en-US" sz="1400" i="1" baseline="-25000" smtClean="0"/>
              <a:t>i</a:t>
            </a:r>
            <a:endParaRPr lang="en-US" altLang="en-US" sz="1400" smtClean="0"/>
          </a:p>
          <a:p>
            <a:pPr eaLnBrk="1" hangingPunct="1">
              <a:buFontTx/>
              <a:buNone/>
            </a:pPr>
            <a:r>
              <a:rPr lang="en-US" altLang="en-US" sz="1400" smtClean="0"/>
              <a:t>	</a:t>
            </a:r>
            <a:r>
              <a:rPr lang="en-US" altLang="en-US" sz="1400" i="1" smtClean="0"/>
              <a:t>removed</a:t>
            </a:r>
            <a:r>
              <a:rPr lang="en-US" altLang="en-US" sz="1400" smtClean="0"/>
              <a:t> </a:t>
            </a:r>
            <a:r>
              <a:rPr lang="en-US" altLang="en-US" sz="1400" smtClean="0">
                <a:sym typeface="Symbol" pitchFamily="18" charset="2"/>
              </a:rPr>
              <a:t>  </a:t>
            </a:r>
            <a:r>
              <a:rPr lang="en-US" altLang="en-US" sz="1400" i="1" smtClean="0"/>
              <a:t>false</a:t>
            </a:r>
            <a:endParaRPr lang="en-US" altLang="en-US" sz="1400" smtClean="0"/>
          </a:p>
          <a:p>
            <a:pPr eaLnBrk="1" hangingPunct="1">
              <a:buFontTx/>
              <a:buNone/>
            </a:pPr>
            <a:r>
              <a:rPr lang="en-US" altLang="en-US" sz="1400" smtClean="0"/>
              <a:t>	</a:t>
            </a:r>
            <a:r>
              <a:rPr lang="en-US" altLang="en-US" sz="1400" b="1" smtClean="0"/>
              <a:t>for each</a:t>
            </a:r>
            <a:r>
              <a:rPr lang="en-US" altLang="en-US" sz="1400" smtClean="0"/>
              <a:t> </a:t>
            </a:r>
            <a:r>
              <a:rPr lang="en-US" altLang="en-US" sz="1400" i="1" smtClean="0"/>
              <a:t>x</a:t>
            </a:r>
            <a:r>
              <a:rPr lang="en-US" altLang="en-US" sz="1400" smtClean="0"/>
              <a:t> </a:t>
            </a:r>
            <a:r>
              <a:rPr lang="en-US" altLang="en-US" sz="1400" b="1" smtClean="0"/>
              <a:t>in</a:t>
            </a:r>
            <a:r>
              <a:rPr lang="en-US" altLang="en-US" sz="1400" smtClean="0"/>
              <a:t> DOMAIN[</a:t>
            </a:r>
            <a:r>
              <a:rPr lang="en-US" altLang="en-US" sz="1400" i="1" smtClean="0"/>
              <a:t>X</a:t>
            </a:r>
            <a:r>
              <a:rPr lang="en-US" altLang="en-US" sz="1400" i="1" baseline="-25000" smtClean="0"/>
              <a:t>i</a:t>
            </a:r>
            <a:r>
              <a:rPr lang="en-US" altLang="en-US" sz="1400" smtClean="0"/>
              <a:t>] </a:t>
            </a:r>
            <a:r>
              <a:rPr lang="en-US" altLang="en-US" sz="1400" b="1" smtClean="0"/>
              <a:t>do</a:t>
            </a:r>
          </a:p>
          <a:p>
            <a:pPr eaLnBrk="1" hangingPunct="1">
              <a:buFontTx/>
              <a:buNone/>
            </a:pPr>
            <a:r>
              <a:rPr lang="en-US" altLang="en-US" sz="1400" smtClean="0"/>
              <a:t>		</a:t>
            </a:r>
            <a:r>
              <a:rPr lang="en-US" altLang="en-US" sz="1400" b="1" smtClean="0"/>
              <a:t>if</a:t>
            </a:r>
            <a:r>
              <a:rPr lang="en-US" altLang="en-US" sz="1400" smtClean="0"/>
              <a:t> no value </a:t>
            </a:r>
            <a:r>
              <a:rPr lang="en-US" altLang="en-US" sz="1400" i="1" smtClean="0"/>
              <a:t>y </a:t>
            </a:r>
            <a:r>
              <a:rPr lang="en-US" altLang="en-US" sz="1400" smtClean="0"/>
              <a:t>in</a:t>
            </a:r>
            <a:r>
              <a:rPr lang="en-US" altLang="en-US" sz="1400" i="1" smtClean="0"/>
              <a:t> </a:t>
            </a:r>
            <a:r>
              <a:rPr lang="en-US" altLang="en-US" sz="1400" smtClean="0"/>
              <a:t>DOMAIN[</a:t>
            </a:r>
            <a:r>
              <a:rPr lang="en-US" altLang="en-US" sz="1400" i="1" smtClean="0"/>
              <a:t>X</a:t>
            </a:r>
            <a:r>
              <a:rPr lang="en-US" altLang="en-US" sz="1400" i="1" baseline="-25000" smtClean="0"/>
              <a:t>j</a:t>
            </a:r>
            <a:r>
              <a:rPr lang="en-US" altLang="en-US" sz="1400" smtClean="0"/>
              <a:t>]</a:t>
            </a:r>
            <a:r>
              <a:rPr lang="en-US" altLang="en-US" sz="1400" i="1" smtClean="0"/>
              <a:t> </a:t>
            </a:r>
            <a:r>
              <a:rPr lang="en-US" altLang="en-US" sz="1400" smtClean="0"/>
              <a:t>allows (</a:t>
            </a:r>
            <a:r>
              <a:rPr lang="en-US" altLang="en-US" sz="1400" i="1" smtClean="0"/>
              <a:t>x,y</a:t>
            </a:r>
            <a:r>
              <a:rPr lang="en-US" altLang="en-US" sz="1400" smtClean="0"/>
              <a:t>) to satisfy the constraints</a:t>
            </a:r>
          </a:p>
          <a:p>
            <a:pPr eaLnBrk="1" hangingPunct="1">
              <a:buFontTx/>
              <a:buNone/>
            </a:pPr>
            <a:r>
              <a:rPr lang="en-US" altLang="en-US" sz="1400" smtClean="0"/>
              <a:t>			between </a:t>
            </a:r>
            <a:r>
              <a:rPr lang="en-US" altLang="en-US" sz="1400" i="1" smtClean="0"/>
              <a:t>X</a:t>
            </a:r>
            <a:r>
              <a:rPr lang="en-US" altLang="en-US" sz="1400" i="1" baseline="-25000" smtClean="0"/>
              <a:t>i</a:t>
            </a:r>
            <a:r>
              <a:rPr lang="en-US" altLang="en-US" sz="1400" smtClean="0"/>
              <a:t> and </a:t>
            </a:r>
            <a:r>
              <a:rPr lang="en-US" altLang="en-US" sz="1400" i="1" smtClean="0"/>
              <a:t>X</a:t>
            </a:r>
            <a:r>
              <a:rPr lang="en-US" altLang="en-US" sz="1400" i="1" baseline="-25000" smtClean="0"/>
              <a:t>j</a:t>
            </a:r>
            <a:endParaRPr lang="en-US" altLang="en-US" sz="1400" smtClean="0"/>
          </a:p>
          <a:p>
            <a:pPr eaLnBrk="1" hangingPunct="1">
              <a:buFontTx/>
              <a:buNone/>
            </a:pPr>
            <a:r>
              <a:rPr lang="en-US" altLang="en-US" sz="1400" smtClean="0"/>
              <a:t>		</a:t>
            </a:r>
            <a:r>
              <a:rPr lang="en-US" altLang="en-US" sz="1400" b="1" smtClean="0"/>
              <a:t>then delete </a:t>
            </a:r>
            <a:r>
              <a:rPr lang="en-US" altLang="en-US" sz="1400" i="1" smtClean="0"/>
              <a:t>x</a:t>
            </a:r>
            <a:r>
              <a:rPr lang="en-US" altLang="en-US" sz="1400" smtClean="0"/>
              <a:t> from DOMAIN[</a:t>
            </a:r>
            <a:r>
              <a:rPr lang="en-US" altLang="en-US" sz="1400" i="1" smtClean="0"/>
              <a:t>X</a:t>
            </a:r>
            <a:r>
              <a:rPr lang="en-US" altLang="en-US" sz="1400" i="1" baseline="-25000" smtClean="0"/>
              <a:t>i</a:t>
            </a:r>
            <a:r>
              <a:rPr lang="en-US" altLang="en-US" sz="1400" smtClean="0"/>
              <a:t>]; </a:t>
            </a:r>
            <a:r>
              <a:rPr lang="en-US" altLang="en-US" sz="1400" i="1" smtClean="0"/>
              <a:t>removed</a:t>
            </a:r>
            <a:r>
              <a:rPr lang="en-US" altLang="en-US" sz="1400" smtClean="0"/>
              <a:t> </a:t>
            </a:r>
            <a:r>
              <a:rPr lang="en-US" altLang="en-US" sz="1400" smtClean="0">
                <a:sym typeface="Symbol" pitchFamily="18" charset="2"/>
              </a:rPr>
              <a:t>  </a:t>
            </a:r>
            <a:r>
              <a:rPr lang="en-US" altLang="en-US" sz="1400" i="1" smtClean="0"/>
              <a:t>true</a:t>
            </a:r>
          </a:p>
          <a:p>
            <a:pPr eaLnBrk="1" hangingPunct="1">
              <a:buFontTx/>
              <a:buNone/>
            </a:pPr>
            <a:r>
              <a:rPr lang="en-US" altLang="en-US" sz="1400" b="1" smtClean="0"/>
              <a:t>	return </a:t>
            </a:r>
            <a:r>
              <a:rPr lang="en-US" altLang="en-US" sz="1400" i="1" smtClean="0"/>
              <a:t>removed</a:t>
            </a:r>
          </a:p>
          <a:p>
            <a:pPr eaLnBrk="1" hangingPunct="1">
              <a:buFontTx/>
              <a:buNone/>
            </a:pPr>
            <a:endParaRPr lang="en-US" altLang="en-US" sz="1100" b="1" smtClean="0"/>
          </a:p>
          <a:p>
            <a:pPr eaLnBrk="1" hangingPunct="1">
              <a:buFontTx/>
              <a:buNone/>
            </a:pPr>
            <a:r>
              <a:rPr lang="en-US" altLang="en-US" sz="1200" smtClean="0"/>
              <a:t>(from Mackworth, 1977)</a:t>
            </a:r>
            <a:endParaRPr lang="en-US" altLang="en-US" sz="1200" smtClean="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altLang="en-US" smtClean="0"/>
              <a:t>Complexity of AC-3</a:t>
            </a:r>
          </a:p>
        </p:txBody>
      </p:sp>
      <p:sp>
        <p:nvSpPr>
          <p:cNvPr id="96259" name="Rectangle 3"/>
          <p:cNvSpPr>
            <a:spLocks noGrp="1" noChangeArrowheads="1"/>
          </p:cNvSpPr>
          <p:nvPr>
            <p:ph type="body" idx="1"/>
          </p:nvPr>
        </p:nvSpPr>
        <p:spPr/>
        <p:txBody>
          <a:bodyPr/>
          <a:lstStyle/>
          <a:p>
            <a:pPr eaLnBrk="1" hangingPunct="1"/>
            <a:r>
              <a:rPr lang="en-US" altLang="en-US" smtClean="0"/>
              <a:t>A binary CSP has at most n</a:t>
            </a:r>
            <a:r>
              <a:rPr lang="en-US" altLang="en-US" baseline="30000" smtClean="0"/>
              <a:t>2</a:t>
            </a:r>
            <a:r>
              <a:rPr lang="en-US" altLang="en-US" smtClean="0"/>
              <a:t> arcs</a:t>
            </a:r>
          </a:p>
          <a:p>
            <a:pPr eaLnBrk="1" hangingPunct="1"/>
            <a:endParaRPr lang="en-US" altLang="en-US" smtClean="0"/>
          </a:p>
          <a:p>
            <a:pPr eaLnBrk="1" hangingPunct="1"/>
            <a:r>
              <a:rPr lang="en-US" altLang="en-US" smtClean="0"/>
              <a:t>Each arc can be inserted in the queue d times (worst case)</a:t>
            </a:r>
          </a:p>
          <a:p>
            <a:pPr lvl="1" eaLnBrk="1" hangingPunct="1"/>
            <a:r>
              <a:rPr lang="en-US" altLang="en-US" smtClean="0"/>
              <a:t>(X, Y): only d values of X to delete</a:t>
            </a:r>
          </a:p>
          <a:p>
            <a:pPr lvl="1" eaLnBrk="1" hangingPunct="1"/>
            <a:endParaRPr lang="en-US" altLang="en-US" smtClean="0"/>
          </a:p>
          <a:p>
            <a:pPr eaLnBrk="1" hangingPunct="1"/>
            <a:r>
              <a:rPr lang="en-US" altLang="en-US" smtClean="0"/>
              <a:t>Consistency of an arc can be checked in O(d</a:t>
            </a:r>
            <a:r>
              <a:rPr lang="en-US" altLang="en-US" baseline="30000" smtClean="0"/>
              <a:t>2</a:t>
            </a:r>
            <a:r>
              <a:rPr lang="en-US" altLang="en-US" smtClean="0"/>
              <a:t>) time </a:t>
            </a:r>
          </a:p>
          <a:p>
            <a:pPr eaLnBrk="1" hangingPunct="1"/>
            <a:endParaRPr lang="en-US" altLang="en-US" smtClean="0"/>
          </a:p>
          <a:p>
            <a:pPr eaLnBrk="1" hangingPunct="1"/>
            <a:r>
              <a:rPr lang="en-US" altLang="en-US" smtClean="0"/>
              <a:t>Complexity is O(n</a:t>
            </a:r>
            <a:r>
              <a:rPr lang="en-US" altLang="en-US" baseline="30000" smtClean="0"/>
              <a:t>2</a:t>
            </a:r>
            <a:r>
              <a:rPr lang="en-US" altLang="en-US" smtClean="0"/>
              <a:t> d</a:t>
            </a:r>
            <a:r>
              <a:rPr lang="en-US" altLang="en-US" baseline="30000" smtClean="0"/>
              <a:t>3</a:t>
            </a:r>
            <a:r>
              <a:rPr lang="en-US" altLang="en-US" smtClean="0"/>
              <a:t>)</a:t>
            </a:r>
          </a:p>
          <a:p>
            <a:pPr eaLnBrk="1" hangingPunct="1"/>
            <a:endParaRPr lang="en-US" altLang="en-US" smtClean="0"/>
          </a:p>
          <a:p>
            <a:pPr eaLnBrk="1" hangingPunct="1"/>
            <a:r>
              <a:rPr lang="en-US" altLang="en-US" smtClean="0"/>
              <a:t>Although substantially more expensive than Forward Checking, Arc Consistency is usually worthwhile.</a:t>
            </a:r>
          </a:p>
          <a:p>
            <a:pPr eaLnBrk="1" hangingPunct="1"/>
            <a:endParaRPr lang="en-US" altLang="en-US" smtClean="0"/>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smtClean="0"/>
              <a:t>K-consistency</a:t>
            </a:r>
          </a:p>
        </p:txBody>
      </p:sp>
      <p:sp>
        <p:nvSpPr>
          <p:cNvPr id="97283" name="Rectangle 3"/>
          <p:cNvSpPr>
            <a:spLocks noGrp="1" noChangeArrowheads="1"/>
          </p:cNvSpPr>
          <p:nvPr>
            <p:ph type="body" idx="1"/>
          </p:nvPr>
        </p:nvSpPr>
        <p:spPr/>
        <p:txBody>
          <a:bodyPr/>
          <a:lstStyle/>
          <a:p>
            <a:pPr eaLnBrk="1" hangingPunct="1">
              <a:lnSpc>
                <a:spcPct val="90000"/>
              </a:lnSpc>
            </a:pPr>
            <a:r>
              <a:rPr lang="en-US" altLang="en-US" sz="1600" smtClean="0"/>
              <a:t>Arc consistency does not detect all inconsistencies:</a:t>
            </a:r>
          </a:p>
          <a:p>
            <a:pPr lvl="1" eaLnBrk="1" hangingPunct="1">
              <a:lnSpc>
                <a:spcPct val="90000"/>
              </a:lnSpc>
            </a:pPr>
            <a:r>
              <a:rPr lang="en-US" altLang="en-US" sz="1400" smtClean="0"/>
              <a:t>Partial assignment </a:t>
            </a:r>
            <a:r>
              <a:rPr lang="en-US" altLang="en-US" sz="1400" i="1" smtClean="0"/>
              <a:t>{WA=red, NSW=red}</a:t>
            </a:r>
            <a:r>
              <a:rPr lang="en-US" altLang="en-US" sz="1400" smtClean="0"/>
              <a:t> is inconsistent.</a:t>
            </a:r>
          </a:p>
          <a:p>
            <a:pPr lvl="1" eaLnBrk="1" hangingPunct="1">
              <a:lnSpc>
                <a:spcPct val="90000"/>
              </a:lnSpc>
            </a:pPr>
            <a:endParaRPr lang="en-US" altLang="en-US" sz="1400" smtClean="0"/>
          </a:p>
          <a:p>
            <a:pPr eaLnBrk="1" hangingPunct="1">
              <a:lnSpc>
                <a:spcPct val="90000"/>
              </a:lnSpc>
            </a:pPr>
            <a:r>
              <a:rPr lang="en-US" altLang="en-US" sz="1600" smtClean="0"/>
              <a:t>Stronger forms of propagation can be defined using the notion of k-consistency.</a:t>
            </a:r>
          </a:p>
          <a:p>
            <a:pPr eaLnBrk="1" hangingPunct="1">
              <a:lnSpc>
                <a:spcPct val="90000"/>
              </a:lnSpc>
            </a:pPr>
            <a:endParaRPr lang="en-US" altLang="en-US" sz="1600" smtClean="0"/>
          </a:p>
          <a:p>
            <a:pPr eaLnBrk="1" hangingPunct="1">
              <a:lnSpc>
                <a:spcPct val="90000"/>
              </a:lnSpc>
            </a:pPr>
            <a:r>
              <a:rPr lang="en-US" altLang="en-US" sz="1600" smtClean="0"/>
              <a:t> A CSP is k-consistent if for any set of k-1 variables and for any consistent assignment to those variables, a consistent value can always be assigned to any kth variable.</a:t>
            </a:r>
          </a:p>
          <a:p>
            <a:pPr lvl="1" eaLnBrk="1" hangingPunct="1">
              <a:lnSpc>
                <a:spcPct val="90000"/>
              </a:lnSpc>
            </a:pPr>
            <a:r>
              <a:rPr lang="en-US" altLang="en-US" sz="1400" smtClean="0"/>
              <a:t>E.g. 1-consistency = node-consistency</a:t>
            </a:r>
          </a:p>
          <a:p>
            <a:pPr lvl="1" eaLnBrk="1" hangingPunct="1">
              <a:lnSpc>
                <a:spcPct val="90000"/>
              </a:lnSpc>
            </a:pPr>
            <a:r>
              <a:rPr lang="en-US" altLang="en-US" sz="1400" smtClean="0"/>
              <a:t>E.g. 2-consistency = arc-consistency</a:t>
            </a:r>
          </a:p>
          <a:p>
            <a:pPr lvl="1" eaLnBrk="1" hangingPunct="1">
              <a:lnSpc>
                <a:spcPct val="90000"/>
              </a:lnSpc>
            </a:pPr>
            <a:r>
              <a:rPr lang="en-US" altLang="en-US" sz="1400" smtClean="0"/>
              <a:t>E.g. 3-consistency = path-consistency</a:t>
            </a:r>
          </a:p>
          <a:p>
            <a:pPr lvl="1" eaLnBrk="1" hangingPunct="1">
              <a:lnSpc>
                <a:spcPct val="90000"/>
              </a:lnSpc>
            </a:pPr>
            <a:endParaRPr lang="en-US" altLang="en-US" sz="1400" smtClean="0"/>
          </a:p>
          <a:p>
            <a:pPr eaLnBrk="1" hangingPunct="1">
              <a:lnSpc>
                <a:spcPct val="90000"/>
              </a:lnSpc>
            </a:pPr>
            <a:r>
              <a:rPr lang="en-US" altLang="en-US" sz="1600" smtClean="0"/>
              <a:t>Strongly k-consistent: </a:t>
            </a:r>
          </a:p>
          <a:p>
            <a:pPr lvl="1" eaLnBrk="1" hangingPunct="1">
              <a:lnSpc>
                <a:spcPct val="90000"/>
              </a:lnSpc>
            </a:pPr>
            <a:r>
              <a:rPr lang="en-US" altLang="en-US" sz="1400" smtClean="0"/>
              <a:t>k-consistent for all values  {k, k-1, …2, 1}</a:t>
            </a:r>
          </a:p>
          <a:p>
            <a:pPr lvl="1" eaLnBrk="1" hangingPunct="1">
              <a:lnSpc>
                <a:spcPct val="90000"/>
              </a:lnSpc>
            </a:pPr>
            <a:endParaRPr lang="en-US" altLang="en-US" sz="1400" smtClean="0"/>
          </a:p>
          <a:p>
            <a:pPr eaLnBrk="1" hangingPunct="1">
              <a:lnSpc>
                <a:spcPct val="90000"/>
              </a:lnSpc>
              <a:buFontTx/>
              <a:buNone/>
            </a:pPr>
            <a:endParaRPr lang="en-US" altLang="en-US" sz="1600" smtClean="0"/>
          </a:p>
          <a:p>
            <a:pPr eaLnBrk="1" hangingPunct="1">
              <a:lnSpc>
                <a:spcPct val="90000"/>
              </a:lnSpc>
            </a:pPr>
            <a:endParaRPr lang="en-US" altLang="en-US" sz="1600" smtClean="0"/>
          </a:p>
          <a:p>
            <a:pPr eaLnBrk="1" hangingPunct="1">
              <a:lnSpc>
                <a:spcPct val="90000"/>
              </a:lnSpc>
            </a:pPr>
            <a:endParaRPr lang="en-US" altLang="en-US" sz="1600" smtClean="0"/>
          </a:p>
          <a:p>
            <a:pPr eaLnBrk="1" hangingPunct="1">
              <a:lnSpc>
                <a:spcPct val="90000"/>
              </a:lnSpc>
            </a:pPr>
            <a:endParaRPr lang="en-US" altLang="en-US" sz="1600" smtClean="0"/>
          </a:p>
          <a:p>
            <a:pPr eaLnBrk="1" hangingPunct="1">
              <a:lnSpc>
                <a:spcPct val="90000"/>
              </a:lnSpc>
            </a:pPr>
            <a:endParaRPr lang="en-US" altLang="en-US" sz="16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altLang="en-US" smtClean="0"/>
              <a:t>Trade-offs</a:t>
            </a:r>
          </a:p>
        </p:txBody>
      </p:sp>
      <p:sp>
        <p:nvSpPr>
          <p:cNvPr id="98307" name="Rectangle 3"/>
          <p:cNvSpPr>
            <a:spLocks noGrp="1" noChangeArrowheads="1"/>
          </p:cNvSpPr>
          <p:nvPr>
            <p:ph type="body" idx="1"/>
          </p:nvPr>
        </p:nvSpPr>
        <p:spPr/>
        <p:txBody>
          <a:bodyPr/>
          <a:lstStyle/>
          <a:p>
            <a:pPr eaLnBrk="1" hangingPunct="1"/>
            <a:r>
              <a:rPr lang="en-US" altLang="en-US" smtClean="0"/>
              <a:t>Running stronger consistency checks…</a:t>
            </a:r>
          </a:p>
          <a:p>
            <a:pPr lvl="1" eaLnBrk="1" hangingPunct="1"/>
            <a:r>
              <a:rPr lang="en-US" altLang="en-US" smtClean="0"/>
              <a:t>Takes more time</a:t>
            </a:r>
          </a:p>
          <a:p>
            <a:pPr lvl="1" eaLnBrk="1" hangingPunct="1"/>
            <a:r>
              <a:rPr lang="en-US" altLang="en-US" smtClean="0"/>
              <a:t>But will reduce branching factor and detect more inconsistent partial assignments</a:t>
            </a:r>
          </a:p>
          <a:p>
            <a:pPr lvl="1" eaLnBrk="1" hangingPunct="1"/>
            <a:endParaRPr lang="en-US" altLang="en-US" smtClean="0"/>
          </a:p>
          <a:p>
            <a:pPr lvl="1" eaLnBrk="1" hangingPunct="1"/>
            <a:r>
              <a:rPr lang="en-US" altLang="en-US" smtClean="0"/>
              <a:t>No “free lunch”  </a:t>
            </a:r>
          </a:p>
          <a:p>
            <a:pPr lvl="2" eaLnBrk="1" hangingPunct="1"/>
            <a:r>
              <a:rPr lang="en-US" altLang="en-US" smtClean="0"/>
              <a:t>In worst case n-consistency takes exponential time</a:t>
            </a:r>
          </a:p>
          <a:p>
            <a:pPr lvl="2" eaLnBrk="1" hangingPunct="1"/>
            <a:endParaRPr lang="en-US" altLang="en-US" smtClean="0"/>
          </a:p>
          <a:p>
            <a:pPr eaLnBrk="1" hangingPunct="1"/>
            <a:r>
              <a:rPr lang="en-US" altLang="en-US" smtClean="0"/>
              <a:t>Generally helpful to enforce 2-Consistency (Arc Consistency)</a:t>
            </a:r>
          </a:p>
          <a:p>
            <a:pPr eaLnBrk="1" hangingPunct="1"/>
            <a:endParaRPr lang="en-US" altLang="en-US" smtClean="0"/>
          </a:p>
          <a:p>
            <a:pPr eaLnBrk="1" hangingPunct="1"/>
            <a:r>
              <a:rPr lang="en-US" altLang="en-US" smtClean="0"/>
              <a:t>Sometimes helpful to enforce 3-Consistency</a:t>
            </a:r>
          </a:p>
          <a:p>
            <a:pPr eaLnBrk="1" hangingPunct="1"/>
            <a:endParaRPr lang="en-US" altLang="en-US" smtClean="0"/>
          </a:p>
          <a:p>
            <a:pPr eaLnBrk="1" hangingPunct="1"/>
            <a:r>
              <a:rPr lang="en-US" altLang="en-US" smtClean="0"/>
              <a:t>Higher levels may take more time to enforce than they save.</a:t>
            </a:r>
          </a:p>
          <a:p>
            <a:pPr lvl="1" eaLnBrk="1" hangingPunct="1"/>
            <a:endParaRPr lang="en-US" altLang="en-US" smtClean="0"/>
          </a:p>
          <a:p>
            <a:pPr lvl="1" eaLnBrk="1" hangingPunct="1"/>
            <a:endParaRPr lang="en-US" altLang="en-US"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altLang="en-US" smtClean="0"/>
              <a:t>Further improvements </a:t>
            </a:r>
          </a:p>
        </p:txBody>
      </p:sp>
      <p:sp>
        <p:nvSpPr>
          <p:cNvPr id="99331" name="Rectangle 3"/>
          <p:cNvSpPr>
            <a:spLocks noGrp="1" noChangeArrowheads="1"/>
          </p:cNvSpPr>
          <p:nvPr>
            <p:ph type="body" idx="1"/>
          </p:nvPr>
        </p:nvSpPr>
        <p:spPr/>
        <p:txBody>
          <a:bodyPr/>
          <a:lstStyle/>
          <a:p>
            <a:pPr eaLnBrk="1" hangingPunct="1"/>
            <a:r>
              <a:rPr lang="en-US" altLang="en-US" sz="1600" smtClean="0"/>
              <a:t>Checking special constraints</a:t>
            </a:r>
          </a:p>
          <a:p>
            <a:pPr lvl="1" eaLnBrk="1" hangingPunct="1"/>
            <a:r>
              <a:rPr lang="en-US" altLang="en-US" sz="1400" smtClean="0"/>
              <a:t>Checking Alldif(…) constraint </a:t>
            </a:r>
          </a:p>
          <a:p>
            <a:pPr lvl="2" eaLnBrk="1" hangingPunct="1"/>
            <a:r>
              <a:rPr lang="en-US" altLang="en-US" sz="1400" i="1" smtClean="0"/>
              <a:t>E.g. {WA=red, NSW=red}</a:t>
            </a:r>
          </a:p>
          <a:p>
            <a:pPr lvl="1" eaLnBrk="1" hangingPunct="1"/>
            <a:r>
              <a:rPr lang="en-US" altLang="en-US" sz="1400" smtClean="0"/>
              <a:t>Checking Atmost(…) constraint</a:t>
            </a:r>
          </a:p>
          <a:p>
            <a:pPr lvl="2" eaLnBrk="1" hangingPunct="1"/>
            <a:r>
              <a:rPr lang="en-US" altLang="en-US" sz="1400" i="1" smtClean="0"/>
              <a:t>Bounds propagation for larger value domains</a:t>
            </a:r>
          </a:p>
          <a:p>
            <a:pPr lvl="2" eaLnBrk="1" hangingPunct="1"/>
            <a:endParaRPr lang="en-US" altLang="en-US" sz="1400" i="1" smtClean="0"/>
          </a:p>
          <a:p>
            <a:pPr eaLnBrk="1" hangingPunct="1"/>
            <a:r>
              <a:rPr lang="en-US" altLang="en-US" sz="1600" smtClean="0"/>
              <a:t>Intelligent backtracking</a:t>
            </a:r>
          </a:p>
          <a:p>
            <a:pPr lvl="1" eaLnBrk="1" hangingPunct="1"/>
            <a:r>
              <a:rPr lang="en-US" altLang="en-US" sz="1400" smtClean="0"/>
              <a:t>Standard form is chronological backtracking i.e. try different value for preceding variable.</a:t>
            </a:r>
          </a:p>
          <a:p>
            <a:pPr lvl="1" eaLnBrk="1" hangingPunct="1"/>
            <a:r>
              <a:rPr lang="en-US" altLang="en-US" sz="1400" smtClean="0"/>
              <a:t>More intelligent, backtrack to conflict set.</a:t>
            </a:r>
          </a:p>
          <a:p>
            <a:pPr lvl="2" eaLnBrk="1" hangingPunct="1"/>
            <a:r>
              <a:rPr lang="en-US" altLang="en-US" sz="1400" smtClean="0"/>
              <a:t>Set of variables that caused the failure or set of previously assigned variables that are connected to X by constraints.</a:t>
            </a:r>
          </a:p>
          <a:p>
            <a:pPr lvl="2" eaLnBrk="1" hangingPunct="1"/>
            <a:r>
              <a:rPr lang="en-US" altLang="en-US" sz="1400" smtClean="0"/>
              <a:t>Backjumping moves back to most recent element of the conflict set.</a:t>
            </a:r>
          </a:p>
          <a:p>
            <a:pPr lvl="2" eaLnBrk="1" hangingPunct="1"/>
            <a:r>
              <a:rPr lang="en-US" altLang="en-US" sz="1400" smtClean="0"/>
              <a:t>Forward checking can be used to determine conflict set.</a:t>
            </a:r>
            <a:endParaRPr lang="en-US" alt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altLang="en-US" smtClean="0"/>
              <a:t>Local search for CSPs</a:t>
            </a:r>
          </a:p>
        </p:txBody>
      </p:sp>
      <p:sp>
        <p:nvSpPr>
          <p:cNvPr id="100355" name="Rectangle 3"/>
          <p:cNvSpPr>
            <a:spLocks noGrp="1" noChangeArrowheads="1"/>
          </p:cNvSpPr>
          <p:nvPr>
            <p:ph type="body" idx="1"/>
          </p:nvPr>
        </p:nvSpPr>
        <p:spPr/>
        <p:txBody>
          <a:bodyPr/>
          <a:lstStyle/>
          <a:p>
            <a:pPr eaLnBrk="1" hangingPunct="1"/>
            <a:r>
              <a:rPr lang="en-US" altLang="en-US" sz="1600" smtClean="0"/>
              <a:t>Use complete-state representation</a:t>
            </a:r>
          </a:p>
          <a:p>
            <a:pPr lvl="1" eaLnBrk="1" hangingPunct="1"/>
            <a:r>
              <a:rPr lang="en-US" altLang="en-US" sz="1400" smtClean="0"/>
              <a:t>Initial state = all variables assigned values</a:t>
            </a:r>
          </a:p>
          <a:p>
            <a:pPr lvl="1" eaLnBrk="1" hangingPunct="1"/>
            <a:r>
              <a:rPr lang="en-US" altLang="en-US" sz="1400" smtClean="0"/>
              <a:t>Successor states = change 1 (or more) values</a:t>
            </a:r>
          </a:p>
          <a:p>
            <a:pPr eaLnBrk="1" hangingPunct="1"/>
            <a:endParaRPr lang="en-US" altLang="en-US" sz="1600" smtClean="0"/>
          </a:p>
          <a:p>
            <a:pPr eaLnBrk="1" hangingPunct="1"/>
            <a:r>
              <a:rPr lang="en-US" altLang="en-US" sz="1600" smtClean="0"/>
              <a:t>For CSPs</a:t>
            </a:r>
          </a:p>
          <a:p>
            <a:pPr lvl="1" eaLnBrk="1" hangingPunct="1"/>
            <a:r>
              <a:rPr lang="en-US" altLang="en-US" sz="1500" smtClean="0"/>
              <a:t>allow states with unsatisfied constraints (unlike backtracking)</a:t>
            </a:r>
          </a:p>
          <a:p>
            <a:pPr lvl="1" eaLnBrk="1" hangingPunct="1"/>
            <a:r>
              <a:rPr lang="en-US" altLang="en-US" sz="1500" smtClean="0"/>
              <a:t>operators </a:t>
            </a:r>
            <a:r>
              <a:rPr lang="en-US" altLang="en-US" sz="1500" b="1" smtClean="0"/>
              <a:t>reassign</a:t>
            </a:r>
            <a:r>
              <a:rPr lang="en-US" altLang="en-US" sz="1500" smtClean="0"/>
              <a:t> variable values</a:t>
            </a:r>
          </a:p>
          <a:p>
            <a:pPr lvl="1" eaLnBrk="1" hangingPunct="1"/>
            <a:r>
              <a:rPr lang="en-US" altLang="en-US" sz="1500" smtClean="0"/>
              <a:t>hill-climbing with n-queens is an example</a:t>
            </a:r>
          </a:p>
          <a:p>
            <a:pPr lvl="1" eaLnBrk="1" hangingPunct="1"/>
            <a:endParaRPr lang="en-US" altLang="en-US" sz="1500" smtClean="0"/>
          </a:p>
          <a:p>
            <a:pPr eaLnBrk="1" hangingPunct="1"/>
            <a:r>
              <a:rPr lang="en-US" altLang="en-US" sz="1600" smtClean="0"/>
              <a:t>Variable selection: randomly select any conflicted variable</a:t>
            </a:r>
          </a:p>
          <a:p>
            <a:pPr eaLnBrk="1" hangingPunct="1"/>
            <a:endParaRPr lang="en-US" altLang="en-US" sz="1600" smtClean="0"/>
          </a:p>
          <a:p>
            <a:pPr eaLnBrk="1" hangingPunct="1"/>
            <a:r>
              <a:rPr lang="en-US" altLang="en-US" sz="1600" smtClean="0"/>
              <a:t>Value selection: </a:t>
            </a:r>
            <a:r>
              <a:rPr lang="en-US" altLang="en-US" sz="1600" i="1" smtClean="0"/>
              <a:t>min-conflicts heuristic</a:t>
            </a:r>
          </a:p>
          <a:p>
            <a:pPr lvl="1" eaLnBrk="1" hangingPunct="1"/>
            <a:r>
              <a:rPr lang="en-US" altLang="en-US" sz="1500" smtClean="0"/>
              <a:t>Select new value that results in a minimum number of conflicts with the other variables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altLang="en-US" smtClean="0"/>
              <a:t>Local search for CSP</a:t>
            </a:r>
          </a:p>
        </p:txBody>
      </p:sp>
      <p:sp>
        <p:nvSpPr>
          <p:cNvPr id="101379" name="Rectangle 3"/>
          <p:cNvSpPr>
            <a:spLocks noGrp="1" noChangeArrowheads="1"/>
          </p:cNvSpPr>
          <p:nvPr>
            <p:ph type="body" idx="1"/>
          </p:nvPr>
        </p:nvSpPr>
        <p:spPr/>
        <p:txBody>
          <a:bodyPr/>
          <a:lstStyle/>
          <a:p>
            <a:pPr eaLnBrk="1" hangingPunct="1">
              <a:buFontTx/>
              <a:buNone/>
            </a:pPr>
            <a:r>
              <a:rPr lang="en-US" altLang="en-US" sz="1400" b="1" smtClean="0"/>
              <a:t>function</a:t>
            </a:r>
            <a:r>
              <a:rPr lang="en-US" altLang="en-US" sz="1400" smtClean="0"/>
              <a:t> MIN-CONFLICTS(</a:t>
            </a:r>
            <a:r>
              <a:rPr lang="en-US" altLang="en-US" sz="1400" i="1" smtClean="0"/>
              <a:t>csp, max_steps</a:t>
            </a:r>
            <a:r>
              <a:rPr lang="en-US" altLang="en-US" sz="1400" smtClean="0"/>
              <a:t>) </a:t>
            </a:r>
            <a:r>
              <a:rPr lang="en-US" altLang="en-US" sz="1400" b="1" smtClean="0"/>
              <a:t>return</a:t>
            </a:r>
            <a:r>
              <a:rPr lang="en-US" altLang="en-US" sz="1400" smtClean="0"/>
              <a:t> solution or failure</a:t>
            </a:r>
          </a:p>
          <a:p>
            <a:pPr eaLnBrk="1" hangingPunct="1">
              <a:buFontTx/>
              <a:buNone/>
            </a:pPr>
            <a:r>
              <a:rPr lang="en-US" altLang="en-US" sz="1400" smtClean="0"/>
              <a:t>	</a:t>
            </a:r>
            <a:r>
              <a:rPr lang="en-US" altLang="en-US" sz="1400" b="1" smtClean="0"/>
              <a:t>inputs</a:t>
            </a:r>
            <a:r>
              <a:rPr lang="en-US" altLang="en-US" sz="1400" smtClean="0"/>
              <a:t>: </a:t>
            </a:r>
            <a:r>
              <a:rPr lang="en-US" altLang="en-US" sz="1400" i="1" smtClean="0"/>
              <a:t>csp</a:t>
            </a:r>
            <a:r>
              <a:rPr lang="en-US" altLang="en-US" sz="1400" smtClean="0"/>
              <a:t>, a constraint satisfaction problem</a:t>
            </a:r>
          </a:p>
          <a:p>
            <a:pPr eaLnBrk="1" hangingPunct="1">
              <a:buFontTx/>
              <a:buNone/>
            </a:pPr>
            <a:r>
              <a:rPr lang="en-US" altLang="en-US" sz="1400" smtClean="0"/>
              <a:t>		</a:t>
            </a:r>
            <a:r>
              <a:rPr lang="en-US" altLang="en-US" sz="1400" i="1" smtClean="0"/>
              <a:t>max_steps</a:t>
            </a:r>
            <a:r>
              <a:rPr lang="en-US" altLang="en-US" sz="1400" smtClean="0"/>
              <a:t>, the number of steps allowed before giving up	</a:t>
            </a:r>
          </a:p>
          <a:p>
            <a:pPr eaLnBrk="1" hangingPunct="1">
              <a:buFontTx/>
              <a:buNone/>
            </a:pPr>
            <a:endParaRPr lang="en-US" altLang="en-US" sz="1400" smtClean="0"/>
          </a:p>
          <a:p>
            <a:pPr eaLnBrk="1" hangingPunct="1">
              <a:buFontTx/>
              <a:buNone/>
            </a:pPr>
            <a:r>
              <a:rPr lang="en-US" altLang="en-US" sz="1400" smtClean="0"/>
              <a:t>	</a:t>
            </a:r>
            <a:r>
              <a:rPr lang="en-US" altLang="en-US" sz="1400" i="1" smtClean="0"/>
              <a:t>current</a:t>
            </a:r>
            <a:r>
              <a:rPr lang="en-US" altLang="en-US" sz="1400" smtClean="0"/>
              <a:t> </a:t>
            </a:r>
            <a:r>
              <a:rPr lang="en-US" altLang="en-US" sz="1400" smtClean="0">
                <a:sym typeface="Symbol" pitchFamily="18" charset="2"/>
              </a:rPr>
              <a:t>  </a:t>
            </a:r>
            <a:r>
              <a:rPr lang="en-US" altLang="en-US" sz="1400" i="1" smtClean="0"/>
              <a:t> </a:t>
            </a:r>
            <a:r>
              <a:rPr lang="en-US" altLang="en-US" sz="1400" smtClean="0"/>
              <a:t>an initial complete assignment for </a:t>
            </a:r>
            <a:r>
              <a:rPr lang="en-US" altLang="en-US" sz="1400" i="1" smtClean="0"/>
              <a:t>csp</a:t>
            </a:r>
            <a:endParaRPr lang="en-US" altLang="en-US" sz="1400" smtClean="0"/>
          </a:p>
          <a:p>
            <a:pPr eaLnBrk="1" hangingPunct="1">
              <a:buFontTx/>
              <a:buNone/>
            </a:pPr>
            <a:r>
              <a:rPr lang="en-US" altLang="en-US" sz="1400" smtClean="0"/>
              <a:t>	</a:t>
            </a:r>
            <a:r>
              <a:rPr lang="en-US" altLang="en-US" sz="1400" b="1" smtClean="0"/>
              <a:t>for </a:t>
            </a:r>
            <a:r>
              <a:rPr lang="en-US" altLang="en-US" sz="1400" i="1" smtClean="0"/>
              <a:t>i</a:t>
            </a:r>
            <a:r>
              <a:rPr lang="en-US" altLang="en-US" sz="1400" smtClean="0"/>
              <a:t> </a:t>
            </a:r>
            <a:r>
              <a:rPr lang="en-US" altLang="en-US" sz="1400" i="1" smtClean="0"/>
              <a:t>= </a:t>
            </a:r>
            <a:r>
              <a:rPr lang="en-US" altLang="en-US" sz="1400" smtClean="0"/>
              <a:t>1 to </a:t>
            </a:r>
            <a:r>
              <a:rPr lang="en-US" altLang="en-US" sz="1400" i="1" smtClean="0"/>
              <a:t>max_steps</a:t>
            </a:r>
            <a:r>
              <a:rPr lang="en-US" altLang="en-US" sz="1400" smtClean="0"/>
              <a:t> </a:t>
            </a:r>
            <a:r>
              <a:rPr lang="en-US" altLang="en-US" sz="1400" b="1" smtClean="0"/>
              <a:t>do</a:t>
            </a:r>
          </a:p>
          <a:p>
            <a:pPr eaLnBrk="1" hangingPunct="1">
              <a:buFontTx/>
              <a:buNone/>
            </a:pPr>
            <a:r>
              <a:rPr lang="en-US" altLang="en-US" sz="1400" smtClean="0"/>
              <a:t>		</a:t>
            </a:r>
            <a:r>
              <a:rPr lang="en-US" altLang="en-US" sz="1400" b="1" smtClean="0"/>
              <a:t>if</a:t>
            </a:r>
            <a:r>
              <a:rPr lang="en-US" altLang="en-US" sz="1400" smtClean="0"/>
              <a:t> </a:t>
            </a:r>
            <a:r>
              <a:rPr lang="en-US" altLang="en-US" sz="1400" i="1" smtClean="0"/>
              <a:t>current</a:t>
            </a:r>
            <a:r>
              <a:rPr lang="en-US" altLang="en-US" sz="1400" smtClean="0"/>
              <a:t> is a solution for </a:t>
            </a:r>
            <a:r>
              <a:rPr lang="en-US" altLang="en-US" sz="1400" i="1" smtClean="0"/>
              <a:t>csp</a:t>
            </a:r>
            <a:r>
              <a:rPr lang="en-US" altLang="en-US" sz="1400" smtClean="0"/>
              <a:t> then return </a:t>
            </a:r>
            <a:r>
              <a:rPr lang="en-US" altLang="en-US" sz="1400" i="1" smtClean="0"/>
              <a:t>current</a:t>
            </a:r>
            <a:endParaRPr lang="en-US" altLang="en-US" sz="1400" smtClean="0"/>
          </a:p>
          <a:p>
            <a:pPr eaLnBrk="1" hangingPunct="1">
              <a:buFontTx/>
              <a:buNone/>
            </a:pPr>
            <a:r>
              <a:rPr lang="en-US" altLang="en-US" sz="1400" smtClean="0"/>
              <a:t>		</a:t>
            </a:r>
            <a:r>
              <a:rPr lang="en-US" altLang="en-US" sz="1400" i="1" smtClean="0"/>
              <a:t>var</a:t>
            </a:r>
            <a:r>
              <a:rPr lang="en-US" altLang="en-US" sz="1400" smtClean="0"/>
              <a:t> </a:t>
            </a:r>
            <a:r>
              <a:rPr lang="en-US" altLang="en-US" sz="1400" smtClean="0">
                <a:sym typeface="Symbol" pitchFamily="18" charset="2"/>
              </a:rPr>
              <a:t>  </a:t>
            </a:r>
            <a:r>
              <a:rPr lang="en-US" altLang="en-US" sz="1400" smtClean="0"/>
              <a:t>a randomly chosen, conflicted variable from VARIABLES[</a:t>
            </a:r>
            <a:r>
              <a:rPr lang="en-US" altLang="en-US" sz="1400" i="1" smtClean="0"/>
              <a:t>csp</a:t>
            </a:r>
            <a:r>
              <a:rPr lang="en-US" altLang="en-US" sz="1400" smtClean="0"/>
              <a:t>]</a:t>
            </a:r>
          </a:p>
          <a:p>
            <a:pPr eaLnBrk="1" hangingPunct="1">
              <a:buFontTx/>
              <a:buNone/>
            </a:pPr>
            <a:r>
              <a:rPr lang="en-US" altLang="en-US" sz="1400" smtClean="0"/>
              <a:t>		</a:t>
            </a:r>
            <a:r>
              <a:rPr lang="en-US" altLang="en-US" sz="1400" i="1" smtClean="0"/>
              <a:t>value</a:t>
            </a:r>
            <a:r>
              <a:rPr lang="en-US" altLang="en-US" sz="1400" smtClean="0"/>
              <a:t>  </a:t>
            </a:r>
            <a:r>
              <a:rPr lang="en-US" altLang="en-US" sz="1400" smtClean="0">
                <a:sym typeface="Symbol" pitchFamily="18" charset="2"/>
              </a:rPr>
              <a:t>  </a:t>
            </a:r>
            <a:r>
              <a:rPr lang="en-US" altLang="en-US" sz="1400" smtClean="0"/>
              <a:t>the value </a:t>
            </a:r>
            <a:r>
              <a:rPr lang="en-US" altLang="en-US" sz="1400" i="1" smtClean="0"/>
              <a:t>v</a:t>
            </a:r>
            <a:r>
              <a:rPr lang="en-US" altLang="en-US" sz="1400" smtClean="0"/>
              <a:t> for </a:t>
            </a:r>
            <a:r>
              <a:rPr lang="en-US" altLang="en-US" sz="1400" i="1" smtClean="0"/>
              <a:t>var</a:t>
            </a:r>
            <a:r>
              <a:rPr lang="en-US" altLang="en-US" sz="1400" smtClean="0"/>
              <a:t> that minimize CONFLICTS(</a:t>
            </a:r>
            <a:r>
              <a:rPr lang="en-US" altLang="en-US" sz="1400" i="1" smtClean="0"/>
              <a:t>var,v,current,csp</a:t>
            </a:r>
            <a:r>
              <a:rPr lang="en-US" altLang="en-US" sz="1400" smtClean="0"/>
              <a:t>)</a:t>
            </a:r>
          </a:p>
          <a:p>
            <a:pPr eaLnBrk="1" hangingPunct="1">
              <a:buFontTx/>
              <a:buNone/>
            </a:pPr>
            <a:r>
              <a:rPr lang="en-US" altLang="en-US" sz="1400" smtClean="0"/>
              <a:t>		set </a:t>
            </a:r>
            <a:r>
              <a:rPr lang="en-US" altLang="en-US" sz="1400" i="1" smtClean="0"/>
              <a:t>var = value</a:t>
            </a:r>
            <a:r>
              <a:rPr lang="en-US" altLang="en-US" sz="1400" smtClean="0"/>
              <a:t> in </a:t>
            </a:r>
            <a:r>
              <a:rPr lang="en-US" altLang="en-US" sz="1400" i="1" smtClean="0"/>
              <a:t>current</a:t>
            </a:r>
            <a:endParaRPr lang="en-US" altLang="en-US" sz="1400" smtClean="0"/>
          </a:p>
          <a:p>
            <a:pPr eaLnBrk="1" hangingPunct="1">
              <a:buFontTx/>
              <a:buNone/>
            </a:pPr>
            <a:r>
              <a:rPr lang="en-US" altLang="en-US" sz="1400" b="1" smtClean="0"/>
              <a:t>	return </a:t>
            </a:r>
            <a:r>
              <a:rPr lang="en-US" altLang="en-US" sz="1400" i="1" smtClean="0"/>
              <a:t>failure</a:t>
            </a:r>
            <a:endParaRPr lang="en-US" altLang="en-US" sz="1400" b="1" smtClean="0"/>
          </a:p>
          <a:p>
            <a:pPr eaLnBrk="1" hangingPunct="1">
              <a:buFontTx/>
              <a:buNone/>
            </a:pPr>
            <a:endParaRPr lang="en-US" altLang="en-US" sz="20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altLang="en-US" smtClean="0"/>
              <a:t>Min-conflicts example 1</a:t>
            </a:r>
          </a:p>
        </p:txBody>
      </p:sp>
      <p:sp>
        <p:nvSpPr>
          <p:cNvPr id="102403" name="Rectangle 3"/>
          <p:cNvSpPr>
            <a:spLocks noGrp="1" noChangeArrowheads="1"/>
          </p:cNvSpPr>
          <p:nvPr>
            <p:ph type="body" sz="half" idx="2"/>
          </p:nvPr>
        </p:nvSpPr>
        <p:spPr>
          <a:xfrm>
            <a:off x="838200" y="3810000"/>
            <a:ext cx="7572375" cy="2343150"/>
          </a:xfrm>
        </p:spPr>
        <p:txBody>
          <a:bodyPr/>
          <a:lstStyle/>
          <a:p>
            <a:pPr eaLnBrk="1" hangingPunct="1">
              <a:buFontTx/>
              <a:buNone/>
            </a:pPr>
            <a:r>
              <a:rPr lang="en-US" altLang="en-US" sz="1600" smtClean="0"/>
              <a:t>Use of min-conflicts heuristic in hill-climbing.</a:t>
            </a:r>
          </a:p>
        </p:txBody>
      </p:sp>
      <p:pic>
        <p:nvPicPr>
          <p:cNvPr id="102404"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447800" y="990600"/>
            <a:ext cx="6324600" cy="2533650"/>
          </a:xfrm>
          <a:noFill/>
        </p:spPr>
      </p:pic>
      <p:grpSp>
        <p:nvGrpSpPr>
          <p:cNvPr id="102405" name="Group 5"/>
          <p:cNvGrpSpPr>
            <a:grpSpLocks/>
          </p:cNvGrpSpPr>
          <p:nvPr/>
        </p:nvGrpSpPr>
        <p:grpSpPr bwMode="auto">
          <a:xfrm>
            <a:off x="1905000" y="1447800"/>
            <a:ext cx="1066800" cy="457200"/>
            <a:chOff x="1392" y="2064"/>
            <a:chExt cx="672" cy="288"/>
          </a:xfrm>
        </p:grpSpPr>
        <p:sp>
          <p:nvSpPr>
            <p:cNvPr id="102414" name="Line 6"/>
            <p:cNvSpPr>
              <a:spLocks noChangeShapeType="1"/>
            </p:cNvSpPr>
            <p:nvPr/>
          </p:nvSpPr>
          <p:spPr bwMode="auto">
            <a:xfrm>
              <a:off x="139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5" name="Line 7"/>
            <p:cNvSpPr>
              <a:spLocks noChangeShapeType="1"/>
            </p:cNvSpPr>
            <p:nvPr/>
          </p:nvSpPr>
          <p:spPr bwMode="auto">
            <a:xfrm flipV="1">
              <a:off x="163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6" name="Line 8"/>
            <p:cNvSpPr>
              <a:spLocks noChangeShapeType="1"/>
            </p:cNvSpPr>
            <p:nvPr/>
          </p:nvSpPr>
          <p:spPr bwMode="auto">
            <a:xfrm>
              <a:off x="1872" y="2112"/>
              <a:ext cx="192"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7" name="Line 9"/>
            <p:cNvSpPr>
              <a:spLocks noChangeShapeType="1"/>
            </p:cNvSpPr>
            <p:nvPr/>
          </p:nvSpPr>
          <p:spPr bwMode="auto">
            <a:xfrm flipH="1">
              <a:off x="1392" y="2064"/>
              <a:ext cx="384"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8" name="Line 10"/>
            <p:cNvSpPr>
              <a:spLocks noChangeShapeType="1"/>
            </p:cNvSpPr>
            <p:nvPr/>
          </p:nvSpPr>
          <p:spPr bwMode="auto">
            <a:xfrm flipH="1">
              <a:off x="1680" y="2352"/>
              <a:ext cx="384"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02406" name="Text Box 11"/>
          <p:cNvSpPr txBox="1">
            <a:spLocks noChangeArrowheads="1"/>
          </p:cNvSpPr>
          <p:nvPr/>
        </p:nvSpPr>
        <p:spPr bwMode="auto">
          <a:xfrm>
            <a:off x="2082800" y="3200400"/>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solidFill>
                  <a:srgbClr val="FF0000"/>
                </a:solidFill>
              </a:rPr>
              <a:t>h=5</a:t>
            </a:r>
          </a:p>
        </p:txBody>
      </p:sp>
      <p:grpSp>
        <p:nvGrpSpPr>
          <p:cNvPr id="102407" name="Group 12"/>
          <p:cNvGrpSpPr>
            <a:grpSpLocks/>
          </p:cNvGrpSpPr>
          <p:nvPr/>
        </p:nvGrpSpPr>
        <p:grpSpPr bwMode="auto">
          <a:xfrm>
            <a:off x="4114800" y="1447800"/>
            <a:ext cx="609600" cy="381000"/>
            <a:chOff x="3072" y="2064"/>
            <a:chExt cx="384" cy="240"/>
          </a:xfrm>
        </p:grpSpPr>
        <p:sp>
          <p:nvSpPr>
            <p:cNvPr id="102411" name="Line 13"/>
            <p:cNvSpPr>
              <a:spLocks noChangeShapeType="1"/>
            </p:cNvSpPr>
            <p:nvPr/>
          </p:nvSpPr>
          <p:spPr bwMode="auto">
            <a:xfrm>
              <a:off x="307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2" name="Line 14"/>
            <p:cNvSpPr>
              <a:spLocks noChangeShapeType="1"/>
            </p:cNvSpPr>
            <p:nvPr/>
          </p:nvSpPr>
          <p:spPr bwMode="auto">
            <a:xfrm flipV="1">
              <a:off x="331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3" name="Line 15"/>
            <p:cNvSpPr>
              <a:spLocks noChangeShapeType="1"/>
            </p:cNvSpPr>
            <p:nvPr/>
          </p:nvSpPr>
          <p:spPr bwMode="auto">
            <a:xfrm flipH="1">
              <a:off x="3072" y="2064"/>
              <a:ext cx="384"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02408" name="Rectangle 16"/>
          <p:cNvSpPr>
            <a:spLocks noChangeArrowheads="1"/>
          </p:cNvSpPr>
          <p:nvPr/>
        </p:nvSpPr>
        <p:spPr bwMode="auto">
          <a:xfrm>
            <a:off x="4343400" y="3200400"/>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solidFill>
                  <a:srgbClr val="FF0000"/>
                </a:solidFill>
              </a:rPr>
              <a:t>h=3</a:t>
            </a:r>
          </a:p>
        </p:txBody>
      </p:sp>
      <p:sp>
        <p:nvSpPr>
          <p:cNvPr id="102409" name="Line 17"/>
          <p:cNvSpPr>
            <a:spLocks noChangeShapeType="1"/>
          </p:cNvSpPr>
          <p:nvPr/>
        </p:nvSpPr>
        <p:spPr bwMode="auto">
          <a:xfrm>
            <a:off x="6426200" y="1485900"/>
            <a:ext cx="457200"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0" name="Rectangle 18"/>
          <p:cNvSpPr>
            <a:spLocks noChangeArrowheads="1"/>
          </p:cNvSpPr>
          <p:nvPr/>
        </p:nvSpPr>
        <p:spPr bwMode="auto">
          <a:xfrm>
            <a:off x="6654800" y="3200400"/>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solidFill>
                  <a:srgbClr val="FF0000"/>
                </a:solidFill>
              </a:rPr>
              <a:t>h=1</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altLang="en-US" smtClean="0"/>
              <a:t>Min-conflicts example 2</a:t>
            </a:r>
          </a:p>
        </p:txBody>
      </p:sp>
      <p:sp>
        <p:nvSpPr>
          <p:cNvPr id="103427" name="Rectangle 3"/>
          <p:cNvSpPr>
            <a:spLocks noGrp="1" noChangeArrowheads="1"/>
          </p:cNvSpPr>
          <p:nvPr>
            <p:ph type="body" sz="half" idx="2"/>
          </p:nvPr>
        </p:nvSpPr>
        <p:spPr>
          <a:xfrm>
            <a:off x="719138" y="3811588"/>
            <a:ext cx="7572375" cy="2343150"/>
          </a:xfrm>
        </p:spPr>
        <p:txBody>
          <a:bodyPr/>
          <a:lstStyle/>
          <a:p>
            <a:pPr eaLnBrk="1" hangingPunct="1">
              <a:lnSpc>
                <a:spcPct val="90000"/>
              </a:lnSpc>
            </a:pPr>
            <a:r>
              <a:rPr lang="en-US" altLang="en-US" sz="1400" smtClean="0"/>
              <a:t>A two-step solution for an 8-queens problem using min-conflicts heuristic</a:t>
            </a:r>
          </a:p>
          <a:p>
            <a:pPr eaLnBrk="1" hangingPunct="1">
              <a:lnSpc>
                <a:spcPct val="90000"/>
              </a:lnSpc>
            </a:pPr>
            <a:endParaRPr lang="en-US" altLang="en-US" sz="1400" smtClean="0"/>
          </a:p>
          <a:p>
            <a:pPr eaLnBrk="1" hangingPunct="1">
              <a:lnSpc>
                <a:spcPct val="90000"/>
              </a:lnSpc>
            </a:pPr>
            <a:r>
              <a:rPr lang="en-US" altLang="en-US" sz="1400" smtClean="0"/>
              <a:t>At each stage a queen is chosen for reassignment in its column</a:t>
            </a:r>
          </a:p>
          <a:p>
            <a:pPr eaLnBrk="1" hangingPunct="1">
              <a:lnSpc>
                <a:spcPct val="90000"/>
              </a:lnSpc>
            </a:pPr>
            <a:endParaRPr lang="en-US" altLang="en-US" sz="1400" smtClean="0"/>
          </a:p>
          <a:p>
            <a:pPr eaLnBrk="1" hangingPunct="1">
              <a:lnSpc>
                <a:spcPct val="90000"/>
              </a:lnSpc>
            </a:pPr>
            <a:r>
              <a:rPr lang="en-US" altLang="en-US" sz="1400" smtClean="0"/>
              <a:t>The algorithm moves the queen to the min-conflict square breaking ties randomly.</a:t>
            </a:r>
          </a:p>
        </p:txBody>
      </p:sp>
      <p:pic>
        <p:nvPicPr>
          <p:cNvPr id="103428"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79563" y="1143000"/>
            <a:ext cx="5908675" cy="2416175"/>
          </a:xfr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en-US" altLang="en-US" smtClean="0"/>
              <a:t>Comparison of CSP algorithms on different problems</a:t>
            </a:r>
          </a:p>
        </p:txBody>
      </p:sp>
      <p:pic>
        <p:nvPicPr>
          <p:cNvPr id="104451"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371600"/>
            <a:ext cx="8839200" cy="2482850"/>
          </a:xfrm>
        </p:spPr>
      </p:pic>
      <p:sp>
        <p:nvSpPr>
          <p:cNvPr id="104452" name="Rectangle 4"/>
          <p:cNvSpPr>
            <a:spLocks noChangeArrowheads="1"/>
          </p:cNvSpPr>
          <p:nvPr/>
        </p:nvSpPr>
        <p:spPr bwMode="auto">
          <a:xfrm>
            <a:off x="533400" y="43434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lnSpc>
                <a:spcPct val="90000"/>
              </a:lnSpc>
            </a:pPr>
            <a:endParaRPr lang="en-US" altLang="en-US"/>
          </a:p>
        </p:txBody>
      </p:sp>
      <p:sp>
        <p:nvSpPr>
          <p:cNvPr id="104453" name="Text Box 5"/>
          <p:cNvSpPr txBox="1">
            <a:spLocks noChangeArrowheads="1"/>
          </p:cNvSpPr>
          <p:nvPr/>
        </p:nvSpPr>
        <p:spPr bwMode="auto">
          <a:xfrm>
            <a:off x="533400" y="4287838"/>
            <a:ext cx="708342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t>Median number of consistency checks over 5 runs to solve problem</a:t>
            </a:r>
          </a:p>
          <a:p>
            <a:pPr eaLnBrk="1" hangingPunct="1">
              <a:spcBef>
                <a:spcPct val="0"/>
              </a:spcBef>
              <a:buSzTx/>
              <a:buFontTx/>
              <a:buNone/>
            </a:pPr>
            <a:endParaRPr lang="en-US" altLang="en-US" sz="1600"/>
          </a:p>
          <a:p>
            <a:pPr eaLnBrk="1" hangingPunct="1">
              <a:spcBef>
                <a:spcPct val="0"/>
              </a:spcBef>
              <a:buSzTx/>
              <a:buFontTx/>
              <a:buNone/>
            </a:pPr>
            <a:r>
              <a:rPr lang="en-US" altLang="en-US" sz="1600"/>
              <a:t>Parentheses -&gt; no solution found</a:t>
            </a:r>
          </a:p>
          <a:p>
            <a:pPr eaLnBrk="1" hangingPunct="1">
              <a:spcBef>
                <a:spcPct val="0"/>
              </a:spcBef>
              <a:buSzTx/>
              <a:buFontTx/>
              <a:buNone/>
            </a:pPr>
            <a:endParaRPr lang="en-US" altLang="en-US" sz="1600"/>
          </a:p>
          <a:p>
            <a:pPr eaLnBrk="1" hangingPunct="1">
              <a:spcBef>
                <a:spcPct val="0"/>
              </a:spcBef>
              <a:buSzTx/>
              <a:buFontTx/>
              <a:buNone/>
            </a:pPr>
            <a:r>
              <a:rPr lang="en-US" altLang="en-US" sz="1600"/>
              <a:t>USA: 4 coloring</a:t>
            </a:r>
          </a:p>
          <a:p>
            <a:pPr eaLnBrk="1" hangingPunct="1">
              <a:spcBef>
                <a:spcPct val="0"/>
              </a:spcBef>
              <a:buSzTx/>
              <a:buFontTx/>
              <a:buNone/>
            </a:pPr>
            <a:r>
              <a:rPr lang="en-US" altLang="en-US" sz="1600"/>
              <a:t>n-queens: n = 2 to 50</a:t>
            </a:r>
          </a:p>
          <a:p>
            <a:pPr eaLnBrk="1" hangingPunct="1">
              <a:spcBef>
                <a:spcPct val="0"/>
              </a:spcBef>
              <a:buSzTx/>
              <a:buFontTx/>
              <a:buNone/>
            </a:pPr>
            <a:r>
              <a:rPr lang="en-US" altLang="en-US" sz="1600"/>
              <a:t>Zebra: see exercise 6.7 (3</a:t>
            </a:r>
            <a:r>
              <a:rPr lang="en-US" altLang="en-US" sz="1600" baseline="30000"/>
              <a:t>rd</a:t>
            </a:r>
            <a:r>
              <a:rPr lang="en-US" altLang="en-US" sz="1600"/>
              <a:t> ed.); exercise 5.13 (2</a:t>
            </a:r>
            <a:r>
              <a:rPr lang="en-US" altLang="en-US" sz="1600" baseline="30000"/>
              <a:t>nd</a:t>
            </a:r>
            <a:r>
              <a:rPr lang="en-US" altLang="en-US" sz="1600"/>
              <a:t> 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Minimum remaining values (MRV)</a:t>
            </a:r>
          </a:p>
        </p:txBody>
      </p:sp>
      <p:sp>
        <p:nvSpPr>
          <p:cNvPr id="40963" name="Rectangle 3"/>
          <p:cNvSpPr>
            <a:spLocks noGrp="1" noChangeArrowheads="1"/>
          </p:cNvSpPr>
          <p:nvPr>
            <p:ph type="body" sz="half" idx="2"/>
          </p:nvPr>
        </p:nvSpPr>
        <p:spPr>
          <a:xfrm>
            <a:off x="609600" y="3756025"/>
            <a:ext cx="7848600" cy="2416175"/>
          </a:xfrm>
        </p:spPr>
        <p:txBody>
          <a:bodyPr/>
          <a:lstStyle/>
          <a:p>
            <a:pPr eaLnBrk="1" hangingPunct="1">
              <a:lnSpc>
                <a:spcPct val="90000"/>
              </a:lnSpc>
              <a:buFontTx/>
              <a:buNone/>
            </a:pPr>
            <a:r>
              <a:rPr lang="en-US" altLang="en-US" sz="800" smtClean="0"/>
              <a:t>	</a:t>
            </a:r>
            <a:r>
              <a:rPr lang="en-US" altLang="en-US" sz="1400" i="1" smtClean="0"/>
              <a:t>var</a:t>
            </a:r>
            <a:r>
              <a:rPr lang="en-US" altLang="en-US" sz="1400" smtClean="0"/>
              <a:t> </a:t>
            </a:r>
            <a:r>
              <a:rPr lang="en-US" altLang="en-US" sz="1400" smtClean="0">
                <a:sym typeface="Symbol" pitchFamily="18" charset="2"/>
              </a:rPr>
              <a:t> </a:t>
            </a:r>
            <a:r>
              <a:rPr lang="en-US" altLang="en-US" sz="1400" smtClean="0"/>
              <a:t>SELECT-UNASSIGNED-VARIABLE(VARIABLES[</a:t>
            </a:r>
            <a:r>
              <a:rPr lang="en-US" altLang="en-US" sz="1400" i="1" smtClean="0"/>
              <a:t>csp</a:t>
            </a:r>
            <a:r>
              <a:rPr lang="en-US" altLang="en-US" sz="1400" smtClean="0"/>
              <a:t>],</a:t>
            </a:r>
            <a:r>
              <a:rPr lang="en-US" altLang="en-US" sz="1400" i="1" smtClean="0"/>
              <a:t>assignment</a:t>
            </a:r>
            <a:r>
              <a:rPr lang="en-US" altLang="en-US" sz="1400" smtClean="0"/>
              <a:t>,</a:t>
            </a:r>
            <a:r>
              <a:rPr lang="en-US" altLang="en-US" sz="1400" i="1" smtClean="0"/>
              <a:t>csp</a:t>
            </a:r>
            <a:r>
              <a:rPr lang="en-US" altLang="en-US" sz="1400" smtClean="0"/>
              <a:t>)</a:t>
            </a:r>
            <a:endParaRPr lang="en-US" altLang="en-US" sz="2800" smtClean="0"/>
          </a:p>
          <a:p>
            <a:pPr eaLnBrk="1" hangingPunct="1">
              <a:lnSpc>
                <a:spcPct val="90000"/>
              </a:lnSpc>
            </a:pPr>
            <a:endParaRPr lang="en-US" altLang="en-US" smtClean="0"/>
          </a:p>
          <a:p>
            <a:pPr eaLnBrk="1" hangingPunct="1">
              <a:lnSpc>
                <a:spcPct val="90000"/>
              </a:lnSpc>
            </a:pPr>
            <a:r>
              <a:rPr lang="en-US" altLang="en-US" sz="1600" smtClean="0"/>
              <a:t>A.k.a. most constrained variable heuristic</a:t>
            </a:r>
          </a:p>
          <a:p>
            <a:pPr eaLnBrk="1" hangingPunct="1">
              <a:lnSpc>
                <a:spcPct val="90000"/>
              </a:lnSpc>
            </a:pPr>
            <a:endParaRPr lang="en-US" altLang="en-US" sz="1600" smtClean="0"/>
          </a:p>
          <a:p>
            <a:pPr eaLnBrk="1" hangingPunct="1">
              <a:lnSpc>
                <a:spcPct val="90000"/>
              </a:lnSpc>
            </a:pPr>
            <a:r>
              <a:rPr lang="en-US" altLang="en-US" sz="1600" i="1" smtClean="0"/>
              <a:t>Heuristic Rule</a:t>
            </a:r>
            <a:r>
              <a:rPr lang="en-US" altLang="en-US" sz="1600" smtClean="0"/>
              <a:t>: choose variable with the fewest legal moves</a:t>
            </a:r>
          </a:p>
          <a:p>
            <a:pPr lvl="1" eaLnBrk="1" hangingPunct="1">
              <a:lnSpc>
                <a:spcPct val="90000"/>
              </a:lnSpc>
            </a:pPr>
            <a:r>
              <a:rPr lang="en-US" altLang="en-US" sz="1400" smtClean="0"/>
              <a:t>e.g., will immediately detect failure if X has no legal values</a:t>
            </a:r>
          </a:p>
          <a:p>
            <a:pPr eaLnBrk="1" hangingPunct="1">
              <a:lnSpc>
                <a:spcPct val="90000"/>
              </a:lnSpc>
              <a:buFontTx/>
              <a:buNone/>
            </a:pPr>
            <a:endParaRPr lang="en-US" altLang="en-US" sz="1600" smtClean="0"/>
          </a:p>
        </p:txBody>
      </p:sp>
      <p:pic>
        <p:nvPicPr>
          <p:cNvPr id="40964"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265238"/>
            <a:ext cx="7848600" cy="2171700"/>
          </a:xfr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GB" altLang="en-US" smtClean="0"/>
              <a:t>Advantages of local search</a:t>
            </a:r>
          </a:p>
        </p:txBody>
      </p:sp>
      <p:sp>
        <p:nvSpPr>
          <p:cNvPr id="105475" name="Rectangle 3"/>
          <p:cNvSpPr>
            <a:spLocks noGrp="1" noChangeArrowheads="1"/>
          </p:cNvSpPr>
          <p:nvPr>
            <p:ph type="body" idx="1"/>
          </p:nvPr>
        </p:nvSpPr>
        <p:spPr/>
        <p:txBody>
          <a:bodyPr/>
          <a:lstStyle/>
          <a:p>
            <a:pPr lvl="1" eaLnBrk="1" hangingPunct="1">
              <a:buFontTx/>
              <a:buNone/>
            </a:pPr>
            <a:endParaRPr lang="en-GB" altLang="en-US" sz="1500" smtClean="0"/>
          </a:p>
          <a:p>
            <a:pPr eaLnBrk="1" hangingPunct="1"/>
            <a:r>
              <a:rPr lang="en-GB" altLang="en-US" sz="1600" smtClean="0"/>
              <a:t>Local search can be particularly useful in an online setting</a:t>
            </a:r>
          </a:p>
          <a:p>
            <a:pPr lvl="1" eaLnBrk="1" hangingPunct="1"/>
            <a:r>
              <a:rPr lang="en-GB" altLang="en-US" sz="1400" smtClean="0"/>
              <a:t>Airline schedule example</a:t>
            </a:r>
          </a:p>
          <a:p>
            <a:pPr lvl="2" eaLnBrk="1" hangingPunct="1"/>
            <a:r>
              <a:rPr lang="en-GB" altLang="en-US" sz="1400" smtClean="0"/>
              <a:t>E.g., mechanical problems require than 1 plane is taken out of service</a:t>
            </a:r>
          </a:p>
          <a:p>
            <a:pPr lvl="2" eaLnBrk="1" hangingPunct="1"/>
            <a:r>
              <a:rPr lang="en-GB" altLang="en-US" sz="1400" smtClean="0"/>
              <a:t>Can locally search for another “close” solution in state-space</a:t>
            </a:r>
          </a:p>
          <a:p>
            <a:pPr lvl="2" eaLnBrk="1" hangingPunct="1"/>
            <a:r>
              <a:rPr lang="en-GB" altLang="en-US" sz="1400" smtClean="0"/>
              <a:t>Much better (and faster) in practice than finding an entirely new schedule</a:t>
            </a:r>
          </a:p>
          <a:p>
            <a:pPr lvl="2" eaLnBrk="1" hangingPunct="1"/>
            <a:endParaRPr lang="en-GB" altLang="en-US" sz="1400" smtClean="0"/>
          </a:p>
          <a:p>
            <a:pPr lvl="2" eaLnBrk="1" hangingPunct="1"/>
            <a:endParaRPr lang="en-GB" altLang="en-US" sz="1400" smtClean="0"/>
          </a:p>
          <a:p>
            <a:pPr eaLnBrk="1" hangingPunct="1"/>
            <a:r>
              <a:rPr lang="en-GB" altLang="en-US" sz="1600" smtClean="0"/>
              <a:t>The runtime of min-conflicts is roughly independent of problem size.</a:t>
            </a:r>
          </a:p>
          <a:p>
            <a:pPr lvl="1" eaLnBrk="1" hangingPunct="1"/>
            <a:r>
              <a:rPr lang="en-GB" altLang="en-US" sz="1500" smtClean="0"/>
              <a:t>Can solve the millions-queen problem in roughly 50 steps.</a:t>
            </a:r>
          </a:p>
          <a:p>
            <a:pPr lvl="1" eaLnBrk="1" hangingPunct="1"/>
            <a:endParaRPr lang="en-GB" altLang="en-US" sz="1500" smtClean="0"/>
          </a:p>
          <a:p>
            <a:pPr lvl="1" eaLnBrk="1" hangingPunct="1"/>
            <a:r>
              <a:rPr lang="en-GB" altLang="en-US" sz="1500" smtClean="0"/>
              <a:t>Why?</a:t>
            </a:r>
          </a:p>
          <a:p>
            <a:pPr lvl="2" eaLnBrk="1" hangingPunct="1"/>
            <a:r>
              <a:rPr lang="en-GB" altLang="en-US" sz="1500" smtClean="0"/>
              <a:t>n-queens is easy for local search because of the relatively high density of solutions in state-space</a:t>
            </a:r>
          </a:p>
          <a:p>
            <a:pPr lvl="2" eaLnBrk="1" hangingPunct="1"/>
            <a:endParaRPr lang="en-GB" altLang="en-US" sz="1400" smtClean="0"/>
          </a:p>
          <a:p>
            <a:pPr lvl="2" eaLnBrk="1" hangingPunct="1"/>
            <a:endParaRPr lang="en-GB" altLang="en-US" sz="1400" smtClean="0"/>
          </a:p>
          <a:p>
            <a:pPr lvl="1" eaLnBrk="1" hangingPunct="1">
              <a:buFontTx/>
              <a:buNone/>
            </a:pPr>
            <a:endParaRPr lang="en-GB" altLang="en-US" sz="150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4775"/>
            <a:ext cx="8743950" cy="675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altLang="en-US" smtClean="0"/>
              <a:t>Hard satisfiability problems</a:t>
            </a:r>
          </a:p>
        </p:txBody>
      </p:sp>
      <p:pic>
        <p:nvPicPr>
          <p:cNvPr id="107523" name="Picture 4" descr="random-3sat-satisfia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600200"/>
            <a:ext cx="6629400"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altLang="en-US" smtClean="0"/>
              <a:t>Hard satisfiability problems</a:t>
            </a:r>
          </a:p>
        </p:txBody>
      </p:sp>
      <p:sp>
        <p:nvSpPr>
          <p:cNvPr id="108547" name="Rectangle 3"/>
          <p:cNvSpPr>
            <a:spLocks noGrp="1" noChangeArrowheads="1"/>
          </p:cNvSpPr>
          <p:nvPr>
            <p:ph type="body" idx="1"/>
          </p:nvPr>
        </p:nvSpPr>
        <p:spPr>
          <a:xfrm>
            <a:off x="457200" y="5257800"/>
            <a:ext cx="8229600" cy="868363"/>
          </a:xfrm>
        </p:spPr>
        <p:txBody>
          <a:bodyPr/>
          <a:lstStyle/>
          <a:p>
            <a:pPr eaLnBrk="1" hangingPunct="1">
              <a:lnSpc>
                <a:spcPct val="90000"/>
              </a:lnSpc>
            </a:pPr>
            <a:r>
              <a:rPr lang="en-US" altLang="en-US" sz="2800" smtClean="0"/>
              <a:t>Median runtime for 100 </a:t>
            </a:r>
            <a:r>
              <a:rPr lang="en-US" altLang="en-US" sz="2800" smtClean="0">
                <a:solidFill>
                  <a:schemeClr val="accent2"/>
                </a:solidFill>
              </a:rPr>
              <a:t>satisfiable</a:t>
            </a:r>
            <a:r>
              <a:rPr lang="en-US" altLang="en-US" sz="2800" smtClean="0"/>
              <a:t> random 3-CNF sentences, </a:t>
            </a:r>
            <a:r>
              <a:rPr lang="en-US" altLang="en-US" sz="2800" i="1" smtClean="0"/>
              <a:t>n</a:t>
            </a:r>
            <a:r>
              <a:rPr lang="en-US" altLang="en-US" sz="2800" smtClean="0"/>
              <a:t> = 50</a:t>
            </a:r>
          </a:p>
        </p:txBody>
      </p:sp>
      <p:pic>
        <p:nvPicPr>
          <p:cNvPr id="108548" name="Picture 5" descr="random-3sat-perform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19200"/>
            <a:ext cx="5486400" cy="391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altLang="en-US" dirty="0" smtClean="0"/>
              <a:t>Sudoku — Backtracking Search + Forward Checking</a:t>
            </a:r>
          </a:p>
        </p:txBody>
      </p:sp>
      <p:sp>
        <p:nvSpPr>
          <p:cNvPr id="108547" name="Rectangle 3"/>
          <p:cNvSpPr>
            <a:spLocks noGrp="1" noChangeArrowheads="1"/>
          </p:cNvSpPr>
          <p:nvPr>
            <p:ph type="body" idx="1"/>
          </p:nvPr>
        </p:nvSpPr>
        <p:spPr>
          <a:xfrm>
            <a:off x="457200" y="4953000"/>
            <a:ext cx="8229600" cy="1447800"/>
          </a:xfrm>
        </p:spPr>
        <p:txBody>
          <a:bodyPr/>
          <a:lstStyle/>
          <a:p>
            <a:pPr eaLnBrk="1" hangingPunct="1">
              <a:lnSpc>
                <a:spcPct val="90000"/>
              </a:lnSpc>
            </a:pPr>
            <a:r>
              <a:rPr lang="en-US" altLang="en-US" sz="2000" dirty="0" smtClean="0"/>
              <a:t>R = [number of cells]/[number of filled cells]</a:t>
            </a:r>
          </a:p>
          <a:p>
            <a:pPr eaLnBrk="1" hangingPunct="1">
              <a:lnSpc>
                <a:spcPct val="90000"/>
              </a:lnSpc>
            </a:pPr>
            <a:r>
              <a:rPr lang="en-US" altLang="en-US" sz="2000" dirty="0" smtClean="0"/>
              <a:t>Success Rate = P(random puzzle is solvable)</a:t>
            </a:r>
          </a:p>
          <a:p>
            <a:pPr eaLnBrk="1" hangingPunct="1">
              <a:lnSpc>
                <a:spcPct val="90000"/>
              </a:lnSpc>
            </a:pPr>
            <a:r>
              <a:rPr lang="en-US" altLang="en-US" sz="2000" dirty="0" smtClean="0"/>
              <a:t>[number of cells] = 81</a:t>
            </a:r>
          </a:p>
          <a:p>
            <a:pPr eaLnBrk="1" hangingPunct="1">
              <a:lnSpc>
                <a:spcPct val="90000"/>
              </a:lnSpc>
            </a:pPr>
            <a:r>
              <a:rPr lang="en-US" altLang="en-US" sz="2000" dirty="0" smtClean="0"/>
              <a:t>[number of filled cells] = variable</a:t>
            </a:r>
          </a:p>
        </p:txBody>
      </p:sp>
      <p:graphicFrame>
        <p:nvGraphicFramePr>
          <p:cNvPr id="7" name="Chart 6"/>
          <p:cNvGraphicFramePr/>
          <p:nvPr>
            <p:extLst>
              <p:ext uri="{D42A27DB-BD31-4B8C-83A1-F6EECF244321}">
                <p14:modId xmlns:p14="http://schemas.microsoft.com/office/powerpoint/2010/main" val="1080186788"/>
              </p:ext>
            </p:extLst>
          </p:nvPr>
        </p:nvGraphicFramePr>
        <p:xfrm>
          <a:off x="1676400" y="914400"/>
          <a:ext cx="5334000" cy="1905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1464084664"/>
              </p:ext>
            </p:extLst>
          </p:nvPr>
        </p:nvGraphicFramePr>
        <p:xfrm>
          <a:off x="1600200" y="2989919"/>
          <a:ext cx="7086600" cy="16764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286000" y="2667000"/>
            <a:ext cx="3124200" cy="276999"/>
          </a:xfrm>
          <a:prstGeom prst="rect">
            <a:avLst/>
          </a:prstGeom>
          <a:noFill/>
        </p:spPr>
        <p:txBody>
          <a:bodyPr wrap="square" rtlCol="0">
            <a:spAutoFit/>
          </a:bodyPr>
          <a:lstStyle/>
          <a:p>
            <a:r>
              <a:rPr lang="en-US" sz="1200" dirty="0" smtClean="0"/>
              <a:t>R = </a:t>
            </a:r>
            <a:r>
              <a:rPr lang="en-US" altLang="en-US" sz="1200" dirty="0"/>
              <a:t>[number of cells]/[number of filled cells</a:t>
            </a:r>
            <a:r>
              <a:rPr lang="en-US" altLang="en-US" sz="1200" dirty="0" smtClean="0"/>
              <a:t>]</a:t>
            </a:r>
            <a:endParaRPr lang="en-US" altLang="en-US" sz="1200" dirty="0"/>
          </a:p>
        </p:txBody>
      </p:sp>
      <p:sp>
        <p:nvSpPr>
          <p:cNvPr id="9" name="TextBox 8"/>
          <p:cNvSpPr txBox="1"/>
          <p:nvPr/>
        </p:nvSpPr>
        <p:spPr>
          <a:xfrm>
            <a:off x="2286000" y="4565864"/>
            <a:ext cx="3124200" cy="276999"/>
          </a:xfrm>
          <a:prstGeom prst="rect">
            <a:avLst/>
          </a:prstGeom>
          <a:noFill/>
        </p:spPr>
        <p:txBody>
          <a:bodyPr wrap="square" rtlCol="0">
            <a:spAutoFit/>
          </a:bodyPr>
          <a:lstStyle/>
          <a:p>
            <a:r>
              <a:rPr lang="en-US" sz="1200" dirty="0" smtClean="0"/>
              <a:t>R = </a:t>
            </a:r>
            <a:r>
              <a:rPr lang="en-US" altLang="en-US" sz="1200" dirty="0"/>
              <a:t>[number of cells]/[number of filled cells</a:t>
            </a:r>
            <a:r>
              <a:rPr lang="en-US" altLang="en-US" sz="1200" dirty="0" smtClean="0"/>
              <a:t>]</a:t>
            </a:r>
            <a:endParaRPr lang="en-US" altLang="en-US" sz="1200" dirty="0"/>
          </a:p>
        </p:txBody>
      </p:sp>
    </p:spTree>
    <p:extLst>
      <p:ext uri="{BB962C8B-B14F-4D97-AF65-F5344CB8AC3E}">
        <p14:creationId xmlns:p14="http://schemas.microsoft.com/office/powerpoint/2010/main" val="19804799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altLang="en-US" smtClean="0"/>
              <a:t>Graph structure and problem complexity</a:t>
            </a:r>
          </a:p>
        </p:txBody>
      </p:sp>
      <p:sp>
        <p:nvSpPr>
          <p:cNvPr id="109571" name="Rectangle 3"/>
          <p:cNvSpPr>
            <a:spLocks noGrp="1" noChangeArrowheads="1"/>
          </p:cNvSpPr>
          <p:nvPr>
            <p:ph type="body" sz="half" idx="2"/>
          </p:nvPr>
        </p:nvSpPr>
        <p:spPr>
          <a:xfrm>
            <a:off x="533400" y="3276600"/>
            <a:ext cx="7848600" cy="3200400"/>
          </a:xfrm>
        </p:spPr>
        <p:txBody>
          <a:bodyPr/>
          <a:lstStyle/>
          <a:p>
            <a:pPr eaLnBrk="1" hangingPunct="1">
              <a:lnSpc>
                <a:spcPct val="90000"/>
              </a:lnSpc>
            </a:pPr>
            <a:r>
              <a:rPr lang="en-US" altLang="en-US" sz="1600" smtClean="0"/>
              <a:t>Solving disconnected subproblems</a:t>
            </a:r>
          </a:p>
          <a:p>
            <a:pPr lvl="1" eaLnBrk="1" hangingPunct="1">
              <a:lnSpc>
                <a:spcPct val="90000"/>
              </a:lnSpc>
            </a:pPr>
            <a:r>
              <a:rPr lang="en-US" altLang="en-US" sz="1400" smtClean="0"/>
              <a:t>Suppose each subproblem has </a:t>
            </a:r>
            <a:r>
              <a:rPr lang="en-US" altLang="en-US" sz="1400" i="1" smtClean="0"/>
              <a:t>c</a:t>
            </a:r>
            <a:r>
              <a:rPr lang="en-US" altLang="en-US" sz="1400" smtClean="0"/>
              <a:t> variables out of a total of </a:t>
            </a:r>
            <a:r>
              <a:rPr lang="en-US" altLang="en-US" sz="1400" i="1" smtClean="0"/>
              <a:t>n</a:t>
            </a:r>
            <a:r>
              <a:rPr lang="en-US" altLang="en-US" sz="1400" smtClean="0"/>
              <a:t>.</a:t>
            </a:r>
          </a:p>
          <a:p>
            <a:pPr eaLnBrk="1" hangingPunct="1">
              <a:lnSpc>
                <a:spcPct val="90000"/>
              </a:lnSpc>
            </a:pPr>
            <a:endParaRPr lang="en-US" altLang="en-US" sz="1600" smtClean="0"/>
          </a:p>
          <a:p>
            <a:pPr lvl="1" eaLnBrk="1" hangingPunct="1">
              <a:lnSpc>
                <a:spcPct val="90000"/>
              </a:lnSpc>
            </a:pPr>
            <a:r>
              <a:rPr lang="en-US" altLang="en-US" sz="1400" smtClean="0"/>
              <a:t>Worst case solution cost is </a:t>
            </a:r>
            <a:r>
              <a:rPr lang="en-US" altLang="en-US" sz="1400" i="1" smtClean="0"/>
              <a:t>O(n/c d</a:t>
            </a:r>
            <a:r>
              <a:rPr lang="en-US" altLang="en-US" sz="1400" i="1" baseline="30000" smtClean="0"/>
              <a:t>c</a:t>
            </a:r>
            <a:r>
              <a:rPr lang="en-US" altLang="en-US" sz="1400" i="1" smtClean="0"/>
              <a:t>)</a:t>
            </a:r>
            <a:r>
              <a:rPr lang="en-US" altLang="en-US" sz="1400" smtClean="0"/>
              <a:t>, i.e. linear in </a:t>
            </a:r>
            <a:r>
              <a:rPr lang="en-US" altLang="en-US" sz="1400" i="1" smtClean="0"/>
              <a:t>n</a:t>
            </a:r>
            <a:endParaRPr lang="en-US" altLang="en-US" sz="1400" smtClean="0"/>
          </a:p>
          <a:p>
            <a:pPr lvl="2" eaLnBrk="1" hangingPunct="1">
              <a:lnSpc>
                <a:spcPct val="90000"/>
              </a:lnSpc>
            </a:pPr>
            <a:r>
              <a:rPr lang="en-US" altLang="en-US" sz="1200" smtClean="0"/>
              <a:t>Instead of </a:t>
            </a:r>
            <a:r>
              <a:rPr lang="en-US" altLang="en-US" sz="1200" i="1" smtClean="0"/>
              <a:t>O(d </a:t>
            </a:r>
            <a:r>
              <a:rPr lang="en-US" altLang="en-US" sz="1200" i="1" baseline="30000" smtClean="0"/>
              <a:t>n</a:t>
            </a:r>
            <a:r>
              <a:rPr lang="en-US" altLang="en-US" sz="1200" i="1" smtClean="0"/>
              <a:t>),</a:t>
            </a:r>
            <a:r>
              <a:rPr lang="en-US" altLang="en-US" sz="1200" smtClean="0"/>
              <a:t> exponential in </a:t>
            </a:r>
            <a:r>
              <a:rPr lang="en-US" altLang="en-US" sz="1200" i="1" smtClean="0"/>
              <a:t>n</a:t>
            </a:r>
          </a:p>
          <a:p>
            <a:pPr lvl="1" eaLnBrk="1" hangingPunct="1">
              <a:lnSpc>
                <a:spcPct val="90000"/>
              </a:lnSpc>
            </a:pPr>
            <a:endParaRPr lang="en-US" altLang="en-US" sz="1200" smtClean="0"/>
          </a:p>
          <a:p>
            <a:pPr eaLnBrk="1" hangingPunct="1">
              <a:lnSpc>
                <a:spcPct val="90000"/>
              </a:lnSpc>
            </a:pPr>
            <a:r>
              <a:rPr lang="en-US" altLang="en-US" sz="1600" smtClean="0"/>
              <a:t>E.g. </a:t>
            </a:r>
            <a:r>
              <a:rPr lang="en-US" altLang="en-US" sz="1600" i="1" smtClean="0"/>
              <a:t>n= 80, c= 20, d=2</a:t>
            </a:r>
          </a:p>
          <a:p>
            <a:pPr lvl="1" eaLnBrk="1" hangingPunct="1">
              <a:lnSpc>
                <a:spcPct val="90000"/>
              </a:lnSpc>
            </a:pPr>
            <a:r>
              <a:rPr lang="en-US" altLang="en-US" sz="1200" smtClean="0"/>
              <a:t>2</a:t>
            </a:r>
            <a:r>
              <a:rPr lang="en-US" altLang="en-US" sz="1200" baseline="30000" smtClean="0"/>
              <a:t>80</a:t>
            </a:r>
            <a:r>
              <a:rPr lang="en-US" altLang="en-US" sz="1200" smtClean="0"/>
              <a:t> = 4 billion years at 1 million nodes/sec.</a:t>
            </a:r>
          </a:p>
          <a:p>
            <a:pPr lvl="1" eaLnBrk="1" hangingPunct="1">
              <a:lnSpc>
                <a:spcPct val="90000"/>
              </a:lnSpc>
            </a:pPr>
            <a:r>
              <a:rPr lang="en-US" altLang="en-US" sz="1200" smtClean="0"/>
              <a:t>4 * 2</a:t>
            </a:r>
            <a:r>
              <a:rPr lang="en-US" altLang="en-US" sz="1200" baseline="30000" smtClean="0"/>
              <a:t>20</a:t>
            </a:r>
            <a:r>
              <a:rPr lang="en-US" altLang="en-US" sz="1200" smtClean="0"/>
              <a:t>= .4 second at 1 million nodes/sec</a:t>
            </a:r>
          </a:p>
        </p:txBody>
      </p:sp>
      <p:pic>
        <p:nvPicPr>
          <p:cNvPr id="109572"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181600" y="1066800"/>
            <a:ext cx="3733800" cy="2452688"/>
          </a:xfrm>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altLang="en-US" smtClean="0"/>
              <a:t>Tree-structured CSPs</a:t>
            </a:r>
          </a:p>
        </p:txBody>
      </p:sp>
      <p:sp>
        <p:nvSpPr>
          <p:cNvPr id="110595" name="Rectangle 3"/>
          <p:cNvSpPr>
            <a:spLocks noGrp="1" noChangeArrowheads="1"/>
          </p:cNvSpPr>
          <p:nvPr>
            <p:ph type="body" sz="half" idx="2"/>
          </p:nvPr>
        </p:nvSpPr>
        <p:spPr>
          <a:xfrm>
            <a:off x="609600" y="3756025"/>
            <a:ext cx="7848600" cy="2416175"/>
          </a:xfrm>
        </p:spPr>
        <p:txBody>
          <a:bodyPr/>
          <a:lstStyle/>
          <a:p>
            <a:pPr eaLnBrk="1" hangingPunct="1"/>
            <a:r>
              <a:rPr lang="en-US" altLang="en-US" sz="1700" smtClean="0"/>
              <a:t>Theorem: </a:t>
            </a:r>
          </a:p>
          <a:p>
            <a:pPr lvl="1" eaLnBrk="1" hangingPunct="1"/>
            <a:r>
              <a:rPr lang="en-US" altLang="en-US" sz="1700" smtClean="0"/>
              <a:t>if a constraint graph has no loops then the CSP can be solved in </a:t>
            </a:r>
            <a:r>
              <a:rPr lang="en-US" altLang="en-US" sz="1700" i="1" smtClean="0"/>
              <a:t>O(nd </a:t>
            </a:r>
            <a:r>
              <a:rPr lang="en-US" altLang="en-US" sz="1700" i="1" baseline="30000" smtClean="0"/>
              <a:t>2</a:t>
            </a:r>
            <a:r>
              <a:rPr lang="en-US" altLang="en-US" sz="1700" i="1" smtClean="0"/>
              <a:t>)</a:t>
            </a:r>
            <a:r>
              <a:rPr lang="en-US" altLang="en-US" sz="1700" smtClean="0"/>
              <a:t> time</a:t>
            </a:r>
          </a:p>
          <a:p>
            <a:pPr lvl="1" eaLnBrk="1" hangingPunct="1"/>
            <a:r>
              <a:rPr lang="en-US" altLang="en-US" sz="1700" smtClean="0"/>
              <a:t>linear in the number of variables!</a:t>
            </a:r>
          </a:p>
          <a:p>
            <a:pPr eaLnBrk="1" hangingPunct="1"/>
            <a:endParaRPr lang="en-US" altLang="en-US" sz="1900" smtClean="0"/>
          </a:p>
          <a:p>
            <a:pPr eaLnBrk="1" hangingPunct="1"/>
            <a:r>
              <a:rPr lang="en-US" altLang="en-US" sz="1700" smtClean="0"/>
              <a:t>Compare difference with general CSP, where worst case is </a:t>
            </a:r>
            <a:r>
              <a:rPr lang="en-US" altLang="en-US" sz="1700" i="1" smtClean="0"/>
              <a:t>O(d </a:t>
            </a:r>
            <a:r>
              <a:rPr lang="en-US" altLang="en-US" sz="1700" i="1" baseline="30000" smtClean="0"/>
              <a:t>n</a:t>
            </a:r>
            <a:r>
              <a:rPr lang="en-US" altLang="en-US" sz="1700" i="1" smtClean="0"/>
              <a:t>)</a:t>
            </a:r>
            <a:endParaRPr lang="en-US" altLang="en-US" smtClean="0"/>
          </a:p>
        </p:txBody>
      </p:sp>
      <p:pic>
        <p:nvPicPr>
          <p:cNvPr id="110596" name="Picture 4"/>
          <p:cNvPicPr>
            <a:picLocks noGrp="1" noChangeAspect="1" noChangeArrowheads="1"/>
          </p:cNvPicPr>
          <p:nvPr>
            <p:ph sz="half" idx="1"/>
          </p:nvPr>
        </p:nvPicPr>
        <p:blipFill>
          <a:blip r:embed="rId3">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a:xfrm>
            <a:off x="2514600" y="1371600"/>
            <a:ext cx="3352800" cy="1735138"/>
          </a:xfrm>
          <a:noFill/>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n-US" altLang="en-US" smtClean="0"/>
              <a:t>Summary</a:t>
            </a:r>
          </a:p>
        </p:txBody>
      </p:sp>
      <p:sp>
        <p:nvSpPr>
          <p:cNvPr id="111619" name="Rectangle 3"/>
          <p:cNvSpPr>
            <a:spLocks noGrp="1" noChangeArrowheads="1"/>
          </p:cNvSpPr>
          <p:nvPr>
            <p:ph type="body" idx="1"/>
          </p:nvPr>
        </p:nvSpPr>
        <p:spPr/>
        <p:txBody>
          <a:bodyPr/>
          <a:lstStyle/>
          <a:p>
            <a:pPr eaLnBrk="1" hangingPunct="1">
              <a:lnSpc>
                <a:spcPct val="90000"/>
              </a:lnSpc>
            </a:pPr>
            <a:r>
              <a:rPr lang="en-US" altLang="en-US" sz="1600" smtClean="0"/>
              <a:t>CSPs </a:t>
            </a:r>
          </a:p>
          <a:p>
            <a:pPr lvl="1" eaLnBrk="1" hangingPunct="1">
              <a:lnSpc>
                <a:spcPct val="90000"/>
              </a:lnSpc>
            </a:pPr>
            <a:r>
              <a:rPr lang="en-US" altLang="en-US" sz="1400" smtClean="0"/>
              <a:t> special kind of problem: states defined by values of a fixed set of variables, goal test defined by constraints on variable values</a:t>
            </a:r>
          </a:p>
          <a:p>
            <a:pPr eaLnBrk="1" hangingPunct="1">
              <a:lnSpc>
                <a:spcPct val="90000"/>
              </a:lnSpc>
            </a:pPr>
            <a:endParaRPr lang="en-US" altLang="en-US" sz="1600" smtClean="0"/>
          </a:p>
          <a:p>
            <a:pPr eaLnBrk="1" hangingPunct="1">
              <a:lnSpc>
                <a:spcPct val="90000"/>
              </a:lnSpc>
            </a:pPr>
            <a:r>
              <a:rPr lang="en-US" altLang="en-US" sz="1600" smtClean="0"/>
              <a:t>Backtracking=depth-first search with one variable assigned per node</a:t>
            </a:r>
          </a:p>
          <a:p>
            <a:pPr eaLnBrk="1" hangingPunct="1">
              <a:lnSpc>
                <a:spcPct val="90000"/>
              </a:lnSpc>
            </a:pPr>
            <a:endParaRPr lang="en-US" altLang="en-US" sz="1600" smtClean="0"/>
          </a:p>
          <a:p>
            <a:pPr eaLnBrk="1" hangingPunct="1">
              <a:lnSpc>
                <a:spcPct val="90000"/>
              </a:lnSpc>
            </a:pPr>
            <a:r>
              <a:rPr lang="en-US" altLang="en-US" sz="1600" smtClean="0"/>
              <a:t>Heuristics</a:t>
            </a:r>
          </a:p>
          <a:p>
            <a:pPr lvl="1" eaLnBrk="1" hangingPunct="1">
              <a:lnSpc>
                <a:spcPct val="90000"/>
              </a:lnSpc>
            </a:pPr>
            <a:r>
              <a:rPr lang="en-US" altLang="en-US" sz="1400" smtClean="0"/>
              <a:t>Variable ordering and value selection heuristics help significantly</a:t>
            </a:r>
          </a:p>
          <a:p>
            <a:pPr eaLnBrk="1" hangingPunct="1">
              <a:lnSpc>
                <a:spcPct val="90000"/>
              </a:lnSpc>
            </a:pPr>
            <a:endParaRPr lang="en-US" altLang="en-US" sz="1600" smtClean="0"/>
          </a:p>
          <a:p>
            <a:pPr eaLnBrk="1" hangingPunct="1">
              <a:lnSpc>
                <a:spcPct val="90000"/>
              </a:lnSpc>
            </a:pPr>
            <a:r>
              <a:rPr lang="en-US" altLang="en-US" sz="1600" smtClean="0"/>
              <a:t>Constraint propagation does additional work to constrain values and detect inconsistencies</a:t>
            </a:r>
          </a:p>
          <a:p>
            <a:pPr lvl="1" eaLnBrk="1" hangingPunct="1">
              <a:lnSpc>
                <a:spcPct val="90000"/>
              </a:lnSpc>
            </a:pPr>
            <a:r>
              <a:rPr lang="en-US" altLang="en-US" sz="1400" smtClean="0"/>
              <a:t>Works effectively when combined with heuristics</a:t>
            </a:r>
          </a:p>
          <a:p>
            <a:pPr eaLnBrk="1" hangingPunct="1">
              <a:lnSpc>
                <a:spcPct val="90000"/>
              </a:lnSpc>
            </a:pPr>
            <a:endParaRPr lang="en-US" altLang="en-US" sz="1600" smtClean="0"/>
          </a:p>
          <a:p>
            <a:pPr eaLnBrk="1" hangingPunct="1">
              <a:lnSpc>
                <a:spcPct val="90000"/>
              </a:lnSpc>
            </a:pPr>
            <a:r>
              <a:rPr lang="en-US" altLang="en-US" sz="1600" smtClean="0"/>
              <a:t>Iterative min-conflicts is often effective in practice.</a:t>
            </a:r>
          </a:p>
          <a:p>
            <a:pPr eaLnBrk="1" hangingPunct="1">
              <a:lnSpc>
                <a:spcPct val="90000"/>
              </a:lnSpc>
            </a:pPr>
            <a:endParaRPr lang="en-US" altLang="en-US" sz="1600" smtClean="0"/>
          </a:p>
          <a:p>
            <a:pPr eaLnBrk="1" hangingPunct="1">
              <a:lnSpc>
                <a:spcPct val="90000"/>
              </a:lnSpc>
            </a:pPr>
            <a:r>
              <a:rPr lang="en-US" altLang="en-US" sz="1600" smtClean="0"/>
              <a:t>Graph structure of CSPs determines problem complexity</a:t>
            </a:r>
          </a:p>
          <a:p>
            <a:pPr lvl="1" eaLnBrk="1" hangingPunct="1">
              <a:lnSpc>
                <a:spcPct val="90000"/>
              </a:lnSpc>
            </a:pPr>
            <a:r>
              <a:rPr lang="en-US" altLang="en-US" sz="1400" smtClean="0"/>
              <a:t>e.g., tree structured CSPs can be solved in linear time.</a:t>
            </a:r>
          </a:p>
          <a:p>
            <a:pPr eaLnBrk="1" hangingPunct="1">
              <a:lnSpc>
                <a:spcPct val="90000"/>
              </a:lnSpc>
            </a:pPr>
            <a:endParaRPr lang="en-US" altLang="en-US" sz="1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Degree heuristic for the initial variable</a:t>
            </a:r>
          </a:p>
        </p:txBody>
      </p:sp>
      <p:sp>
        <p:nvSpPr>
          <p:cNvPr id="41987" name="Rectangle 3"/>
          <p:cNvSpPr>
            <a:spLocks noGrp="1" noChangeArrowheads="1"/>
          </p:cNvSpPr>
          <p:nvPr>
            <p:ph type="body" sz="half" idx="2"/>
          </p:nvPr>
        </p:nvSpPr>
        <p:spPr>
          <a:xfrm>
            <a:off x="533400" y="3581400"/>
            <a:ext cx="7848600" cy="2416175"/>
          </a:xfrm>
        </p:spPr>
        <p:txBody>
          <a:bodyPr/>
          <a:lstStyle/>
          <a:p>
            <a:pPr eaLnBrk="1" hangingPunct="1"/>
            <a:r>
              <a:rPr lang="en-US" altLang="en-US" sz="1600" i="1" smtClean="0"/>
              <a:t>Heuristic Rule</a:t>
            </a:r>
            <a:r>
              <a:rPr lang="en-US" altLang="en-US" sz="1600" smtClean="0"/>
              <a:t>: select variable that is involved in the largest number of constraints on other unassigned variables.</a:t>
            </a:r>
          </a:p>
          <a:p>
            <a:pPr eaLnBrk="1" hangingPunct="1"/>
            <a:endParaRPr lang="en-US" altLang="en-US" sz="1600" smtClean="0"/>
          </a:p>
          <a:p>
            <a:pPr eaLnBrk="1" hangingPunct="1"/>
            <a:r>
              <a:rPr lang="en-US" altLang="en-US" sz="1600" smtClean="0"/>
              <a:t>Degree heuristic can be useful as a tie breaker.</a:t>
            </a:r>
          </a:p>
          <a:p>
            <a:pPr eaLnBrk="1" hangingPunct="1"/>
            <a:endParaRPr lang="en-US" altLang="en-US" sz="1600" smtClean="0"/>
          </a:p>
          <a:p>
            <a:pPr eaLnBrk="1" hangingPunct="1"/>
            <a:r>
              <a:rPr lang="en-US" altLang="en-US" sz="1600" i="1" smtClean="0"/>
              <a:t>In what order should a variable’s values be tried?</a:t>
            </a:r>
          </a:p>
        </p:txBody>
      </p:sp>
      <p:pic>
        <p:nvPicPr>
          <p:cNvPr id="41988"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343025"/>
            <a:ext cx="7848600" cy="201295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Least constraining value for value-ordering</a:t>
            </a:r>
          </a:p>
        </p:txBody>
      </p:sp>
      <p:sp>
        <p:nvSpPr>
          <p:cNvPr id="43011" name="Rectangle 3"/>
          <p:cNvSpPr>
            <a:spLocks noGrp="1" noChangeArrowheads="1"/>
          </p:cNvSpPr>
          <p:nvPr>
            <p:ph type="body" sz="half" idx="2"/>
          </p:nvPr>
        </p:nvSpPr>
        <p:spPr>
          <a:xfrm>
            <a:off x="609600" y="3756025"/>
            <a:ext cx="7848600" cy="2416175"/>
          </a:xfrm>
        </p:spPr>
        <p:txBody>
          <a:bodyPr/>
          <a:lstStyle/>
          <a:p>
            <a:pPr eaLnBrk="1" hangingPunct="1"/>
            <a:r>
              <a:rPr lang="en-US" altLang="en-US" sz="1600" smtClean="0"/>
              <a:t>Least constraining value heuristic</a:t>
            </a:r>
          </a:p>
          <a:p>
            <a:pPr eaLnBrk="1" hangingPunct="1"/>
            <a:endParaRPr lang="en-US" altLang="en-US" sz="1600" smtClean="0"/>
          </a:p>
          <a:p>
            <a:pPr eaLnBrk="1" hangingPunct="1"/>
            <a:r>
              <a:rPr lang="en-US" altLang="en-US" sz="1600" smtClean="0"/>
              <a:t>Heuristic Rule: given a variable choose the least constraining value</a:t>
            </a:r>
          </a:p>
          <a:p>
            <a:pPr lvl="1" eaLnBrk="1" hangingPunct="1"/>
            <a:r>
              <a:rPr lang="en-US" altLang="en-US" sz="1400" smtClean="0"/>
              <a:t> leaves the maximum flexibility for subsequent variable assignments</a:t>
            </a:r>
          </a:p>
          <a:p>
            <a:pPr lvl="1" eaLnBrk="1" hangingPunct="1"/>
            <a:endParaRPr lang="en-US" altLang="en-US" sz="1400" smtClean="0"/>
          </a:p>
          <a:p>
            <a:pPr lvl="1" eaLnBrk="1" hangingPunct="1"/>
            <a:endParaRPr lang="en-US" altLang="en-US" sz="1400" i="1" smtClean="0"/>
          </a:p>
        </p:txBody>
      </p:sp>
      <p:pic>
        <p:nvPicPr>
          <p:cNvPr id="43012"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355725"/>
            <a:ext cx="7848600" cy="198755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_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5761</TotalTime>
  <Words>3635</Words>
  <Application>Microsoft Office PowerPoint</Application>
  <PresentationFormat>On-screen Show (4:3)</PresentationFormat>
  <Paragraphs>1065</Paragraphs>
  <Slides>77</Slides>
  <Notes>66</Notes>
  <HiddenSlides>1</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1_Default Design</vt:lpstr>
      <vt:lpstr>Constraint Satisfaction Problems (CSPs)  Constraint Propagation and Local Search</vt:lpstr>
      <vt:lpstr>Outline</vt:lpstr>
      <vt:lpstr>You Will Be Expected to Know</vt:lpstr>
      <vt:lpstr>Backtracking search (Figure 6.5)</vt:lpstr>
      <vt:lpstr>Improving CSP efficiency</vt:lpstr>
      <vt:lpstr>Backtracking search</vt:lpstr>
      <vt:lpstr>Minimum remaining values (MRV)</vt:lpstr>
      <vt:lpstr>Degree heuristic for the initial variable</vt:lpstr>
      <vt:lpstr>Least constraining value for value-ordering</vt:lpstr>
      <vt:lpstr>Forward checking</vt:lpstr>
      <vt:lpstr>Forward checking</vt:lpstr>
      <vt:lpstr>Forward checking</vt:lpstr>
      <vt:lpstr>Forward checking</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Comparison of CSP algorithms on different problems</vt:lpstr>
      <vt:lpstr>Constraint propagation</vt:lpstr>
      <vt:lpstr>Constraint propagation</vt:lpstr>
      <vt:lpstr>Arc consistency</vt:lpstr>
      <vt:lpstr>Arc consistency</vt:lpstr>
      <vt:lpstr>Arc consistency</vt:lpstr>
      <vt:lpstr>Arc consistency</vt:lpstr>
      <vt:lpstr>Arc consistency checking</vt:lpstr>
      <vt:lpstr>Arc consistency algorithm (AC-3)</vt:lpstr>
      <vt:lpstr>Complexity of AC-3</vt:lpstr>
      <vt:lpstr>K-consistency</vt:lpstr>
      <vt:lpstr>Trade-offs</vt:lpstr>
      <vt:lpstr>Further improvements </vt:lpstr>
      <vt:lpstr>Local search for CSPs</vt:lpstr>
      <vt:lpstr>Local search for CSP</vt:lpstr>
      <vt:lpstr>Min-conflicts example 1</vt:lpstr>
      <vt:lpstr>Min-conflicts example 2</vt:lpstr>
      <vt:lpstr>Comparison of CSP algorithms on different problems</vt:lpstr>
      <vt:lpstr>Advantages of local search</vt:lpstr>
      <vt:lpstr>PowerPoint Presentation</vt:lpstr>
      <vt:lpstr>Hard satisfiability problems</vt:lpstr>
      <vt:lpstr>Hard satisfiability problems</vt:lpstr>
      <vt:lpstr>Sudoku — Backtracking Search + Forward Checking</vt:lpstr>
      <vt:lpstr>Graph structure and problem complexity</vt:lpstr>
      <vt:lpstr>Tree-structured CSPs</vt:lpstr>
      <vt:lpstr>Summary</vt:lpstr>
    </vt:vector>
  </TitlesOfParts>
  <Company>University of California, Irvine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Constraint Satisfaction Problems</dc:title>
  <dc:creator>Information and Computer Science</dc:creator>
  <cp:lastModifiedBy>Lathrop,Richard</cp:lastModifiedBy>
  <cp:revision>202</cp:revision>
  <dcterms:created xsi:type="dcterms:W3CDTF">2007-10-16T18:42:25Z</dcterms:created>
  <dcterms:modified xsi:type="dcterms:W3CDTF">2014-10-17T20:48:35Z</dcterms:modified>
</cp:coreProperties>
</file>