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0.xml" ContentType="application/vnd.openxmlformats-officedocument.presentationml.notesSlide+xml"/>
  <Override PartName="/ppt/tags/tag8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4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1084" r:id="rId2"/>
    <p:sldId id="1090" r:id="rId3"/>
    <p:sldId id="1091" r:id="rId4"/>
    <p:sldId id="1092" r:id="rId5"/>
    <p:sldId id="1093" r:id="rId6"/>
    <p:sldId id="1094" r:id="rId7"/>
    <p:sldId id="1095" r:id="rId8"/>
    <p:sldId id="1096" r:id="rId9"/>
    <p:sldId id="1097" r:id="rId10"/>
    <p:sldId id="1098" r:id="rId11"/>
    <p:sldId id="1099" r:id="rId12"/>
    <p:sldId id="1101" r:id="rId13"/>
    <p:sldId id="1118" r:id="rId14"/>
    <p:sldId id="1103" r:id="rId15"/>
    <p:sldId id="1104" r:id="rId16"/>
    <p:sldId id="1105" r:id="rId17"/>
    <p:sldId id="1106" r:id="rId18"/>
    <p:sldId id="1107" r:id="rId19"/>
    <p:sldId id="1108" r:id="rId20"/>
    <p:sldId id="1109" r:id="rId21"/>
    <p:sldId id="1110" r:id="rId22"/>
    <p:sldId id="1111" r:id="rId23"/>
    <p:sldId id="1112" r:id="rId24"/>
    <p:sldId id="1113" r:id="rId25"/>
    <p:sldId id="1114" r:id="rId26"/>
    <p:sldId id="1115" r:id="rId27"/>
    <p:sldId id="1102" r:id="rId2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hiddenSlides="1"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AE8AA"/>
    <a:srgbClr val="B6DF89"/>
    <a:srgbClr val="00FF00"/>
    <a:srgbClr val="CC3399"/>
    <a:srgbClr val="0389DB"/>
    <a:srgbClr val="0000FF"/>
    <a:srgbClr val="9F5B61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896"/>
    </p:cViewPr>
  </p:sorterViewPr>
  <p:notesViewPr>
    <p:cSldViewPr>
      <p:cViewPr varScale="1">
        <p:scale>
          <a:sx n="75" d="100"/>
          <a:sy n="75" d="100"/>
        </p:scale>
        <p:origin x="-2098" y="-67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4.xml"/><Relationship Id="rId3" Type="http://schemas.openxmlformats.org/officeDocument/2006/relationships/slide" Target="slides/slide4.xml"/><Relationship Id="rId7" Type="http://schemas.openxmlformats.org/officeDocument/2006/relationships/slide" Target="slides/slide13.xml"/><Relationship Id="rId12" Type="http://schemas.openxmlformats.org/officeDocument/2006/relationships/slide" Target="slides/slide27.xml"/><Relationship Id="rId2" Type="http://schemas.openxmlformats.org/officeDocument/2006/relationships/slide" Target="slides/slide3.xml"/><Relationship Id="rId1" Type="http://schemas.openxmlformats.org/officeDocument/2006/relationships/slide" Target="slides/slide1.xml"/><Relationship Id="rId6" Type="http://schemas.openxmlformats.org/officeDocument/2006/relationships/slide" Target="slides/slide12.xml"/><Relationship Id="rId11" Type="http://schemas.openxmlformats.org/officeDocument/2006/relationships/slide" Target="slides/slide18.xml"/><Relationship Id="rId5" Type="http://schemas.openxmlformats.org/officeDocument/2006/relationships/slide" Target="slides/slide11.xml"/><Relationship Id="rId10" Type="http://schemas.openxmlformats.org/officeDocument/2006/relationships/slide" Target="slides/slide17.xml"/><Relationship Id="rId4" Type="http://schemas.openxmlformats.org/officeDocument/2006/relationships/slide" Target="slides/slide10.xml"/><Relationship Id="rId9" Type="http://schemas.openxmlformats.org/officeDocument/2006/relationships/slide" Target="slides/slide1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3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08B9795A-2E68-4843-B2C4-86C84AFA356F}" type="datetimeFigureOut">
              <a:rPr lang="en-US" altLang="en-US"/>
              <a:pPr/>
              <a:t>3/6/2014</a:t>
            </a:fld>
            <a:endParaRPr lang="en-US" altLang="en-US"/>
          </a:p>
        </p:txBody>
      </p:sp>
      <p:sp>
        <p:nvSpPr>
          <p:cNvPr id="773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3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D92B3F3F-8E5E-4C74-A1A2-8936AC90DD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606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9D7EEDAB-7BE4-44B1-B59C-31E676FD3B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7814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66788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66788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66788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66788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8FCCD6E4-8AF5-4AFA-B5F4-4C436F041BEF}" type="slidenum">
              <a:rPr lang="en-US" altLang="en-US" sz="1300" b="0">
                <a:solidFill>
                  <a:schemeClr val="tx1"/>
                </a:solidFill>
                <a:latin typeface="Arial" pitchFamily="34" charset="0"/>
              </a:rPr>
              <a:pPr eaLnBrk="1" hangingPunct="1"/>
              <a:t>1</a:t>
            </a:fld>
            <a:endParaRPr lang="en-US" altLang="en-US" sz="1300" b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81200"/>
            <a:ext cx="7772400" cy="1143000"/>
          </a:xfrm>
        </p:spPr>
        <p:txBody>
          <a:bodyPr anchor="ctr"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1651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EDB8E5D-521C-4A30-BF44-F3F4E654217C}" type="datetimeFigureOut">
              <a:rPr lang="en-US" altLang="en-US"/>
              <a:pPr/>
              <a:t>3/6/2014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5313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32618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3007CF4-8061-4459-BA06-A529FDFD21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3373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7BFA5B-3A37-4C0A-8394-79E24CE76147}" type="datetimeFigureOut">
              <a:rPr lang="en-US" altLang="en-US"/>
              <a:pPr/>
              <a:t>3/6/2014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0067B3-E580-416C-9687-C93C70E227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4709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AB5EFF-6C83-4AA5-B5FC-2EFC11582480}" type="datetimeFigureOut">
              <a:rPr lang="en-US" altLang="en-US"/>
              <a:pPr/>
              <a:t>3/6/2014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68E7CB-67E5-42B4-9D4A-69371B8EF4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458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3E5102-A1B4-4657-8C2B-FF5E04C3EB19}" type="datetimeFigureOut">
              <a:rPr lang="en-US" altLang="en-US"/>
              <a:pPr/>
              <a:t>3/6/2014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59C985-19B2-43FF-98F9-12767CDF05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661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878F5A-C959-4102-9A29-37F63277EFB5}" type="datetimeFigureOut">
              <a:rPr lang="en-US" altLang="en-US"/>
              <a:pPr/>
              <a:t>3/6/2014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EAFE1-69C5-41F7-B376-78AA563186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585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27B10-D09B-49A5-B7AD-DA67E7CE68BC}" type="datetimeFigureOut">
              <a:rPr lang="en-US" altLang="en-US"/>
              <a:pPr/>
              <a:t>3/6/2014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748A79-5F18-42F9-86F5-C1990FC0A7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9777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605E9F-2777-430F-A6EB-AF1C32CB41CC}" type="datetimeFigureOut">
              <a:rPr lang="en-US" altLang="en-US"/>
              <a:pPr/>
              <a:t>3/6/2014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B9312D-7F81-4C6D-A170-02DFA2304F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8520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130CBD-AFE9-485A-82F0-CE6A8D6B9D87}" type="datetimeFigureOut">
              <a:rPr lang="en-US" altLang="en-US"/>
              <a:pPr/>
              <a:t>3/6/2014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D6A62B-36F7-4E5A-A439-5CC55F75AE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0045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DC406F-D9EF-4BA6-A6DD-3D4448F787A9}" type="datetimeFigureOut">
              <a:rPr lang="en-US" altLang="en-US"/>
              <a:pPr/>
              <a:t>3/6/2014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20E28E-44FC-4EE5-9BE3-2EA92F2C77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5859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9DB61-FDDC-436C-81E6-1C6009ADD6DF}" type="datetimeFigureOut">
              <a:rPr lang="en-US" altLang="en-US"/>
              <a:pPr/>
              <a:t>3/6/2014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8004D3-87DF-4CD1-AB45-CC30E6AD8C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AA4BB8-889F-40C8-AFB7-23B92EB46881}" type="datetimeFigureOut">
              <a:rPr lang="en-US" altLang="en-US"/>
              <a:pPr/>
              <a:t>3/6/2014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BB4B30-9722-4DEA-BDFD-9738F67467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8547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8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fld id="{9598D3F6-413A-4E82-BF15-296FFA9C7E59}" type="datetimeFigureOut">
              <a:rPr lang="en-US" altLang="en-US"/>
              <a:pPr/>
              <a:t>3/6/2014</a:t>
            </a:fld>
            <a:endParaRPr lang="en-US" altLang="en-US"/>
          </a:p>
        </p:txBody>
      </p:sp>
      <p:sp>
        <p:nvSpPr>
          <p:cNvPr id="318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534F01E7-1063-4300-BE5B-16C2FB744FA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304800" y="1295400"/>
            <a:ext cx="4267200" cy="0"/>
          </a:xfrm>
          <a:prstGeom prst="line">
            <a:avLst/>
          </a:prstGeom>
          <a:noFill/>
          <a:ln w="38100">
            <a:solidFill>
              <a:srgbClr val="66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 flipV="1">
            <a:off x="533400" y="685800"/>
            <a:ext cx="0" cy="838200"/>
          </a:xfrm>
          <a:prstGeom prst="line">
            <a:avLst/>
          </a:prstGeom>
          <a:noFill/>
          <a:ln w="38100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tags" Target="../tags/tag14.xml"/><Relationship Id="rId7" Type="http://schemas.openxmlformats.org/officeDocument/2006/relationships/image" Target="../media/image21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20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.xml"/><Relationship Id="rId9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tags" Target="../tags/tag4.xml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8.xml"/><Relationship Id="rId11" Type="http://schemas.openxmlformats.org/officeDocument/2006/relationships/image" Target="../media/image10.png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9.png"/><Relationship Id="rId4" Type="http://schemas.openxmlformats.org/officeDocument/2006/relationships/tags" Target="../tags/tag5.xml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2400" y="106680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Machine Learning and Data Mining</a:t>
            </a:r>
            <a:br>
              <a:rPr lang="en-US" altLang="en-US" sz="3200" smtClean="0"/>
            </a:br>
            <a:r>
              <a:rPr lang="en-US" altLang="en-US" sz="3200" smtClean="0"/>
              <a:t/>
            </a:r>
            <a:br>
              <a:rPr lang="en-US" altLang="en-US" sz="3200" smtClean="0"/>
            </a:br>
            <a:r>
              <a:rPr lang="en-US" altLang="en-US" sz="3200" smtClean="0"/>
              <a:t/>
            </a:r>
            <a:br>
              <a:rPr lang="en-US" altLang="en-US" sz="3200" smtClean="0"/>
            </a:br>
            <a:r>
              <a:rPr lang="en-US" altLang="en-US" sz="3200" smtClean="0"/>
              <a:t>Clustering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(adapted from) Prof. Alexander </a:t>
            </a:r>
            <a:r>
              <a:rPr lang="en-US" altLang="en-US" sz="2400" dirty="0" err="1" smtClean="0"/>
              <a:t>Ihler</a:t>
            </a:r>
            <a:endParaRPr lang="en-US" altLang="en-US" sz="2400" dirty="0" smtClean="0"/>
          </a:p>
        </p:txBody>
      </p:sp>
      <p:pic>
        <p:nvPicPr>
          <p:cNvPr id="15363" name="Picture 4" descr="C:\Documents and Settings\Owner\My Documents\My Pictures\bren_foote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55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9" descr="C:\Documents and Settings\Owner\My Documents\My Pictures\uci\Right-facing-anteater-grey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135563"/>
            <a:ext cx="2362200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Box 5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tx1"/>
                </a:solidFill>
              </a:rPr>
              <a:t>TexPoint fonts used in EMF. </a:t>
            </a:r>
          </a:p>
          <a:p>
            <a:pPr eaLnBrk="1" hangingPunct="1"/>
            <a:r>
              <a:rPr lang="en-US" altLang="en-US" sz="1800">
                <a:solidFill>
                  <a:schemeClr val="tx1"/>
                </a:solidFill>
              </a:rPr>
              <a:t>Read the TexPoint manual before you delete this box.: </a:t>
            </a:r>
            <a:r>
              <a:rPr lang="en-US" altLang="en-US" sz="1800">
                <a:solidFill>
                  <a:schemeClr val="tx1"/>
                </a:solidFill>
                <a:latin typeface="cmmi10" pitchFamily="1" charset="0"/>
              </a:rPr>
              <a:t>A</a:t>
            </a:r>
            <a:r>
              <a:rPr lang="en-US" altLang="en-US" sz="1800">
                <a:solidFill>
                  <a:schemeClr val="tx1"/>
                </a:solidFill>
                <a:latin typeface="cmr10" pitchFamily="1" charset="0"/>
              </a:rPr>
              <a:t>A</a:t>
            </a:r>
            <a:r>
              <a:rPr lang="en-US" altLang="en-US" sz="1800">
                <a:solidFill>
                  <a:schemeClr val="tx1"/>
                </a:solidFill>
                <a:latin typeface="CMR7" pitchFamily="34" charset="0"/>
              </a:rPr>
              <a:t>A</a:t>
            </a: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5366" name="TextBox 6"/>
          <p:cNvSpPr txBox="1">
            <a:spLocks noChangeArrowheads="1"/>
          </p:cNvSpPr>
          <p:nvPr/>
        </p:nvSpPr>
        <p:spPr bwMode="auto">
          <a:xfrm>
            <a:off x="-93663" y="-141288"/>
            <a:ext cx="315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00"/>
                </a:solidFill>
              </a:rPr>
              <a:t>+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5" descr="C:\Documents and Settings\ihler\My Documents\My Dropbox\Classes\178\600px-Heatma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143000"/>
            <a:ext cx="4953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Example: microarray expression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Measure gene expression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Various experimental conditions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Cancer, normal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Subjects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Explore similarities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What genes change together?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What conditions are similar?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Cluster on both genes and conditions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K-Means Clustering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257800"/>
          </a:xfrm>
        </p:spPr>
        <p:txBody>
          <a:bodyPr/>
          <a:lstStyle/>
          <a:p>
            <a:pPr eaLnBrk="1" hangingPunct="1"/>
            <a:r>
              <a:rPr lang="en-US" altLang="en-US" sz="2000" dirty="0" smtClean="0"/>
              <a:t>A simple clustering algorithm</a:t>
            </a:r>
          </a:p>
          <a:p>
            <a:pPr eaLnBrk="1" hangingPunct="1"/>
            <a:r>
              <a:rPr lang="en-US" altLang="en-US" sz="2000" dirty="0" smtClean="0"/>
              <a:t>Iterate between</a:t>
            </a:r>
          </a:p>
          <a:p>
            <a:pPr lvl="1" eaLnBrk="1" hangingPunct="1"/>
            <a:r>
              <a:rPr lang="en-US" altLang="en-US" sz="1800" dirty="0" smtClean="0"/>
              <a:t>Updating the assignment of data to clusters</a:t>
            </a:r>
          </a:p>
          <a:p>
            <a:pPr lvl="1" eaLnBrk="1" hangingPunct="1"/>
            <a:r>
              <a:rPr lang="en-US" altLang="en-US" sz="1800" dirty="0" smtClean="0"/>
              <a:t>Updating the cluster</a:t>
            </a:r>
            <a:r>
              <a:rPr lang="ja-JP" altLang="en-US" sz="1800" dirty="0" smtClean="0"/>
              <a:t>’</a:t>
            </a:r>
            <a:r>
              <a:rPr lang="en-US" altLang="ja-JP" sz="1800" dirty="0" smtClean="0"/>
              <a:t>s summarization</a:t>
            </a:r>
          </a:p>
          <a:p>
            <a:pPr eaLnBrk="1" hangingPunct="1"/>
            <a:r>
              <a:rPr lang="en-US" altLang="en-US" sz="2000" dirty="0" smtClean="0"/>
              <a:t>Suppose we have K clusters, c=1..K</a:t>
            </a:r>
          </a:p>
          <a:p>
            <a:pPr lvl="1" eaLnBrk="1" hangingPunct="1"/>
            <a:r>
              <a:rPr lang="en-US" altLang="en-US" sz="1800" dirty="0" smtClean="0"/>
              <a:t>Represent clusters by locations </a:t>
            </a:r>
            <a:r>
              <a:rPr lang="en-US" altLang="en-US" sz="1800" dirty="0" smtClean="0">
                <a:latin typeface="cmmi10" pitchFamily="1" charset="0"/>
              </a:rPr>
              <a:t>¹</a:t>
            </a:r>
            <a:r>
              <a:rPr lang="en-US" altLang="en-US" sz="1800" baseline="-25000" dirty="0" smtClean="0">
                <a:latin typeface="cmmi10" pitchFamily="1" charset="0"/>
              </a:rPr>
              <a:t>c</a:t>
            </a:r>
            <a:endParaRPr lang="en-US" altLang="en-US" sz="1800" dirty="0" smtClean="0"/>
          </a:p>
          <a:p>
            <a:pPr lvl="1" eaLnBrk="1" hangingPunct="1"/>
            <a:r>
              <a:rPr lang="en-US" altLang="en-US" sz="1800" dirty="0" smtClean="0"/>
              <a:t>Example </a:t>
            </a:r>
            <a:r>
              <a:rPr lang="en-US" altLang="en-US" sz="1800" dirty="0" err="1" smtClean="0"/>
              <a:t>i</a:t>
            </a:r>
            <a:r>
              <a:rPr lang="en-US" altLang="en-US" sz="1800" dirty="0" smtClean="0"/>
              <a:t> has features x</a:t>
            </a:r>
            <a:r>
              <a:rPr lang="en-US" altLang="en-US" sz="1800" baseline="-25000" dirty="0" smtClean="0"/>
              <a:t>i</a:t>
            </a:r>
            <a:r>
              <a:rPr lang="en-US" altLang="en-US" sz="1800" dirty="0" smtClean="0"/>
              <a:t> </a:t>
            </a:r>
          </a:p>
          <a:p>
            <a:pPr lvl="1" eaLnBrk="1" hangingPunct="1"/>
            <a:r>
              <a:rPr lang="en-US" altLang="en-US" sz="1800" dirty="0" smtClean="0"/>
              <a:t>Represent assignment of </a:t>
            </a:r>
            <a:r>
              <a:rPr lang="en-US" altLang="en-US" sz="1800" dirty="0" err="1" smtClean="0"/>
              <a:t>i</a:t>
            </a:r>
            <a:r>
              <a:rPr lang="en-US" altLang="en-US" sz="1800" baseline="30000" dirty="0" err="1" smtClean="0"/>
              <a:t>th</a:t>
            </a:r>
            <a:r>
              <a:rPr lang="en-US" altLang="en-US" sz="1800" dirty="0" smtClean="0"/>
              <a:t> example as </a:t>
            </a:r>
            <a:r>
              <a:rPr lang="en-US" altLang="en-US" sz="1800" dirty="0" err="1" smtClean="0"/>
              <a:t>z</a:t>
            </a:r>
            <a:r>
              <a:rPr lang="en-US" altLang="en-US" sz="1800" baseline="-25000" dirty="0" err="1" smtClean="0"/>
              <a:t>i</a:t>
            </a:r>
            <a:r>
              <a:rPr lang="en-US" altLang="en-US" sz="1800" dirty="0" smtClean="0"/>
              <a:t> </a:t>
            </a:r>
            <a:r>
              <a:rPr lang="en-US" altLang="en-US" sz="1800" dirty="0" smtClean="0">
                <a:latin typeface="cmsy10" pitchFamily="1" charset="0"/>
              </a:rPr>
              <a:t>in</a:t>
            </a:r>
            <a:r>
              <a:rPr lang="en-US" altLang="en-US" sz="1800" dirty="0" smtClean="0"/>
              <a:t> 1..K </a:t>
            </a:r>
          </a:p>
          <a:p>
            <a:pPr eaLnBrk="1" hangingPunct="1"/>
            <a:r>
              <a:rPr lang="en-US" altLang="en-US" sz="2000" dirty="0" smtClean="0"/>
              <a:t>Iterate until convergence:</a:t>
            </a:r>
          </a:p>
          <a:p>
            <a:pPr lvl="1" eaLnBrk="1" hangingPunct="1"/>
            <a:r>
              <a:rPr lang="en-US" altLang="en-US" sz="1800" dirty="0" smtClean="0"/>
              <a:t>For each datum, find the closest cluster</a:t>
            </a:r>
          </a:p>
          <a:p>
            <a:pPr lvl="1" eaLnBrk="1" hangingPunct="1">
              <a:buFontTx/>
              <a:buNone/>
            </a:pPr>
            <a:r>
              <a:rPr lang="en-US" altLang="en-US" sz="1800" dirty="0" smtClean="0"/>
              <a:t>	</a:t>
            </a:r>
          </a:p>
          <a:p>
            <a:pPr lvl="1" eaLnBrk="1" hangingPunct="1">
              <a:buFontTx/>
              <a:buNone/>
            </a:pPr>
            <a:endParaRPr lang="en-US" altLang="en-US" sz="1800" dirty="0" smtClean="0"/>
          </a:p>
          <a:p>
            <a:pPr lvl="1" eaLnBrk="1" hangingPunct="1"/>
            <a:r>
              <a:rPr lang="en-US" altLang="en-US" sz="1800" dirty="0" smtClean="0"/>
              <a:t>Set each cluster to the mean of all assigned data:</a:t>
            </a:r>
          </a:p>
          <a:p>
            <a:pPr lvl="1" eaLnBrk="1" hangingPunct="1">
              <a:buFontTx/>
              <a:buNone/>
            </a:pPr>
            <a:r>
              <a:rPr lang="en-US" altLang="en-US" sz="1800" dirty="0" smtClean="0"/>
              <a:t>	</a:t>
            </a:r>
          </a:p>
          <a:p>
            <a:pPr lvl="1" eaLnBrk="1" hangingPunct="1"/>
            <a:endParaRPr lang="en-US" altLang="en-US" sz="1800" dirty="0" smtClean="0"/>
          </a:p>
        </p:txBody>
      </p:sp>
      <p:pic>
        <p:nvPicPr>
          <p:cNvPr id="34819" name="Picture 10" descr="C:\Documents and Settings\ihler\Desktop\Lectures\CS178_Lectures\TP_tmp.pn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200" y="4953000"/>
            <a:ext cx="32766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9" descr="C:\Documents and Settings\ihler\Desktop\Lectures\CS178_Lectures\TP_tmp.pn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867400"/>
            <a:ext cx="660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Choosing the number of clusters</a:t>
            </a:r>
          </a:p>
        </p:txBody>
      </p:sp>
      <p:sp>
        <p:nvSpPr>
          <p:cNvPr id="102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153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With cost function</a:t>
            </a:r>
            <a:br>
              <a:rPr lang="en-US" altLang="en-US" sz="2400" smtClean="0"/>
            </a:br>
            <a:r>
              <a:rPr lang="en-US" altLang="en-US" sz="2400" smtClean="0"/>
              <a:t/>
            </a:r>
            <a:br>
              <a:rPr lang="en-US" altLang="en-US" sz="2400" smtClean="0"/>
            </a:br>
            <a:r>
              <a:rPr lang="en-US" altLang="en-US" sz="2400" smtClean="0"/>
              <a:t/>
            </a:r>
            <a:br>
              <a:rPr lang="en-US" altLang="en-US" sz="2400" smtClean="0"/>
            </a:br>
            <a:r>
              <a:rPr lang="en-US" altLang="en-US" sz="2400" smtClean="0"/>
              <a:t>what is the optimal value of k?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    (can increasing k ever increase the cost?)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This is a model complexity issue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Much like choosing lots of features – they only (seem to) help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But we want our clustering to </a:t>
            </a:r>
            <a:r>
              <a:rPr lang="en-US" altLang="en-US" sz="2000" i="1" smtClean="0"/>
              <a:t>generalize</a:t>
            </a:r>
            <a:r>
              <a:rPr lang="en-US" altLang="en-US" sz="2000" smtClean="0"/>
              <a:t> to new data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One solution is to penalize for complexity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Bayesian information criterion (BIC)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Add   (# parameters) * log(N) to the cost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Now more clusters can increase cost, if they don</a:t>
            </a:r>
            <a:r>
              <a:rPr lang="ja-JP" altLang="en-US" sz="2000" smtClean="0"/>
              <a:t>’</a:t>
            </a:r>
            <a:r>
              <a:rPr lang="en-US" altLang="ja-JP" sz="2000" smtClean="0"/>
              <a:t>t help </a:t>
            </a:r>
            <a:r>
              <a:rPr lang="ja-JP" altLang="en-US" sz="2000" smtClean="0"/>
              <a:t>“</a:t>
            </a:r>
            <a:r>
              <a:rPr lang="en-US" altLang="ja-JP" sz="2000" smtClean="0"/>
              <a:t>enough</a:t>
            </a:r>
            <a:r>
              <a:rPr lang="ja-JP" altLang="en-US" sz="2000" smtClean="0"/>
              <a:t>”</a:t>
            </a:r>
            <a:endParaRPr lang="en-US" altLang="en-US" sz="2000" smtClean="0"/>
          </a:p>
        </p:txBody>
      </p:sp>
      <p:pic>
        <p:nvPicPr>
          <p:cNvPr id="38915" name="Picture 4" descr="C:\Documents and Settings\ihler\Desktop\Lectures\CS178_Lectures\TP_tmp.pn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100" y="1828800"/>
            <a:ext cx="27686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2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2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2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2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2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29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29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297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Choosing the number of clusters (2)</a:t>
            </a:r>
          </a:p>
        </p:txBody>
      </p:sp>
      <p:sp>
        <p:nvSpPr>
          <p:cNvPr id="102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1" y="1371600"/>
            <a:ext cx="64008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The </a:t>
            </a:r>
            <a:r>
              <a:rPr lang="en-US" altLang="en-US" sz="2400" dirty="0" err="1" smtClean="0"/>
              <a:t>Cattell</a:t>
            </a:r>
            <a:r>
              <a:rPr lang="en-US" altLang="en-US" sz="2400" dirty="0" smtClean="0"/>
              <a:t> scree test:</a:t>
            </a:r>
            <a:endParaRPr lang="en-US" altLang="en-US" sz="2000" dirty="0" smtClean="0"/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1752600" y="2057400"/>
            <a:ext cx="0" cy="29718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1752600" y="5029200"/>
            <a:ext cx="4648200" cy="2849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1143000" y="2971800"/>
            <a:ext cx="461665" cy="151233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Dissimilarity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74121" y="5426306"/>
            <a:ext cx="224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Number of Clusters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5600" y="503204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0" y="5029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93271" y="503204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38600" y="5029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59566" y="503204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10100" y="503204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81600" y="5029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 bwMode="auto">
          <a:xfrm>
            <a:off x="2392680" y="2193278"/>
            <a:ext cx="91440" cy="91440"/>
          </a:xfrm>
          <a:prstGeom prst="ellips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Oval 20"/>
          <p:cNvSpPr>
            <a:spLocks noChangeAspect="1"/>
          </p:cNvSpPr>
          <p:nvPr/>
        </p:nvSpPr>
        <p:spPr bwMode="auto">
          <a:xfrm>
            <a:off x="3002280" y="2978921"/>
            <a:ext cx="91440" cy="91440"/>
          </a:xfrm>
          <a:prstGeom prst="ellips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 bwMode="auto">
          <a:xfrm>
            <a:off x="3599951" y="4038600"/>
            <a:ext cx="91440" cy="91440"/>
          </a:xfrm>
          <a:prstGeom prst="ellips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4145280" y="4301252"/>
            <a:ext cx="91440" cy="91440"/>
          </a:xfrm>
          <a:prstGeom prst="ellips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/>
          <p:cNvSpPr>
            <a:spLocks noChangeAspect="1"/>
          </p:cNvSpPr>
          <p:nvPr/>
        </p:nvSpPr>
        <p:spPr bwMode="auto">
          <a:xfrm>
            <a:off x="4716780" y="4392692"/>
            <a:ext cx="91440" cy="91440"/>
          </a:xfrm>
          <a:prstGeom prst="ellips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/>
          <p:cNvSpPr>
            <a:spLocks noChangeAspect="1"/>
          </p:cNvSpPr>
          <p:nvPr/>
        </p:nvSpPr>
        <p:spPr bwMode="auto">
          <a:xfrm>
            <a:off x="5288280" y="4622278"/>
            <a:ext cx="91440" cy="91440"/>
          </a:xfrm>
          <a:prstGeom prst="ellips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>
            <a:spLocks noChangeAspect="1"/>
          </p:cNvSpPr>
          <p:nvPr/>
        </p:nvSpPr>
        <p:spPr bwMode="auto">
          <a:xfrm>
            <a:off x="5966246" y="4724400"/>
            <a:ext cx="91440" cy="91440"/>
          </a:xfrm>
          <a:prstGeom prst="ellips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/>
          <p:cNvCxnSpPr>
            <a:endCxn id="22" idx="7"/>
          </p:cNvCxnSpPr>
          <p:nvPr/>
        </p:nvCxnSpPr>
        <p:spPr bwMode="auto">
          <a:xfrm>
            <a:off x="2133600" y="1752600"/>
            <a:ext cx="1544400" cy="2299391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22" idx="7"/>
          </p:cNvCxnSpPr>
          <p:nvPr/>
        </p:nvCxnSpPr>
        <p:spPr bwMode="auto">
          <a:xfrm>
            <a:off x="3678000" y="4051991"/>
            <a:ext cx="2646600" cy="977209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685800" y="60198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Scree is a loose accumulation of broken  rock at the base of a cliff or mountain.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87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Mixtures of Gaussians</a:t>
            </a:r>
          </a:p>
        </p:txBody>
      </p:sp>
      <p:sp>
        <p:nvSpPr>
          <p:cNvPr id="4096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K-means algorithm</a:t>
            </a:r>
          </a:p>
          <a:p>
            <a:pPr lvl="1" eaLnBrk="1" hangingPunct="1"/>
            <a:r>
              <a:rPr lang="en-US" altLang="en-US" sz="2000" smtClean="0"/>
              <a:t>Assigned each example to exactly one cluster</a:t>
            </a:r>
          </a:p>
          <a:p>
            <a:pPr lvl="1" eaLnBrk="1" hangingPunct="1"/>
            <a:r>
              <a:rPr lang="en-US" altLang="en-US" sz="2000" smtClean="0"/>
              <a:t>What if clusters are overlapping?</a:t>
            </a:r>
          </a:p>
          <a:p>
            <a:pPr lvl="2" eaLnBrk="1" hangingPunct="1"/>
            <a:r>
              <a:rPr lang="en-US" altLang="en-US" sz="1800" smtClean="0"/>
              <a:t>Hard to tell which cluster is right</a:t>
            </a:r>
          </a:p>
          <a:p>
            <a:pPr lvl="2" eaLnBrk="1" hangingPunct="1"/>
            <a:r>
              <a:rPr lang="en-US" altLang="en-US" sz="1800" smtClean="0"/>
              <a:t>Maybe we should try to remain uncertain</a:t>
            </a:r>
          </a:p>
          <a:p>
            <a:pPr lvl="1" eaLnBrk="1" hangingPunct="1"/>
            <a:r>
              <a:rPr lang="en-US" altLang="en-US" sz="2000" smtClean="0"/>
              <a:t>Used Euclidean distance</a:t>
            </a:r>
          </a:p>
          <a:p>
            <a:pPr lvl="1" eaLnBrk="1" hangingPunct="1"/>
            <a:r>
              <a:rPr lang="en-US" altLang="en-US" sz="2000" smtClean="0"/>
              <a:t>What if cluster has a non-circular shape?</a:t>
            </a:r>
          </a:p>
          <a:p>
            <a:pPr lvl="1" eaLnBrk="1" hangingPunct="1"/>
            <a:endParaRPr lang="en-US" altLang="en-US" sz="2000" smtClean="0"/>
          </a:p>
          <a:p>
            <a:pPr eaLnBrk="1" hangingPunct="1"/>
            <a:r>
              <a:rPr lang="en-US" altLang="en-US" sz="2400" smtClean="0"/>
              <a:t>Gaussian mixture models</a:t>
            </a:r>
          </a:p>
          <a:p>
            <a:pPr lvl="1" eaLnBrk="1" hangingPunct="1"/>
            <a:r>
              <a:rPr lang="en-US" altLang="en-US" sz="2000" smtClean="0"/>
              <a:t>Clusters modeled as Gaussians</a:t>
            </a:r>
          </a:p>
          <a:p>
            <a:pPr lvl="2" eaLnBrk="1" hangingPunct="1"/>
            <a:r>
              <a:rPr lang="en-US" altLang="en-US" sz="1800" smtClean="0"/>
              <a:t>Not just by their mean</a:t>
            </a:r>
          </a:p>
          <a:p>
            <a:pPr lvl="1" eaLnBrk="1" hangingPunct="1"/>
            <a:r>
              <a:rPr lang="en-US" altLang="en-US" sz="2000" smtClean="0"/>
              <a:t>EM algorithm: assign data to </a:t>
            </a:r>
            <a:br>
              <a:rPr lang="en-US" altLang="en-US" sz="2000" smtClean="0"/>
            </a:br>
            <a:r>
              <a:rPr lang="en-US" altLang="en-US" sz="2000" smtClean="0"/>
              <a:t>cluster with some </a:t>
            </a:r>
            <a:r>
              <a:rPr lang="en-US" altLang="en-US" sz="2000" i="1" smtClean="0"/>
              <a:t>probability</a:t>
            </a:r>
          </a:p>
          <a:p>
            <a:pPr eaLnBrk="1" hangingPunct="1"/>
            <a:endParaRPr lang="en-US" altLang="en-US" sz="2400" smtClean="0"/>
          </a:p>
        </p:txBody>
      </p:sp>
      <p:sp>
        <p:nvSpPr>
          <p:cNvPr id="40963" name="Oval 5"/>
          <p:cNvSpPr>
            <a:spLocks noChangeArrowheads="1"/>
          </p:cNvSpPr>
          <p:nvPr/>
        </p:nvSpPr>
        <p:spPr bwMode="auto">
          <a:xfrm>
            <a:off x="7086600" y="5029200"/>
            <a:ext cx="1484313" cy="730250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grpSp>
        <p:nvGrpSpPr>
          <p:cNvPr id="40964" name="Group 1"/>
          <p:cNvGrpSpPr>
            <a:grpSpLocks/>
          </p:cNvGrpSpPr>
          <p:nvPr/>
        </p:nvGrpSpPr>
        <p:grpSpPr bwMode="auto">
          <a:xfrm>
            <a:off x="6096000" y="4191000"/>
            <a:ext cx="2886075" cy="2438400"/>
            <a:chOff x="5181600" y="3641725"/>
            <a:chExt cx="3800475" cy="2987675"/>
          </a:xfrm>
        </p:grpSpPr>
        <p:sp>
          <p:nvSpPr>
            <p:cNvPr id="40966" name="Rectangle 6"/>
            <p:cNvSpPr>
              <a:spLocks noChangeArrowheads="1"/>
            </p:cNvSpPr>
            <p:nvPr/>
          </p:nvSpPr>
          <p:spPr bwMode="auto">
            <a:xfrm>
              <a:off x="5181600" y="3641725"/>
              <a:ext cx="3798887" cy="2987675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0967" name="Line 7"/>
            <p:cNvSpPr>
              <a:spLocks noChangeShapeType="1"/>
            </p:cNvSpPr>
            <p:nvPr/>
          </p:nvSpPr>
          <p:spPr bwMode="auto">
            <a:xfrm>
              <a:off x="5683313" y="3641725"/>
              <a:ext cx="3297174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" name="Freeform 8"/>
            <p:cNvSpPr>
              <a:spLocks/>
            </p:cNvSpPr>
            <p:nvPr/>
          </p:nvSpPr>
          <p:spPr bwMode="auto">
            <a:xfrm>
              <a:off x="5683313" y="3641725"/>
              <a:ext cx="3297174" cy="2987675"/>
            </a:xfrm>
            <a:custGeom>
              <a:avLst/>
              <a:gdLst>
                <a:gd name="T0" fmla="*/ 0 w 435"/>
                <a:gd name="T1" fmla="*/ 2147483647 h 343"/>
                <a:gd name="T2" fmla="*/ 2147483647 w 435"/>
                <a:gd name="T3" fmla="*/ 2147483647 h 343"/>
                <a:gd name="T4" fmla="*/ 2147483647 w 435"/>
                <a:gd name="T5" fmla="*/ 0 h 343"/>
                <a:gd name="T6" fmla="*/ 0 60000 65536"/>
                <a:gd name="T7" fmla="*/ 0 60000 65536"/>
                <a:gd name="T8" fmla="*/ 0 60000 65536"/>
                <a:gd name="T9" fmla="*/ 0 w 435"/>
                <a:gd name="T10" fmla="*/ 0 h 343"/>
                <a:gd name="T11" fmla="*/ 435 w 435"/>
                <a:gd name="T12" fmla="*/ 343 h 3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5" h="343">
                  <a:moveTo>
                    <a:pt x="0" y="343"/>
                  </a:moveTo>
                  <a:lnTo>
                    <a:pt x="435" y="343"/>
                  </a:lnTo>
                  <a:lnTo>
                    <a:pt x="43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" name="Line 15"/>
            <p:cNvSpPr>
              <a:spLocks noChangeShapeType="1"/>
            </p:cNvSpPr>
            <p:nvPr/>
          </p:nvSpPr>
          <p:spPr bwMode="auto">
            <a:xfrm flipV="1">
              <a:off x="5722937" y="6584950"/>
              <a:ext cx="1588" cy="444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0" name="Line 16"/>
            <p:cNvSpPr>
              <a:spLocks noChangeShapeType="1"/>
            </p:cNvSpPr>
            <p:nvPr/>
          </p:nvSpPr>
          <p:spPr bwMode="auto">
            <a:xfrm>
              <a:off x="5722937" y="3641725"/>
              <a:ext cx="1588" cy="349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1" name="Line 18"/>
            <p:cNvSpPr>
              <a:spLocks noChangeShapeType="1"/>
            </p:cNvSpPr>
            <p:nvPr/>
          </p:nvSpPr>
          <p:spPr bwMode="auto">
            <a:xfrm flipV="1">
              <a:off x="6264275" y="6584950"/>
              <a:ext cx="1587" cy="444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2" name="Line 19"/>
            <p:cNvSpPr>
              <a:spLocks noChangeShapeType="1"/>
            </p:cNvSpPr>
            <p:nvPr/>
          </p:nvSpPr>
          <p:spPr bwMode="auto">
            <a:xfrm>
              <a:off x="6264275" y="3641725"/>
              <a:ext cx="1587" cy="349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" name="Line 21"/>
            <p:cNvSpPr>
              <a:spLocks noChangeShapeType="1"/>
            </p:cNvSpPr>
            <p:nvPr/>
          </p:nvSpPr>
          <p:spPr bwMode="auto">
            <a:xfrm flipV="1">
              <a:off x="6805612" y="6584950"/>
              <a:ext cx="1588" cy="444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" name="Line 22"/>
            <p:cNvSpPr>
              <a:spLocks noChangeShapeType="1"/>
            </p:cNvSpPr>
            <p:nvPr/>
          </p:nvSpPr>
          <p:spPr bwMode="auto">
            <a:xfrm>
              <a:off x="6805612" y="3641725"/>
              <a:ext cx="1588" cy="349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5" name="Line 24"/>
            <p:cNvSpPr>
              <a:spLocks noChangeShapeType="1"/>
            </p:cNvSpPr>
            <p:nvPr/>
          </p:nvSpPr>
          <p:spPr bwMode="auto">
            <a:xfrm flipV="1">
              <a:off x="7356475" y="6584950"/>
              <a:ext cx="1587" cy="444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6" name="Line 25"/>
            <p:cNvSpPr>
              <a:spLocks noChangeShapeType="1"/>
            </p:cNvSpPr>
            <p:nvPr/>
          </p:nvSpPr>
          <p:spPr bwMode="auto">
            <a:xfrm>
              <a:off x="7356475" y="3641725"/>
              <a:ext cx="1587" cy="349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7" name="Line 27"/>
            <p:cNvSpPr>
              <a:spLocks noChangeShapeType="1"/>
            </p:cNvSpPr>
            <p:nvPr/>
          </p:nvSpPr>
          <p:spPr bwMode="auto">
            <a:xfrm flipV="1">
              <a:off x="7897812" y="6584950"/>
              <a:ext cx="1588" cy="444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8" name="Line 28"/>
            <p:cNvSpPr>
              <a:spLocks noChangeShapeType="1"/>
            </p:cNvSpPr>
            <p:nvPr/>
          </p:nvSpPr>
          <p:spPr bwMode="auto">
            <a:xfrm>
              <a:off x="7897812" y="3641725"/>
              <a:ext cx="1588" cy="349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9" name="Line 30"/>
            <p:cNvSpPr>
              <a:spLocks noChangeShapeType="1"/>
            </p:cNvSpPr>
            <p:nvPr/>
          </p:nvSpPr>
          <p:spPr bwMode="auto">
            <a:xfrm flipV="1">
              <a:off x="8431212" y="6584950"/>
              <a:ext cx="1588" cy="444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0" name="Line 31"/>
            <p:cNvSpPr>
              <a:spLocks noChangeShapeType="1"/>
            </p:cNvSpPr>
            <p:nvPr/>
          </p:nvSpPr>
          <p:spPr bwMode="auto">
            <a:xfrm>
              <a:off x="8431212" y="3641725"/>
              <a:ext cx="1588" cy="349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1" name="Line 33"/>
            <p:cNvSpPr>
              <a:spLocks noChangeShapeType="1"/>
            </p:cNvSpPr>
            <p:nvPr/>
          </p:nvSpPr>
          <p:spPr bwMode="auto">
            <a:xfrm flipV="1">
              <a:off x="8980487" y="6584950"/>
              <a:ext cx="1588" cy="444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2" name="Line 34"/>
            <p:cNvSpPr>
              <a:spLocks noChangeShapeType="1"/>
            </p:cNvSpPr>
            <p:nvPr/>
          </p:nvSpPr>
          <p:spPr bwMode="auto">
            <a:xfrm>
              <a:off x="8980487" y="3641725"/>
              <a:ext cx="1588" cy="349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3" name="Line 40"/>
            <p:cNvSpPr>
              <a:spLocks noChangeShapeType="1"/>
            </p:cNvSpPr>
            <p:nvPr/>
          </p:nvSpPr>
          <p:spPr bwMode="auto">
            <a:xfrm flipH="1">
              <a:off x="8945562" y="6192838"/>
              <a:ext cx="34925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4" name="Line 43"/>
            <p:cNvSpPr>
              <a:spLocks noChangeShapeType="1"/>
            </p:cNvSpPr>
            <p:nvPr/>
          </p:nvSpPr>
          <p:spPr bwMode="auto">
            <a:xfrm flipH="1">
              <a:off x="8945562" y="5767388"/>
              <a:ext cx="34925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5" name="Line 46"/>
            <p:cNvSpPr>
              <a:spLocks noChangeShapeType="1"/>
            </p:cNvSpPr>
            <p:nvPr/>
          </p:nvSpPr>
          <p:spPr bwMode="auto">
            <a:xfrm flipH="1">
              <a:off x="8945562" y="5348288"/>
              <a:ext cx="34925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6" name="Line 49"/>
            <p:cNvSpPr>
              <a:spLocks noChangeShapeType="1"/>
            </p:cNvSpPr>
            <p:nvPr/>
          </p:nvSpPr>
          <p:spPr bwMode="auto">
            <a:xfrm flipH="1">
              <a:off x="8945562" y="4913313"/>
              <a:ext cx="34925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7" name="Line 52"/>
            <p:cNvSpPr>
              <a:spLocks noChangeShapeType="1"/>
            </p:cNvSpPr>
            <p:nvPr/>
          </p:nvSpPr>
          <p:spPr bwMode="auto">
            <a:xfrm flipH="1">
              <a:off x="8945562" y="4495800"/>
              <a:ext cx="349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8" name="Line 55"/>
            <p:cNvSpPr>
              <a:spLocks noChangeShapeType="1"/>
            </p:cNvSpPr>
            <p:nvPr/>
          </p:nvSpPr>
          <p:spPr bwMode="auto">
            <a:xfrm flipH="1">
              <a:off x="8945562" y="4068763"/>
              <a:ext cx="34925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9" name="Line 58"/>
            <p:cNvSpPr>
              <a:spLocks noChangeShapeType="1"/>
            </p:cNvSpPr>
            <p:nvPr/>
          </p:nvSpPr>
          <p:spPr bwMode="auto">
            <a:xfrm flipH="1">
              <a:off x="8945562" y="3641725"/>
              <a:ext cx="349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90" name="Line 60"/>
            <p:cNvSpPr>
              <a:spLocks noChangeShapeType="1"/>
            </p:cNvSpPr>
            <p:nvPr/>
          </p:nvSpPr>
          <p:spPr bwMode="auto">
            <a:xfrm>
              <a:off x="5683313" y="3641725"/>
              <a:ext cx="3297174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91" name="Freeform 61"/>
            <p:cNvSpPr>
              <a:spLocks/>
            </p:cNvSpPr>
            <p:nvPr/>
          </p:nvSpPr>
          <p:spPr bwMode="auto">
            <a:xfrm>
              <a:off x="5683313" y="3641725"/>
              <a:ext cx="3297174" cy="2987675"/>
            </a:xfrm>
            <a:custGeom>
              <a:avLst/>
              <a:gdLst>
                <a:gd name="T0" fmla="*/ 0 w 435"/>
                <a:gd name="T1" fmla="*/ 2147483647 h 343"/>
                <a:gd name="T2" fmla="*/ 2147483647 w 435"/>
                <a:gd name="T3" fmla="*/ 2147483647 h 343"/>
                <a:gd name="T4" fmla="*/ 2147483647 w 435"/>
                <a:gd name="T5" fmla="*/ 0 h 343"/>
                <a:gd name="T6" fmla="*/ 0 60000 65536"/>
                <a:gd name="T7" fmla="*/ 0 60000 65536"/>
                <a:gd name="T8" fmla="*/ 0 60000 65536"/>
                <a:gd name="T9" fmla="*/ 0 w 435"/>
                <a:gd name="T10" fmla="*/ 0 h 343"/>
                <a:gd name="T11" fmla="*/ 435 w 435"/>
                <a:gd name="T12" fmla="*/ 343 h 3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5" h="343">
                  <a:moveTo>
                    <a:pt x="0" y="343"/>
                  </a:moveTo>
                  <a:lnTo>
                    <a:pt x="435" y="343"/>
                  </a:lnTo>
                  <a:lnTo>
                    <a:pt x="43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92" name="Line 62"/>
            <p:cNvSpPr>
              <a:spLocks noChangeShapeType="1"/>
            </p:cNvSpPr>
            <p:nvPr/>
          </p:nvSpPr>
          <p:spPr bwMode="auto">
            <a:xfrm flipV="1">
              <a:off x="5730845" y="3641725"/>
              <a:ext cx="1587" cy="29876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93" name="Oval 112"/>
            <p:cNvSpPr>
              <a:spLocks noChangeArrowheads="1"/>
            </p:cNvSpPr>
            <p:nvPr/>
          </p:nvSpPr>
          <p:spPr bwMode="auto">
            <a:xfrm>
              <a:off x="7443787" y="5905500"/>
              <a:ext cx="104775" cy="1143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0994" name="Oval 113"/>
            <p:cNvSpPr>
              <a:spLocks noChangeArrowheads="1"/>
            </p:cNvSpPr>
            <p:nvPr/>
          </p:nvSpPr>
          <p:spPr bwMode="auto">
            <a:xfrm>
              <a:off x="7373937" y="5334000"/>
              <a:ext cx="112713" cy="10477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0995" name="Oval 114"/>
            <p:cNvSpPr>
              <a:spLocks noChangeArrowheads="1"/>
            </p:cNvSpPr>
            <p:nvPr/>
          </p:nvSpPr>
          <p:spPr bwMode="auto">
            <a:xfrm>
              <a:off x="7164387" y="4811713"/>
              <a:ext cx="104775" cy="1143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0996" name="Oval 115"/>
            <p:cNvSpPr>
              <a:spLocks noChangeArrowheads="1"/>
            </p:cNvSpPr>
            <p:nvPr/>
          </p:nvSpPr>
          <p:spPr bwMode="auto">
            <a:xfrm>
              <a:off x="7602537" y="4648200"/>
              <a:ext cx="112713" cy="11271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0997" name="Oval 116"/>
            <p:cNvSpPr>
              <a:spLocks noChangeArrowheads="1"/>
            </p:cNvSpPr>
            <p:nvPr/>
          </p:nvSpPr>
          <p:spPr bwMode="auto">
            <a:xfrm>
              <a:off x="7566024" y="5130800"/>
              <a:ext cx="112713" cy="10477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0998" name="Oval 117"/>
            <p:cNvSpPr>
              <a:spLocks noChangeArrowheads="1"/>
            </p:cNvSpPr>
            <p:nvPr/>
          </p:nvSpPr>
          <p:spPr bwMode="auto">
            <a:xfrm>
              <a:off x="7443787" y="5418138"/>
              <a:ext cx="104775" cy="10477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0999" name="Oval 118"/>
            <p:cNvSpPr>
              <a:spLocks noChangeArrowheads="1"/>
            </p:cNvSpPr>
            <p:nvPr/>
          </p:nvSpPr>
          <p:spPr bwMode="auto">
            <a:xfrm>
              <a:off x="7783512" y="4891088"/>
              <a:ext cx="104775" cy="11271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1000" name="Oval 119"/>
            <p:cNvSpPr>
              <a:spLocks noChangeArrowheads="1"/>
            </p:cNvSpPr>
            <p:nvPr/>
          </p:nvSpPr>
          <p:spPr bwMode="auto">
            <a:xfrm>
              <a:off x="7426324" y="4983163"/>
              <a:ext cx="112713" cy="11271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1001" name="Oval 120"/>
            <p:cNvSpPr>
              <a:spLocks noChangeArrowheads="1"/>
            </p:cNvSpPr>
            <p:nvPr/>
          </p:nvSpPr>
          <p:spPr bwMode="auto">
            <a:xfrm>
              <a:off x="7331074" y="6096000"/>
              <a:ext cx="114300" cy="11271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1002" name="Oval 121"/>
            <p:cNvSpPr>
              <a:spLocks noChangeArrowheads="1"/>
            </p:cNvSpPr>
            <p:nvPr/>
          </p:nvSpPr>
          <p:spPr bwMode="auto">
            <a:xfrm>
              <a:off x="7373937" y="5029200"/>
              <a:ext cx="114300" cy="1143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1003" name="Oval 122"/>
            <p:cNvSpPr>
              <a:spLocks noChangeArrowheads="1"/>
            </p:cNvSpPr>
            <p:nvPr/>
          </p:nvSpPr>
          <p:spPr bwMode="auto">
            <a:xfrm>
              <a:off x="7050087" y="4629150"/>
              <a:ext cx="114300" cy="1143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1004" name="Oval 123"/>
            <p:cNvSpPr>
              <a:spLocks noChangeArrowheads="1"/>
            </p:cNvSpPr>
            <p:nvPr/>
          </p:nvSpPr>
          <p:spPr bwMode="auto">
            <a:xfrm>
              <a:off x="7451724" y="5165725"/>
              <a:ext cx="104775" cy="11271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1005" name="Oval 124"/>
            <p:cNvSpPr>
              <a:spLocks noChangeArrowheads="1"/>
            </p:cNvSpPr>
            <p:nvPr/>
          </p:nvSpPr>
          <p:spPr bwMode="auto">
            <a:xfrm>
              <a:off x="7254874" y="5772150"/>
              <a:ext cx="114300" cy="10477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1006" name="Oval 125"/>
            <p:cNvSpPr>
              <a:spLocks noChangeArrowheads="1"/>
            </p:cNvSpPr>
            <p:nvPr/>
          </p:nvSpPr>
          <p:spPr bwMode="auto">
            <a:xfrm>
              <a:off x="7373937" y="4573588"/>
              <a:ext cx="104775" cy="11271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1007" name="Oval 126"/>
            <p:cNvSpPr>
              <a:spLocks noChangeArrowheads="1"/>
            </p:cNvSpPr>
            <p:nvPr/>
          </p:nvSpPr>
          <p:spPr bwMode="auto">
            <a:xfrm>
              <a:off x="7297737" y="5562600"/>
              <a:ext cx="112713" cy="1143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1008" name="Oval 127"/>
            <p:cNvSpPr>
              <a:spLocks noChangeArrowheads="1"/>
            </p:cNvSpPr>
            <p:nvPr/>
          </p:nvSpPr>
          <p:spPr bwMode="auto">
            <a:xfrm>
              <a:off x="7416800" y="4811713"/>
              <a:ext cx="114300" cy="1143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1009" name="Oval 128"/>
            <p:cNvSpPr>
              <a:spLocks noChangeArrowheads="1"/>
            </p:cNvSpPr>
            <p:nvPr/>
          </p:nvSpPr>
          <p:spPr bwMode="auto">
            <a:xfrm>
              <a:off x="7539037" y="4398963"/>
              <a:ext cx="114300" cy="11271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1010" name="Oval 129"/>
            <p:cNvSpPr>
              <a:spLocks noChangeArrowheads="1"/>
            </p:cNvSpPr>
            <p:nvPr/>
          </p:nvSpPr>
          <p:spPr bwMode="auto">
            <a:xfrm>
              <a:off x="6459537" y="5105400"/>
              <a:ext cx="114300" cy="11271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1011" name="Oval 130"/>
            <p:cNvSpPr>
              <a:spLocks noChangeArrowheads="1"/>
            </p:cNvSpPr>
            <p:nvPr/>
          </p:nvSpPr>
          <p:spPr bwMode="auto">
            <a:xfrm>
              <a:off x="8288337" y="5257800"/>
              <a:ext cx="112712" cy="10477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1012" name="Oval 131"/>
            <p:cNvSpPr>
              <a:spLocks noChangeArrowheads="1"/>
            </p:cNvSpPr>
            <p:nvPr/>
          </p:nvSpPr>
          <p:spPr bwMode="auto">
            <a:xfrm>
              <a:off x="7381874" y="5000625"/>
              <a:ext cx="104775" cy="11271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1013" name="Oval 132"/>
            <p:cNvSpPr>
              <a:spLocks noChangeArrowheads="1"/>
            </p:cNvSpPr>
            <p:nvPr/>
          </p:nvSpPr>
          <p:spPr bwMode="auto">
            <a:xfrm>
              <a:off x="7559674" y="4629150"/>
              <a:ext cx="104775" cy="10477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1014" name="Oval 133"/>
            <p:cNvSpPr>
              <a:spLocks noChangeArrowheads="1"/>
            </p:cNvSpPr>
            <p:nvPr/>
          </p:nvSpPr>
          <p:spPr bwMode="auto">
            <a:xfrm>
              <a:off x="7407274" y="3962400"/>
              <a:ext cx="104775" cy="1143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1015" name="Oval 134"/>
            <p:cNvSpPr>
              <a:spLocks noChangeArrowheads="1"/>
            </p:cNvSpPr>
            <p:nvPr/>
          </p:nvSpPr>
          <p:spPr bwMode="auto">
            <a:xfrm>
              <a:off x="7483474" y="4171950"/>
              <a:ext cx="114300" cy="10477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1016" name="Oval 135"/>
            <p:cNvSpPr>
              <a:spLocks noChangeArrowheads="1"/>
            </p:cNvSpPr>
            <p:nvPr/>
          </p:nvSpPr>
          <p:spPr bwMode="auto">
            <a:xfrm>
              <a:off x="6611937" y="4648200"/>
              <a:ext cx="112713" cy="11271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1017" name="Oval 136"/>
            <p:cNvSpPr>
              <a:spLocks noChangeArrowheads="1"/>
            </p:cNvSpPr>
            <p:nvPr/>
          </p:nvSpPr>
          <p:spPr bwMode="auto">
            <a:xfrm>
              <a:off x="7559674" y="5791200"/>
              <a:ext cx="112712" cy="10477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1018" name="Oval 137"/>
            <p:cNvSpPr>
              <a:spLocks noChangeArrowheads="1"/>
            </p:cNvSpPr>
            <p:nvPr/>
          </p:nvSpPr>
          <p:spPr bwMode="auto">
            <a:xfrm>
              <a:off x="6919912" y="4933950"/>
              <a:ext cx="112713" cy="1143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1019" name="Oval 138"/>
            <p:cNvSpPr>
              <a:spLocks noChangeArrowheads="1"/>
            </p:cNvSpPr>
            <p:nvPr/>
          </p:nvSpPr>
          <p:spPr bwMode="auto">
            <a:xfrm>
              <a:off x="8212137" y="5029200"/>
              <a:ext cx="104775" cy="11271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1020" name="Oval 139"/>
            <p:cNvSpPr>
              <a:spLocks noChangeArrowheads="1"/>
            </p:cNvSpPr>
            <p:nvPr/>
          </p:nvSpPr>
          <p:spPr bwMode="auto">
            <a:xfrm>
              <a:off x="6688137" y="5105400"/>
              <a:ext cx="112712" cy="11271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1021" name="Oval 140"/>
            <p:cNvSpPr>
              <a:spLocks noChangeArrowheads="1"/>
            </p:cNvSpPr>
            <p:nvPr/>
          </p:nvSpPr>
          <p:spPr bwMode="auto">
            <a:xfrm>
              <a:off x="6964362" y="5257800"/>
              <a:ext cx="104775" cy="1143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1022" name="Oval 141"/>
            <p:cNvSpPr>
              <a:spLocks noChangeArrowheads="1"/>
            </p:cNvSpPr>
            <p:nvPr/>
          </p:nvSpPr>
          <p:spPr bwMode="auto">
            <a:xfrm>
              <a:off x="7254874" y="5162550"/>
              <a:ext cx="104775" cy="11271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1023" name="Oval 142"/>
            <p:cNvSpPr>
              <a:spLocks noChangeArrowheads="1"/>
            </p:cNvSpPr>
            <p:nvPr/>
          </p:nvSpPr>
          <p:spPr bwMode="auto">
            <a:xfrm>
              <a:off x="7450137" y="4343400"/>
              <a:ext cx="104775" cy="10318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1024" name="Oval 143"/>
            <p:cNvSpPr>
              <a:spLocks noChangeArrowheads="1"/>
            </p:cNvSpPr>
            <p:nvPr/>
          </p:nvSpPr>
          <p:spPr bwMode="auto">
            <a:xfrm>
              <a:off x="7907337" y="5334000"/>
              <a:ext cx="114300" cy="11271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1025" name="Oval 144"/>
            <p:cNvSpPr>
              <a:spLocks noChangeArrowheads="1"/>
            </p:cNvSpPr>
            <p:nvPr/>
          </p:nvSpPr>
          <p:spPr bwMode="auto">
            <a:xfrm>
              <a:off x="7269162" y="4673600"/>
              <a:ext cx="112713" cy="10318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1026" name="Oval 145"/>
            <p:cNvSpPr>
              <a:spLocks noChangeArrowheads="1"/>
            </p:cNvSpPr>
            <p:nvPr/>
          </p:nvSpPr>
          <p:spPr bwMode="auto">
            <a:xfrm>
              <a:off x="7254874" y="4324350"/>
              <a:ext cx="104775" cy="11271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1027" name="Oval 146"/>
            <p:cNvSpPr>
              <a:spLocks noChangeArrowheads="1"/>
            </p:cNvSpPr>
            <p:nvPr/>
          </p:nvSpPr>
          <p:spPr bwMode="auto">
            <a:xfrm>
              <a:off x="7407274" y="4343400"/>
              <a:ext cx="114300" cy="10477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1028" name="Oval 147"/>
            <p:cNvSpPr>
              <a:spLocks noChangeArrowheads="1"/>
            </p:cNvSpPr>
            <p:nvPr/>
          </p:nvSpPr>
          <p:spPr bwMode="auto">
            <a:xfrm>
              <a:off x="7754937" y="5181600"/>
              <a:ext cx="112712" cy="10318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1029" name="Oval 148"/>
            <p:cNvSpPr>
              <a:spLocks noChangeArrowheads="1"/>
            </p:cNvSpPr>
            <p:nvPr/>
          </p:nvSpPr>
          <p:spPr bwMode="auto">
            <a:xfrm>
              <a:off x="7086516" y="5410200"/>
              <a:ext cx="104775" cy="10477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1030" name="Oval 149"/>
            <p:cNvSpPr>
              <a:spLocks noChangeArrowheads="1"/>
            </p:cNvSpPr>
            <p:nvPr/>
          </p:nvSpPr>
          <p:spPr bwMode="auto">
            <a:xfrm>
              <a:off x="7531099" y="5495925"/>
              <a:ext cx="104775" cy="10477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1031" name="Oval 150"/>
            <p:cNvSpPr>
              <a:spLocks noChangeArrowheads="1"/>
            </p:cNvSpPr>
            <p:nvPr/>
          </p:nvSpPr>
          <p:spPr bwMode="auto">
            <a:xfrm>
              <a:off x="7137400" y="5091113"/>
              <a:ext cx="114300" cy="11271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1032" name="Oval 151"/>
            <p:cNvSpPr>
              <a:spLocks noChangeArrowheads="1"/>
            </p:cNvSpPr>
            <p:nvPr/>
          </p:nvSpPr>
          <p:spPr bwMode="auto">
            <a:xfrm>
              <a:off x="6688137" y="4876800"/>
              <a:ext cx="104775" cy="10477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1033" name="Oval 152"/>
            <p:cNvSpPr>
              <a:spLocks noChangeArrowheads="1"/>
            </p:cNvSpPr>
            <p:nvPr/>
          </p:nvSpPr>
          <p:spPr bwMode="auto">
            <a:xfrm>
              <a:off x="6764337" y="5410200"/>
              <a:ext cx="112712" cy="10477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1034" name="Oval 153"/>
            <p:cNvSpPr>
              <a:spLocks noChangeArrowheads="1"/>
            </p:cNvSpPr>
            <p:nvPr/>
          </p:nvSpPr>
          <p:spPr bwMode="auto">
            <a:xfrm>
              <a:off x="7346949" y="5400675"/>
              <a:ext cx="114300" cy="11271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1035" name="Oval 154"/>
            <p:cNvSpPr>
              <a:spLocks noChangeArrowheads="1"/>
            </p:cNvSpPr>
            <p:nvPr/>
          </p:nvSpPr>
          <p:spPr bwMode="auto">
            <a:xfrm>
              <a:off x="7548562" y="5073650"/>
              <a:ext cx="104775" cy="11271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1036" name="Oval 155"/>
            <p:cNvSpPr>
              <a:spLocks noChangeArrowheads="1"/>
            </p:cNvSpPr>
            <p:nvPr/>
          </p:nvSpPr>
          <p:spPr bwMode="auto">
            <a:xfrm>
              <a:off x="7329487" y="4826000"/>
              <a:ext cx="114300" cy="11271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1037" name="Oval 156"/>
            <p:cNvSpPr>
              <a:spLocks noChangeArrowheads="1"/>
            </p:cNvSpPr>
            <p:nvPr/>
          </p:nvSpPr>
          <p:spPr bwMode="auto">
            <a:xfrm>
              <a:off x="7827962" y="4611688"/>
              <a:ext cx="112713" cy="10477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1038" name="Oval 157"/>
            <p:cNvSpPr>
              <a:spLocks noChangeArrowheads="1"/>
            </p:cNvSpPr>
            <p:nvPr/>
          </p:nvSpPr>
          <p:spPr bwMode="auto">
            <a:xfrm>
              <a:off x="8045450" y="4699000"/>
              <a:ext cx="114300" cy="10477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1039" name="Oval 158"/>
            <p:cNvSpPr>
              <a:spLocks noChangeArrowheads="1"/>
            </p:cNvSpPr>
            <p:nvPr/>
          </p:nvSpPr>
          <p:spPr bwMode="auto">
            <a:xfrm>
              <a:off x="7993062" y="5056188"/>
              <a:ext cx="104775" cy="10477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1040" name="Oval 159"/>
            <p:cNvSpPr>
              <a:spLocks noChangeArrowheads="1"/>
            </p:cNvSpPr>
            <p:nvPr/>
          </p:nvSpPr>
          <p:spPr bwMode="auto">
            <a:xfrm>
              <a:off x="7461249" y="5053013"/>
              <a:ext cx="112713" cy="11271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1041" name="Oval 160"/>
            <p:cNvSpPr>
              <a:spLocks noChangeArrowheads="1"/>
            </p:cNvSpPr>
            <p:nvPr/>
          </p:nvSpPr>
          <p:spPr bwMode="auto">
            <a:xfrm>
              <a:off x="7626350" y="5386388"/>
              <a:ext cx="104775" cy="1143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</p:grpSp>
      <p:sp>
        <p:nvSpPr>
          <p:cNvPr id="40965" name="Oval 113"/>
          <p:cNvSpPr>
            <a:spLocks noChangeArrowheads="1"/>
          </p:cNvSpPr>
          <p:nvPr/>
        </p:nvSpPr>
        <p:spPr bwMode="auto">
          <a:xfrm rot="-5213513">
            <a:off x="6789738" y="5113338"/>
            <a:ext cx="2112962" cy="442912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Multivariate Gaussian models</a:t>
            </a:r>
          </a:p>
        </p:txBody>
      </p:sp>
      <p:pic>
        <p:nvPicPr>
          <p:cNvPr id="43010" name="Picture 5" descr="C:\Documents and Settings\ihler\Desktop\CS274a_Lectures\TP_tmp.pn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66875"/>
            <a:ext cx="8224838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Text Box 6"/>
          <p:cNvSpPr txBox="1">
            <a:spLocks noChangeArrowheads="1"/>
          </p:cNvSpPr>
          <p:nvPr/>
        </p:nvSpPr>
        <p:spPr bwMode="auto">
          <a:xfrm>
            <a:off x="5562600" y="5410200"/>
            <a:ext cx="31400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tx1"/>
                </a:solidFill>
              </a:rPr>
              <a:t>We</a:t>
            </a:r>
            <a:r>
              <a:rPr lang="ja-JP" altLang="en-US" sz="1800">
                <a:solidFill>
                  <a:schemeClr val="tx1"/>
                </a:solidFill>
              </a:rPr>
              <a:t>’</a:t>
            </a:r>
            <a:r>
              <a:rPr lang="en-US" altLang="ja-JP" sz="1800">
                <a:solidFill>
                  <a:schemeClr val="tx1"/>
                </a:solidFill>
              </a:rPr>
              <a:t>ll model each cluster using one of these Gaussian </a:t>
            </a:r>
            <a:r>
              <a:rPr lang="ja-JP" altLang="en-US" sz="1800">
                <a:solidFill>
                  <a:schemeClr val="tx1"/>
                </a:solidFill>
              </a:rPr>
              <a:t>“</a:t>
            </a:r>
            <a:r>
              <a:rPr lang="en-US" altLang="ja-JP" sz="1800">
                <a:solidFill>
                  <a:schemeClr val="tx1"/>
                </a:solidFill>
              </a:rPr>
              <a:t>bells</a:t>
            </a:r>
            <a:r>
              <a:rPr lang="ja-JP" altLang="en-US" sz="1800">
                <a:solidFill>
                  <a:schemeClr val="tx1"/>
                </a:solidFill>
              </a:rPr>
              <a:t>”</a:t>
            </a:r>
            <a:r>
              <a:rPr lang="en-US" altLang="ja-JP" sz="1800">
                <a:solidFill>
                  <a:schemeClr val="tx1"/>
                </a:solidFill>
              </a:rPr>
              <a:t>…</a:t>
            </a:r>
            <a:endParaRPr lang="en-US" altLang="en-US" sz="1800">
              <a:solidFill>
                <a:schemeClr val="tx1"/>
              </a:solidFill>
            </a:endParaRPr>
          </a:p>
        </p:txBody>
      </p:sp>
      <p:grpSp>
        <p:nvGrpSpPr>
          <p:cNvPr id="43012" name="Group 1"/>
          <p:cNvGrpSpPr>
            <a:grpSpLocks/>
          </p:cNvGrpSpPr>
          <p:nvPr/>
        </p:nvGrpSpPr>
        <p:grpSpPr bwMode="auto">
          <a:xfrm>
            <a:off x="609600" y="3048000"/>
            <a:ext cx="4000500" cy="3230563"/>
            <a:chOff x="609600" y="3048000"/>
            <a:chExt cx="4000500" cy="3230563"/>
          </a:xfrm>
        </p:grpSpPr>
        <p:sp>
          <p:nvSpPr>
            <p:cNvPr id="43015" name="Oval 6"/>
            <p:cNvSpPr>
              <a:spLocks noChangeArrowheads="1"/>
            </p:cNvSpPr>
            <p:nvPr/>
          </p:nvSpPr>
          <p:spPr bwMode="auto">
            <a:xfrm rot="-2443925">
              <a:off x="1416050" y="3800475"/>
              <a:ext cx="2297113" cy="1435100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16" name="Rectangle 6"/>
            <p:cNvSpPr>
              <a:spLocks noChangeArrowheads="1"/>
            </p:cNvSpPr>
            <p:nvPr/>
          </p:nvSpPr>
          <p:spPr bwMode="auto">
            <a:xfrm>
              <a:off x="722313" y="3108325"/>
              <a:ext cx="3798887" cy="2987675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17" name="Line 7"/>
            <p:cNvSpPr>
              <a:spLocks noChangeShapeType="1"/>
            </p:cNvSpPr>
            <p:nvPr/>
          </p:nvSpPr>
          <p:spPr bwMode="auto">
            <a:xfrm>
              <a:off x="722313" y="3108325"/>
              <a:ext cx="3798887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8" name="Freeform 8"/>
            <p:cNvSpPr>
              <a:spLocks/>
            </p:cNvSpPr>
            <p:nvPr/>
          </p:nvSpPr>
          <p:spPr bwMode="auto">
            <a:xfrm>
              <a:off x="722313" y="3108325"/>
              <a:ext cx="3798887" cy="2987675"/>
            </a:xfrm>
            <a:custGeom>
              <a:avLst/>
              <a:gdLst>
                <a:gd name="T0" fmla="*/ 0 w 435"/>
                <a:gd name="T1" fmla="*/ 2147483647 h 343"/>
                <a:gd name="T2" fmla="*/ 2147483647 w 435"/>
                <a:gd name="T3" fmla="*/ 2147483647 h 343"/>
                <a:gd name="T4" fmla="*/ 2147483647 w 435"/>
                <a:gd name="T5" fmla="*/ 0 h 343"/>
                <a:gd name="T6" fmla="*/ 0 60000 65536"/>
                <a:gd name="T7" fmla="*/ 0 60000 65536"/>
                <a:gd name="T8" fmla="*/ 0 60000 65536"/>
                <a:gd name="T9" fmla="*/ 0 w 435"/>
                <a:gd name="T10" fmla="*/ 0 h 343"/>
                <a:gd name="T11" fmla="*/ 435 w 435"/>
                <a:gd name="T12" fmla="*/ 343 h 3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5" h="343">
                  <a:moveTo>
                    <a:pt x="0" y="343"/>
                  </a:moveTo>
                  <a:lnTo>
                    <a:pt x="435" y="343"/>
                  </a:lnTo>
                  <a:lnTo>
                    <a:pt x="43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9" name="Line 9"/>
            <p:cNvSpPr>
              <a:spLocks noChangeShapeType="1"/>
            </p:cNvSpPr>
            <p:nvPr/>
          </p:nvSpPr>
          <p:spPr bwMode="auto">
            <a:xfrm flipV="1">
              <a:off x="722313" y="3108325"/>
              <a:ext cx="1587" cy="29876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0" name="Line 10"/>
            <p:cNvSpPr>
              <a:spLocks noChangeShapeType="1"/>
            </p:cNvSpPr>
            <p:nvPr/>
          </p:nvSpPr>
          <p:spPr bwMode="auto">
            <a:xfrm>
              <a:off x="722313" y="6096000"/>
              <a:ext cx="3798887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1" name="Line 11"/>
            <p:cNvSpPr>
              <a:spLocks noChangeShapeType="1"/>
            </p:cNvSpPr>
            <p:nvPr/>
          </p:nvSpPr>
          <p:spPr bwMode="auto">
            <a:xfrm flipV="1">
              <a:off x="722313" y="3108325"/>
              <a:ext cx="1587" cy="29876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2" name="Line 12"/>
            <p:cNvSpPr>
              <a:spLocks noChangeShapeType="1"/>
            </p:cNvSpPr>
            <p:nvPr/>
          </p:nvSpPr>
          <p:spPr bwMode="auto">
            <a:xfrm flipV="1">
              <a:off x="722313" y="6051550"/>
              <a:ext cx="1587" cy="444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3" name="Line 13"/>
            <p:cNvSpPr>
              <a:spLocks noChangeShapeType="1"/>
            </p:cNvSpPr>
            <p:nvPr/>
          </p:nvSpPr>
          <p:spPr bwMode="auto">
            <a:xfrm>
              <a:off x="722313" y="3108325"/>
              <a:ext cx="1587" cy="349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4" name="Rectangle 14"/>
            <p:cNvSpPr>
              <a:spLocks noChangeArrowheads="1"/>
            </p:cNvSpPr>
            <p:nvPr/>
          </p:nvSpPr>
          <p:spPr bwMode="auto">
            <a:xfrm>
              <a:off x="661988" y="6113463"/>
              <a:ext cx="149225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 sz="800" b="0">
                  <a:solidFill>
                    <a:srgbClr val="000000"/>
                  </a:solidFill>
                  <a:latin typeface="Helvetica" pitchFamily="1" charset="0"/>
                </a:rPr>
                <a:t>-2</a:t>
              </a:r>
              <a:endParaRPr lang="en-US" altLang="en-US" sz="1800"/>
            </a:p>
          </p:txBody>
        </p:sp>
        <p:sp>
          <p:nvSpPr>
            <p:cNvPr id="43025" name="Line 15"/>
            <p:cNvSpPr>
              <a:spLocks noChangeShapeType="1"/>
            </p:cNvSpPr>
            <p:nvPr/>
          </p:nvSpPr>
          <p:spPr bwMode="auto">
            <a:xfrm flipV="1">
              <a:off x="1263650" y="6051550"/>
              <a:ext cx="1588" cy="444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6" name="Line 16"/>
            <p:cNvSpPr>
              <a:spLocks noChangeShapeType="1"/>
            </p:cNvSpPr>
            <p:nvPr/>
          </p:nvSpPr>
          <p:spPr bwMode="auto">
            <a:xfrm>
              <a:off x="1263650" y="3108325"/>
              <a:ext cx="1588" cy="349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7" name="Rectangle 17"/>
            <p:cNvSpPr>
              <a:spLocks noChangeArrowheads="1"/>
            </p:cNvSpPr>
            <p:nvPr/>
          </p:nvSpPr>
          <p:spPr bwMode="auto">
            <a:xfrm>
              <a:off x="1211263" y="6113463"/>
              <a:ext cx="149225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 sz="800" b="0">
                  <a:solidFill>
                    <a:srgbClr val="000000"/>
                  </a:solidFill>
                  <a:latin typeface="Helvetica" pitchFamily="1" charset="0"/>
                </a:rPr>
                <a:t>-1</a:t>
              </a:r>
              <a:endParaRPr lang="en-US" altLang="en-US" sz="1800"/>
            </a:p>
          </p:txBody>
        </p:sp>
        <p:sp>
          <p:nvSpPr>
            <p:cNvPr id="43028" name="Line 18"/>
            <p:cNvSpPr>
              <a:spLocks noChangeShapeType="1"/>
            </p:cNvSpPr>
            <p:nvPr/>
          </p:nvSpPr>
          <p:spPr bwMode="auto">
            <a:xfrm flipV="1">
              <a:off x="1804988" y="6051550"/>
              <a:ext cx="1587" cy="444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9" name="Line 19"/>
            <p:cNvSpPr>
              <a:spLocks noChangeShapeType="1"/>
            </p:cNvSpPr>
            <p:nvPr/>
          </p:nvSpPr>
          <p:spPr bwMode="auto">
            <a:xfrm>
              <a:off x="1804988" y="3108325"/>
              <a:ext cx="1587" cy="349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0" name="Rectangle 20"/>
            <p:cNvSpPr>
              <a:spLocks noChangeArrowheads="1"/>
            </p:cNvSpPr>
            <p:nvPr/>
          </p:nvSpPr>
          <p:spPr bwMode="auto">
            <a:xfrm>
              <a:off x="1787525" y="6113463"/>
              <a:ext cx="114300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 sz="800" b="0">
                  <a:solidFill>
                    <a:srgbClr val="000000"/>
                  </a:solidFill>
                  <a:latin typeface="Helvetica" pitchFamily="1" charset="0"/>
                </a:rPr>
                <a:t>0</a:t>
              </a:r>
              <a:endParaRPr lang="en-US" altLang="en-US" sz="1800"/>
            </a:p>
          </p:txBody>
        </p:sp>
        <p:sp>
          <p:nvSpPr>
            <p:cNvPr id="43031" name="Line 21"/>
            <p:cNvSpPr>
              <a:spLocks noChangeShapeType="1"/>
            </p:cNvSpPr>
            <p:nvPr/>
          </p:nvSpPr>
          <p:spPr bwMode="auto">
            <a:xfrm flipV="1">
              <a:off x="2346325" y="6051550"/>
              <a:ext cx="1588" cy="444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2" name="Line 22"/>
            <p:cNvSpPr>
              <a:spLocks noChangeShapeType="1"/>
            </p:cNvSpPr>
            <p:nvPr/>
          </p:nvSpPr>
          <p:spPr bwMode="auto">
            <a:xfrm>
              <a:off x="2346325" y="3108325"/>
              <a:ext cx="1588" cy="349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3" name="Rectangle 23"/>
            <p:cNvSpPr>
              <a:spLocks noChangeArrowheads="1"/>
            </p:cNvSpPr>
            <p:nvPr/>
          </p:nvSpPr>
          <p:spPr bwMode="auto">
            <a:xfrm>
              <a:off x="2320925" y="6113463"/>
              <a:ext cx="114300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 sz="800" b="0">
                  <a:solidFill>
                    <a:srgbClr val="000000"/>
                  </a:solidFill>
                  <a:latin typeface="Helvetica" pitchFamily="1" charset="0"/>
                </a:rPr>
                <a:t>1</a:t>
              </a:r>
              <a:endParaRPr lang="en-US" altLang="en-US" sz="1800"/>
            </a:p>
          </p:txBody>
        </p:sp>
        <p:sp>
          <p:nvSpPr>
            <p:cNvPr id="43034" name="Line 24"/>
            <p:cNvSpPr>
              <a:spLocks noChangeShapeType="1"/>
            </p:cNvSpPr>
            <p:nvPr/>
          </p:nvSpPr>
          <p:spPr bwMode="auto">
            <a:xfrm flipV="1">
              <a:off x="2897188" y="6051550"/>
              <a:ext cx="1587" cy="444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5" name="Line 25"/>
            <p:cNvSpPr>
              <a:spLocks noChangeShapeType="1"/>
            </p:cNvSpPr>
            <p:nvPr/>
          </p:nvSpPr>
          <p:spPr bwMode="auto">
            <a:xfrm>
              <a:off x="2897188" y="3108325"/>
              <a:ext cx="1587" cy="349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6" name="Rectangle 26"/>
            <p:cNvSpPr>
              <a:spLocks noChangeArrowheads="1"/>
            </p:cNvSpPr>
            <p:nvPr/>
          </p:nvSpPr>
          <p:spPr bwMode="auto">
            <a:xfrm>
              <a:off x="2871788" y="6113463"/>
              <a:ext cx="114300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 sz="800" b="0">
                  <a:solidFill>
                    <a:srgbClr val="000000"/>
                  </a:solidFill>
                  <a:latin typeface="Helvetica" pitchFamily="1" charset="0"/>
                </a:rPr>
                <a:t>2</a:t>
              </a:r>
              <a:endParaRPr lang="en-US" altLang="en-US" sz="1800"/>
            </a:p>
          </p:txBody>
        </p:sp>
        <p:sp>
          <p:nvSpPr>
            <p:cNvPr id="43037" name="Line 27"/>
            <p:cNvSpPr>
              <a:spLocks noChangeShapeType="1"/>
            </p:cNvSpPr>
            <p:nvPr/>
          </p:nvSpPr>
          <p:spPr bwMode="auto">
            <a:xfrm flipV="1">
              <a:off x="3438525" y="6051550"/>
              <a:ext cx="1588" cy="444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8" name="Line 28"/>
            <p:cNvSpPr>
              <a:spLocks noChangeShapeType="1"/>
            </p:cNvSpPr>
            <p:nvPr/>
          </p:nvSpPr>
          <p:spPr bwMode="auto">
            <a:xfrm>
              <a:off x="3438525" y="3108325"/>
              <a:ext cx="1588" cy="349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9" name="Rectangle 29"/>
            <p:cNvSpPr>
              <a:spLocks noChangeArrowheads="1"/>
            </p:cNvSpPr>
            <p:nvPr/>
          </p:nvSpPr>
          <p:spPr bwMode="auto">
            <a:xfrm>
              <a:off x="3413125" y="6113463"/>
              <a:ext cx="114300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 sz="800" b="0">
                  <a:solidFill>
                    <a:srgbClr val="000000"/>
                  </a:solidFill>
                  <a:latin typeface="Helvetica" pitchFamily="1" charset="0"/>
                </a:rPr>
                <a:t>3</a:t>
              </a:r>
              <a:endParaRPr lang="en-US" altLang="en-US" sz="1800"/>
            </a:p>
          </p:txBody>
        </p:sp>
        <p:sp>
          <p:nvSpPr>
            <p:cNvPr id="43040" name="Line 30"/>
            <p:cNvSpPr>
              <a:spLocks noChangeShapeType="1"/>
            </p:cNvSpPr>
            <p:nvPr/>
          </p:nvSpPr>
          <p:spPr bwMode="auto">
            <a:xfrm flipV="1">
              <a:off x="3971925" y="6051550"/>
              <a:ext cx="1588" cy="444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1" name="Line 31"/>
            <p:cNvSpPr>
              <a:spLocks noChangeShapeType="1"/>
            </p:cNvSpPr>
            <p:nvPr/>
          </p:nvSpPr>
          <p:spPr bwMode="auto">
            <a:xfrm>
              <a:off x="3971925" y="3108325"/>
              <a:ext cx="1588" cy="349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2" name="Rectangle 32"/>
            <p:cNvSpPr>
              <a:spLocks noChangeArrowheads="1"/>
            </p:cNvSpPr>
            <p:nvPr/>
          </p:nvSpPr>
          <p:spPr bwMode="auto">
            <a:xfrm>
              <a:off x="3954463" y="6113463"/>
              <a:ext cx="114300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 sz="800" b="0">
                  <a:solidFill>
                    <a:srgbClr val="000000"/>
                  </a:solidFill>
                  <a:latin typeface="Helvetica" pitchFamily="1" charset="0"/>
                </a:rPr>
                <a:t>4</a:t>
              </a:r>
              <a:endParaRPr lang="en-US" altLang="en-US" sz="1800"/>
            </a:p>
          </p:txBody>
        </p:sp>
        <p:sp>
          <p:nvSpPr>
            <p:cNvPr id="43043" name="Line 33"/>
            <p:cNvSpPr>
              <a:spLocks noChangeShapeType="1"/>
            </p:cNvSpPr>
            <p:nvPr/>
          </p:nvSpPr>
          <p:spPr bwMode="auto">
            <a:xfrm flipV="1">
              <a:off x="4521200" y="6051550"/>
              <a:ext cx="1588" cy="444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4" name="Line 34"/>
            <p:cNvSpPr>
              <a:spLocks noChangeShapeType="1"/>
            </p:cNvSpPr>
            <p:nvPr/>
          </p:nvSpPr>
          <p:spPr bwMode="auto">
            <a:xfrm>
              <a:off x="4521200" y="3108325"/>
              <a:ext cx="1588" cy="349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5" name="Rectangle 35"/>
            <p:cNvSpPr>
              <a:spLocks noChangeArrowheads="1"/>
            </p:cNvSpPr>
            <p:nvPr/>
          </p:nvSpPr>
          <p:spPr bwMode="auto">
            <a:xfrm>
              <a:off x="4495800" y="6113463"/>
              <a:ext cx="114300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 sz="800" b="0">
                  <a:solidFill>
                    <a:srgbClr val="000000"/>
                  </a:solidFill>
                  <a:latin typeface="Helvetica" pitchFamily="1" charset="0"/>
                </a:rPr>
                <a:t>5</a:t>
              </a:r>
              <a:endParaRPr lang="en-US" altLang="en-US" sz="1800"/>
            </a:p>
          </p:txBody>
        </p:sp>
        <p:sp>
          <p:nvSpPr>
            <p:cNvPr id="43046" name="Line 36"/>
            <p:cNvSpPr>
              <a:spLocks noChangeShapeType="1"/>
            </p:cNvSpPr>
            <p:nvPr/>
          </p:nvSpPr>
          <p:spPr bwMode="auto">
            <a:xfrm>
              <a:off x="722313" y="6096000"/>
              <a:ext cx="349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7" name="Line 37"/>
            <p:cNvSpPr>
              <a:spLocks noChangeShapeType="1"/>
            </p:cNvSpPr>
            <p:nvPr/>
          </p:nvSpPr>
          <p:spPr bwMode="auto">
            <a:xfrm flipH="1">
              <a:off x="4486275" y="6096000"/>
              <a:ext cx="349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8" name="Rectangle 38"/>
            <p:cNvSpPr>
              <a:spLocks noChangeArrowheads="1"/>
            </p:cNvSpPr>
            <p:nvPr/>
          </p:nvSpPr>
          <p:spPr bwMode="auto">
            <a:xfrm>
              <a:off x="609600" y="6026150"/>
              <a:ext cx="149225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 sz="800" b="0">
                  <a:solidFill>
                    <a:srgbClr val="000000"/>
                  </a:solidFill>
                  <a:latin typeface="Helvetica" pitchFamily="1" charset="0"/>
                </a:rPr>
                <a:t>-2</a:t>
              </a:r>
              <a:endParaRPr lang="en-US" altLang="en-US" sz="1800"/>
            </a:p>
          </p:txBody>
        </p:sp>
        <p:sp>
          <p:nvSpPr>
            <p:cNvPr id="43049" name="Line 39"/>
            <p:cNvSpPr>
              <a:spLocks noChangeShapeType="1"/>
            </p:cNvSpPr>
            <p:nvPr/>
          </p:nvSpPr>
          <p:spPr bwMode="auto">
            <a:xfrm>
              <a:off x="722313" y="5659438"/>
              <a:ext cx="34925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0" name="Line 40"/>
            <p:cNvSpPr>
              <a:spLocks noChangeShapeType="1"/>
            </p:cNvSpPr>
            <p:nvPr/>
          </p:nvSpPr>
          <p:spPr bwMode="auto">
            <a:xfrm flipH="1">
              <a:off x="4486275" y="5659438"/>
              <a:ext cx="34925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1" name="Rectangle 41"/>
            <p:cNvSpPr>
              <a:spLocks noChangeArrowheads="1"/>
            </p:cNvSpPr>
            <p:nvPr/>
          </p:nvSpPr>
          <p:spPr bwMode="auto">
            <a:xfrm>
              <a:off x="609600" y="5599113"/>
              <a:ext cx="149225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 sz="800" b="0">
                  <a:solidFill>
                    <a:srgbClr val="000000"/>
                  </a:solidFill>
                  <a:latin typeface="Helvetica" pitchFamily="1" charset="0"/>
                </a:rPr>
                <a:t>-1</a:t>
              </a:r>
              <a:endParaRPr lang="en-US" altLang="en-US" sz="1800"/>
            </a:p>
          </p:txBody>
        </p:sp>
        <p:sp>
          <p:nvSpPr>
            <p:cNvPr id="43052" name="Line 42"/>
            <p:cNvSpPr>
              <a:spLocks noChangeShapeType="1"/>
            </p:cNvSpPr>
            <p:nvPr/>
          </p:nvSpPr>
          <p:spPr bwMode="auto">
            <a:xfrm>
              <a:off x="722313" y="5233988"/>
              <a:ext cx="34925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3" name="Line 43"/>
            <p:cNvSpPr>
              <a:spLocks noChangeShapeType="1"/>
            </p:cNvSpPr>
            <p:nvPr/>
          </p:nvSpPr>
          <p:spPr bwMode="auto">
            <a:xfrm flipH="1">
              <a:off x="4486275" y="5233988"/>
              <a:ext cx="34925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4" name="Rectangle 44"/>
            <p:cNvSpPr>
              <a:spLocks noChangeArrowheads="1"/>
            </p:cNvSpPr>
            <p:nvPr/>
          </p:nvSpPr>
          <p:spPr bwMode="auto">
            <a:xfrm>
              <a:off x="644525" y="5172075"/>
              <a:ext cx="114300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 sz="800" b="0">
                  <a:solidFill>
                    <a:srgbClr val="000000"/>
                  </a:solidFill>
                  <a:latin typeface="Helvetica" pitchFamily="1" charset="0"/>
                </a:rPr>
                <a:t>0</a:t>
              </a:r>
              <a:endParaRPr lang="en-US" altLang="en-US" sz="1800"/>
            </a:p>
          </p:txBody>
        </p:sp>
        <p:sp>
          <p:nvSpPr>
            <p:cNvPr id="43055" name="Line 45"/>
            <p:cNvSpPr>
              <a:spLocks noChangeShapeType="1"/>
            </p:cNvSpPr>
            <p:nvPr/>
          </p:nvSpPr>
          <p:spPr bwMode="auto">
            <a:xfrm>
              <a:off x="722313" y="4814888"/>
              <a:ext cx="34925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6" name="Line 46"/>
            <p:cNvSpPr>
              <a:spLocks noChangeShapeType="1"/>
            </p:cNvSpPr>
            <p:nvPr/>
          </p:nvSpPr>
          <p:spPr bwMode="auto">
            <a:xfrm flipH="1">
              <a:off x="4486275" y="4814888"/>
              <a:ext cx="34925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7" name="Rectangle 47"/>
            <p:cNvSpPr>
              <a:spLocks noChangeArrowheads="1"/>
            </p:cNvSpPr>
            <p:nvPr/>
          </p:nvSpPr>
          <p:spPr bwMode="auto">
            <a:xfrm>
              <a:off x="644525" y="4745038"/>
              <a:ext cx="114300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 sz="800" b="0">
                  <a:solidFill>
                    <a:srgbClr val="000000"/>
                  </a:solidFill>
                  <a:latin typeface="Helvetica" pitchFamily="1" charset="0"/>
                </a:rPr>
                <a:t>1</a:t>
              </a:r>
              <a:endParaRPr lang="en-US" altLang="en-US" sz="1800"/>
            </a:p>
          </p:txBody>
        </p:sp>
        <p:sp>
          <p:nvSpPr>
            <p:cNvPr id="43058" name="Line 48"/>
            <p:cNvSpPr>
              <a:spLocks noChangeShapeType="1"/>
            </p:cNvSpPr>
            <p:nvPr/>
          </p:nvSpPr>
          <p:spPr bwMode="auto">
            <a:xfrm>
              <a:off x="722313" y="4379913"/>
              <a:ext cx="34925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9" name="Line 49"/>
            <p:cNvSpPr>
              <a:spLocks noChangeShapeType="1"/>
            </p:cNvSpPr>
            <p:nvPr/>
          </p:nvSpPr>
          <p:spPr bwMode="auto">
            <a:xfrm flipH="1">
              <a:off x="4486275" y="4379913"/>
              <a:ext cx="34925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60" name="Rectangle 50"/>
            <p:cNvSpPr>
              <a:spLocks noChangeArrowheads="1"/>
            </p:cNvSpPr>
            <p:nvPr/>
          </p:nvSpPr>
          <p:spPr bwMode="auto">
            <a:xfrm>
              <a:off x="644525" y="4319588"/>
              <a:ext cx="114300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 sz="800" b="0">
                  <a:solidFill>
                    <a:srgbClr val="000000"/>
                  </a:solidFill>
                  <a:latin typeface="Helvetica" pitchFamily="1" charset="0"/>
                </a:rPr>
                <a:t>2</a:t>
              </a:r>
              <a:endParaRPr lang="en-US" altLang="en-US" sz="1800"/>
            </a:p>
          </p:txBody>
        </p:sp>
        <p:sp>
          <p:nvSpPr>
            <p:cNvPr id="43061" name="Line 51"/>
            <p:cNvSpPr>
              <a:spLocks noChangeShapeType="1"/>
            </p:cNvSpPr>
            <p:nvPr/>
          </p:nvSpPr>
          <p:spPr bwMode="auto">
            <a:xfrm>
              <a:off x="722313" y="3962400"/>
              <a:ext cx="349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62" name="Line 52"/>
            <p:cNvSpPr>
              <a:spLocks noChangeShapeType="1"/>
            </p:cNvSpPr>
            <p:nvPr/>
          </p:nvSpPr>
          <p:spPr bwMode="auto">
            <a:xfrm flipH="1">
              <a:off x="4486275" y="3962400"/>
              <a:ext cx="349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63" name="Rectangle 53"/>
            <p:cNvSpPr>
              <a:spLocks noChangeArrowheads="1"/>
            </p:cNvSpPr>
            <p:nvPr/>
          </p:nvSpPr>
          <p:spPr bwMode="auto">
            <a:xfrm>
              <a:off x="644525" y="3900488"/>
              <a:ext cx="114300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 sz="800" b="0">
                  <a:solidFill>
                    <a:srgbClr val="000000"/>
                  </a:solidFill>
                  <a:latin typeface="Helvetica" pitchFamily="1" charset="0"/>
                </a:rPr>
                <a:t>3</a:t>
              </a:r>
              <a:endParaRPr lang="en-US" altLang="en-US" sz="1800"/>
            </a:p>
          </p:txBody>
        </p:sp>
        <p:sp>
          <p:nvSpPr>
            <p:cNvPr id="43064" name="Line 54"/>
            <p:cNvSpPr>
              <a:spLocks noChangeShapeType="1"/>
            </p:cNvSpPr>
            <p:nvPr/>
          </p:nvSpPr>
          <p:spPr bwMode="auto">
            <a:xfrm>
              <a:off x="722313" y="3535363"/>
              <a:ext cx="34925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65" name="Line 55"/>
            <p:cNvSpPr>
              <a:spLocks noChangeShapeType="1"/>
            </p:cNvSpPr>
            <p:nvPr/>
          </p:nvSpPr>
          <p:spPr bwMode="auto">
            <a:xfrm flipH="1">
              <a:off x="4486275" y="3535363"/>
              <a:ext cx="34925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66" name="Rectangle 56"/>
            <p:cNvSpPr>
              <a:spLocks noChangeArrowheads="1"/>
            </p:cNvSpPr>
            <p:nvPr/>
          </p:nvSpPr>
          <p:spPr bwMode="auto">
            <a:xfrm>
              <a:off x="644525" y="3473450"/>
              <a:ext cx="114300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 sz="800" b="0">
                  <a:solidFill>
                    <a:srgbClr val="000000"/>
                  </a:solidFill>
                  <a:latin typeface="Helvetica" pitchFamily="1" charset="0"/>
                </a:rPr>
                <a:t>4</a:t>
              </a:r>
              <a:endParaRPr lang="en-US" altLang="en-US" sz="1800"/>
            </a:p>
          </p:txBody>
        </p:sp>
        <p:sp>
          <p:nvSpPr>
            <p:cNvPr id="43067" name="Line 57"/>
            <p:cNvSpPr>
              <a:spLocks noChangeShapeType="1"/>
            </p:cNvSpPr>
            <p:nvPr/>
          </p:nvSpPr>
          <p:spPr bwMode="auto">
            <a:xfrm>
              <a:off x="722313" y="3108325"/>
              <a:ext cx="349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68" name="Line 58"/>
            <p:cNvSpPr>
              <a:spLocks noChangeShapeType="1"/>
            </p:cNvSpPr>
            <p:nvPr/>
          </p:nvSpPr>
          <p:spPr bwMode="auto">
            <a:xfrm flipH="1">
              <a:off x="4486275" y="3108325"/>
              <a:ext cx="349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69" name="Rectangle 59"/>
            <p:cNvSpPr>
              <a:spLocks noChangeArrowheads="1"/>
            </p:cNvSpPr>
            <p:nvPr/>
          </p:nvSpPr>
          <p:spPr bwMode="auto">
            <a:xfrm>
              <a:off x="644525" y="3048000"/>
              <a:ext cx="114300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 sz="800" b="0">
                  <a:solidFill>
                    <a:srgbClr val="000000"/>
                  </a:solidFill>
                  <a:latin typeface="Helvetica" pitchFamily="1" charset="0"/>
                </a:rPr>
                <a:t>5</a:t>
              </a:r>
              <a:endParaRPr lang="en-US" altLang="en-US" sz="1800"/>
            </a:p>
          </p:txBody>
        </p:sp>
        <p:sp>
          <p:nvSpPr>
            <p:cNvPr id="43070" name="Line 60"/>
            <p:cNvSpPr>
              <a:spLocks noChangeShapeType="1"/>
            </p:cNvSpPr>
            <p:nvPr/>
          </p:nvSpPr>
          <p:spPr bwMode="auto">
            <a:xfrm>
              <a:off x="722313" y="3108325"/>
              <a:ext cx="3798887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71" name="Freeform 61"/>
            <p:cNvSpPr>
              <a:spLocks/>
            </p:cNvSpPr>
            <p:nvPr/>
          </p:nvSpPr>
          <p:spPr bwMode="auto">
            <a:xfrm>
              <a:off x="722313" y="3108325"/>
              <a:ext cx="3798887" cy="2987675"/>
            </a:xfrm>
            <a:custGeom>
              <a:avLst/>
              <a:gdLst>
                <a:gd name="T0" fmla="*/ 0 w 435"/>
                <a:gd name="T1" fmla="*/ 2147483647 h 343"/>
                <a:gd name="T2" fmla="*/ 2147483647 w 435"/>
                <a:gd name="T3" fmla="*/ 2147483647 h 343"/>
                <a:gd name="T4" fmla="*/ 2147483647 w 435"/>
                <a:gd name="T5" fmla="*/ 0 h 343"/>
                <a:gd name="T6" fmla="*/ 0 60000 65536"/>
                <a:gd name="T7" fmla="*/ 0 60000 65536"/>
                <a:gd name="T8" fmla="*/ 0 60000 65536"/>
                <a:gd name="T9" fmla="*/ 0 w 435"/>
                <a:gd name="T10" fmla="*/ 0 h 343"/>
                <a:gd name="T11" fmla="*/ 435 w 435"/>
                <a:gd name="T12" fmla="*/ 343 h 3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5" h="343">
                  <a:moveTo>
                    <a:pt x="0" y="343"/>
                  </a:moveTo>
                  <a:lnTo>
                    <a:pt x="435" y="343"/>
                  </a:lnTo>
                  <a:lnTo>
                    <a:pt x="43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72" name="Line 62"/>
            <p:cNvSpPr>
              <a:spLocks noChangeShapeType="1"/>
            </p:cNvSpPr>
            <p:nvPr/>
          </p:nvSpPr>
          <p:spPr bwMode="auto">
            <a:xfrm flipV="1">
              <a:off x="722313" y="3108325"/>
              <a:ext cx="1587" cy="29876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73" name="Oval 112"/>
            <p:cNvSpPr>
              <a:spLocks noChangeArrowheads="1"/>
            </p:cNvSpPr>
            <p:nvPr/>
          </p:nvSpPr>
          <p:spPr bwMode="auto">
            <a:xfrm>
              <a:off x="1884363" y="5314950"/>
              <a:ext cx="104775" cy="1143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74" name="Oval 113"/>
            <p:cNvSpPr>
              <a:spLocks noChangeArrowheads="1"/>
            </p:cNvSpPr>
            <p:nvPr/>
          </p:nvSpPr>
          <p:spPr bwMode="auto">
            <a:xfrm>
              <a:off x="3054350" y="4600575"/>
              <a:ext cx="112713" cy="10477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75" name="Oval 114"/>
            <p:cNvSpPr>
              <a:spLocks noChangeArrowheads="1"/>
            </p:cNvSpPr>
            <p:nvPr/>
          </p:nvSpPr>
          <p:spPr bwMode="auto">
            <a:xfrm>
              <a:off x="2705100" y="4278313"/>
              <a:ext cx="104775" cy="1143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76" name="Oval 115"/>
            <p:cNvSpPr>
              <a:spLocks noChangeArrowheads="1"/>
            </p:cNvSpPr>
            <p:nvPr/>
          </p:nvSpPr>
          <p:spPr bwMode="auto">
            <a:xfrm>
              <a:off x="2530475" y="4802188"/>
              <a:ext cx="112713" cy="11271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77" name="Oval 116"/>
            <p:cNvSpPr>
              <a:spLocks noChangeArrowheads="1"/>
            </p:cNvSpPr>
            <p:nvPr/>
          </p:nvSpPr>
          <p:spPr bwMode="auto">
            <a:xfrm>
              <a:off x="2006600" y="4540250"/>
              <a:ext cx="112713" cy="10477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78" name="Oval 117"/>
            <p:cNvSpPr>
              <a:spLocks noChangeArrowheads="1"/>
            </p:cNvSpPr>
            <p:nvPr/>
          </p:nvSpPr>
          <p:spPr bwMode="auto">
            <a:xfrm>
              <a:off x="1884363" y="4827588"/>
              <a:ext cx="104775" cy="10477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79" name="Oval 118"/>
            <p:cNvSpPr>
              <a:spLocks noChangeArrowheads="1"/>
            </p:cNvSpPr>
            <p:nvPr/>
          </p:nvSpPr>
          <p:spPr bwMode="auto">
            <a:xfrm>
              <a:off x="3324225" y="4357688"/>
              <a:ext cx="104775" cy="11271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80" name="Oval 119"/>
            <p:cNvSpPr>
              <a:spLocks noChangeArrowheads="1"/>
            </p:cNvSpPr>
            <p:nvPr/>
          </p:nvSpPr>
          <p:spPr bwMode="auto">
            <a:xfrm>
              <a:off x="1866900" y="4392613"/>
              <a:ext cx="112713" cy="11271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81" name="Oval 120"/>
            <p:cNvSpPr>
              <a:spLocks noChangeArrowheads="1"/>
            </p:cNvSpPr>
            <p:nvPr/>
          </p:nvSpPr>
          <p:spPr bwMode="auto">
            <a:xfrm>
              <a:off x="1909763" y="4949825"/>
              <a:ext cx="114300" cy="11271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82" name="Oval 121"/>
            <p:cNvSpPr>
              <a:spLocks noChangeArrowheads="1"/>
            </p:cNvSpPr>
            <p:nvPr/>
          </p:nvSpPr>
          <p:spPr bwMode="auto">
            <a:xfrm>
              <a:off x="2381250" y="3973513"/>
              <a:ext cx="114300" cy="1143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83" name="Oval 122"/>
            <p:cNvSpPr>
              <a:spLocks noChangeArrowheads="1"/>
            </p:cNvSpPr>
            <p:nvPr/>
          </p:nvSpPr>
          <p:spPr bwMode="auto">
            <a:xfrm>
              <a:off x="2590800" y="4095750"/>
              <a:ext cx="114300" cy="1143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84" name="Oval 123"/>
            <p:cNvSpPr>
              <a:spLocks noChangeArrowheads="1"/>
            </p:cNvSpPr>
            <p:nvPr/>
          </p:nvSpPr>
          <p:spPr bwMode="auto">
            <a:xfrm>
              <a:off x="1892300" y="4575175"/>
              <a:ext cx="104775" cy="11271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85" name="Oval 124"/>
            <p:cNvSpPr>
              <a:spLocks noChangeArrowheads="1"/>
            </p:cNvSpPr>
            <p:nvPr/>
          </p:nvSpPr>
          <p:spPr bwMode="auto">
            <a:xfrm>
              <a:off x="2381250" y="4897438"/>
              <a:ext cx="114300" cy="10477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86" name="Oval 125"/>
            <p:cNvSpPr>
              <a:spLocks noChangeArrowheads="1"/>
            </p:cNvSpPr>
            <p:nvPr/>
          </p:nvSpPr>
          <p:spPr bwMode="auto">
            <a:xfrm>
              <a:off x="1814513" y="3983038"/>
              <a:ext cx="104775" cy="11271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87" name="Oval 126"/>
            <p:cNvSpPr>
              <a:spLocks noChangeArrowheads="1"/>
            </p:cNvSpPr>
            <p:nvPr/>
          </p:nvSpPr>
          <p:spPr bwMode="auto">
            <a:xfrm>
              <a:off x="2530475" y="4652963"/>
              <a:ext cx="112713" cy="1143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88" name="Oval 127"/>
            <p:cNvSpPr>
              <a:spLocks noChangeArrowheads="1"/>
            </p:cNvSpPr>
            <p:nvPr/>
          </p:nvSpPr>
          <p:spPr bwMode="auto">
            <a:xfrm>
              <a:off x="2957513" y="4278313"/>
              <a:ext cx="114300" cy="1143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89" name="Oval 128"/>
            <p:cNvSpPr>
              <a:spLocks noChangeArrowheads="1"/>
            </p:cNvSpPr>
            <p:nvPr/>
          </p:nvSpPr>
          <p:spPr bwMode="auto">
            <a:xfrm>
              <a:off x="1979613" y="3808413"/>
              <a:ext cx="114300" cy="11271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90" name="Oval 129"/>
            <p:cNvSpPr>
              <a:spLocks noChangeArrowheads="1"/>
            </p:cNvSpPr>
            <p:nvPr/>
          </p:nvSpPr>
          <p:spPr bwMode="auto">
            <a:xfrm>
              <a:off x="2678113" y="3748088"/>
              <a:ext cx="114300" cy="11271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91" name="Oval 130"/>
            <p:cNvSpPr>
              <a:spLocks noChangeArrowheads="1"/>
            </p:cNvSpPr>
            <p:nvPr/>
          </p:nvSpPr>
          <p:spPr bwMode="auto">
            <a:xfrm>
              <a:off x="3141663" y="4670425"/>
              <a:ext cx="112712" cy="10477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92" name="Oval 131"/>
            <p:cNvSpPr>
              <a:spLocks noChangeArrowheads="1"/>
            </p:cNvSpPr>
            <p:nvPr/>
          </p:nvSpPr>
          <p:spPr bwMode="auto">
            <a:xfrm>
              <a:off x="1822450" y="4410075"/>
              <a:ext cx="104775" cy="11271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93" name="Oval 132"/>
            <p:cNvSpPr>
              <a:spLocks noChangeArrowheads="1"/>
            </p:cNvSpPr>
            <p:nvPr/>
          </p:nvSpPr>
          <p:spPr bwMode="auto">
            <a:xfrm>
              <a:off x="2346325" y="4740275"/>
              <a:ext cx="104775" cy="10477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94" name="Oval 133"/>
            <p:cNvSpPr>
              <a:spLocks noChangeArrowheads="1"/>
            </p:cNvSpPr>
            <p:nvPr/>
          </p:nvSpPr>
          <p:spPr bwMode="auto">
            <a:xfrm>
              <a:off x="2792413" y="3738563"/>
              <a:ext cx="104775" cy="1143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95" name="Oval 134"/>
            <p:cNvSpPr>
              <a:spLocks noChangeArrowheads="1"/>
            </p:cNvSpPr>
            <p:nvPr/>
          </p:nvSpPr>
          <p:spPr bwMode="auto">
            <a:xfrm>
              <a:off x="2224088" y="4740275"/>
              <a:ext cx="114300" cy="10477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96" name="Oval 135"/>
            <p:cNvSpPr>
              <a:spLocks noChangeArrowheads="1"/>
            </p:cNvSpPr>
            <p:nvPr/>
          </p:nvSpPr>
          <p:spPr bwMode="auto">
            <a:xfrm>
              <a:off x="2390775" y="4087813"/>
              <a:ext cx="112713" cy="11271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97" name="Oval 136"/>
            <p:cNvSpPr>
              <a:spLocks noChangeArrowheads="1"/>
            </p:cNvSpPr>
            <p:nvPr/>
          </p:nvSpPr>
          <p:spPr bwMode="auto">
            <a:xfrm>
              <a:off x="2058988" y="4887913"/>
              <a:ext cx="112712" cy="10477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98" name="Oval 137"/>
            <p:cNvSpPr>
              <a:spLocks noChangeArrowheads="1"/>
            </p:cNvSpPr>
            <p:nvPr/>
          </p:nvSpPr>
          <p:spPr bwMode="auto">
            <a:xfrm>
              <a:off x="2460625" y="4400550"/>
              <a:ext cx="112713" cy="1143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99" name="Oval 138"/>
            <p:cNvSpPr>
              <a:spLocks noChangeArrowheads="1"/>
            </p:cNvSpPr>
            <p:nvPr/>
          </p:nvSpPr>
          <p:spPr bwMode="auto">
            <a:xfrm>
              <a:off x="2792413" y="4627563"/>
              <a:ext cx="104775" cy="11271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100" name="Oval 139"/>
            <p:cNvSpPr>
              <a:spLocks noChangeArrowheads="1"/>
            </p:cNvSpPr>
            <p:nvPr/>
          </p:nvSpPr>
          <p:spPr bwMode="auto">
            <a:xfrm>
              <a:off x="2443163" y="4557713"/>
              <a:ext cx="112712" cy="11271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101" name="Oval 140"/>
            <p:cNvSpPr>
              <a:spLocks noChangeArrowheads="1"/>
            </p:cNvSpPr>
            <p:nvPr/>
          </p:nvSpPr>
          <p:spPr bwMode="auto">
            <a:xfrm>
              <a:off x="2478088" y="3721100"/>
              <a:ext cx="104775" cy="1143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102" name="Oval 141"/>
            <p:cNvSpPr>
              <a:spLocks noChangeArrowheads="1"/>
            </p:cNvSpPr>
            <p:nvPr/>
          </p:nvSpPr>
          <p:spPr bwMode="auto">
            <a:xfrm>
              <a:off x="2198688" y="4949825"/>
              <a:ext cx="104775" cy="11271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103" name="Oval 142"/>
            <p:cNvSpPr>
              <a:spLocks noChangeArrowheads="1"/>
            </p:cNvSpPr>
            <p:nvPr/>
          </p:nvSpPr>
          <p:spPr bwMode="auto">
            <a:xfrm>
              <a:off x="2774950" y="4767263"/>
              <a:ext cx="104775" cy="10318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104" name="Oval 143"/>
            <p:cNvSpPr>
              <a:spLocks noChangeArrowheads="1"/>
            </p:cNvSpPr>
            <p:nvPr/>
          </p:nvSpPr>
          <p:spPr bwMode="auto">
            <a:xfrm>
              <a:off x="2538413" y="4645025"/>
              <a:ext cx="114300" cy="11271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105" name="Oval 144"/>
            <p:cNvSpPr>
              <a:spLocks noChangeArrowheads="1"/>
            </p:cNvSpPr>
            <p:nvPr/>
          </p:nvSpPr>
          <p:spPr bwMode="auto">
            <a:xfrm>
              <a:off x="2809875" y="4140200"/>
              <a:ext cx="112713" cy="10318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106" name="Oval 145"/>
            <p:cNvSpPr>
              <a:spLocks noChangeArrowheads="1"/>
            </p:cNvSpPr>
            <p:nvPr/>
          </p:nvSpPr>
          <p:spPr bwMode="auto">
            <a:xfrm>
              <a:off x="2416175" y="5254625"/>
              <a:ext cx="104775" cy="11271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107" name="Oval 146"/>
            <p:cNvSpPr>
              <a:spLocks noChangeArrowheads="1"/>
            </p:cNvSpPr>
            <p:nvPr/>
          </p:nvSpPr>
          <p:spPr bwMode="auto">
            <a:xfrm>
              <a:off x="2590800" y="3703638"/>
              <a:ext cx="114300" cy="10477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108" name="Oval 147"/>
            <p:cNvSpPr>
              <a:spLocks noChangeArrowheads="1"/>
            </p:cNvSpPr>
            <p:nvPr/>
          </p:nvSpPr>
          <p:spPr bwMode="auto">
            <a:xfrm>
              <a:off x="3071813" y="5054600"/>
              <a:ext cx="112712" cy="10318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109" name="Oval 148"/>
            <p:cNvSpPr>
              <a:spLocks noChangeArrowheads="1"/>
            </p:cNvSpPr>
            <p:nvPr/>
          </p:nvSpPr>
          <p:spPr bwMode="auto">
            <a:xfrm>
              <a:off x="2478088" y="4670425"/>
              <a:ext cx="104775" cy="10477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110" name="Oval 149"/>
            <p:cNvSpPr>
              <a:spLocks noChangeArrowheads="1"/>
            </p:cNvSpPr>
            <p:nvPr/>
          </p:nvSpPr>
          <p:spPr bwMode="auto">
            <a:xfrm>
              <a:off x="1971675" y="4905375"/>
              <a:ext cx="104775" cy="10477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111" name="Oval 150"/>
            <p:cNvSpPr>
              <a:spLocks noChangeArrowheads="1"/>
            </p:cNvSpPr>
            <p:nvPr/>
          </p:nvSpPr>
          <p:spPr bwMode="auto">
            <a:xfrm>
              <a:off x="2678113" y="4557713"/>
              <a:ext cx="114300" cy="11271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112" name="Oval 151"/>
            <p:cNvSpPr>
              <a:spLocks noChangeArrowheads="1"/>
            </p:cNvSpPr>
            <p:nvPr/>
          </p:nvSpPr>
          <p:spPr bwMode="auto">
            <a:xfrm>
              <a:off x="2555875" y="4540250"/>
              <a:ext cx="104775" cy="10477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113" name="Oval 152"/>
            <p:cNvSpPr>
              <a:spLocks noChangeArrowheads="1"/>
            </p:cNvSpPr>
            <p:nvPr/>
          </p:nvSpPr>
          <p:spPr bwMode="auto">
            <a:xfrm>
              <a:off x="2268538" y="4217988"/>
              <a:ext cx="112712" cy="10477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114" name="Oval 153"/>
            <p:cNvSpPr>
              <a:spLocks noChangeArrowheads="1"/>
            </p:cNvSpPr>
            <p:nvPr/>
          </p:nvSpPr>
          <p:spPr bwMode="auto">
            <a:xfrm>
              <a:off x="1787525" y="4810125"/>
              <a:ext cx="114300" cy="11271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115" name="Oval 154"/>
            <p:cNvSpPr>
              <a:spLocks noChangeArrowheads="1"/>
            </p:cNvSpPr>
            <p:nvPr/>
          </p:nvSpPr>
          <p:spPr bwMode="auto">
            <a:xfrm>
              <a:off x="3089275" y="4540250"/>
              <a:ext cx="104775" cy="11271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116" name="Oval 155"/>
            <p:cNvSpPr>
              <a:spLocks noChangeArrowheads="1"/>
            </p:cNvSpPr>
            <p:nvPr/>
          </p:nvSpPr>
          <p:spPr bwMode="auto">
            <a:xfrm>
              <a:off x="1770063" y="4235450"/>
              <a:ext cx="114300" cy="11271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117" name="Oval 156"/>
            <p:cNvSpPr>
              <a:spLocks noChangeArrowheads="1"/>
            </p:cNvSpPr>
            <p:nvPr/>
          </p:nvSpPr>
          <p:spPr bwMode="auto">
            <a:xfrm>
              <a:off x="3368675" y="4078288"/>
              <a:ext cx="112713" cy="10477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118" name="Oval 157"/>
            <p:cNvSpPr>
              <a:spLocks noChangeArrowheads="1"/>
            </p:cNvSpPr>
            <p:nvPr/>
          </p:nvSpPr>
          <p:spPr bwMode="auto">
            <a:xfrm>
              <a:off x="3586163" y="4165600"/>
              <a:ext cx="114300" cy="10477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119" name="Oval 158"/>
            <p:cNvSpPr>
              <a:spLocks noChangeArrowheads="1"/>
            </p:cNvSpPr>
            <p:nvPr/>
          </p:nvSpPr>
          <p:spPr bwMode="auto">
            <a:xfrm>
              <a:off x="3533775" y="4522788"/>
              <a:ext cx="104775" cy="10477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120" name="Oval 159"/>
            <p:cNvSpPr>
              <a:spLocks noChangeArrowheads="1"/>
            </p:cNvSpPr>
            <p:nvPr/>
          </p:nvSpPr>
          <p:spPr bwMode="auto">
            <a:xfrm>
              <a:off x="1901825" y="4462463"/>
              <a:ext cx="112713" cy="11271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121" name="Oval 160"/>
            <p:cNvSpPr>
              <a:spLocks noChangeArrowheads="1"/>
            </p:cNvSpPr>
            <p:nvPr/>
          </p:nvSpPr>
          <p:spPr bwMode="auto">
            <a:xfrm>
              <a:off x="3167063" y="4852988"/>
              <a:ext cx="104775" cy="1143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</p:grpSp>
      <p:sp>
        <p:nvSpPr>
          <p:cNvPr id="117" name="TextBox 9"/>
          <p:cNvSpPr txBox="1">
            <a:spLocks noChangeArrowheads="1"/>
          </p:cNvSpPr>
          <p:nvPr/>
        </p:nvSpPr>
        <p:spPr bwMode="auto">
          <a:xfrm>
            <a:off x="5124450" y="3263900"/>
            <a:ext cx="3300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800"/>
              <a:t>Maximum Likelihood estimates</a:t>
            </a:r>
          </a:p>
        </p:txBody>
      </p:sp>
      <p:pic>
        <p:nvPicPr>
          <p:cNvPr id="3" name="Picture 2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05400" y="3733800"/>
            <a:ext cx="3856158" cy="158783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EM Algorithm: E-step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153400" cy="52578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Start with parameters describing each cluster</a:t>
            </a:r>
          </a:p>
          <a:p>
            <a:pPr eaLnBrk="1" hangingPunct="1"/>
            <a:r>
              <a:rPr lang="en-US" altLang="en-US" sz="2400" dirty="0" smtClean="0"/>
              <a:t>Mean </a:t>
            </a:r>
            <a:r>
              <a:rPr lang="el-GR" altLang="en-US" sz="2400" dirty="0" smtClean="0">
                <a:latin typeface="cmmi10" pitchFamily="1" charset="0"/>
              </a:rPr>
              <a:t>μ</a:t>
            </a:r>
            <a:r>
              <a:rPr lang="en-US" altLang="en-US" sz="2400" baseline="-25000" dirty="0" smtClean="0">
                <a:latin typeface="cmmi10" pitchFamily="1" charset="0"/>
              </a:rPr>
              <a:t>c</a:t>
            </a:r>
            <a:r>
              <a:rPr lang="en-US" altLang="en-US" sz="2400" dirty="0" smtClean="0"/>
              <a:t>, Covariance </a:t>
            </a:r>
            <a:r>
              <a:rPr lang="el-GR" altLang="en-US" sz="2400" dirty="0" smtClean="0">
                <a:latin typeface="cmmi10" pitchFamily="1" charset="0"/>
              </a:rPr>
              <a:t>Σ</a:t>
            </a:r>
            <a:r>
              <a:rPr lang="en-US" altLang="en-US" sz="2400" baseline="-25000" dirty="0" smtClean="0">
                <a:latin typeface="cmmi10" pitchFamily="1" charset="0"/>
              </a:rPr>
              <a:t>c</a:t>
            </a:r>
            <a:r>
              <a:rPr lang="en-US" altLang="en-US" sz="2400" dirty="0" smtClean="0"/>
              <a:t>, </a:t>
            </a:r>
            <a:r>
              <a:rPr lang="ja-JP" altLang="en-US" sz="2400" dirty="0" smtClean="0"/>
              <a:t>“</a:t>
            </a:r>
            <a:r>
              <a:rPr lang="en-US" altLang="ja-JP" sz="2400" dirty="0" smtClean="0"/>
              <a:t>size</a:t>
            </a:r>
            <a:r>
              <a:rPr lang="ja-JP" altLang="en-US" sz="2400" dirty="0" smtClean="0"/>
              <a:t>”</a:t>
            </a:r>
            <a:r>
              <a:rPr lang="en-US" altLang="ja-JP" sz="2400" dirty="0" smtClean="0"/>
              <a:t> </a:t>
            </a:r>
            <a:r>
              <a:rPr lang="el-GR" altLang="ja-JP" sz="2400" dirty="0" smtClean="0">
                <a:latin typeface="cmmi10" pitchFamily="1" charset="0"/>
              </a:rPr>
              <a:t>π</a:t>
            </a:r>
            <a:r>
              <a:rPr lang="en-US" altLang="ja-JP" sz="2400" baseline="-25000" dirty="0" smtClean="0">
                <a:latin typeface="cmmi10" pitchFamily="1" charset="0"/>
              </a:rPr>
              <a:t>c</a:t>
            </a:r>
            <a:endParaRPr lang="en-US" altLang="ja-JP" sz="2400" dirty="0" smtClean="0"/>
          </a:p>
          <a:p>
            <a:pPr eaLnBrk="1" hangingPunct="1"/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E-step (</a:t>
            </a:r>
            <a:r>
              <a:rPr lang="ja-JP" altLang="en-US" sz="2400" dirty="0" smtClean="0"/>
              <a:t>“</a:t>
            </a:r>
            <a:r>
              <a:rPr lang="en-US" altLang="ja-JP" sz="2400" dirty="0" smtClean="0"/>
              <a:t>Expectation</a:t>
            </a:r>
            <a:r>
              <a:rPr lang="ja-JP" altLang="en-US" sz="2400" dirty="0" smtClean="0"/>
              <a:t>”</a:t>
            </a:r>
            <a:r>
              <a:rPr lang="en-US" altLang="ja-JP" sz="2400" dirty="0" smtClean="0"/>
              <a:t>)</a:t>
            </a:r>
          </a:p>
          <a:p>
            <a:pPr lvl="1" eaLnBrk="1" hangingPunct="1"/>
            <a:r>
              <a:rPr lang="en-US" altLang="en-US" sz="2000" dirty="0" smtClean="0"/>
              <a:t>For each datum (example) </a:t>
            </a:r>
            <a:r>
              <a:rPr lang="en-US" altLang="en-US" sz="2000" dirty="0" err="1" smtClean="0"/>
              <a:t>x_i</a:t>
            </a:r>
            <a:r>
              <a:rPr lang="en-US" altLang="en-US" sz="2000" dirty="0" smtClean="0"/>
              <a:t>, </a:t>
            </a:r>
          </a:p>
          <a:p>
            <a:pPr lvl="1" eaLnBrk="1" hangingPunct="1"/>
            <a:r>
              <a:rPr lang="en-US" altLang="en-US" sz="2000" dirty="0" smtClean="0"/>
              <a:t>Compute </a:t>
            </a:r>
            <a:r>
              <a:rPr lang="ja-JP" altLang="en-US" sz="2000" dirty="0" smtClean="0"/>
              <a:t>“</a:t>
            </a:r>
            <a:r>
              <a:rPr lang="en-US" altLang="ja-JP" sz="2000" dirty="0" smtClean="0"/>
              <a:t>r_{</a:t>
            </a:r>
            <a:r>
              <a:rPr lang="en-US" altLang="ja-JP" sz="2000" dirty="0" err="1" smtClean="0"/>
              <a:t>ic</a:t>
            </a:r>
            <a:r>
              <a:rPr lang="en-US" altLang="ja-JP" sz="2000" dirty="0" smtClean="0"/>
              <a:t>}</a:t>
            </a:r>
            <a:r>
              <a:rPr lang="ja-JP" altLang="en-US" sz="2000" dirty="0" smtClean="0"/>
              <a:t>”</a:t>
            </a:r>
            <a:r>
              <a:rPr lang="en-US" altLang="ja-JP" sz="2000" dirty="0" smtClean="0"/>
              <a:t>, the probability that it belongs to cluster c</a:t>
            </a:r>
          </a:p>
          <a:p>
            <a:pPr lvl="2" eaLnBrk="1" hangingPunct="1"/>
            <a:r>
              <a:rPr lang="en-US" altLang="en-US" sz="1800" dirty="0" smtClean="0"/>
              <a:t>Compute its probability under model c</a:t>
            </a:r>
          </a:p>
          <a:p>
            <a:pPr lvl="2" eaLnBrk="1" hangingPunct="1"/>
            <a:r>
              <a:rPr lang="en-US" altLang="en-US" sz="1800" dirty="0" smtClean="0"/>
              <a:t>Normalize to sum to one (over clusters c)</a:t>
            </a:r>
          </a:p>
          <a:p>
            <a:pPr lvl="2" eaLnBrk="1" hangingPunct="1"/>
            <a:endParaRPr lang="en-US" altLang="en-US" sz="1800" dirty="0" smtClean="0"/>
          </a:p>
          <a:p>
            <a:pPr lvl="2" eaLnBrk="1" hangingPunct="1"/>
            <a:endParaRPr lang="en-US" altLang="en-US" sz="1800" dirty="0" smtClean="0"/>
          </a:p>
          <a:p>
            <a:pPr lvl="2" eaLnBrk="1" hangingPunct="1"/>
            <a:endParaRPr lang="en-US" altLang="en-US" sz="1800" dirty="0" smtClean="0"/>
          </a:p>
          <a:p>
            <a:pPr lvl="1" eaLnBrk="1" hangingPunct="1"/>
            <a:r>
              <a:rPr lang="en-US" altLang="en-US" sz="2000" dirty="0" smtClean="0"/>
              <a:t>If </a:t>
            </a:r>
            <a:r>
              <a:rPr lang="en-US" altLang="en-US" sz="2000" dirty="0" err="1" smtClean="0"/>
              <a:t>x_i</a:t>
            </a:r>
            <a:r>
              <a:rPr lang="en-US" altLang="en-US" sz="2000" dirty="0" smtClean="0"/>
              <a:t> is very likely under the </a:t>
            </a:r>
            <a:r>
              <a:rPr lang="en-US" altLang="en-US" sz="2000" dirty="0" err="1" smtClean="0"/>
              <a:t>c</a:t>
            </a:r>
            <a:r>
              <a:rPr lang="en-US" altLang="en-US" sz="2000" baseline="30000" dirty="0" err="1" smtClean="0"/>
              <a:t>th</a:t>
            </a:r>
            <a:r>
              <a:rPr lang="en-US" altLang="en-US" sz="2000" dirty="0" smtClean="0"/>
              <a:t> Gaussian, it gets high weight</a:t>
            </a:r>
          </a:p>
          <a:p>
            <a:pPr lvl="1" eaLnBrk="1" hangingPunct="1"/>
            <a:r>
              <a:rPr lang="en-US" altLang="en-US" sz="2000" dirty="0" smtClean="0"/>
              <a:t>Denominator just makes r</a:t>
            </a:r>
            <a:r>
              <a:rPr lang="ja-JP" altLang="en-US" sz="2000" dirty="0" smtClean="0"/>
              <a:t>’</a:t>
            </a:r>
            <a:r>
              <a:rPr lang="en-US" altLang="ja-JP" sz="2000" dirty="0" smtClean="0"/>
              <a:t>s sum to one</a:t>
            </a:r>
            <a:endParaRPr lang="en-US" altLang="en-US" sz="2000" dirty="0" smtClean="0"/>
          </a:p>
        </p:txBody>
      </p:sp>
      <p:pic>
        <p:nvPicPr>
          <p:cNvPr id="45059" name="Picture 6" descr="C:\Documents and Settings\ihler\Desktop\Lectures\CS178_Lectures\TP_tmp.pn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0" y="4648200"/>
            <a:ext cx="32258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EM Algorithm: M-step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153400" cy="52578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Start with assignment probabilities </a:t>
            </a:r>
            <a:r>
              <a:rPr lang="en-US" altLang="en-US" sz="2400" dirty="0" err="1" smtClean="0"/>
              <a:t>r</a:t>
            </a:r>
            <a:r>
              <a:rPr lang="en-US" altLang="en-US" sz="2400" baseline="-25000" dirty="0" err="1" smtClean="0"/>
              <a:t>ic</a:t>
            </a:r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Update parameters: mean </a:t>
            </a:r>
            <a:r>
              <a:rPr lang="el-GR" altLang="en-US" sz="2400" dirty="0" smtClean="0">
                <a:latin typeface="cmmi10" pitchFamily="1" charset="0"/>
              </a:rPr>
              <a:t>μ</a:t>
            </a:r>
            <a:r>
              <a:rPr lang="en-US" altLang="en-US" sz="2400" baseline="-25000" dirty="0" smtClean="0">
                <a:latin typeface="cmmi10" pitchFamily="1" charset="0"/>
              </a:rPr>
              <a:t>c</a:t>
            </a:r>
            <a:r>
              <a:rPr lang="en-US" altLang="en-US" sz="2400" dirty="0" smtClean="0"/>
              <a:t>, Covariance </a:t>
            </a:r>
            <a:r>
              <a:rPr lang="el-GR" altLang="en-US" sz="2400" dirty="0" smtClean="0">
                <a:latin typeface="cmmi10" pitchFamily="1" charset="0"/>
              </a:rPr>
              <a:t>Σ</a:t>
            </a:r>
            <a:r>
              <a:rPr lang="en-US" altLang="en-US" sz="2400" baseline="-25000" dirty="0" smtClean="0">
                <a:latin typeface="cmmi10" pitchFamily="1" charset="0"/>
              </a:rPr>
              <a:t>c</a:t>
            </a:r>
            <a:r>
              <a:rPr lang="en-US" altLang="en-US" sz="2400" dirty="0" smtClean="0"/>
              <a:t>, </a:t>
            </a:r>
            <a:r>
              <a:rPr lang="ja-JP" altLang="en-US" sz="2400" dirty="0" smtClean="0"/>
              <a:t>“</a:t>
            </a:r>
            <a:r>
              <a:rPr lang="en-US" altLang="ja-JP" sz="2400" dirty="0" smtClean="0"/>
              <a:t>size</a:t>
            </a:r>
            <a:r>
              <a:rPr lang="ja-JP" altLang="en-US" sz="2400" dirty="0" smtClean="0"/>
              <a:t>”</a:t>
            </a:r>
            <a:r>
              <a:rPr lang="en-US" altLang="ja-JP" sz="2400" dirty="0" smtClean="0"/>
              <a:t> </a:t>
            </a:r>
            <a:r>
              <a:rPr lang="el-GR" altLang="ja-JP" sz="2400" dirty="0" smtClean="0">
                <a:latin typeface="cmmi10" pitchFamily="1" charset="0"/>
              </a:rPr>
              <a:t>π</a:t>
            </a:r>
            <a:r>
              <a:rPr lang="en-US" altLang="ja-JP" sz="2400" baseline="-25000" dirty="0" smtClean="0">
                <a:latin typeface="cmmi10" pitchFamily="1" charset="0"/>
              </a:rPr>
              <a:t>c</a:t>
            </a:r>
            <a:endParaRPr lang="en-US" altLang="ja-JP" sz="2400" dirty="0" smtClean="0"/>
          </a:p>
          <a:p>
            <a:pPr eaLnBrk="1" hangingPunct="1"/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M-step (</a:t>
            </a:r>
            <a:r>
              <a:rPr lang="ja-JP" altLang="en-US" sz="2400" dirty="0" smtClean="0"/>
              <a:t>“</a:t>
            </a:r>
            <a:r>
              <a:rPr lang="en-US" altLang="ja-JP" sz="2400" dirty="0" smtClean="0"/>
              <a:t>Maximization</a:t>
            </a:r>
            <a:r>
              <a:rPr lang="ja-JP" altLang="en-US" sz="2400" dirty="0" smtClean="0"/>
              <a:t>”</a:t>
            </a:r>
            <a:r>
              <a:rPr lang="en-US" altLang="ja-JP" sz="2400" dirty="0" smtClean="0"/>
              <a:t>)</a:t>
            </a:r>
          </a:p>
          <a:p>
            <a:pPr lvl="1" eaLnBrk="1" hangingPunct="1"/>
            <a:r>
              <a:rPr lang="en-US" altLang="en-US" sz="2000" dirty="0" smtClean="0"/>
              <a:t>For each cluster (Gaussian) </a:t>
            </a:r>
            <a:r>
              <a:rPr lang="en-US" altLang="en-US" sz="2000" dirty="0" err="1" smtClean="0"/>
              <a:t>x_c</a:t>
            </a:r>
            <a:r>
              <a:rPr lang="en-US" altLang="en-US" sz="2000" dirty="0" smtClean="0"/>
              <a:t>, </a:t>
            </a:r>
          </a:p>
          <a:p>
            <a:pPr lvl="1" eaLnBrk="1" hangingPunct="1"/>
            <a:r>
              <a:rPr lang="en-US" altLang="en-US" sz="2000" dirty="0" smtClean="0"/>
              <a:t>Update its parameters using the (weighted) data points</a:t>
            </a:r>
          </a:p>
        </p:txBody>
      </p:sp>
      <p:pic>
        <p:nvPicPr>
          <p:cNvPr id="46083" name="Picture 5" descr="C:\Documents and Settings\ihler\Desktop\Lectures\CS178_Lectures\TP_tmp.pn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962400"/>
            <a:ext cx="13462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4" name="Picture 7" descr="C:\Documents and Settings\ihler\Desktop\Lectures\CS178_Lectures\TP_tmp.pn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622800"/>
            <a:ext cx="9398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5" name="Picture 9" descr="C:\Documents and Settings\ihler\Desktop\Lectures\CS178_Lectures\TP_tmp.pn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800" y="5461000"/>
            <a:ext cx="19304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6" name="Picture 11" descr="C:\Documents and Settings\ihler\Desktop\Lectures\CS178_Lectures\TP_tmp.pn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511800"/>
            <a:ext cx="38608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7" name="Text Box 12"/>
          <p:cNvSpPr txBox="1">
            <a:spLocks noChangeArrowheads="1"/>
          </p:cNvSpPr>
          <p:nvPr/>
        </p:nvSpPr>
        <p:spPr bwMode="auto">
          <a:xfrm>
            <a:off x="3657600" y="3962400"/>
            <a:ext cx="414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800"/>
              <a:t>Total responsibility allocated to cluster c</a:t>
            </a:r>
          </a:p>
        </p:txBody>
      </p:sp>
      <p:sp>
        <p:nvSpPr>
          <p:cNvPr id="46088" name="Text Box 13"/>
          <p:cNvSpPr txBox="1">
            <a:spLocks noChangeArrowheads="1"/>
          </p:cNvSpPr>
          <p:nvPr/>
        </p:nvSpPr>
        <p:spPr bwMode="auto">
          <a:xfrm>
            <a:off x="3689350" y="4662488"/>
            <a:ext cx="3778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800"/>
              <a:t>Fraction of total assigned to cluster c</a:t>
            </a:r>
          </a:p>
        </p:txBody>
      </p:sp>
      <p:sp>
        <p:nvSpPr>
          <p:cNvPr id="46089" name="Text Box 14"/>
          <p:cNvSpPr txBox="1">
            <a:spLocks noChangeArrowheads="1"/>
          </p:cNvSpPr>
          <p:nvPr/>
        </p:nvSpPr>
        <p:spPr bwMode="auto">
          <a:xfrm>
            <a:off x="533400" y="6186488"/>
            <a:ext cx="3390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800"/>
              <a:t>Weighted mean of  assigned data</a:t>
            </a:r>
          </a:p>
        </p:txBody>
      </p:sp>
      <p:sp>
        <p:nvSpPr>
          <p:cNvPr id="46090" name="Text Box 15"/>
          <p:cNvSpPr txBox="1">
            <a:spLocks noChangeArrowheads="1"/>
          </p:cNvSpPr>
          <p:nvPr/>
        </p:nvSpPr>
        <p:spPr bwMode="auto">
          <a:xfrm>
            <a:off x="4686300" y="6172200"/>
            <a:ext cx="391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800"/>
              <a:t>Weighted covariance of  assigned data</a:t>
            </a:r>
          </a:p>
          <a:p>
            <a:pPr eaLnBrk="1" hangingPunct="1"/>
            <a:r>
              <a:rPr lang="en-US" altLang="en-US" sz="1800"/>
              <a:t>  (use new weighted means here)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Expectation-Maximization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Each step increases the log-likelihood of our model</a:t>
            </a:r>
            <a:br>
              <a:rPr lang="en-US" altLang="en-US" sz="2400" smtClean="0"/>
            </a:br>
            <a:r>
              <a:rPr lang="en-US" altLang="en-US" sz="2400" smtClean="0"/>
              <a:t/>
            </a:r>
            <a:br>
              <a:rPr lang="en-US" altLang="en-US" sz="2400" smtClean="0"/>
            </a:br>
            <a:r>
              <a:rPr lang="en-US" altLang="en-US" sz="2400" smtClean="0"/>
              <a:t/>
            </a:r>
            <a:br>
              <a:rPr lang="en-US" altLang="en-US" sz="2400" smtClean="0"/>
            </a:br>
            <a:r>
              <a:rPr lang="en-US" altLang="en-US" sz="2400" smtClean="0"/>
              <a:t/>
            </a:r>
            <a:br>
              <a:rPr lang="en-US" altLang="en-US" sz="2400" smtClean="0"/>
            </a:br>
            <a:r>
              <a:rPr lang="en-US" altLang="en-US" sz="2400" smtClean="0"/>
              <a:t>(we won</a:t>
            </a:r>
            <a:r>
              <a:rPr lang="ja-JP" altLang="en-US" sz="2400" smtClean="0"/>
              <a:t>’</a:t>
            </a:r>
            <a:r>
              <a:rPr lang="en-US" altLang="ja-JP" sz="2400" smtClean="0"/>
              <a:t>t derive this, though)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/>
              <a:t>Iterate until convergence</a:t>
            </a:r>
          </a:p>
          <a:p>
            <a:pPr lvl="1" eaLnBrk="1" hangingPunct="1"/>
            <a:r>
              <a:rPr lang="en-US" altLang="en-US" sz="2000" smtClean="0"/>
              <a:t>Convergence guaranteed – another ascent method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/>
              <a:t>What should we do </a:t>
            </a:r>
          </a:p>
          <a:p>
            <a:pPr lvl="1" eaLnBrk="1" hangingPunct="1"/>
            <a:r>
              <a:rPr lang="en-US" altLang="en-US" sz="2000" smtClean="0"/>
              <a:t>If we want to choose a single cluster for an </a:t>
            </a:r>
            <a:r>
              <a:rPr lang="ja-JP" altLang="en-US" sz="2000" smtClean="0"/>
              <a:t>“</a:t>
            </a:r>
            <a:r>
              <a:rPr lang="en-US" altLang="ja-JP" sz="2000" smtClean="0"/>
              <a:t>answer</a:t>
            </a:r>
            <a:r>
              <a:rPr lang="ja-JP" altLang="en-US" sz="2000" smtClean="0"/>
              <a:t>”</a:t>
            </a:r>
            <a:r>
              <a:rPr lang="en-US" altLang="ja-JP" sz="2000" smtClean="0"/>
              <a:t>?</a:t>
            </a:r>
          </a:p>
          <a:p>
            <a:pPr lvl="1" eaLnBrk="1" hangingPunct="1"/>
            <a:r>
              <a:rPr lang="en-US" altLang="en-US" sz="2000" smtClean="0"/>
              <a:t>With new data we didn</a:t>
            </a:r>
            <a:r>
              <a:rPr lang="ja-JP" altLang="en-US" sz="2000" smtClean="0"/>
              <a:t>’</a:t>
            </a:r>
            <a:r>
              <a:rPr lang="en-US" altLang="ja-JP" sz="2000" smtClean="0"/>
              <a:t>t see during training?</a:t>
            </a:r>
            <a:endParaRPr lang="en-US" altLang="en-US" sz="2000" smtClean="0"/>
          </a:p>
        </p:txBody>
      </p:sp>
      <p:pic>
        <p:nvPicPr>
          <p:cNvPr id="47107" name="Picture 7" descr="C:\Documents and Settings\ihler\Desktop\Lectures\CS178_Lectures\TP_tmp.pn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1879600"/>
            <a:ext cx="46228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0" name="Text Box 3"/>
          <p:cNvSpPr txBox="1">
            <a:spLocks noChangeArrowheads="1"/>
          </p:cNvSpPr>
          <p:nvPr/>
        </p:nvSpPr>
        <p:spPr bwMode="auto">
          <a:xfrm>
            <a:off x="6384925" y="5143500"/>
            <a:ext cx="1676400" cy="64135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bg1"/>
                </a:solidFill>
              </a:rPr>
              <a:t>From P. Smyth</a:t>
            </a:r>
          </a:p>
          <a:p>
            <a:pPr eaLnBrk="1" hangingPunct="1"/>
            <a:r>
              <a:rPr lang="en-US" altLang="en-US" sz="1800">
                <a:solidFill>
                  <a:schemeClr val="bg1"/>
                </a:solidFill>
              </a:rPr>
              <a:t>ICML 2001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Unsupervised learning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458200" cy="4800600"/>
          </a:xfrm>
        </p:spPr>
        <p:txBody>
          <a:bodyPr/>
          <a:lstStyle/>
          <a:p>
            <a:r>
              <a:rPr lang="en-US" altLang="en-US" sz="2800" smtClean="0"/>
              <a:t>Supervised learning</a:t>
            </a:r>
          </a:p>
          <a:p>
            <a:pPr lvl="1"/>
            <a:r>
              <a:rPr lang="en-US" altLang="en-US" sz="2400" smtClean="0"/>
              <a:t>Predict target value (“y”) given features (“x”)</a:t>
            </a:r>
          </a:p>
          <a:p>
            <a:pPr lvl="1"/>
            <a:endParaRPr lang="en-US" altLang="en-US" sz="2400" smtClean="0"/>
          </a:p>
          <a:p>
            <a:r>
              <a:rPr lang="en-US" altLang="en-US" sz="2800" smtClean="0"/>
              <a:t>Unsupervised learning</a:t>
            </a:r>
          </a:p>
          <a:p>
            <a:pPr lvl="1"/>
            <a:r>
              <a:rPr lang="en-US" altLang="en-US" sz="2400" smtClean="0"/>
              <a:t>Understand patterns of data (just “x”)</a:t>
            </a:r>
          </a:p>
          <a:p>
            <a:pPr lvl="1"/>
            <a:r>
              <a:rPr lang="en-US" altLang="en-US" sz="2400" smtClean="0"/>
              <a:t>Useful for many reasons</a:t>
            </a:r>
          </a:p>
          <a:p>
            <a:pPr lvl="2"/>
            <a:r>
              <a:rPr lang="en-US" altLang="en-US" smtClean="0"/>
              <a:t>Data mining (“explain”)</a:t>
            </a:r>
          </a:p>
          <a:p>
            <a:pPr lvl="2"/>
            <a:r>
              <a:rPr lang="en-US" altLang="en-US" smtClean="0"/>
              <a:t>Missing data values (“impute”)</a:t>
            </a:r>
          </a:p>
          <a:p>
            <a:pPr lvl="2"/>
            <a:r>
              <a:rPr lang="en-US" altLang="en-US" smtClean="0"/>
              <a:t>Representation (feature generation or selection)</a:t>
            </a:r>
          </a:p>
          <a:p>
            <a:pPr lvl="2"/>
            <a:endParaRPr lang="en-US" altLang="en-US" sz="2000" smtClean="0"/>
          </a:p>
          <a:p>
            <a:r>
              <a:rPr lang="en-US" altLang="en-US" sz="2800" smtClean="0"/>
              <a:t>One example: </a:t>
            </a:r>
            <a:r>
              <a:rPr lang="en-US" altLang="en-US" sz="2800" i="1" smtClean="0"/>
              <a:t>clustering</a:t>
            </a:r>
          </a:p>
        </p:txBody>
      </p:sp>
      <p:grpSp>
        <p:nvGrpSpPr>
          <p:cNvPr id="17411" name="Group 26"/>
          <p:cNvGrpSpPr>
            <a:grpSpLocks/>
          </p:cNvGrpSpPr>
          <p:nvPr/>
        </p:nvGrpSpPr>
        <p:grpSpPr bwMode="auto">
          <a:xfrm>
            <a:off x="6858000" y="2514600"/>
            <a:ext cx="2151063" cy="2209800"/>
            <a:chOff x="-2971800" y="2438400"/>
            <a:chExt cx="2670175" cy="2743200"/>
          </a:xfrm>
        </p:grpSpPr>
        <p:sp>
          <p:nvSpPr>
            <p:cNvPr id="17416" name="Oval 6"/>
            <p:cNvSpPr>
              <a:spLocks noChangeArrowheads="1"/>
            </p:cNvSpPr>
            <p:nvPr/>
          </p:nvSpPr>
          <p:spPr bwMode="auto">
            <a:xfrm>
              <a:off x="-2351088" y="2879725"/>
              <a:ext cx="88900" cy="106363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17" name="Oval 7"/>
            <p:cNvSpPr>
              <a:spLocks noChangeArrowheads="1"/>
            </p:cNvSpPr>
            <p:nvPr/>
          </p:nvSpPr>
          <p:spPr bwMode="auto">
            <a:xfrm>
              <a:off x="-2590800" y="3636963"/>
              <a:ext cx="88900" cy="106363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18" name="Oval 8"/>
            <p:cNvSpPr>
              <a:spLocks noChangeArrowheads="1"/>
            </p:cNvSpPr>
            <p:nvPr/>
          </p:nvSpPr>
          <p:spPr bwMode="auto">
            <a:xfrm>
              <a:off x="-2005013" y="2792413"/>
              <a:ext cx="88900" cy="106363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19" name="Oval 9"/>
            <p:cNvSpPr>
              <a:spLocks noChangeArrowheads="1"/>
            </p:cNvSpPr>
            <p:nvPr/>
          </p:nvSpPr>
          <p:spPr bwMode="auto">
            <a:xfrm>
              <a:off x="-2366963" y="3222625"/>
              <a:ext cx="88900" cy="106363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20" name="Oval 10"/>
            <p:cNvSpPr>
              <a:spLocks noChangeArrowheads="1"/>
            </p:cNvSpPr>
            <p:nvPr/>
          </p:nvSpPr>
          <p:spPr bwMode="auto">
            <a:xfrm>
              <a:off x="-2051050" y="3162300"/>
              <a:ext cx="88900" cy="106363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21" name="Oval 11"/>
            <p:cNvSpPr>
              <a:spLocks noChangeArrowheads="1"/>
            </p:cNvSpPr>
            <p:nvPr/>
          </p:nvSpPr>
          <p:spPr bwMode="auto">
            <a:xfrm>
              <a:off x="-2087563" y="3609975"/>
              <a:ext cx="88900" cy="106363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22" name="Oval 12"/>
            <p:cNvSpPr>
              <a:spLocks noChangeArrowheads="1"/>
            </p:cNvSpPr>
            <p:nvPr/>
          </p:nvSpPr>
          <p:spPr bwMode="auto">
            <a:xfrm>
              <a:off x="-1135063" y="3084513"/>
              <a:ext cx="88900" cy="106363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23" name="Oval 13"/>
            <p:cNvSpPr>
              <a:spLocks noChangeArrowheads="1"/>
            </p:cNvSpPr>
            <p:nvPr/>
          </p:nvSpPr>
          <p:spPr bwMode="auto">
            <a:xfrm>
              <a:off x="-1146175" y="3408363"/>
              <a:ext cx="88900" cy="106363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24" name="Oval 14"/>
            <p:cNvSpPr>
              <a:spLocks noChangeArrowheads="1"/>
            </p:cNvSpPr>
            <p:nvPr/>
          </p:nvSpPr>
          <p:spPr bwMode="auto">
            <a:xfrm>
              <a:off x="-911225" y="3600450"/>
              <a:ext cx="88900" cy="106363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25" name="Oval 15"/>
            <p:cNvSpPr>
              <a:spLocks noChangeArrowheads="1"/>
            </p:cNvSpPr>
            <p:nvPr/>
          </p:nvSpPr>
          <p:spPr bwMode="auto">
            <a:xfrm>
              <a:off x="-609600" y="3733800"/>
              <a:ext cx="88900" cy="106363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26" name="Oval 16"/>
            <p:cNvSpPr>
              <a:spLocks noChangeArrowheads="1"/>
            </p:cNvSpPr>
            <p:nvPr/>
          </p:nvSpPr>
          <p:spPr bwMode="auto">
            <a:xfrm>
              <a:off x="-685800" y="3048000"/>
              <a:ext cx="88900" cy="106363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27" name="Oval 17"/>
            <p:cNvSpPr>
              <a:spLocks noChangeArrowheads="1"/>
            </p:cNvSpPr>
            <p:nvPr/>
          </p:nvSpPr>
          <p:spPr bwMode="auto">
            <a:xfrm>
              <a:off x="-914400" y="3352800"/>
              <a:ext cx="88900" cy="106363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28" name="Oval 18"/>
            <p:cNvSpPr>
              <a:spLocks noChangeArrowheads="1"/>
            </p:cNvSpPr>
            <p:nvPr/>
          </p:nvSpPr>
          <p:spPr bwMode="auto">
            <a:xfrm>
              <a:off x="-2195513" y="2936875"/>
              <a:ext cx="88900" cy="106363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29" name="Oval 19"/>
            <p:cNvSpPr>
              <a:spLocks noChangeArrowheads="1"/>
            </p:cNvSpPr>
            <p:nvPr/>
          </p:nvSpPr>
          <p:spPr bwMode="auto">
            <a:xfrm>
              <a:off x="-2354263" y="3554413"/>
              <a:ext cx="88900" cy="106363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30" name="Oval 20"/>
            <p:cNvSpPr>
              <a:spLocks noChangeArrowheads="1"/>
            </p:cNvSpPr>
            <p:nvPr/>
          </p:nvSpPr>
          <p:spPr bwMode="auto">
            <a:xfrm>
              <a:off x="-2201863" y="3365500"/>
              <a:ext cx="88900" cy="106363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31" name="Oval 21"/>
            <p:cNvSpPr>
              <a:spLocks noChangeArrowheads="1"/>
            </p:cNvSpPr>
            <p:nvPr/>
          </p:nvSpPr>
          <p:spPr bwMode="auto">
            <a:xfrm>
              <a:off x="-2301875" y="3687763"/>
              <a:ext cx="88900" cy="106363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32" name="Oval 22"/>
            <p:cNvSpPr>
              <a:spLocks noChangeArrowheads="1"/>
            </p:cNvSpPr>
            <p:nvPr/>
          </p:nvSpPr>
          <p:spPr bwMode="auto">
            <a:xfrm>
              <a:off x="-762000" y="3352800"/>
              <a:ext cx="88900" cy="106363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33" name="Oval 23"/>
            <p:cNvSpPr>
              <a:spLocks noChangeArrowheads="1"/>
            </p:cNvSpPr>
            <p:nvPr/>
          </p:nvSpPr>
          <p:spPr bwMode="auto">
            <a:xfrm>
              <a:off x="-992188" y="3005138"/>
              <a:ext cx="88900" cy="106363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34" name="Oval 24"/>
            <p:cNvSpPr>
              <a:spLocks noChangeArrowheads="1"/>
            </p:cNvSpPr>
            <p:nvPr/>
          </p:nvSpPr>
          <p:spPr bwMode="auto">
            <a:xfrm>
              <a:off x="-1885950" y="4430713"/>
              <a:ext cx="88900" cy="106363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35" name="Oval 25"/>
            <p:cNvSpPr>
              <a:spLocks noChangeArrowheads="1"/>
            </p:cNvSpPr>
            <p:nvPr/>
          </p:nvSpPr>
          <p:spPr bwMode="auto">
            <a:xfrm>
              <a:off x="-1828800" y="4724400"/>
              <a:ext cx="88900" cy="106363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36" name="Oval 26"/>
            <p:cNvSpPr>
              <a:spLocks noChangeArrowheads="1"/>
            </p:cNvSpPr>
            <p:nvPr/>
          </p:nvSpPr>
          <p:spPr bwMode="auto">
            <a:xfrm>
              <a:off x="-1600200" y="4419600"/>
              <a:ext cx="88900" cy="106363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37" name="Rectangle 27"/>
            <p:cNvSpPr>
              <a:spLocks noChangeArrowheads="1"/>
            </p:cNvSpPr>
            <p:nvPr/>
          </p:nvSpPr>
          <p:spPr bwMode="auto">
            <a:xfrm>
              <a:off x="-2971800" y="2438400"/>
              <a:ext cx="2670175" cy="2743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</p:grpSp>
      <p:grpSp>
        <p:nvGrpSpPr>
          <p:cNvPr id="18436" name="Group 30"/>
          <p:cNvGrpSpPr>
            <a:grpSpLocks/>
          </p:cNvGrpSpPr>
          <p:nvPr/>
        </p:nvGrpSpPr>
        <p:grpSpPr bwMode="auto">
          <a:xfrm>
            <a:off x="7207250" y="2667000"/>
            <a:ext cx="1631950" cy="1863725"/>
            <a:chOff x="7197124" y="2667000"/>
            <a:chExt cx="1633089" cy="1864200"/>
          </a:xfrm>
        </p:grpSpPr>
        <p:sp>
          <p:nvSpPr>
            <p:cNvPr id="17413" name="Oval 6"/>
            <p:cNvSpPr>
              <a:spLocks noChangeArrowheads="1"/>
            </p:cNvSpPr>
            <p:nvPr/>
          </p:nvSpPr>
          <p:spPr bwMode="auto">
            <a:xfrm rot="1593332">
              <a:off x="7197124" y="2667000"/>
              <a:ext cx="588648" cy="1077609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14" name="Oval 6"/>
            <p:cNvSpPr>
              <a:spLocks noChangeArrowheads="1"/>
            </p:cNvSpPr>
            <p:nvPr/>
          </p:nvSpPr>
          <p:spPr bwMode="auto">
            <a:xfrm rot="1593332">
              <a:off x="7608726" y="4009831"/>
              <a:ext cx="508476" cy="521369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15" name="Oval 6"/>
            <p:cNvSpPr>
              <a:spLocks noChangeArrowheads="1"/>
            </p:cNvSpPr>
            <p:nvPr/>
          </p:nvSpPr>
          <p:spPr bwMode="auto">
            <a:xfrm rot="-958251">
              <a:off x="8376483" y="2864316"/>
              <a:ext cx="453730" cy="907084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4" name="Text Box 4"/>
          <p:cNvSpPr txBox="1">
            <a:spLocks noChangeArrowheads="1"/>
          </p:cNvSpPr>
          <p:nvPr/>
        </p:nvSpPr>
        <p:spPr bwMode="auto">
          <a:xfrm>
            <a:off x="6384925" y="5143500"/>
            <a:ext cx="1676400" cy="64135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bg1"/>
                </a:solidFill>
              </a:rPr>
              <a:t>From P. Smyth</a:t>
            </a:r>
          </a:p>
          <a:p>
            <a:pPr eaLnBrk="1" hangingPunct="1"/>
            <a:r>
              <a:rPr lang="en-US" altLang="en-US" sz="1800">
                <a:solidFill>
                  <a:schemeClr val="bg1"/>
                </a:solidFill>
              </a:rPr>
              <a:t>ICML 2001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8" name="Text Box 3"/>
          <p:cNvSpPr txBox="1">
            <a:spLocks noChangeArrowheads="1"/>
          </p:cNvSpPr>
          <p:nvPr/>
        </p:nvSpPr>
        <p:spPr bwMode="auto">
          <a:xfrm>
            <a:off x="6384925" y="5143500"/>
            <a:ext cx="1676400" cy="64135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bg1"/>
                </a:solidFill>
              </a:rPr>
              <a:t>From P. Smyth</a:t>
            </a:r>
          </a:p>
          <a:p>
            <a:pPr eaLnBrk="1" hangingPunct="1"/>
            <a:r>
              <a:rPr lang="en-US" altLang="en-US" sz="1800">
                <a:solidFill>
                  <a:schemeClr val="bg1"/>
                </a:solidFill>
              </a:rPr>
              <a:t>ICML 2001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2" name="Text Box 3"/>
          <p:cNvSpPr txBox="1">
            <a:spLocks noChangeArrowheads="1"/>
          </p:cNvSpPr>
          <p:nvPr/>
        </p:nvSpPr>
        <p:spPr bwMode="auto">
          <a:xfrm>
            <a:off x="6384925" y="5143500"/>
            <a:ext cx="1676400" cy="64135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bg1"/>
                </a:solidFill>
              </a:rPr>
              <a:t>From P. Smyth</a:t>
            </a:r>
          </a:p>
          <a:p>
            <a:pPr eaLnBrk="1" hangingPunct="1"/>
            <a:r>
              <a:rPr lang="en-US" altLang="en-US" sz="1800">
                <a:solidFill>
                  <a:schemeClr val="bg1"/>
                </a:solidFill>
              </a:rPr>
              <a:t>ICML 2001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6384925" y="5143500"/>
            <a:ext cx="1676400" cy="64135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bg1"/>
                </a:solidFill>
              </a:rPr>
              <a:t>From P. Smyth</a:t>
            </a:r>
          </a:p>
          <a:p>
            <a:pPr eaLnBrk="1" hangingPunct="1"/>
            <a:r>
              <a:rPr lang="en-US" altLang="en-US" sz="1800">
                <a:solidFill>
                  <a:schemeClr val="bg1"/>
                </a:solidFill>
              </a:rPr>
              <a:t>ICML 2001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0" name="Text Box 3"/>
          <p:cNvSpPr txBox="1">
            <a:spLocks noChangeArrowheads="1"/>
          </p:cNvSpPr>
          <p:nvPr/>
        </p:nvSpPr>
        <p:spPr bwMode="auto">
          <a:xfrm>
            <a:off x="6384925" y="5143500"/>
            <a:ext cx="1676400" cy="64135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bg1"/>
                </a:solidFill>
              </a:rPr>
              <a:t>From P. Smyth</a:t>
            </a:r>
          </a:p>
          <a:p>
            <a:pPr eaLnBrk="1" hangingPunct="1"/>
            <a:r>
              <a:rPr lang="en-US" altLang="en-US" sz="1800">
                <a:solidFill>
                  <a:schemeClr val="bg1"/>
                </a:solidFill>
              </a:rPr>
              <a:t>ICML 2001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4" name="Text Box 3"/>
          <p:cNvSpPr txBox="1">
            <a:spLocks noChangeArrowheads="1"/>
          </p:cNvSpPr>
          <p:nvPr/>
        </p:nvSpPr>
        <p:spPr bwMode="auto">
          <a:xfrm>
            <a:off x="6384925" y="5143500"/>
            <a:ext cx="1676400" cy="64135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bg1"/>
                </a:solidFill>
              </a:rPr>
              <a:t>From P. Smyth</a:t>
            </a:r>
          </a:p>
          <a:p>
            <a:pPr eaLnBrk="1" hangingPunct="1"/>
            <a:r>
              <a:rPr lang="en-US" altLang="en-US" sz="1800">
                <a:solidFill>
                  <a:schemeClr val="bg1"/>
                </a:solidFill>
              </a:rPr>
              <a:t>ICML 2001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8" name="Text Box 3"/>
          <p:cNvSpPr txBox="1">
            <a:spLocks noChangeArrowheads="1"/>
          </p:cNvSpPr>
          <p:nvPr/>
        </p:nvSpPr>
        <p:spPr bwMode="auto">
          <a:xfrm>
            <a:off x="6384925" y="5143500"/>
            <a:ext cx="1676400" cy="64135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bg1"/>
                </a:solidFill>
              </a:rPr>
              <a:t>From P. Smyth</a:t>
            </a:r>
          </a:p>
          <a:p>
            <a:pPr eaLnBrk="1" hangingPunct="1"/>
            <a:r>
              <a:rPr lang="en-US" altLang="en-US" sz="1800">
                <a:solidFill>
                  <a:schemeClr val="bg1"/>
                </a:solidFill>
              </a:rPr>
              <a:t>ICML 2001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Clustering algorithms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 smtClean="0"/>
              <a:t>Agglomerative clustering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 smtClean="0"/>
              <a:t>K-means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 smtClean="0"/>
              <a:t>Expectation-Maximization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Open questions for each application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What does it mean to be </a:t>
            </a:r>
            <a:r>
              <a:rPr lang="ja-JP" altLang="en-US" sz="2000" dirty="0" smtClean="0"/>
              <a:t>“</a:t>
            </a:r>
            <a:r>
              <a:rPr lang="en-US" altLang="ja-JP" sz="2000" dirty="0" smtClean="0"/>
              <a:t>close</a:t>
            </a:r>
            <a:r>
              <a:rPr lang="ja-JP" altLang="en-US" sz="2000" dirty="0" smtClean="0"/>
              <a:t>”</a:t>
            </a:r>
            <a:r>
              <a:rPr lang="en-US" altLang="ja-JP" sz="2000" dirty="0" smtClean="0"/>
              <a:t> or </a:t>
            </a:r>
            <a:r>
              <a:rPr lang="ja-JP" altLang="en-US" sz="2000" dirty="0" smtClean="0"/>
              <a:t>“</a:t>
            </a:r>
            <a:r>
              <a:rPr lang="en-US" altLang="ja-JP" sz="2000" dirty="0" smtClean="0"/>
              <a:t>similar</a:t>
            </a:r>
            <a:r>
              <a:rPr lang="ja-JP" altLang="en-US" sz="2000" dirty="0" smtClean="0"/>
              <a:t>”</a:t>
            </a:r>
            <a:r>
              <a:rPr lang="en-US" altLang="ja-JP" sz="2000" dirty="0" smtClean="0"/>
              <a:t>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 smtClean="0"/>
              <a:t>Depends on your particular problem…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ja-JP" altLang="en-US" sz="2000" dirty="0" smtClean="0"/>
              <a:t>“</a:t>
            </a:r>
            <a:r>
              <a:rPr lang="en-US" altLang="ja-JP" sz="2000" dirty="0" smtClean="0"/>
              <a:t>Local</a:t>
            </a:r>
            <a:r>
              <a:rPr lang="ja-JP" altLang="en-US" sz="2000" dirty="0" smtClean="0"/>
              <a:t>”</a:t>
            </a:r>
            <a:r>
              <a:rPr lang="en-US" altLang="ja-JP" sz="2000" dirty="0" smtClean="0"/>
              <a:t> versus </a:t>
            </a:r>
            <a:r>
              <a:rPr lang="ja-JP" altLang="en-US" sz="2000" dirty="0" smtClean="0"/>
              <a:t>“</a:t>
            </a:r>
            <a:r>
              <a:rPr lang="en-US" altLang="ja-JP" sz="2000" dirty="0" smtClean="0"/>
              <a:t>global</a:t>
            </a:r>
            <a:r>
              <a:rPr lang="ja-JP" altLang="en-US" sz="2000" dirty="0" smtClean="0"/>
              <a:t>”</a:t>
            </a:r>
            <a:r>
              <a:rPr lang="en-US" altLang="ja-JP" sz="2000" dirty="0" smtClean="0"/>
              <a:t> notions </a:t>
            </a:r>
            <a:r>
              <a:rPr lang="en-US" altLang="ja-JP" sz="2000" smtClean="0"/>
              <a:t>of </a:t>
            </a:r>
            <a:r>
              <a:rPr lang="en-US" altLang="ja-JP" sz="2000"/>
              <a:t>similarity</a:t>
            </a:r>
            <a:endParaRPr lang="en-US" altLang="ja-JP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 smtClean="0"/>
              <a:t>Former is easy, but we usually want the latter…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Is it better to </a:t>
            </a:r>
            <a:r>
              <a:rPr lang="ja-JP" altLang="en-US" sz="2000" dirty="0" smtClean="0"/>
              <a:t>“</a:t>
            </a:r>
            <a:r>
              <a:rPr lang="en-US" altLang="ja-JP" sz="2000" dirty="0" smtClean="0"/>
              <a:t>understand</a:t>
            </a:r>
            <a:r>
              <a:rPr lang="ja-JP" altLang="en-US" sz="2000" dirty="0" smtClean="0"/>
              <a:t>”</a:t>
            </a:r>
            <a:r>
              <a:rPr lang="en-US" altLang="ja-JP" sz="2000" dirty="0" smtClean="0"/>
              <a:t> the data itself (unsupervised learning), to focus just on the final task (supervised learning), or both?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Clustering and Data Compression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Clustering is related to vector quantization</a:t>
            </a:r>
          </a:p>
          <a:p>
            <a:pPr lvl="1" eaLnBrk="1" hangingPunct="1"/>
            <a:r>
              <a:rPr lang="en-US" altLang="en-US" sz="2000" smtClean="0"/>
              <a:t>Dictionary of vectors (the cluster centers)</a:t>
            </a:r>
          </a:p>
          <a:p>
            <a:pPr lvl="1" eaLnBrk="1" hangingPunct="1"/>
            <a:r>
              <a:rPr lang="en-US" altLang="en-US" sz="2000" smtClean="0"/>
              <a:t>Each original value represented using a dictionary index</a:t>
            </a:r>
          </a:p>
          <a:p>
            <a:pPr lvl="1" eaLnBrk="1" hangingPunct="1"/>
            <a:r>
              <a:rPr lang="en-US" altLang="en-US" sz="2000" smtClean="0"/>
              <a:t>Each center </a:t>
            </a:r>
            <a:r>
              <a:rPr lang="ja-JP" altLang="en-US" sz="2000" smtClean="0"/>
              <a:t>“</a:t>
            </a:r>
            <a:r>
              <a:rPr lang="en-US" altLang="ja-JP" sz="2000" smtClean="0"/>
              <a:t>claims</a:t>
            </a:r>
            <a:r>
              <a:rPr lang="ja-JP" altLang="en-US" sz="2000" smtClean="0"/>
              <a:t>”</a:t>
            </a:r>
            <a:r>
              <a:rPr lang="en-US" altLang="ja-JP" sz="2000" smtClean="0"/>
              <a:t> a nearby region (Voronoi region)</a:t>
            </a:r>
            <a:endParaRPr lang="en-US" altLang="en-US" sz="2000" smtClean="0"/>
          </a:p>
        </p:txBody>
      </p:sp>
      <p:pic>
        <p:nvPicPr>
          <p:cNvPr id="18435" name="Picture 4" descr="img1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3503613"/>
            <a:ext cx="4035425" cy="236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5" descr="C:\Documents and Settings\ihler\My Documents\My Dropbox\Classes\178\m1img7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650" y="3159125"/>
            <a:ext cx="348615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3820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Hierarchical  Agglomerative Clustering</a:t>
            </a:r>
          </a:p>
        </p:txBody>
      </p:sp>
      <p:sp>
        <p:nvSpPr>
          <p:cNvPr id="2048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1371600"/>
            <a:ext cx="4724400" cy="4800600"/>
          </a:xfrm>
        </p:spPr>
        <p:txBody>
          <a:bodyPr/>
          <a:lstStyle/>
          <a:p>
            <a:pPr eaLnBrk="1" hangingPunct="1"/>
            <a:r>
              <a:rPr lang="en-US" altLang="en-US" sz="2000" dirty="0" smtClean="0"/>
              <a:t>Another simple clustering algorithm</a:t>
            </a:r>
          </a:p>
          <a:p>
            <a:pPr eaLnBrk="1" hangingPunct="1"/>
            <a:endParaRPr lang="en-US" altLang="en-US" sz="2000" dirty="0" smtClean="0"/>
          </a:p>
          <a:p>
            <a:pPr eaLnBrk="1" hangingPunct="1"/>
            <a:r>
              <a:rPr lang="en-US" altLang="en-US" sz="2000" dirty="0" smtClean="0"/>
              <a:t>Define a distance between clusters (return to this)</a:t>
            </a:r>
          </a:p>
          <a:p>
            <a:pPr eaLnBrk="1" hangingPunct="1"/>
            <a:r>
              <a:rPr lang="en-US" altLang="en-US" sz="2000" dirty="0" smtClean="0"/>
              <a:t>Initialize: every example is a cluster</a:t>
            </a:r>
          </a:p>
          <a:p>
            <a:pPr eaLnBrk="1" hangingPunct="1"/>
            <a:r>
              <a:rPr lang="en-US" altLang="en-US" sz="2000" dirty="0" smtClean="0"/>
              <a:t>Iterate:</a:t>
            </a:r>
          </a:p>
          <a:p>
            <a:pPr lvl="1" eaLnBrk="1" hangingPunct="1"/>
            <a:r>
              <a:rPr lang="en-US" altLang="en-US" sz="1800" dirty="0" smtClean="0"/>
              <a:t>Compute distances between all clusters </a:t>
            </a:r>
            <a:br>
              <a:rPr lang="en-US" altLang="en-US" sz="1800" dirty="0" smtClean="0"/>
            </a:br>
            <a:r>
              <a:rPr lang="en-US" altLang="en-US" sz="1800" dirty="0" smtClean="0"/>
              <a:t>(store for efficiency)</a:t>
            </a:r>
          </a:p>
          <a:p>
            <a:pPr lvl="1" eaLnBrk="1" hangingPunct="1"/>
            <a:r>
              <a:rPr lang="en-US" altLang="en-US" sz="1800" dirty="0" smtClean="0"/>
              <a:t>Merge two closest clusters</a:t>
            </a:r>
          </a:p>
          <a:p>
            <a:pPr eaLnBrk="1" hangingPunct="1"/>
            <a:r>
              <a:rPr lang="en-US" altLang="en-US" sz="2000" dirty="0" smtClean="0"/>
              <a:t>Save both clustering and </a:t>
            </a:r>
            <a:r>
              <a:rPr lang="en-US" altLang="en-US" sz="2000" i="1" dirty="0" smtClean="0"/>
              <a:t>sequence</a:t>
            </a:r>
            <a:r>
              <a:rPr lang="en-US" altLang="en-US" sz="2000" dirty="0" smtClean="0"/>
              <a:t> of cluster operations</a:t>
            </a:r>
          </a:p>
          <a:p>
            <a:pPr eaLnBrk="1" hangingPunct="1"/>
            <a:r>
              <a:rPr lang="ja-JP" altLang="en-US" sz="2000" dirty="0" smtClean="0"/>
              <a:t>“</a:t>
            </a:r>
            <a:r>
              <a:rPr lang="en-US" altLang="ja-JP" sz="2000" dirty="0" err="1" smtClean="0"/>
              <a:t>Dendrogram</a:t>
            </a:r>
            <a:r>
              <a:rPr lang="ja-JP" altLang="en-US" sz="2000" dirty="0" smtClean="0"/>
              <a:t>”</a:t>
            </a:r>
            <a:endParaRPr lang="en-US" altLang="en-US" sz="2000" dirty="0" smtClean="0"/>
          </a:p>
        </p:txBody>
      </p:sp>
      <p:grpSp>
        <p:nvGrpSpPr>
          <p:cNvPr id="20483" name="Group 5"/>
          <p:cNvGrpSpPr>
            <a:grpSpLocks/>
          </p:cNvGrpSpPr>
          <p:nvPr/>
        </p:nvGrpSpPr>
        <p:grpSpPr bwMode="auto">
          <a:xfrm>
            <a:off x="490538" y="2538413"/>
            <a:ext cx="2670175" cy="2743200"/>
            <a:chOff x="123" y="1028"/>
            <a:chExt cx="1682" cy="1728"/>
          </a:xfrm>
        </p:grpSpPr>
        <p:sp>
          <p:nvSpPr>
            <p:cNvPr id="20485" name="Oval 6"/>
            <p:cNvSpPr>
              <a:spLocks noChangeArrowheads="1"/>
            </p:cNvSpPr>
            <p:nvPr/>
          </p:nvSpPr>
          <p:spPr bwMode="auto">
            <a:xfrm>
              <a:off x="514" y="1306"/>
              <a:ext cx="56" cy="67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486" name="Oval 7"/>
            <p:cNvSpPr>
              <a:spLocks noChangeArrowheads="1"/>
            </p:cNvSpPr>
            <p:nvPr/>
          </p:nvSpPr>
          <p:spPr bwMode="auto">
            <a:xfrm>
              <a:off x="363" y="1783"/>
              <a:ext cx="56" cy="67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487" name="Oval 8"/>
            <p:cNvSpPr>
              <a:spLocks noChangeArrowheads="1"/>
            </p:cNvSpPr>
            <p:nvPr/>
          </p:nvSpPr>
          <p:spPr bwMode="auto">
            <a:xfrm>
              <a:off x="732" y="1251"/>
              <a:ext cx="56" cy="67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488" name="Oval 9"/>
            <p:cNvSpPr>
              <a:spLocks noChangeArrowheads="1"/>
            </p:cNvSpPr>
            <p:nvPr/>
          </p:nvSpPr>
          <p:spPr bwMode="auto">
            <a:xfrm>
              <a:off x="504" y="1522"/>
              <a:ext cx="56" cy="67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489" name="Oval 10"/>
            <p:cNvSpPr>
              <a:spLocks noChangeArrowheads="1"/>
            </p:cNvSpPr>
            <p:nvPr/>
          </p:nvSpPr>
          <p:spPr bwMode="auto">
            <a:xfrm>
              <a:off x="703" y="1484"/>
              <a:ext cx="56" cy="67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490" name="Oval 11"/>
            <p:cNvSpPr>
              <a:spLocks noChangeArrowheads="1"/>
            </p:cNvSpPr>
            <p:nvPr/>
          </p:nvSpPr>
          <p:spPr bwMode="auto">
            <a:xfrm>
              <a:off x="680" y="1766"/>
              <a:ext cx="56" cy="67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491" name="Oval 12"/>
            <p:cNvSpPr>
              <a:spLocks noChangeArrowheads="1"/>
            </p:cNvSpPr>
            <p:nvPr/>
          </p:nvSpPr>
          <p:spPr bwMode="auto">
            <a:xfrm>
              <a:off x="1280" y="1435"/>
              <a:ext cx="56" cy="67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492" name="Oval 13"/>
            <p:cNvSpPr>
              <a:spLocks noChangeArrowheads="1"/>
            </p:cNvSpPr>
            <p:nvPr/>
          </p:nvSpPr>
          <p:spPr bwMode="auto">
            <a:xfrm>
              <a:off x="1273" y="1639"/>
              <a:ext cx="56" cy="67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493" name="Oval 14"/>
            <p:cNvSpPr>
              <a:spLocks noChangeArrowheads="1"/>
            </p:cNvSpPr>
            <p:nvPr/>
          </p:nvSpPr>
          <p:spPr bwMode="auto">
            <a:xfrm>
              <a:off x="1421" y="1760"/>
              <a:ext cx="56" cy="67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494" name="Oval 15"/>
            <p:cNvSpPr>
              <a:spLocks noChangeArrowheads="1"/>
            </p:cNvSpPr>
            <p:nvPr/>
          </p:nvSpPr>
          <p:spPr bwMode="auto">
            <a:xfrm>
              <a:off x="1435" y="1934"/>
              <a:ext cx="56" cy="67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495" name="Oval 16"/>
            <p:cNvSpPr>
              <a:spLocks noChangeArrowheads="1"/>
            </p:cNvSpPr>
            <p:nvPr/>
          </p:nvSpPr>
          <p:spPr bwMode="auto">
            <a:xfrm>
              <a:off x="1449" y="2106"/>
              <a:ext cx="56" cy="67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496" name="Oval 17"/>
            <p:cNvSpPr>
              <a:spLocks noChangeArrowheads="1"/>
            </p:cNvSpPr>
            <p:nvPr/>
          </p:nvSpPr>
          <p:spPr bwMode="auto">
            <a:xfrm>
              <a:off x="1431" y="2244"/>
              <a:ext cx="56" cy="67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497" name="Oval 18"/>
            <p:cNvSpPr>
              <a:spLocks noChangeArrowheads="1"/>
            </p:cNvSpPr>
            <p:nvPr/>
          </p:nvSpPr>
          <p:spPr bwMode="auto">
            <a:xfrm>
              <a:off x="612" y="1342"/>
              <a:ext cx="56" cy="67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498" name="Oval 19"/>
            <p:cNvSpPr>
              <a:spLocks noChangeArrowheads="1"/>
            </p:cNvSpPr>
            <p:nvPr/>
          </p:nvSpPr>
          <p:spPr bwMode="auto">
            <a:xfrm>
              <a:off x="512" y="1731"/>
              <a:ext cx="56" cy="67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499" name="Oval 20"/>
            <p:cNvSpPr>
              <a:spLocks noChangeArrowheads="1"/>
            </p:cNvSpPr>
            <p:nvPr/>
          </p:nvSpPr>
          <p:spPr bwMode="auto">
            <a:xfrm>
              <a:off x="608" y="1612"/>
              <a:ext cx="56" cy="67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00" name="Oval 21"/>
            <p:cNvSpPr>
              <a:spLocks noChangeArrowheads="1"/>
            </p:cNvSpPr>
            <p:nvPr/>
          </p:nvSpPr>
          <p:spPr bwMode="auto">
            <a:xfrm>
              <a:off x="545" y="1815"/>
              <a:ext cx="56" cy="67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01" name="Oval 22"/>
            <p:cNvSpPr>
              <a:spLocks noChangeArrowheads="1"/>
            </p:cNvSpPr>
            <p:nvPr/>
          </p:nvSpPr>
          <p:spPr bwMode="auto">
            <a:xfrm>
              <a:off x="1412" y="2389"/>
              <a:ext cx="56" cy="67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02" name="Oval 23"/>
            <p:cNvSpPr>
              <a:spLocks noChangeArrowheads="1"/>
            </p:cNvSpPr>
            <p:nvPr/>
          </p:nvSpPr>
          <p:spPr bwMode="auto">
            <a:xfrm>
              <a:off x="1370" y="1385"/>
              <a:ext cx="56" cy="67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03" name="Oval 24"/>
            <p:cNvSpPr>
              <a:spLocks noChangeArrowheads="1"/>
            </p:cNvSpPr>
            <p:nvPr/>
          </p:nvSpPr>
          <p:spPr bwMode="auto">
            <a:xfrm>
              <a:off x="807" y="2283"/>
              <a:ext cx="56" cy="67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04" name="Oval 25"/>
            <p:cNvSpPr>
              <a:spLocks noChangeArrowheads="1"/>
            </p:cNvSpPr>
            <p:nvPr/>
          </p:nvSpPr>
          <p:spPr bwMode="auto">
            <a:xfrm>
              <a:off x="795" y="2394"/>
              <a:ext cx="56" cy="67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05" name="Oval 26"/>
            <p:cNvSpPr>
              <a:spLocks noChangeArrowheads="1"/>
            </p:cNvSpPr>
            <p:nvPr/>
          </p:nvSpPr>
          <p:spPr bwMode="auto">
            <a:xfrm>
              <a:off x="1030" y="1966"/>
              <a:ext cx="56" cy="67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06" name="Rectangle 27"/>
            <p:cNvSpPr>
              <a:spLocks noChangeArrowheads="1"/>
            </p:cNvSpPr>
            <p:nvPr/>
          </p:nvSpPr>
          <p:spPr bwMode="auto">
            <a:xfrm>
              <a:off x="123" y="1028"/>
              <a:ext cx="1682" cy="17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</p:grpSp>
      <p:sp>
        <p:nvSpPr>
          <p:cNvPr id="20484" name="Text Box 28"/>
          <p:cNvSpPr txBox="1">
            <a:spLocks noChangeArrowheads="1"/>
          </p:cNvSpPr>
          <p:nvPr/>
        </p:nvSpPr>
        <p:spPr bwMode="auto">
          <a:xfrm>
            <a:off x="390525" y="2043113"/>
            <a:ext cx="3422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Arial" pitchFamily="34" charset="0"/>
              </a:rPr>
              <a:t>Initially, every datum is a cluster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Iteration 1</a:t>
            </a:r>
          </a:p>
        </p:txBody>
      </p:sp>
      <p:sp>
        <p:nvSpPr>
          <p:cNvPr id="22530" name="Oval 3"/>
          <p:cNvSpPr>
            <a:spLocks noChangeArrowheads="1"/>
          </p:cNvSpPr>
          <p:nvPr/>
        </p:nvSpPr>
        <p:spPr bwMode="auto">
          <a:xfrm>
            <a:off x="1111250" y="2979738"/>
            <a:ext cx="88900" cy="106362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2531" name="Oval 4"/>
          <p:cNvSpPr>
            <a:spLocks noChangeArrowheads="1"/>
          </p:cNvSpPr>
          <p:nvPr/>
        </p:nvSpPr>
        <p:spPr bwMode="auto">
          <a:xfrm>
            <a:off x="871538" y="3736975"/>
            <a:ext cx="88900" cy="106363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2532" name="Oval 5"/>
          <p:cNvSpPr>
            <a:spLocks noChangeArrowheads="1"/>
          </p:cNvSpPr>
          <p:nvPr/>
        </p:nvSpPr>
        <p:spPr bwMode="auto">
          <a:xfrm>
            <a:off x="1457325" y="2892425"/>
            <a:ext cx="88900" cy="106363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2533" name="Oval 6"/>
          <p:cNvSpPr>
            <a:spLocks noChangeArrowheads="1"/>
          </p:cNvSpPr>
          <p:nvPr/>
        </p:nvSpPr>
        <p:spPr bwMode="auto">
          <a:xfrm>
            <a:off x="1095375" y="3322638"/>
            <a:ext cx="88900" cy="106362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2534" name="Oval 7"/>
          <p:cNvSpPr>
            <a:spLocks noChangeArrowheads="1"/>
          </p:cNvSpPr>
          <p:nvPr/>
        </p:nvSpPr>
        <p:spPr bwMode="auto">
          <a:xfrm>
            <a:off x="1411288" y="3262313"/>
            <a:ext cx="88900" cy="106362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2535" name="Oval 8"/>
          <p:cNvSpPr>
            <a:spLocks noChangeArrowheads="1"/>
          </p:cNvSpPr>
          <p:nvPr/>
        </p:nvSpPr>
        <p:spPr bwMode="auto">
          <a:xfrm>
            <a:off x="1374775" y="3709988"/>
            <a:ext cx="88900" cy="106362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2536" name="Oval 9"/>
          <p:cNvSpPr>
            <a:spLocks noChangeArrowheads="1"/>
          </p:cNvSpPr>
          <p:nvPr/>
        </p:nvSpPr>
        <p:spPr bwMode="auto">
          <a:xfrm>
            <a:off x="2327275" y="3184525"/>
            <a:ext cx="88900" cy="106363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2537" name="Oval 10"/>
          <p:cNvSpPr>
            <a:spLocks noChangeArrowheads="1"/>
          </p:cNvSpPr>
          <p:nvPr/>
        </p:nvSpPr>
        <p:spPr bwMode="auto">
          <a:xfrm>
            <a:off x="2316163" y="3508375"/>
            <a:ext cx="88900" cy="106363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2538" name="Oval 11"/>
          <p:cNvSpPr>
            <a:spLocks noChangeArrowheads="1"/>
          </p:cNvSpPr>
          <p:nvPr/>
        </p:nvSpPr>
        <p:spPr bwMode="auto">
          <a:xfrm>
            <a:off x="2551113" y="3700463"/>
            <a:ext cx="88900" cy="106362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2539" name="Oval 12"/>
          <p:cNvSpPr>
            <a:spLocks noChangeArrowheads="1"/>
          </p:cNvSpPr>
          <p:nvPr/>
        </p:nvSpPr>
        <p:spPr bwMode="auto">
          <a:xfrm>
            <a:off x="2573338" y="3976688"/>
            <a:ext cx="88900" cy="106362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2540" name="Oval 13"/>
          <p:cNvSpPr>
            <a:spLocks noChangeArrowheads="1"/>
          </p:cNvSpPr>
          <p:nvPr/>
        </p:nvSpPr>
        <p:spPr bwMode="auto">
          <a:xfrm>
            <a:off x="2595563" y="4249738"/>
            <a:ext cx="88900" cy="106362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2541" name="Oval 14"/>
          <p:cNvSpPr>
            <a:spLocks noChangeArrowheads="1"/>
          </p:cNvSpPr>
          <p:nvPr/>
        </p:nvSpPr>
        <p:spPr bwMode="auto">
          <a:xfrm>
            <a:off x="2566988" y="4468813"/>
            <a:ext cx="88900" cy="106362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2542" name="Oval 15"/>
          <p:cNvSpPr>
            <a:spLocks noChangeArrowheads="1"/>
          </p:cNvSpPr>
          <p:nvPr/>
        </p:nvSpPr>
        <p:spPr bwMode="auto">
          <a:xfrm>
            <a:off x="1266825" y="3036888"/>
            <a:ext cx="88900" cy="106362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2543" name="Oval 16"/>
          <p:cNvSpPr>
            <a:spLocks noChangeArrowheads="1"/>
          </p:cNvSpPr>
          <p:nvPr/>
        </p:nvSpPr>
        <p:spPr bwMode="auto">
          <a:xfrm>
            <a:off x="1108075" y="3654425"/>
            <a:ext cx="88900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2544" name="Oval 17"/>
          <p:cNvSpPr>
            <a:spLocks noChangeArrowheads="1"/>
          </p:cNvSpPr>
          <p:nvPr/>
        </p:nvSpPr>
        <p:spPr bwMode="auto">
          <a:xfrm>
            <a:off x="1260475" y="3465513"/>
            <a:ext cx="88900" cy="106362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2545" name="Oval 18"/>
          <p:cNvSpPr>
            <a:spLocks noChangeArrowheads="1"/>
          </p:cNvSpPr>
          <p:nvPr/>
        </p:nvSpPr>
        <p:spPr bwMode="auto">
          <a:xfrm>
            <a:off x="1160463" y="3787775"/>
            <a:ext cx="88900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2546" name="Oval 19"/>
          <p:cNvSpPr>
            <a:spLocks noChangeArrowheads="1"/>
          </p:cNvSpPr>
          <p:nvPr/>
        </p:nvSpPr>
        <p:spPr bwMode="auto">
          <a:xfrm>
            <a:off x="2536825" y="4699000"/>
            <a:ext cx="88900" cy="106363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2547" name="Oval 20"/>
          <p:cNvSpPr>
            <a:spLocks noChangeArrowheads="1"/>
          </p:cNvSpPr>
          <p:nvPr/>
        </p:nvSpPr>
        <p:spPr bwMode="auto">
          <a:xfrm>
            <a:off x="2470150" y="3105150"/>
            <a:ext cx="88900" cy="106363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2548" name="Oval 21"/>
          <p:cNvSpPr>
            <a:spLocks noChangeArrowheads="1"/>
          </p:cNvSpPr>
          <p:nvPr/>
        </p:nvSpPr>
        <p:spPr bwMode="auto">
          <a:xfrm>
            <a:off x="1576388" y="4530725"/>
            <a:ext cx="88900" cy="106363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2549" name="Oval 22"/>
          <p:cNvSpPr>
            <a:spLocks noChangeArrowheads="1"/>
          </p:cNvSpPr>
          <p:nvPr/>
        </p:nvSpPr>
        <p:spPr bwMode="auto">
          <a:xfrm>
            <a:off x="1557338" y="4706938"/>
            <a:ext cx="88900" cy="106362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2550" name="Oval 23"/>
          <p:cNvSpPr>
            <a:spLocks noChangeArrowheads="1"/>
          </p:cNvSpPr>
          <p:nvPr/>
        </p:nvSpPr>
        <p:spPr bwMode="auto">
          <a:xfrm>
            <a:off x="1930400" y="4027488"/>
            <a:ext cx="88900" cy="106362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2551" name="Rectangle 24"/>
          <p:cNvSpPr>
            <a:spLocks noChangeArrowheads="1"/>
          </p:cNvSpPr>
          <p:nvPr/>
        </p:nvSpPr>
        <p:spPr bwMode="auto">
          <a:xfrm>
            <a:off x="490538" y="2538413"/>
            <a:ext cx="2670175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2552" name="Oval 25"/>
          <p:cNvSpPr>
            <a:spLocks noChangeArrowheads="1"/>
          </p:cNvSpPr>
          <p:nvPr/>
        </p:nvSpPr>
        <p:spPr bwMode="auto">
          <a:xfrm rot="-1513710">
            <a:off x="1101725" y="3608388"/>
            <a:ext cx="163513" cy="3429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2553" name="Oval 26"/>
          <p:cNvSpPr>
            <a:spLocks noChangeArrowheads="1"/>
          </p:cNvSpPr>
          <p:nvPr/>
        </p:nvSpPr>
        <p:spPr bwMode="auto">
          <a:xfrm>
            <a:off x="4759325" y="3817938"/>
            <a:ext cx="88900" cy="106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2554" name="Oval 27"/>
          <p:cNvSpPr>
            <a:spLocks noChangeArrowheads="1"/>
          </p:cNvSpPr>
          <p:nvPr/>
        </p:nvSpPr>
        <p:spPr bwMode="auto">
          <a:xfrm>
            <a:off x="4919663" y="3816350"/>
            <a:ext cx="88900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2555" name="Line 28"/>
          <p:cNvSpPr>
            <a:spLocks noChangeShapeType="1"/>
          </p:cNvSpPr>
          <p:nvPr/>
        </p:nvSpPr>
        <p:spPr bwMode="auto">
          <a:xfrm flipV="1">
            <a:off x="4800600" y="3624263"/>
            <a:ext cx="0" cy="18891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Line 29"/>
          <p:cNvSpPr>
            <a:spLocks noChangeShapeType="1"/>
          </p:cNvSpPr>
          <p:nvPr/>
        </p:nvSpPr>
        <p:spPr bwMode="auto">
          <a:xfrm>
            <a:off x="4800600" y="3624263"/>
            <a:ext cx="1555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7" name="Line 30"/>
          <p:cNvSpPr>
            <a:spLocks noChangeShapeType="1"/>
          </p:cNvSpPr>
          <p:nvPr/>
        </p:nvSpPr>
        <p:spPr bwMode="auto">
          <a:xfrm>
            <a:off x="4956175" y="3616325"/>
            <a:ext cx="0" cy="2047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Iteration 2</a:t>
            </a:r>
          </a:p>
        </p:txBody>
      </p:sp>
      <p:sp>
        <p:nvSpPr>
          <p:cNvPr id="24578" name="Oval 3"/>
          <p:cNvSpPr>
            <a:spLocks noChangeArrowheads="1"/>
          </p:cNvSpPr>
          <p:nvPr/>
        </p:nvSpPr>
        <p:spPr bwMode="auto">
          <a:xfrm>
            <a:off x="1111250" y="2979738"/>
            <a:ext cx="88900" cy="106362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4579" name="Oval 4"/>
          <p:cNvSpPr>
            <a:spLocks noChangeArrowheads="1"/>
          </p:cNvSpPr>
          <p:nvPr/>
        </p:nvSpPr>
        <p:spPr bwMode="auto">
          <a:xfrm>
            <a:off x="871538" y="3736975"/>
            <a:ext cx="88900" cy="106363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4580" name="Oval 5"/>
          <p:cNvSpPr>
            <a:spLocks noChangeArrowheads="1"/>
          </p:cNvSpPr>
          <p:nvPr/>
        </p:nvSpPr>
        <p:spPr bwMode="auto">
          <a:xfrm>
            <a:off x="1457325" y="2892425"/>
            <a:ext cx="88900" cy="106363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4581" name="Oval 6"/>
          <p:cNvSpPr>
            <a:spLocks noChangeArrowheads="1"/>
          </p:cNvSpPr>
          <p:nvPr/>
        </p:nvSpPr>
        <p:spPr bwMode="auto">
          <a:xfrm>
            <a:off x="1095375" y="3322638"/>
            <a:ext cx="88900" cy="106362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4582" name="Oval 7"/>
          <p:cNvSpPr>
            <a:spLocks noChangeArrowheads="1"/>
          </p:cNvSpPr>
          <p:nvPr/>
        </p:nvSpPr>
        <p:spPr bwMode="auto">
          <a:xfrm>
            <a:off x="1411288" y="3262313"/>
            <a:ext cx="88900" cy="106362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4583" name="Oval 8"/>
          <p:cNvSpPr>
            <a:spLocks noChangeArrowheads="1"/>
          </p:cNvSpPr>
          <p:nvPr/>
        </p:nvSpPr>
        <p:spPr bwMode="auto">
          <a:xfrm>
            <a:off x="1374775" y="3709988"/>
            <a:ext cx="88900" cy="106362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4584" name="Oval 9"/>
          <p:cNvSpPr>
            <a:spLocks noChangeArrowheads="1"/>
          </p:cNvSpPr>
          <p:nvPr/>
        </p:nvSpPr>
        <p:spPr bwMode="auto">
          <a:xfrm>
            <a:off x="2327275" y="3184525"/>
            <a:ext cx="88900" cy="106363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4585" name="Oval 10"/>
          <p:cNvSpPr>
            <a:spLocks noChangeArrowheads="1"/>
          </p:cNvSpPr>
          <p:nvPr/>
        </p:nvSpPr>
        <p:spPr bwMode="auto">
          <a:xfrm>
            <a:off x="2316163" y="3508375"/>
            <a:ext cx="88900" cy="106363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4586" name="Oval 11"/>
          <p:cNvSpPr>
            <a:spLocks noChangeArrowheads="1"/>
          </p:cNvSpPr>
          <p:nvPr/>
        </p:nvSpPr>
        <p:spPr bwMode="auto">
          <a:xfrm>
            <a:off x="2551113" y="3700463"/>
            <a:ext cx="88900" cy="106362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4587" name="Oval 12"/>
          <p:cNvSpPr>
            <a:spLocks noChangeArrowheads="1"/>
          </p:cNvSpPr>
          <p:nvPr/>
        </p:nvSpPr>
        <p:spPr bwMode="auto">
          <a:xfrm>
            <a:off x="2573338" y="3976688"/>
            <a:ext cx="88900" cy="106362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4588" name="Oval 13"/>
          <p:cNvSpPr>
            <a:spLocks noChangeArrowheads="1"/>
          </p:cNvSpPr>
          <p:nvPr/>
        </p:nvSpPr>
        <p:spPr bwMode="auto">
          <a:xfrm>
            <a:off x="2595563" y="4249738"/>
            <a:ext cx="88900" cy="106362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4589" name="Oval 14"/>
          <p:cNvSpPr>
            <a:spLocks noChangeArrowheads="1"/>
          </p:cNvSpPr>
          <p:nvPr/>
        </p:nvSpPr>
        <p:spPr bwMode="auto">
          <a:xfrm>
            <a:off x="2566988" y="4468813"/>
            <a:ext cx="88900" cy="106362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4590" name="Oval 15"/>
          <p:cNvSpPr>
            <a:spLocks noChangeArrowheads="1"/>
          </p:cNvSpPr>
          <p:nvPr/>
        </p:nvSpPr>
        <p:spPr bwMode="auto">
          <a:xfrm>
            <a:off x="1266825" y="3036888"/>
            <a:ext cx="88900" cy="106362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4591" name="Oval 16"/>
          <p:cNvSpPr>
            <a:spLocks noChangeArrowheads="1"/>
          </p:cNvSpPr>
          <p:nvPr/>
        </p:nvSpPr>
        <p:spPr bwMode="auto">
          <a:xfrm>
            <a:off x="1108075" y="3654425"/>
            <a:ext cx="88900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4592" name="Oval 17"/>
          <p:cNvSpPr>
            <a:spLocks noChangeArrowheads="1"/>
          </p:cNvSpPr>
          <p:nvPr/>
        </p:nvSpPr>
        <p:spPr bwMode="auto">
          <a:xfrm>
            <a:off x="1260475" y="3465513"/>
            <a:ext cx="88900" cy="106362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4593" name="Oval 18"/>
          <p:cNvSpPr>
            <a:spLocks noChangeArrowheads="1"/>
          </p:cNvSpPr>
          <p:nvPr/>
        </p:nvSpPr>
        <p:spPr bwMode="auto">
          <a:xfrm>
            <a:off x="1160463" y="3787775"/>
            <a:ext cx="88900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4594" name="Oval 19"/>
          <p:cNvSpPr>
            <a:spLocks noChangeArrowheads="1"/>
          </p:cNvSpPr>
          <p:nvPr/>
        </p:nvSpPr>
        <p:spPr bwMode="auto">
          <a:xfrm>
            <a:off x="2536825" y="4699000"/>
            <a:ext cx="88900" cy="106363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4595" name="Oval 20"/>
          <p:cNvSpPr>
            <a:spLocks noChangeArrowheads="1"/>
          </p:cNvSpPr>
          <p:nvPr/>
        </p:nvSpPr>
        <p:spPr bwMode="auto">
          <a:xfrm>
            <a:off x="2470150" y="3105150"/>
            <a:ext cx="88900" cy="106363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4596" name="Oval 21"/>
          <p:cNvSpPr>
            <a:spLocks noChangeArrowheads="1"/>
          </p:cNvSpPr>
          <p:nvPr/>
        </p:nvSpPr>
        <p:spPr bwMode="auto">
          <a:xfrm>
            <a:off x="1576388" y="4530725"/>
            <a:ext cx="88900" cy="1063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4597" name="Oval 22"/>
          <p:cNvSpPr>
            <a:spLocks noChangeArrowheads="1"/>
          </p:cNvSpPr>
          <p:nvPr/>
        </p:nvSpPr>
        <p:spPr bwMode="auto">
          <a:xfrm>
            <a:off x="1557338" y="4706938"/>
            <a:ext cx="88900" cy="1063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4598" name="Oval 23"/>
          <p:cNvSpPr>
            <a:spLocks noChangeArrowheads="1"/>
          </p:cNvSpPr>
          <p:nvPr/>
        </p:nvSpPr>
        <p:spPr bwMode="auto">
          <a:xfrm>
            <a:off x="1930400" y="4027488"/>
            <a:ext cx="88900" cy="106362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4599" name="Rectangle 24"/>
          <p:cNvSpPr>
            <a:spLocks noChangeArrowheads="1"/>
          </p:cNvSpPr>
          <p:nvPr/>
        </p:nvSpPr>
        <p:spPr bwMode="auto">
          <a:xfrm>
            <a:off x="490538" y="2538413"/>
            <a:ext cx="2670175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4600" name="Oval 25"/>
          <p:cNvSpPr>
            <a:spLocks noChangeArrowheads="1"/>
          </p:cNvSpPr>
          <p:nvPr/>
        </p:nvSpPr>
        <p:spPr bwMode="auto">
          <a:xfrm rot="-1513710">
            <a:off x="1101725" y="3608388"/>
            <a:ext cx="163513" cy="3429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4601" name="Oval 26"/>
          <p:cNvSpPr>
            <a:spLocks noChangeArrowheads="1"/>
          </p:cNvSpPr>
          <p:nvPr/>
        </p:nvSpPr>
        <p:spPr bwMode="auto">
          <a:xfrm>
            <a:off x="4759325" y="3817938"/>
            <a:ext cx="88900" cy="106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4602" name="Oval 27"/>
          <p:cNvSpPr>
            <a:spLocks noChangeArrowheads="1"/>
          </p:cNvSpPr>
          <p:nvPr/>
        </p:nvSpPr>
        <p:spPr bwMode="auto">
          <a:xfrm>
            <a:off x="4919663" y="3816350"/>
            <a:ext cx="88900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4603" name="Line 28"/>
          <p:cNvSpPr>
            <a:spLocks noChangeShapeType="1"/>
          </p:cNvSpPr>
          <p:nvPr/>
        </p:nvSpPr>
        <p:spPr bwMode="auto">
          <a:xfrm flipV="1">
            <a:off x="4800600" y="3624263"/>
            <a:ext cx="0" cy="18891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Line 29"/>
          <p:cNvSpPr>
            <a:spLocks noChangeShapeType="1"/>
          </p:cNvSpPr>
          <p:nvPr/>
        </p:nvSpPr>
        <p:spPr bwMode="auto">
          <a:xfrm>
            <a:off x="4800600" y="3624263"/>
            <a:ext cx="1555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5" name="Line 30"/>
          <p:cNvSpPr>
            <a:spLocks noChangeShapeType="1"/>
          </p:cNvSpPr>
          <p:nvPr/>
        </p:nvSpPr>
        <p:spPr bwMode="auto">
          <a:xfrm>
            <a:off x="4956175" y="3616325"/>
            <a:ext cx="0" cy="2047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6" name="Oval 31"/>
          <p:cNvSpPr>
            <a:spLocks noChangeArrowheads="1"/>
          </p:cNvSpPr>
          <p:nvPr/>
        </p:nvSpPr>
        <p:spPr bwMode="auto">
          <a:xfrm>
            <a:off x="1503363" y="4491038"/>
            <a:ext cx="203200" cy="366712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4607" name="Oval 32"/>
          <p:cNvSpPr>
            <a:spLocks noChangeArrowheads="1"/>
          </p:cNvSpPr>
          <p:nvPr/>
        </p:nvSpPr>
        <p:spPr bwMode="auto">
          <a:xfrm>
            <a:off x="5326063" y="3813175"/>
            <a:ext cx="88900" cy="1063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4608" name="Oval 33"/>
          <p:cNvSpPr>
            <a:spLocks noChangeArrowheads="1"/>
          </p:cNvSpPr>
          <p:nvPr/>
        </p:nvSpPr>
        <p:spPr bwMode="auto">
          <a:xfrm>
            <a:off x="5145088" y="3811588"/>
            <a:ext cx="88900" cy="1063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4609" name="Line 34"/>
          <p:cNvSpPr>
            <a:spLocks noChangeShapeType="1"/>
          </p:cNvSpPr>
          <p:nvPr/>
        </p:nvSpPr>
        <p:spPr bwMode="auto">
          <a:xfrm flipV="1">
            <a:off x="5200650" y="3608388"/>
            <a:ext cx="0" cy="24447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0" name="Line 35"/>
          <p:cNvSpPr>
            <a:spLocks noChangeShapeType="1"/>
          </p:cNvSpPr>
          <p:nvPr/>
        </p:nvSpPr>
        <p:spPr bwMode="auto">
          <a:xfrm>
            <a:off x="5200650" y="3592513"/>
            <a:ext cx="17145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1" name="Line 36"/>
          <p:cNvSpPr>
            <a:spLocks noChangeShapeType="1"/>
          </p:cNvSpPr>
          <p:nvPr/>
        </p:nvSpPr>
        <p:spPr bwMode="auto">
          <a:xfrm>
            <a:off x="5364163" y="3592513"/>
            <a:ext cx="0" cy="25241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Iteration 3</a:t>
            </a:r>
          </a:p>
        </p:txBody>
      </p:sp>
      <p:sp>
        <p:nvSpPr>
          <p:cNvPr id="26626" name="Oval 3"/>
          <p:cNvSpPr>
            <a:spLocks noChangeArrowheads="1"/>
          </p:cNvSpPr>
          <p:nvPr/>
        </p:nvSpPr>
        <p:spPr bwMode="auto">
          <a:xfrm>
            <a:off x="1111250" y="2979738"/>
            <a:ext cx="88900" cy="106362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6627" name="Oval 4"/>
          <p:cNvSpPr>
            <a:spLocks noChangeArrowheads="1"/>
          </p:cNvSpPr>
          <p:nvPr/>
        </p:nvSpPr>
        <p:spPr bwMode="auto">
          <a:xfrm>
            <a:off x="871538" y="3736975"/>
            <a:ext cx="88900" cy="106363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6628" name="Oval 5"/>
          <p:cNvSpPr>
            <a:spLocks noChangeArrowheads="1"/>
          </p:cNvSpPr>
          <p:nvPr/>
        </p:nvSpPr>
        <p:spPr bwMode="auto">
          <a:xfrm>
            <a:off x="1457325" y="2892425"/>
            <a:ext cx="88900" cy="106363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6629" name="Oval 6"/>
          <p:cNvSpPr>
            <a:spLocks noChangeArrowheads="1"/>
          </p:cNvSpPr>
          <p:nvPr/>
        </p:nvSpPr>
        <p:spPr bwMode="auto">
          <a:xfrm>
            <a:off x="1095375" y="3322638"/>
            <a:ext cx="88900" cy="106362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6630" name="Oval 7"/>
          <p:cNvSpPr>
            <a:spLocks noChangeArrowheads="1"/>
          </p:cNvSpPr>
          <p:nvPr/>
        </p:nvSpPr>
        <p:spPr bwMode="auto">
          <a:xfrm>
            <a:off x="1411288" y="3262313"/>
            <a:ext cx="88900" cy="106362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6631" name="Oval 8"/>
          <p:cNvSpPr>
            <a:spLocks noChangeArrowheads="1"/>
          </p:cNvSpPr>
          <p:nvPr/>
        </p:nvSpPr>
        <p:spPr bwMode="auto">
          <a:xfrm>
            <a:off x="1374775" y="3709988"/>
            <a:ext cx="88900" cy="106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6632" name="Oval 9"/>
          <p:cNvSpPr>
            <a:spLocks noChangeArrowheads="1"/>
          </p:cNvSpPr>
          <p:nvPr/>
        </p:nvSpPr>
        <p:spPr bwMode="auto">
          <a:xfrm>
            <a:off x="2327275" y="3184525"/>
            <a:ext cx="88900" cy="106363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6633" name="Oval 10"/>
          <p:cNvSpPr>
            <a:spLocks noChangeArrowheads="1"/>
          </p:cNvSpPr>
          <p:nvPr/>
        </p:nvSpPr>
        <p:spPr bwMode="auto">
          <a:xfrm>
            <a:off x="2316163" y="3508375"/>
            <a:ext cx="88900" cy="106363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6634" name="Oval 11"/>
          <p:cNvSpPr>
            <a:spLocks noChangeArrowheads="1"/>
          </p:cNvSpPr>
          <p:nvPr/>
        </p:nvSpPr>
        <p:spPr bwMode="auto">
          <a:xfrm>
            <a:off x="2551113" y="3700463"/>
            <a:ext cx="88900" cy="106362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6635" name="Oval 12"/>
          <p:cNvSpPr>
            <a:spLocks noChangeArrowheads="1"/>
          </p:cNvSpPr>
          <p:nvPr/>
        </p:nvSpPr>
        <p:spPr bwMode="auto">
          <a:xfrm>
            <a:off x="2573338" y="3976688"/>
            <a:ext cx="88900" cy="106362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6636" name="Oval 13"/>
          <p:cNvSpPr>
            <a:spLocks noChangeArrowheads="1"/>
          </p:cNvSpPr>
          <p:nvPr/>
        </p:nvSpPr>
        <p:spPr bwMode="auto">
          <a:xfrm>
            <a:off x="2595563" y="4249738"/>
            <a:ext cx="88900" cy="106362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6637" name="Oval 14"/>
          <p:cNvSpPr>
            <a:spLocks noChangeArrowheads="1"/>
          </p:cNvSpPr>
          <p:nvPr/>
        </p:nvSpPr>
        <p:spPr bwMode="auto">
          <a:xfrm>
            <a:off x="2566988" y="4468813"/>
            <a:ext cx="88900" cy="106362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6638" name="Oval 15"/>
          <p:cNvSpPr>
            <a:spLocks noChangeArrowheads="1"/>
          </p:cNvSpPr>
          <p:nvPr/>
        </p:nvSpPr>
        <p:spPr bwMode="auto">
          <a:xfrm>
            <a:off x="1266825" y="3036888"/>
            <a:ext cx="88900" cy="106362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6639" name="Oval 16"/>
          <p:cNvSpPr>
            <a:spLocks noChangeArrowheads="1"/>
          </p:cNvSpPr>
          <p:nvPr/>
        </p:nvSpPr>
        <p:spPr bwMode="auto">
          <a:xfrm>
            <a:off x="1108075" y="3654425"/>
            <a:ext cx="88900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6640" name="Oval 17"/>
          <p:cNvSpPr>
            <a:spLocks noChangeArrowheads="1"/>
          </p:cNvSpPr>
          <p:nvPr/>
        </p:nvSpPr>
        <p:spPr bwMode="auto">
          <a:xfrm>
            <a:off x="1260475" y="3465513"/>
            <a:ext cx="88900" cy="106362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6641" name="Oval 18"/>
          <p:cNvSpPr>
            <a:spLocks noChangeArrowheads="1"/>
          </p:cNvSpPr>
          <p:nvPr/>
        </p:nvSpPr>
        <p:spPr bwMode="auto">
          <a:xfrm>
            <a:off x="1160463" y="3787775"/>
            <a:ext cx="88900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6642" name="Oval 19"/>
          <p:cNvSpPr>
            <a:spLocks noChangeArrowheads="1"/>
          </p:cNvSpPr>
          <p:nvPr/>
        </p:nvSpPr>
        <p:spPr bwMode="auto">
          <a:xfrm>
            <a:off x="2536825" y="4699000"/>
            <a:ext cx="88900" cy="106363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6643" name="Oval 20"/>
          <p:cNvSpPr>
            <a:spLocks noChangeArrowheads="1"/>
          </p:cNvSpPr>
          <p:nvPr/>
        </p:nvSpPr>
        <p:spPr bwMode="auto">
          <a:xfrm>
            <a:off x="2470150" y="3105150"/>
            <a:ext cx="88900" cy="106363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6644" name="Oval 21"/>
          <p:cNvSpPr>
            <a:spLocks noChangeArrowheads="1"/>
          </p:cNvSpPr>
          <p:nvPr/>
        </p:nvSpPr>
        <p:spPr bwMode="auto">
          <a:xfrm>
            <a:off x="1576388" y="4530725"/>
            <a:ext cx="88900" cy="1063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6645" name="Oval 22"/>
          <p:cNvSpPr>
            <a:spLocks noChangeArrowheads="1"/>
          </p:cNvSpPr>
          <p:nvPr/>
        </p:nvSpPr>
        <p:spPr bwMode="auto">
          <a:xfrm>
            <a:off x="1557338" y="4706938"/>
            <a:ext cx="88900" cy="1063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6646" name="Oval 23"/>
          <p:cNvSpPr>
            <a:spLocks noChangeArrowheads="1"/>
          </p:cNvSpPr>
          <p:nvPr/>
        </p:nvSpPr>
        <p:spPr bwMode="auto">
          <a:xfrm>
            <a:off x="1930400" y="4027488"/>
            <a:ext cx="88900" cy="106362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6647" name="Rectangle 24"/>
          <p:cNvSpPr>
            <a:spLocks noChangeArrowheads="1"/>
          </p:cNvSpPr>
          <p:nvPr/>
        </p:nvSpPr>
        <p:spPr bwMode="auto">
          <a:xfrm>
            <a:off x="490538" y="2538413"/>
            <a:ext cx="2670175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6648" name="Oval 25"/>
          <p:cNvSpPr>
            <a:spLocks noChangeArrowheads="1"/>
          </p:cNvSpPr>
          <p:nvPr/>
        </p:nvSpPr>
        <p:spPr bwMode="auto">
          <a:xfrm rot="-648463">
            <a:off x="1028700" y="3563938"/>
            <a:ext cx="492125" cy="423862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6649" name="Oval 26"/>
          <p:cNvSpPr>
            <a:spLocks noChangeArrowheads="1"/>
          </p:cNvSpPr>
          <p:nvPr/>
        </p:nvSpPr>
        <p:spPr bwMode="auto">
          <a:xfrm>
            <a:off x="4759325" y="3817938"/>
            <a:ext cx="88900" cy="106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6650" name="Oval 27"/>
          <p:cNvSpPr>
            <a:spLocks noChangeArrowheads="1"/>
          </p:cNvSpPr>
          <p:nvPr/>
        </p:nvSpPr>
        <p:spPr bwMode="auto">
          <a:xfrm>
            <a:off x="4919663" y="3816350"/>
            <a:ext cx="88900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6651" name="Line 28"/>
          <p:cNvSpPr>
            <a:spLocks noChangeShapeType="1"/>
          </p:cNvSpPr>
          <p:nvPr/>
        </p:nvSpPr>
        <p:spPr bwMode="auto">
          <a:xfrm flipV="1">
            <a:off x="4800600" y="3624263"/>
            <a:ext cx="0" cy="18891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Line 29"/>
          <p:cNvSpPr>
            <a:spLocks noChangeShapeType="1"/>
          </p:cNvSpPr>
          <p:nvPr/>
        </p:nvSpPr>
        <p:spPr bwMode="auto">
          <a:xfrm>
            <a:off x="4800600" y="3624263"/>
            <a:ext cx="1555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3" name="Line 30"/>
          <p:cNvSpPr>
            <a:spLocks noChangeShapeType="1"/>
          </p:cNvSpPr>
          <p:nvPr/>
        </p:nvSpPr>
        <p:spPr bwMode="auto">
          <a:xfrm>
            <a:off x="4956175" y="3616325"/>
            <a:ext cx="0" cy="2047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4" name="Oval 31"/>
          <p:cNvSpPr>
            <a:spLocks noChangeArrowheads="1"/>
          </p:cNvSpPr>
          <p:nvPr/>
        </p:nvSpPr>
        <p:spPr bwMode="auto">
          <a:xfrm>
            <a:off x="1503363" y="4491038"/>
            <a:ext cx="203200" cy="366712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6655" name="Oval 32"/>
          <p:cNvSpPr>
            <a:spLocks noChangeArrowheads="1"/>
          </p:cNvSpPr>
          <p:nvPr/>
        </p:nvSpPr>
        <p:spPr bwMode="auto">
          <a:xfrm>
            <a:off x="5326063" y="3813175"/>
            <a:ext cx="88900" cy="1063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6656" name="Oval 33"/>
          <p:cNvSpPr>
            <a:spLocks noChangeArrowheads="1"/>
          </p:cNvSpPr>
          <p:nvPr/>
        </p:nvSpPr>
        <p:spPr bwMode="auto">
          <a:xfrm>
            <a:off x="5145088" y="3811588"/>
            <a:ext cx="88900" cy="1063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6657" name="Line 34"/>
          <p:cNvSpPr>
            <a:spLocks noChangeShapeType="1"/>
          </p:cNvSpPr>
          <p:nvPr/>
        </p:nvSpPr>
        <p:spPr bwMode="auto">
          <a:xfrm flipV="1">
            <a:off x="5200650" y="3608388"/>
            <a:ext cx="0" cy="24447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8" name="Line 35"/>
          <p:cNvSpPr>
            <a:spLocks noChangeShapeType="1"/>
          </p:cNvSpPr>
          <p:nvPr/>
        </p:nvSpPr>
        <p:spPr bwMode="auto">
          <a:xfrm>
            <a:off x="5200650" y="3592513"/>
            <a:ext cx="17145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9" name="Line 36"/>
          <p:cNvSpPr>
            <a:spLocks noChangeShapeType="1"/>
          </p:cNvSpPr>
          <p:nvPr/>
        </p:nvSpPr>
        <p:spPr bwMode="auto">
          <a:xfrm>
            <a:off x="5364163" y="3592513"/>
            <a:ext cx="0" cy="25241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0" name="Oval 37"/>
          <p:cNvSpPr>
            <a:spLocks noChangeArrowheads="1"/>
          </p:cNvSpPr>
          <p:nvPr/>
        </p:nvSpPr>
        <p:spPr bwMode="auto">
          <a:xfrm>
            <a:off x="4556125" y="3829050"/>
            <a:ext cx="88900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6661" name="Line 38"/>
          <p:cNvSpPr>
            <a:spLocks noChangeShapeType="1"/>
          </p:cNvSpPr>
          <p:nvPr/>
        </p:nvSpPr>
        <p:spPr bwMode="auto">
          <a:xfrm flipV="1">
            <a:off x="4605338" y="3371850"/>
            <a:ext cx="0" cy="4651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2" name="Line 39"/>
          <p:cNvSpPr>
            <a:spLocks noChangeShapeType="1"/>
          </p:cNvSpPr>
          <p:nvPr/>
        </p:nvSpPr>
        <p:spPr bwMode="auto">
          <a:xfrm>
            <a:off x="4605338" y="3363913"/>
            <a:ext cx="2603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3" name="Line 40"/>
          <p:cNvSpPr>
            <a:spLocks noChangeShapeType="1"/>
          </p:cNvSpPr>
          <p:nvPr/>
        </p:nvSpPr>
        <p:spPr bwMode="auto">
          <a:xfrm>
            <a:off x="4873625" y="3371850"/>
            <a:ext cx="0" cy="2444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4" name="Rectangle 43"/>
          <p:cNvSpPr>
            <a:spLocks noChangeArrowheads="1"/>
          </p:cNvSpPr>
          <p:nvPr/>
        </p:nvSpPr>
        <p:spPr bwMode="auto">
          <a:xfrm>
            <a:off x="4648200" y="1371600"/>
            <a:ext cx="4038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FontTx/>
              <a:buChar char="•"/>
            </a:pPr>
            <a:r>
              <a:rPr lang="en-US" altLang="en-US" sz="2000" b="0">
                <a:solidFill>
                  <a:schemeClr val="tx1"/>
                </a:solidFill>
                <a:latin typeface="Arial" pitchFamily="34" charset="0"/>
              </a:rPr>
              <a:t>Builds up a sequence of clusters (</a:t>
            </a:r>
            <a:r>
              <a:rPr lang="ja-JP" altLang="en-US" sz="2000" b="0">
                <a:solidFill>
                  <a:schemeClr val="tx1"/>
                </a:solidFill>
                <a:latin typeface="Arial" pitchFamily="34" charset="0"/>
              </a:rPr>
              <a:t>“</a:t>
            </a:r>
            <a:r>
              <a:rPr lang="en-US" altLang="ja-JP" sz="2000" b="0">
                <a:solidFill>
                  <a:schemeClr val="tx1"/>
                </a:solidFill>
                <a:latin typeface="Arial" pitchFamily="34" charset="0"/>
              </a:rPr>
              <a:t>hierarchical</a:t>
            </a:r>
            <a:r>
              <a:rPr lang="ja-JP" altLang="en-US" sz="2000" b="0">
                <a:solidFill>
                  <a:schemeClr val="tx1"/>
                </a:solidFill>
                <a:latin typeface="Arial" pitchFamily="34" charset="0"/>
              </a:rPr>
              <a:t>”</a:t>
            </a:r>
            <a:r>
              <a:rPr lang="en-US" altLang="ja-JP" sz="2000" b="0">
                <a:solidFill>
                  <a:schemeClr val="tx1"/>
                </a:solidFill>
                <a:latin typeface="Arial" pitchFamily="34" charset="0"/>
              </a:rPr>
              <a:t>)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FontTx/>
              <a:buChar char="•"/>
            </a:pPr>
            <a:endParaRPr lang="en-US" altLang="en-US" sz="2000" b="0">
              <a:solidFill>
                <a:schemeClr val="tx1"/>
              </a:solidFill>
              <a:latin typeface="Arial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FontTx/>
              <a:buChar char="•"/>
            </a:pPr>
            <a:endParaRPr lang="en-US" altLang="en-US" sz="2000" b="0">
              <a:solidFill>
                <a:schemeClr val="tx1"/>
              </a:solidFill>
              <a:latin typeface="Arial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FontTx/>
              <a:buChar char="•"/>
            </a:pPr>
            <a:endParaRPr lang="en-US" altLang="en-US" sz="2000" b="0">
              <a:solidFill>
                <a:schemeClr val="tx1"/>
              </a:solidFill>
              <a:latin typeface="Arial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FontTx/>
              <a:buChar char="•"/>
            </a:pPr>
            <a:endParaRPr lang="en-US" altLang="en-US" sz="2000" b="0">
              <a:solidFill>
                <a:schemeClr val="tx1"/>
              </a:solidFill>
              <a:latin typeface="Arial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FontTx/>
              <a:buChar char="•"/>
            </a:pPr>
            <a:endParaRPr lang="en-US" altLang="en-US" sz="2000" b="0">
              <a:solidFill>
                <a:schemeClr val="tx1"/>
              </a:solidFill>
              <a:latin typeface="Arial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FontTx/>
              <a:buChar char="•"/>
            </a:pPr>
            <a:endParaRPr lang="en-US" altLang="en-US" sz="2000" b="0">
              <a:solidFill>
                <a:schemeClr val="tx1"/>
              </a:solidFill>
              <a:latin typeface="Arial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FontTx/>
              <a:buChar char="•"/>
            </a:pPr>
            <a:endParaRPr lang="en-US" altLang="en-US" sz="2000" b="0">
              <a:solidFill>
                <a:schemeClr val="tx1"/>
              </a:solidFill>
              <a:latin typeface="Arial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FontTx/>
              <a:buChar char="•"/>
            </a:pPr>
            <a:r>
              <a:rPr lang="en-US" altLang="en-US" sz="2000" b="0">
                <a:solidFill>
                  <a:schemeClr val="tx1"/>
                </a:solidFill>
                <a:latin typeface="Arial" pitchFamily="34" charset="0"/>
              </a:rPr>
              <a:t>Algorithm complexity   O(N</a:t>
            </a:r>
            <a:r>
              <a:rPr lang="en-US" altLang="en-US" sz="2000" b="0" baseline="30000">
                <a:solidFill>
                  <a:schemeClr val="tx1"/>
                </a:solidFill>
                <a:latin typeface="Arial" pitchFamily="34" charset="0"/>
              </a:rPr>
              <a:t>2</a:t>
            </a:r>
            <a:r>
              <a:rPr lang="en-US" altLang="en-US" sz="2000" b="0">
                <a:solidFill>
                  <a:schemeClr val="tx1"/>
                </a:solidFill>
                <a:latin typeface="Arial" pitchFamily="34" charset="0"/>
              </a:rPr>
              <a:t>)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</a:pPr>
            <a:r>
              <a:rPr lang="en-US" altLang="en-US" sz="2000" b="0">
                <a:solidFill>
                  <a:schemeClr val="tx1"/>
                </a:solidFill>
                <a:latin typeface="Arial" pitchFamily="34" charset="0"/>
              </a:rPr>
              <a:t>	(Why?)</a:t>
            </a:r>
          </a:p>
        </p:txBody>
      </p:sp>
      <p:sp>
        <p:nvSpPr>
          <p:cNvPr id="26665" name="Text Box 44"/>
          <p:cNvSpPr txBox="1">
            <a:spLocks noChangeArrowheads="1"/>
          </p:cNvSpPr>
          <p:nvPr/>
        </p:nvSpPr>
        <p:spPr bwMode="auto">
          <a:xfrm>
            <a:off x="3810000" y="5867400"/>
            <a:ext cx="474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tx1"/>
                </a:solidFill>
              </a:rPr>
              <a:t>In matlab:  </a:t>
            </a:r>
            <a:r>
              <a:rPr lang="ja-JP" altLang="en-US" sz="1800">
                <a:solidFill>
                  <a:schemeClr val="tx1"/>
                </a:solidFill>
              </a:rPr>
              <a:t>“</a:t>
            </a:r>
            <a:r>
              <a:rPr lang="en-US" altLang="ja-JP" sz="1800">
                <a:solidFill>
                  <a:schemeClr val="tx1"/>
                </a:solidFill>
              </a:rPr>
              <a:t>linkage</a:t>
            </a:r>
            <a:r>
              <a:rPr lang="ja-JP" altLang="en-US" sz="1800">
                <a:solidFill>
                  <a:schemeClr val="tx1"/>
                </a:solidFill>
              </a:rPr>
              <a:t>”</a:t>
            </a:r>
            <a:r>
              <a:rPr lang="en-US" altLang="ja-JP" sz="1800">
                <a:solidFill>
                  <a:schemeClr val="tx1"/>
                </a:solidFill>
              </a:rPr>
              <a:t>  function   (stats toolbox)</a:t>
            </a:r>
            <a:endParaRPr lang="en-US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Dendrogram</a:t>
            </a:r>
          </a:p>
        </p:txBody>
      </p:sp>
      <p:pic>
        <p:nvPicPr>
          <p:cNvPr id="28674" name="Picture 3" descr="cahmx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575" y="1655763"/>
            <a:ext cx="40005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Oval 4"/>
          <p:cNvSpPr>
            <a:spLocks noChangeArrowheads="1"/>
          </p:cNvSpPr>
          <p:nvPr/>
        </p:nvSpPr>
        <p:spPr bwMode="auto">
          <a:xfrm>
            <a:off x="1182688" y="3573463"/>
            <a:ext cx="88900" cy="106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8676" name="Oval 5"/>
          <p:cNvSpPr>
            <a:spLocks noChangeArrowheads="1"/>
          </p:cNvSpPr>
          <p:nvPr/>
        </p:nvSpPr>
        <p:spPr bwMode="auto">
          <a:xfrm>
            <a:off x="1343025" y="3571875"/>
            <a:ext cx="88900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8677" name="Line 6"/>
          <p:cNvSpPr>
            <a:spLocks noChangeShapeType="1"/>
          </p:cNvSpPr>
          <p:nvPr/>
        </p:nvSpPr>
        <p:spPr bwMode="auto">
          <a:xfrm flipV="1">
            <a:off x="1223963" y="3379788"/>
            <a:ext cx="0" cy="18891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8" name="Line 7"/>
          <p:cNvSpPr>
            <a:spLocks noChangeShapeType="1"/>
          </p:cNvSpPr>
          <p:nvPr/>
        </p:nvSpPr>
        <p:spPr bwMode="auto">
          <a:xfrm>
            <a:off x="1223963" y="3379788"/>
            <a:ext cx="1555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8"/>
          <p:cNvSpPr>
            <a:spLocks noChangeShapeType="1"/>
          </p:cNvSpPr>
          <p:nvPr/>
        </p:nvSpPr>
        <p:spPr bwMode="auto">
          <a:xfrm>
            <a:off x="1379538" y="3371850"/>
            <a:ext cx="0" cy="2047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Oval 9"/>
          <p:cNvSpPr>
            <a:spLocks noChangeArrowheads="1"/>
          </p:cNvSpPr>
          <p:nvPr/>
        </p:nvSpPr>
        <p:spPr bwMode="auto">
          <a:xfrm>
            <a:off x="1749425" y="3568700"/>
            <a:ext cx="88900" cy="1063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8681" name="Oval 10"/>
          <p:cNvSpPr>
            <a:spLocks noChangeArrowheads="1"/>
          </p:cNvSpPr>
          <p:nvPr/>
        </p:nvSpPr>
        <p:spPr bwMode="auto">
          <a:xfrm>
            <a:off x="1568450" y="3567113"/>
            <a:ext cx="88900" cy="1063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8682" name="Line 11"/>
          <p:cNvSpPr>
            <a:spLocks noChangeShapeType="1"/>
          </p:cNvSpPr>
          <p:nvPr/>
        </p:nvSpPr>
        <p:spPr bwMode="auto">
          <a:xfrm flipV="1">
            <a:off x="1624013" y="3363913"/>
            <a:ext cx="0" cy="24447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12"/>
          <p:cNvSpPr>
            <a:spLocks noChangeShapeType="1"/>
          </p:cNvSpPr>
          <p:nvPr/>
        </p:nvSpPr>
        <p:spPr bwMode="auto">
          <a:xfrm>
            <a:off x="1624013" y="3348038"/>
            <a:ext cx="17145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13"/>
          <p:cNvSpPr>
            <a:spLocks noChangeShapeType="1"/>
          </p:cNvSpPr>
          <p:nvPr/>
        </p:nvSpPr>
        <p:spPr bwMode="auto">
          <a:xfrm>
            <a:off x="1787525" y="3348038"/>
            <a:ext cx="0" cy="25241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Oval 14"/>
          <p:cNvSpPr>
            <a:spLocks noChangeArrowheads="1"/>
          </p:cNvSpPr>
          <p:nvPr/>
        </p:nvSpPr>
        <p:spPr bwMode="auto">
          <a:xfrm>
            <a:off x="979488" y="3584575"/>
            <a:ext cx="88900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8686" name="Line 15"/>
          <p:cNvSpPr>
            <a:spLocks noChangeShapeType="1"/>
          </p:cNvSpPr>
          <p:nvPr/>
        </p:nvSpPr>
        <p:spPr bwMode="auto">
          <a:xfrm flipV="1">
            <a:off x="1028700" y="3127375"/>
            <a:ext cx="0" cy="4651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6"/>
          <p:cNvSpPr>
            <a:spLocks noChangeShapeType="1"/>
          </p:cNvSpPr>
          <p:nvPr/>
        </p:nvSpPr>
        <p:spPr bwMode="auto">
          <a:xfrm>
            <a:off x="1028700" y="3119438"/>
            <a:ext cx="2603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7"/>
          <p:cNvSpPr>
            <a:spLocks noChangeShapeType="1"/>
          </p:cNvSpPr>
          <p:nvPr/>
        </p:nvSpPr>
        <p:spPr bwMode="auto">
          <a:xfrm>
            <a:off x="1296988" y="3127375"/>
            <a:ext cx="0" cy="2444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18"/>
          <p:cNvSpPr>
            <a:spLocks noChangeShapeType="1"/>
          </p:cNvSpPr>
          <p:nvPr/>
        </p:nvSpPr>
        <p:spPr bwMode="auto">
          <a:xfrm>
            <a:off x="2114550" y="3494088"/>
            <a:ext cx="1085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Cluster Distances</a:t>
            </a:r>
          </a:p>
        </p:txBody>
      </p:sp>
      <p:sp>
        <p:nvSpPr>
          <p:cNvPr id="30722" name="Text Box 1028"/>
          <p:cNvSpPr txBox="1">
            <a:spLocks noChangeArrowheads="1"/>
          </p:cNvSpPr>
          <p:nvPr/>
        </p:nvSpPr>
        <p:spPr bwMode="auto">
          <a:xfrm>
            <a:off x="5865813" y="2133600"/>
            <a:ext cx="27447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400" b="0">
                <a:solidFill>
                  <a:schemeClr val="tx1"/>
                </a:solidFill>
                <a:latin typeface="Arial" pitchFamily="34" charset="0"/>
              </a:rPr>
              <a:t>produces minimal spanning tree.</a:t>
            </a:r>
          </a:p>
        </p:txBody>
      </p:sp>
      <p:sp>
        <p:nvSpPr>
          <p:cNvPr id="30723" name="Text Box 1029"/>
          <p:cNvSpPr txBox="1">
            <a:spLocks noChangeArrowheads="1"/>
          </p:cNvSpPr>
          <p:nvPr/>
        </p:nvSpPr>
        <p:spPr bwMode="auto">
          <a:xfrm>
            <a:off x="6154738" y="4191000"/>
            <a:ext cx="22336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400" b="0">
                <a:solidFill>
                  <a:schemeClr val="tx1"/>
                </a:solidFill>
                <a:latin typeface="Arial" pitchFamily="34" charset="0"/>
              </a:rPr>
              <a:t>avoids elongated clusters.</a:t>
            </a:r>
          </a:p>
        </p:txBody>
      </p:sp>
      <p:pic>
        <p:nvPicPr>
          <p:cNvPr id="30724" name="Picture 1030" descr="Centroid clusteri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181600"/>
            <a:ext cx="169545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1031" descr="Complete linkage clusteri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213" y="2998788"/>
            <a:ext cx="1603375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Picture 1032" descr="Single linkage clusteri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263" y="846138"/>
            <a:ext cx="1738312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7" name="Line 1033"/>
          <p:cNvSpPr>
            <a:spLocks noChangeShapeType="1"/>
          </p:cNvSpPr>
          <p:nvPr/>
        </p:nvSpPr>
        <p:spPr bwMode="auto">
          <a:xfrm flipV="1">
            <a:off x="4710113" y="1592263"/>
            <a:ext cx="1168400" cy="49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1034"/>
          <p:cNvSpPr>
            <a:spLocks noChangeShapeType="1"/>
          </p:cNvSpPr>
          <p:nvPr/>
        </p:nvSpPr>
        <p:spPr bwMode="auto">
          <a:xfrm>
            <a:off x="4662488" y="2719388"/>
            <a:ext cx="1247775" cy="53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Line 1035"/>
          <p:cNvSpPr>
            <a:spLocks noChangeShapeType="1"/>
          </p:cNvSpPr>
          <p:nvPr/>
        </p:nvSpPr>
        <p:spPr bwMode="auto">
          <a:xfrm>
            <a:off x="2447925" y="5430838"/>
            <a:ext cx="1690688" cy="104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730" name="Picture 1037" descr="C:\Documents and Settings\ihler\Desktop\Lectures\CS178_Lectures\TP_tmp.pn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38354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1" name="Picture 1039" descr="C:\Documents and Settings\ihler\Desktop\Lectures\CS178_Lectures\TP_tmp.pn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38400"/>
            <a:ext cx="38862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2" name="Picture 1041" descr="C:\Documents and Settings\ihler\Desktop\Lectures\CS178_Lectures\TP_tmp.pn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657600"/>
            <a:ext cx="47498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3" name="Picture 1043" descr="C:\Documents and Settings\ihler\Desktop\Lectures\CS178_Lectures\TP_tmp.pn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953000"/>
            <a:ext cx="3124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fonts}&#10;\usepackage{color}&#10;\pagestyle{empty}&#10;&#10;\begin{document}&#10;\textcolor{red}{&#10;\begin{align*}&#10;\hat \mu &amp;=\frac{1}{N} \sum_i x^{(i)} \\&#10;\hat \Sigma &amp;= \frac{1}{N} \sum_i (x^{(i)} - \hat \mu)^T (x^{(i)} - \hat \mu)&#10;\end{align*}&#10;}&#10;\end{document}"/>
  <p:tag name="FILENAME" val="TP_tmp"/>
  <p:tag name="FORMAT" val="png256"/>
  <p:tag name="RES" val="600"/>
  <p:tag name="BLEND" val="0"/>
  <p:tag name="TRANSPARENT" val="0"/>
  <p:tag name="TBUG" val="0"/>
  <p:tag name="ALLOWFS" val="0"/>
  <p:tag name="ORIGWIDTH" val="136"/>
  <p:tag name="PICTUREFILESIZE" val="751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r_{ic} = \frac{ \pi_c \mathcal{N}(x_i \ ; \ \mu_c, \Sigma_c) }{\sum_{c'} \pi_{c'} \mathcal{N}(x_i \ ; \ \mu_{c'}, \Sigma_{c'}) }$$&#10;\end{document}&#10;"/>
  <p:tag name="FILENAME" val="TP_tmp"/>
  <p:tag name="FORMAT" val="pngmono"/>
  <p:tag name="RES" val="600"/>
  <p:tag name="BLEND" val="0"/>
  <p:tag name="TRANSPARENT" val="0"/>
  <p:tag name="TBUG" val="0"/>
  <p:tag name="ALLOWFS" val="0"/>
  <p:tag name="ORIGWIDTH" val="127"/>
  <p:tag name="PICTUREFILESIZE" val="392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N_{c} = \sum_i r_{ic}$$&#10;\end{document}&#10;"/>
  <p:tag name="FILENAME" val="TP_tmp"/>
  <p:tag name="FORMAT" val="pngmono"/>
  <p:tag name="RES" val="600"/>
  <p:tag name="BLEND" val="0"/>
  <p:tag name="TRANSPARENT" val="0"/>
  <p:tag name="TBUG" val="0"/>
  <p:tag name="ALLOWFS" val="0"/>
  <p:tag name="ORIGWIDTH" val="53"/>
  <p:tag name="PICTUREFILESIZE" val="126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\pi_{c} = \frac{N_c}{N}$$&#10;\end{document}&#10;"/>
  <p:tag name="FILENAME" val="TP_tmp"/>
  <p:tag name="FORMAT" val="pngmono"/>
  <p:tag name="RES" val="600"/>
  <p:tag name="BLEND" val="0"/>
  <p:tag name="TRANSPARENT" val="0"/>
  <p:tag name="TBUG" val="0"/>
  <p:tag name="ALLOWFS" val="0"/>
  <p:tag name="ORIGWIDTH" val="37"/>
  <p:tag name="PICTUREFILESIZE" val="87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\mu_{c} = \frac{1}{N_c} \sum_i r_{ic} x_i$$&#10;\end{document}&#10;"/>
  <p:tag name="FILENAME" val="TP_tmp"/>
  <p:tag name="FORMAT" val="pngmono"/>
  <p:tag name="RES" val="600"/>
  <p:tag name="BLEND" val="0"/>
  <p:tag name="TRANSPARENT" val="0"/>
  <p:tag name="TBUG" val="0"/>
  <p:tag name="ALLOWFS" val="0"/>
  <p:tag name="ORIGWIDTH" val="76"/>
  <p:tag name="PICTUREFILESIZE" val="177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\Sigma_{c} = \frac{1}{N_c} \sum_i r_{ic} (x_i - \mu_c)^T (x_i - \mu_c)$$&#10;\end{document}&#10;"/>
  <p:tag name="FILENAME" val="TP_tmp"/>
  <p:tag name="FORMAT" val="pngmono"/>
  <p:tag name="RES" val="600"/>
  <p:tag name="BLEND" val="0"/>
  <p:tag name="TRANSPARENT" val="0"/>
  <p:tag name="TBUG" val="0"/>
  <p:tag name="ALLOWFS" val="0"/>
  <p:tag name="ORIGWIDTH" val="152"/>
  <p:tag name="PICTUREFILESIZE" val="333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\log p(\underline{X}) = \sum_i \log \left[ \sum_c \pi_c \ \mathcal{N}(x_i \ ; \ \mu_c, \Sigma_c) \right] $$&#10;\end{document}&#10;"/>
  <p:tag name="FILENAME" val="TP_tmp"/>
  <p:tag name="FORMAT" val="pngmono"/>
  <p:tag name="RES" val="600"/>
  <p:tag name="BLEND" val="0"/>
  <p:tag name="TRANSPARENT" val="0"/>
  <p:tag name="TBUG" val="0"/>
  <p:tag name="ALLOWFS" val="0"/>
  <p:tag name="ORIGWIDTH" val="182"/>
  <p:tag name="PICTUREFILESIZE" val="429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D_{\mathrm{min}}(C_i, C_j) = \min_{x\in C_i, \ y\in C_j} \|x-y\|^2$$&#10;\end{document}&#10;"/>
  <p:tag name="FILENAME" val="TP_tmp"/>
  <p:tag name="FORMAT" val="pngmono"/>
  <p:tag name="RES" val="600"/>
  <p:tag name="BLEND" val="0"/>
  <p:tag name="TRANSPARENT" val="0"/>
  <p:tag name="TBUG" val="0"/>
  <p:tag name="ALLOWFS" val="0"/>
  <p:tag name="ORIGWIDTH" val="151"/>
  <p:tag name="PICTUREFILESIZE" val="289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D_{\mathrm{max}}(C_i, C_j) = \max_{x\in C_i, \ y\in C_j} \|x-y\|^2$$&#10;\end{document}&#10;"/>
  <p:tag name="FILENAME" val="TP_tmp"/>
  <p:tag name="FORMAT" val="pngmono"/>
  <p:tag name="RES" val="600"/>
  <p:tag name="BLEND" val="0"/>
  <p:tag name="TRANSPARENT" val="0"/>
  <p:tag name="TBUG" val="0"/>
  <p:tag name="ALLOWFS" val="0"/>
  <p:tag name="ORIGWIDTH" val="153"/>
  <p:tag name="PICTUREFILESIZE" val="316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D_{\mathrm{avg}}(C_i, C_j) = \frac{1}{|C_i| |C_j|} \sum_{x\in C_i, \ y\in C_j} \|x-y\|^2$$&#10;\end{document}&#10;"/>
  <p:tag name="FILENAME" val="TP_tmp"/>
  <p:tag name="FORMAT" val="pngmono"/>
  <p:tag name="RES" val="600"/>
  <p:tag name="BLEND" val="0"/>
  <p:tag name="TRANSPARENT" val="0"/>
  <p:tag name="TBUG" val="0"/>
  <p:tag name="ALLOWFS" val="0"/>
  <p:tag name="ORIGWIDTH" val="187"/>
  <p:tag name="PICTUREFILESIZE" val="440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D_{\mathrm{means}}(C_i, C_j) = \|\mu_i - \mu_j\|^2$$&#10;\end{document}&#10;"/>
  <p:tag name="FILENAME" val="TP_tmp"/>
  <p:tag name="FORMAT" val="pngmono"/>
  <p:tag name="RES" val="600"/>
  <p:tag name="BLEND" val="0"/>
  <p:tag name="TRANSPARENT" val="0"/>
  <p:tag name="TBUG" val="0"/>
  <p:tag name="ALLOWFS" val="0"/>
  <p:tag name="ORIGWIDTH" val="123"/>
  <p:tag name="PICTUREFILESIZE" val="215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z_i = \arg \min_c  \| x_i - \mu_c \|^2  \qquad \forall i$$&#10;\end{document}&#10;"/>
  <p:tag name="FILENAME" val="TP_tmp"/>
  <p:tag name="FORMAT" val="pngmono"/>
  <p:tag name="RES" val="600"/>
  <p:tag name="BLEND" val="0"/>
  <p:tag name="TRANSPARENT" val="0"/>
  <p:tag name="TBUG" val="0"/>
  <p:tag name="ALLOWFS" val="0"/>
  <p:tag name="ORIGWIDTH" val="129"/>
  <p:tag name="PICTUREFILESIZE" val="198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\forall c, \qquad \mu_c = \frac{1}{N_c} \sum_{i \in S_c} x_i   \qquad\qquad S_c=\{i : z_i=c\}, \ N_c=|S_c|$$&#10;\end{document}&#10;"/>
  <p:tag name="FILENAME" val="TP_tmp"/>
  <p:tag name="FORMAT" val="pngmono"/>
  <p:tag name="RES" val="600"/>
  <p:tag name="BLEND" val="0"/>
  <p:tag name="TRANSPARENT" val="0"/>
  <p:tag name="TBUG" val="0"/>
  <p:tag name="ALLOWFS" val="0"/>
  <p:tag name="ORIGWIDTH" val="260"/>
  <p:tag name="PICTUREFILESIZE" val="440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C(\underline{z},\underline{\mu}) = \sum_i \| x_i - \mu_{z_i} \|^2 $$&#10;\end{document}&#10;"/>
  <p:tag name="FILENAME" val="TP_tmp"/>
  <p:tag name="FORMAT" val="pngmono"/>
  <p:tag name="RES" val="600"/>
  <p:tag name="BLEND" val="0"/>
  <p:tag name="TRANSPARENT" val="0"/>
  <p:tag name="TBUG" val="0"/>
  <p:tag name="ALLOWFS" val="0"/>
  <p:tag name="ORIGWIDTH" val="109"/>
  <p:tag name="PICTUREFILESIZE" val="224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,amsfonts}&#10;\usepackage{ulem}&#10;\let\underbar\uline&#10;\begin{document}&#10;\begin{align*}&#10;\mathcal{N}(\underbar x\ ;\ \underbar \mu, \Sigma) &#10; &amp;=\frac{1}{(2 \pi)^{d/2}} |\Sigma|^{-1/2} \exp \left\{ -\frac{1}{2} (\underbar x - \underbar \mu)^T \Sigma^{-1} (\underbar x - \underbar \mu) \right\}&#10;\end{align*}&#10;\end{document}&#10;"/>
  <p:tag name="FILENAME" val="TP_tmp"/>
  <p:tag name="FORMAT" val="pngmono"/>
  <p:tag name="RES" val="600"/>
  <p:tag name="BLEND" val="0"/>
  <p:tag name="TRANSPARENT" val="0"/>
  <p:tag name="TBUG" val="0"/>
  <p:tag name="ALLOWFS" val="0"/>
  <p:tag name="ORIGWIDTH" val="266"/>
  <p:tag name="PICTUREFILESIZE" val="5736"/>
</p:tagLst>
</file>

<file path=ppt/theme/theme1.xml><?xml version="1.0" encoding="utf-8"?>
<a:theme xmlns:a="http://schemas.openxmlformats.org/drawingml/2006/main" name="2007-07 UAI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699FF"/>
      </a:accent1>
      <a:accent2>
        <a:srgbClr val="9933FF"/>
      </a:accent2>
      <a:accent3>
        <a:srgbClr val="FFFFFF"/>
      </a:accent3>
      <a:accent4>
        <a:srgbClr val="000000"/>
      </a:accent4>
      <a:accent5>
        <a:srgbClr val="B8CAFF"/>
      </a:accent5>
      <a:accent6>
        <a:srgbClr val="8A2DE7"/>
      </a:accent6>
      <a:hlink>
        <a:srgbClr val="00FFFF"/>
      </a:hlink>
      <a:folHlink>
        <a:srgbClr val="0099CC"/>
      </a:folHlink>
    </a:clrScheme>
    <a:fontScheme name="2007-07 UA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007-07 UAI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-07 UAI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-07 UA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-07 UAI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-07 UAI 5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41FF"/>
        </a:accent2>
        <a:accent3>
          <a:srgbClr val="AAAAAA"/>
        </a:accent3>
        <a:accent4>
          <a:srgbClr val="D4D4D4"/>
        </a:accent4>
        <a:accent5>
          <a:srgbClr val="FFB8AA"/>
        </a:accent5>
        <a:accent6>
          <a:srgbClr val="E73AE7"/>
        </a:accent6>
        <a:hlink>
          <a:srgbClr val="FF0066"/>
        </a:hlink>
        <a:folHlink>
          <a:srgbClr val="CC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-07 UAI 6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4FC9"/>
        </a:accent1>
        <a:accent2>
          <a:srgbClr val="FF91B6"/>
        </a:accent2>
        <a:accent3>
          <a:srgbClr val="AAAAAA"/>
        </a:accent3>
        <a:accent4>
          <a:srgbClr val="D4D4D4"/>
        </a:accent4>
        <a:accent5>
          <a:srgbClr val="FFB2E1"/>
        </a:accent5>
        <a:accent6>
          <a:srgbClr val="E783A5"/>
        </a:accent6>
        <a:hlink>
          <a:srgbClr val="FF99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Settings\ihler\Desktop\2007-07 UAI.ppt</Template>
  <TotalTime>39940</TotalTime>
  <Words>761</Words>
  <Application>Microsoft Office PowerPoint</Application>
  <PresentationFormat>On-screen Show (4:3)</PresentationFormat>
  <Paragraphs>202</Paragraphs>
  <Slides>27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2007-07 UAI</vt:lpstr>
      <vt:lpstr>Machine Learning and Data Mining   Clustering</vt:lpstr>
      <vt:lpstr>Unsupervised learning</vt:lpstr>
      <vt:lpstr>Clustering and Data Compression</vt:lpstr>
      <vt:lpstr>Hierarchical  Agglomerative Clustering</vt:lpstr>
      <vt:lpstr>Iteration 1</vt:lpstr>
      <vt:lpstr>Iteration 2</vt:lpstr>
      <vt:lpstr>Iteration 3</vt:lpstr>
      <vt:lpstr>Dendrogram</vt:lpstr>
      <vt:lpstr>Cluster Distances</vt:lpstr>
      <vt:lpstr>Example: microarray expression</vt:lpstr>
      <vt:lpstr>K-Means Clustering</vt:lpstr>
      <vt:lpstr>Choosing the number of clusters</vt:lpstr>
      <vt:lpstr>Choosing the number of clusters (2)</vt:lpstr>
      <vt:lpstr>Mixtures of Gaussians</vt:lpstr>
      <vt:lpstr>Multivariate Gaussian models</vt:lpstr>
      <vt:lpstr>EM Algorithm: E-step</vt:lpstr>
      <vt:lpstr>EM Algorithm: M-step</vt:lpstr>
      <vt:lpstr>Expectation-Maximization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Lathrop,Richard</dc:creator>
  <cp:lastModifiedBy>Lathrop,Richard</cp:lastModifiedBy>
  <cp:revision>534</cp:revision>
  <cp:lastPrinted>1601-01-01T00:00:00Z</cp:lastPrinted>
  <dcterms:created xsi:type="dcterms:W3CDTF">1601-01-01T00:00:00Z</dcterms:created>
  <dcterms:modified xsi:type="dcterms:W3CDTF">2014-03-06T19:58:01Z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