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0.xml" ContentType="application/vnd.openxmlformats-officedocument.presentationml.tags+xml"/>
  <Override PartName="/ppt/notesSlides/notesSlide1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
  </p:notesMasterIdLst>
  <p:handoutMasterIdLst>
    <p:handoutMasterId r:id="rId30"/>
  </p:handoutMasterIdLst>
  <p:sldIdLst>
    <p:sldId id="269" r:id="rId2"/>
    <p:sldId id="985" r:id="rId3"/>
    <p:sldId id="1066" r:id="rId4"/>
    <p:sldId id="1136" r:id="rId5"/>
    <p:sldId id="1070" r:id="rId6"/>
    <p:sldId id="1067" r:id="rId7"/>
    <p:sldId id="1068" r:id="rId8"/>
    <p:sldId id="1069" r:id="rId9"/>
    <p:sldId id="1137" r:id="rId10"/>
    <p:sldId id="1071" r:id="rId11"/>
    <p:sldId id="1074" r:id="rId12"/>
    <p:sldId id="1111" r:id="rId13"/>
    <p:sldId id="1085" r:id="rId14"/>
    <p:sldId id="1127" r:id="rId15"/>
    <p:sldId id="1087" r:id="rId16"/>
    <p:sldId id="1133" r:id="rId17"/>
    <p:sldId id="1134" r:id="rId18"/>
    <p:sldId id="1135" r:id="rId19"/>
    <p:sldId id="1112" r:id="rId20"/>
    <p:sldId id="1089" r:id="rId21"/>
    <p:sldId id="1090" r:id="rId22"/>
    <p:sldId id="1091" r:id="rId23"/>
    <p:sldId id="1092" r:id="rId24"/>
    <p:sldId id="1093" r:id="rId25"/>
    <p:sldId id="1124" r:id="rId26"/>
    <p:sldId id="1097" r:id="rId27"/>
    <p:sldId id="1099"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b="1"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b="1"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b="1"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b="1"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b="1" kern="1200">
        <a:solidFill>
          <a:schemeClr val="tx1"/>
        </a:solidFill>
        <a:latin typeface="Times New Roman" pitchFamily="18" charset="0"/>
        <a:ea typeface="MS PGothic" pitchFamily="34" charset="-128"/>
        <a:cs typeface="+mn-cs"/>
      </a:defRPr>
    </a:lvl5pPr>
    <a:lvl6pPr marL="2286000" algn="l" defTabSz="914400" rtl="0" eaLnBrk="1" latinLnBrk="0" hangingPunct="1">
      <a:defRPr b="1" kern="1200">
        <a:solidFill>
          <a:schemeClr val="tx1"/>
        </a:solidFill>
        <a:latin typeface="Times New Roman" pitchFamily="18" charset="0"/>
        <a:ea typeface="MS PGothic" pitchFamily="34" charset="-128"/>
        <a:cs typeface="+mn-cs"/>
      </a:defRPr>
    </a:lvl6pPr>
    <a:lvl7pPr marL="2743200" algn="l" defTabSz="914400" rtl="0" eaLnBrk="1" latinLnBrk="0" hangingPunct="1">
      <a:defRPr b="1" kern="1200">
        <a:solidFill>
          <a:schemeClr val="tx1"/>
        </a:solidFill>
        <a:latin typeface="Times New Roman" pitchFamily="18" charset="0"/>
        <a:ea typeface="MS PGothic" pitchFamily="34" charset="-128"/>
        <a:cs typeface="+mn-cs"/>
      </a:defRPr>
    </a:lvl7pPr>
    <a:lvl8pPr marL="3200400" algn="l" defTabSz="914400" rtl="0" eaLnBrk="1" latinLnBrk="0" hangingPunct="1">
      <a:defRPr b="1" kern="1200">
        <a:solidFill>
          <a:schemeClr val="tx1"/>
        </a:solidFill>
        <a:latin typeface="Times New Roman" pitchFamily="18" charset="0"/>
        <a:ea typeface="MS PGothic" pitchFamily="34" charset="-128"/>
        <a:cs typeface="+mn-cs"/>
      </a:defRPr>
    </a:lvl8pPr>
    <a:lvl9pPr marL="3657600" algn="l" defTabSz="914400" rtl="0" eaLnBrk="1" latinLnBrk="0" hangingPunct="1">
      <a:defRPr b="1"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18FAF"/>
    <a:srgbClr val="455F7B"/>
    <a:srgbClr val="258D9B"/>
    <a:srgbClr val="0000FF"/>
    <a:srgbClr val="CAE8AA"/>
    <a:srgbClr val="B6DF89"/>
    <a:srgbClr val="00FF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Lst>
  </p:outlineViewPr>
  <p:notesTextViewPr>
    <p:cViewPr>
      <p:scale>
        <a:sx n="100" d="100"/>
        <a:sy n="100" d="100"/>
      </p:scale>
      <p:origin x="0" y="0"/>
    </p:cViewPr>
  </p:notesTextViewPr>
  <p:sorterViewPr>
    <p:cViewPr>
      <p:scale>
        <a:sx n="66" d="100"/>
        <a:sy n="66" d="100"/>
      </p:scale>
      <p:origin x="0" y="7896"/>
    </p:cViewPr>
  </p:sorterViewPr>
  <p:notesViewPr>
    <p:cSldViewPr>
      <p:cViewPr varScale="1">
        <p:scale>
          <a:sx n="75" d="100"/>
          <a:sy n="75" d="100"/>
        </p:scale>
        <p:origin x="-2098"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20.xml"/><Relationship Id="rId18" Type="http://schemas.openxmlformats.org/officeDocument/2006/relationships/slide" Target="slides/slide26.xml"/><Relationship Id="rId3" Type="http://schemas.openxmlformats.org/officeDocument/2006/relationships/slide" Target="slides/slide7.xml"/><Relationship Id="rId7" Type="http://schemas.openxmlformats.org/officeDocument/2006/relationships/slide" Target="slides/slide12.xml"/><Relationship Id="rId12" Type="http://schemas.openxmlformats.org/officeDocument/2006/relationships/slide" Target="slides/slide19.xml"/><Relationship Id="rId17" Type="http://schemas.openxmlformats.org/officeDocument/2006/relationships/slide" Target="slides/slide24.xml"/><Relationship Id="rId2" Type="http://schemas.openxmlformats.org/officeDocument/2006/relationships/slide" Target="slides/slide3.xml"/><Relationship Id="rId16" Type="http://schemas.openxmlformats.org/officeDocument/2006/relationships/slide" Target="slides/slide23.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9.xml"/><Relationship Id="rId15" Type="http://schemas.openxmlformats.org/officeDocument/2006/relationships/slide" Target="slides/slide22.xml"/><Relationship Id="rId10" Type="http://schemas.openxmlformats.org/officeDocument/2006/relationships/slide" Target="slides/slide15.xml"/><Relationship Id="rId19" Type="http://schemas.openxmlformats.org/officeDocument/2006/relationships/slide" Target="slides/slide27.xml"/><Relationship Id="rId4" Type="http://schemas.openxmlformats.org/officeDocument/2006/relationships/slide" Target="slides/slide8.xml"/><Relationship Id="rId9" Type="http://schemas.openxmlformats.org/officeDocument/2006/relationships/slide" Target="slides/slide14.xml"/><Relationship Id="rId1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Times New Roman"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373B5D9-E26F-443E-89D5-63D9921BD238}" type="datetimeFigureOut">
              <a:rPr lang="en-US" altLang="en-US"/>
              <a:pPr/>
              <a:t>12/3/2013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Times New Roman"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BC2D5B6-5571-4358-BA51-9E3C4AB0A7AA}" type="slidenum">
              <a:rPr lang="en-US" altLang="en-US"/>
              <a:pPr/>
              <a:t>‹#›</a:t>
            </a:fld>
            <a:endParaRPr lang="en-US" altLang="en-US"/>
          </a:p>
        </p:txBody>
      </p:sp>
    </p:spTree>
    <p:extLst>
      <p:ext uri="{BB962C8B-B14F-4D97-AF65-F5344CB8AC3E}">
        <p14:creationId xmlns:p14="http://schemas.microsoft.com/office/powerpoint/2010/main" val="29831735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itchFamily="34" charset="0"/>
              </a:defRPr>
            </a:lvl1pPr>
          </a:lstStyle>
          <a:p>
            <a:fld id="{F1946158-2708-4347-A74C-14B37ACF81F1}" type="slidenum">
              <a:rPr lang="en-US" altLang="en-US"/>
              <a:pPr/>
              <a:t>‹#›</a:t>
            </a:fld>
            <a:endParaRPr lang="en-US" altLang="en-US"/>
          </a:p>
        </p:txBody>
      </p:sp>
    </p:spTree>
    <p:extLst>
      <p:ext uri="{BB962C8B-B14F-4D97-AF65-F5344CB8AC3E}">
        <p14:creationId xmlns:p14="http://schemas.microsoft.com/office/powerpoint/2010/main" val="28156307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82E91DE0-FC9E-4390-8E06-3817FF7D36E1}" type="slidenum">
              <a:rPr lang="en-US" altLang="en-US" sz="1200" b="0">
                <a:latin typeface="Arial" pitchFamily="34" charset="0"/>
              </a:rPr>
              <a:pPr eaLnBrk="1" hangingPunct="1"/>
              <a:t>1</a:t>
            </a:fld>
            <a:endParaRPr lang="en-US" altLang="en-US" sz="1200" b="0">
              <a:latin typeface="Arial"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Linear regression is a simple and useful technique for prediction, and will help us illustrate many important principles of machine learning.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So now that we have chosen a form for the learner and a cost function, “learning” for linear regression comes down to selecting a value of theta that scores well.</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11772BE8-ADB6-4E49-A028-CB0178C89BD2}" type="slidenum">
              <a:rPr lang="en-US" altLang="en-US" sz="1200" b="0">
                <a:latin typeface="Arial" pitchFamily="34" charset="0"/>
              </a:rPr>
              <a:pPr eaLnBrk="1" hangingPunct="1"/>
              <a:t>10</a:t>
            </a:fld>
            <a:endParaRPr lang="en-US" altLang="en-US" sz="1200" b="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Now, “learning” has been converted into a basic optimization problem – find the values of theta that minimize J(theta), and in the next segments, we can explore several methods of doing so.</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F42612D7-8329-439D-8725-6710A8A4E168}" type="slidenum">
              <a:rPr lang="en-US" altLang="en-US" sz="1200" b="0">
                <a:latin typeface="Arial" pitchFamily="34" charset="0"/>
              </a:rPr>
              <a:pPr eaLnBrk="1" hangingPunct="1"/>
              <a:t>12</a:t>
            </a:fld>
            <a:endParaRPr lang="en-US" altLang="en-US" sz="1200" b="0">
              <a:latin typeface="Arial" pitchFamily="34" charset="0"/>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For linear regression with the MSE loss, it turns out that we can also compute the optimal values of theta in closed form.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ln/>
        </p:spPr>
      </p:sp>
      <p:sp>
        <p:nvSpPr>
          <p:cNvPr id="778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Consider the following simple problem, in which we have only two data points to fit a line.  Our two data points gives us two equations with only two unknowns, and we can just solve the set of linear equations.  As you may recall from linear algebra, in matrix form this is simply the matrix inverse of Xtranspose.</a:t>
            </a:r>
          </a:p>
          <a:p>
            <a:r>
              <a:rPr lang="en-US" altLang="en-US" smtClean="0">
                <a:latin typeface="Arial" pitchFamily="34" charset="0"/>
              </a:rPr>
              <a:t>More generally of course, X is not square &amp; thus not invertible, but the equivalent is to directly solve for the stationary point.</a:t>
            </a:r>
          </a:p>
          <a:p>
            <a:endParaRPr lang="en-US" altLang="en-US" smtClean="0">
              <a:latin typeface="Arial" pitchFamily="34" charset="0"/>
            </a:endParaRP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6A3EA1FF-307F-435A-BA4F-BFF2C91516F6}" type="slidenum">
              <a:rPr lang="en-US" altLang="en-US" sz="1200" b="0">
                <a:latin typeface="Arial" pitchFamily="34" charset="0"/>
              </a:rPr>
              <a:pPr eaLnBrk="1" hangingPunct="1"/>
              <a:t>13</a:t>
            </a:fld>
            <a:endParaRPr lang="en-US" altLang="en-US" sz="1200" b="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a:ln/>
        </p:spPr>
      </p:sp>
      <p:sp>
        <p:nvSpPr>
          <p:cNvPr id="798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Setting the gradient to zero, we have another linear algebraic equation.  We can distribute in X, then move theta-Xt-X to the other side.  XtX is square; assuming it is full-rank, we can solve by multlplying by its inverse.</a:t>
            </a:r>
          </a:p>
          <a:p>
            <a:r>
              <a:rPr lang="en-US" altLang="en-US" smtClean="0">
                <a:latin typeface="Arial" pitchFamily="34" charset="0"/>
              </a:rPr>
              <a:t>The quantity X(XtX)inv is called the moore-penrose pseudo inverse of X-transpose.  </a:t>
            </a:r>
          </a:p>
          <a:p>
            <a:r>
              <a:rPr lang="en-US" altLang="en-US" smtClean="0">
                <a:latin typeface="Arial" pitchFamily="34" charset="0"/>
              </a:rPr>
              <a:t>If Xt is square and full rank, it is exactly equal to Xt-inverse.  In most practical situations, we have more data than features, so m &gt; n, in which case the pseudoinverse gives the minimum MSE fit.</a:t>
            </a:r>
          </a:p>
          <a:p>
            <a:endParaRPr lang="en-US" altLang="en-US" smtClean="0">
              <a:latin typeface="Arial" pitchFamily="34" charset="0"/>
            </a:endParaRP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380FD815-A75C-4347-AF21-AC56E6248F17}" type="slidenum">
              <a:rPr lang="en-US" altLang="en-US" sz="1200" b="0">
                <a:latin typeface="Arial" pitchFamily="34" charset="0"/>
              </a:rPr>
              <a:pPr eaLnBrk="1" hangingPunct="1"/>
              <a:t>14</a:t>
            </a:fld>
            <a:endParaRPr lang="en-US" altLang="en-US" sz="1200" b="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Again, matlab gives us a compact and simple implementation of these linear algebra operations.  Defining y and X as our target vector and feature matrix, we can either compute the pseudo inverse manually, like so</a:t>
            </a:r>
          </a:p>
          <a:p>
            <a:r>
              <a:rPr lang="en-US" altLang="en-US" smtClean="0">
                <a:latin typeface="Arial" pitchFamily="34" charset="0"/>
              </a:rPr>
              <a:t>Or, we can use Matlab’s built in “matrix-right-divide” operation, an operator that explicitly solves the set of linear equations defined by y=theta*Xtranspose.  While this may look less obviously equivalent to our derivation, it lets Matlab use more numerically stable solution techniques.</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0B8DC1AC-ECFA-40EF-A4AA-012D26D5455E}" type="slidenum">
              <a:rPr lang="en-US" altLang="en-US" sz="1200" b="0">
                <a:latin typeface="Arial" pitchFamily="34" charset="0"/>
              </a:rPr>
              <a:pPr eaLnBrk="1" hangingPunct="1"/>
              <a:t>15</a:t>
            </a:fld>
            <a:endParaRPr lang="en-US" altLang="en-US" sz="1200" b="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p:cNvSpPr>
            <a:spLocks noGrp="1" noRot="1" noChangeAspect="1"/>
          </p:cNvSpPr>
          <p:nvPr>
            <p:ph type="sldImg"/>
          </p:nvPr>
        </p:nvSpPr>
        <p:spPr>
          <a:ln/>
        </p:spPr>
      </p:sp>
      <p:sp>
        <p:nvSpPr>
          <p:cNvPr id="1341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MSE is a useful and widely used loss function.  One very nice aspect is that we can solve it relatively easily in closed form.  However, MSE is not always a good choice.  Take the following data, say, y = house price where our feature x = house size.  Suppose we add a data point that does not follow the standard relationship – perhaps we have entered its value incorrectly, or perhaps the house owner simply sold to a relative.  </a:t>
            </a:r>
          </a:p>
          <a:p>
            <a:r>
              <a:rPr lang="en-US" altLang="en-US" smtClean="0">
                <a:latin typeface="Arial" pitchFamily="34" charset="0"/>
              </a:rPr>
              <a:t>Because it is squared, reducing an error of 16 is *much* more important than minimizing, say, 16 smaller errors of size 1.</a:t>
            </a:r>
          </a:p>
          <a:p>
            <a:r>
              <a:rPr lang="en-US" altLang="en-US" smtClean="0">
                <a:latin typeface="Arial" pitchFamily="34" charset="0"/>
              </a:rPr>
              <a:t>Viewed another way, the distribution of errors is highly non-Gaussian, so perhaps the quadratic loss is not a great modeling choice.</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969B0CF7-6ADE-4793-A0D5-DCA3674FC8A9}" type="slidenum">
              <a:rPr lang="en-US" altLang="en-US" sz="1200" b="0">
                <a:latin typeface="Arial" pitchFamily="34" charset="0"/>
              </a:rPr>
              <a:pPr eaLnBrk="1" hangingPunct="1"/>
              <a:t>16</a:t>
            </a:fld>
            <a:endParaRPr lang="en-US" altLang="en-US" sz="1200" b="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p:cNvSpPr>
          <p:nvPr>
            <p:ph type="sldImg"/>
          </p:nvPr>
        </p:nvSpPr>
        <p:spPr>
          <a:ln/>
        </p:spPr>
      </p:sp>
      <p:sp>
        <p:nvSpPr>
          <p:cNvPr id="1351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A different loss function, like minimum absolute error (or L1 error) can have very different behavior.  </a:t>
            </a:r>
          </a:p>
          <a:p>
            <a:r>
              <a:rPr lang="en-US" altLang="en-US" smtClean="0">
                <a:latin typeface="Arial" pitchFamily="34" charset="0"/>
              </a:rPr>
              <a:t>If we minimize MAE on the original data, our solution is not very different than MSE. But, it is more stable to the outlier.</a:t>
            </a:r>
          </a:p>
          <a:p>
            <a:r>
              <a:rPr lang="en-US" altLang="en-US" smtClean="0">
                <a:latin typeface="Arial" pitchFamily="34" charset="0"/>
              </a:rPr>
              <a:t>Adding up the absolute values of the distance, means that the outlier’s contribution is now only 16 – so it has equal weight to 16 errors of size 1. </a:t>
            </a:r>
          </a:p>
          <a:p>
            <a:r>
              <a:rPr lang="en-US" altLang="en-US" smtClean="0">
                <a:latin typeface="Arial" pitchFamily="34" charset="0"/>
              </a:rPr>
              <a:t>So the solution will be distorted less by such an outlier.</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7A71E80A-EA19-4DAA-9A84-35D2CF035EF2}" type="slidenum">
              <a:rPr lang="en-US" altLang="en-US" sz="1200" b="0">
                <a:latin typeface="Arial" pitchFamily="34" charset="0"/>
              </a:rPr>
              <a:pPr eaLnBrk="1" hangingPunct="1"/>
              <a:t>17</a:t>
            </a:fld>
            <a:endParaRPr lang="en-US" altLang="en-US" sz="1200" b="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p:cNvSpPr>
            <a:spLocks noGrp="1" noRot="1" noChangeAspect="1"/>
          </p:cNvSpPr>
          <p:nvPr>
            <p:ph type="sldImg"/>
          </p:nvPr>
        </p:nvSpPr>
        <p:spPr>
          <a:ln/>
        </p:spPr>
      </p:sp>
      <p:sp>
        <p:nvSpPr>
          <p:cNvPr id="1361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Here’s a plot showing the loss as a function of error magnitude… MSE increases quadratically, so that very small errors are unimportant but outliers or extreme errors have a very large impact.  MAE increases only linearly, so large, outlier errors have less impact.</a:t>
            </a:r>
          </a:p>
          <a:p>
            <a:r>
              <a:rPr lang="en-US" altLang="en-US" smtClean="0">
                <a:latin typeface="Arial" pitchFamily="34" charset="0"/>
              </a:rPr>
              <a:t>If we really want to ignore large errors, we could design an alterative loss that accounts for this – for example, this one, which looks quadratic for small error values, but as error becomes large, it asymptotes to a constant – so that no matter how wrong our prediction on any data point, the loss is bounded.  Of course, more arbitrary loss functions means that we can no longer use a closed form solution; but we could still use methods like gradient descent.</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95F318E9-5855-4983-B2F2-5BB14D99004B}" type="slidenum">
              <a:rPr lang="en-US" altLang="en-US" sz="1200" b="0">
                <a:latin typeface="Arial" pitchFamily="34" charset="0"/>
              </a:rPr>
              <a:pPr eaLnBrk="1" hangingPunct="1"/>
              <a:t>18</a:t>
            </a:fld>
            <a:endParaRPr lang="en-US" altLang="en-US" sz="1200" b="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6F20494B-2AB7-415C-8D73-0CDDE631CBF3}" type="slidenum">
              <a:rPr lang="en-US" altLang="en-US" sz="1200" b="0">
                <a:latin typeface="Arial" pitchFamily="34" charset="0"/>
              </a:rPr>
              <a:pPr eaLnBrk="1" hangingPunct="1"/>
              <a:t>19</a:t>
            </a:fld>
            <a:endParaRPr lang="en-US" altLang="en-US" sz="1200" b="0">
              <a:latin typeface="Arial" pitchFamily="34" charset="0"/>
            </a:endParaRPr>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Let’s now look at the impact of features on linear regression, and how nonlinear features can extend our class of predictors.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Recall our supervised learning paradigm – we have some observed features “x” which we would like to use to predict a target value “y”.  We create a flexible function, called the “learner”, whose input/output relationships can be adjusted through parameters theta.  Then, a collection of training examples are used to fit the parameters until the learner is able to make good predictions on those examples.</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2621D0EB-6CDE-4E98-9E59-144588CF2AA3}" type="slidenum">
              <a:rPr lang="en-US" altLang="en-US" sz="1200" b="0">
                <a:latin typeface="Arial" pitchFamily="34" charset="0"/>
              </a:rPr>
              <a:pPr eaLnBrk="1" hangingPunct="1"/>
              <a:t>2</a:t>
            </a:fld>
            <a:endParaRPr lang="en-US" altLang="en-US" sz="1200" b="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p:cNvSpPr>
          <p:nvPr>
            <p:ph type="sldImg"/>
          </p:nvPr>
        </p:nvSpPr>
        <p:spPr>
          <a:ln/>
        </p:spPr>
      </p:sp>
      <p:sp>
        <p:nvSpPr>
          <p:cNvPr id="1372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So, what if we want to learn regression functions that are not lines?  For example, a polynomial regression function, that fits a cubic function of x?</a:t>
            </a:r>
          </a:p>
          <a:p>
            <a:endParaRPr lang="en-US" altLang="en-US" smtClean="0">
              <a:latin typeface="Arial" pitchFamily="34" charset="0"/>
            </a:endParaRP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CB09C44D-1687-4BC8-8E3E-E1D37F277E86}" type="slidenum">
              <a:rPr lang="en-US" altLang="en-US" sz="1200" b="0">
                <a:latin typeface="Arial" pitchFamily="34" charset="0"/>
              </a:rPr>
              <a:pPr eaLnBrk="1" hangingPunct="1"/>
              <a:t>20</a:t>
            </a:fld>
            <a:endParaRPr lang="en-US" altLang="en-US" sz="1200" b="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a:ln/>
        </p:spPr>
      </p:sp>
      <p:sp>
        <p:nvSpPr>
          <p:cNvPr id="921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From this viewpoing, we want to use a scalar feature x to predict a target y, using a cubic polynomial of x.</a:t>
            </a:r>
          </a:p>
          <a:p>
            <a:r>
              <a:rPr lang="en-US" altLang="en-US" smtClean="0">
                <a:latin typeface="Arial" pitchFamily="34" charset="0"/>
              </a:rPr>
              <a:t>But let’s just pretend instead that we observed three features, instead of one.  Denote feature two by x^2, and set its value to the square of the first feature; and feature 3 to x cubed.  Rewriting our predictor, we see that it is now just a linear regression in the new features – so we can solve it using the same technique!  </a:t>
            </a:r>
          </a:p>
          <a:p>
            <a:r>
              <a:rPr lang="en-US" altLang="en-US" smtClean="0">
                <a:latin typeface="Arial" pitchFamily="34" charset="0"/>
              </a:rPr>
              <a:t>It’s often helpful to think of this feature augmentation as a “feature transform” Phi, that converts our “input features” into a new set of features that will be used by our algorithm.  To avoid confusion, we will sometimes explicitly reference such a transform Phi -- then, linear regression is linear in theta and in Phi(x).</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00155BFC-257F-407F-A46C-0E10E0BDC3E8}" type="slidenum">
              <a:rPr lang="en-US" altLang="en-US" sz="1200" b="0">
                <a:latin typeface="Arial" pitchFamily="34" charset="0"/>
              </a:rPr>
              <a:pPr eaLnBrk="1" hangingPunct="1"/>
              <a:t>21</a:t>
            </a:fld>
            <a:endParaRPr lang="en-US" altLang="en-US" sz="1200" b="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ln/>
        </p:spPr>
      </p:sp>
      <p:sp>
        <p:nvSpPr>
          <p:cNvPr id="942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Can directly fit using the same framework, and plot the prediction theta Phi(x)</a:t>
            </a:r>
          </a:p>
          <a:p>
            <a:r>
              <a:rPr lang="en-US" altLang="en-US" smtClean="0">
                <a:latin typeface="Arial" pitchFamily="34" charset="0"/>
              </a:rPr>
              <a:t>For example, here Phi(x) = [1 x],  Phi(x) = [1 x x^2], …</a:t>
            </a:r>
          </a:p>
          <a:p>
            <a:r>
              <a:rPr lang="en-US" altLang="en-US" smtClean="0">
                <a:latin typeface="Arial" pitchFamily="34" charset="0"/>
              </a:rPr>
              <a:t>In the prediction step, we just map x -&gt; [x1 x2 x3] before predicting.</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A78C78CE-BF08-49AA-B3E6-14D3B007DE48}" type="slidenum">
              <a:rPr lang="en-US" altLang="en-US" sz="1200" b="0">
                <a:latin typeface="Arial" pitchFamily="34" charset="0"/>
              </a:rPr>
              <a:pPr eaLnBrk="1" hangingPunct="1"/>
              <a:t>22</a:t>
            </a:fld>
            <a:endParaRPr lang="en-US" altLang="en-US" sz="1200" b="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a:ln/>
        </p:spPr>
      </p:sp>
      <p:sp>
        <p:nvSpPr>
          <p:cNvPr id="962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More generally, we can use any features that we might like.</a:t>
            </a:r>
          </a:p>
          <a:p>
            <a:r>
              <a:rPr lang="en-US" altLang="en-US" smtClean="0">
                <a:latin typeface="Arial" pitchFamily="34" charset="0"/>
              </a:rPr>
              <a:t>For example, in addition to collecting more information about each data example, we can use whatever nonlin transform Phi we think would be useful…</a:t>
            </a:r>
          </a:p>
          <a:p>
            <a:r>
              <a:rPr lang="en-US" altLang="en-US" smtClean="0">
                <a:latin typeface="Arial" pitchFamily="34" charset="0"/>
              </a:rPr>
              <a:t>Thus, when we say “linear regression”, we usually *mean* linear in the parameters theta, even if we may have used transformations to learn a function that is not actually linear in the input features x. </a:t>
            </a:r>
          </a:p>
          <a:p>
            <a:r>
              <a:rPr lang="en-US" altLang="en-US" smtClean="0">
                <a:latin typeface="Arial" pitchFamily="34" charset="0"/>
              </a:rPr>
              <a:t>Useful transforms, then, will give us *features* that are linearly predictive of the target y.</a:t>
            </a:r>
          </a:p>
          <a:p>
            <a:endParaRPr lang="en-US" altLang="en-US" smtClean="0">
              <a:latin typeface="Arial" pitchFamily="34" charset="0"/>
            </a:endParaRP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E483E5DF-E99E-433D-884B-982F0448523B}" type="slidenum">
              <a:rPr lang="en-US" altLang="en-US" sz="1200" b="0">
                <a:latin typeface="Arial" pitchFamily="34" charset="0"/>
              </a:rPr>
              <a:pPr eaLnBrk="1" hangingPunct="1"/>
              <a:t>23</a:t>
            </a:fld>
            <a:endParaRPr lang="en-US" altLang="en-US" sz="1200" b="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a:ln/>
        </p:spPr>
      </p:sp>
      <p:sp>
        <p:nvSpPr>
          <p:cNvPr id="983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Once we are able to generate more features, such as polynomials, should we? Where should we stop?</a:t>
            </a:r>
          </a:p>
          <a:p>
            <a:r>
              <a:rPr lang="en-US" altLang="en-US" smtClean="0">
                <a:latin typeface="Arial" pitchFamily="34" charset="0"/>
              </a:rPr>
              <a:t>Notice that increasing the polynomial degree of our fit creates a nested sequence of models – for example, out of all lines, the constant predictor is one possibility – so the best line will always fit as well or better than the best constant.  Similarly, all cubics include all lines, so a cubic fit will be as good or better than the best line. We get an improvement in fit quality with increasing features. </a:t>
            </a:r>
          </a:p>
          <a:p>
            <a:r>
              <a:rPr lang="en-US" altLang="en-US" smtClean="0">
                <a:latin typeface="Arial" pitchFamily="34" charset="0"/>
              </a:rPr>
              <a:t>At an extreme, given enough features, we will fit the data exactly (N eqs, N unkn)</a:t>
            </a:r>
          </a:p>
          <a:p>
            <a:endParaRPr lang="en-US" altLang="en-US" smtClean="0">
              <a:latin typeface="Arial" pitchFamily="34" charset="0"/>
            </a:endParaRP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0F2B9FAF-A521-4998-882A-3AFAD65AF601}" type="slidenum">
              <a:rPr lang="en-US" altLang="en-US" sz="1200" b="0">
                <a:latin typeface="Arial" pitchFamily="34" charset="0"/>
              </a:rPr>
              <a:pPr eaLnBrk="1" hangingPunct="1"/>
              <a:t>24</a:t>
            </a:fld>
            <a:endParaRPr lang="en-US" altLang="en-US" sz="1200" b="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solidFill>
            <a:srgbClr val="FFFFFF"/>
          </a:solidFill>
          <a:ln/>
        </p:spPr>
      </p:sp>
      <p:sp>
        <p:nvSpPr>
          <p:cNvPr id="100354"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a:lstStyle/>
          <a:p>
            <a:r>
              <a:rPr lang="en-US" altLang="en-US" smtClean="0">
                <a:latin typeface="Arial" pitchFamily="34" charset="0"/>
              </a:rPr>
              <a:t>But, this is not such a good thing – remember our example, where we could explain the data with a line plus noise, or as a complex function that hits all the data.  Although more complex models will always fit the training examples better, they may not preform as well in the future.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a:ln/>
        </p:spPr>
      </p:sp>
      <p:sp>
        <p:nvSpPr>
          <p:cNvPr id="1024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Once we observe new data, we may discover that the complex model performs worse – overfitting!  </a:t>
            </a:r>
          </a:p>
          <a:p>
            <a:r>
              <a:rPr lang="en-US" altLang="en-US" smtClean="0">
                <a:latin typeface="Arial" pitchFamily="34" charset="0"/>
              </a:rPr>
              <a:t>One way to assess this is through holding out validation data, or using cross-validation.</a:t>
            </a:r>
          </a:p>
          <a:p>
            <a:r>
              <a:rPr lang="en-US" altLang="en-US" smtClean="0">
                <a:latin typeface="Arial" pitchFamily="34" charset="0"/>
              </a:rPr>
              <a:t>We explicitly hide some data (the green points) from our learning algorithm, then use these points to estimate its performance on future data.</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CC6D1863-1032-4E02-BC7A-70E56669D9D0}" type="slidenum">
              <a:rPr lang="en-US" altLang="en-US" sz="1200" b="0">
                <a:latin typeface="Arial" pitchFamily="34" charset="0"/>
              </a:rPr>
              <a:pPr eaLnBrk="1" hangingPunct="1"/>
              <a:t>26</a:t>
            </a:fld>
            <a:endParaRPr lang="en-US" altLang="en-US" sz="1200" b="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a:ln/>
        </p:spPr>
      </p:sp>
      <p:sp>
        <p:nvSpPr>
          <p:cNvPr id="1044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On these data, for example, if we plot performance as a function of the polynomial degree fit, we find that</a:t>
            </a:r>
          </a:p>
          <a:p>
            <a:r>
              <a:rPr lang="en-US" altLang="en-US" smtClean="0">
                <a:latin typeface="Arial" pitchFamily="34" charset="0"/>
              </a:rPr>
              <a:t>In training data, the error decreases steadily toward zero with increasing order</a:t>
            </a:r>
          </a:p>
          <a:p>
            <a:r>
              <a:rPr lang="en-US" altLang="en-US" smtClean="0">
                <a:latin typeface="Arial" pitchFamily="34" charset="0"/>
              </a:rPr>
              <a:t>But, in hold out data, the error decreases from constant model to linear model (indicating that this more complex model does, in fact, help predict in the future), but increasing the degree beyond this does not help, and even begins to hurt, performance.</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DA5D7084-25DD-4274-BC36-48192990425D}" type="slidenum">
              <a:rPr lang="en-US" altLang="en-US" sz="1200" b="0">
                <a:latin typeface="Arial" pitchFamily="34" charset="0"/>
              </a:rPr>
              <a:pPr eaLnBrk="1" hangingPunct="1"/>
              <a:t>27</a:t>
            </a:fld>
            <a:endParaRPr lang="en-US" altLang="en-US" sz="1200" b="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In linear regression, our learner consists of an explicit functional form f(x) : in other words, we define a family of functions parameterized by theta, and any particular value of theta defines a member of that family.</a:t>
            </a:r>
          </a:p>
          <a:p>
            <a:r>
              <a:rPr lang="en-US" altLang="en-US" smtClean="0">
                <a:latin typeface="Arial" pitchFamily="34" charset="0"/>
              </a:rPr>
              <a:t>Learning then finds a good member within that family (good value of theta) using the training dataset 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In a multidimensional feature space, our linear regression remains a linear function – so, a plane for two features, a hyperplane for more.  Otherwise, everything remains essentially the same.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Some quick notation – our prediction yhat is a linear function, theta0 + theta1 times feature 1, plus theta2 times feature 2, etc.</a:t>
            </a:r>
          </a:p>
          <a:p>
            <a:r>
              <a:rPr lang="en-US" altLang="en-US" smtClean="0">
                <a:latin typeface="Arial" pitchFamily="34" charset="0"/>
              </a:rPr>
              <a:t>For notational compactness, let’s define a “feature 0” that is always value 1; then yhat is simply the vector product between a parameter vector theta and a feature vector x.</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56520FC0-8C43-4351-9957-0B50C9B858E7}" type="slidenum">
              <a:rPr lang="en-US" altLang="en-US" sz="1200" b="0">
                <a:latin typeface="Arial" pitchFamily="34" charset="0"/>
              </a:rPr>
              <a:pPr eaLnBrk="1" hangingPunct="1"/>
              <a:t>5</a:t>
            </a:fld>
            <a:endParaRPr lang="en-US" altLang="en-US" sz="1200" b="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We also need to define what it means to predict well. </a:t>
            </a:r>
          </a:p>
          <a:p>
            <a:r>
              <a:rPr lang="en-US" altLang="en-US" smtClean="0">
                <a:latin typeface="Arial" pitchFamily="34" charset="0"/>
              </a:rPr>
              <a:t>Define the error residual e(x) to be the (signed) error between the true or desired target y and the predicted value yhat</a:t>
            </a:r>
          </a:p>
          <a:p>
            <a:r>
              <a:rPr lang="en-US" altLang="en-US" smtClean="0">
                <a:latin typeface="Arial" pitchFamily="34" charset="0"/>
              </a:rPr>
              <a:t>If our prediction is good, these errors will be small on average;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rPr>
              <a:t>We can measure their average squared magnitude, for example – the MSE.  We’ll define a cost function J(theta) that measures how good of a fit any particular setting of theta is, by summing up the squared error residuals over the training data.  While we could easily choose a different cost function J (and we will discuss some in another lecture), MSE is a common choice since it is computationally convenient, and corresponds to a Gaussian model on the “noise” that we are unable to predict; if this “noise” is the sum of many small influences, the central limit theorem suggests that such a Gaussian model will be a good choice.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itchFamily="34" charset="0"/>
              </a:rPr>
              <a:t>Since we’re using </a:t>
            </a:r>
            <a:r>
              <a:rPr lang="en-US" altLang="en-US" dirty="0" err="1" smtClean="0">
                <a:latin typeface="Arial" pitchFamily="34" charset="0"/>
              </a:rPr>
              <a:t>Matlab</a:t>
            </a:r>
            <a:r>
              <a:rPr lang="en-US" altLang="en-US" dirty="0" smtClean="0">
                <a:latin typeface="Arial" pitchFamily="34" charset="0"/>
              </a:rPr>
              <a:t> and its vector and matrix operators, let’s rewrite J in a more convenient vector-and-matrix form…</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73FB2EAA-3195-4885-BFEE-DF47673F7501}" type="slidenum">
              <a:rPr lang="en-US" altLang="en-US" sz="1200" b="0">
                <a:latin typeface="Arial" pitchFamily="34" charset="0"/>
              </a:rPr>
              <a:pPr eaLnBrk="1" hangingPunct="1"/>
              <a:t>8</a:t>
            </a:fld>
            <a:endParaRPr lang="en-US" altLang="en-US" sz="1200" b="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itchFamily="34" charset="0"/>
              </a:rPr>
              <a:t>The cost function J(theta) is a function of the parameter values theta, and we can plot it in “parameter space”.  Suppose we have the linear function theta0 + theta1 x : two parameters, so J(.) is a 3D plot.  This is difficult to look at, so we can plot the value of J as a color, with blue being small values and red large.  Even this is inconvenient to plot, so we’ll often just visualize the contours, or isosurfaces, of J – for a number of different values, we find the set of points where J equals that value, and plot that set with a red line.  Then collapsing back to 2D, we can plot these contours, resulting in a “topographical map” of the function J. </a:t>
            </a:r>
          </a:p>
        </p:txBody>
      </p:sp>
      <p:sp>
        <p:nvSpPr>
          <p:cNvPr id="4" name="Slide Number Placeholder 3"/>
          <p:cNvSpPr>
            <a:spLocks noGrp="1"/>
          </p:cNvSpPr>
          <p:nvPr>
            <p:ph type="sldNum" sz="quarter" idx="5"/>
          </p:nvPr>
        </p:nvSpPr>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fld id="{ADEC8E7F-A550-42A5-9E44-0F66937957EE}" type="slidenum">
              <a:rPr lang="en-US" altLang="en-US" sz="1200" b="0">
                <a:latin typeface="Arial" pitchFamily="34" charset="0"/>
              </a:rPr>
              <a:pPr eaLnBrk="1" hangingPunct="1"/>
              <a:t>9</a:t>
            </a:fld>
            <a:endParaRPr lang="en-US" altLang="en-US" sz="1200" b="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9490" name="Rectangle 2"/>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319491" name="Rectangle 3"/>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4" name="Rectangle 4"/>
          <p:cNvSpPr>
            <a:spLocks noGrp="1" noChangeArrowheads="1"/>
          </p:cNvSpPr>
          <p:nvPr>
            <p:ph type="dt" sz="quarter" idx="10"/>
          </p:nvPr>
        </p:nvSpPr>
        <p:spPr>
          <a:xfrm>
            <a:off x="165100" y="6324600"/>
            <a:ext cx="1905000" cy="457200"/>
          </a:xfrm>
        </p:spPr>
        <p:txBody>
          <a:bodyPr/>
          <a:lstStyle>
            <a:lvl1pPr>
              <a:defRPr/>
            </a:lvl1pPr>
          </a:lstStyle>
          <a:p>
            <a:fld id="{67B5534F-BB22-4966-A460-392893E806E0}" type="datetime1">
              <a:rPr lang="en-US" altLang="en-US"/>
              <a:pPr/>
              <a:t>12/3/2013</a:t>
            </a:fld>
            <a:endParaRPr lang="en-US" altLang="en-US"/>
          </a:p>
        </p:txBody>
      </p:sp>
      <p:sp>
        <p:nvSpPr>
          <p:cNvPr id="5" name="Rectangle 5"/>
          <p:cNvSpPr>
            <a:spLocks noGrp="1" noChangeArrowheads="1"/>
          </p:cNvSpPr>
          <p:nvPr>
            <p:ph type="ftr" sz="quarter" idx="11"/>
          </p:nvPr>
        </p:nvSpPr>
        <p:spPr>
          <a:xfrm>
            <a:off x="3135313" y="6324600"/>
            <a:ext cx="2895600" cy="457200"/>
          </a:xfrm>
        </p:spPr>
        <p:txBody>
          <a:bodyPr/>
          <a:lstStyle>
            <a:lvl1pPr>
              <a:defRPr smtClean="0"/>
            </a:lvl1pPr>
          </a:lstStyle>
          <a:p>
            <a:pPr>
              <a:defRPr/>
            </a:pPr>
            <a:r>
              <a:rPr lang="en-US"/>
              <a:t>(c) Alexander Ihler</a:t>
            </a:r>
          </a:p>
        </p:txBody>
      </p:sp>
      <p:sp>
        <p:nvSpPr>
          <p:cNvPr id="6" name="Rectangle 6"/>
          <p:cNvSpPr>
            <a:spLocks noGrp="1" noChangeArrowheads="1"/>
          </p:cNvSpPr>
          <p:nvPr>
            <p:ph type="sldNum" sz="quarter" idx="12"/>
          </p:nvPr>
        </p:nvSpPr>
        <p:spPr>
          <a:xfrm>
            <a:off x="7162800" y="6326188"/>
            <a:ext cx="1905000" cy="457200"/>
          </a:xfrm>
        </p:spPr>
        <p:txBody>
          <a:bodyPr/>
          <a:lstStyle>
            <a:lvl1pPr>
              <a:defRPr/>
            </a:lvl1pPr>
          </a:lstStyle>
          <a:p>
            <a:fld id="{C5A9FBCB-636A-4166-8A65-5BD5BE0DE8D3}" type="slidenum">
              <a:rPr lang="en-US" altLang="en-US"/>
              <a:pPr/>
              <a:t>‹#›</a:t>
            </a:fld>
            <a:endParaRPr lang="en-US" altLang="en-US"/>
          </a:p>
        </p:txBody>
      </p:sp>
    </p:spTree>
    <p:extLst>
      <p:ext uri="{BB962C8B-B14F-4D97-AF65-F5344CB8AC3E}">
        <p14:creationId xmlns:p14="http://schemas.microsoft.com/office/powerpoint/2010/main" val="409950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911AEE7-5357-4748-8887-26451426D971}" type="datetime1">
              <a:rPr lang="en-US" altLang="en-US"/>
              <a:pPr/>
              <a:t>12/3/2013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D2DED8CD-BFBF-4C9A-85CF-5EC495A6C32E}" type="slidenum">
              <a:rPr lang="en-US" altLang="en-US"/>
              <a:pPr/>
              <a:t>‹#›</a:t>
            </a:fld>
            <a:endParaRPr lang="en-US" altLang="en-US"/>
          </a:p>
        </p:txBody>
      </p:sp>
    </p:spTree>
    <p:extLst>
      <p:ext uri="{BB962C8B-B14F-4D97-AF65-F5344CB8AC3E}">
        <p14:creationId xmlns:p14="http://schemas.microsoft.com/office/powerpoint/2010/main" val="129184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94C5551-C88A-4DB6-9735-758660D181CF}" type="datetime1">
              <a:rPr lang="en-US" altLang="en-US"/>
              <a:pPr/>
              <a:t>12/3/2013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DA0D3219-22A6-44F2-B5B4-F4894EAD2122}" type="slidenum">
              <a:rPr lang="en-US" altLang="en-US"/>
              <a:pPr/>
              <a:t>‹#›</a:t>
            </a:fld>
            <a:endParaRPr lang="en-US" altLang="en-US"/>
          </a:p>
        </p:txBody>
      </p:sp>
    </p:spTree>
    <p:extLst>
      <p:ext uri="{BB962C8B-B14F-4D97-AF65-F5344CB8AC3E}">
        <p14:creationId xmlns:p14="http://schemas.microsoft.com/office/powerpoint/2010/main" val="43549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0A4601A-BB53-441E-BC47-AAB6090D8C8A}" type="datetime1">
              <a:rPr lang="en-US" altLang="en-US"/>
              <a:pPr/>
              <a:t>12/3/2013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AD03BD9-7C37-4C8B-B246-8EFC4C8353A9}" type="slidenum">
              <a:rPr lang="en-US" altLang="en-US"/>
              <a:pPr/>
              <a:t>‹#›</a:t>
            </a:fld>
            <a:endParaRPr lang="en-US" altLang="en-US"/>
          </a:p>
        </p:txBody>
      </p:sp>
    </p:spTree>
    <p:extLst>
      <p:ext uri="{BB962C8B-B14F-4D97-AF65-F5344CB8AC3E}">
        <p14:creationId xmlns:p14="http://schemas.microsoft.com/office/powerpoint/2010/main" val="155486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2937F310-562A-443C-8985-CB5EE0A00D46}" type="datetime1">
              <a:rPr lang="en-US" altLang="en-US"/>
              <a:pPr/>
              <a:t>12/3/2013</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33185D43-A621-4CAE-907E-204242A24D1C}" type="slidenum">
              <a:rPr lang="en-US" altLang="en-US"/>
              <a:pPr/>
              <a:t>‹#›</a:t>
            </a:fld>
            <a:endParaRPr lang="en-US" altLang="en-US"/>
          </a:p>
        </p:txBody>
      </p:sp>
    </p:spTree>
    <p:extLst>
      <p:ext uri="{BB962C8B-B14F-4D97-AF65-F5344CB8AC3E}">
        <p14:creationId xmlns:p14="http://schemas.microsoft.com/office/powerpoint/2010/main" val="89842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83A2903E-EFFF-4FF5-A201-689FEC452AC5}" type="datetime1">
              <a:rPr lang="en-US" altLang="en-US"/>
              <a:pPr/>
              <a:t>12/3/2013</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FD5A87F4-1685-4471-9A2E-BC97F5AE544E}" type="slidenum">
              <a:rPr lang="en-US" altLang="en-US"/>
              <a:pPr/>
              <a:t>‹#›</a:t>
            </a:fld>
            <a:endParaRPr lang="en-US" altLang="en-US"/>
          </a:p>
        </p:txBody>
      </p:sp>
    </p:spTree>
    <p:extLst>
      <p:ext uri="{BB962C8B-B14F-4D97-AF65-F5344CB8AC3E}">
        <p14:creationId xmlns:p14="http://schemas.microsoft.com/office/powerpoint/2010/main" val="185165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0BC7DF28-D1CE-4B45-97AF-C28C6BDE0D6F}" type="datetime1">
              <a:rPr lang="en-US" altLang="en-US"/>
              <a:pPr/>
              <a:t>12/3/2013</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42C304D7-A1BA-4A20-BE51-45A78EFE5F82}" type="slidenum">
              <a:rPr lang="en-US" altLang="en-US"/>
              <a:pPr/>
              <a:t>‹#›</a:t>
            </a:fld>
            <a:endParaRPr lang="en-US" altLang="en-US"/>
          </a:p>
        </p:txBody>
      </p:sp>
    </p:spTree>
    <p:extLst>
      <p:ext uri="{BB962C8B-B14F-4D97-AF65-F5344CB8AC3E}">
        <p14:creationId xmlns:p14="http://schemas.microsoft.com/office/powerpoint/2010/main" val="306056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F0A69258-07E6-4505-8E03-09DB38AD4715}" type="datetime1">
              <a:rPr lang="en-US" altLang="en-US"/>
              <a:pPr/>
              <a:t>12/3/2013</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97D52915-2DCE-4372-9550-AF86804EE86D}" type="slidenum">
              <a:rPr lang="en-US" altLang="en-US"/>
              <a:pPr/>
              <a:t>‹#›</a:t>
            </a:fld>
            <a:endParaRPr lang="en-US" altLang="en-US"/>
          </a:p>
        </p:txBody>
      </p:sp>
    </p:spTree>
    <p:extLst>
      <p:ext uri="{BB962C8B-B14F-4D97-AF65-F5344CB8AC3E}">
        <p14:creationId xmlns:p14="http://schemas.microsoft.com/office/powerpoint/2010/main" val="127533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1E4BBF4-A7B3-41AF-B3F9-6D42A5E2655C}" type="datetime1">
              <a:rPr lang="en-US" altLang="en-US"/>
              <a:pPr/>
              <a:t>12/3/2013</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F70299C3-5244-4637-96ED-1EE03CF94702}" type="slidenum">
              <a:rPr lang="en-US" altLang="en-US"/>
              <a:pPr/>
              <a:t>‹#›</a:t>
            </a:fld>
            <a:endParaRPr lang="en-US" altLang="en-US"/>
          </a:p>
        </p:txBody>
      </p:sp>
    </p:spTree>
    <p:extLst>
      <p:ext uri="{BB962C8B-B14F-4D97-AF65-F5344CB8AC3E}">
        <p14:creationId xmlns:p14="http://schemas.microsoft.com/office/powerpoint/2010/main" val="221518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01DA56D-5064-43C8-9AF4-B649A0F1F69B}" type="datetime1">
              <a:rPr lang="en-US" altLang="en-US"/>
              <a:pPr/>
              <a:t>12/3/2013</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A129430-3AE9-4FB9-9D4A-383A075E731F}" type="slidenum">
              <a:rPr lang="en-US" altLang="en-US"/>
              <a:pPr/>
              <a:t>‹#›</a:t>
            </a:fld>
            <a:endParaRPr lang="en-US" altLang="en-US"/>
          </a:p>
        </p:txBody>
      </p:sp>
    </p:spTree>
    <p:extLst>
      <p:ext uri="{BB962C8B-B14F-4D97-AF65-F5344CB8AC3E}">
        <p14:creationId xmlns:p14="http://schemas.microsoft.com/office/powerpoint/2010/main" val="36315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53E6671-1FAF-4638-B54E-D4C2F4E6A867}" type="datetime1">
              <a:rPr lang="en-US" altLang="en-US"/>
              <a:pPr/>
              <a:t>12/3/2013</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 Alexander Ihler</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CB2CC5E7-AE01-42CF-92F8-8F613926C1A3}" type="slidenum">
              <a:rPr lang="en-US" altLang="en-US"/>
              <a:pPr/>
              <a:t>‹#›</a:t>
            </a:fld>
            <a:endParaRPr lang="en-US" altLang="en-US"/>
          </a:p>
        </p:txBody>
      </p:sp>
    </p:spTree>
    <p:extLst>
      <p:ext uri="{BB962C8B-B14F-4D97-AF65-F5344CB8AC3E}">
        <p14:creationId xmlns:p14="http://schemas.microsoft.com/office/powerpoint/2010/main" val="254988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3716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8468" name="Rectangle 4"/>
          <p:cNvSpPr>
            <a:spLocks noGrp="1" noChangeArrowheads="1"/>
          </p:cNvSpPr>
          <p:nvPr>
            <p:ph type="dt" sz="half" idx="2"/>
          </p:nvPr>
        </p:nvSpPr>
        <p:spPr bwMode="auto">
          <a:xfrm>
            <a:off x="152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a:solidFill>
                  <a:srgbClr val="808080"/>
                </a:solidFill>
                <a:latin typeface="Calibri" pitchFamily="34" charset="0"/>
              </a:defRPr>
            </a:lvl1pPr>
          </a:lstStyle>
          <a:p>
            <a:fld id="{2986EA9D-762C-4BAF-926F-FA35CC3AD7C7}" type="datetime1">
              <a:rPr lang="en-US" altLang="en-US"/>
              <a:pPr/>
              <a:t>12/3/2013</a:t>
            </a:fld>
            <a:endParaRPr lang="en-US" altLang="en-US"/>
          </a:p>
        </p:txBody>
      </p:sp>
      <p:sp>
        <p:nvSpPr>
          <p:cNvPr id="31846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smtClean="0">
                <a:solidFill>
                  <a:schemeClr val="bg2"/>
                </a:solidFill>
                <a:latin typeface="Calibri"/>
                <a:ea typeface="+mn-ea"/>
                <a:cs typeface="Calibri"/>
              </a:defRPr>
            </a:lvl1pPr>
          </a:lstStyle>
          <a:p>
            <a:pPr>
              <a:defRPr/>
            </a:pPr>
            <a:r>
              <a:rPr lang="en-US"/>
              <a:t>(c) Alexander Ihler</a:t>
            </a:r>
            <a:endParaRPr lang="en-US" dirty="0"/>
          </a:p>
        </p:txBody>
      </p:sp>
      <p:sp>
        <p:nvSpPr>
          <p:cNvPr id="318470" name="Rectangle 6"/>
          <p:cNvSpPr>
            <a:spLocks noGrp="1" noChangeArrowheads="1"/>
          </p:cNvSpPr>
          <p:nvPr>
            <p:ph type="sldNum" sz="quarter" idx="4"/>
          </p:nvPr>
        </p:nvSpPr>
        <p:spPr bwMode="auto">
          <a:xfrm>
            <a:off x="7162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0">
                <a:solidFill>
                  <a:srgbClr val="808080"/>
                </a:solidFill>
                <a:latin typeface="Calibri" pitchFamily="34" charset="0"/>
              </a:defRPr>
            </a:lvl1pPr>
          </a:lstStyle>
          <a:p>
            <a:fld id="{79CFB6F5-8391-4EDF-A473-AF8433A7F5B7}" type="slidenum">
              <a:rPr lang="en-US" altLang="en-US"/>
              <a:pPr/>
              <a:t>‹#›</a:t>
            </a:fld>
            <a:endParaRPr lang="en-US" altLang="en-US"/>
          </a:p>
        </p:txBody>
      </p:sp>
      <p:sp>
        <p:nvSpPr>
          <p:cNvPr id="1031" name="Line 7"/>
          <p:cNvSpPr>
            <a:spLocks noChangeShapeType="1"/>
          </p:cNvSpPr>
          <p:nvPr/>
        </p:nvSpPr>
        <p:spPr bwMode="auto">
          <a:xfrm>
            <a:off x="304800" y="1295400"/>
            <a:ext cx="4267200" cy="0"/>
          </a:xfrm>
          <a:prstGeom prst="line">
            <a:avLst/>
          </a:prstGeom>
          <a:noFill/>
          <a:ln w="38100">
            <a:solidFill>
              <a:srgbClr val="666699"/>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32" name="Line 8"/>
          <p:cNvSpPr>
            <a:spLocks noChangeShapeType="1"/>
          </p:cNvSpPr>
          <p:nvPr/>
        </p:nvSpPr>
        <p:spPr bwMode="auto">
          <a:xfrm flipV="1">
            <a:off x="533400" y="685800"/>
            <a:ext cx="0" cy="83820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 bg1="lt1" tx1="dk1" bg2="lt2" tx2="dk2" accent1="accent1" accent2="accent2" accent3="accent3" accent4="accent4" accent5="accent5" accent6="accent6" hlink="hlink" folHlink="folHlink"/>
  <p:sldLayoutIdLst>
    <p:sldLayoutId id="2147484020"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2pPr>
      <a:lvl3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3pPr>
      <a:lvl4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4pPr>
      <a:lvl5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tags" Target="../tags/tag21.xml"/><Relationship Id="rId7" Type="http://schemas.openxmlformats.org/officeDocument/2006/relationships/image" Target="../media/image25.jpe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notesSlide" Target="../notesSlides/notesSlide11.xml"/><Relationship Id="rId11" Type="http://schemas.openxmlformats.org/officeDocument/2006/relationships/image" Target="../media/image29.png"/><Relationship Id="rId5" Type="http://schemas.openxmlformats.org/officeDocument/2006/relationships/slideLayout" Target="../slideLayouts/slideLayout2.xml"/><Relationship Id="rId10" Type="http://schemas.openxmlformats.org/officeDocument/2006/relationships/image" Target="../media/image28.png"/><Relationship Id="rId4" Type="http://schemas.openxmlformats.org/officeDocument/2006/relationships/tags" Target="../tags/tag22.xml"/><Relationship Id="rId9"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tags" Target="../tags/tag27.xml"/><Relationship Id="rId7" Type="http://schemas.openxmlformats.org/officeDocument/2006/relationships/image" Target="../media/image32.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14.xml"/><Relationship Id="rId5" Type="http://schemas.openxmlformats.org/officeDocument/2006/relationships/slideLayout" Target="../slideLayouts/slideLayout2.xml"/><Relationship Id="rId10" Type="http://schemas.openxmlformats.org/officeDocument/2006/relationships/image" Target="../media/image35.png"/><Relationship Id="rId4" Type="http://schemas.openxmlformats.org/officeDocument/2006/relationships/tags" Target="../tags/tag28.xml"/><Relationship Id="rId9"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3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36.png"/></Relationships>
</file>

<file path=ppt/slides/_rels/slide18.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tags" Target="../tags/tag33.xml"/><Relationship Id="rId7" Type="http://schemas.openxmlformats.org/officeDocument/2006/relationships/image" Target="../media/image37.pn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18.xml"/><Relationship Id="rId5" Type="http://schemas.openxmlformats.org/officeDocument/2006/relationships/slideLayout" Target="../slideLayouts/slideLayout2.xml"/><Relationship Id="rId10" Type="http://schemas.openxmlformats.org/officeDocument/2006/relationships/image" Target="../media/image40.png"/><Relationship Id="rId4" Type="http://schemas.openxmlformats.org/officeDocument/2006/relationships/tags" Target="../tags/tag34.xml"/><Relationship Id="rId9" Type="http://schemas.openxmlformats.org/officeDocument/2006/relationships/image" Target="../media/image39.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2.wmf"/></Relationships>
</file>

<file path=ppt/slides/_rels/slide21.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image" Target="../media/image45.png"/><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44.png"/><Relationship Id="rId17" Type="http://schemas.openxmlformats.org/officeDocument/2006/relationships/image" Target="../media/image49.png"/><Relationship Id="rId2" Type="http://schemas.openxmlformats.org/officeDocument/2006/relationships/tags" Target="../tags/tag36.xml"/><Relationship Id="rId16" Type="http://schemas.openxmlformats.org/officeDocument/2006/relationships/image" Target="../media/image48.png"/><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image" Target="../media/image43.png"/><Relationship Id="rId5" Type="http://schemas.openxmlformats.org/officeDocument/2006/relationships/tags" Target="../tags/tag39.xml"/><Relationship Id="rId15" Type="http://schemas.openxmlformats.org/officeDocument/2006/relationships/image" Target="../media/image47.png"/><Relationship Id="rId10" Type="http://schemas.openxmlformats.org/officeDocument/2006/relationships/notesSlide" Target="../notesSlides/notesSlide21.xml"/><Relationship Id="rId4" Type="http://schemas.openxmlformats.org/officeDocument/2006/relationships/tags" Target="../tags/tag38.xml"/><Relationship Id="rId9" Type="http://schemas.openxmlformats.org/officeDocument/2006/relationships/slideLayout" Target="../slideLayouts/slideLayout2.xml"/><Relationship Id="rId14" Type="http://schemas.openxmlformats.org/officeDocument/2006/relationships/image" Target="../media/image46.png"/></Relationships>
</file>

<file path=ppt/slides/_rels/slide22.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2.wmf"/><Relationship Id="rId4" Type="http://schemas.openxmlformats.org/officeDocument/2006/relationships/image" Target="../media/image50.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xml"/><Relationship Id="rId7" Type="http://schemas.openxmlformats.org/officeDocument/2006/relationships/image" Target="../media/image5.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9.xml"/><Relationship Id="rId7" Type="http://schemas.openxmlformats.org/officeDocument/2006/relationships/image" Target="../media/image7.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5.xml"/><Relationship Id="rId5" Type="http://schemas.openxmlformats.org/officeDocument/2006/relationships/slideLayout" Target="../slideLayouts/slideLayout2.xml"/><Relationship Id="rId10" Type="http://schemas.openxmlformats.org/officeDocument/2006/relationships/image" Target="../media/image10.png"/><Relationship Id="rId4" Type="http://schemas.openxmlformats.org/officeDocument/2006/relationships/tags" Target="../tags/tag10.xml"/><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6.xml"/><Relationship Id="rId7" Type="http://schemas.openxmlformats.org/officeDocument/2006/relationships/notesSlide" Target="../notesSlides/notesSlide8.xml"/><Relationship Id="rId12" Type="http://schemas.openxmlformats.org/officeDocument/2006/relationships/image" Target="../media/image20.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2.xml"/><Relationship Id="rId11" Type="http://schemas.openxmlformats.org/officeDocument/2006/relationships/image" Target="../media/image19.png"/><Relationship Id="rId5" Type="http://schemas.openxmlformats.org/officeDocument/2006/relationships/tags" Target="../tags/tag18.xml"/><Relationship Id="rId10" Type="http://schemas.openxmlformats.org/officeDocument/2006/relationships/image" Target="../media/image18.png"/><Relationship Id="rId4" Type="http://schemas.openxmlformats.org/officeDocument/2006/relationships/tags" Target="../tags/tag17.xml"/><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ctrTitle"/>
          </p:nvPr>
        </p:nvSpPr>
        <p:spPr>
          <a:xfrm>
            <a:off x="152400" y="1066800"/>
            <a:ext cx="8839200" cy="1143000"/>
          </a:xfrm>
        </p:spPr>
        <p:txBody>
          <a:bodyPr/>
          <a:lstStyle/>
          <a:p>
            <a:pPr eaLnBrk="1" hangingPunct="1"/>
            <a:r>
              <a:rPr lang="en-US" altLang="en-US" sz="3200" smtClean="0"/>
              <a:t>Machine Learning and Data Mining</a:t>
            </a:r>
            <a:br>
              <a:rPr lang="en-US" altLang="en-US" sz="3200" smtClean="0"/>
            </a:br>
            <a:r>
              <a:rPr lang="en-US" altLang="en-US" sz="3200" smtClean="0"/>
              <a:t/>
            </a:r>
            <a:br>
              <a:rPr lang="en-US" altLang="en-US" sz="3200" smtClean="0"/>
            </a:br>
            <a:r>
              <a:rPr lang="en-US" altLang="en-US" sz="3200" smtClean="0"/>
              <a:t/>
            </a:r>
            <a:br>
              <a:rPr lang="en-US" altLang="en-US" sz="3200" smtClean="0"/>
            </a:br>
            <a:r>
              <a:rPr lang="en-US" altLang="en-US" sz="3200" smtClean="0"/>
              <a:t>Linear regression</a:t>
            </a:r>
            <a:br>
              <a:rPr lang="en-US" altLang="en-US" sz="3200" smtClean="0"/>
            </a:br>
            <a:endParaRPr lang="en-US" altLang="en-US" sz="3200" smtClean="0"/>
          </a:p>
        </p:txBody>
      </p:sp>
      <p:sp>
        <p:nvSpPr>
          <p:cNvPr id="14338" name="Rectangle 3"/>
          <p:cNvSpPr>
            <a:spLocks noGrp="1" noChangeArrowheads="1"/>
          </p:cNvSpPr>
          <p:nvPr>
            <p:ph type="subTitle" idx="1"/>
          </p:nvPr>
        </p:nvSpPr>
        <p:spPr>
          <a:xfrm>
            <a:off x="1371600" y="3352800"/>
            <a:ext cx="6400800" cy="1752600"/>
          </a:xfrm>
        </p:spPr>
        <p:txBody>
          <a:bodyPr/>
          <a:lstStyle/>
          <a:p>
            <a:pPr eaLnBrk="1" hangingPunct="1"/>
            <a:r>
              <a:rPr lang="en-US" altLang="en-US" sz="2400" dirty="0" smtClean="0"/>
              <a:t>(adapted from) Prof. Alexander </a:t>
            </a:r>
            <a:r>
              <a:rPr lang="en-US" altLang="en-US" sz="2400" dirty="0" err="1" smtClean="0"/>
              <a:t>Ihler</a:t>
            </a:r>
            <a:endParaRPr lang="en-US" altLang="en-US" sz="2400" dirty="0" smtClean="0"/>
          </a:p>
        </p:txBody>
      </p:sp>
      <p:pic>
        <p:nvPicPr>
          <p:cNvPr id="14339" name="Picture 4" descr="C:\Documents and Settings\Owner\My Documents\My Pictures\bren_foot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555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9" descr="C:\Documents and Settings\Owner\My Documents\My Pictures\uci\Right-facing-anteater-grey.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5135563"/>
            <a:ext cx="2362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5"/>
          <p:cNvSpPr txBox="1">
            <a:spLocks noChangeArrowheads="1"/>
          </p:cNvSpPr>
          <p:nvPr>
            <p:custDataLst>
              <p:tags r:id="rId1"/>
            </p:custDataLst>
          </p:nvPr>
        </p:nvSpPr>
        <p:spPr bwMode="auto">
          <a:xfrm>
            <a:off x="0" y="71120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TexPoint fonts used in EMF. </a:t>
            </a:r>
          </a:p>
          <a:p>
            <a:pPr eaLnBrk="1" hangingPunct="1"/>
            <a:r>
              <a:rPr lang="en-US" altLang="en-US" sz="1800"/>
              <a:t>Read the TexPoint manual before you delete this box.: </a:t>
            </a:r>
            <a:r>
              <a:rPr lang="en-US" altLang="en-US" sz="1800">
                <a:latin typeface="cmmi10" pitchFamily="1" charset="0"/>
              </a:rPr>
              <a:t>A</a:t>
            </a:r>
            <a:r>
              <a:rPr lang="en-US" altLang="en-US" sz="1800">
                <a:latin typeface="cmr10" pitchFamily="1" charset="0"/>
              </a:rPr>
              <a:t>A</a:t>
            </a:r>
            <a:r>
              <a:rPr lang="en-US" altLang="en-US" sz="1800">
                <a:latin typeface="CMR7" pitchFamily="34" charset="0"/>
              </a:rPr>
              <a:t>A</a:t>
            </a:r>
            <a:endParaRPr lang="en-US" altLang="en-US" sz="1800"/>
          </a:p>
        </p:txBody>
      </p:sp>
      <p:sp>
        <p:nvSpPr>
          <p:cNvPr id="14342" name="TextBox 6"/>
          <p:cNvSpPr txBox="1">
            <a:spLocks noChangeArrowheads="1"/>
          </p:cNvSpPr>
          <p:nvPr/>
        </p:nvSpPr>
        <p:spPr bwMode="auto">
          <a:xfrm>
            <a:off x="-93663" y="-141288"/>
            <a:ext cx="315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000000"/>
                </a:solidFill>
              </a:rPr>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tLang="en-US" smtClean="0"/>
              <a:t>Supervised learning</a:t>
            </a:r>
          </a:p>
        </p:txBody>
      </p:sp>
      <p:sp>
        <p:nvSpPr>
          <p:cNvPr id="28674" name="Content Placeholder 2"/>
          <p:cNvSpPr>
            <a:spLocks noGrp="1"/>
          </p:cNvSpPr>
          <p:nvPr>
            <p:ph idx="1"/>
          </p:nvPr>
        </p:nvSpPr>
        <p:spPr/>
        <p:txBody>
          <a:bodyPr/>
          <a:lstStyle/>
          <a:p>
            <a:r>
              <a:rPr lang="en-US" altLang="en-US" sz="2400" dirty="0" smtClean="0"/>
              <a:t>Notation</a:t>
            </a:r>
          </a:p>
          <a:p>
            <a:pPr lvl="1"/>
            <a:r>
              <a:rPr lang="en-US" altLang="en-US" sz="2000" dirty="0" smtClean="0"/>
              <a:t>Features      </a:t>
            </a:r>
            <a:r>
              <a:rPr lang="en-US" altLang="en-US" sz="2000" i="1" dirty="0" smtClean="0"/>
              <a:t>x</a:t>
            </a:r>
          </a:p>
          <a:p>
            <a:pPr lvl="1"/>
            <a:r>
              <a:rPr lang="en-US" altLang="en-US" sz="2000" dirty="0" smtClean="0"/>
              <a:t>Targets        </a:t>
            </a:r>
            <a:r>
              <a:rPr lang="en-US" altLang="en-US" sz="2000" i="1" dirty="0" smtClean="0"/>
              <a:t>y</a:t>
            </a:r>
          </a:p>
          <a:p>
            <a:pPr lvl="1"/>
            <a:r>
              <a:rPr lang="en-US" altLang="en-US" sz="2000" dirty="0" smtClean="0"/>
              <a:t>Predictions  </a:t>
            </a:r>
            <a:r>
              <a:rPr lang="en-US" altLang="en-US" sz="2000" i="1" dirty="0" smtClean="0">
                <a:cs typeface="Arial" pitchFamily="34" charset="0"/>
              </a:rPr>
              <a:t>ŷ</a:t>
            </a:r>
            <a:endParaRPr lang="en-US" altLang="en-US" sz="2000" i="1" dirty="0" smtClean="0"/>
          </a:p>
          <a:p>
            <a:pPr lvl="1"/>
            <a:r>
              <a:rPr lang="en-US" altLang="en-US" sz="2000" dirty="0" smtClean="0"/>
              <a:t>Parameters </a:t>
            </a:r>
            <a:r>
              <a:rPr lang="en-US" altLang="en-US" sz="2000" i="1" dirty="0" smtClean="0">
                <a:latin typeface="Symbol" pitchFamily="18" charset="2"/>
              </a:rPr>
              <a:t>q</a:t>
            </a:r>
            <a:r>
              <a:rPr lang="en-US" altLang="en-US" sz="2000" dirty="0" smtClean="0"/>
              <a:t> </a:t>
            </a:r>
          </a:p>
        </p:txBody>
      </p:sp>
      <p:grpSp>
        <p:nvGrpSpPr>
          <p:cNvPr id="28675" name="Group 27"/>
          <p:cNvGrpSpPr>
            <a:grpSpLocks/>
          </p:cNvGrpSpPr>
          <p:nvPr/>
        </p:nvGrpSpPr>
        <p:grpSpPr bwMode="auto">
          <a:xfrm>
            <a:off x="838200" y="3352800"/>
            <a:ext cx="4343400" cy="2895600"/>
            <a:chOff x="838200" y="3352800"/>
            <a:chExt cx="4343400" cy="2895600"/>
          </a:xfrm>
        </p:grpSpPr>
        <p:sp>
          <p:nvSpPr>
            <p:cNvPr id="5" name="Rectangle 4"/>
            <p:cNvSpPr/>
            <p:nvPr/>
          </p:nvSpPr>
          <p:spPr bwMode="auto">
            <a:xfrm>
              <a:off x="2819400" y="3352800"/>
              <a:ext cx="2362200" cy="20574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dirty="0"/>
                <a:t>Program  (“Learner”)</a:t>
              </a:r>
            </a:p>
            <a:p>
              <a:pPr eaLnBrk="1" hangingPunct="1"/>
              <a:endParaRPr lang="en-US" altLang="en-US" sz="1800" dirty="0"/>
            </a:p>
            <a:p>
              <a:pPr eaLnBrk="1" hangingPunct="1"/>
              <a:r>
                <a:rPr lang="en-US" altLang="en-US" sz="1800" b="0" dirty="0"/>
                <a:t>Characterized by </a:t>
              </a:r>
            </a:p>
            <a:p>
              <a:pPr eaLnBrk="1" hangingPunct="1"/>
              <a:r>
                <a:rPr lang="en-US" altLang="en-US" sz="1800" b="0" dirty="0"/>
                <a:t>some </a:t>
              </a:r>
              <a:r>
                <a:rPr lang="ja-JP" altLang="en-US" sz="1800" b="0" dirty="0"/>
                <a:t>“</a:t>
              </a:r>
              <a:r>
                <a:rPr lang="en-US" altLang="ja-JP" sz="1800" b="0" dirty="0"/>
                <a:t>parameters</a:t>
              </a:r>
              <a:r>
                <a:rPr lang="ja-JP" altLang="en-US" sz="1800" b="0" dirty="0"/>
                <a:t>”</a:t>
              </a:r>
              <a:r>
                <a:rPr lang="en-US" altLang="ja-JP" sz="1800" b="0" dirty="0"/>
                <a:t> </a:t>
              </a:r>
              <a:r>
                <a:rPr lang="el-GR" altLang="ja-JP" sz="1800" b="0" dirty="0" smtClean="0">
                  <a:latin typeface="cmmi10" pitchFamily="1" charset="0"/>
                </a:rPr>
                <a:t>θ</a:t>
              </a:r>
              <a:endParaRPr lang="en-US" altLang="ja-JP" sz="1800" b="0" dirty="0">
                <a:latin typeface="cmmi10" pitchFamily="1" charset="0"/>
              </a:endParaRPr>
            </a:p>
            <a:p>
              <a:pPr eaLnBrk="1" hangingPunct="1"/>
              <a:endParaRPr lang="en-US" altLang="en-US" sz="1800" b="0" dirty="0"/>
            </a:p>
            <a:p>
              <a:pPr eaLnBrk="1" hangingPunct="1"/>
              <a:r>
                <a:rPr lang="en-US" altLang="en-US" sz="1800" b="0" dirty="0"/>
                <a:t>Procedure (using </a:t>
              </a:r>
              <a:r>
                <a:rPr lang="el-GR" altLang="ja-JP" sz="1800" b="0" dirty="0" smtClean="0">
                  <a:latin typeface="cmmi10" pitchFamily="1" charset="0"/>
                </a:rPr>
                <a:t>θ</a:t>
              </a:r>
              <a:r>
                <a:rPr lang="en-US" altLang="en-US" sz="1800" b="0" dirty="0" smtClean="0"/>
                <a:t>) </a:t>
              </a:r>
              <a:endParaRPr lang="en-US" altLang="en-US" sz="1800" b="0" dirty="0"/>
            </a:p>
            <a:p>
              <a:pPr eaLnBrk="1" hangingPunct="1"/>
              <a:r>
                <a:rPr lang="en-US" altLang="en-US" sz="1800" b="0" dirty="0"/>
                <a:t>that outputs a prediction</a:t>
              </a:r>
            </a:p>
            <a:p>
              <a:pPr eaLnBrk="1" hangingPunct="1"/>
              <a:endParaRPr lang="en-US" altLang="en-US" sz="1800" dirty="0"/>
            </a:p>
          </p:txBody>
        </p:sp>
        <p:sp>
          <p:nvSpPr>
            <p:cNvPr id="28686" name="Rectangle 4"/>
            <p:cNvSpPr>
              <a:spLocks noChangeArrowheads="1"/>
            </p:cNvSpPr>
            <p:nvPr/>
          </p:nvSpPr>
          <p:spPr bwMode="auto">
            <a:xfrm>
              <a:off x="838200" y="4191000"/>
              <a:ext cx="1524000" cy="2057400"/>
            </a:xfrm>
            <a:prstGeom prst="rect">
              <a:avLst/>
            </a:prstGeom>
            <a:solidFill>
              <a:schemeClr val="accent1"/>
            </a:solidFill>
            <a:ln w="9525">
              <a:solidFill>
                <a:schemeClr val="tx1"/>
              </a:solidFill>
              <a:round/>
              <a:headEnd/>
              <a:tailEnd/>
            </a:ln>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Training data </a:t>
              </a:r>
            </a:p>
            <a:p>
              <a:pPr eaLnBrk="1" hangingPunct="1"/>
              <a:r>
                <a:rPr lang="en-US" altLang="en-US" sz="1800"/>
                <a:t>(examples)</a:t>
              </a:r>
            </a:p>
          </p:txBody>
        </p:sp>
        <p:sp>
          <p:nvSpPr>
            <p:cNvPr id="7" name="Rectangle 6"/>
            <p:cNvSpPr/>
            <p:nvPr/>
          </p:nvSpPr>
          <p:spPr bwMode="auto">
            <a:xfrm>
              <a:off x="1219200" y="4876800"/>
              <a:ext cx="10668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p>
              <a:pPr>
                <a:defRPr/>
              </a:pPr>
              <a:r>
                <a:rPr lang="en-US" dirty="0">
                  <a:ea typeface="+mn-ea"/>
                </a:rPr>
                <a:t>Features</a:t>
              </a:r>
            </a:p>
          </p:txBody>
        </p:sp>
        <p:cxnSp>
          <p:nvCxnSpPr>
            <p:cNvPr id="28688" name="Straight Arrow Connector 15"/>
            <p:cNvCxnSpPr>
              <a:cxnSpLocks noChangeShapeType="1"/>
            </p:cNvCxnSpPr>
            <p:nvPr/>
          </p:nvCxnSpPr>
          <p:spPr bwMode="auto">
            <a:xfrm>
              <a:off x="2362200" y="5029200"/>
              <a:ext cx="457200" cy="0"/>
            </a:xfrm>
            <a:prstGeom prst="straightConnector1">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28676" name="Group 26"/>
          <p:cNvGrpSpPr>
            <a:grpSpLocks/>
          </p:cNvGrpSpPr>
          <p:nvPr/>
        </p:nvGrpSpPr>
        <p:grpSpPr bwMode="auto">
          <a:xfrm>
            <a:off x="5267325" y="2667000"/>
            <a:ext cx="3267075" cy="3724275"/>
            <a:chOff x="5267036" y="2667000"/>
            <a:chExt cx="3267364" cy="3724564"/>
          </a:xfrm>
        </p:grpSpPr>
        <p:sp>
          <p:nvSpPr>
            <p:cNvPr id="10" name="Rectangle 9"/>
            <p:cNvSpPr/>
            <p:nvPr/>
          </p:nvSpPr>
          <p:spPr bwMode="auto">
            <a:xfrm>
              <a:off x="6171991" y="2667000"/>
              <a:ext cx="2362409" cy="1295501"/>
            </a:xfrm>
            <a:prstGeom prst="rect">
              <a:avLst/>
            </a:prstGeom>
            <a:solidFill>
              <a:schemeClr val="accent1">
                <a:lumMod val="40000"/>
                <a:lumOff val="60000"/>
              </a:schemeClr>
            </a:solidFill>
            <a:ln w="63500" cap="flat" cmpd="sng" algn="ctr">
              <a:solidFill>
                <a:srgbClr val="FF0000"/>
              </a:solidFill>
              <a:prstDash val="solid"/>
              <a:round/>
              <a:headEnd type="none" w="med" len="med"/>
              <a:tailEnd type="none" w="med" len="med"/>
            </a:ln>
            <a:effectLst/>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dirty="0"/>
                <a:t>Learning algorithm</a:t>
              </a:r>
            </a:p>
            <a:p>
              <a:pPr eaLnBrk="1" hangingPunct="1"/>
              <a:endParaRPr lang="en-US" altLang="en-US" sz="1800" b="0" dirty="0"/>
            </a:p>
            <a:p>
              <a:pPr eaLnBrk="1" hangingPunct="1"/>
              <a:r>
                <a:rPr lang="en-US" altLang="en-US" sz="1800" b="0" dirty="0"/>
                <a:t>Change </a:t>
              </a:r>
              <a:r>
                <a:rPr lang="el-GR" altLang="ja-JP" sz="1800" b="0" dirty="0" smtClean="0">
                  <a:latin typeface="cmmi10" pitchFamily="1" charset="0"/>
                </a:rPr>
                <a:t>θ</a:t>
              </a:r>
              <a:endParaRPr lang="en-US" altLang="en-US" sz="1800" b="0" dirty="0"/>
            </a:p>
            <a:p>
              <a:pPr eaLnBrk="1" hangingPunct="1"/>
              <a:r>
                <a:rPr lang="en-US" altLang="en-US" sz="1800" b="0" dirty="0"/>
                <a:t>Improve performance</a:t>
              </a:r>
            </a:p>
          </p:txBody>
        </p:sp>
        <p:sp>
          <p:nvSpPr>
            <p:cNvPr id="28683" name="Freeform 23"/>
            <p:cNvSpPr>
              <a:spLocks/>
            </p:cNvSpPr>
            <p:nvPr/>
          </p:nvSpPr>
          <p:spPr bwMode="auto">
            <a:xfrm>
              <a:off x="5433291" y="4003964"/>
              <a:ext cx="1219200" cy="2387600"/>
            </a:xfrm>
            <a:custGeom>
              <a:avLst/>
              <a:gdLst>
                <a:gd name="T0" fmla="*/ 0 w 1219200"/>
                <a:gd name="T1" fmla="*/ 2244436 h 2387600"/>
                <a:gd name="T2" fmla="*/ 794327 w 1219200"/>
                <a:gd name="T3" fmla="*/ 2013527 h 2387600"/>
                <a:gd name="T4" fmla="*/ 1219200 w 1219200"/>
                <a:gd name="T5" fmla="*/ 0 h 2387600"/>
                <a:gd name="T6" fmla="*/ 0 60000 65536"/>
                <a:gd name="T7" fmla="*/ 0 60000 65536"/>
                <a:gd name="T8" fmla="*/ 0 60000 65536"/>
                <a:gd name="T9" fmla="*/ 0 w 1219200"/>
                <a:gd name="T10" fmla="*/ 0 h 2387600"/>
                <a:gd name="T11" fmla="*/ 1219200 w 1219200"/>
                <a:gd name="T12" fmla="*/ 2387600 h 2387600"/>
              </a:gdLst>
              <a:ahLst/>
              <a:cxnLst>
                <a:cxn ang="T6">
                  <a:pos x="T0" y="T1"/>
                </a:cxn>
                <a:cxn ang="T7">
                  <a:pos x="T2" y="T3"/>
                </a:cxn>
                <a:cxn ang="T8">
                  <a:pos x="T4" y="T5"/>
                </a:cxn>
              </a:cxnLst>
              <a:rect l="T9" t="T10" r="T11" b="T12"/>
              <a:pathLst>
                <a:path w="1219200" h="2387600">
                  <a:moveTo>
                    <a:pt x="0" y="2244436"/>
                  </a:moveTo>
                  <a:cubicBezTo>
                    <a:pt x="295563" y="2316018"/>
                    <a:pt x="591127" y="2387600"/>
                    <a:pt x="794327" y="2013527"/>
                  </a:cubicBezTo>
                  <a:cubicBezTo>
                    <a:pt x="997527" y="1639454"/>
                    <a:pt x="1108363" y="819727"/>
                    <a:pt x="1219200" y="0"/>
                  </a:cubicBezTo>
                </a:path>
              </a:pathLst>
            </a:custGeom>
            <a:noFill/>
            <a:ln w="57150" cap="flat" cmpd="sng">
              <a:solidFill>
                <a:srgbClr val="7030A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8684" name="Freeform 24"/>
            <p:cNvSpPr>
              <a:spLocks/>
            </p:cNvSpPr>
            <p:nvPr/>
          </p:nvSpPr>
          <p:spPr bwMode="auto">
            <a:xfrm>
              <a:off x="5267036" y="3200400"/>
              <a:ext cx="905164" cy="1148388"/>
            </a:xfrm>
            <a:custGeom>
              <a:avLst/>
              <a:gdLst>
                <a:gd name="T0" fmla="*/ 905164 w 905164"/>
                <a:gd name="T1" fmla="*/ 95443 h 1148388"/>
                <a:gd name="T2" fmla="*/ 618837 w 905164"/>
                <a:gd name="T3" fmla="*/ 141624 h 1148388"/>
                <a:gd name="T4" fmla="*/ 397164 w 905164"/>
                <a:gd name="T5" fmla="*/ 945188 h 1148388"/>
                <a:gd name="T6" fmla="*/ 0 w 905164"/>
                <a:gd name="T7" fmla="*/ 1148388 h 1148388"/>
                <a:gd name="T8" fmla="*/ 0 60000 65536"/>
                <a:gd name="T9" fmla="*/ 0 60000 65536"/>
                <a:gd name="T10" fmla="*/ 0 60000 65536"/>
                <a:gd name="T11" fmla="*/ 0 60000 65536"/>
                <a:gd name="T12" fmla="*/ 0 w 905164"/>
                <a:gd name="T13" fmla="*/ 0 h 1148388"/>
                <a:gd name="T14" fmla="*/ 905164 w 905164"/>
                <a:gd name="T15" fmla="*/ 1148388 h 1148388"/>
              </a:gdLst>
              <a:ahLst/>
              <a:cxnLst>
                <a:cxn ang="T8">
                  <a:pos x="T0" y="T1"/>
                </a:cxn>
                <a:cxn ang="T9">
                  <a:pos x="T2" y="T3"/>
                </a:cxn>
                <a:cxn ang="T10">
                  <a:pos x="T4" y="T5"/>
                </a:cxn>
                <a:cxn ang="T11">
                  <a:pos x="T6" y="T7"/>
                </a:cxn>
              </a:cxnLst>
              <a:rect l="T12" t="T13" r="T14" b="T15"/>
              <a:pathLst>
                <a:path w="905164" h="1148388">
                  <a:moveTo>
                    <a:pt x="905164" y="95443"/>
                  </a:moveTo>
                  <a:cubicBezTo>
                    <a:pt x="804334" y="47721"/>
                    <a:pt x="703504" y="0"/>
                    <a:pt x="618837" y="141624"/>
                  </a:cubicBezTo>
                  <a:cubicBezTo>
                    <a:pt x="534170" y="283248"/>
                    <a:pt x="500303" y="777394"/>
                    <a:pt x="397164" y="945188"/>
                  </a:cubicBezTo>
                  <a:cubicBezTo>
                    <a:pt x="294025" y="1112982"/>
                    <a:pt x="147012" y="1130685"/>
                    <a:pt x="0" y="1148388"/>
                  </a:cubicBezTo>
                </a:path>
              </a:pathLst>
            </a:custGeom>
            <a:noFill/>
            <a:ln w="57150" cap="flat" cmpd="sng">
              <a:solidFill>
                <a:srgbClr val="7030A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28677" name="Group 25"/>
          <p:cNvGrpSpPr>
            <a:grpSpLocks/>
          </p:cNvGrpSpPr>
          <p:nvPr/>
        </p:nvGrpSpPr>
        <p:grpSpPr bwMode="auto">
          <a:xfrm>
            <a:off x="877888" y="5334000"/>
            <a:ext cx="4456112" cy="1371600"/>
            <a:chOff x="877456" y="5334000"/>
            <a:chExt cx="4456344" cy="1371600"/>
          </a:xfrm>
        </p:grpSpPr>
        <p:sp>
          <p:nvSpPr>
            <p:cNvPr id="14" name="Rectangle 13"/>
            <p:cNvSpPr/>
            <p:nvPr/>
          </p:nvSpPr>
          <p:spPr bwMode="auto">
            <a:xfrm>
              <a:off x="877456" y="5410200"/>
              <a:ext cx="1447875" cy="6096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p>
              <a:pPr>
                <a:defRPr/>
              </a:pPr>
              <a:r>
                <a:rPr lang="en-US" dirty="0">
                  <a:ea typeface="+mn-ea"/>
                </a:rPr>
                <a:t>Feedback / </a:t>
              </a:r>
            </a:p>
            <a:p>
              <a:pPr>
                <a:defRPr/>
              </a:pPr>
              <a:r>
                <a:rPr lang="en-US" dirty="0">
                  <a:ea typeface="+mn-ea"/>
                </a:rPr>
                <a:t>Target values</a:t>
              </a:r>
            </a:p>
          </p:txBody>
        </p:sp>
        <p:sp>
          <p:nvSpPr>
            <p:cNvPr id="28679" name="Rectangle 7"/>
            <p:cNvSpPr>
              <a:spLocks noChangeArrowheads="1"/>
            </p:cNvSpPr>
            <p:nvPr/>
          </p:nvSpPr>
          <p:spPr bwMode="auto">
            <a:xfrm>
              <a:off x="3276400" y="5791200"/>
              <a:ext cx="2057400" cy="914400"/>
            </a:xfrm>
            <a:prstGeom prst="rect">
              <a:avLst/>
            </a:prstGeom>
            <a:solidFill>
              <a:schemeClr val="accent1"/>
            </a:solidFill>
            <a:ln w="9525">
              <a:solidFill>
                <a:schemeClr val="tx1"/>
              </a:solidFill>
              <a:round/>
              <a:headEnd/>
              <a:tailEnd/>
            </a:ln>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Score performance</a:t>
              </a:r>
            </a:p>
            <a:p>
              <a:pPr eaLnBrk="1" hangingPunct="1"/>
              <a:r>
                <a:rPr lang="en-US" altLang="en-US" sz="1800"/>
                <a:t>(“cost function”)</a:t>
              </a:r>
            </a:p>
          </p:txBody>
        </p:sp>
        <p:cxnSp>
          <p:nvCxnSpPr>
            <p:cNvPr id="28680" name="Straight Arrow Connector 9"/>
            <p:cNvCxnSpPr>
              <a:cxnSpLocks noChangeShapeType="1"/>
            </p:cNvCxnSpPr>
            <p:nvPr/>
          </p:nvCxnSpPr>
          <p:spPr bwMode="auto">
            <a:xfrm>
              <a:off x="2401456" y="5638800"/>
              <a:ext cx="875144" cy="647700"/>
            </a:xfrm>
            <a:prstGeom prst="straightConnector1">
              <a:avLst/>
            </a:prstGeom>
            <a:noFill/>
            <a:ln w="50800">
              <a:solidFill>
                <a:srgbClr val="718FAF"/>
              </a:solidFill>
              <a:round/>
              <a:headEnd/>
              <a:tailEnd type="arrow" w="med" len="med"/>
            </a:ln>
            <a:extLst>
              <a:ext uri="{909E8E84-426E-40DD-AFC4-6F175D3DCCD1}">
                <a14:hiddenFill xmlns:a14="http://schemas.microsoft.com/office/drawing/2010/main">
                  <a:noFill/>
                </a14:hiddenFill>
              </a:ext>
            </a:extLst>
          </p:spPr>
        </p:cxnSp>
        <p:cxnSp>
          <p:nvCxnSpPr>
            <p:cNvPr id="28681" name="Straight Arrow Connector 10"/>
            <p:cNvCxnSpPr>
              <a:cxnSpLocks noChangeShapeType="1"/>
            </p:cNvCxnSpPr>
            <p:nvPr/>
          </p:nvCxnSpPr>
          <p:spPr bwMode="auto">
            <a:xfrm flipH="1">
              <a:off x="4572000" y="5334000"/>
              <a:ext cx="76200" cy="457200"/>
            </a:xfrm>
            <a:prstGeom prst="straightConnector1">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en-US" smtClean="0"/>
              <a:t>Finding good parameters</a:t>
            </a:r>
          </a:p>
        </p:txBody>
      </p:sp>
      <p:sp>
        <p:nvSpPr>
          <p:cNvPr id="32770" name="Rectangle 3"/>
          <p:cNvSpPr>
            <a:spLocks noGrp="1" noChangeArrowheads="1"/>
          </p:cNvSpPr>
          <p:nvPr>
            <p:ph type="body" idx="1"/>
          </p:nvPr>
        </p:nvSpPr>
        <p:spPr>
          <a:xfrm>
            <a:off x="685800" y="1371600"/>
            <a:ext cx="8153400" cy="4800600"/>
          </a:xfrm>
        </p:spPr>
        <p:txBody>
          <a:bodyPr/>
          <a:lstStyle/>
          <a:p>
            <a:pPr eaLnBrk="1" hangingPunct="1"/>
            <a:r>
              <a:rPr lang="en-US" altLang="en-US" sz="2400" dirty="0" smtClean="0"/>
              <a:t>Want to find parameters which minimize our error…</a:t>
            </a:r>
          </a:p>
          <a:p>
            <a:pPr eaLnBrk="1" hangingPunct="1"/>
            <a:endParaRPr lang="en-US" altLang="en-US" sz="2400" dirty="0" smtClean="0"/>
          </a:p>
          <a:p>
            <a:pPr eaLnBrk="1" hangingPunct="1"/>
            <a:r>
              <a:rPr lang="en-US" altLang="en-US" sz="2400" dirty="0" smtClean="0"/>
              <a:t>Think of a cost </a:t>
            </a:r>
            <a:r>
              <a:rPr lang="ja-JP" altLang="en-US" sz="2400" dirty="0" smtClean="0"/>
              <a:t>“</a:t>
            </a:r>
            <a:r>
              <a:rPr lang="en-US" altLang="ja-JP" sz="2400" dirty="0" smtClean="0"/>
              <a:t>surface</a:t>
            </a:r>
            <a:r>
              <a:rPr lang="ja-JP" altLang="en-US" sz="2400" dirty="0" smtClean="0"/>
              <a:t>”</a:t>
            </a:r>
            <a:r>
              <a:rPr lang="en-US" altLang="ja-JP" sz="2400" dirty="0" smtClean="0"/>
              <a:t>: error residual for that </a:t>
            </a:r>
            <a:r>
              <a:rPr lang="el-GR" altLang="ja-JP" sz="2400" dirty="0" smtClean="0">
                <a:latin typeface="cmmi10" pitchFamily="1" charset="0"/>
              </a:rPr>
              <a:t>θ</a:t>
            </a:r>
            <a:r>
              <a:rPr lang="en-US" altLang="ja-JP" sz="2400" dirty="0" smtClean="0"/>
              <a:t>…</a:t>
            </a:r>
            <a:endParaRPr lang="en-US" altLang="en-US" sz="2400" dirty="0" smtClean="0"/>
          </a:p>
        </p:txBody>
      </p:sp>
      <p:pic>
        <p:nvPicPr>
          <p:cNvPr id="32771" name="Content Placeholder 3" descr="Figure2.8a.jpg"/>
          <p:cNvPicPr>
            <a:picLocks noChangeAspect="1"/>
          </p:cNvPicPr>
          <p:nvPr/>
        </p:nvPicPr>
        <p:blipFill>
          <a:blip r:embed="rId7">
            <a:extLst>
              <a:ext uri="{28A0092B-C50C-407E-A947-70E740481C1C}">
                <a14:useLocalDpi xmlns:a14="http://schemas.microsoft.com/office/drawing/2010/main" val="0"/>
              </a:ext>
            </a:extLst>
          </a:blip>
          <a:srcRect b="13870"/>
          <a:stretch>
            <a:fillRect/>
          </a:stretch>
        </p:blipFill>
        <p:spPr bwMode="auto">
          <a:xfrm>
            <a:off x="914400" y="3211513"/>
            <a:ext cx="441960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6" descr="C:\Documents and Settings\ihler\Desktop\CS178_Lectures\TP_tmp.png"/>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954088" y="3200400"/>
            <a:ext cx="4699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8" descr="C:\Documents and Settings\ihler\Desktop\CS178_Lectures\TP_tmp.png"/>
          <p:cNvPicPr>
            <a:picLocks noChangeAspect="1" noChangeArrowheads="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4845050" y="5715000"/>
            <a:ext cx="4699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10" descr="C:\Documents and Settings\ihler\Desktop\CS178_Lectures\TP_tmp.png"/>
          <p:cNvPicPr>
            <a:picLocks noChangeAspect="1" noChangeArrowheads="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4267200" y="3276600"/>
            <a:ext cx="99218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4"/>
          <p:cNvGrpSpPr>
            <a:grpSpLocks/>
          </p:cNvGrpSpPr>
          <p:nvPr/>
        </p:nvGrpSpPr>
        <p:grpSpPr bwMode="auto">
          <a:xfrm>
            <a:off x="3048000" y="4495800"/>
            <a:ext cx="5283200" cy="939800"/>
            <a:chOff x="1920" y="2832"/>
            <a:chExt cx="3328" cy="592"/>
          </a:xfrm>
        </p:grpSpPr>
        <p:pic>
          <p:nvPicPr>
            <p:cNvPr id="32777" name="Picture 12" descr="C:\Documents and Settings\ihler\Desktop\CS178_Lectures\TP_tmp.png"/>
            <p:cNvPicPr>
              <a:picLocks noChangeAspect="1" noChangeArrowheads="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2880" y="2832"/>
              <a:ext cx="2368" cy="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Line 13"/>
            <p:cNvSpPr>
              <a:spLocks noChangeShapeType="1"/>
            </p:cNvSpPr>
            <p:nvPr/>
          </p:nvSpPr>
          <p:spPr bwMode="auto">
            <a:xfrm flipH="1" flipV="1">
              <a:off x="1920" y="3024"/>
              <a:ext cx="864" cy="96"/>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4" name="Footer Placeholder 3"/>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4"/>
          <p:cNvSpPr>
            <a:spLocks noGrp="1" noChangeArrowheads="1"/>
          </p:cNvSpPr>
          <p:nvPr>
            <p:ph type="ctrTitle"/>
          </p:nvPr>
        </p:nvSpPr>
        <p:spPr>
          <a:xfrm>
            <a:off x="152400" y="1066800"/>
            <a:ext cx="8839200" cy="1143000"/>
          </a:xfrm>
        </p:spPr>
        <p:txBody>
          <a:bodyPr/>
          <a:lstStyle/>
          <a:p>
            <a:pPr eaLnBrk="1" hangingPunct="1"/>
            <a:r>
              <a:rPr lang="en-US" altLang="en-US" sz="3200" smtClean="0"/>
              <a:t>Machine Learning and Data Mining</a:t>
            </a:r>
            <a:br>
              <a:rPr lang="en-US" altLang="en-US" sz="3200" smtClean="0"/>
            </a:br>
            <a:r>
              <a:rPr lang="en-US" altLang="en-US" sz="3200" smtClean="0"/>
              <a:t/>
            </a:r>
            <a:br>
              <a:rPr lang="en-US" altLang="en-US" sz="3200" smtClean="0"/>
            </a:br>
            <a:r>
              <a:rPr lang="en-US" altLang="en-US" sz="3200" smtClean="0"/>
              <a:t/>
            </a:r>
            <a:br>
              <a:rPr lang="en-US" altLang="en-US" sz="3200" smtClean="0"/>
            </a:br>
            <a:r>
              <a:rPr lang="en-US" altLang="en-US" sz="3200" smtClean="0"/>
              <a:t>Linear regression: direct minimization</a:t>
            </a:r>
            <a:br>
              <a:rPr lang="en-US" altLang="en-US" sz="3200" smtClean="0"/>
            </a:br>
            <a:endParaRPr lang="en-US" altLang="en-US" sz="3200" smtClean="0"/>
          </a:p>
        </p:txBody>
      </p:sp>
      <p:sp>
        <p:nvSpPr>
          <p:cNvPr id="74754" name="Rectangle 3"/>
          <p:cNvSpPr>
            <a:spLocks noGrp="1" noChangeArrowheads="1"/>
          </p:cNvSpPr>
          <p:nvPr>
            <p:ph type="subTitle" idx="1"/>
          </p:nvPr>
        </p:nvSpPr>
        <p:spPr>
          <a:xfrm>
            <a:off x="1371600" y="3352800"/>
            <a:ext cx="6400800" cy="1752600"/>
          </a:xfrm>
        </p:spPr>
        <p:txBody>
          <a:bodyPr/>
          <a:lstStyle/>
          <a:p>
            <a:pPr eaLnBrk="1" hangingPunct="1"/>
            <a:r>
              <a:rPr lang="en-US" altLang="en-US" sz="2400" dirty="0" smtClean="0"/>
              <a:t>(adapted from) Prof. Alexander </a:t>
            </a:r>
            <a:r>
              <a:rPr lang="en-US" altLang="en-US" sz="2400" dirty="0" err="1" smtClean="0"/>
              <a:t>Ihler</a:t>
            </a:r>
            <a:endParaRPr lang="en-US" altLang="en-US" sz="2400" dirty="0" smtClean="0"/>
          </a:p>
        </p:txBody>
      </p:sp>
      <p:pic>
        <p:nvPicPr>
          <p:cNvPr id="74755" name="Picture 4" descr="C:\Documents and Settings\Owner\My Documents\My Pictures\bren_foo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555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9" descr="C:\Documents and Settings\Owner\My Documents\My Pictures\uci\Right-facing-anteater-gre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135563"/>
            <a:ext cx="2362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7" name="TextBox 6"/>
          <p:cNvSpPr txBox="1">
            <a:spLocks noChangeArrowheads="1"/>
          </p:cNvSpPr>
          <p:nvPr/>
        </p:nvSpPr>
        <p:spPr bwMode="auto">
          <a:xfrm>
            <a:off x="-93663" y="-141288"/>
            <a:ext cx="315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000000"/>
                </a:solidFill>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altLang="en-US" smtClean="0"/>
              <a:t>MSE Minimum</a:t>
            </a:r>
          </a:p>
        </p:txBody>
      </p:sp>
      <p:sp>
        <p:nvSpPr>
          <p:cNvPr id="76802" name="Rectangle 3"/>
          <p:cNvSpPr>
            <a:spLocks noGrp="1" noChangeArrowheads="1"/>
          </p:cNvSpPr>
          <p:nvPr>
            <p:ph type="body" idx="1"/>
          </p:nvPr>
        </p:nvSpPr>
        <p:spPr>
          <a:xfrm>
            <a:off x="685800" y="1447800"/>
            <a:ext cx="7772400" cy="685800"/>
          </a:xfrm>
        </p:spPr>
        <p:txBody>
          <a:bodyPr/>
          <a:lstStyle/>
          <a:p>
            <a:pPr eaLnBrk="1" hangingPunct="1"/>
            <a:r>
              <a:rPr lang="en-US" altLang="en-US" sz="2400" smtClean="0"/>
              <a:t>Consider a simple problem</a:t>
            </a:r>
          </a:p>
          <a:p>
            <a:pPr lvl="1" eaLnBrk="1" hangingPunct="1"/>
            <a:r>
              <a:rPr lang="en-US" altLang="en-US" sz="2000" smtClean="0"/>
              <a:t>One feature, two data points</a:t>
            </a:r>
          </a:p>
          <a:p>
            <a:pPr lvl="1" eaLnBrk="1" hangingPunct="1"/>
            <a:r>
              <a:rPr lang="en-US" altLang="en-US" sz="2000" smtClean="0"/>
              <a:t>Two unknowns:  </a:t>
            </a:r>
            <a:r>
              <a:rPr lang="en-US" altLang="en-US" sz="2000" smtClean="0">
                <a:latin typeface="cmmi10" pitchFamily="1" charset="0"/>
              </a:rPr>
              <a:t>µ</a:t>
            </a:r>
            <a:r>
              <a:rPr lang="en-US" altLang="en-US" sz="2000" baseline="-25000" smtClean="0"/>
              <a:t>0</a:t>
            </a:r>
            <a:r>
              <a:rPr lang="en-US" altLang="en-US" sz="2000" smtClean="0"/>
              <a:t>, </a:t>
            </a:r>
            <a:r>
              <a:rPr lang="en-US" altLang="en-US" sz="2000" smtClean="0">
                <a:latin typeface="cmmi10" pitchFamily="1" charset="0"/>
              </a:rPr>
              <a:t>µ</a:t>
            </a:r>
            <a:r>
              <a:rPr lang="en-US" altLang="en-US" sz="2000" baseline="-25000" smtClean="0"/>
              <a:t>1</a:t>
            </a:r>
            <a:endParaRPr lang="en-US" altLang="en-US" sz="2000" smtClean="0"/>
          </a:p>
          <a:p>
            <a:pPr lvl="1" eaLnBrk="1" hangingPunct="1"/>
            <a:r>
              <a:rPr lang="en-US" altLang="en-US" sz="2000" smtClean="0"/>
              <a:t>Two equations:</a:t>
            </a:r>
          </a:p>
        </p:txBody>
      </p:sp>
      <p:sp>
        <p:nvSpPr>
          <p:cNvPr id="76803" name="Rectangle 31"/>
          <p:cNvSpPr>
            <a:spLocks noChangeArrowheads="1"/>
          </p:cNvSpPr>
          <p:nvPr/>
        </p:nvSpPr>
        <p:spPr bwMode="auto">
          <a:xfrm>
            <a:off x="685800" y="4191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lnSpc>
                <a:spcPct val="90000"/>
              </a:lnSpc>
              <a:spcBef>
                <a:spcPct val="20000"/>
              </a:spcBef>
              <a:buClr>
                <a:schemeClr val="accent1"/>
              </a:buClr>
              <a:buFontTx/>
              <a:buChar char="•"/>
            </a:pPr>
            <a:r>
              <a:rPr lang="en-US" altLang="en-US" b="0">
                <a:latin typeface="Arial" pitchFamily="34" charset="0"/>
              </a:rPr>
              <a:t>Can solve this system directly:</a:t>
            </a:r>
          </a:p>
        </p:txBody>
      </p:sp>
      <p:pic>
        <p:nvPicPr>
          <p:cNvPr id="11" name="Picture 10" descr="TP_tmp.png"/>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bwMode="auto">
          <a:xfrm>
            <a:off x="1316708" y="4648200"/>
            <a:ext cx="5465092" cy="41135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grpSp>
        <p:nvGrpSpPr>
          <p:cNvPr id="76805" name="Group 47"/>
          <p:cNvGrpSpPr>
            <a:grpSpLocks/>
          </p:cNvGrpSpPr>
          <p:nvPr/>
        </p:nvGrpSpPr>
        <p:grpSpPr bwMode="auto">
          <a:xfrm>
            <a:off x="6172200" y="1752600"/>
            <a:ext cx="2667000" cy="1981200"/>
            <a:chOff x="3888" y="1104"/>
            <a:chExt cx="1680" cy="1248"/>
          </a:xfrm>
        </p:grpSpPr>
        <p:sp>
          <p:nvSpPr>
            <p:cNvPr id="76810" name="Rectangle 42"/>
            <p:cNvSpPr>
              <a:spLocks noChangeArrowheads="1"/>
            </p:cNvSpPr>
            <p:nvPr/>
          </p:nvSpPr>
          <p:spPr bwMode="auto">
            <a:xfrm>
              <a:off x="3888" y="1104"/>
              <a:ext cx="1680" cy="124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76811" name="Oval 43"/>
            <p:cNvSpPr>
              <a:spLocks noChangeArrowheads="1"/>
            </p:cNvSpPr>
            <p:nvPr/>
          </p:nvSpPr>
          <p:spPr bwMode="auto">
            <a:xfrm>
              <a:off x="4080" y="1968"/>
              <a:ext cx="144" cy="144"/>
            </a:xfrm>
            <a:prstGeom prst="ellipse">
              <a:avLst/>
            </a:prstGeom>
            <a:solidFill>
              <a:srgbClr val="FF0000"/>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76812" name="Oval 44"/>
            <p:cNvSpPr>
              <a:spLocks noChangeArrowheads="1"/>
            </p:cNvSpPr>
            <p:nvPr/>
          </p:nvSpPr>
          <p:spPr bwMode="auto">
            <a:xfrm>
              <a:off x="4944" y="1488"/>
              <a:ext cx="144" cy="144"/>
            </a:xfrm>
            <a:prstGeom prst="ellipse">
              <a:avLst/>
            </a:prstGeom>
            <a:solidFill>
              <a:srgbClr val="FF0000"/>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sp>
        <p:nvSpPr>
          <p:cNvPr id="76806" name="Line 45"/>
          <p:cNvSpPr>
            <a:spLocks noChangeShapeType="1"/>
          </p:cNvSpPr>
          <p:nvPr/>
        </p:nvSpPr>
        <p:spPr bwMode="auto">
          <a:xfrm flipV="1">
            <a:off x="6172200" y="2178050"/>
            <a:ext cx="2362200" cy="1295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pic>
        <p:nvPicPr>
          <p:cNvPr id="3" name="Picture 2" descr="TP_tmp.png"/>
          <p:cNvPicPr>
            <a:picLocks noChangeAspect="1"/>
          </p:cNvPicPr>
          <p:nvPr>
            <p:custDataLst>
              <p:tags r:id="rId2"/>
            </p:custDataLst>
          </p:nvPr>
        </p:nvPicPr>
        <p:blipFill>
          <a:blip r:embed="rId6" cstate="print">
            <a:extLst>
              <a:ext uri="{28A0092B-C50C-407E-A947-70E740481C1C}">
                <a14:useLocalDpi xmlns:a14="http://schemas.microsoft.com/office/drawing/2010/main" val="0"/>
              </a:ext>
            </a:extLst>
          </a:blip>
          <a:stretch>
            <a:fillRect/>
          </a:stretch>
        </p:blipFill>
        <p:spPr bwMode="auto">
          <a:xfrm>
            <a:off x="1576952" y="3048000"/>
            <a:ext cx="2233048" cy="852084"/>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76808" name="Rectangle 3"/>
          <p:cNvSpPr txBox="1">
            <a:spLocks noChangeArrowheads="1"/>
          </p:cNvSpPr>
          <p:nvPr/>
        </p:nvSpPr>
        <p:spPr bwMode="auto">
          <a:xfrm>
            <a:off x="685800" y="5334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spcBef>
                <a:spcPct val="20000"/>
              </a:spcBef>
              <a:buClr>
                <a:schemeClr val="accent1"/>
              </a:buClr>
              <a:buFontTx/>
              <a:buChar char="•"/>
            </a:pPr>
            <a:r>
              <a:rPr lang="en-US" altLang="en-US" b="0">
                <a:latin typeface="Arial" pitchFamily="34" charset="0"/>
              </a:rPr>
              <a:t>However, most of the time,  m &gt; n</a:t>
            </a:r>
          </a:p>
          <a:p>
            <a:pPr lvl="1" eaLnBrk="1" hangingPunct="1">
              <a:spcBef>
                <a:spcPct val="20000"/>
              </a:spcBef>
              <a:buClr>
                <a:schemeClr val="hlink"/>
              </a:buClr>
              <a:buFontTx/>
              <a:buChar char="–"/>
            </a:pPr>
            <a:r>
              <a:rPr lang="en-US" altLang="en-US" sz="2000" b="0">
                <a:latin typeface="Arial" pitchFamily="34" charset="0"/>
              </a:rPr>
              <a:t>There may be no linear function that hits all the data exactly</a:t>
            </a:r>
          </a:p>
          <a:p>
            <a:pPr lvl="1" eaLnBrk="1" hangingPunct="1">
              <a:spcBef>
                <a:spcPct val="20000"/>
              </a:spcBef>
              <a:buClr>
                <a:schemeClr val="hlink"/>
              </a:buClr>
              <a:buFontTx/>
              <a:buChar char="–"/>
            </a:pPr>
            <a:r>
              <a:rPr lang="en-US" altLang="en-US" sz="2000" b="0">
                <a:latin typeface="Arial" pitchFamily="34" charset="0"/>
              </a:rPr>
              <a:t>Instead, solve directly for minimum of MSE function</a:t>
            </a:r>
          </a:p>
        </p:txBody>
      </p:sp>
      <p:sp>
        <p:nvSpPr>
          <p:cNvPr id="4" name="Footer Placeholder 3"/>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en-US" altLang="en-US" smtClean="0"/>
              <a:t>SSE Minimum</a:t>
            </a:r>
          </a:p>
        </p:txBody>
      </p:sp>
      <p:sp>
        <p:nvSpPr>
          <p:cNvPr id="710659" name="Rectangle 3"/>
          <p:cNvSpPr>
            <a:spLocks noGrp="1" noChangeArrowheads="1"/>
          </p:cNvSpPr>
          <p:nvPr>
            <p:ph type="body" idx="1"/>
          </p:nvPr>
        </p:nvSpPr>
        <p:spPr>
          <a:xfrm>
            <a:off x="685800" y="2209800"/>
            <a:ext cx="7772400" cy="685800"/>
          </a:xfrm>
        </p:spPr>
        <p:txBody>
          <a:bodyPr/>
          <a:lstStyle/>
          <a:p>
            <a:pPr eaLnBrk="1" hangingPunct="1"/>
            <a:r>
              <a:rPr lang="en-US" altLang="en-US" sz="2400" smtClean="0"/>
              <a:t>Reordering, we have</a:t>
            </a:r>
          </a:p>
        </p:txBody>
      </p:sp>
      <p:pic>
        <p:nvPicPr>
          <p:cNvPr id="4" name="Picture 3" descr="TP_tmp.png"/>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bwMode="auto">
          <a:xfrm>
            <a:off x="949681" y="1600200"/>
            <a:ext cx="4582403" cy="41124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6" name="Picture 5" descr="TP_tmp.png"/>
          <p:cNvPicPr>
            <a:picLocks noChangeAspect="1"/>
          </p:cNvPicPr>
          <p:nvPr>
            <p:custDataLst>
              <p:tags r:id="rId2"/>
            </p:custDataLst>
          </p:nvPr>
        </p:nvPicPr>
        <p:blipFill>
          <a:blip r:embed="rId8" cstate="print">
            <a:extLst>
              <a:ext uri="{28A0092B-C50C-407E-A947-70E740481C1C}">
                <a14:useLocalDpi xmlns:a14="http://schemas.microsoft.com/office/drawing/2010/main" val="0"/>
              </a:ext>
            </a:extLst>
          </a:blip>
          <a:stretch>
            <a:fillRect/>
          </a:stretch>
        </p:blipFill>
        <p:spPr bwMode="auto">
          <a:xfrm>
            <a:off x="1702548" y="2819400"/>
            <a:ext cx="3232242" cy="411376"/>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5" name="Picture 4" descr="TP_tmp.png"/>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bwMode="auto">
          <a:xfrm>
            <a:off x="1677158" y="3352800"/>
            <a:ext cx="2144784" cy="41132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7" name="Picture 6" descr="TP_tmp.png"/>
          <p:cNvPicPr>
            <a:picLocks noChangeAspect="1"/>
          </p:cNvPicPr>
          <p:nvPr>
            <p:custDataLst>
              <p:tags r:id="rId4"/>
            </p:custDataLst>
          </p:nvPr>
        </p:nvPicPr>
        <p:blipFill>
          <a:blip r:embed="rId10" cstate="print">
            <a:extLst>
              <a:ext uri="{28A0092B-C50C-407E-A947-70E740481C1C}">
                <a14:useLocalDpi xmlns:a14="http://schemas.microsoft.com/office/drawing/2010/main" val="0"/>
              </a:ext>
            </a:extLst>
          </a:blip>
          <a:stretch>
            <a:fillRect/>
          </a:stretch>
        </p:blipFill>
        <p:spPr bwMode="auto">
          <a:xfrm>
            <a:off x="1664494" y="3886200"/>
            <a:ext cx="3054351" cy="411163"/>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710687" name="Rectangle 31"/>
          <p:cNvSpPr>
            <a:spLocks noChangeArrowheads="1"/>
          </p:cNvSpPr>
          <p:nvPr/>
        </p:nvSpPr>
        <p:spPr bwMode="auto">
          <a:xfrm>
            <a:off x="685800" y="4648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lnSpc>
                <a:spcPct val="90000"/>
              </a:lnSpc>
              <a:spcBef>
                <a:spcPct val="20000"/>
              </a:spcBef>
              <a:buClr>
                <a:schemeClr val="accent1"/>
              </a:buClr>
              <a:buFontTx/>
              <a:buChar char="•"/>
            </a:pPr>
            <a:r>
              <a:rPr lang="en-US" altLang="en-US" b="0">
                <a:latin typeface="Arial" pitchFamily="34" charset="0"/>
              </a:rPr>
              <a:t>X (X</a:t>
            </a:r>
            <a:r>
              <a:rPr lang="en-US" altLang="en-US" b="0" baseline="30000">
                <a:latin typeface="Arial" pitchFamily="34" charset="0"/>
              </a:rPr>
              <a:t>T</a:t>
            </a:r>
            <a:r>
              <a:rPr lang="en-US" altLang="en-US" b="0">
                <a:latin typeface="Arial" pitchFamily="34" charset="0"/>
              </a:rPr>
              <a:t> X)</a:t>
            </a:r>
            <a:r>
              <a:rPr lang="en-US" altLang="en-US" b="0" baseline="30000">
                <a:latin typeface="Arial" pitchFamily="34" charset="0"/>
              </a:rPr>
              <a:t>-1</a:t>
            </a:r>
            <a:r>
              <a:rPr lang="en-US" altLang="en-US" b="0">
                <a:latin typeface="Arial" pitchFamily="34" charset="0"/>
              </a:rPr>
              <a:t> is called the </a:t>
            </a:r>
            <a:r>
              <a:rPr lang="ja-JP" altLang="en-US" b="0">
                <a:latin typeface="Arial" pitchFamily="34" charset="0"/>
              </a:rPr>
              <a:t>“</a:t>
            </a:r>
            <a:r>
              <a:rPr lang="en-US" altLang="ja-JP" b="0">
                <a:latin typeface="Arial" pitchFamily="34" charset="0"/>
              </a:rPr>
              <a:t>pseudo-inverse</a:t>
            </a:r>
            <a:r>
              <a:rPr lang="ja-JP" altLang="en-US" b="0">
                <a:latin typeface="Arial" pitchFamily="34" charset="0"/>
              </a:rPr>
              <a:t>”</a:t>
            </a:r>
            <a:endParaRPr lang="en-US" altLang="en-US" b="0">
              <a:latin typeface="Arial" pitchFamily="34" charset="0"/>
            </a:endParaRPr>
          </a:p>
        </p:txBody>
      </p:sp>
      <p:sp>
        <p:nvSpPr>
          <p:cNvPr id="710695" name="Rectangle 39"/>
          <p:cNvSpPr>
            <a:spLocks noChangeArrowheads="1"/>
          </p:cNvSpPr>
          <p:nvPr/>
        </p:nvSpPr>
        <p:spPr bwMode="auto">
          <a:xfrm>
            <a:off x="685800" y="5562600"/>
            <a:ext cx="8153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lnSpc>
                <a:spcPct val="90000"/>
              </a:lnSpc>
              <a:spcBef>
                <a:spcPct val="20000"/>
              </a:spcBef>
              <a:buClr>
                <a:schemeClr val="accent1"/>
              </a:buClr>
              <a:buFontTx/>
              <a:buChar char="•"/>
            </a:pPr>
            <a:r>
              <a:rPr lang="en-US" altLang="en-US" b="0">
                <a:latin typeface="Arial" pitchFamily="34" charset="0"/>
              </a:rPr>
              <a:t>If X</a:t>
            </a:r>
            <a:r>
              <a:rPr lang="en-US" altLang="en-US" b="0" baseline="30000">
                <a:latin typeface="Arial" pitchFamily="34" charset="0"/>
              </a:rPr>
              <a:t>T</a:t>
            </a:r>
            <a:r>
              <a:rPr lang="en-US" altLang="en-US" b="0">
                <a:latin typeface="Arial" pitchFamily="34" charset="0"/>
              </a:rPr>
              <a:t> is square and independent, this is the inverse</a:t>
            </a:r>
          </a:p>
          <a:p>
            <a:pPr eaLnBrk="1" hangingPunct="1">
              <a:lnSpc>
                <a:spcPct val="90000"/>
              </a:lnSpc>
              <a:spcBef>
                <a:spcPct val="20000"/>
              </a:spcBef>
              <a:buClr>
                <a:schemeClr val="accent1"/>
              </a:buClr>
              <a:buFontTx/>
              <a:buChar char="•"/>
            </a:pPr>
            <a:r>
              <a:rPr lang="en-US" altLang="en-US" b="0">
                <a:latin typeface="Arial" pitchFamily="34" charset="0"/>
              </a:rPr>
              <a:t>If  m &gt; n:  overdetermined; gives minimum MSE fit</a:t>
            </a:r>
          </a:p>
        </p:txBody>
      </p:sp>
      <p:grpSp>
        <p:nvGrpSpPr>
          <p:cNvPr id="78857" name="Group 47"/>
          <p:cNvGrpSpPr>
            <a:grpSpLocks/>
          </p:cNvGrpSpPr>
          <p:nvPr/>
        </p:nvGrpSpPr>
        <p:grpSpPr bwMode="auto">
          <a:xfrm>
            <a:off x="6172200" y="1752600"/>
            <a:ext cx="2667000" cy="1981200"/>
            <a:chOff x="3888" y="1104"/>
            <a:chExt cx="1680" cy="1248"/>
          </a:xfrm>
        </p:grpSpPr>
        <p:sp>
          <p:nvSpPr>
            <p:cNvPr id="78861" name="Rectangle 42"/>
            <p:cNvSpPr>
              <a:spLocks noChangeArrowheads="1"/>
            </p:cNvSpPr>
            <p:nvPr/>
          </p:nvSpPr>
          <p:spPr bwMode="auto">
            <a:xfrm>
              <a:off x="3888" y="1104"/>
              <a:ext cx="1680" cy="124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78862" name="Oval 43"/>
            <p:cNvSpPr>
              <a:spLocks noChangeArrowheads="1"/>
            </p:cNvSpPr>
            <p:nvPr/>
          </p:nvSpPr>
          <p:spPr bwMode="auto">
            <a:xfrm>
              <a:off x="4080" y="1968"/>
              <a:ext cx="144" cy="144"/>
            </a:xfrm>
            <a:prstGeom prst="ellipse">
              <a:avLst/>
            </a:prstGeom>
            <a:solidFill>
              <a:srgbClr val="FF0000"/>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78863" name="Oval 44"/>
            <p:cNvSpPr>
              <a:spLocks noChangeArrowheads="1"/>
            </p:cNvSpPr>
            <p:nvPr/>
          </p:nvSpPr>
          <p:spPr bwMode="auto">
            <a:xfrm>
              <a:off x="5136" y="1584"/>
              <a:ext cx="144" cy="144"/>
            </a:xfrm>
            <a:prstGeom prst="ellipse">
              <a:avLst/>
            </a:prstGeom>
            <a:solidFill>
              <a:srgbClr val="FF0000"/>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sp>
        <p:nvSpPr>
          <p:cNvPr id="78858" name="Line 45"/>
          <p:cNvSpPr>
            <a:spLocks noChangeShapeType="1"/>
          </p:cNvSpPr>
          <p:nvPr/>
        </p:nvSpPr>
        <p:spPr bwMode="auto">
          <a:xfrm flipV="1">
            <a:off x="6184900" y="2159000"/>
            <a:ext cx="2590800" cy="11430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8859" name="Oval 43"/>
          <p:cNvSpPr>
            <a:spLocks noChangeArrowheads="1"/>
          </p:cNvSpPr>
          <p:nvPr/>
        </p:nvSpPr>
        <p:spPr bwMode="auto">
          <a:xfrm>
            <a:off x="6934200" y="2590800"/>
            <a:ext cx="228600" cy="228600"/>
          </a:xfrm>
          <a:prstGeom prst="ellipse">
            <a:avLst/>
          </a:prstGeom>
          <a:solidFill>
            <a:srgbClr val="FF0000"/>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06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71068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0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59" grpId="0" build="p" autoUpdateAnimBg="0"/>
      <p:bldP spid="710687" grpId="0" autoUpdateAnimBg="0"/>
      <p:bldP spid="71069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en-US" altLang="en-US" smtClean="0"/>
              <a:t>Matlab SSE</a:t>
            </a:r>
          </a:p>
        </p:txBody>
      </p:sp>
      <p:sp>
        <p:nvSpPr>
          <p:cNvPr id="80898" name="Rectangle 3"/>
          <p:cNvSpPr>
            <a:spLocks noGrp="1" noChangeArrowheads="1"/>
          </p:cNvSpPr>
          <p:nvPr>
            <p:ph type="body" idx="1"/>
          </p:nvPr>
        </p:nvSpPr>
        <p:spPr>
          <a:xfrm>
            <a:off x="685800" y="1371600"/>
            <a:ext cx="7772400" cy="1066800"/>
          </a:xfrm>
        </p:spPr>
        <p:txBody>
          <a:bodyPr/>
          <a:lstStyle/>
          <a:p>
            <a:pPr eaLnBrk="1" hangingPunct="1"/>
            <a:r>
              <a:rPr lang="en-US" altLang="en-US" sz="2400" smtClean="0"/>
              <a:t>This is easy to solve in Matlab…</a:t>
            </a:r>
          </a:p>
          <a:p>
            <a:pPr eaLnBrk="1" hangingPunct="1"/>
            <a:endParaRPr lang="en-US" altLang="en-US" sz="2400" smtClean="0"/>
          </a:p>
          <a:p>
            <a:pPr eaLnBrk="1" hangingPunct="1"/>
            <a:endParaRPr lang="en-US" altLang="en-US" sz="2400" smtClean="0"/>
          </a:p>
        </p:txBody>
      </p:sp>
      <p:pic>
        <p:nvPicPr>
          <p:cNvPr id="2" name="Picture 1" descr="TP_tmp.png"/>
          <p:cNvPicPr>
            <a:picLocks noChangeAspect="1"/>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bwMode="auto">
          <a:xfrm>
            <a:off x="1512094" y="1951038"/>
            <a:ext cx="3054351" cy="411163"/>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700421" name="Text Box 5"/>
          <p:cNvSpPr txBox="1">
            <a:spLocks noChangeArrowheads="1"/>
          </p:cNvSpPr>
          <p:nvPr/>
        </p:nvSpPr>
        <p:spPr bwMode="auto">
          <a:xfrm>
            <a:off x="1127125" y="2708275"/>
            <a:ext cx="5448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33CC33"/>
                </a:solidFill>
                <a:latin typeface="Courier New" pitchFamily="49" charset="0"/>
              </a:rPr>
              <a:t>%  y = [y1 ; … ; ym]</a:t>
            </a:r>
          </a:p>
          <a:p>
            <a:pPr eaLnBrk="1" hangingPunct="1"/>
            <a:r>
              <a:rPr lang="en-US" altLang="en-US" sz="1800">
                <a:solidFill>
                  <a:srgbClr val="33CC33"/>
                </a:solidFill>
                <a:latin typeface="Courier New" pitchFamily="49" charset="0"/>
              </a:rPr>
              <a:t>%  X = [x1_0 … x1_m ; x2_0 … x2_m ; …]</a:t>
            </a:r>
          </a:p>
        </p:txBody>
      </p:sp>
      <p:sp>
        <p:nvSpPr>
          <p:cNvPr id="700422" name="Text Box 6"/>
          <p:cNvSpPr txBox="1">
            <a:spLocks noChangeArrowheads="1"/>
          </p:cNvSpPr>
          <p:nvPr/>
        </p:nvSpPr>
        <p:spPr bwMode="auto">
          <a:xfrm>
            <a:off x="1143000" y="3749675"/>
            <a:ext cx="4178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33CC33"/>
                </a:solidFill>
                <a:latin typeface="Courier New" pitchFamily="49" charset="0"/>
              </a:rPr>
              <a:t>% Solution 1: </a:t>
            </a:r>
            <a:r>
              <a:rPr lang="ja-JP" altLang="en-US" sz="1800">
                <a:solidFill>
                  <a:srgbClr val="33CC33"/>
                </a:solidFill>
                <a:latin typeface="Courier New" pitchFamily="49" charset="0"/>
              </a:rPr>
              <a:t>“</a:t>
            </a:r>
            <a:r>
              <a:rPr lang="en-US" altLang="ja-JP" sz="1800">
                <a:solidFill>
                  <a:srgbClr val="33CC33"/>
                </a:solidFill>
                <a:latin typeface="Courier New" pitchFamily="49" charset="0"/>
              </a:rPr>
              <a:t>manual</a:t>
            </a:r>
            <a:r>
              <a:rPr lang="ja-JP" altLang="en-US" sz="1800">
                <a:solidFill>
                  <a:srgbClr val="33CC33"/>
                </a:solidFill>
                <a:latin typeface="Courier New" pitchFamily="49" charset="0"/>
              </a:rPr>
              <a:t>”</a:t>
            </a:r>
            <a:endParaRPr lang="en-US" altLang="ja-JP" sz="1800">
              <a:solidFill>
                <a:srgbClr val="33CC33"/>
              </a:solidFill>
              <a:latin typeface="Courier New" pitchFamily="49" charset="0"/>
            </a:endParaRPr>
          </a:p>
          <a:p>
            <a:pPr eaLnBrk="1" hangingPunct="1"/>
            <a:r>
              <a:rPr lang="en-US" altLang="en-US" sz="1800">
                <a:latin typeface="Courier New" pitchFamily="49" charset="0"/>
              </a:rPr>
              <a:t>   th = y’ * X * inv(X</a:t>
            </a:r>
            <a:r>
              <a:rPr lang="ja-JP" altLang="en-US" sz="1800">
                <a:latin typeface="Courier New" pitchFamily="49" charset="0"/>
              </a:rPr>
              <a:t>’</a:t>
            </a:r>
            <a:r>
              <a:rPr lang="en-US" altLang="ja-JP" sz="1800">
                <a:latin typeface="Courier New" pitchFamily="49" charset="0"/>
              </a:rPr>
              <a:t> * X);</a:t>
            </a:r>
            <a:endParaRPr lang="en-US" altLang="en-US" sz="1800">
              <a:latin typeface="Courier New" pitchFamily="49" charset="0"/>
            </a:endParaRPr>
          </a:p>
        </p:txBody>
      </p:sp>
      <p:sp>
        <p:nvSpPr>
          <p:cNvPr id="700423" name="Text Box 7"/>
          <p:cNvSpPr txBox="1">
            <a:spLocks noChangeArrowheads="1"/>
          </p:cNvSpPr>
          <p:nvPr/>
        </p:nvSpPr>
        <p:spPr bwMode="auto">
          <a:xfrm>
            <a:off x="1171575" y="4724400"/>
            <a:ext cx="6584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33CC33"/>
                </a:solidFill>
                <a:latin typeface="Courier New" pitchFamily="49" charset="0"/>
              </a:rPr>
              <a:t>% Solution 2: </a:t>
            </a:r>
            <a:r>
              <a:rPr lang="ja-JP" altLang="en-US" sz="1800">
                <a:solidFill>
                  <a:srgbClr val="33CC33"/>
                </a:solidFill>
                <a:latin typeface="Courier New" pitchFamily="49" charset="0"/>
              </a:rPr>
              <a:t>“</a:t>
            </a:r>
            <a:r>
              <a:rPr lang="en-US" altLang="ja-JP" sz="1800">
                <a:solidFill>
                  <a:srgbClr val="33CC33"/>
                </a:solidFill>
                <a:latin typeface="Courier New" pitchFamily="49" charset="0"/>
              </a:rPr>
              <a:t>mrdivide</a:t>
            </a:r>
            <a:r>
              <a:rPr lang="ja-JP" altLang="en-US" sz="1800">
                <a:solidFill>
                  <a:srgbClr val="33CC33"/>
                </a:solidFill>
                <a:latin typeface="Courier New" pitchFamily="49" charset="0"/>
              </a:rPr>
              <a:t>”</a:t>
            </a:r>
            <a:endParaRPr lang="en-US" altLang="ja-JP" sz="1800">
              <a:solidFill>
                <a:srgbClr val="33CC33"/>
              </a:solidFill>
              <a:latin typeface="Courier New" pitchFamily="49" charset="0"/>
            </a:endParaRPr>
          </a:p>
          <a:p>
            <a:pPr eaLnBrk="1" hangingPunct="1"/>
            <a:r>
              <a:rPr lang="en-US" altLang="en-US" sz="1800">
                <a:latin typeface="Courier New" pitchFamily="49" charset="0"/>
              </a:rPr>
              <a:t>   th = y’ / X</a:t>
            </a:r>
            <a:r>
              <a:rPr lang="ja-JP" altLang="en-US" sz="1800">
                <a:latin typeface="Courier New" pitchFamily="49" charset="0"/>
              </a:rPr>
              <a:t>’</a:t>
            </a:r>
            <a:r>
              <a:rPr lang="en-US" altLang="ja-JP" sz="1800">
                <a:latin typeface="Courier New" pitchFamily="49" charset="0"/>
              </a:rPr>
              <a:t>;	</a:t>
            </a:r>
            <a:r>
              <a:rPr lang="en-US" altLang="ja-JP" sz="1800">
                <a:solidFill>
                  <a:srgbClr val="33CC33"/>
                </a:solidFill>
                <a:latin typeface="Courier New" pitchFamily="49" charset="0"/>
              </a:rPr>
              <a:t>% th*X</a:t>
            </a:r>
            <a:r>
              <a:rPr lang="ja-JP" altLang="en-US" sz="1800">
                <a:solidFill>
                  <a:srgbClr val="33CC33"/>
                </a:solidFill>
                <a:latin typeface="Courier New" pitchFamily="49" charset="0"/>
              </a:rPr>
              <a:t>’</a:t>
            </a:r>
            <a:r>
              <a:rPr lang="en-US" altLang="ja-JP" sz="1800">
                <a:solidFill>
                  <a:srgbClr val="33CC33"/>
                </a:solidFill>
                <a:latin typeface="Courier New" pitchFamily="49" charset="0"/>
              </a:rPr>
              <a:t> = y  =&gt;  th = y/X</a:t>
            </a:r>
            <a:r>
              <a:rPr lang="ja-JP" altLang="en-US" sz="1800">
                <a:solidFill>
                  <a:srgbClr val="33CC33"/>
                </a:solidFill>
                <a:latin typeface="Courier New" pitchFamily="49" charset="0"/>
              </a:rPr>
              <a:t>’</a:t>
            </a:r>
            <a:r>
              <a:rPr lang="en-US" altLang="ja-JP" sz="1800">
                <a:solidFill>
                  <a:srgbClr val="33CC33"/>
                </a:solidFill>
                <a:latin typeface="Courier New" pitchFamily="49" charset="0"/>
              </a:rPr>
              <a:t>	</a:t>
            </a:r>
            <a:endParaRPr lang="en-US" altLang="en-US" sz="1800">
              <a:solidFill>
                <a:srgbClr val="33CC33"/>
              </a:solidFill>
              <a:latin typeface="Courier New" pitchFamily="49" charset="0"/>
            </a:endParaRPr>
          </a:p>
        </p:txBody>
      </p:sp>
      <p:sp>
        <p:nvSpPr>
          <p:cNvPr id="4" name="Footer Placeholder 3"/>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04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004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04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21" grpId="0" autoUpdateAnimBg="0"/>
      <p:bldP spid="700422" grpId="0" autoUpdateAnimBg="0"/>
      <p:bldP spid="70042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945" name="Group 184"/>
          <p:cNvGrpSpPr>
            <a:grpSpLocks/>
          </p:cNvGrpSpPr>
          <p:nvPr/>
        </p:nvGrpSpPr>
        <p:grpSpPr bwMode="auto">
          <a:xfrm>
            <a:off x="609600" y="2209800"/>
            <a:ext cx="5162550" cy="4116388"/>
            <a:chOff x="1453" y="1082"/>
            <a:chExt cx="3252" cy="2593"/>
          </a:xfrm>
        </p:grpSpPr>
        <p:sp>
          <p:nvSpPr>
            <p:cNvPr id="83034" name="Rectangle 94"/>
            <p:cNvSpPr>
              <a:spLocks noChangeArrowheads="1"/>
            </p:cNvSpPr>
            <p:nvPr/>
          </p:nvSpPr>
          <p:spPr bwMode="auto">
            <a:xfrm>
              <a:off x="1573" y="1131"/>
              <a:ext cx="3076" cy="2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35" name="Rectangle 95"/>
            <p:cNvSpPr>
              <a:spLocks noChangeArrowheads="1"/>
            </p:cNvSpPr>
            <p:nvPr/>
          </p:nvSpPr>
          <p:spPr bwMode="auto">
            <a:xfrm>
              <a:off x="1573" y="1131"/>
              <a:ext cx="3076" cy="2424"/>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36" name="Line 96"/>
            <p:cNvSpPr>
              <a:spLocks noChangeShapeType="1"/>
            </p:cNvSpPr>
            <p:nvPr/>
          </p:nvSpPr>
          <p:spPr bwMode="auto">
            <a:xfrm>
              <a:off x="1573" y="1131"/>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37" name="Freeform 97"/>
            <p:cNvSpPr>
              <a:spLocks/>
            </p:cNvSpPr>
            <p:nvPr/>
          </p:nvSpPr>
          <p:spPr bwMode="auto">
            <a:xfrm>
              <a:off x="1573" y="1131"/>
              <a:ext cx="3076" cy="2424"/>
            </a:xfrm>
            <a:custGeom>
              <a:avLst/>
              <a:gdLst>
                <a:gd name="T0" fmla="*/ 0 w 434"/>
                <a:gd name="T1" fmla="*/ 2147483647 h 343"/>
                <a:gd name="T2" fmla="*/ 2147483647 w 434"/>
                <a:gd name="T3" fmla="*/ 2147483647 h 343"/>
                <a:gd name="T4" fmla="*/ 2147483647 w 434"/>
                <a:gd name="T5" fmla="*/ 0 h 343"/>
                <a:gd name="T6" fmla="*/ 0 60000 65536"/>
                <a:gd name="T7" fmla="*/ 0 60000 65536"/>
                <a:gd name="T8" fmla="*/ 0 60000 65536"/>
                <a:gd name="T9" fmla="*/ 0 w 434"/>
                <a:gd name="T10" fmla="*/ 0 h 343"/>
                <a:gd name="T11" fmla="*/ 434 w 434"/>
                <a:gd name="T12" fmla="*/ 343 h 343"/>
              </a:gdLst>
              <a:ahLst/>
              <a:cxnLst>
                <a:cxn ang="T6">
                  <a:pos x="T0" y="T1"/>
                </a:cxn>
                <a:cxn ang="T7">
                  <a:pos x="T2" y="T3"/>
                </a:cxn>
                <a:cxn ang="T8">
                  <a:pos x="T4" y="T5"/>
                </a:cxn>
              </a:cxnLst>
              <a:rect l="T9" t="T10" r="T11" b="T12"/>
              <a:pathLst>
                <a:path w="434" h="343">
                  <a:moveTo>
                    <a:pt x="0" y="343"/>
                  </a:moveTo>
                  <a:lnTo>
                    <a:pt x="434" y="343"/>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38" name="Line 98"/>
            <p:cNvSpPr>
              <a:spLocks noChangeShapeType="1"/>
            </p:cNvSpPr>
            <p:nvPr/>
          </p:nvSpPr>
          <p:spPr bwMode="auto">
            <a:xfrm flipV="1">
              <a:off x="1573" y="1131"/>
              <a:ext cx="1" cy="24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39" name="Line 99"/>
            <p:cNvSpPr>
              <a:spLocks noChangeShapeType="1"/>
            </p:cNvSpPr>
            <p:nvPr/>
          </p:nvSpPr>
          <p:spPr bwMode="auto">
            <a:xfrm>
              <a:off x="1573" y="3555"/>
              <a:ext cx="30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0" name="Line 100"/>
            <p:cNvSpPr>
              <a:spLocks noChangeShapeType="1"/>
            </p:cNvSpPr>
            <p:nvPr/>
          </p:nvSpPr>
          <p:spPr bwMode="auto">
            <a:xfrm flipV="1">
              <a:off x="1573" y="1131"/>
              <a:ext cx="1" cy="24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1" name="Line 101"/>
            <p:cNvSpPr>
              <a:spLocks noChangeShapeType="1"/>
            </p:cNvSpPr>
            <p:nvPr/>
          </p:nvSpPr>
          <p:spPr bwMode="auto">
            <a:xfrm flipV="1">
              <a:off x="1573"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2" name="Line 102"/>
            <p:cNvSpPr>
              <a:spLocks noChangeShapeType="1"/>
            </p:cNvSpPr>
            <p:nvPr/>
          </p:nvSpPr>
          <p:spPr bwMode="auto">
            <a:xfrm>
              <a:off x="1573"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3" name="Rectangle 103"/>
            <p:cNvSpPr>
              <a:spLocks noChangeArrowheads="1"/>
            </p:cNvSpPr>
            <p:nvPr/>
          </p:nvSpPr>
          <p:spPr bwMode="auto">
            <a:xfrm>
              <a:off x="1552" y="356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83044" name="Line 104"/>
            <p:cNvSpPr>
              <a:spLocks noChangeShapeType="1"/>
            </p:cNvSpPr>
            <p:nvPr/>
          </p:nvSpPr>
          <p:spPr bwMode="auto">
            <a:xfrm flipV="1">
              <a:off x="1878"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5" name="Line 105"/>
            <p:cNvSpPr>
              <a:spLocks noChangeShapeType="1"/>
            </p:cNvSpPr>
            <p:nvPr/>
          </p:nvSpPr>
          <p:spPr bwMode="auto">
            <a:xfrm>
              <a:off x="1878"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6" name="Rectangle 106"/>
            <p:cNvSpPr>
              <a:spLocks noChangeArrowheads="1"/>
            </p:cNvSpPr>
            <p:nvPr/>
          </p:nvSpPr>
          <p:spPr bwMode="auto">
            <a:xfrm>
              <a:off x="1857" y="356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a:t>
              </a:r>
              <a:endParaRPr lang="en-US" altLang="en-US" sz="1800"/>
            </a:p>
          </p:txBody>
        </p:sp>
        <p:sp>
          <p:nvSpPr>
            <p:cNvPr id="83047" name="Line 107"/>
            <p:cNvSpPr>
              <a:spLocks noChangeShapeType="1"/>
            </p:cNvSpPr>
            <p:nvPr/>
          </p:nvSpPr>
          <p:spPr bwMode="auto">
            <a:xfrm flipV="1">
              <a:off x="2183"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8" name="Line 108"/>
            <p:cNvSpPr>
              <a:spLocks noChangeShapeType="1"/>
            </p:cNvSpPr>
            <p:nvPr/>
          </p:nvSpPr>
          <p:spPr bwMode="auto">
            <a:xfrm>
              <a:off x="2183"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49" name="Rectangle 109"/>
            <p:cNvSpPr>
              <a:spLocks noChangeArrowheads="1"/>
            </p:cNvSpPr>
            <p:nvPr/>
          </p:nvSpPr>
          <p:spPr bwMode="auto">
            <a:xfrm>
              <a:off x="2169" y="356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a:t>
              </a:r>
              <a:endParaRPr lang="en-US" altLang="en-US" sz="1800"/>
            </a:p>
          </p:txBody>
        </p:sp>
        <p:sp>
          <p:nvSpPr>
            <p:cNvPr id="83050" name="Line 110"/>
            <p:cNvSpPr>
              <a:spLocks noChangeShapeType="1"/>
            </p:cNvSpPr>
            <p:nvPr/>
          </p:nvSpPr>
          <p:spPr bwMode="auto">
            <a:xfrm flipV="1">
              <a:off x="2488"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1" name="Line 111"/>
            <p:cNvSpPr>
              <a:spLocks noChangeShapeType="1"/>
            </p:cNvSpPr>
            <p:nvPr/>
          </p:nvSpPr>
          <p:spPr bwMode="auto">
            <a:xfrm>
              <a:off x="2488"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2" name="Rectangle 112"/>
            <p:cNvSpPr>
              <a:spLocks noChangeArrowheads="1"/>
            </p:cNvSpPr>
            <p:nvPr/>
          </p:nvSpPr>
          <p:spPr bwMode="auto">
            <a:xfrm>
              <a:off x="2474" y="356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6</a:t>
              </a:r>
              <a:endParaRPr lang="en-US" altLang="en-US" sz="1800"/>
            </a:p>
          </p:txBody>
        </p:sp>
        <p:sp>
          <p:nvSpPr>
            <p:cNvPr id="83053" name="Line 113"/>
            <p:cNvSpPr>
              <a:spLocks noChangeShapeType="1"/>
            </p:cNvSpPr>
            <p:nvPr/>
          </p:nvSpPr>
          <p:spPr bwMode="auto">
            <a:xfrm flipV="1">
              <a:off x="2800"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4" name="Line 114"/>
            <p:cNvSpPr>
              <a:spLocks noChangeShapeType="1"/>
            </p:cNvSpPr>
            <p:nvPr/>
          </p:nvSpPr>
          <p:spPr bwMode="auto">
            <a:xfrm>
              <a:off x="2800"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5" name="Rectangle 115"/>
            <p:cNvSpPr>
              <a:spLocks noChangeArrowheads="1"/>
            </p:cNvSpPr>
            <p:nvPr/>
          </p:nvSpPr>
          <p:spPr bwMode="auto">
            <a:xfrm>
              <a:off x="2785" y="3569"/>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8</a:t>
              </a:r>
              <a:endParaRPr lang="en-US" altLang="en-US" sz="1800"/>
            </a:p>
          </p:txBody>
        </p:sp>
        <p:sp>
          <p:nvSpPr>
            <p:cNvPr id="83056" name="Line 116"/>
            <p:cNvSpPr>
              <a:spLocks noChangeShapeType="1"/>
            </p:cNvSpPr>
            <p:nvPr/>
          </p:nvSpPr>
          <p:spPr bwMode="auto">
            <a:xfrm flipV="1">
              <a:off x="3104"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7" name="Line 117"/>
            <p:cNvSpPr>
              <a:spLocks noChangeShapeType="1"/>
            </p:cNvSpPr>
            <p:nvPr/>
          </p:nvSpPr>
          <p:spPr bwMode="auto">
            <a:xfrm>
              <a:off x="3104"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58" name="Rectangle 118"/>
            <p:cNvSpPr>
              <a:spLocks noChangeArrowheads="1"/>
            </p:cNvSpPr>
            <p:nvPr/>
          </p:nvSpPr>
          <p:spPr bwMode="auto">
            <a:xfrm>
              <a:off x="3062" y="356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10</a:t>
              </a:r>
              <a:endParaRPr lang="en-US" altLang="en-US" sz="1800"/>
            </a:p>
          </p:txBody>
        </p:sp>
        <p:sp>
          <p:nvSpPr>
            <p:cNvPr id="83059" name="Line 119"/>
            <p:cNvSpPr>
              <a:spLocks noChangeShapeType="1"/>
            </p:cNvSpPr>
            <p:nvPr/>
          </p:nvSpPr>
          <p:spPr bwMode="auto">
            <a:xfrm flipV="1">
              <a:off x="3416"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0" name="Line 120"/>
            <p:cNvSpPr>
              <a:spLocks noChangeShapeType="1"/>
            </p:cNvSpPr>
            <p:nvPr/>
          </p:nvSpPr>
          <p:spPr bwMode="auto">
            <a:xfrm>
              <a:off x="3416"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1" name="Rectangle 121"/>
            <p:cNvSpPr>
              <a:spLocks noChangeArrowheads="1"/>
            </p:cNvSpPr>
            <p:nvPr/>
          </p:nvSpPr>
          <p:spPr bwMode="auto">
            <a:xfrm>
              <a:off x="3374" y="356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12</a:t>
              </a:r>
              <a:endParaRPr lang="en-US" altLang="en-US" sz="1800"/>
            </a:p>
          </p:txBody>
        </p:sp>
        <p:sp>
          <p:nvSpPr>
            <p:cNvPr id="83062" name="Line 122"/>
            <p:cNvSpPr>
              <a:spLocks noChangeShapeType="1"/>
            </p:cNvSpPr>
            <p:nvPr/>
          </p:nvSpPr>
          <p:spPr bwMode="auto">
            <a:xfrm flipV="1">
              <a:off x="3721"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3" name="Line 123"/>
            <p:cNvSpPr>
              <a:spLocks noChangeShapeType="1"/>
            </p:cNvSpPr>
            <p:nvPr/>
          </p:nvSpPr>
          <p:spPr bwMode="auto">
            <a:xfrm>
              <a:off x="3721"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4" name="Rectangle 124"/>
            <p:cNvSpPr>
              <a:spLocks noChangeArrowheads="1"/>
            </p:cNvSpPr>
            <p:nvPr/>
          </p:nvSpPr>
          <p:spPr bwMode="auto">
            <a:xfrm>
              <a:off x="3678" y="356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14</a:t>
              </a:r>
              <a:endParaRPr lang="en-US" altLang="en-US" sz="1800"/>
            </a:p>
          </p:txBody>
        </p:sp>
        <p:sp>
          <p:nvSpPr>
            <p:cNvPr id="83065" name="Line 125"/>
            <p:cNvSpPr>
              <a:spLocks noChangeShapeType="1"/>
            </p:cNvSpPr>
            <p:nvPr/>
          </p:nvSpPr>
          <p:spPr bwMode="auto">
            <a:xfrm flipV="1">
              <a:off x="4033"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6" name="Line 126"/>
            <p:cNvSpPr>
              <a:spLocks noChangeShapeType="1"/>
            </p:cNvSpPr>
            <p:nvPr/>
          </p:nvSpPr>
          <p:spPr bwMode="auto">
            <a:xfrm>
              <a:off x="4033"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7" name="Rectangle 127"/>
            <p:cNvSpPr>
              <a:spLocks noChangeArrowheads="1"/>
            </p:cNvSpPr>
            <p:nvPr/>
          </p:nvSpPr>
          <p:spPr bwMode="auto">
            <a:xfrm>
              <a:off x="3990" y="356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16</a:t>
              </a:r>
              <a:endParaRPr lang="en-US" altLang="en-US" sz="1800"/>
            </a:p>
          </p:txBody>
        </p:sp>
        <p:sp>
          <p:nvSpPr>
            <p:cNvPr id="83068" name="Line 128"/>
            <p:cNvSpPr>
              <a:spLocks noChangeShapeType="1"/>
            </p:cNvSpPr>
            <p:nvPr/>
          </p:nvSpPr>
          <p:spPr bwMode="auto">
            <a:xfrm flipV="1">
              <a:off x="4338"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69" name="Line 129"/>
            <p:cNvSpPr>
              <a:spLocks noChangeShapeType="1"/>
            </p:cNvSpPr>
            <p:nvPr/>
          </p:nvSpPr>
          <p:spPr bwMode="auto">
            <a:xfrm>
              <a:off x="4338"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0" name="Rectangle 130"/>
            <p:cNvSpPr>
              <a:spLocks noChangeArrowheads="1"/>
            </p:cNvSpPr>
            <p:nvPr/>
          </p:nvSpPr>
          <p:spPr bwMode="auto">
            <a:xfrm>
              <a:off x="4295" y="356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18</a:t>
              </a:r>
              <a:endParaRPr lang="en-US" altLang="en-US" sz="1800"/>
            </a:p>
          </p:txBody>
        </p:sp>
        <p:sp>
          <p:nvSpPr>
            <p:cNvPr id="83071" name="Line 131"/>
            <p:cNvSpPr>
              <a:spLocks noChangeShapeType="1"/>
            </p:cNvSpPr>
            <p:nvPr/>
          </p:nvSpPr>
          <p:spPr bwMode="auto">
            <a:xfrm flipV="1">
              <a:off x="4649" y="3520"/>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2" name="Line 132"/>
            <p:cNvSpPr>
              <a:spLocks noChangeShapeType="1"/>
            </p:cNvSpPr>
            <p:nvPr/>
          </p:nvSpPr>
          <p:spPr bwMode="auto">
            <a:xfrm>
              <a:off x="4649" y="1131"/>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3" name="Rectangle 133"/>
            <p:cNvSpPr>
              <a:spLocks noChangeArrowheads="1"/>
            </p:cNvSpPr>
            <p:nvPr/>
          </p:nvSpPr>
          <p:spPr bwMode="auto">
            <a:xfrm>
              <a:off x="4607" y="3569"/>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20</a:t>
              </a:r>
              <a:endParaRPr lang="en-US" altLang="en-US" sz="1800"/>
            </a:p>
          </p:txBody>
        </p:sp>
        <p:sp>
          <p:nvSpPr>
            <p:cNvPr id="83074" name="Line 134"/>
            <p:cNvSpPr>
              <a:spLocks noChangeShapeType="1"/>
            </p:cNvSpPr>
            <p:nvPr/>
          </p:nvSpPr>
          <p:spPr bwMode="auto">
            <a:xfrm>
              <a:off x="1573" y="3555"/>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5" name="Line 135"/>
            <p:cNvSpPr>
              <a:spLocks noChangeShapeType="1"/>
            </p:cNvSpPr>
            <p:nvPr/>
          </p:nvSpPr>
          <p:spPr bwMode="auto">
            <a:xfrm flipH="1">
              <a:off x="4621" y="3555"/>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6" name="Rectangle 136"/>
            <p:cNvSpPr>
              <a:spLocks noChangeArrowheads="1"/>
            </p:cNvSpPr>
            <p:nvPr/>
          </p:nvSpPr>
          <p:spPr bwMode="auto">
            <a:xfrm>
              <a:off x="1503" y="3498"/>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83077" name="Line 137"/>
            <p:cNvSpPr>
              <a:spLocks noChangeShapeType="1"/>
            </p:cNvSpPr>
            <p:nvPr/>
          </p:nvSpPr>
          <p:spPr bwMode="auto">
            <a:xfrm>
              <a:off x="1573" y="3279"/>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8" name="Line 138"/>
            <p:cNvSpPr>
              <a:spLocks noChangeShapeType="1"/>
            </p:cNvSpPr>
            <p:nvPr/>
          </p:nvSpPr>
          <p:spPr bwMode="auto">
            <a:xfrm flipH="1">
              <a:off x="4621" y="3279"/>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79" name="Rectangle 139"/>
            <p:cNvSpPr>
              <a:spLocks noChangeArrowheads="1"/>
            </p:cNvSpPr>
            <p:nvPr/>
          </p:nvSpPr>
          <p:spPr bwMode="auto">
            <a:xfrm>
              <a:off x="1503" y="3230"/>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a:t>
              </a:r>
              <a:endParaRPr lang="en-US" altLang="en-US" sz="1800"/>
            </a:p>
          </p:txBody>
        </p:sp>
        <p:sp>
          <p:nvSpPr>
            <p:cNvPr id="83080" name="Line 140"/>
            <p:cNvSpPr>
              <a:spLocks noChangeShapeType="1"/>
            </p:cNvSpPr>
            <p:nvPr/>
          </p:nvSpPr>
          <p:spPr bwMode="auto">
            <a:xfrm>
              <a:off x="1573" y="3011"/>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1" name="Line 141"/>
            <p:cNvSpPr>
              <a:spLocks noChangeShapeType="1"/>
            </p:cNvSpPr>
            <p:nvPr/>
          </p:nvSpPr>
          <p:spPr bwMode="auto">
            <a:xfrm flipH="1">
              <a:off x="4621" y="3011"/>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2" name="Rectangle 142"/>
            <p:cNvSpPr>
              <a:spLocks noChangeArrowheads="1"/>
            </p:cNvSpPr>
            <p:nvPr/>
          </p:nvSpPr>
          <p:spPr bwMode="auto">
            <a:xfrm>
              <a:off x="1503" y="2961"/>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a:t>
              </a:r>
              <a:endParaRPr lang="en-US" altLang="en-US" sz="1800"/>
            </a:p>
          </p:txBody>
        </p:sp>
        <p:sp>
          <p:nvSpPr>
            <p:cNvPr id="83083" name="Line 143"/>
            <p:cNvSpPr>
              <a:spLocks noChangeShapeType="1"/>
            </p:cNvSpPr>
            <p:nvPr/>
          </p:nvSpPr>
          <p:spPr bwMode="auto">
            <a:xfrm>
              <a:off x="1573" y="2742"/>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4" name="Line 144"/>
            <p:cNvSpPr>
              <a:spLocks noChangeShapeType="1"/>
            </p:cNvSpPr>
            <p:nvPr/>
          </p:nvSpPr>
          <p:spPr bwMode="auto">
            <a:xfrm flipH="1">
              <a:off x="4621" y="2742"/>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5" name="Rectangle 145"/>
            <p:cNvSpPr>
              <a:spLocks noChangeArrowheads="1"/>
            </p:cNvSpPr>
            <p:nvPr/>
          </p:nvSpPr>
          <p:spPr bwMode="auto">
            <a:xfrm>
              <a:off x="1503" y="2693"/>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6</a:t>
              </a:r>
              <a:endParaRPr lang="en-US" altLang="en-US" sz="1800"/>
            </a:p>
          </p:txBody>
        </p:sp>
        <p:sp>
          <p:nvSpPr>
            <p:cNvPr id="83086" name="Line 146"/>
            <p:cNvSpPr>
              <a:spLocks noChangeShapeType="1"/>
            </p:cNvSpPr>
            <p:nvPr/>
          </p:nvSpPr>
          <p:spPr bwMode="auto">
            <a:xfrm>
              <a:off x="1573" y="2474"/>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7" name="Line 147"/>
            <p:cNvSpPr>
              <a:spLocks noChangeShapeType="1"/>
            </p:cNvSpPr>
            <p:nvPr/>
          </p:nvSpPr>
          <p:spPr bwMode="auto">
            <a:xfrm flipH="1">
              <a:off x="4621" y="2474"/>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88" name="Rectangle 148"/>
            <p:cNvSpPr>
              <a:spLocks noChangeArrowheads="1"/>
            </p:cNvSpPr>
            <p:nvPr/>
          </p:nvSpPr>
          <p:spPr bwMode="auto">
            <a:xfrm>
              <a:off x="1503" y="2424"/>
              <a:ext cx="4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8</a:t>
              </a:r>
              <a:endParaRPr lang="en-US" altLang="en-US" sz="1800"/>
            </a:p>
          </p:txBody>
        </p:sp>
        <p:sp>
          <p:nvSpPr>
            <p:cNvPr id="83089" name="Line 149"/>
            <p:cNvSpPr>
              <a:spLocks noChangeShapeType="1"/>
            </p:cNvSpPr>
            <p:nvPr/>
          </p:nvSpPr>
          <p:spPr bwMode="auto">
            <a:xfrm>
              <a:off x="1573" y="2205"/>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0" name="Line 150"/>
            <p:cNvSpPr>
              <a:spLocks noChangeShapeType="1"/>
            </p:cNvSpPr>
            <p:nvPr/>
          </p:nvSpPr>
          <p:spPr bwMode="auto">
            <a:xfrm flipH="1">
              <a:off x="4621" y="2205"/>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1" name="Rectangle 151"/>
            <p:cNvSpPr>
              <a:spLocks noChangeArrowheads="1"/>
            </p:cNvSpPr>
            <p:nvPr/>
          </p:nvSpPr>
          <p:spPr bwMode="auto">
            <a:xfrm>
              <a:off x="1453" y="2156"/>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10</a:t>
              </a:r>
              <a:endParaRPr lang="en-US" altLang="en-US" sz="1800"/>
            </a:p>
          </p:txBody>
        </p:sp>
        <p:sp>
          <p:nvSpPr>
            <p:cNvPr id="83092" name="Line 152"/>
            <p:cNvSpPr>
              <a:spLocks noChangeShapeType="1"/>
            </p:cNvSpPr>
            <p:nvPr/>
          </p:nvSpPr>
          <p:spPr bwMode="auto">
            <a:xfrm>
              <a:off x="1573" y="1937"/>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3" name="Line 153"/>
            <p:cNvSpPr>
              <a:spLocks noChangeShapeType="1"/>
            </p:cNvSpPr>
            <p:nvPr/>
          </p:nvSpPr>
          <p:spPr bwMode="auto">
            <a:xfrm flipH="1">
              <a:off x="4621" y="1937"/>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4" name="Rectangle 154"/>
            <p:cNvSpPr>
              <a:spLocks noChangeArrowheads="1"/>
            </p:cNvSpPr>
            <p:nvPr/>
          </p:nvSpPr>
          <p:spPr bwMode="auto">
            <a:xfrm>
              <a:off x="1453" y="1887"/>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12</a:t>
              </a:r>
              <a:endParaRPr lang="en-US" altLang="en-US" sz="1800"/>
            </a:p>
          </p:txBody>
        </p:sp>
        <p:sp>
          <p:nvSpPr>
            <p:cNvPr id="83095" name="Line 155"/>
            <p:cNvSpPr>
              <a:spLocks noChangeShapeType="1"/>
            </p:cNvSpPr>
            <p:nvPr/>
          </p:nvSpPr>
          <p:spPr bwMode="auto">
            <a:xfrm>
              <a:off x="1573" y="1668"/>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6" name="Line 156"/>
            <p:cNvSpPr>
              <a:spLocks noChangeShapeType="1"/>
            </p:cNvSpPr>
            <p:nvPr/>
          </p:nvSpPr>
          <p:spPr bwMode="auto">
            <a:xfrm flipH="1">
              <a:off x="4621" y="1668"/>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7" name="Rectangle 157"/>
            <p:cNvSpPr>
              <a:spLocks noChangeArrowheads="1"/>
            </p:cNvSpPr>
            <p:nvPr/>
          </p:nvSpPr>
          <p:spPr bwMode="auto">
            <a:xfrm>
              <a:off x="1453" y="1612"/>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14</a:t>
              </a:r>
              <a:endParaRPr lang="en-US" altLang="en-US" sz="1800"/>
            </a:p>
          </p:txBody>
        </p:sp>
        <p:sp>
          <p:nvSpPr>
            <p:cNvPr id="83098" name="Line 158"/>
            <p:cNvSpPr>
              <a:spLocks noChangeShapeType="1"/>
            </p:cNvSpPr>
            <p:nvPr/>
          </p:nvSpPr>
          <p:spPr bwMode="auto">
            <a:xfrm>
              <a:off x="1573" y="1400"/>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99" name="Line 159"/>
            <p:cNvSpPr>
              <a:spLocks noChangeShapeType="1"/>
            </p:cNvSpPr>
            <p:nvPr/>
          </p:nvSpPr>
          <p:spPr bwMode="auto">
            <a:xfrm flipH="1">
              <a:off x="4621" y="1400"/>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0" name="Rectangle 160"/>
            <p:cNvSpPr>
              <a:spLocks noChangeArrowheads="1"/>
            </p:cNvSpPr>
            <p:nvPr/>
          </p:nvSpPr>
          <p:spPr bwMode="auto">
            <a:xfrm>
              <a:off x="1453" y="1350"/>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16</a:t>
              </a:r>
              <a:endParaRPr lang="en-US" altLang="en-US" sz="1800"/>
            </a:p>
          </p:txBody>
        </p:sp>
        <p:sp>
          <p:nvSpPr>
            <p:cNvPr id="83101" name="Line 161"/>
            <p:cNvSpPr>
              <a:spLocks noChangeShapeType="1"/>
            </p:cNvSpPr>
            <p:nvPr/>
          </p:nvSpPr>
          <p:spPr bwMode="auto">
            <a:xfrm>
              <a:off x="1573" y="1131"/>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2" name="Line 162"/>
            <p:cNvSpPr>
              <a:spLocks noChangeShapeType="1"/>
            </p:cNvSpPr>
            <p:nvPr/>
          </p:nvSpPr>
          <p:spPr bwMode="auto">
            <a:xfrm flipH="1">
              <a:off x="4621" y="1131"/>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3" name="Rectangle 163"/>
            <p:cNvSpPr>
              <a:spLocks noChangeArrowheads="1"/>
            </p:cNvSpPr>
            <p:nvPr/>
          </p:nvSpPr>
          <p:spPr bwMode="auto">
            <a:xfrm>
              <a:off x="1453" y="1082"/>
              <a:ext cx="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18</a:t>
              </a:r>
              <a:endParaRPr lang="en-US" altLang="en-US" sz="1800"/>
            </a:p>
          </p:txBody>
        </p:sp>
        <p:sp>
          <p:nvSpPr>
            <p:cNvPr id="83104" name="Line 164"/>
            <p:cNvSpPr>
              <a:spLocks noChangeShapeType="1"/>
            </p:cNvSpPr>
            <p:nvPr/>
          </p:nvSpPr>
          <p:spPr bwMode="auto">
            <a:xfrm>
              <a:off x="1573" y="1131"/>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5" name="Freeform 165"/>
            <p:cNvSpPr>
              <a:spLocks/>
            </p:cNvSpPr>
            <p:nvPr/>
          </p:nvSpPr>
          <p:spPr bwMode="auto">
            <a:xfrm>
              <a:off x="1573" y="1131"/>
              <a:ext cx="3076" cy="2424"/>
            </a:xfrm>
            <a:custGeom>
              <a:avLst/>
              <a:gdLst>
                <a:gd name="T0" fmla="*/ 0 w 434"/>
                <a:gd name="T1" fmla="*/ 2147483647 h 343"/>
                <a:gd name="T2" fmla="*/ 2147483647 w 434"/>
                <a:gd name="T3" fmla="*/ 2147483647 h 343"/>
                <a:gd name="T4" fmla="*/ 2147483647 w 434"/>
                <a:gd name="T5" fmla="*/ 0 h 343"/>
                <a:gd name="T6" fmla="*/ 0 60000 65536"/>
                <a:gd name="T7" fmla="*/ 0 60000 65536"/>
                <a:gd name="T8" fmla="*/ 0 60000 65536"/>
                <a:gd name="T9" fmla="*/ 0 w 434"/>
                <a:gd name="T10" fmla="*/ 0 h 343"/>
                <a:gd name="T11" fmla="*/ 434 w 434"/>
                <a:gd name="T12" fmla="*/ 343 h 343"/>
              </a:gdLst>
              <a:ahLst/>
              <a:cxnLst>
                <a:cxn ang="T6">
                  <a:pos x="T0" y="T1"/>
                </a:cxn>
                <a:cxn ang="T7">
                  <a:pos x="T2" y="T3"/>
                </a:cxn>
                <a:cxn ang="T8">
                  <a:pos x="T4" y="T5"/>
                </a:cxn>
              </a:cxnLst>
              <a:rect l="T9" t="T10" r="T11" b="T12"/>
              <a:pathLst>
                <a:path w="434" h="343">
                  <a:moveTo>
                    <a:pt x="0" y="343"/>
                  </a:moveTo>
                  <a:lnTo>
                    <a:pt x="434" y="343"/>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106" name="Line 166"/>
            <p:cNvSpPr>
              <a:spLocks noChangeShapeType="1"/>
            </p:cNvSpPr>
            <p:nvPr/>
          </p:nvSpPr>
          <p:spPr bwMode="auto">
            <a:xfrm flipV="1">
              <a:off x="1573" y="1131"/>
              <a:ext cx="1" cy="24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107" name="Oval 167"/>
            <p:cNvSpPr>
              <a:spLocks noChangeArrowheads="1"/>
            </p:cNvSpPr>
            <p:nvPr/>
          </p:nvSpPr>
          <p:spPr bwMode="auto">
            <a:xfrm>
              <a:off x="4437" y="1612"/>
              <a:ext cx="120" cy="12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08" name="Oval 168"/>
            <p:cNvSpPr>
              <a:spLocks noChangeArrowheads="1"/>
            </p:cNvSpPr>
            <p:nvPr/>
          </p:nvSpPr>
          <p:spPr bwMode="auto">
            <a:xfrm>
              <a:off x="2233" y="3463"/>
              <a:ext cx="113" cy="1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09" name="Oval 169"/>
            <p:cNvSpPr>
              <a:spLocks noChangeArrowheads="1"/>
            </p:cNvSpPr>
            <p:nvPr/>
          </p:nvSpPr>
          <p:spPr bwMode="auto">
            <a:xfrm>
              <a:off x="3388" y="2036"/>
              <a:ext cx="113" cy="12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0" name="Oval 170"/>
            <p:cNvSpPr>
              <a:spLocks noChangeArrowheads="1"/>
            </p:cNvSpPr>
            <p:nvPr/>
          </p:nvSpPr>
          <p:spPr bwMode="auto">
            <a:xfrm>
              <a:off x="3012" y="2198"/>
              <a:ext cx="114" cy="1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1" name="Oval 171"/>
            <p:cNvSpPr>
              <a:spLocks noChangeArrowheads="1"/>
            </p:cNvSpPr>
            <p:nvPr/>
          </p:nvSpPr>
          <p:spPr bwMode="auto">
            <a:xfrm>
              <a:off x="4260" y="2014"/>
              <a:ext cx="120" cy="1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2" name="Oval 172"/>
            <p:cNvSpPr>
              <a:spLocks noChangeArrowheads="1"/>
            </p:cNvSpPr>
            <p:nvPr/>
          </p:nvSpPr>
          <p:spPr bwMode="auto">
            <a:xfrm>
              <a:off x="3863" y="1315"/>
              <a:ext cx="113" cy="12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3" name="Oval 173"/>
            <p:cNvSpPr>
              <a:spLocks noChangeArrowheads="1"/>
            </p:cNvSpPr>
            <p:nvPr/>
          </p:nvSpPr>
          <p:spPr bwMode="auto">
            <a:xfrm>
              <a:off x="2920" y="1894"/>
              <a:ext cx="121" cy="1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4" name="Oval 174"/>
            <p:cNvSpPr>
              <a:spLocks noChangeArrowheads="1"/>
            </p:cNvSpPr>
            <p:nvPr/>
          </p:nvSpPr>
          <p:spPr bwMode="auto">
            <a:xfrm>
              <a:off x="1573" y="3209"/>
              <a:ext cx="114" cy="1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5" name="Oval 175"/>
            <p:cNvSpPr>
              <a:spLocks noChangeArrowheads="1"/>
            </p:cNvSpPr>
            <p:nvPr/>
          </p:nvSpPr>
          <p:spPr bwMode="auto">
            <a:xfrm>
              <a:off x="4047" y="1548"/>
              <a:ext cx="113" cy="12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116" name="Oval 176"/>
            <p:cNvSpPr>
              <a:spLocks noChangeArrowheads="1"/>
            </p:cNvSpPr>
            <p:nvPr/>
          </p:nvSpPr>
          <p:spPr bwMode="auto">
            <a:xfrm>
              <a:off x="2885" y="2325"/>
              <a:ext cx="113" cy="1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grpSp>
        <p:nvGrpSpPr>
          <p:cNvPr id="3" name="Group 183"/>
          <p:cNvGrpSpPr>
            <a:grpSpLocks/>
          </p:cNvGrpSpPr>
          <p:nvPr/>
        </p:nvGrpSpPr>
        <p:grpSpPr bwMode="auto">
          <a:xfrm>
            <a:off x="800100" y="3521075"/>
            <a:ext cx="4883150" cy="1728788"/>
            <a:chOff x="1573" y="1908"/>
            <a:chExt cx="3076" cy="1089"/>
          </a:xfrm>
        </p:grpSpPr>
        <p:sp>
          <p:nvSpPr>
            <p:cNvPr id="83030" name="Freeform 178"/>
            <p:cNvSpPr>
              <a:spLocks/>
            </p:cNvSpPr>
            <p:nvPr/>
          </p:nvSpPr>
          <p:spPr bwMode="auto">
            <a:xfrm>
              <a:off x="1573" y="2643"/>
              <a:ext cx="971" cy="354"/>
            </a:xfrm>
            <a:custGeom>
              <a:avLst/>
              <a:gdLst>
                <a:gd name="T0" fmla="*/ 7 w 971"/>
                <a:gd name="T1" fmla="*/ 347 h 354"/>
                <a:gd name="T2" fmla="*/ 36 w 971"/>
                <a:gd name="T3" fmla="*/ 340 h 354"/>
                <a:gd name="T4" fmla="*/ 57 w 971"/>
                <a:gd name="T5" fmla="*/ 332 h 354"/>
                <a:gd name="T6" fmla="*/ 78 w 971"/>
                <a:gd name="T7" fmla="*/ 318 h 354"/>
                <a:gd name="T8" fmla="*/ 100 w 971"/>
                <a:gd name="T9" fmla="*/ 311 h 354"/>
                <a:gd name="T10" fmla="*/ 121 w 971"/>
                <a:gd name="T11" fmla="*/ 304 h 354"/>
                <a:gd name="T12" fmla="*/ 149 w 971"/>
                <a:gd name="T13" fmla="*/ 297 h 354"/>
                <a:gd name="T14" fmla="*/ 170 w 971"/>
                <a:gd name="T15" fmla="*/ 290 h 354"/>
                <a:gd name="T16" fmla="*/ 192 w 971"/>
                <a:gd name="T17" fmla="*/ 283 h 354"/>
                <a:gd name="T18" fmla="*/ 220 w 971"/>
                <a:gd name="T19" fmla="*/ 276 h 354"/>
                <a:gd name="T20" fmla="*/ 241 w 971"/>
                <a:gd name="T21" fmla="*/ 262 h 354"/>
                <a:gd name="T22" fmla="*/ 263 w 971"/>
                <a:gd name="T23" fmla="*/ 255 h 354"/>
                <a:gd name="T24" fmla="*/ 291 w 971"/>
                <a:gd name="T25" fmla="*/ 248 h 354"/>
                <a:gd name="T26" fmla="*/ 305 w 971"/>
                <a:gd name="T27" fmla="*/ 241 h 354"/>
                <a:gd name="T28" fmla="*/ 334 w 971"/>
                <a:gd name="T29" fmla="*/ 234 h 354"/>
                <a:gd name="T30" fmla="*/ 355 w 971"/>
                <a:gd name="T31" fmla="*/ 226 h 354"/>
                <a:gd name="T32" fmla="*/ 376 w 971"/>
                <a:gd name="T33" fmla="*/ 219 h 354"/>
                <a:gd name="T34" fmla="*/ 404 w 971"/>
                <a:gd name="T35" fmla="*/ 205 h 354"/>
                <a:gd name="T36" fmla="*/ 426 w 971"/>
                <a:gd name="T37" fmla="*/ 198 h 354"/>
                <a:gd name="T38" fmla="*/ 447 w 971"/>
                <a:gd name="T39" fmla="*/ 191 h 354"/>
                <a:gd name="T40" fmla="*/ 475 w 971"/>
                <a:gd name="T41" fmla="*/ 184 h 354"/>
                <a:gd name="T42" fmla="*/ 489 w 971"/>
                <a:gd name="T43" fmla="*/ 177 h 354"/>
                <a:gd name="T44" fmla="*/ 518 w 971"/>
                <a:gd name="T45" fmla="*/ 170 h 354"/>
                <a:gd name="T46" fmla="*/ 546 w 971"/>
                <a:gd name="T47" fmla="*/ 163 h 354"/>
                <a:gd name="T48" fmla="*/ 560 w 971"/>
                <a:gd name="T49" fmla="*/ 149 h 354"/>
                <a:gd name="T50" fmla="*/ 589 w 971"/>
                <a:gd name="T51" fmla="*/ 142 h 354"/>
                <a:gd name="T52" fmla="*/ 610 w 971"/>
                <a:gd name="T53" fmla="*/ 135 h 354"/>
                <a:gd name="T54" fmla="*/ 631 w 971"/>
                <a:gd name="T55" fmla="*/ 120 h 354"/>
                <a:gd name="T56" fmla="*/ 660 w 971"/>
                <a:gd name="T57" fmla="*/ 120 h 354"/>
                <a:gd name="T58" fmla="*/ 674 w 971"/>
                <a:gd name="T59" fmla="*/ 113 h 354"/>
                <a:gd name="T60" fmla="*/ 702 w 971"/>
                <a:gd name="T61" fmla="*/ 99 h 354"/>
                <a:gd name="T62" fmla="*/ 730 w 971"/>
                <a:gd name="T63" fmla="*/ 92 h 354"/>
                <a:gd name="T64" fmla="*/ 745 w 971"/>
                <a:gd name="T65" fmla="*/ 85 h 354"/>
                <a:gd name="T66" fmla="*/ 773 w 971"/>
                <a:gd name="T67" fmla="*/ 78 h 354"/>
                <a:gd name="T68" fmla="*/ 794 w 971"/>
                <a:gd name="T69" fmla="*/ 64 h 354"/>
                <a:gd name="T70" fmla="*/ 815 w 971"/>
                <a:gd name="T71" fmla="*/ 64 h 354"/>
                <a:gd name="T72" fmla="*/ 844 w 971"/>
                <a:gd name="T73" fmla="*/ 57 h 354"/>
                <a:gd name="T74" fmla="*/ 865 w 971"/>
                <a:gd name="T75" fmla="*/ 43 h 354"/>
                <a:gd name="T76" fmla="*/ 886 w 971"/>
                <a:gd name="T77" fmla="*/ 36 h 354"/>
                <a:gd name="T78" fmla="*/ 915 w 971"/>
                <a:gd name="T79" fmla="*/ 29 h 354"/>
                <a:gd name="T80" fmla="*/ 929 w 971"/>
                <a:gd name="T81" fmla="*/ 22 h 354"/>
                <a:gd name="T82" fmla="*/ 957 w 971"/>
                <a:gd name="T83" fmla="*/ 7 h 35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1"/>
                <a:gd name="T127" fmla="*/ 0 h 354"/>
                <a:gd name="T128" fmla="*/ 971 w 971"/>
                <a:gd name="T129" fmla="*/ 354 h 35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1" h="354">
                  <a:moveTo>
                    <a:pt x="0" y="354"/>
                  </a:moveTo>
                  <a:lnTo>
                    <a:pt x="0" y="354"/>
                  </a:lnTo>
                  <a:lnTo>
                    <a:pt x="7" y="347"/>
                  </a:lnTo>
                  <a:lnTo>
                    <a:pt x="15" y="347"/>
                  </a:lnTo>
                  <a:lnTo>
                    <a:pt x="22" y="340"/>
                  </a:lnTo>
                  <a:lnTo>
                    <a:pt x="36" y="340"/>
                  </a:lnTo>
                  <a:lnTo>
                    <a:pt x="43" y="332"/>
                  </a:lnTo>
                  <a:lnTo>
                    <a:pt x="50" y="332"/>
                  </a:lnTo>
                  <a:lnTo>
                    <a:pt x="57" y="332"/>
                  </a:lnTo>
                  <a:lnTo>
                    <a:pt x="64" y="325"/>
                  </a:lnTo>
                  <a:lnTo>
                    <a:pt x="71" y="325"/>
                  </a:lnTo>
                  <a:lnTo>
                    <a:pt x="78" y="318"/>
                  </a:lnTo>
                  <a:lnTo>
                    <a:pt x="85" y="318"/>
                  </a:lnTo>
                  <a:lnTo>
                    <a:pt x="93" y="311"/>
                  </a:lnTo>
                  <a:lnTo>
                    <a:pt x="100" y="311"/>
                  </a:lnTo>
                  <a:lnTo>
                    <a:pt x="114" y="311"/>
                  </a:lnTo>
                  <a:lnTo>
                    <a:pt x="121" y="304"/>
                  </a:lnTo>
                  <a:lnTo>
                    <a:pt x="128" y="304"/>
                  </a:lnTo>
                  <a:lnTo>
                    <a:pt x="142" y="304"/>
                  </a:lnTo>
                  <a:lnTo>
                    <a:pt x="149" y="297"/>
                  </a:lnTo>
                  <a:lnTo>
                    <a:pt x="156" y="297"/>
                  </a:lnTo>
                  <a:lnTo>
                    <a:pt x="163" y="297"/>
                  </a:lnTo>
                  <a:lnTo>
                    <a:pt x="170" y="290"/>
                  </a:lnTo>
                  <a:lnTo>
                    <a:pt x="185" y="290"/>
                  </a:lnTo>
                  <a:lnTo>
                    <a:pt x="185" y="283"/>
                  </a:lnTo>
                  <a:lnTo>
                    <a:pt x="192" y="283"/>
                  </a:lnTo>
                  <a:lnTo>
                    <a:pt x="199" y="276"/>
                  </a:lnTo>
                  <a:lnTo>
                    <a:pt x="206" y="276"/>
                  </a:lnTo>
                  <a:lnTo>
                    <a:pt x="220" y="276"/>
                  </a:lnTo>
                  <a:lnTo>
                    <a:pt x="227" y="269"/>
                  </a:lnTo>
                  <a:lnTo>
                    <a:pt x="234" y="269"/>
                  </a:lnTo>
                  <a:lnTo>
                    <a:pt x="241" y="262"/>
                  </a:lnTo>
                  <a:lnTo>
                    <a:pt x="248" y="262"/>
                  </a:lnTo>
                  <a:lnTo>
                    <a:pt x="256" y="255"/>
                  </a:lnTo>
                  <a:lnTo>
                    <a:pt x="263" y="255"/>
                  </a:lnTo>
                  <a:lnTo>
                    <a:pt x="270" y="255"/>
                  </a:lnTo>
                  <a:lnTo>
                    <a:pt x="277" y="248"/>
                  </a:lnTo>
                  <a:lnTo>
                    <a:pt x="291" y="248"/>
                  </a:lnTo>
                  <a:lnTo>
                    <a:pt x="298" y="241"/>
                  </a:lnTo>
                  <a:lnTo>
                    <a:pt x="305" y="241"/>
                  </a:lnTo>
                  <a:lnTo>
                    <a:pt x="312" y="241"/>
                  </a:lnTo>
                  <a:lnTo>
                    <a:pt x="326" y="241"/>
                  </a:lnTo>
                  <a:lnTo>
                    <a:pt x="334" y="234"/>
                  </a:lnTo>
                  <a:lnTo>
                    <a:pt x="341" y="234"/>
                  </a:lnTo>
                  <a:lnTo>
                    <a:pt x="348" y="226"/>
                  </a:lnTo>
                  <a:lnTo>
                    <a:pt x="355" y="226"/>
                  </a:lnTo>
                  <a:lnTo>
                    <a:pt x="369" y="219"/>
                  </a:lnTo>
                  <a:lnTo>
                    <a:pt x="376" y="219"/>
                  </a:lnTo>
                  <a:lnTo>
                    <a:pt x="383" y="212"/>
                  </a:lnTo>
                  <a:lnTo>
                    <a:pt x="397" y="212"/>
                  </a:lnTo>
                  <a:lnTo>
                    <a:pt x="404" y="205"/>
                  </a:lnTo>
                  <a:lnTo>
                    <a:pt x="411" y="205"/>
                  </a:lnTo>
                  <a:lnTo>
                    <a:pt x="419" y="198"/>
                  </a:lnTo>
                  <a:lnTo>
                    <a:pt x="426" y="198"/>
                  </a:lnTo>
                  <a:lnTo>
                    <a:pt x="433" y="198"/>
                  </a:lnTo>
                  <a:lnTo>
                    <a:pt x="440" y="191"/>
                  </a:lnTo>
                  <a:lnTo>
                    <a:pt x="447" y="191"/>
                  </a:lnTo>
                  <a:lnTo>
                    <a:pt x="454" y="184"/>
                  </a:lnTo>
                  <a:lnTo>
                    <a:pt x="461" y="184"/>
                  </a:lnTo>
                  <a:lnTo>
                    <a:pt x="475" y="184"/>
                  </a:lnTo>
                  <a:lnTo>
                    <a:pt x="482" y="184"/>
                  </a:lnTo>
                  <a:lnTo>
                    <a:pt x="489" y="184"/>
                  </a:lnTo>
                  <a:lnTo>
                    <a:pt x="489" y="177"/>
                  </a:lnTo>
                  <a:lnTo>
                    <a:pt x="504" y="177"/>
                  </a:lnTo>
                  <a:lnTo>
                    <a:pt x="511" y="170"/>
                  </a:lnTo>
                  <a:lnTo>
                    <a:pt x="518" y="170"/>
                  </a:lnTo>
                  <a:lnTo>
                    <a:pt x="525" y="163"/>
                  </a:lnTo>
                  <a:lnTo>
                    <a:pt x="532" y="163"/>
                  </a:lnTo>
                  <a:lnTo>
                    <a:pt x="546" y="163"/>
                  </a:lnTo>
                  <a:lnTo>
                    <a:pt x="553" y="156"/>
                  </a:lnTo>
                  <a:lnTo>
                    <a:pt x="560" y="149"/>
                  </a:lnTo>
                  <a:lnTo>
                    <a:pt x="567" y="149"/>
                  </a:lnTo>
                  <a:lnTo>
                    <a:pt x="582" y="142"/>
                  </a:lnTo>
                  <a:lnTo>
                    <a:pt x="589" y="142"/>
                  </a:lnTo>
                  <a:lnTo>
                    <a:pt x="596" y="135"/>
                  </a:lnTo>
                  <a:lnTo>
                    <a:pt x="603" y="135"/>
                  </a:lnTo>
                  <a:lnTo>
                    <a:pt x="610" y="135"/>
                  </a:lnTo>
                  <a:lnTo>
                    <a:pt x="617" y="128"/>
                  </a:lnTo>
                  <a:lnTo>
                    <a:pt x="624" y="128"/>
                  </a:lnTo>
                  <a:lnTo>
                    <a:pt x="631" y="120"/>
                  </a:lnTo>
                  <a:lnTo>
                    <a:pt x="638" y="120"/>
                  </a:lnTo>
                  <a:lnTo>
                    <a:pt x="652" y="120"/>
                  </a:lnTo>
                  <a:lnTo>
                    <a:pt x="660" y="120"/>
                  </a:lnTo>
                  <a:lnTo>
                    <a:pt x="667" y="120"/>
                  </a:lnTo>
                  <a:lnTo>
                    <a:pt x="674" y="113"/>
                  </a:lnTo>
                  <a:lnTo>
                    <a:pt x="688" y="106"/>
                  </a:lnTo>
                  <a:lnTo>
                    <a:pt x="695" y="106"/>
                  </a:lnTo>
                  <a:lnTo>
                    <a:pt x="702" y="99"/>
                  </a:lnTo>
                  <a:lnTo>
                    <a:pt x="709" y="99"/>
                  </a:lnTo>
                  <a:lnTo>
                    <a:pt x="716" y="99"/>
                  </a:lnTo>
                  <a:lnTo>
                    <a:pt x="730" y="92"/>
                  </a:lnTo>
                  <a:lnTo>
                    <a:pt x="737" y="85"/>
                  </a:lnTo>
                  <a:lnTo>
                    <a:pt x="745" y="85"/>
                  </a:lnTo>
                  <a:lnTo>
                    <a:pt x="759" y="78"/>
                  </a:lnTo>
                  <a:lnTo>
                    <a:pt x="766" y="78"/>
                  </a:lnTo>
                  <a:lnTo>
                    <a:pt x="773" y="78"/>
                  </a:lnTo>
                  <a:lnTo>
                    <a:pt x="780" y="71"/>
                  </a:lnTo>
                  <a:lnTo>
                    <a:pt x="787" y="71"/>
                  </a:lnTo>
                  <a:lnTo>
                    <a:pt x="794" y="64"/>
                  </a:lnTo>
                  <a:lnTo>
                    <a:pt x="801" y="64"/>
                  </a:lnTo>
                  <a:lnTo>
                    <a:pt x="808" y="64"/>
                  </a:lnTo>
                  <a:lnTo>
                    <a:pt x="815" y="64"/>
                  </a:lnTo>
                  <a:lnTo>
                    <a:pt x="823" y="64"/>
                  </a:lnTo>
                  <a:lnTo>
                    <a:pt x="837" y="57"/>
                  </a:lnTo>
                  <a:lnTo>
                    <a:pt x="844" y="57"/>
                  </a:lnTo>
                  <a:lnTo>
                    <a:pt x="851" y="50"/>
                  </a:lnTo>
                  <a:lnTo>
                    <a:pt x="858" y="50"/>
                  </a:lnTo>
                  <a:lnTo>
                    <a:pt x="865" y="43"/>
                  </a:lnTo>
                  <a:lnTo>
                    <a:pt x="872" y="43"/>
                  </a:lnTo>
                  <a:lnTo>
                    <a:pt x="879" y="43"/>
                  </a:lnTo>
                  <a:lnTo>
                    <a:pt x="886" y="36"/>
                  </a:lnTo>
                  <a:lnTo>
                    <a:pt x="893" y="36"/>
                  </a:lnTo>
                  <a:lnTo>
                    <a:pt x="908" y="29"/>
                  </a:lnTo>
                  <a:lnTo>
                    <a:pt x="915" y="29"/>
                  </a:lnTo>
                  <a:lnTo>
                    <a:pt x="915" y="22"/>
                  </a:lnTo>
                  <a:lnTo>
                    <a:pt x="922" y="22"/>
                  </a:lnTo>
                  <a:lnTo>
                    <a:pt x="929" y="22"/>
                  </a:lnTo>
                  <a:lnTo>
                    <a:pt x="943" y="14"/>
                  </a:lnTo>
                  <a:lnTo>
                    <a:pt x="950" y="14"/>
                  </a:lnTo>
                  <a:lnTo>
                    <a:pt x="957" y="7"/>
                  </a:lnTo>
                  <a:lnTo>
                    <a:pt x="964" y="7"/>
                  </a:lnTo>
                  <a:lnTo>
                    <a:pt x="971"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31" name="Freeform 179"/>
            <p:cNvSpPr>
              <a:spLocks/>
            </p:cNvSpPr>
            <p:nvPr/>
          </p:nvSpPr>
          <p:spPr bwMode="auto">
            <a:xfrm>
              <a:off x="2544" y="2304"/>
              <a:ext cx="978" cy="339"/>
            </a:xfrm>
            <a:custGeom>
              <a:avLst/>
              <a:gdLst>
                <a:gd name="T0" fmla="*/ 15 w 978"/>
                <a:gd name="T1" fmla="*/ 339 h 339"/>
                <a:gd name="T2" fmla="*/ 43 w 978"/>
                <a:gd name="T3" fmla="*/ 332 h 339"/>
                <a:gd name="T4" fmla="*/ 64 w 978"/>
                <a:gd name="T5" fmla="*/ 325 h 339"/>
                <a:gd name="T6" fmla="*/ 85 w 978"/>
                <a:gd name="T7" fmla="*/ 318 h 339"/>
                <a:gd name="T8" fmla="*/ 107 w 978"/>
                <a:gd name="T9" fmla="*/ 304 h 339"/>
                <a:gd name="T10" fmla="*/ 128 w 978"/>
                <a:gd name="T11" fmla="*/ 297 h 339"/>
                <a:gd name="T12" fmla="*/ 156 w 978"/>
                <a:gd name="T13" fmla="*/ 290 h 339"/>
                <a:gd name="T14" fmla="*/ 178 w 978"/>
                <a:gd name="T15" fmla="*/ 283 h 339"/>
                <a:gd name="T16" fmla="*/ 199 w 978"/>
                <a:gd name="T17" fmla="*/ 276 h 339"/>
                <a:gd name="T18" fmla="*/ 227 w 978"/>
                <a:gd name="T19" fmla="*/ 269 h 339"/>
                <a:gd name="T20" fmla="*/ 248 w 978"/>
                <a:gd name="T21" fmla="*/ 262 h 339"/>
                <a:gd name="T22" fmla="*/ 270 w 978"/>
                <a:gd name="T23" fmla="*/ 247 h 339"/>
                <a:gd name="T24" fmla="*/ 298 w 978"/>
                <a:gd name="T25" fmla="*/ 240 h 339"/>
                <a:gd name="T26" fmla="*/ 312 w 978"/>
                <a:gd name="T27" fmla="*/ 233 h 339"/>
                <a:gd name="T28" fmla="*/ 341 w 978"/>
                <a:gd name="T29" fmla="*/ 219 h 339"/>
                <a:gd name="T30" fmla="*/ 362 w 978"/>
                <a:gd name="T31" fmla="*/ 219 h 339"/>
                <a:gd name="T32" fmla="*/ 383 w 978"/>
                <a:gd name="T33" fmla="*/ 212 h 339"/>
                <a:gd name="T34" fmla="*/ 411 w 978"/>
                <a:gd name="T35" fmla="*/ 205 h 339"/>
                <a:gd name="T36" fmla="*/ 433 w 978"/>
                <a:gd name="T37" fmla="*/ 191 h 339"/>
                <a:gd name="T38" fmla="*/ 454 w 978"/>
                <a:gd name="T39" fmla="*/ 184 h 339"/>
                <a:gd name="T40" fmla="*/ 482 w 978"/>
                <a:gd name="T41" fmla="*/ 177 h 339"/>
                <a:gd name="T42" fmla="*/ 497 w 978"/>
                <a:gd name="T43" fmla="*/ 163 h 339"/>
                <a:gd name="T44" fmla="*/ 525 w 978"/>
                <a:gd name="T45" fmla="*/ 156 h 339"/>
                <a:gd name="T46" fmla="*/ 553 w 978"/>
                <a:gd name="T47" fmla="*/ 156 h 339"/>
                <a:gd name="T48" fmla="*/ 567 w 978"/>
                <a:gd name="T49" fmla="*/ 149 h 339"/>
                <a:gd name="T50" fmla="*/ 596 w 978"/>
                <a:gd name="T51" fmla="*/ 134 h 339"/>
                <a:gd name="T52" fmla="*/ 617 w 978"/>
                <a:gd name="T53" fmla="*/ 127 h 339"/>
                <a:gd name="T54" fmla="*/ 638 w 978"/>
                <a:gd name="T55" fmla="*/ 120 h 339"/>
                <a:gd name="T56" fmla="*/ 667 w 978"/>
                <a:gd name="T57" fmla="*/ 106 h 339"/>
                <a:gd name="T58" fmla="*/ 681 w 978"/>
                <a:gd name="T59" fmla="*/ 99 h 339"/>
                <a:gd name="T60" fmla="*/ 709 w 978"/>
                <a:gd name="T61" fmla="*/ 99 h 339"/>
                <a:gd name="T62" fmla="*/ 737 w 978"/>
                <a:gd name="T63" fmla="*/ 92 h 339"/>
                <a:gd name="T64" fmla="*/ 752 w 978"/>
                <a:gd name="T65" fmla="*/ 78 h 339"/>
                <a:gd name="T66" fmla="*/ 780 w 978"/>
                <a:gd name="T67" fmla="*/ 71 h 339"/>
                <a:gd name="T68" fmla="*/ 801 w 978"/>
                <a:gd name="T69" fmla="*/ 64 h 339"/>
                <a:gd name="T70" fmla="*/ 823 w 978"/>
                <a:gd name="T71" fmla="*/ 50 h 339"/>
                <a:gd name="T72" fmla="*/ 851 w 978"/>
                <a:gd name="T73" fmla="*/ 43 h 339"/>
                <a:gd name="T74" fmla="*/ 872 w 978"/>
                <a:gd name="T75" fmla="*/ 35 h 339"/>
                <a:gd name="T76" fmla="*/ 893 w 978"/>
                <a:gd name="T77" fmla="*/ 35 h 339"/>
                <a:gd name="T78" fmla="*/ 922 w 978"/>
                <a:gd name="T79" fmla="*/ 21 h 339"/>
                <a:gd name="T80" fmla="*/ 936 w 978"/>
                <a:gd name="T81" fmla="*/ 14 h 339"/>
                <a:gd name="T82" fmla="*/ 964 w 978"/>
                <a:gd name="T83" fmla="*/ 7 h 3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8"/>
                <a:gd name="T127" fmla="*/ 0 h 339"/>
                <a:gd name="T128" fmla="*/ 978 w 978"/>
                <a:gd name="T129" fmla="*/ 339 h 3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8" h="339">
                  <a:moveTo>
                    <a:pt x="0" y="339"/>
                  </a:moveTo>
                  <a:lnTo>
                    <a:pt x="7" y="339"/>
                  </a:lnTo>
                  <a:lnTo>
                    <a:pt x="15" y="339"/>
                  </a:lnTo>
                  <a:lnTo>
                    <a:pt x="22" y="339"/>
                  </a:lnTo>
                  <a:lnTo>
                    <a:pt x="29" y="339"/>
                  </a:lnTo>
                  <a:lnTo>
                    <a:pt x="43" y="332"/>
                  </a:lnTo>
                  <a:lnTo>
                    <a:pt x="50" y="332"/>
                  </a:lnTo>
                  <a:lnTo>
                    <a:pt x="57" y="325"/>
                  </a:lnTo>
                  <a:lnTo>
                    <a:pt x="64" y="325"/>
                  </a:lnTo>
                  <a:lnTo>
                    <a:pt x="78" y="318"/>
                  </a:lnTo>
                  <a:lnTo>
                    <a:pt x="85" y="318"/>
                  </a:lnTo>
                  <a:lnTo>
                    <a:pt x="93" y="311"/>
                  </a:lnTo>
                  <a:lnTo>
                    <a:pt x="100" y="311"/>
                  </a:lnTo>
                  <a:lnTo>
                    <a:pt x="107" y="304"/>
                  </a:lnTo>
                  <a:lnTo>
                    <a:pt x="121" y="304"/>
                  </a:lnTo>
                  <a:lnTo>
                    <a:pt x="128" y="304"/>
                  </a:lnTo>
                  <a:lnTo>
                    <a:pt x="128" y="297"/>
                  </a:lnTo>
                  <a:lnTo>
                    <a:pt x="135" y="297"/>
                  </a:lnTo>
                  <a:lnTo>
                    <a:pt x="149" y="290"/>
                  </a:lnTo>
                  <a:lnTo>
                    <a:pt x="156" y="290"/>
                  </a:lnTo>
                  <a:lnTo>
                    <a:pt x="163" y="283"/>
                  </a:lnTo>
                  <a:lnTo>
                    <a:pt x="170" y="283"/>
                  </a:lnTo>
                  <a:lnTo>
                    <a:pt x="178" y="283"/>
                  </a:lnTo>
                  <a:lnTo>
                    <a:pt x="192" y="276"/>
                  </a:lnTo>
                  <a:lnTo>
                    <a:pt x="199" y="276"/>
                  </a:lnTo>
                  <a:lnTo>
                    <a:pt x="206" y="276"/>
                  </a:lnTo>
                  <a:lnTo>
                    <a:pt x="213" y="269"/>
                  </a:lnTo>
                  <a:lnTo>
                    <a:pt x="227" y="269"/>
                  </a:lnTo>
                  <a:lnTo>
                    <a:pt x="234" y="269"/>
                  </a:lnTo>
                  <a:lnTo>
                    <a:pt x="241" y="262"/>
                  </a:lnTo>
                  <a:lnTo>
                    <a:pt x="248" y="262"/>
                  </a:lnTo>
                  <a:lnTo>
                    <a:pt x="256" y="255"/>
                  </a:lnTo>
                  <a:lnTo>
                    <a:pt x="263" y="255"/>
                  </a:lnTo>
                  <a:lnTo>
                    <a:pt x="270" y="247"/>
                  </a:lnTo>
                  <a:lnTo>
                    <a:pt x="277" y="247"/>
                  </a:lnTo>
                  <a:lnTo>
                    <a:pt x="284" y="240"/>
                  </a:lnTo>
                  <a:lnTo>
                    <a:pt x="298" y="240"/>
                  </a:lnTo>
                  <a:lnTo>
                    <a:pt x="305" y="240"/>
                  </a:lnTo>
                  <a:lnTo>
                    <a:pt x="312" y="233"/>
                  </a:lnTo>
                  <a:lnTo>
                    <a:pt x="319" y="226"/>
                  </a:lnTo>
                  <a:lnTo>
                    <a:pt x="333" y="226"/>
                  </a:lnTo>
                  <a:lnTo>
                    <a:pt x="341" y="219"/>
                  </a:lnTo>
                  <a:lnTo>
                    <a:pt x="348" y="219"/>
                  </a:lnTo>
                  <a:lnTo>
                    <a:pt x="355" y="219"/>
                  </a:lnTo>
                  <a:lnTo>
                    <a:pt x="362" y="219"/>
                  </a:lnTo>
                  <a:lnTo>
                    <a:pt x="369" y="219"/>
                  </a:lnTo>
                  <a:lnTo>
                    <a:pt x="376" y="212"/>
                  </a:lnTo>
                  <a:lnTo>
                    <a:pt x="383" y="212"/>
                  </a:lnTo>
                  <a:lnTo>
                    <a:pt x="390" y="205"/>
                  </a:lnTo>
                  <a:lnTo>
                    <a:pt x="404" y="205"/>
                  </a:lnTo>
                  <a:lnTo>
                    <a:pt x="411" y="205"/>
                  </a:lnTo>
                  <a:lnTo>
                    <a:pt x="419" y="198"/>
                  </a:lnTo>
                  <a:lnTo>
                    <a:pt x="426" y="198"/>
                  </a:lnTo>
                  <a:lnTo>
                    <a:pt x="433" y="191"/>
                  </a:lnTo>
                  <a:lnTo>
                    <a:pt x="440" y="191"/>
                  </a:lnTo>
                  <a:lnTo>
                    <a:pt x="447" y="184"/>
                  </a:lnTo>
                  <a:lnTo>
                    <a:pt x="454" y="184"/>
                  </a:lnTo>
                  <a:lnTo>
                    <a:pt x="461" y="184"/>
                  </a:lnTo>
                  <a:lnTo>
                    <a:pt x="468" y="177"/>
                  </a:lnTo>
                  <a:lnTo>
                    <a:pt x="482" y="177"/>
                  </a:lnTo>
                  <a:lnTo>
                    <a:pt x="489" y="170"/>
                  </a:lnTo>
                  <a:lnTo>
                    <a:pt x="497" y="170"/>
                  </a:lnTo>
                  <a:lnTo>
                    <a:pt x="497" y="163"/>
                  </a:lnTo>
                  <a:lnTo>
                    <a:pt x="511" y="163"/>
                  </a:lnTo>
                  <a:lnTo>
                    <a:pt x="518" y="163"/>
                  </a:lnTo>
                  <a:lnTo>
                    <a:pt x="525" y="156"/>
                  </a:lnTo>
                  <a:lnTo>
                    <a:pt x="532" y="156"/>
                  </a:lnTo>
                  <a:lnTo>
                    <a:pt x="539" y="156"/>
                  </a:lnTo>
                  <a:lnTo>
                    <a:pt x="553" y="156"/>
                  </a:lnTo>
                  <a:lnTo>
                    <a:pt x="553" y="149"/>
                  </a:lnTo>
                  <a:lnTo>
                    <a:pt x="560" y="149"/>
                  </a:lnTo>
                  <a:lnTo>
                    <a:pt x="567" y="149"/>
                  </a:lnTo>
                  <a:lnTo>
                    <a:pt x="574" y="141"/>
                  </a:lnTo>
                  <a:lnTo>
                    <a:pt x="589" y="141"/>
                  </a:lnTo>
                  <a:lnTo>
                    <a:pt x="596" y="134"/>
                  </a:lnTo>
                  <a:lnTo>
                    <a:pt x="603" y="134"/>
                  </a:lnTo>
                  <a:lnTo>
                    <a:pt x="610" y="127"/>
                  </a:lnTo>
                  <a:lnTo>
                    <a:pt x="617" y="127"/>
                  </a:lnTo>
                  <a:lnTo>
                    <a:pt x="624" y="127"/>
                  </a:lnTo>
                  <a:lnTo>
                    <a:pt x="631" y="120"/>
                  </a:lnTo>
                  <a:lnTo>
                    <a:pt x="638" y="120"/>
                  </a:lnTo>
                  <a:lnTo>
                    <a:pt x="645" y="113"/>
                  </a:lnTo>
                  <a:lnTo>
                    <a:pt x="660" y="113"/>
                  </a:lnTo>
                  <a:lnTo>
                    <a:pt x="667" y="106"/>
                  </a:lnTo>
                  <a:lnTo>
                    <a:pt x="674" y="106"/>
                  </a:lnTo>
                  <a:lnTo>
                    <a:pt x="681" y="99"/>
                  </a:lnTo>
                  <a:lnTo>
                    <a:pt x="695" y="99"/>
                  </a:lnTo>
                  <a:lnTo>
                    <a:pt x="702" y="99"/>
                  </a:lnTo>
                  <a:lnTo>
                    <a:pt x="709" y="99"/>
                  </a:lnTo>
                  <a:lnTo>
                    <a:pt x="716" y="92"/>
                  </a:lnTo>
                  <a:lnTo>
                    <a:pt x="723" y="92"/>
                  </a:lnTo>
                  <a:lnTo>
                    <a:pt x="737" y="92"/>
                  </a:lnTo>
                  <a:lnTo>
                    <a:pt x="737" y="85"/>
                  </a:lnTo>
                  <a:lnTo>
                    <a:pt x="745" y="85"/>
                  </a:lnTo>
                  <a:lnTo>
                    <a:pt x="752" y="78"/>
                  </a:lnTo>
                  <a:lnTo>
                    <a:pt x="766" y="78"/>
                  </a:lnTo>
                  <a:lnTo>
                    <a:pt x="773" y="71"/>
                  </a:lnTo>
                  <a:lnTo>
                    <a:pt x="780" y="71"/>
                  </a:lnTo>
                  <a:lnTo>
                    <a:pt x="787" y="71"/>
                  </a:lnTo>
                  <a:lnTo>
                    <a:pt x="794" y="64"/>
                  </a:lnTo>
                  <a:lnTo>
                    <a:pt x="801" y="64"/>
                  </a:lnTo>
                  <a:lnTo>
                    <a:pt x="808" y="57"/>
                  </a:lnTo>
                  <a:lnTo>
                    <a:pt x="815" y="57"/>
                  </a:lnTo>
                  <a:lnTo>
                    <a:pt x="823" y="50"/>
                  </a:lnTo>
                  <a:lnTo>
                    <a:pt x="830" y="50"/>
                  </a:lnTo>
                  <a:lnTo>
                    <a:pt x="844" y="50"/>
                  </a:lnTo>
                  <a:lnTo>
                    <a:pt x="851" y="43"/>
                  </a:lnTo>
                  <a:lnTo>
                    <a:pt x="858" y="43"/>
                  </a:lnTo>
                  <a:lnTo>
                    <a:pt x="858" y="35"/>
                  </a:lnTo>
                  <a:lnTo>
                    <a:pt x="872" y="35"/>
                  </a:lnTo>
                  <a:lnTo>
                    <a:pt x="879" y="35"/>
                  </a:lnTo>
                  <a:lnTo>
                    <a:pt x="886" y="35"/>
                  </a:lnTo>
                  <a:lnTo>
                    <a:pt x="893" y="35"/>
                  </a:lnTo>
                  <a:lnTo>
                    <a:pt x="900" y="28"/>
                  </a:lnTo>
                  <a:lnTo>
                    <a:pt x="915" y="28"/>
                  </a:lnTo>
                  <a:lnTo>
                    <a:pt x="922" y="21"/>
                  </a:lnTo>
                  <a:lnTo>
                    <a:pt x="929" y="14"/>
                  </a:lnTo>
                  <a:lnTo>
                    <a:pt x="936" y="14"/>
                  </a:lnTo>
                  <a:lnTo>
                    <a:pt x="950" y="14"/>
                  </a:lnTo>
                  <a:lnTo>
                    <a:pt x="957" y="7"/>
                  </a:lnTo>
                  <a:lnTo>
                    <a:pt x="964" y="7"/>
                  </a:lnTo>
                  <a:lnTo>
                    <a:pt x="971" y="0"/>
                  </a:lnTo>
                  <a:lnTo>
                    <a:pt x="978"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32" name="Freeform 180"/>
            <p:cNvSpPr>
              <a:spLocks/>
            </p:cNvSpPr>
            <p:nvPr/>
          </p:nvSpPr>
          <p:spPr bwMode="auto">
            <a:xfrm>
              <a:off x="3522" y="1958"/>
              <a:ext cx="979" cy="346"/>
            </a:xfrm>
            <a:custGeom>
              <a:avLst/>
              <a:gdLst>
                <a:gd name="T0" fmla="*/ 15 w 979"/>
                <a:gd name="T1" fmla="*/ 339 h 346"/>
                <a:gd name="T2" fmla="*/ 43 w 979"/>
                <a:gd name="T3" fmla="*/ 332 h 346"/>
                <a:gd name="T4" fmla="*/ 64 w 979"/>
                <a:gd name="T5" fmla="*/ 318 h 346"/>
                <a:gd name="T6" fmla="*/ 86 w 979"/>
                <a:gd name="T7" fmla="*/ 318 h 346"/>
                <a:gd name="T8" fmla="*/ 107 w 979"/>
                <a:gd name="T9" fmla="*/ 311 h 346"/>
                <a:gd name="T10" fmla="*/ 128 w 979"/>
                <a:gd name="T11" fmla="*/ 297 h 346"/>
                <a:gd name="T12" fmla="*/ 156 w 979"/>
                <a:gd name="T13" fmla="*/ 290 h 346"/>
                <a:gd name="T14" fmla="*/ 178 w 979"/>
                <a:gd name="T15" fmla="*/ 283 h 346"/>
                <a:gd name="T16" fmla="*/ 199 w 979"/>
                <a:gd name="T17" fmla="*/ 275 h 346"/>
                <a:gd name="T18" fmla="*/ 227 w 979"/>
                <a:gd name="T19" fmla="*/ 261 h 346"/>
                <a:gd name="T20" fmla="*/ 249 w 979"/>
                <a:gd name="T21" fmla="*/ 261 h 346"/>
                <a:gd name="T22" fmla="*/ 270 w 979"/>
                <a:gd name="T23" fmla="*/ 254 h 346"/>
                <a:gd name="T24" fmla="*/ 298 w 979"/>
                <a:gd name="T25" fmla="*/ 240 h 346"/>
                <a:gd name="T26" fmla="*/ 312 w 979"/>
                <a:gd name="T27" fmla="*/ 233 h 346"/>
                <a:gd name="T28" fmla="*/ 341 w 979"/>
                <a:gd name="T29" fmla="*/ 226 h 346"/>
                <a:gd name="T30" fmla="*/ 362 w 979"/>
                <a:gd name="T31" fmla="*/ 219 h 346"/>
                <a:gd name="T32" fmla="*/ 383 w 979"/>
                <a:gd name="T33" fmla="*/ 205 h 346"/>
                <a:gd name="T34" fmla="*/ 412 w 979"/>
                <a:gd name="T35" fmla="*/ 198 h 346"/>
                <a:gd name="T36" fmla="*/ 433 w 979"/>
                <a:gd name="T37" fmla="*/ 198 h 346"/>
                <a:gd name="T38" fmla="*/ 454 w 979"/>
                <a:gd name="T39" fmla="*/ 184 h 346"/>
                <a:gd name="T40" fmla="*/ 482 w 979"/>
                <a:gd name="T41" fmla="*/ 177 h 346"/>
                <a:gd name="T42" fmla="*/ 497 w 979"/>
                <a:gd name="T43" fmla="*/ 169 h 346"/>
                <a:gd name="T44" fmla="*/ 525 w 979"/>
                <a:gd name="T45" fmla="*/ 162 h 346"/>
                <a:gd name="T46" fmla="*/ 553 w 979"/>
                <a:gd name="T47" fmla="*/ 148 h 346"/>
                <a:gd name="T48" fmla="*/ 567 w 979"/>
                <a:gd name="T49" fmla="*/ 141 h 346"/>
                <a:gd name="T50" fmla="*/ 596 w 979"/>
                <a:gd name="T51" fmla="*/ 141 h 346"/>
                <a:gd name="T52" fmla="*/ 610 w 979"/>
                <a:gd name="T53" fmla="*/ 127 h 346"/>
                <a:gd name="T54" fmla="*/ 638 w 979"/>
                <a:gd name="T55" fmla="*/ 120 h 346"/>
                <a:gd name="T56" fmla="*/ 667 w 979"/>
                <a:gd name="T57" fmla="*/ 113 h 346"/>
                <a:gd name="T58" fmla="*/ 681 w 979"/>
                <a:gd name="T59" fmla="*/ 99 h 346"/>
                <a:gd name="T60" fmla="*/ 709 w 979"/>
                <a:gd name="T61" fmla="*/ 92 h 346"/>
                <a:gd name="T62" fmla="*/ 738 w 979"/>
                <a:gd name="T63" fmla="*/ 85 h 346"/>
                <a:gd name="T64" fmla="*/ 752 w 979"/>
                <a:gd name="T65" fmla="*/ 78 h 346"/>
                <a:gd name="T66" fmla="*/ 780 w 979"/>
                <a:gd name="T67" fmla="*/ 71 h 346"/>
                <a:gd name="T68" fmla="*/ 801 w 979"/>
                <a:gd name="T69" fmla="*/ 63 h 346"/>
                <a:gd name="T70" fmla="*/ 823 w 979"/>
                <a:gd name="T71" fmla="*/ 56 h 346"/>
                <a:gd name="T72" fmla="*/ 851 w 979"/>
                <a:gd name="T73" fmla="*/ 42 h 346"/>
                <a:gd name="T74" fmla="*/ 865 w 979"/>
                <a:gd name="T75" fmla="*/ 35 h 346"/>
                <a:gd name="T76" fmla="*/ 893 w 979"/>
                <a:gd name="T77" fmla="*/ 28 h 346"/>
                <a:gd name="T78" fmla="*/ 915 w 979"/>
                <a:gd name="T79" fmla="*/ 21 h 346"/>
                <a:gd name="T80" fmla="*/ 936 w 979"/>
                <a:gd name="T81" fmla="*/ 14 h 346"/>
                <a:gd name="T82" fmla="*/ 964 w 979"/>
                <a:gd name="T83" fmla="*/ 7 h 3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9"/>
                <a:gd name="T127" fmla="*/ 0 h 346"/>
                <a:gd name="T128" fmla="*/ 979 w 979"/>
                <a:gd name="T129" fmla="*/ 346 h 3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9" h="346">
                  <a:moveTo>
                    <a:pt x="0" y="346"/>
                  </a:moveTo>
                  <a:lnTo>
                    <a:pt x="8" y="339"/>
                  </a:lnTo>
                  <a:lnTo>
                    <a:pt x="15" y="339"/>
                  </a:lnTo>
                  <a:lnTo>
                    <a:pt x="22" y="332"/>
                  </a:lnTo>
                  <a:lnTo>
                    <a:pt x="29" y="332"/>
                  </a:lnTo>
                  <a:lnTo>
                    <a:pt x="43" y="332"/>
                  </a:lnTo>
                  <a:lnTo>
                    <a:pt x="50" y="325"/>
                  </a:lnTo>
                  <a:lnTo>
                    <a:pt x="57" y="325"/>
                  </a:lnTo>
                  <a:lnTo>
                    <a:pt x="64" y="318"/>
                  </a:lnTo>
                  <a:lnTo>
                    <a:pt x="78" y="318"/>
                  </a:lnTo>
                  <a:lnTo>
                    <a:pt x="86" y="318"/>
                  </a:lnTo>
                  <a:lnTo>
                    <a:pt x="93" y="318"/>
                  </a:lnTo>
                  <a:lnTo>
                    <a:pt x="100" y="311"/>
                  </a:lnTo>
                  <a:lnTo>
                    <a:pt x="107" y="311"/>
                  </a:lnTo>
                  <a:lnTo>
                    <a:pt x="121" y="304"/>
                  </a:lnTo>
                  <a:lnTo>
                    <a:pt x="128" y="304"/>
                  </a:lnTo>
                  <a:lnTo>
                    <a:pt x="128" y="297"/>
                  </a:lnTo>
                  <a:lnTo>
                    <a:pt x="135" y="297"/>
                  </a:lnTo>
                  <a:lnTo>
                    <a:pt x="149" y="297"/>
                  </a:lnTo>
                  <a:lnTo>
                    <a:pt x="156" y="290"/>
                  </a:lnTo>
                  <a:lnTo>
                    <a:pt x="163" y="290"/>
                  </a:lnTo>
                  <a:lnTo>
                    <a:pt x="171" y="283"/>
                  </a:lnTo>
                  <a:lnTo>
                    <a:pt x="178" y="283"/>
                  </a:lnTo>
                  <a:lnTo>
                    <a:pt x="185" y="275"/>
                  </a:lnTo>
                  <a:lnTo>
                    <a:pt x="192" y="275"/>
                  </a:lnTo>
                  <a:lnTo>
                    <a:pt x="199" y="275"/>
                  </a:lnTo>
                  <a:lnTo>
                    <a:pt x="206" y="268"/>
                  </a:lnTo>
                  <a:lnTo>
                    <a:pt x="213" y="268"/>
                  </a:lnTo>
                  <a:lnTo>
                    <a:pt x="227" y="261"/>
                  </a:lnTo>
                  <a:lnTo>
                    <a:pt x="234" y="261"/>
                  </a:lnTo>
                  <a:lnTo>
                    <a:pt x="241" y="261"/>
                  </a:lnTo>
                  <a:lnTo>
                    <a:pt x="249" y="261"/>
                  </a:lnTo>
                  <a:lnTo>
                    <a:pt x="263" y="254"/>
                  </a:lnTo>
                  <a:lnTo>
                    <a:pt x="270" y="254"/>
                  </a:lnTo>
                  <a:lnTo>
                    <a:pt x="277" y="247"/>
                  </a:lnTo>
                  <a:lnTo>
                    <a:pt x="284" y="247"/>
                  </a:lnTo>
                  <a:lnTo>
                    <a:pt x="298" y="240"/>
                  </a:lnTo>
                  <a:lnTo>
                    <a:pt x="305" y="240"/>
                  </a:lnTo>
                  <a:lnTo>
                    <a:pt x="312" y="233"/>
                  </a:lnTo>
                  <a:lnTo>
                    <a:pt x="319" y="233"/>
                  </a:lnTo>
                  <a:lnTo>
                    <a:pt x="334" y="226"/>
                  </a:lnTo>
                  <a:lnTo>
                    <a:pt x="341" y="226"/>
                  </a:lnTo>
                  <a:lnTo>
                    <a:pt x="348" y="219"/>
                  </a:lnTo>
                  <a:lnTo>
                    <a:pt x="355" y="219"/>
                  </a:lnTo>
                  <a:lnTo>
                    <a:pt x="362" y="219"/>
                  </a:lnTo>
                  <a:lnTo>
                    <a:pt x="369" y="212"/>
                  </a:lnTo>
                  <a:lnTo>
                    <a:pt x="376" y="212"/>
                  </a:lnTo>
                  <a:lnTo>
                    <a:pt x="383" y="205"/>
                  </a:lnTo>
                  <a:lnTo>
                    <a:pt x="390" y="205"/>
                  </a:lnTo>
                  <a:lnTo>
                    <a:pt x="404" y="198"/>
                  </a:lnTo>
                  <a:lnTo>
                    <a:pt x="412" y="198"/>
                  </a:lnTo>
                  <a:lnTo>
                    <a:pt x="419" y="198"/>
                  </a:lnTo>
                  <a:lnTo>
                    <a:pt x="426" y="198"/>
                  </a:lnTo>
                  <a:lnTo>
                    <a:pt x="433" y="198"/>
                  </a:lnTo>
                  <a:lnTo>
                    <a:pt x="440" y="191"/>
                  </a:lnTo>
                  <a:lnTo>
                    <a:pt x="447" y="191"/>
                  </a:lnTo>
                  <a:lnTo>
                    <a:pt x="454" y="184"/>
                  </a:lnTo>
                  <a:lnTo>
                    <a:pt x="461" y="184"/>
                  </a:lnTo>
                  <a:lnTo>
                    <a:pt x="468" y="184"/>
                  </a:lnTo>
                  <a:lnTo>
                    <a:pt x="482" y="177"/>
                  </a:lnTo>
                  <a:lnTo>
                    <a:pt x="489" y="177"/>
                  </a:lnTo>
                  <a:lnTo>
                    <a:pt x="489" y="169"/>
                  </a:lnTo>
                  <a:lnTo>
                    <a:pt x="497" y="169"/>
                  </a:lnTo>
                  <a:lnTo>
                    <a:pt x="511" y="162"/>
                  </a:lnTo>
                  <a:lnTo>
                    <a:pt x="518" y="162"/>
                  </a:lnTo>
                  <a:lnTo>
                    <a:pt x="525" y="162"/>
                  </a:lnTo>
                  <a:lnTo>
                    <a:pt x="532" y="155"/>
                  </a:lnTo>
                  <a:lnTo>
                    <a:pt x="539" y="155"/>
                  </a:lnTo>
                  <a:lnTo>
                    <a:pt x="553" y="148"/>
                  </a:lnTo>
                  <a:lnTo>
                    <a:pt x="560" y="141"/>
                  </a:lnTo>
                  <a:lnTo>
                    <a:pt x="567" y="141"/>
                  </a:lnTo>
                  <a:lnTo>
                    <a:pt x="575" y="141"/>
                  </a:lnTo>
                  <a:lnTo>
                    <a:pt x="589" y="141"/>
                  </a:lnTo>
                  <a:lnTo>
                    <a:pt x="596" y="141"/>
                  </a:lnTo>
                  <a:lnTo>
                    <a:pt x="603" y="134"/>
                  </a:lnTo>
                  <a:lnTo>
                    <a:pt x="610" y="134"/>
                  </a:lnTo>
                  <a:lnTo>
                    <a:pt x="610" y="127"/>
                  </a:lnTo>
                  <a:lnTo>
                    <a:pt x="624" y="127"/>
                  </a:lnTo>
                  <a:lnTo>
                    <a:pt x="631" y="127"/>
                  </a:lnTo>
                  <a:lnTo>
                    <a:pt x="638" y="120"/>
                  </a:lnTo>
                  <a:lnTo>
                    <a:pt x="645" y="120"/>
                  </a:lnTo>
                  <a:lnTo>
                    <a:pt x="660" y="113"/>
                  </a:lnTo>
                  <a:lnTo>
                    <a:pt x="667" y="113"/>
                  </a:lnTo>
                  <a:lnTo>
                    <a:pt x="674" y="106"/>
                  </a:lnTo>
                  <a:lnTo>
                    <a:pt x="681" y="99"/>
                  </a:lnTo>
                  <a:lnTo>
                    <a:pt x="695" y="99"/>
                  </a:lnTo>
                  <a:lnTo>
                    <a:pt x="702" y="99"/>
                  </a:lnTo>
                  <a:lnTo>
                    <a:pt x="709" y="92"/>
                  </a:lnTo>
                  <a:lnTo>
                    <a:pt x="716" y="92"/>
                  </a:lnTo>
                  <a:lnTo>
                    <a:pt x="723" y="85"/>
                  </a:lnTo>
                  <a:lnTo>
                    <a:pt x="738" y="85"/>
                  </a:lnTo>
                  <a:lnTo>
                    <a:pt x="738" y="78"/>
                  </a:lnTo>
                  <a:lnTo>
                    <a:pt x="745" y="78"/>
                  </a:lnTo>
                  <a:lnTo>
                    <a:pt x="752" y="78"/>
                  </a:lnTo>
                  <a:lnTo>
                    <a:pt x="766" y="78"/>
                  </a:lnTo>
                  <a:lnTo>
                    <a:pt x="773" y="78"/>
                  </a:lnTo>
                  <a:lnTo>
                    <a:pt x="780" y="71"/>
                  </a:lnTo>
                  <a:lnTo>
                    <a:pt x="787" y="71"/>
                  </a:lnTo>
                  <a:lnTo>
                    <a:pt x="794" y="63"/>
                  </a:lnTo>
                  <a:lnTo>
                    <a:pt x="801" y="63"/>
                  </a:lnTo>
                  <a:lnTo>
                    <a:pt x="808" y="63"/>
                  </a:lnTo>
                  <a:lnTo>
                    <a:pt x="816" y="56"/>
                  </a:lnTo>
                  <a:lnTo>
                    <a:pt x="823" y="56"/>
                  </a:lnTo>
                  <a:lnTo>
                    <a:pt x="830" y="49"/>
                  </a:lnTo>
                  <a:lnTo>
                    <a:pt x="844" y="49"/>
                  </a:lnTo>
                  <a:lnTo>
                    <a:pt x="851" y="42"/>
                  </a:lnTo>
                  <a:lnTo>
                    <a:pt x="858" y="42"/>
                  </a:lnTo>
                  <a:lnTo>
                    <a:pt x="865" y="35"/>
                  </a:lnTo>
                  <a:lnTo>
                    <a:pt x="879" y="35"/>
                  </a:lnTo>
                  <a:lnTo>
                    <a:pt x="886" y="28"/>
                  </a:lnTo>
                  <a:lnTo>
                    <a:pt x="893" y="28"/>
                  </a:lnTo>
                  <a:lnTo>
                    <a:pt x="901" y="21"/>
                  </a:lnTo>
                  <a:lnTo>
                    <a:pt x="915" y="21"/>
                  </a:lnTo>
                  <a:lnTo>
                    <a:pt x="922" y="14"/>
                  </a:lnTo>
                  <a:lnTo>
                    <a:pt x="929" y="14"/>
                  </a:lnTo>
                  <a:lnTo>
                    <a:pt x="936" y="14"/>
                  </a:lnTo>
                  <a:lnTo>
                    <a:pt x="950" y="14"/>
                  </a:lnTo>
                  <a:lnTo>
                    <a:pt x="957" y="7"/>
                  </a:lnTo>
                  <a:lnTo>
                    <a:pt x="964" y="7"/>
                  </a:lnTo>
                  <a:lnTo>
                    <a:pt x="971" y="7"/>
                  </a:lnTo>
                  <a:lnTo>
                    <a:pt x="979"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33" name="Freeform 181"/>
            <p:cNvSpPr>
              <a:spLocks/>
            </p:cNvSpPr>
            <p:nvPr/>
          </p:nvSpPr>
          <p:spPr bwMode="auto">
            <a:xfrm>
              <a:off x="4501" y="1908"/>
              <a:ext cx="148" cy="50"/>
            </a:xfrm>
            <a:custGeom>
              <a:avLst/>
              <a:gdLst>
                <a:gd name="T0" fmla="*/ 0 w 148"/>
                <a:gd name="T1" fmla="*/ 50 h 50"/>
                <a:gd name="T2" fmla="*/ 7 w 148"/>
                <a:gd name="T3" fmla="*/ 50 h 50"/>
                <a:gd name="T4" fmla="*/ 14 w 148"/>
                <a:gd name="T5" fmla="*/ 43 h 50"/>
                <a:gd name="T6" fmla="*/ 21 w 148"/>
                <a:gd name="T7" fmla="*/ 43 h 50"/>
                <a:gd name="T8" fmla="*/ 28 w 148"/>
                <a:gd name="T9" fmla="*/ 36 h 50"/>
                <a:gd name="T10" fmla="*/ 42 w 148"/>
                <a:gd name="T11" fmla="*/ 36 h 50"/>
                <a:gd name="T12" fmla="*/ 49 w 148"/>
                <a:gd name="T13" fmla="*/ 36 h 50"/>
                <a:gd name="T14" fmla="*/ 56 w 148"/>
                <a:gd name="T15" fmla="*/ 29 h 50"/>
                <a:gd name="T16" fmla="*/ 63 w 148"/>
                <a:gd name="T17" fmla="*/ 29 h 50"/>
                <a:gd name="T18" fmla="*/ 63 w 148"/>
                <a:gd name="T19" fmla="*/ 22 h 50"/>
                <a:gd name="T20" fmla="*/ 77 w 148"/>
                <a:gd name="T21" fmla="*/ 22 h 50"/>
                <a:gd name="T22" fmla="*/ 85 w 148"/>
                <a:gd name="T23" fmla="*/ 15 h 50"/>
                <a:gd name="T24" fmla="*/ 92 w 148"/>
                <a:gd name="T25" fmla="*/ 15 h 50"/>
                <a:gd name="T26" fmla="*/ 99 w 148"/>
                <a:gd name="T27" fmla="*/ 15 h 50"/>
                <a:gd name="T28" fmla="*/ 106 w 148"/>
                <a:gd name="T29" fmla="*/ 7 h 50"/>
                <a:gd name="T30" fmla="*/ 120 w 148"/>
                <a:gd name="T31" fmla="*/ 7 h 50"/>
                <a:gd name="T32" fmla="*/ 120 w 148"/>
                <a:gd name="T33" fmla="*/ 7 h 50"/>
                <a:gd name="T34" fmla="*/ 127 w 148"/>
                <a:gd name="T35" fmla="*/ 7 h 50"/>
                <a:gd name="T36" fmla="*/ 134 w 148"/>
                <a:gd name="T37" fmla="*/ 0 h 50"/>
                <a:gd name="T38" fmla="*/ 148 w 148"/>
                <a:gd name="T39" fmla="*/ 0 h 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8"/>
                <a:gd name="T61" fmla="*/ 0 h 50"/>
                <a:gd name="T62" fmla="*/ 148 w 148"/>
                <a:gd name="T63" fmla="*/ 50 h 5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8" h="50">
                  <a:moveTo>
                    <a:pt x="0" y="50"/>
                  </a:moveTo>
                  <a:lnTo>
                    <a:pt x="7" y="50"/>
                  </a:lnTo>
                  <a:lnTo>
                    <a:pt x="14" y="43"/>
                  </a:lnTo>
                  <a:lnTo>
                    <a:pt x="21" y="43"/>
                  </a:lnTo>
                  <a:lnTo>
                    <a:pt x="28" y="36"/>
                  </a:lnTo>
                  <a:lnTo>
                    <a:pt x="42" y="36"/>
                  </a:lnTo>
                  <a:lnTo>
                    <a:pt x="49" y="36"/>
                  </a:lnTo>
                  <a:lnTo>
                    <a:pt x="56" y="29"/>
                  </a:lnTo>
                  <a:lnTo>
                    <a:pt x="63" y="29"/>
                  </a:lnTo>
                  <a:lnTo>
                    <a:pt x="63" y="22"/>
                  </a:lnTo>
                  <a:lnTo>
                    <a:pt x="77" y="22"/>
                  </a:lnTo>
                  <a:lnTo>
                    <a:pt x="85" y="15"/>
                  </a:lnTo>
                  <a:lnTo>
                    <a:pt x="92" y="15"/>
                  </a:lnTo>
                  <a:lnTo>
                    <a:pt x="99" y="15"/>
                  </a:lnTo>
                  <a:lnTo>
                    <a:pt x="106" y="7"/>
                  </a:lnTo>
                  <a:lnTo>
                    <a:pt x="120" y="7"/>
                  </a:lnTo>
                  <a:lnTo>
                    <a:pt x="127" y="7"/>
                  </a:lnTo>
                  <a:lnTo>
                    <a:pt x="134" y="0"/>
                  </a:lnTo>
                  <a:lnTo>
                    <a:pt x="148"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947" name="Rectangle 2"/>
          <p:cNvSpPr>
            <a:spLocks noGrp="1" noChangeArrowheads="1"/>
          </p:cNvSpPr>
          <p:nvPr>
            <p:ph type="title"/>
          </p:nvPr>
        </p:nvSpPr>
        <p:spPr/>
        <p:txBody>
          <a:bodyPr/>
          <a:lstStyle/>
          <a:p>
            <a:pPr eaLnBrk="1" hangingPunct="1"/>
            <a:r>
              <a:rPr lang="en-US" altLang="en-US" smtClean="0"/>
              <a:t>Effects of MSE choice</a:t>
            </a:r>
          </a:p>
        </p:txBody>
      </p:sp>
      <p:sp>
        <p:nvSpPr>
          <p:cNvPr id="82948" name="Rectangle 3"/>
          <p:cNvSpPr>
            <a:spLocks noGrp="1" noChangeArrowheads="1"/>
          </p:cNvSpPr>
          <p:nvPr>
            <p:ph type="body" idx="1"/>
          </p:nvPr>
        </p:nvSpPr>
        <p:spPr/>
        <p:txBody>
          <a:bodyPr/>
          <a:lstStyle/>
          <a:p>
            <a:pPr eaLnBrk="1" hangingPunct="1"/>
            <a:r>
              <a:rPr lang="en-US" altLang="en-US" sz="2400" smtClean="0"/>
              <a:t>Sensitivity to outliers</a:t>
            </a:r>
          </a:p>
        </p:txBody>
      </p:sp>
      <p:grpSp>
        <p:nvGrpSpPr>
          <p:cNvPr id="4" name="Group 93"/>
          <p:cNvGrpSpPr>
            <a:grpSpLocks/>
          </p:cNvGrpSpPr>
          <p:nvPr/>
        </p:nvGrpSpPr>
        <p:grpSpPr bwMode="auto">
          <a:xfrm>
            <a:off x="800100" y="2654300"/>
            <a:ext cx="4883150" cy="3130550"/>
            <a:chOff x="997" y="1213"/>
            <a:chExt cx="3076" cy="1972"/>
          </a:xfrm>
        </p:grpSpPr>
        <p:sp>
          <p:nvSpPr>
            <p:cNvPr id="83026" name="Freeform 89"/>
            <p:cNvSpPr>
              <a:spLocks/>
            </p:cNvSpPr>
            <p:nvPr/>
          </p:nvSpPr>
          <p:spPr bwMode="auto">
            <a:xfrm>
              <a:off x="997" y="2563"/>
              <a:ext cx="971" cy="622"/>
            </a:xfrm>
            <a:custGeom>
              <a:avLst/>
              <a:gdLst>
                <a:gd name="T0" fmla="*/ 7 w 971"/>
                <a:gd name="T1" fmla="*/ 615 h 622"/>
                <a:gd name="T2" fmla="*/ 36 w 971"/>
                <a:gd name="T3" fmla="*/ 601 h 622"/>
                <a:gd name="T4" fmla="*/ 57 w 971"/>
                <a:gd name="T5" fmla="*/ 586 h 622"/>
                <a:gd name="T6" fmla="*/ 78 w 971"/>
                <a:gd name="T7" fmla="*/ 572 h 622"/>
                <a:gd name="T8" fmla="*/ 100 w 971"/>
                <a:gd name="T9" fmla="*/ 551 h 622"/>
                <a:gd name="T10" fmla="*/ 121 w 971"/>
                <a:gd name="T11" fmla="*/ 544 h 622"/>
                <a:gd name="T12" fmla="*/ 149 w 971"/>
                <a:gd name="T13" fmla="*/ 530 h 622"/>
                <a:gd name="T14" fmla="*/ 170 w 971"/>
                <a:gd name="T15" fmla="*/ 509 h 622"/>
                <a:gd name="T16" fmla="*/ 192 w 971"/>
                <a:gd name="T17" fmla="*/ 495 h 622"/>
                <a:gd name="T18" fmla="*/ 220 w 971"/>
                <a:gd name="T19" fmla="*/ 480 h 622"/>
                <a:gd name="T20" fmla="*/ 241 w 971"/>
                <a:gd name="T21" fmla="*/ 466 h 622"/>
                <a:gd name="T22" fmla="*/ 263 w 971"/>
                <a:gd name="T23" fmla="*/ 452 h 622"/>
                <a:gd name="T24" fmla="*/ 291 w 971"/>
                <a:gd name="T25" fmla="*/ 438 h 622"/>
                <a:gd name="T26" fmla="*/ 305 w 971"/>
                <a:gd name="T27" fmla="*/ 424 h 622"/>
                <a:gd name="T28" fmla="*/ 334 w 971"/>
                <a:gd name="T29" fmla="*/ 410 h 622"/>
                <a:gd name="T30" fmla="*/ 355 w 971"/>
                <a:gd name="T31" fmla="*/ 396 h 622"/>
                <a:gd name="T32" fmla="*/ 376 w 971"/>
                <a:gd name="T33" fmla="*/ 374 h 622"/>
                <a:gd name="T34" fmla="*/ 404 w 971"/>
                <a:gd name="T35" fmla="*/ 360 h 622"/>
                <a:gd name="T36" fmla="*/ 426 w 971"/>
                <a:gd name="T37" fmla="*/ 353 h 622"/>
                <a:gd name="T38" fmla="*/ 447 w 971"/>
                <a:gd name="T39" fmla="*/ 332 h 622"/>
                <a:gd name="T40" fmla="*/ 475 w 971"/>
                <a:gd name="T41" fmla="*/ 318 h 622"/>
                <a:gd name="T42" fmla="*/ 489 w 971"/>
                <a:gd name="T43" fmla="*/ 304 h 622"/>
                <a:gd name="T44" fmla="*/ 518 w 971"/>
                <a:gd name="T45" fmla="*/ 290 h 622"/>
                <a:gd name="T46" fmla="*/ 546 w 971"/>
                <a:gd name="T47" fmla="*/ 276 h 622"/>
                <a:gd name="T48" fmla="*/ 560 w 971"/>
                <a:gd name="T49" fmla="*/ 261 h 622"/>
                <a:gd name="T50" fmla="*/ 589 w 971"/>
                <a:gd name="T51" fmla="*/ 240 h 622"/>
                <a:gd name="T52" fmla="*/ 610 w 971"/>
                <a:gd name="T53" fmla="*/ 233 h 622"/>
                <a:gd name="T54" fmla="*/ 631 w 971"/>
                <a:gd name="T55" fmla="*/ 219 h 622"/>
                <a:gd name="T56" fmla="*/ 660 w 971"/>
                <a:gd name="T57" fmla="*/ 198 h 622"/>
                <a:gd name="T58" fmla="*/ 674 w 971"/>
                <a:gd name="T59" fmla="*/ 184 h 622"/>
                <a:gd name="T60" fmla="*/ 702 w 971"/>
                <a:gd name="T61" fmla="*/ 177 h 622"/>
                <a:gd name="T62" fmla="*/ 730 w 971"/>
                <a:gd name="T63" fmla="*/ 155 h 622"/>
                <a:gd name="T64" fmla="*/ 745 w 971"/>
                <a:gd name="T65" fmla="*/ 141 h 622"/>
                <a:gd name="T66" fmla="*/ 773 w 971"/>
                <a:gd name="T67" fmla="*/ 127 h 622"/>
                <a:gd name="T68" fmla="*/ 794 w 971"/>
                <a:gd name="T69" fmla="*/ 113 h 622"/>
                <a:gd name="T70" fmla="*/ 815 w 971"/>
                <a:gd name="T71" fmla="*/ 99 h 622"/>
                <a:gd name="T72" fmla="*/ 844 w 971"/>
                <a:gd name="T73" fmla="*/ 85 h 622"/>
                <a:gd name="T74" fmla="*/ 865 w 971"/>
                <a:gd name="T75" fmla="*/ 64 h 622"/>
                <a:gd name="T76" fmla="*/ 886 w 971"/>
                <a:gd name="T77" fmla="*/ 56 h 622"/>
                <a:gd name="T78" fmla="*/ 915 w 971"/>
                <a:gd name="T79" fmla="*/ 42 h 622"/>
                <a:gd name="T80" fmla="*/ 929 w 971"/>
                <a:gd name="T81" fmla="*/ 21 h 622"/>
                <a:gd name="T82" fmla="*/ 957 w 971"/>
                <a:gd name="T83" fmla="*/ 7 h 6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1"/>
                <a:gd name="T127" fmla="*/ 0 h 622"/>
                <a:gd name="T128" fmla="*/ 971 w 971"/>
                <a:gd name="T129" fmla="*/ 622 h 62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1" h="622">
                  <a:moveTo>
                    <a:pt x="0" y="622"/>
                  </a:moveTo>
                  <a:lnTo>
                    <a:pt x="0" y="622"/>
                  </a:lnTo>
                  <a:lnTo>
                    <a:pt x="7" y="615"/>
                  </a:lnTo>
                  <a:lnTo>
                    <a:pt x="15" y="608"/>
                  </a:lnTo>
                  <a:lnTo>
                    <a:pt x="22" y="608"/>
                  </a:lnTo>
                  <a:lnTo>
                    <a:pt x="36" y="601"/>
                  </a:lnTo>
                  <a:lnTo>
                    <a:pt x="43" y="601"/>
                  </a:lnTo>
                  <a:lnTo>
                    <a:pt x="50" y="594"/>
                  </a:lnTo>
                  <a:lnTo>
                    <a:pt x="57" y="586"/>
                  </a:lnTo>
                  <a:lnTo>
                    <a:pt x="64" y="579"/>
                  </a:lnTo>
                  <a:lnTo>
                    <a:pt x="71" y="579"/>
                  </a:lnTo>
                  <a:lnTo>
                    <a:pt x="78" y="572"/>
                  </a:lnTo>
                  <a:lnTo>
                    <a:pt x="85" y="565"/>
                  </a:lnTo>
                  <a:lnTo>
                    <a:pt x="93" y="558"/>
                  </a:lnTo>
                  <a:lnTo>
                    <a:pt x="100" y="551"/>
                  </a:lnTo>
                  <a:lnTo>
                    <a:pt x="114" y="551"/>
                  </a:lnTo>
                  <a:lnTo>
                    <a:pt x="121" y="544"/>
                  </a:lnTo>
                  <a:lnTo>
                    <a:pt x="128" y="537"/>
                  </a:lnTo>
                  <a:lnTo>
                    <a:pt x="142" y="537"/>
                  </a:lnTo>
                  <a:lnTo>
                    <a:pt x="149" y="530"/>
                  </a:lnTo>
                  <a:lnTo>
                    <a:pt x="156" y="523"/>
                  </a:lnTo>
                  <a:lnTo>
                    <a:pt x="163" y="516"/>
                  </a:lnTo>
                  <a:lnTo>
                    <a:pt x="170" y="509"/>
                  </a:lnTo>
                  <a:lnTo>
                    <a:pt x="185" y="509"/>
                  </a:lnTo>
                  <a:lnTo>
                    <a:pt x="185" y="502"/>
                  </a:lnTo>
                  <a:lnTo>
                    <a:pt x="192" y="495"/>
                  </a:lnTo>
                  <a:lnTo>
                    <a:pt x="199" y="488"/>
                  </a:lnTo>
                  <a:lnTo>
                    <a:pt x="206" y="488"/>
                  </a:lnTo>
                  <a:lnTo>
                    <a:pt x="220" y="480"/>
                  </a:lnTo>
                  <a:lnTo>
                    <a:pt x="227" y="480"/>
                  </a:lnTo>
                  <a:lnTo>
                    <a:pt x="234" y="473"/>
                  </a:lnTo>
                  <a:lnTo>
                    <a:pt x="241" y="466"/>
                  </a:lnTo>
                  <a:lnTo>
                    <a:pt x="248" y="466"/>
                  </a:lnTo>
                  <a:lnTo>
                    <a:pt x="256" y="459"/>
                  </a:lnTo>
                  <a:lnTo>
                    <a:pt x="263" y="452"/>
                  </a:lnTo>
                  <a:lnTo>
                    <a:pt x="270" y="445"/>
                  </a:lnTo>
                  <a:lnTo>
                    <a:pt x="277" y="445"/>
                  </a:lnTo>
                  <a:lnTo>
                    <a:pt x="291" y="438"/>
                  </a:lnTo>
                  <a:lnTo>
                    <a:pt x="298" y="431"/>
                  </a:lnTo>
                  <a:lnTo>
                    <a:pt x="305" y="424"/>
                  </a:lnTo>
                  <a:lnTo>
                    <a:pt x="312" y="424"/>
                  </a:lnTo>
                  <a:lnTo>
                    <a:pt x="326" y="417"/>
                  </a:lnTo>
                  <a:lnTo>
                    <a:pt x="334" y="410"/>
                  </a:lnTo>
                  <a:lnTo>
                    <a:pt x="341" y="403"/>
                  </a:lnTo>
                  <a:lnTo>
                    <a:pt x="348" y="403"/>
                  </a:lnTo>
                  <a:lnTo>
                    <a:pt x="355" y="396"/>
                  </a:lnTo>
                  <a:lnTo>
                    <a:pt x="369" y="389"/>
                  </a:lnTo>
                  <a:lnTo>
                    <a:pt x="369" y="382"/>
                  </a:lnTo>
                  <a:lnTo>
                    <a:pt x="376" y="374"/>
                  </a:lnTo>
                  <a:lnTo>
                    <a:pt x="383" y="374"/>
                  </a:lnTo>
                  <a:lnTo>
                    <a:pt x="397" y="367"/>
                  </a:lnTo>
                  <a:lnTo>
                    <a:pt x="404" y="360"/>
                  </a:lnTo>
                  <a:lnTo>
                    <a:pt x="411" y="360"/>
                  </a:lnTo>
                  <a:lnTo>
                    <a:pt x="419" y="353"/>
                  </a:lnTo>
                  <a:lnTo>
                    <a:pt x="426" y="353"/>
                  </a:lnTo>
                  <a:lnTo>
                    <a:pt x="433" y="346"/>
                  </a:lnTo>
                  <a:lnTo>
                    <a:pt x="440" y="339"/>
                  </a:lnTo>
                  <a:lnTo>
                    <a:pt x="447" y="332"/>
                  </a:lnTo>
                  <a:lnTo>
                    <a:pt x="454" y="332"/>
                  </a:lnTo>
                  <a:lnTo>
                    <a:pt x="461" y="325"/>
                  </a:lnTo>
                  <a:lnTo>
                    <a:pt x="475" y="318"/>
                  </a:lnTo>
                  <a:lnTo>
                    <a:pt x="482" y="311"/>
                  </a:lnTo>
                  <a:lnTo>
                    <a:pt x="489" y="304"/>
                  </a:lnTo>
                  <a:lnTo>
                    <a:pt x="504" y="304"/>
                  </a:lnTo>
                  <a:lnTo>
                    <a:pt x="511" y="297"/>
                  </a:lnTo>
                  <a:lnTo>
                    <a:pt x="518" y="290"/>
                  </a:lnTo>
                  <a:lnTo>
                    <a:pt x="525" y="290"/>
                  </a:lnTo>
                  <a:lnTo>
                    <a:pt x="532" y="283"/>
                  </a:lnTo>
                  <a:lnTo>
                    <a:pt x="546" y="276"/>
                  </a:lnTo>
                  <a:lnTo>
                    <a:pt x="553" y="268"/>
                  </a:lnTo>
                  <a:lnTo>
                    <a:pt x="553" y="261"/>
                  </a:lnTo>
                  <a:lnTo>
                    <a:pt x="560" y="261"/>
                  </a:lnTo>
                  <a:lnTo>
                    <a:pt x="567" y="254"/>
                  </a:lnTo>
                  <a:lnTo>
                    <a:pt x="582" y="247"/>
                  </a:lnTo>
                  <a:lnTo>
                    <a:pt x="589" y="240"/>
                  </a:lnTo>
                  <a:lnTo>
                    <a:pt x="596" y="240"/>
                  </a:lnTo>
                  <a:lnTo>
                    <a:pt x="603" y="240"/>
                  </a:lnTo>
                  <a:lnTo>
                    <a:pt x="610" y="233"/>
                  </a:lnTo>
                  <a:lnTo>
                    <a:pt x="617" y="226"/>
                  </a:lnTo>
                  <a:lnTo>
                    <a:pt x="624" y="219"/>
                  </a:lnTo>
                  <a:lnTo>
                    <a:pt x="631" y="219"/>
                  </a:lnTo>
                  <a:lnTo>
                    <a:pt x="638" y="212"/>
                  </a:lnTo>
                  <a:lnTo>
                    <a:pt x="652" y="205"/>
                  </a:lnTo>
                  <a:lnTo>
                    <a:pt x="660" y="198"/>
                  </a:lnTo>
                  <a:lnTo>
                    <a:pt x="667" y="198"/>
                  </a:lnTo>
                  <a:lnTo>
                    <a:pt x="674" y="191"/>
                  </a:lnTo>
                  <a:lnTo>
                    <a:pt x="674" y="184"/>
                  </a:lnTo>
                  <a:lnTo>
                    <a:pt x="688" y="177"/>
                  </a:lnTo>
                  <a:lnTo>
                    <a:pt x="695" y="177"/>
                  </a:lnTo>
                  <a:lnTo>
                    <a:pt x="702" y="177"/>
                  </a:lnTo>
                  <a:lnTo>
                    <a:pt x="709" y="170"/>
                  </a:lnTo>
                  <a:lnTo>
                    <a:pt x="716" y="162"/>
                  </a:lnTo>
                  <a:lnTo>
                    <a:pt x="730" y="155"/>
                  </a:lnTo>
                  <a:lnTo>
                    <a:pt x="737" y="148"/>
                  </a:lnTo>
                  <a:lnTo>
                    <a:pt x="745" y="141"/>
                  </a:lnTo>
                  <a:lnTo>
                    <a:pt x="759" y="134"/>
                  </a:lnTo>
                  <a:lnTo>
                    <a:pt x="766" y="127"/>
                  </a:lnTo>
                  <a:lnTo>
                    <a:pt x="773" y="127"/>
                  </a:lnTo>
                  <a:lnTo>
                    <a:pt x="780" y="120"/>
                  </a:lnTo>
                  <a:lnTo>
                    <a:pt x="787" y="120"/>
                  </a:lnTo>
                  <a:lnTo>
                    <a:pt x="794" y="113"/>
                  </a:lnTo>
                  <a:lnTo>
                    <a:pt x="801" y="106"/>
                  </a:lnTo>
                  <a:lnTo>
                    <a:pt x="808" y="106"/>
                  </a:lnTo>
                  <a:lnTo>
                    <a:pt x="815" y="99"/>
                  </a:lnTo>
                  <a:lnTo>
                    <a:pt x="823" y="92"/>
                  </a:lnTo>
                  <a:lnTo>
                    <a:pt x="837" y="85"/>
                  </a:lnTo>
                  <a:lnTo>
                    <a:pt x="844" y="85"/>
                  </a:lnTo>
                  <a:lnTo>
                    <a:pt x="851" y="78"/>
                  </a:lnTo>
                  <a:lnTo>
                    <a:pt x="858" y="71"/>
                  </a:lnTo>
                  <a:lnTo>
                    <a:pt x="865" y="64"/>
                  </a:lnTo>
                  <a:lnTo>
                    <a:pt x="872" y="56"/>
                  </a:lnTo>
                  <a:lnTo>
                    <a:pt x="879" y="56"/>
                  </a:lnTo>
                  <a:lnTo>
                    <a:pt x="886" y="56"/>
                  </a:lnTo>
                  <a:lnTo>
                    <a:pt x="893" y="49"/>
                  </a:lnTo>
                  <a:lnTo>
                    <a:pt x="908" y="42"/>
                  </a:lnTo>
                  <a:lnTo>
                    <a:pt x="915" y="42"/>
                  </a:lnTo>
                  <a:lnTo>
                    <a:pt x="915" y="35"/>
                  </a:lnTo>
                  <a:lnTo>
                    <a:pt x="922" y="28"/>
                  </a:lnTo>
                  <a:lnTo>
                    <a:pt x="929" y="21"/>
                  </a:lnTo>
                  <a:lnTo>
                    <a:pt x="943" y="14"/>
                  </a:lnTo>
                  <a:lnTo>
                    <a:pt x="950" y="14"/>
                  </a:lnTo>
                  <a:lnTo>
                    <a:pt x="957" y="7"/>
                  </a:lnTo>
                  <a:lnTo>
                    <a:pt x="964" y="0"/>
                  </a:lnTo>
                  <a:lnTo>
                    <a:pt x="971" y="0"/>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27" name="Freeform 90"/>
            <p:cNvSpPr>
              <a:spLocks/>
            </p:cNvSpPr>
            <p:nvPr/>
          </p:nvSpPr>
          <p:spPr bwMode="auto">
            <a:xfrm>
              <a:off x="1968" y="1934"/>
              <a:ext cx="978" cy="629"/>
            </a:xfrm>
            <a:custGeom>
              <a:avLst/>
              <a:gdLst>
                <a:gd name="T0" fmla="*/ 15 w 978"/>
                <a:gd name="T1" fmla="*/ 622 h 629"/>
                <a:gd name="T2" fmla="*/ 43 w 978"/>
                <a:gd name="T3" fmla="*/ 601 h 629"/>
                <a:gd name="T4" fmla="*/ 64 w 978"/>
                <a:gd name="T5" fmla="*/ 587 h 629"/>
                <a:gd name="T6" fmla="*/ 85 w 978"/>
                <a:gd name="T7" fmla="*/ 572 h 629"/>
                <a:gd name="T8" fmla="*/ 107 w 978"/>
                <a:gd name="T9" fmla="*/ 558 h 629"/>
                <a:gd name="T10" fmla="*/ 128 w 978"/>
                <a:gd name="T11" fmla="*/ 544 h 629"/>
                <a:gd name="T12" fmla="*/ 156 w 978"/>
                <a:gd name="T13" fmla="*/ 530 h 629"/>
                <a:gd name="T14" fmla="*/ 178 w 978"/>
                <a:gd name="T15" fmla="*/ 509 h 629"/>
                <a:gd name="T16" fmla="*/ 199 w 978"/>
                <a:gd name="T17" fmla="*/ 502 h 629"/>
                <a:gd name="T18" fmla="*/ 227 w 978"/>
                <a:gd name="T19" fmla="*/ 488 h 629"/>
                <a:gd name="T20" fmla="*/ 248 w 978"/>
                <a:gd name="T21" fmla="*/ 466 h 629"/>
                <a:gd name="T22" fmla="*/ 270 w 978"/>
                <a:gd name="T23" fmla="*/ 452 h 629"/>
                <a:gd name="T24" fmla="*/ 298 w 978"/>
                <a:gd name="T25" fmla="*/ 445 h 629"/>
                <a:gd name="T26" fmla="*/ 312 w 978"/>
                <a:gd name="T27" fmla="*/ 424 h 629"/>
                <a:gd name="T28" fmla="*/ 341 w 978"/>
                <a:gd name="T29" fmla="*/ 410 h 629"/>
                <a:gd name="T30" fmla="*/ 362 w 978"/>
                <a:gd name="T31" fmla="*/ 396 h 629"/>
                <a:gd name="T32" fmla="*/ 383 w 978"/>
                <a:gd name="T33" fmla="*/ 382 h 629"/>
                <a:gd name="T34" fmla="*/ 411 w 978"/>
                <a:gd name="T35" fmla="*/ 367 h 629"/>
                <a:gd name="T36" fmla="*/ 433 w 978"/>
                <a:gd name="T37" fmla="*/ 353 h 629"/>
                <a:gd name="T38" fmla="*/ 454 w 978"/>
                <a:gd name="T39" fmla="*/ 332 h 629"/>
                <a:gd name="T40" fmla="*/ 482 w 978"/>
                <a:gd name="T41" fmla="*/ 325 h 629"/>
                <a:gd name="T42" fmla="*/ 497 w 978"/>
                <a:gd name="T43" fmla="*/ 311 h 629"/>
                <a:gd name="T44" fmla="*/ 525 w 978"/>
                <a:gd name="T45" fmla="*/ 290 h 629"/>
                <a:gd name="T46" fmla="*/ 553 w 978"/>
                <a:gd name="T47" fmla="*/ 276 h 629"/>
                <a:gd name="T48" fmla="*/ 567 w 978"/>
                <a:gd name="T49" fmla="*/ 261 h 629"/>
                <a:gd name="T50" fmla="*/ 596 w 978"/>
                <a:gd name="T51" fmla="*/ 247 h 629"/>
                <a:gd name="T52" fmla="*/ 617 w 978"/>
                <a:gd name="T53" fmla="*/ 233 h 629"/>
                <a:gd name="T54" fmla="*/ 638 w 978"/>
                <a:gd name="T55" fmla="*/ 219 h 629"/>
                <a:gd name="T56" fmla="*/ 667 w 978"/>
                <a:gd name="T57" fmla="*/ 198 h 629"/>
                <a:gd name="T58" fmla="*/ 681 w 978"/>
                <a:gd name="T59" fmla="*/ 191 h 629"/>
                <a:gd name="T60" fmla="*/ 709 w 978"/>
                <a:gd name="T61" fmla="*/ 177 h 629"/>
                <a:gd name="T62" fmla="*/ 737 w 978"/>
                <a:gd name="T63" fmla="*/ 155 h 629"/>
                <a:gd name="T64" fmla="*/ 752 w 978"/>
                <a:gd name="T65" fmla="*/ 141 h 629"/>
                <a:gd name="T66" fmla="*/ 780 w 978"/>
                <a:gd name="T67" fmla="*/ 134 h 629"/>
                <a:gd name="T68" fmla="*/ 801 w 978"/>
                <a:gd name="T69" fmla="*/ 113 h 629"/>
                <a:gd name="T70" fmla="*/ 823 w 978"/>
                <a:gd name="T71" fmla="*/ 99 h 629"/>
                <a:gd name="T72" fmla="*/ 851 w 978"/>
                <a:gd name="T73" fmla="*/ 85 h 629"/>
                <a:gd name="T74" fmla="*/ 872 w 978"/>
                <a:gd name="T75" fmla="*/ 71 h 629"/>
                <a:gd name="T76" fmla="*/ 893 w 978"/>
                <a:gd name="T77" fmla="*/ 57 h 629"/>
                <a:gd name="T78" fmla="*/ 922 w 978"/>
                <a:gd name="T79" fmla="*/ 42 h 629"/>
                <a:gd name="T80" fmla="*/ 936 w 978"/>
                <a:gd name="T81" fmla="*/ 21 h 629"/>
                <a:gd name="T82" fmla="*/ 964 w 978"/>
                <a:gd name="T83" fmla="*/ 14 h 6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8"/>
                <a:gd name="T127" fmla="*/ 0 h 629"/>
                <a:gd name="T128" fmla="*/ 978 w 978"/>
                <a:gd name="T129" fmla="*/ 629 h 6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8" h="629">
                  <a:moveTo>
                    <a:pt x="0" y="629"/>
                  </a:moveTo>
                  <a:lnTo>
                    <a:pt x="7" y="629"/>
                  </a:lnTo>
                  <a:lnTo>
                    <a:pt x="15" y="622"/>
                  </a:lnTo>
                  <a:lnTo>
                    <a:pt x="22" y="615"/>
                  </a:lnTo>
                  <a:lnTo>
                    <a:pt x="29" y="608"/>
                  </a:lnTo>
                  <a:lnTo>
                    <a:pt x="43" y="601"/>
                  </a:lnTo>
                  <a:lnTo>
                    <a:pt x="50" y="601"/>
                  </a:lnTo>
                  <a:lnTo>
                    <a:pt x="57" y="594"/>
                  </a:lnTo>
                  <a:lnTo>
                    <a:pt x="64" y="587"/>
                  </a:lnTo>
                  <a:lnTo>
                    <a:pt x="64" y="579"/>
                  </a:lnTo>
                  <a:lnTo>
                    <a:pt x="78" y="579"/>
                  </a:lnTo>
                  <a:lnTo>
                    <a:pt x="85" y="572"/>
                  </a:lnTo>
                  <a:lnTo>
                    <a:pt x="93" y="565"/>
                  </a:lnTo>
                  <a:lnTo>
                    <a:pt x="100" y="565"/>
                  </a:lnTo>
                  <a:lnTo>
                    <a:pt x="107" y="558"/>
                  </a:lnTo>
                  <a:lnTo>
                    <a:pt x="121" y="558"/>
                  </a:lnTo>
                  <a:lnTo>
                    <a:pt x="128" y="551"/>
                  </a:lnTo>
                  <a:lnTo>
                    <a:pt x="128" y="544"/>
                  </a:lnTo>
                  <a:lnTo>
                    <a:pt x="135" y="537"/>
                  </a:lnTo>
                  <a:lnTo>
                    <a:pt x="149" y="537"/>
                  </a:lnTo>
                  <a:lnTo>
                    <a:pt x="156" y="530"/>
                  </a:lnTo>
                  <a:lnTo>
                    <a:pt x="163" y="523"/>
                  </a:lnTo>
                  <a:lnTo>
                    <a:pt x="170" y="516"/>
                  </a:lnTo>
                  <a:lnTo>
                    <a:pt x="178" y="509"/>
                  </a:lnTo>
                  <a:lnTo>
                    <a:pt x="192" y="509"/>
                  </a:lnTo>
                  <a:lnTo>
                    <a:pt x="192" y="502"/>
                  </a:lnTo>
                  <a:lnTo>
                    <a:pt x="199" y="502"/>
                  </a:lnTo>
                  <a:lnTo>
                    <a:pt x="206" y="495"/>
                  </a:lnTo>
                  <a:lnTo>
                    <a:pt x="213" y="495"/>
                  </a:lnTo>
                  <a:lnTo>
                    <a:pt x="227" y="488"/>
                  </a:lnTo>
                  <a:lnTo>
                    <a:pt x="234" y="481"/>
                  </a:lnTo>
                  <a:lnTo>
                    <a:pt x="241" y="473"/>
                  </a:lnTo>
                  <a:lnTo>
                    <a:pt x="248" y="466"/>
                  </a:lnTo>
                  <a:lnTo>
                    <a:pt x="256" y="466"/>
                  </a:lnTo>
                  <a:lnTo>
                    <a:pt x="263" y="459"/>
                  </a:lnTo>
                  <a:lnTo>
                    <a:pt x="270" y="452"/>
                  </a:lnTo>
                  <a:lnTo>
                    <a:pt x="277" y="445"/>
                  </a:lnTo>
                  <a:lnTo>
                    <a:pt x="284" y="445"/>
                  </a:lnTo>
                  <a:lnTo>
                    <a:pt x="298" y="445"/>
                  </a:lnTo>
                  <a:lnTo>
                    <a:pt x="305" y="438"/>
                  </a:lnTo>
                  <a:lnTo>
                    <a:pt x="312" y="431"/>
                  </a:lnTo>
                  <a:lnTo>
                    <a:pt x="312" y="424"/>
                  </a:lnTo>
                  <a:lnTo>
                    <a:pt x="319" y="424"/>
                  </a:lnTo>
                  <a:lnTo>
                    <a:pt x="333" y="417"/>
                  </a:lnTo>
                  <a:lnTo>
                    <a:pt x="341" y="410"/>
                  </a:lnTo>
                  <a:lnTo>
                    <a:pt x="348" y="403"/>
                  </a:lnTo>
                  <a:lnTo>
                    <a:pt x="355" y="396"/>
                  </a:lnTo>
                  <a:lnTo>
                    <a:pt x="362" y="396"/>
                  </a:lnTo>
                  <a:lnTo>
                    <a:pt x="369" y="389"/>
                  </a:lnTo>
                  <a:lnTo>
                    <a:pt x="376" y="382"/>
                  </a:lnTo>
                  <a:lnTo>
                    <a:pt x="383" y="382"/>
                  </a:lnTo>
                  <a:lnTo>
                    <a:pt x="390" y="382"/>
                  </a:lnTo>
                  <a:lnTo>
                    <a:pt x="404" y="375"/>
                  </a:lnTo>
                  <a:lnTo>
                    <a:pt x="411" y="367"/>
                  </a:lnTo>
                  <a:lnTo>
                    <a:pt x="419" y="360"/>
                  </a:lnTo>
                  <a:lnTo>
                    <a:pt x="426" y="353"/>
                  </a:lnTo>
                  <a:lnTo>
                    <a:pt x="433" y="353"/>
                  </a:lnTo>
                  <a:lnTo>
                    <a:pt x="440" y="346"/>
                  </a:lnTo>
                  <a:lnTo>
                    <a:pt x="447" y="339"/>
                  </a:lnTo>
                  <a:lnTo>
                    <a:pt x="454" y="332"/>
                  </a:lnTo>
                  <a:lnTo>
                    <a:pt x="461" y="332"/>
                  </a:lnTo>
                  <a:lnTo>
                    <a:pt x="468" y="325"/>
                  </a:lnTo>
                  <a:lnTo>
                    <a:pt x="482" y="325"/>
                  </a:lnTo>
                  <a:lnTo>
                    <a:pt x="489" y="318"/>
                  </a:lnTo>
                  <a:lnTo>
                    <a:pt x="497" y="311"/>
                  </a:lnTo>
                  <a:lnTo>
                    <a:pt x="511" y="304"/>
                  </a:lnTo>
                  <a:lnTo>
                    <a:pt x="518" y="297"/>
                  </a:lnTo>
                  <a:lnTo>
                    <a:pt x="525" y="290"/>
                  </a:lnTo>
                  <a:lnTo>
                    <a:pt x="532" y="290"/>
                  </a:lnTo>
                  <a:lnTo>
                    <a:pt x="539" y="283"/>
                  </a:lnTo>
                  <a:lnTo>
                    <a:pt x="553" y="276"/>
                  </a:lnTo>
                  <a:lnTo>
                    <a:pt x="553" y="269"/>
                  </a:lnTo>
                  <a:lnTo>
                    <a:pt x="560" y="261"/>
                  </a:lnTo>
                  <a:lnTo>
                    <a:pt x="567" y="261"/>
                  </a:lnTo>
                  <a:lnTo>
                    <a:pt x="574" y="261"/>
                  </a:lnTo>
                  <a:lnTo>
                    <a:pt x="589" y="254"/>
                  </a:lnTo>
                  <a:lnTo>
                    <a:pt x="596" y="247"/>
                  </a:lnTo>
                  <a:lnTo>
                    <a:pt x="603" y="247"/>
                  </a:lnTo>
                  <a:lnTo>
                    <a:pt x="610" y="240"/>
                  </a:lnTo>
                  <a:lnTo>
                    <a:pt x="617" y="233"/>
                  </a:lnTo>
                  <a:lnTo>
                    <a:pt x="624" y="226"/>
                  </a:lnTo>
                  <a:lnTo>
                    <a:pt x="631" y="219"/>
                  </a:lnTo>
                  <a:lnTo>
                    <a:pt x="638" y="219"/>
                  </a:lnTo>
                  <a:lnTo>
                    <a:pt x="645" y="212"/>
                  </a:lnTo>
                  <a:lnTo>
                    <a:pt x="660" y="205"/>
                  </a:lnTo>
                  <a:lnTo>
                    <a:pt x="667" y="198"/>
                  </a:lnTo>
                  <a:lnTo>
                    <a:pt x="674" y="198"/>
                  </a:lnTo>
                  <a:lnTo>
                    <a:pt x="681" y="191"/>
                  </a:lnTo>
                  <a:lnTo>
                    <a:pt x="695" y="184"/>
                  </a:lnTo>
                  <a:lnTo>
                    <a:pt x="702" y="177"/>
                  </a:lnTo>
                  <a:lnTo>
                    <a:pt x="709" y="177"/>
                  </a:lnTo>
                  <a:lnTo>
                    <a:pt x="716" y="170"/>
                  </a:lnTo>
                  <a:lnTo>
                    <a:pt x="723" y="163"/>
                  </a:lnTo>
                  <a:lnTo>
                    <a:pt x="737" y="155"/>
                  </a:lnTo>
                  <a:lnTo>
                    <a:pt x="737" y="148"/>
                  </a:lnTo>
                  <a:lnTo>
                    <a:pt x="745" y="148"/>
                  </a:lnTo>
                  <a:lnTo>
                    <a:pt x="752" y="141"/>
                  </a:lnTo>
                  <a:lnTo>
                    <a:pt x="766" y="141"/>
                  </a:lnTo>
                  <a:lnTo>
                    <a:pt x="773" y="134"/>
                  </a:lnTo>
                  <a:lnTo>
                    <a:pt x="780" y="134"/>
                  </a:lnTo>
                  <a:lnTo>
                    <a:pt x="787" y="127"/>
                  </a:lnTo>
                  <a:lnTo>
                    <a:pt x="794" y="120"/>
                  </a:lnTo>
                  <a:lnTo>
                    <a:pt x="801" y="113"/>
                  </a:lnTo>
                  <a:lnTo>
                    <a:pt x="808" y="106"/>
                  </a:lnTo>
                  <a:lnTo>
                    <a:pt x="815" y="106"/>
                  </a:lnTo>
                  <a:lnTo>
                    <a:pt x="823" y="99"/>
                  </a:lnTo>
                  <a:lnTo>
                    <a:pt x="830" y="92"/>
                  </a:lnTo>
                  <a:lnTo>
                    <a:pt x="844" y="85"/>
                  </a:lnTo>
                  <a:lnTo>
                    <a:pt x="851" y="85"/>
                  </a:lnTo>
                  <a:lnTo>
                    <a:pt x="858" y="78"/>
                  </a:lnTo>
                  <a:lnTo>
                    <a:pt x="872" y="71"/>
                  </a:lnTo>
                  <a:lnTo>
                    <a:pt x="879" y="64"/>
                  </a:lnTo>
                  <a:lnTo>
                    <a:pt x="886" y="64"/>
                  </a:lnTo>
                  <a:lnTo>
                    <a:pt x="893" y="57"/>
                  </a:lnTo>
                  <a:lnTo>
                    <a:pt x="900" y="49"/>
                  </a:lnTo>
                  <a:lnTo>
                    <a:pt x="915" y="42"/>
                  </a:lnTo>
                  <a:lnTo>
                    <a:pt x="922" y="42"/>
                  </a:lnTo>
                  <a:lnTo>
                    <a:pt x="922" y="35"/>
                  </a:lnTo>
                  <a:lnTo>
                    <a:pt x="929" y="28"/>
                  </a:lnTo>
                  <a:lnTo>
                    <a:pt x="936" y="21"/>
                  </a:lnTo>
                  <a:lnTo>
                    <a:pt x="950" y="21"/>
                  </a:lnTo>
                  <a:lnTo>
                    <a:pt x="957" y="21"/>
                  </a:lnTo>
                  <a:lnTo>
                    <a:pt x="964" y="14"/>
                  </a:lnTo>
                  <a:lnTo>
                    <a:pt x="971" y="7"/>
                  </a:lnTo>
                  <a:lnTo>
                    <a:pt x="978" y="0"/>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28" name="Freeform 91"/>
            <p:cNvSpPr>
              <a:spLocks/>
            </p:cNvSpPr>
            <p:nvPr/>
          </p:nvSpPr>
          <p:spPr bwMode="auto">
            <a:xfrm>
              <a:off x="2946" y="1305"/>
              <a:ext cx="979" cy="629"/>
            </a:xfrm>
            <a:custGeom>
              <a:avLst/>
              <a:gdLst>
                <a:gd name="T0" fmla="*/ 15 w 979"/>
                <a:gd name="T1" fmla="*/ 622 h 629"/>
                <a:gd name="T2" fmla="*/ 43 w 979"/>
                <a:gd name="T3" fmla="*/ 601 h 629"/>
                <a:gd name="T4" fmla="*/ 64 w 979"/>
                <a:gd name="T5" fmla="*/ 587 h 629"/>
                <a:gd name="T6" fmla="*/ 86 w 979"/>
                <a:gd name="T7" fmla="*/ 580 h 629"/>
                <a:gd name="T8" fmla="*/ 107 w 979"/>
                <a:gd name="T9" fmla="*/ 558 h 629"/>
                <a:gd name="T10" fmla="*/ 128 w 979"/>
                <a:gd name="T11" fmla="*/ 544 h 629"/>
                <a:gd name="T12" fmla="*/ 156 w 979"/>
                <a:gd name="T13" fmla="*/ 530 h 629"/>
                <a:gd name="T14" fmla="*/ 178 w 979"/>
                <a:gd name="T15" fmla="*/ 516 h 629"/>
                <a:gd name="T16" fmla="*/ 199 w 979"/>
                <a:gd name="T17" fmla="*/ 502 h 629"/>
                <a:gd name="T18" fmla="*/ 227 w 979"/>
                <a:gd name="T19" fmla="*/ 488 h 629"/>
                <a:gd name="T20" fmla="*/ 249 w 979"/>
                <a:gd name="T21" fmla="*/ 466 h 629"/>
                <a:gd name="T22" fmla="*/ 270 w 979"/>
                <a:gd name="T23" fmla="*/ 459 h 629"/>
                <a:gd name="T24" fmla="*/ 298 w 979"/>
                <a:gd name="T25" fmla="*/ 445 h 629"/>
                <a:gd name="T26" fmla="*/ 312 w 979"/>
                <a:gd name="T27" fmla="*/ 424 h 629"/>
                <a:gd name="T28" fmla="*/ 341 w 979"/>
                <a:gd name="T29" fmla="*/ 410 h 629"/>
                <a:gd name="T30" fmla="*/ 362 w 979"/>
                <a:gd name="T31" fmla="*/ 403 h 629"/>
                <a:gd name="T32" fmla="*/ 383 w 979"/>
                <a:gd name="T33" fmla="*/ 382 h 629"/>
                <a:gd name="T34" fmla="*/ 412 w 979"/>
                <a:gd name="T35" fmla="*/ 368 h 629"/>
                <a:gd name="T36" fmla="*/ 433 w 979"/>
                <a:gd name="T37" fmla="*/ 353 h 629"/>
                <a:gd name="T38" fmla="*/ 454 w 979"/>
                <a:gd name="T39" fmla="*/ 339 h 629"/>
                <a:gd name="T40" fmla="*/ 482 w 979"/>
                <a:gd name="T41" fmla="*/ 325 h 629"/>
                <a:gd name="T42" fmla="*/ 497 w 979"/>
                <a:gd name="T43" fmla="*/ 311 h 629"/>
                <a:gd name="T44" fmla="*/ 525 w 979"/>
                <a:gd name="T45" fmla="*/ 290 h 629"/>
                <a:gd name="T46" fmla="*/ 553 w 979"/>
                <a:gd name="T47" fmla="*/ 283 h 629"/>
                <a:gd name="T48" fmla="*/ 567 w 979"/>
                <a:gd name="T49" fmla="*/ 269 h 629"/>
                <a:gd name="T50" fmla="*/ 596 w 979"/>
                <a:gd name="T51" fmla="*/ 247 h 629"/>
                <a:gd name="T52" fmla="*/ 610 w 979"/>
                <a:gd name="T53" fmla="*/ 233 h 629"/>
                <a:gd name="T54" fmla="*/ 638 w 979"/>
                <a:gd name="T55" fmla="*/ 219 h 629"/>
                <a:gd name="T56" fmla="*/ 667 w 979"/>
                <a:gd name="T57" fmla="*/ 205 h 629"/>
                <a:gd name="T58" fmla="*/ 681 w 979"/>
                <a:gd name="T59" fmla="*/ 191 h 629"/>
                <a:gd name="T60" fmla="*/ 709 w 979"/>
                <a:gd name="T61" fmla="*/ 177 h 629"/>
                <a:gd name="T62" fmla="*/ 738 w 979"/>
                <a:gd name="T63" fmla="*/ 163 h 629"/>
                <a:gd name="T64" fmla="*/ 752 w 979"/>
                <a:gd name="T65" fmla="*/ 148 h 629"/>
                <a:gd name="T66" fmla="*/ 780 w 979"/>
                <a:gd name="T67" fmla="*/ 134 h 629"/>
                <a:gd name="T68" fmla="*/ 801 w 979"/>
                <a:gd name="T69" fmla="*/ 113 h 629"/>
                <a:gd name="T70" fmla="*/ 823 w 979"/>
                <a:gd name="T71" fmla="*/ 99 h 629"/>
                <a:gd name="T72" fmla="*/ 851 w 979"/>
                <a:gd name="T73" fmla="*/ 92 h 629"/>
                <a:gd name="T74" fmla="*/ 865 w 979"/>
                <a:gd name="T75" fmla="*/ 71 h 629"/>
                <a:gd name="T76" fmla="*/ 893 w 979"/>
                <a:gd name="T77" fmla="*/ 57 h 629"/>
                <a:gd name="T78" fmla="*/ 915 w 979"/>
                <a:gd name="T79" fmla="*/ 42 h 629"/>
                <a:gd name="T80" fmla="*/ 936 w 979"/>
                <a:gd name="T81" fmla="*/ 28 h 629"/>
                <a:gd name="T82" fmla="*/ 964 w 979"/>
                <a:gd name="T83" fmla="*/ 14 h 6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9"/>
                <a:gd name="T127" fmla="*/ 0 h 629"/>
                <a:gd name="T128" fmla="*/ 979 w 979"/>
                <a:gd name="T129" fmla="*/ 629 h 6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9" h="629">
                  <a:moveTo>
                    <a:pt x="0" y="629"/>
                  </a:moveTo>
                  <a:lnTo>
                    <a:pt x="8" y="629"/>
                  </a:lnTo>
                  <a:lnTo>
                    <a:pt x="15" y="622"/>
                  </a:lnTo>
                  <a:lnTo>
                    <a:pt x="22" y="615"/>
                  </a:lnTo>
                  <a:lnTo>
                    <a:pt x="29" y="608"/>
                  </a:lnTo>
                  <a:lnTo>
                    <a:pt x="43" y="601"/>
                  </a:lnTo>
                  <a:lnTo>
                    <a:pt x="50" y="601"/>
                  </a:lnTo>
                  <a:lnTo>
                    <a:pt x="57" y="594"/>
                  </a:lnTo>
                  <a:lnTo>
                    <a:pt x="64" y="587"/>
                  </a:lnTo>
                  <a:lnTo>
                    <a:pt x="78" y="587"/>
                  </a:lnTo>
                  <a:lnTo>
                    <a:pt x="86" y="580"/>
                  </a:lnTo>
                  <a:lnTo>
                    <a:pt x="93" y="572"/>
                  </a:lnTo>
                  <a:lnTo>
                    <a:pt x="100" y="565"/>
                  </a:lnTo>
                  <a:lnTo>
                    <a:pt x="107" y="558"/>
                  </a:lnTo>
                  <a:lnTo>
                    <a:pt x="121" y="558"/>
                  </a:lnTo>
                  <a:lnTo>
                    <a:pt x="128" y="551"/>
                  </a:lnTo>
                  <a:lnTo>
                    <a:pt x="128" y="544"/>
                  </a:lnTo>
                  <a:lnTo>
                    <a:pt x="135" y="537"/>
                  </a:lnTo>
                  <a:lnTo>
                    <a:pt x="149" y="530"/>
                  </a:lnTo>
                  <a:lnTo>
                    <a:pt x="156" y="530"/>
                  </a:lnTo>
                  <a:lnTo>
                    <a:pt x="163" y="523"/>
                  </a:lnTo>
                  <a:lnTo>
                    <a:pt x="171" y="523"/>
                  </a:lnTo>
                  <a:lnTo>
                    <a:pt x="178" y="516"/>
                  </a:lnTo>
                  <a:lnTo>
                    <a:pt x="185" y="516"/>
                  </a:lnTo>
                  <a:lnTo>
                    <a:pt x="192" y="509"/>
                  </a:lnTo>
                  <a:lnTo>
                    <a:pt x="199" y="502"/>
                  </a:lnTo>
                  <a:lnTo>
                    <a:pt x="206" y="495"/>
                  </a:lnTo>
                  <a:lnTo>
                    <a:pt x="213" y="488"/>
                  </a:lnTo>
                  <a:lnTo>
                    <a:pt x="227" y="488"/>
                  </a:lnTo>
                  <a:lnTo>
                    <a:pt x="234" y="481"/>
                  </a:lnTo>
                  <a:lnTo>
                    <a:pt x="241" y="474"/>
                  </a:lnTo>
                  <a:lnTo>
                    <a:pt x="249" y="466"/>
                  </a:lnTo>
                  <a:lnTo>
                    <a:pt x="263" y="466"/>
                  </a:lnTo>
                  <a:lnTo>
                    <a:pt x="270" y="459"/>
                  </a:lnTo>
                  <a:lnTo>
                    <a:pt x="277" y="452"/>
                  </a:lnTo>
                  <a:lnTo>
                    <a:pt x="284" y="445"/>
                  </a:lnTo>
                  <a:lnTo>
                    <a:pt x="298" y="445"/>
                  </a:lnTo>
                  <a:lnTo>
                    <a:pt x="305" y="438"/>
                  </a:lnTo>
                  <a:lnTo>
                    <a:pt x="305" y="431"/>
                  </a:lnTo>
                  <a:lnTo>
                    <a:pt x="312" y="424"/>
                  </a:lnTo>
                  <a:lnTo>
                    <a:pt x="319" y="424"/>
                  </a:lnTo>
                  <a:lnTo>
                    <a:pt x="334" y="417"/>
                  </a:lnTo>
                  <a:lnTo>
                    <a:pt x="341" y="410"/>
                  </a:lnTo>
                  <a:lnTo>
                    <a:pt x="348" y="403"/>
                  </a:lnTo>
                  <a:lnTo>
                    <a:pt x="355" y="403"/>
                  </a:lnTo>
                  <a:lnTo>
                    <a:pt x="362" y="403"/>
                  </a:lnTo>
                  <a:lnTo>
                    <a:pt x="369" y="396"/>
                  </a:lnTo>
                  <a:lnTo>
                    <a:pt x="376" y="389"/>
                  </a:lnTo>
                  <a:lnTo>
                    <a:pt x="383" y="382"/>
                  </a:lnTo>
                  <a:lnTo>
                    <a:pt x="390" y="382"/>
                  </a:lnTo>
                  <a:lnTo>
                    <a:pt x="404" y="375"/>
                  </a:lnTo>
                  <a:lnTo>
                    <a:pt x="412" y="368"/>
                  </a:lnTo>
                  <a:lnTo>
                    <a:pt x="419" y="360"/>
                  </a:lnTo>
                  <a:lnTo>
                    <a:pt x="426" y="353"/>
                  </a:lnTo>
                  <a:lnTo>
                    <a:pt x="433" y="353"/>
                  </a:lnTo>
                  <a:lnTo>
                    <a:pt x="440" y="346"/>
                  </a:lnTo>
                  <a:lnTo>
                    <a:pt x="447" y="346"/>
                  </a:lnTo>
                  <a:lnTo>
                    <a:pt x="454" y="339"/>
                  </a:lnTo>
                  <a:lnTo>
                    <a:pt x="461" y="339"/>
                  </a:lnTo>
                  <a:lnTo>
                    <a:pt x="468" y="332"/>
                  </a:lnTo>
                  <a:lnTo>
                    <a:pt x="482" y="325"/>
                  </a:lnTo>
                  <a:lnTo>
                    <a:pt x="489" y="318"/>
                  </a:lnTo>
                  <a:lnTo>
                    <a:pt x="489" y="311"/>
                  </a:lnTo>
                  <a:lnTo>
                    <a:pt x="497" y="311"/>
                  </a:lnTo>
                  <a:lnTo>
                    <a:pt x="511" y="304"/>
                  </a:lnTo>
                  <a:lnTo>
                    <a:pt x="518" y="297"/>
                  </a:lnTo>
                  <a:lnTo>
                    <a:pt x="525" y="290"/>
                  </a:lnTo>
                  <a:lnTo>
                    <a:pt x="532" y="283"/>
                  </a:lnTo>
                  <a:lnTo>
                    <a:pt x="539" y="283"/>
                  </a:lnTo>
                  <a:lnTo>
                    <a:pt x="553" y="283"/>
                  </a:lnTo>
                  <a:lnTo>
                    <a:pt x="553" y="276"/>
                  </a:lnTo>
                  <a:lnTo>
                    <a:pt x="560" y="269"/>
                  </a:lnTo>
                  <a:lnTo>
                    <a:pt x="567" y="269"/>
                  </a:lnTo>
                  <a:lnTo>
                    <a:pt x="575" y="262"/>
                  </a:lnTo>
                  <a:lnTo>
                    <a:pt x="589" y="254"/>
                  </a:lnTo>
                  <a:lnTo>
                    <a:pt x="596" y="247"/>
                  </a:lnTo>
                  <a:lnTo>
                    <a:pt x="603" y="240"/>
                  </a:lnTo>
                  <a:lnTo>
                    <a:pt x="610" y="240"/>
                  </a:lnTo>
                  <a:lnTo>
                    <a:pt x="610" y="233"/>
                  </a:lnTo>
                  <a:lnTo>
                    <a:pt x="624" y="226"/>
                  </a:lnTo>
                  <a:lnTo>
                    <a:pt x="631" y="219"/>
                  </a:lnTo>
                  <a:lnTo>
                    <a:pt x="638" y="219"/>
                  </a:lnTo>
                  <a:lnTo>
                    <a:pt x="645" y="219"/>
                  </a:lnTo>
                  <a:lnTo>
                    <a:pt x="660" y="212"/>
                  </a:lnTo>
                  <a:lnTo>
                    <a:pt x="667" y="205"/>
                  </a:lnTo>
                  <a:lnTo>
                    <a:pt x="674" y="198"/>
                  </a:lnTo>
                  <a:lnTo>
                    <a:pt x="681" y="191"/>
                  </a:lnTo>
                  <a:lnTo>
                    <a:pt x="695" y="184"/>
                  </a:lnTo>
                  <a:lnTo>
                    <a:pt x="702" y="177"/>
                  </a:lnTo>
                  <a:lnTo>
                    <a:pt x="709" y="177"/>
                  </a:lnTo>
                  <a:lnTo>
                    <a:pt x="716" y="170"/>
                  </a:lnTo>
                  <a:lnTo>
                    <a:pt x="723" y="163"/>
                  </a:lnTo>
                  <a:lnTo>
                    <a:pt x="738" y="163"/>
                  </a:lnTo>
                  <a:lnTo>
                    <a:pt x="738" y="156"/>
                  </a:lnTo>
                  <a:lnTo>
                    <a:pt x="745" y="156"/>
                  </a:lnTo>
                  <a:lnTo>
                    <a:pt x="752" y="148"/>
                  </a:lnTo>
                  <a:lnTo>
                    <a:pt x="766" y="141"/>
                  </a:lnTo>
                  <a:lnTo>
                    <a:pt x="773" y="134"/>
                  </a:lnTo>
                  <a:lnTo>
                    <a:pt x="780" y="134"/>
                  </a:lnTo>
                  <a:lnTo>
                    <a:pt x="787" y="127"/>
                  </a:lnTo>
                  <a:lnTo>
                    <a:pt x="794" y="120"/>
                  </a:lnTo>
                  <a:lnTo>
                    <a:pt x="801" y="113"/>
                  </a:lnTo>
                  <a:lnTo>
                    <a:pt x="808" y="106"/>
                  </a:lnTo>
                  <a:lnTo>
                    <a:pt x="816" y="106"/>
                  </a:lnTo>
                  <a:lnTo>
                    <a:pt x="823" y="99"/>
                  </a:lnTo>
                  <a:lnTo>
                    <a:pt x="830" y="99"/>
                  </a:lnTo>
                  <a:lnTo>
                    <a:pt x="844" y="92"/>
                  </a:lnTo>
                  <a:lnTo>
                    <a:pt x="851" y="92"/>
                  </a:lnTo>
                  <a:lnTo>
                    <a:pt x="858" y="85"/>
                  </a:lnTo>
                  <a:lnTo>
                    <a:pt x="858" y="78"/>
                  </a:lnTo>
                  <a:lnTo>
                    <a:pt x="865" y="71"/>
                  </a:lnTo>
                  <a:lnTo>
                    <a:pt x="879" y="64"/>
                  </a:lnTo>
                  <a:lnTo>
                    <a:pt x="886" y="64"/>
                  </a:lnTo>
                  <a:lnTo>
                    <a:pt x="893" y="57"/>
                  </a:lnTo>
                  <a:lnTo>
                    <a:pt x="901" y="50"/>
                  </a:lnTo>
                  <a:lnTo>
                    <a:pt x="915" y="42"/>
                  </a:lnTo>
                  <a:lnTo>
                    <a:pt x="922" y="42"/>
                  </a:lnTo>
                  <a:lnTo>
                    <a:pt x="929" y="35"/>
                  </a:lnTo>
                  <a:lnTo>
                    <a:pt x="936" y="28"/>
                  </a:lnTo>
                  <a:lnTo>
                    <a:pt x="950" y="21"/>
                  </a:lnTo>
                  <a:lnTo>
                    <a:pt x="957" y="21"/>
                  </a:lnTo>
                  <a:lnTo>
                    <a:pt x="964" y="14"/>
                  </a:lnTo>
                  <a:lnTo>
                    <a:pt x="971" y="7"/>
                  </a:lnTo>
                  <a:lnTo>
                    <a:pt x="979" y="0"/>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29" name="Freeform 92"/>
            <p:cNvSpPr>
              <a:spLocks/>
            </p:cNvSpPr>
            <p:nvPr/>
          </p:nvSpPr>
          <p:spPr bwMode="auto">
            <a:xfrm>
              <a:off x="3925" y="1213"/>
              <a:ext cx="148" cy="92"/>
            </a:xfrm>
            <a:custGeom>
              <a:avLst/>
              <a:gdLst>
                <a:gd name="T0" fmla="*/ 0 w 148"/>
                <a:gd name="T1" fmla="*/ 92 h 92"/>
                <a:gd name="T2" fmla="*/ 7 w 148"/>
                <a:gd name="T3" fmla="*/ 85 h 92"/>
                <a:gd name="T4" fmla="*/ 14 w 148"/>
                <a:gd name="T5" fmla="*/ 85 h 92"/>
                <a:gd name="T6" fmla="*/ 21 w 148"/>
                <a:gd name="T7" fmla="*/ 78 h 92"/>
                <a:gd name="T8" fmla="*/ 28 w 148"/>
                <a:gd name="T9" fmla="*/ 71 h 92"/>
                <a:gd name="T10" fmla="*/ 42 w 148"/>
                <a:gd name="T11" fmla="*/ 71 h 92"/>
                <a:gd name="T12" fmla="*/ 49 w 148"/>
                <a:gd name="T13" fmla="*/ 71 h 92"/>
                <a:gd name="T14" fmla="*/ 56 w 148"/>
                <a:gd name="T15" fmla="*/ 64 h 92"/>
                <a:gd name="T16" fmla="*/ 63 w 148"/>
                <a:gd name="T17" fmla="*/ 57 h 92"/>
                <a:gd name="T18" fmla="*/ 63 w 148"/>
                <a:gd name="T19" fmla="*/ 50 h 92"/>
                <a:gd name="T20" fmla="*/ 77 w 148"/>
                <a:gd name="T21" fmla="*/ 43 h 92"/>
                <a:gd name="T22" fmla="*/ 85 w 148"/>
                <a:gd name="T23" fmla="*/ 43 h 92"/>
                <a:gd name="T24" fmla="*/ 92 w 148"/>
                <a:gd name="T25" fmla="*/ 36 h 92"/>
                <a:gd name="T26" fmla="*/ 99 w 148"/>
                <a:gd name="T27" fmla="*/ 28 h 92"/>
                <a:gd name="T28" fmla="*/ 106 w 148"/>
                <a:gd name="T29" fmla="*/ 21 h 92"/>
                <a:gd name="T30" fmla="*/ 120 w 148"/>
                <a:gd name="T31" fmla="*/ 21 h 92"/>
                <a:gd name="T32" fmla="*/ 120 w 148"/>
                <a:gd name="T33" fmla="*/ 14 h 92"/>
                <a:gd name="T34" fmla="*/ 127 w 148"/>
                <a:gd name="T35" fmla="*/ 7 h 92"/>
                <a:gd name="T36" fmla="*/ 134 w 148"/>
                <a:gd name="T37" fmla="*/ 7 h 92"/>
                <a:gd name="T38" fmla="*/ 148 w 148"/>
                <a:gd name="T39" fmla="*/ 0 h 9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8"/>
                <a:gd name="T61" fmla="*/ 0 h 92"/>
                <a:gd name="T62" fmla="*/ 148 w 148"/>
                <a:gd name="T63" fmla="*/ 92 h 9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8" h="92">
                  <a:moveTo>
                    <a:pt x="0" y="92"/>
                  </a:moveTo>
                  <a:lnTo>
                    <a:pt x="7" y="85"/>
                  </a:lnTo>
                  <a:lnTo>
                    <a:pt x="14" y="85"/>
                  </a:lnTo>
                  <a:lnTo>
                    <a:pt x="21" y="78"/>
                  </a:lnTo>
                  <a:lnTo>
                    <a:pt x="28" y="71"/>
                  </a:lnTo>
                  <a:lnTo>
                    <a:pt x="42" y="71"/>
                  </a:lnTo>
                  <a:lnTo>
                    <a:pt x="49" y="71"/>
                  </a:lnTo>
                  <a:lnTo>
                    <a:pt x="56" y="64"/>
                  </a:lnTo>
                  <a:lnTo>
                    <a:pt x="63" y="57"/>
                  </a:lnTo>
                  <a:lnTo>
                    <a:pt x="63" y="50"/>
                  </a:lnTo>
                  <a:lnTo>
                    <a:pt x="77" y="43"/>
                  </a:lnTo>
                  <a:lnTo>
                    <a:pt x="85" y="43"/>
                  </a:lnTo>
                  <a:lnTo>
                    <a:pt x="92" y="36"/>
                  </a:lnTo>
                  <a:lnTo>
                    <a:pt x="99" y="28"/>
                  </a:lnTo>
                  <a:lnTo>
                    <a:pt x="106" y="21"/>
                  </a:lnTo>
                  <a:lnTo>
                    <a:pt x="120" y="21"/>
                  </a:lnTo>
                  <a:lnTo>
                    <a:pt x="120" y="14"/>
                  </a:lnTo>
                  <a:lnTo>
                    <a:pt x="127" y="7"/>
                  </a:lnTo>
                  <a:lnTo>
                    <a:pt x="134" y="7"/>
                  </a:lnTo>
                  <a:lnTo>
                    <a:pt x="148" y="0"/>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 name="Group 186"/>
          <p:cNvGrpSpPr>
            <a:grpSpLocks/>
          </p:cNvGrpSpPr>
          <p:nvPr/>
        </p:nvGrpSpPr>
        <p:grpSpPr bwMode="auto">
          <a:xfrm>
            <a:off x="5160963" y="5826125"/>
            <a:ext cx="990600" cy="660400"/>
            <a:chOff x="4320" y="3360"/>
            <a:chExt cx="624" cy="416"/>
          </a:xfrm>
        </p:grpSpPr>
        <p:sp>
          <p:nvSpPr>
            <p:cNvPr id="83024" name="Oval 177"/>
            <p:cNvSpPr>
              <a:spLocks noChangeArrowheads="1"/>
            </p:cNvSpPr>
            <p:nvPr/>
          </p:nvSpPr>
          <p:spPr bwMode="auto">
            <a:xfrm>
              <a:off x="4591" y="3493"/>
              <a:ext cx="113" cy="121"/>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25" name="Oval 185"/>
            <p:cNvSpPr>
              <a:spLocks noChangeArrowheads="1"/>
            </p:cNvSpPr>
            <p:nvPr/>
          </p:nvSpPr>
          <p:spPr bwMode="auto">
            <a:xfrm>
              <a:off x="4320" y="3360"/>
              <a:ext cx="624" cy="416"/>
            </a:xfrm>
            <a:prstGeom prst="ellipse">
              <a:avLst/>
            </a:prstGeom>
            <a:noFill/>
            <a:ln w="50800">
              <a:solidFill>
                <a:srgbClr val="0000FF"/>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grpSp>
        <p:nvGrpSpPr>
          <p:cNvPr id="6" name="Group 189"/>
          <p:cNvGrpSpPr>
            <a:grpSpLocks/>
          </p:cNvGrpSpPr>
          <p:nvPr/>
        </p:nvGrpSpPr>
        <p:grpSpPr bwMode="auto">
          <a:xfrm>
            <a:off x="5867400" y="2667000"/>
            <a:ext cx="3155950" cy="3352800"/>
            <a:chOff x="3696" y="1680"/>
            <a:chExt cx="1988" cy="2112"/>
          </a:xfrm>
        </p:grpSpPr>
        <p:sp>
          <p:nvSpPr>
            <p:cNvPr id="83022" name="Line 187"/>
            <p:cNvSpPr>
              <a:spLocks noChangeShapeType="1"/>
            </p:cNvSpPr>
            <p:nvPr/>
          </p:nvSpPr>
          <p:spPr bwMode="auto">
            <a:xfrm>
              <a:off x="3696" y="1680"/>
              <a:ext cx="0" cy="2112"/>
            </a:xfrm>
            <a:prstGeom prst="line">
              <a:avLst/>
            </a:prstGeom>
            <a:noFill/>
            <a:ln w="508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3023" name="Text Box 188"/>
            <p:cNvSpPr txBox="1">
              <a:spLocks noChangeArrowheads="1"/>
            </p:cNvSpPr>
            <p:nvPr/>
          </p:nvSpPr>
          <p:spPr bwMode="auto">
            <a:xfrm>
              <a:off x="3696" y="1872"/>
              <a:ext cx="198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16</a:t>
              </a:r>
              <a:r>
                <a:rPr lang="en-US" altLang="en-US" sz="1200"/>
                <a:t> </a:t>
              </a:r>
              <a:r>
                <a:rPr lang="en-US" altLang="en-US" sz="1800" baseline="30000"/>
                <a:t>2</a:t>
              </a:r>
              <a:r>
                <a:rPr lang="en-US" altLang="en-US" sz="1800"/>
                <a:t> cost for this one datum</a:t>
              </a:r>
            </a:p>
            <a:p>
              <a:pPr eaLnBrk="1" hangingPunct="1"/>
              <a:endParaRPr lang="en-US" altLang="en-US" sz="1800"/>
            </a:p>
            <a:p>
              <a:pPr eaLnBrk="1" hangingPunct="1"/>
              <a:r>
                <a:rPr lang="en-US" altLang="en-US" sz="1800"/>
                <a:t>Heavy penalty for large errors</a:t>
              </a:r>
            </a:p>
          </p:txBody>
        </p:sp>
      </p:grpSp>
      <p:grpSp>
        <p:nvGrpSpPr>
          <p:cNvPr id="7" name="Group 258"/>
          <p:cNvGrpSpPr>
            <a:grpSpLocks/>
          </p:cNvGrpSpPr>
          <p:nvPr/>
        </p:nvGrpSpPr>
        <p:grpSpPr bwMode="auto">
          <a:xfrm>
            <a:off x="4724400" y="4038600"/>
            <a:ext cx="4419600" cy="1752600"/>
            <a:chOff x="2976" y="2544"/>
            <a:chExt cx="2784" cy="1104"/>
          </a:xfrm>
        </p:grpSpPr>
        <p:sp>
          <p:nvSpPr>
            <p:cNvPr id="82954" name="Rectangle 257"/>
            <p:cNvSpPr>
              <a:spLocks noChangeArrowheads="1"/>
            </p:cNvSpPr>
            <p:nvPr/>
          </p:nvSpPr>
          <p:spPr bwMode="auto">
            <a:xfrm>
              <a:off x="2976" y="2544"/>
              <a:ext cx="2784" cy="1104"/>
            </a:xfrm>
            <a:prstGeom prst="rect">
              <a:avLst/>
            </a:prstGeom>
            <a:solidFill>
              <a:schemeClr val="bg1"/>
            </a:solidFill>
            <a:ln w="9525">
              <a:solidFill>
                <a:schemeClr val="tx1"/>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nvGrpSpPr>
            <p:cNvPr id="82955" name="Group 190"/>
            <p:cNvGrpSpPr>
              <a:grpSpLocks/>
            </p:cNvGrpSpPr>
            <p:nvPr/>
          </p:nvGrpSpPr>
          <p:grpSpPr bwMode="auto">
            <a:xfrm>
              <a:off x="3152" y="2640"/>
              <a:ext cx="2512" cy="958"/>
              <a:chOff x="1342" y="846"/>
              <a:chExt cx="3187" cy="1215"/>
            </a:xfrm>
          </p:grpSpPr>
          <p:sp>
            <p:nvSpPr>
              <p:cNvPr id="82956" name="Rectangle 191"/>
              <p:cNvSpPr>
                <a:spLocks noChangeArrowheads="1"/>
              </p:cNvSpPr>
              <p:nvPr/>
            </p:nvSpPr>
            <p:spPr bwMode="auto">
              <a:xfrm>
                <a:off x="1412" y="895"/>
                <a:ext cx="3076" cy="10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2957" name="Rectangle 192"/>
              <p:cNvSpPr>
                <a:spLocks noChangeArrowheads="1"/>
              </p:cNvSpPr>
              <p:nvPr/>
            </p:nvSpPr>
            <p:spPr bwMode="auto">
              <a:xfrm>
                <a:off x="1412" y="895"/>
                <a:ext cx="3076" cy="1018"/>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2958" name="Line 193"/>
              <p:cNvSpPr>
                <a:spLocks noChangeShapeType="1"/>
              </p:cNvSpPr>
              <p:nvPr/>
            </p:nvSpPr>
            <p:spPr bwMode="auto">
              <a:xfrm>
                <a:off x="1412" y="895"/>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9" name="Freeform 194"/>
              <p:cNvSpPr>
                <a:spLocks/>
              </p:cNvSpPr>
              <p:nvPr/>
            </p:nvSpPr>
            <p:spPr bwMode="auto">
              <a:xfrm>
                <a:off x="1412" y="895"/>
                <a:ext cx="3076" cy="1018"/>
              </a:xfrm>
              <a:custGeom>
                <a:avLst/>
                <a:gdLst>
                  <a:gd name="T0" fmla="*/ 0 w 434"/>
                  <a:gd name="T1" fmla="*/ 2147483647 h 144"/>
                  <a:gd name="T2" fmla="*/ 2147483647 w 434"/>
                  <a:gd name="T3" fmla="*/ 2147483647 h 144"/>
                  <a:gd name="T4" fmla="*/ 2147483647 w 434"/>
                  <a:gd name="T5" fmla="*/ 0 h 144"/>
                  <a:gd name="T6" fmla="*/ 0 60000 65536"/>
                  <a:gd name="T7" fmla="*/ 0 60000 65536"/>
                  <a:gd name="T8" fmla="*/ 0 60000 65536"/>
                  <a:gd name="T9" fmla="*/ 0 w 434"/>
                  <a:gd name="T10" fmla="*/ 0 h 144"/>
                  <a:gd name="T11" fmla="*/ 434 w 434"/>
                  <a:gd name="T12" fmla="*/ 144 h 144"/>
                </a:gdLst>
                <a:ahLst/>
                <a:cxnLst>
                  <a:cxn ang="T6">
                    <a:pos x="T0" y="T1"/>
                  </a:cxn>
                  <a:cxn ang="T7">
                    <a:pos x="T2" y="T3"/>
                  </a:cxn>
                  <a:cxn ang="T8">
                    <a:pos x="T4" y="T5"/>
                  </a:cxn>
                </a:cxnLst>
                <a:rect l="T9" t="T10" r="T11" b="T12"/>
                <a:pathLst>
                  <a:path w="434" h="144">
                    <a:moveTo>
                      <a:pt x="0" y="144"/>
                    </a:moveTo>
                    <a:lnTo>
                      <a:pt x="434" y="144"/>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960" name="Line 195"/>
              <p:cNvSpPr>
                <a:spLocks noChangeShapeType="1"/>
              </p:cNvSpPr>
              <p:nvPr/>
            </p:nvSpPr>
            <p:spPr bwMode="auto">
              <a:xfrm flipV="1">
                <a:off x="1412" y="895"/>
                <a:ext cx="1" cy="101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1" name="Line 196"/>
              <p:cNvSpPr>
                <a:spLocks noChangeShapeType="1"/>
              </p:cNvSpPr>
              <p:nvPr/>
            </p:nvSpPr>
            <p:spPr bwMode="auto">
              <a:xfrm>
                <a:off x="1412" y="1913"/>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2" name="Line 197"/>
              <p:cNvSpPr>
                <a:spLocks noChangeShapeType="1"/>
              </p:cNvSpPr>
              <p:nvPr/>
            </p:nvSpPr>
            <p:spPr bwMode="auto">
              <a:xfrm flipV="1">
                <a:off x="1412" y="895"/>
                <a:ext cx="1" cy="101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3" name="Line 198"/>
              <p:cNvSpPr>
                <a:spLocks noChangeShapeType="1"/>
              </p:cNvSpPr>
              <p:nvPr/>
            </p:nvSpPr>
            <p:spPr bwMode="auto">
              <a:xfrm flipV="1">
                <a:off x="1412" y="1877"/>
                <a:ext cx="1" cy="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4" name="Line 199"/>
              <p:cNvSpPr>
                <a:spLocks noChangeShapeType="1"/>
              </p:cNvSpPr>
              <p:nvPr/>
            </p:nvSpPr>
            <p:spPr bwMode="auto">
              <a:xfrm>
                <a:off x="1412" y="895"/>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5" name="Rectangle 200"/>
              <p:cNvSpPr>
                <a:spLocks noChangeArrowheads="1"/>
              </p:cNvSpPr>
              <p:nvPr/>
            </p:nvSpPr>
            <p:spPr bwMode="auto">
              <a:xfrm>
                <a:off x="1342" y="1927"/>
                <a:ext cx="16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-20</a:t>
                </a:r>
                <a:endParaRPr lang="en-US" altLang="en-US" sz="1800"/>
              </a:p>
            </p:txBody>
          </p:sp>
          <p:sp>
            <p:nvSpPr>
              <p:cNvPr id="82966" name="Line 201"/>
              <p:cNvSpPr>
                <a:spLocks noChangeShapeType="1"/>
              </p:cNvSpPr>
              <p:nvPr/>
            </p:nvSpPr>
            <p:spPr bwMode="auto">
              <a:xfrm flipV="1">
                <a:off x="2022" y="1877"/>
                <a:ext cx="1" cy="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7" name="Line 202"/>
              <p:cNvSpPr>
                <a:spLocks noChangeShapeType="1"/>
              </p:cNvSpPr>
              <p:nvPr/>
            </p:nvSpPr>
            <p:spPr bwMode="auto">
              <a:xfrm>
                <a:off x="2022" y="895"/>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68" name="Rectangle 203"/>
              <p:cNvSpPr>
                <a:spLocks noChangeArrowheads="1"/>
              </p:cNvSpPr>
              <p:nvPr/>
            </p:nvSpPr>
            <p:spPr bwMode="auto">
              <a:xfrm>
                <a:off x="1959" y="1927"/>
                <a:ext cx="16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-15</a:t>
                </a:r>
                <a:endParaRPr lang="en-US" altLang="en-US" sz="1800"/>
              </a:p>
            </p:txBody>
          </p:sp>
          <p:sp>
            <p:nvSpPr>
              <p:cNvPr id="82969" name="Line 204"/>
              <p:cNvSpPr>
                <a:spLocks noChangeShapeType="1"/>
              </p:cNvSpPr>
              <p:nvPr/>
            </p:nvSpPr>
            <p:spPr bwMode="auto">
              <a:xfrm flipV="1">
                <a:off x="2639" y="1877"/>
                <a:ext cx="1" cy="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0" name="Line 205"/>
              <p:cNvSpPr>
                <a:spLocks noChangeShapeType="1"/>
              </p:cNvSpPr>
              <p:nvPr/>
            </p:nvSpPr>
            <p:spPr bwMode="auto">
              <a:xfrm>
                <a:off x="2639" y="895"/>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1" name="Rectangle 206"/>
              <p:cNvSpPr>
                <a:spLocks noChangeArrowheads="1"/>
              </p:cNvSpPr>
              <p:nvPr/>
            </p:nvSpPr>
            <p:spPr bwMode="auto">
              <a:xfrm>
                <a:off x="2575" y="1927"/>
                <a:ext cx="16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-10</a:t>
                </a:r>
                <a:endParaRPr lang="en-US" altLang="en-US" sz="1800"/>
              </a:p>
            </p:txBody>
          </p:sp>
          <p:sp>
            <p:nvSpPr>
              <p:cNvPr id="82972" name="Line 207"/>
              <p:cNvSpPr>
                <a:spLocks noChangeShapeType="1"/>
              </p:cNvSpPr>
              <p:nvPr/>
            </p:nvSpPr>
            <p:spPr bwMode="auto">
              <a:xfrm flipV="1">
                <a:off x="3255" y="1877"/>
                <a:ext cx="1" cy="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3" name="Line 208"/>
              <p:cNvSpPr>
                <a:spLocks noChangeShapeType="1"/>
              </p:cNvSpPr>
              <p:nvPr/>
            </p:nvSpPr>
            <p:spPr bwMode="auto">
              <a:xfrm>
                <a:off x="3255" y="895"/>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4" name="Rectangle 209"/>
              <p:cNvSpPr>
                <a:spLocks noChangeArrowheads="1"/>
              </p:cNvSpPr>
              <p:nvPr/>
            </p:nvSpPr>
            <p:spPr bwMode="auto">
              <a:xfrm>
                <a:off x="3213" y="1927"/>
                <a:ext cx="9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-5</a:t>
                </a:r>
                <a:endParaRPr lang="en-US" altLang="en-US" sz="1800"/>
              </a:p>
            </p:txBody>
          </p:sp>
          <p:sp>
            <p:nvSpPr>
              <p:cNvPr id="82975" name="Line 210"/>
              <p:cNvSpPr>
                <a:spLocks noChangeShapeType="1"/>
              </p:cNvSpPr>
              <p:nvPr/>
            </p:nvSpPr>
            <p:spPr bwMode="auto">
              <a:xfrm flipV="1">
                <a:off x="3872" y="1877"/>
                <a:ext cx="1" cy="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6" name="Line 211"/>
              <p:cNvSpPr>
                <a:spLocks noChangeShapeType="1"/>
              </p:cNvSpPr>
              <p:nvPr/>
            </p:nvSpPr>
            <p:spPr bwMode="auto">
              <a:xfrm>
                <a:off x="3872" y="895"/>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7" name="Rectangle 212"/>
              <p:cNvSpPr>
                <a:spLocks noChangeArrowheads="1"/>
              </p:cNvSpPr>
              <p:nvPr/>
            </p:nvSpPr>
            <p:spPr bwMode="auto">
              <a:xfrm>
                <a:off x="3850" y="1927"/>
                <a:ext cx="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82978" name="Line 213"/>
              <p:cNvSpPr>
                <a:spLocks noChangeShapeType="1"/>
              </p:cNvSpPr>
              <p:nvPr/>
            </p:nvSpPr>
            <p:spPr bwMode="auto">
              <a:xfrm flipV="1">
                <a:off x="4488" y="1877"/>
                <a:ext cx="1" cy="3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79" name="Line 214"/>
              <p:cNvSpPr>
                <a:spLocks noChangeShapeType="1"/>
              </p:cNvSpPr>
              <p:nvPr/>
            </p:nvSpPr>
            <p:spPr bwMode="auto">
              <a:xfrm>
                <a:off x="4488" y="895"/>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0" name="Rectangle 215"/>
              <p:cNvSpPr>
                <a:spLocks noChangeArrowheads="1"/>
              </p:cNvSpPr>
              <p:nvPr/>
            </p:nvSpPr>
            <p:spPr bwMode="auto">
              <a:xfrm>
                <a:off x="4467" y="1926"/>
                <a:ext cx="6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5</a:t>
                </a:r>
                <a:endParaRPr lang="en-US" altLang="en-US" sz="1800"/>
              </a:p>
            </p:txBody>
          </p:sp>
          <p:sp>
            <p:nvSpPr>
              <p:cNvPr id="82981" name="Line 216"/>
              <p:cNvSpPr>
                <a:spLocks noChangeShapeType="1"/>
              </p:cNvSpPr>
              <p:nvPr/>
            </p:nvSpPr>
            <p:spPr bwMode="auto">
              <a:xfrm>
                <a:off x="1412" y="1913"/>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2" name="Line 217"/>
              <p:cNvSpPr>
                <a:spLocks noChangeShapeType="1"/>
              </p:cNvSpPr>
              <p:nvPr/>
            </p:nvSpPr>
            <p:spPr bwMode="auto">
              <a:xfrm flipH="1">
                <a:off x="4460" y="1913"/>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3" name="Rectangle 218"/>
              <p:cNvSpPr>
                <a:spLocks noChangeArrowheads="1"/>
              </p:cNvSpPr>
              <p:nvPr/>
            </p:nvSpPr>
            <p:spPr bwMode="auto">
              <a:xfrm>
                <a:off x="1342" y="1863"/>
                <a:ext cx="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82984" name="Line 219"/>
              <p:cNvSpPr>
                <a:spLocks noChangeShapeType="1"/>
              </p:cNvSpPr>
              <p:nvPr/>
            </p:nvSpPr>
            <p:spPr bwMode="auto">
              <a:xfrm>
                <a:off x="1412" y="1708"/>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5" name="Line 220"/>
              <p:cNvSpPr>
                <a:spLocks noChangeShapeType="1"/>
              </p:cNvSpPr>
              <p:nvPr/>
            </p:nvSpPr>
            <p:spPr bwMode="auto">
              <a:xfrm flipH="1">
                <a:off x="4460" y="1708"/>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6" name="Rectangle 221"/>
              <p:cNvSpPr>
                <a:spLocks noChangeArrowheads="1"/>
              </p:cNvSpPr>
              <p:nvPr/>
            </p:nvSpPr>
            <p:spPr bwMode="auto">
              <a:xfrm>
                <a:off x="1342" y="1658"/>
                <a:ext cx="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a:t>
                </a:r>
                <a:endParaRPr lang="en-US" altLang="en-US" sz="1800"/>
              </a:p>
            </p:txBody>
          </p:sp>
          <p:sp>
            <p:nvSpPr>
              <p:cNvPr id="82987" name="Line 222"/>
              <p:cNvSpPr>
                <a:spLocks noChangeShapeType="1"/>
              </p:cNvSpPr>
              <p:nvPr/>
            </p:nvSpPr>
            <p:spPr bwMode="auto">
              <a:xfrm>
                <a:off x="1412" y="1503"/>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8" name="Line 223"/>
              <p:cNvSpPr>
                <a:spLocks noChangeShapeType="1"/>
              </p:cNvSpPr>
              <p:nvPr/>
            </p:nvSpPr>
            <p:spPr bwMode="auto">
              <a:xfrm flipH="1">
                <a:off x="4460" y="1503"/>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89" name="Rectangle 224"/>
              <p:cNvSpPr>
                <a:spLocks noChangeArrowheads="1"/>
              </p:cNvSpPr>
              <p:nvPr/>
            </p:nvSpPr>
            <p:spPr bwMode="auto">
              <a:xfrm>
                <a:off x="1342" y="1453"/>
                <a:ext cx="6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a:t>
                </a:r>
                <a:endParaRPr lang="en-US" altLang="en-US" sz="1800"/>
              </a:p>
            </p:txBody>
          </p:sp>
          <p:sp>
            <p:nvSpPr>
              <p:cNvPr id="82990" name="Line 225"/>
              <p:cNvSpPr>
                <a:spLocks noChangeShapeType="1"/>
              </p:cNvSpPr>
              <p:nvPr/>
            </p:nvSpPr>
            <p:spPr bwMode="auto">
              <a:xfrm>
                <a:off x="1412" y="1305"/>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1" name="Line 226"/>
              <p:cNvSpPr>
                <a:spLocks noChangeShapeType="1"/>
              </p:cNvSpPr>
              <p:nvPr/>
            </p:nvSpPr>
            <p:spPr bwMode="auto">
              <a:xfrm flipH="1">
                <a:off x="4460" y="1305"/>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2" name="Rectangle 227"/>
              <p:cNvSpPr>
                <a:spLocks noChangeArrowheads="1"/>
              </p:cNvSpPr>
              <p:nvPr/>
            </p:nvSpPr>
            <p:spPr bwMode="auto">
              <a:xfrm>
                <a:off x="1342" y="1256"/>
                <a:ext cx="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3</a:t>
                </a:r>
                <a:endParaRPr lang="en-US" altLang="en-US" sz="1800"/>
              </a:p>
            </p:txBody>
          </p:sp>
          <p:sp>
            <p:nvSpPr>
              <p:cNvPr id="82993" name="Line 228"/>
              <p:cNvSpPr>
                <a:spLocks noChangeShapeType="1"/>
              </p:cNvSpPr>
              <p:nvPr/>
            </p:nvSpPr>
            <p:spPr bwMode="auto">
              <a:xfrm>
                <a:off x="1412" y="1100"/>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4" name="Line 229"/>
              <p:cNvSpPr>
                <a:spLocks noChangeShapeType="1"/>
              </p:cNvSpPr>
              <p:nvPr/>
            </p:nvSpPr>
            <p:spPr bwMode="auto">
              <a:xfrm flipH="1">
                <a:off x="4460" y="1100"/>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5" name="Rectangle 230"/>
              <p:cNvSpPr>
                <a:spLocks noChangeArrowheads="1"/>
              </p:cNvSpPr>
              <p:nvPr/>
            </p:nvSpPr>
            <p:spPr bwMode="auto">
              <a:xfrm>
                <a:off x="1342" y="1051"/>
                <a:ext cx="62"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a:t>
                </a:r>
                <a:endParaRPr lang="en-US" altLang="en-US" sz="1800"/>
              </a:p>
            </p:txBody>
          </p:sp>
          <p:sp>
            <p:nvSpPr>
              <p:cNvPr id="82996" name="Line 231"/>
              <p:cNvSpPr>
                <a:spLocks noChangeShapeType="1"/>
              </p:cNvSpPr>
              <p:nvPr/>
            </p:nvSpPr>
            <p:spPr bwMode="auto">
              <a:xfrm>
                <a:off x="1412" y="895"/>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7" name="Line 232"/>
              <p:cNvSpPr>
                <a:spLocks noChangeShapeType="1"/>
              </p:cNvSpPr>
              <p:nvPr/>
            </p:nvSpPr>
            <p:spPr bwMode="auto">
              <a:xfrm flipH="1">
                <a:off x="4460" y="895"/>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98" name="Rectangle 233"/>
              <p:cNvSpPr>
                <a:spLocks noChangeArrowheads="1"/>
              </p:cNvSpPr>
              <p:nvPr/>
            </p:nvSpPr>
            <p:spPr bwMode="auto">
              <a:xfrm>
                <a:off x="1342" y="846"/>
                <a:ext cx="6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5</a:t>
                </a:r>
                <a:endParaRPr lang="en-US" altLang="en-US" sz="1800"/>
              </a:p>
            </p:txBody>
          </p:sp>
          <p:sp>
            <p:nvSpPr>
              <p:cNvPr id="82999" name="Line 234"/>
              <p:cNvSpPr>
                <a:spLocks noChangeShapeType="1"/>
              </p:cNvSpPr>
              <p:nvPr/>
            </p:nvSpPr>
            <p:spPr bwMode="auto">
              <a:xfrm>
                <a:off x="1412" y="895"/>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00" name="Freeform 235"/>
              <p:cNvSpPr>
                <a:spLocks/>
              </p:cNvSpPr>
              <p:nvPr/>
            </p:nvSpPr>
            <p:spPr bwMode="auto">
              <a:xfrm>
                <a:off x="1412" y="895"/>
                <a:ext cx="3076" cy="1018"/>
              </a:xfrm>
              <a:custGeom>
                <a:avLst/>
                <a:gdLst>
                  <a:gd name="T0" fmla="*/ 0 w 434"/>
                  <a:gd name="T1" fmla="*/ 2147483647 h 144"/>
                  <a:gd name="T2" fmla="*/ 2147483647 w 434"/>
                  <a:gd name="T3" fmla="*/ 2147483647 h 144"/>
                  <a:gd name="T4" fmla="*/ 2147483647 w 434"/>
                  <a:gd name="T5" fmla="*/ 0 h 144"/>
                  <a:gd name="T6" fmla="*/ 0 60000 65536"/>
                  <a:gd name="T7" fmla="*/ 0 60000 65536"/>
                  <a:gd name="T8" fmla="*/ 0 60000 65536"/>
                  <a:gd name="T9" fmla="*/ 0 w 434"/>
                  <a:gd name="T10" fmla="*/ 0 h 144"/>
                  <a:gd name="T11" fmla="*/ 434 w 434"/>
                  <a:gd name="T12" fmla="*/ 144 h 144"/>
                </a:gdLst>
                <a:ahLst/>
                <a:cxnLst>
                  <a:cxn ang="T6">
                    <a:pos x="T0" y="T1"/>
                  </a:cxn>
                  <a:cxn ang="T7">
                    <a:pos x="T2" y="T3"/>
                  </a:cxn>
                  <a:cxn ang="T8">
                    <a:pos x="T4" y="T5"/>
                  </a:cxn>
                </a:cxnLst>
                <a:rect l="T9" t="T10" r="T11" b="T12"/>
                <a:pathLst>
                  <a:path w="434" h="144">
                    <a:moveTo>
                      <a:pt x="0" y="144"/>
                    </a:moveTo>
                    <a:lnTo>
                      <a:pt x="434" y="144"/>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001" name="Line 236"/>
              <p:cNvSpPr>
                <a:spLocks noChangeShapeType="1"/>
              </p:cNvSpPr>
              <p:nvPr/>
            </p:nvSpPr>
            <p:spPr bwMode="auto">
              <a:xfrm flipV="1">
                <a:off x="1412" y="895"/>
                <a:ext cx="1" cy="101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002" name="Rectangle 237"/>
              <p:cNvSpPr>
                <a:spLocks noChangeArrowheads="1"/>
              </p:cNvSpPr>
              <p:nvPr/>
            </p:nvSpPr>
            <p:spPr bwMode="auto">
              <a:xfrm>
                <a:off x="1859" y="1708"/>
                <a:ext cx="248" cy="205"/>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3" name="Rectangle 238"/>
              <p:cNvSpPr>
                <a:spLocks noChangeArrowheads="1"/>
              </p:cNvSpPr>
              <p:nvPr/>
            </p:nvSpPr>
            <p:spPr bwMode="auto">
              <a:xfrm>
                <a:off x="1859" y="1708"/>
                <a:ext cx="248" cy="205"/>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4" name="Rectangle 239"/>
              <p:cNvSpPr>
                <a:spLocks noChangeArrowheads="1"/>
              </p:cNvSpPr>
              <p:nvPr/>
            </p:nvSpPr>
            <p:spPr bwMode="auto">
              <a:xfrm>
                <a:off x="2107" y="1913"/>
                <a:ext cx="248" cy="1"/>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5" name="Rectangle 240"/>
              <p:cNvSpPr>
                <a:spLocks noChangeArrowheads="1"/>
              </p:cNvSpPr>
              <p:nvPr/>
            </p:nvSpPr>
            <p:spPr bwMode="auto">
              <a:xfrm>
                <a:off x="2107" y="1913"/>
                <a:ext cx="248"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6" name="Rectangle 241"/>
              <p:cNvSpPr>
                <a:spLocks noChangeArrowheads="1"/>
              </p:cNvSpPr>
              <p:nvPr/>
            </p:nvSpPr>
            <p:spPr bwMode="auto">
              <a:xfrm>
                <a:off x="2355" y="1913"/>
                <a:ext cx="241" cy="1"/>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7" name="Rectangle 242"/>
              <p:cNvSpPr>
                <a:spLocks noChangeArrowheads="1"/>
              </p:cNvSpPr>
              <p:nvPr/>
            </p:nvSpPr>
            <p:spPr bwMode="auto">
              <a:xfrm>
                <a:off x="2355" y="1913"/>
                <a:ext cx="241"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8" name="Rectangle 243"/>
              <p:cNvSpPr>
                <a:spLocks noChangeArrowheads="1"/>
              </p:cNvSpPr>
              <p:nvPr/>
            </p:nvSpPr>
            <p:spPr bwMode="auto">
              <a:xfrm>
                <a:off x="2596" y="1913"/>
                <a:ext cx="248" cy="1"/>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09" name="Rectangle 244"/>
              <p:cNvSpPr>
                <a:spLocks noChangeArrowheads="1"/>
              </p:cNvSpPr>
              <p:nvPr/>
            </p:nvSpPr>
            <p:spPr bwMode="auto">
              <a:xfrm>
                <a:off x="2596" y="1913"/>
                <a:ext cx="248"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0" name="Rectangle 245"/>
              <p:cNvSpPr>
                <a:spLocks noChangeArrowheads="1"/>
              </p:cNvSpPr>
              <p:nvPr/>
            </p:nvSpPr>
            <p:spPr bwMode="auto">
              <a:xfrm>
                <a:off x="2844" y="1913"/>
                <a:ext cx="248" cy="1"/>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1" name="Rectangle 246"/>
              <p:cNvSpPr>
                <a:spLocks noChangeArrowheads="1"/>
              </p:cNvSpPr>
              <p:nvPr/>
            </p:nvSpPr>
            <p:spPr bwMode="auto">
              <a:xfrm>
                <a:off x="2844" y="1913"/>
                <a:ext cx="248" cy="1"/>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2" name="Rectangle 247"/>
              <p:cNvSpPr>
                <a:spLocks noChangeArrowheads="1"/>
              </p:cNvSpPr>
              <p:nvPr/>
            </p:nvSpPr>
            <p:spPr bwMode="auto">
              <a:xfrm>
                <a:off x="3092" y="1708"/>
                <a:ext cx="241" cy="205"/>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3" name="Rectangle 248"/>
              <p:cNvSpPr>
                <a:spLocks noChangeArrowheads="1"/>
              </p:cNvSpPr>
              <p:nvPr/>
            </p:nvSpPr>
            <p:spPr bwMode="auto">
              <a:xfrm>
                <a:off x="3092" y="1708"/>
                <a:ext cx="241" cy="205"/>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4" name="Rectangle 249"/>
              <p:cNvSpPr>
                <a:spLocks noChangeArrowheads="1"/>
              </p:cNvSpPr>
              <p:nvPr/>
            </p:nvSpPr>
            <p:spPr bwMode="auto">
              <a:xfrm>
                <a:off x="3333" y="1708"/>
                <a:ext cx="248" cy="205"/>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5" name="Rectangle 250"/>
              <p:cNvSpPr>
                <a:spLocks noChangeArrowheads="1"/>
              </p:cNvSpPr>
              <p:nvPr/>
            </p:nvSpPr>
            <p:spPr bwMode="auto">
              <a:xfrm>
                <a:off x="3333" y="1708"/>
                <a:ext cx="248" cy="205"/>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6" name="Rectangle 251"/>
              <p:cNvSpPr>
                <a:spLocks noChangeArrowheads="1"/>
              </p:cNvSpPr>
              <p:nvPr/>
            </p:nvSpPr>
            <p:spPr bwMode="auto">
              <a:xfrm>
                <a:off x="3581" y="1708"/>
                <a:ext cx="248" cy="205"/>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7" name="Rectangle 252"/>
              <p:cNvSpPr>
                <a:spLocks noChangeArrowheads="1"/>
              </p:cNvSpPr>
              <p:nvPr/>
            </p:nvSpPr>
            <p:spPr bwMode="auto">
              <a:xfrm>
                <a:off x="3581" y="1708"/>
                <a:ext cx="248" cy="205"/>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8" name="Rectangle 253"/>
              <p:cNvSpPr>
                <a:spLocks noChangeArrowheads="1"/>
              </p:cNvSpPr>
              <p:nvPr/>
            </p:nvSpPr>
            <p:spPr bwMode="auto">
              <a:xfrm>
                <a:off x="3829" y="895"/>
                <a:ext cx="241" cy="1018"/>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19" name="Rectangle 254"/>
              <p:cNvSpPr>
                <a:spLocks noChangeArrowheads="1"/>
              </p:cNvSpPr>
              <p:nvPr/>
            </p:nvSpPr>
            <p:spPr bwMode="auto">
              <a:xfrm>
                <a:off x="3829" y="895"/>
                <a:ext cx="241" cy="1018"/>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20" name="Rectangle 255"/>
              <p:cNvSpPr>
                <a:spLocks noChangeArrowheads="1"/>
              </p:cNvSpPr>
              <p:nvPr/>
            </p:nvSpPr>
            <p:spPr bwMode="auto">
              <a:xfrm>
                <a:off x="4070" y="1503"/>
                <a:ext cx="248" cy="410"/>
              </a:xfrm>
              <a:prstGeom prst="rect">
                <a:avLst/>
              </a:prstGeom>
              <a:solidFill>
                <a:srgbClr val="0000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021" name="Rectangle 256"/>
              <p:cNvSpPr>
                <a:spLocks noChangeArrowheads="1"/>
              </p:cNvSpPr>
              <p:nvPr/>
            </p:nvSpPr>
            <p:spPr bwMode="auto">
              <a:xfrm>
                <a:off x="4070" y="1503"/>
                <a:ext cx="248" cy="41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grpSp>
      <p:sp>
        <p:nvSpPr>
          <p:cNvPr id="8" name="Footer Placeholder 7"/>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altLang="en-US" smtClean="0"/>
              <a:t>L1 error</a:t>
            </a:r>
          </a:p>
        </p:txBody>
      </p:sp>
      <p:sp>
        <p:nvSpPr>
          <p:cNvPr id="83970" name="Rectangle 5"/>
          <p:cNvSpPr>
            <a:spLocks noChangeArrowheads="1"/>
          </p:cNvSpPr>
          <p:nvPr/>
        </p:nvSpPr>
        <p:spPr bwMode="auto">
          <a:xfrm>
            <a:off x="674688" y="1979613"/>
            <a:ext cx="4975225" cy="3921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971" name="Rectangle 6"/>
          <p:cNvSpPr>
            <a:spLocks noChangeArrowheads="1"/>
          </p:cNvSpPr>
          <p:nvPr/>
        </p:nvSpPr>
        <p:spPr bwMode="auto">
          <a:xfrm>
            <a:off x="674688" y="1979613"/>
            <a:ext cx="4975225" cy="3921125"/>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3972" name="Line 7"/>
          <p:cNvSpPr>
            <a:spLocks noChangeShapeType="1"/>
          </p:cNvSpPr>
          <p:nvPr/>
        </p:nvSpPr>
        <p:spPr bwMode="auto">
          <a:xfrm>
            <a:off x="674688" y="1979613"/>
            <a:ext cx="49752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73" name="Freeform 8"/>
          <p:cNvSpPr>
            <a:spLocks/>
          </p:cNvSpPr>
          <p:nvPr/>
        </p:nvSpPr>
        <p:spPr bwMode="auto">
          <a:xfrm>
            <a:off x="674688" y="1979613"/>
            <a:ext cx="4975225" cy="3921125"/>
          </a:xfrm>
          <a:custGeom>
            <a:avLst/>
            <a:gdLst>
              <a:gd name="T0" fmla="*/ 0 w 434"/>
              <a:gd name="T1" fmla="*/ 2147483647 h 343"/>
              <a:gd name="T2" fmla="*/ 2147483647 w 434"/>
              <a:gd name="T3" fmla="*/ 2147483647 h 343"/>
              <a:gd name="T4" fmla="*/ 2147483647 w 434"/>
              <a:gd name="T5" fmla="*/ 0 h 343"/>
              <a:gd name="T6" fmla="*/ 0 60000 65536"/>
              <a:gd name="T7" fmla="*/ 0 60000 65536"/>
              <a:gd name="T8" fmla="*/ 0 60000 65536"/>
              <a:gd name="T9" fmla="*/ 0 w 434"/>
              <a:gd name="T10" fmla="*/ 0 h 343"/>
              <a:gd name="T11" fmla="*/ 434 w 434"/>
              <a:gd name="T12" fmla="*/ 343 h 343"/>
            </a:gdLst>
            <a:ahLst/>
            <a:cxnLst>
              <a:cxn ang="T6">
                <a:pos x="T0" y="T1"/>
              </a:cxn>
              <a:cxn ang="T7">
                <a:pos x="T2" y="T3"/>
              </a:cxn>
              <a:cxn ang="T8">
                <a:pos x="T4" y="T5"/>
              </a:cxn>
            </a:cxnLst>
            <a:rect l="T9" t="T10" r="T11" b="T12"/>
            <a:pathLst>
              <a:path w="434" h="343">
                <a:moveTo>
                  <a:pt x="0" y="343"/>
                </a:moveTo>
                <a:lnTo>
                  <a:pt x="434" y="343"/>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3974" name="Line 9"/>
          <p:cNvSpPr>
            <a:spLocks noChangeShapeType="1"/>
          </p:cNvSpPr>
          <p:nvPr/>
        </p:nvSpPr>
        <p:spPr bwMode="auto">
          <a:xfrm flipV="1">
            <a:off x="674688" y="1979613"/>
            <a:ext cx="1587" cy="3921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75" name="Line 10"/>
          <p:cNvSpPr>
            <a:spLocks noChangeShapeType="1"/>
          </p:cNvSpPr>
          <p:nvPr/>
        </p:nvSpPr>
        <p:spPr bwMode="auto">
          <a:xfrm>
            <a:off x="674688" y="5900738"/>
            <a:ext cx="49752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76" name="Line 11"/>
          <p:cNvSpPr>
            <a:spLocks noChangeShapeType="1"/>
          </p:cNvSpPr>
          <p:nvPr/>
        </p:nvSpPr>
        <p:spPr bwMode="auto">
          <a:xfrm flipV="1">
            <a:off x="674688" y="1979613"/>
            <a:ext cx="1587" cy="3921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77" name="Line 12"/>
          <p:cNvSpPr>
            <a:spLocks noChangeShapeType="1"/>
          </p:cNvSpPr>
          <p:nvPr/>
        </p:nvSpPr>
        <p:spPr bwMode="auto">
          <a:xfrm flipV="1">
            <a:off x="674688"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78" name="Line 13"/>
          <p:cNvSpPr>
            <a:spLocks noChangeShapeType="1"/>
          </p:cNvSpPr>
          <p:nvPr/>
        </p:nvSpPr>
        <p:spPr bwMode="auto">
          <a:xfrm>
            <a:off x="674688"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79" name="Rectangle 14"/>
          <p:cNvSpPr>
            <a:spLocks noChangeArrowheads="1"/>
          </p:cNvSpPr>
          <p:nvPr/>
        </p:nvSpPr>
        <p:spPr bwMode="auto">
          <a:xfrm>
            <a:off x="641350" y="5922963"/>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83980" name="Line 15"/>
          <p:cNvSpPr>
            <a:spLocks noChangeShapeType="1"/>
          </p:cNvSpPr>
          <p:nvPr/>
        </p:nvSpPr>
        <p:spPr bwMode="auto">
          <a:xfrm flipV="1">
            <a:off x="1168400" y="5843588"/>
            <a:ext cx="1588"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81" name="Line 16"/>
          <p:cNvSpPr>
            <a:spLocks noChangeShapeType="1"/>
          </p:cNvSpPr>
          <p:nvPr/>
        </p:nvSpPr>
        <p:spPr bwMode="auto">
          <a:xfrm>
            <a:off x="1168400" y="1979613"/>
            <a:ext cx="1588"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82" name="Rectangle 17"/>
          <p:cNvSpPr>
            <a:spLocks noChangeArrowheads="1"/>
          </p:cNvSpPr>
          <p:nvPr/>
        </p:nvSpPr>
        <p:spPr bwMode="auto">
          <a:xfrm>
            <a:off x="1133475" y="5922963"/>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a:t>
            </a:r>
            <a:endParaRPr lang="en-US" altLang="en-US" sz="1800"/>
          </a:p>
        </p:txBody>
      </p:sp>
      <p:sp>
        <p:nvSpPr>
          <p:cNvPr id="83983" name="Line 18"/>
          <p:cNvSpPr>
            <a:spLocks noChangeShapeType="1"/>
          </p:cNvSpPr>
          <p:nvPr/>
        </p:nvSpPr>
        <p:spPr bwMode="auto">
          <a:xfrm flipV="1">
            <a:off x="1660525" y="5843588"/>
            <a:ext cx="1588"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84" name="Line 19"/>
          <p:cNvSpPr>
            <a:spLocks noChangeShapeType="1"/>
          </p:cNvSpPr>
          <p:nvPr/>
        </p:nvSpPr>
        <p:spPr bwMode="auto">
          <a:xfrm>
            <a:off x="1660525" y="1979613"/>
            <a:ext cx="1588"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85" name="Rectangle 20"/>
          <p:cNvSpPr>
            <a:spLocks noChangeArrowheads="1"/>
          </p:cNvSpPr>
          <p:nvPr/>
        </p:nvSpPr>
        <p:spPr bwMode="auto">
          <a:xfrm>
            <a:off x="1638300" y="5922963"/>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a:t>
            </a:r>
            <a:endParaRPr lang="en-US" altLang="en-US" sz="1800"/>
          </a:p>
        </p:txBody>
      </p:sp>
      <p:sp>
        <p:nvSpPr>
          <p:cNvPr id="83986" name="Line 21"/>
          <p:cNvSpPr>
            <a:spLocks noChangeShapeType="1"/>
          </p:cNvSpPr>
          <p:nvPr/>
        </p:nvSpPr>
        <p:spPr bwMode="auto">
          <a:xfrm flipV="1">
            <a:off x="2154238"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87" name="Line 22"/>
          <p:cNvSpPr>
            <a:spLocks noChangeShapeType="1"/>
          </p:cNvSpPr>
          <p:nvPr/>
        </p:nvSpPr>
        <p:spPr bwMode="auto">
          <a:xfrm>
            <a:off x="2154238"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88" name="Rectangle 23"/>
          <p:cNvSpPr>
            <a:spLocks noChangeArrowheads="1"/>
          </p:cNvSpPr>
          <p:nvPr/>
        </p:nvSpPr>
        <p:spPr bwMode="auto">
          <a:xfrm>
            <a:off x="2130425" y="5922963"/>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6</a:t>
            </a:r>
            <a:endParaRPr lang="en-US" altLang="en-US" sz="1800"/>
          </a:p>
        </p:txBody>
      </p:sp>
      <p:sp>
        <p:nvSpPr>
          <p:cNvPr id="83989" name="Line 24"/>
          <p:cNvSpPr>
            <a:spLocks noChangeShapeType="1"/>
          </p:cNvSpPr>
          <p:nvPr/>
        </p:nvSpPr>
        <p:spPr bwMode="auto">
          <a:xfrm flipV="1">
            <a:off x="2657475" y="5843588"/>
            <a:ext cx="1588"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0" name="Line 25"/>
          <p:cNvSpPr>
            <a:spLocks noChangeShapeType="1"/>
          </p:cNvSpPr>
          <p:nvPr/>
        </p:nvSpPr>
        <p:spPr bwMode="auto">
          <a:xfrm>
            <a:off x="2657475" y="1979613"/>
            <a:ext cx="1588"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1" name="Rectangle 26"/>
          <p:cNvSpPr>
            <a:spLocks noChangeArrowheads="1"/>
          </p:cNvSpPr>
          <p:nvPr/>
        </p:nvSpPr>
        <p:spPr bwMode="auto">
          <a:xfrm>
            <a:off x="2635250" y="5922963"/>
            <a:ext cx="7778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8</a:t>
            </a:r>
            <a:endParaRPr lang="en-US" altLang="en-US" sz="1800"/>
          </a:p>
        </p:txBody>
      </p:sp>
      <p:sp>
        <p:nvSpPr>
          <p:cNvPr id="83992" name="Line 27"/>
          <p:cNvSpPr>
            <a:spLocks noChangeShapeType="1"/>
          </p:cNvSpPr>
          <p:nvPr/>
        </p:nvSpPr>
        <p:spPr bwMode="auto">
          <a:xfrm flipV="1">
            <a:off x="3151188"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3" name="Line 28"/>
          <p:cNvSpPr>
            <a:spLocks noChangeShapeType="1"/>
          </p:cNvSpPr>
          <p:nvPr/>
        </p:nvSpPr>
        <p:spPr bwMode="auto">
          <a:xfrm>
            <a:off x="3151188"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4" name="Rectangle 29"/>
          <p:cNvSpPr>
            <a:spLocks noChangeArrowheads="1"/>
          </p:cNvSpPr>
          <p:nvPr/>
        </p:nvSpPr>
        <p:spPr bwMode="auto">
          <a:xfrm>
            <a:off x="3082925" y="5922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10</a:t>
            </a:r>
            <a:endParaRPr lang="en-US" altLang="en-US" sz="1800"/>
          </a:p>
        </p:txBody>
      </p:sp>
      <p:sp>
        <p:nvSpPr>
          <p:cNvPr id="83995" name="Line 30"/>
          <p:cNvSpPr>
            <a:spLocks noChangeShapeType="1"/>
          </p:cNvSpPr>
          <p:nvPr/>
        </p:nvSpPr>
        <p:spPr bwMode="auto">
          <a:xfrm flipV="1">
            <a:off x="3656013"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6" name="Line 31"/>
          <p:cNvSpPr>
            <a:spLocks noChangeShapeType="1"/>
          </p:cNvSpPr>
          <p:nvPr/>
        </p:nvSpPr>
        <p:spPr bwMode="auto">
          <a:xfrm>
            <a:off x="3656013"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7" name="Rectangle 32"/>
          <p:cNvSpPr>
            <a:spLocks noChangeArrowheads="1"/>
          </p:cNvSpPr>
          <p:nvPr/>
        </p:nvSpPr>
        <p:spPr bwMode="auto">
          <a:xfrm>
            <a:off x="3586163" y="5922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12</a:t>
            </a:r>
            <a:endParaRPr lang="en-US" altLang="en-US" sz="1800"/>
          </a:p>
        </p:txBody>
      </p:sp>
      <p:sp>
        <p:nvSpPr>
          <p:cNvPr id="83998" name="Line 33"/>
          <p:cNvSpPr>
            <a:spLocks noChangeShapeType="1"/>
          </p:cNvSpPr>
          <p:nvPr/>
        </p:nvSpPr>
        <p:spPr bwMode="auto">
          <a:xfrm flipV="1">
            <a:off x="4148138"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999" name="Line 34"/>
          <p:cNvSpPr>
            <a:spLocks noChangeShapeType="1"/>
          </p:cNvSpPr>
          <p:nvPr/>
        </p:nvSpPr>
        <p:spPr bwMode="auto">
          <a:xfrm>
            <a:off x="4148138"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0" name="Rectangle 35"/>
          <p:cNvSpPr>
            <a:spLocks noChangeArrowheads="1"/>
          </p:cNvSpPr>
          <p:nvPr/>
        </p:nvSpPr>
        <p:spPr bwMode="auto">
          <a:xfrm>
            <a:off x="4079875" y="5922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14</a:t>
            </a:r>
            <a:endParaRPr lang="en-US" altLang="en-US" sz="1800"/>
          </a:p>
        </p:txBody>
      </p:sp>
      <p:sp>
        <p:nvSpPr>
          <p:cNvPr id="84001" name="Line 36"/>
          <p:cNvSpPr>
            <a:spLocks noChangeShapeType="1"/>
          </p:cNvSpPr>
          <p:nvPr/>
        </p:nvSpPr>
        <p:spPr bwMode="auto">
          <a:xfrm flipV="1">
            <a:off x="4652963"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2" name="Line 37"/>
          <p:cNvSpPr>
            <a:spLocks noChangeShapeType="1"/>
          </p:cNvSpPr>
          <p:nvPr/>
        </p:nvSpPr>
        <p:spPr bwMode="auto">
          <a:xfrm>
            <a:off x="4652963"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3" name="Rectangle 38"/>
          <p:cNvSpPr>
            <a:spLocks noChangeArrowheads="1"/>
          </p:cNvSpPr>
          <p:nvPr/>
        </p:nvSpPr>
        <p:spPr bwMode="auto">
          <a:xfrm>
            <a:off x="4584700" y="5922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16</a:t>
            </a:r>
            <a:endParaRPr lang="en-US" altLang="en-US" sz="1800"/>
          </a:p>
        </p:txBody>
      </p:sp>
      <p:sp>
        <p:nvSpPr>
          <p:cNvPr id="84004" name="Line 39"/>
          <p:cNvSpPr>
            <a:spLocks noChangeShapeType="1"/>
          </p:cNvSpPr>
          <p:nvPr/>
        </p:nvSpPr>
        <p:spPr bwMode="auto">
          <a:xfrm flipV="1">
            <a:off x="5146675" y="5843588"/>
            <a:ext cx="1588"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5" name="Line 40"/>
          <p:cNvSpPr>
            <a:spLocks noChangeShapeType="1"/>
          </p:cNvSpPr>
          <p:nvPr/>
        </p:nvSpPr>
        <p:spPr bwMode="auto">
          <a:xfrm>
            <a:off x="5146675" y="1979613"/>
            <a:ext cx="1588"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6" name="Rectangle 41"/>
          <p:cNvSpPr>
            <a:spLocks noChangeArrowheads="1"/>
          </p:cNvSpPr>
          <p:nvPr/>
        </p:nvSpPr>
        <p:spPr bwMode="auto">
          <a:xfrm>
            <a:off x="5076825" y="5922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18</a:t>
            </a:r>
            <a:endParaRPr lang="en-US" altLang="en-US" sz="1800"/>
          </a:p>
        </p:txBody>
      </p:sp>
      <p:sp>
        <p:nvSpPr>
          <p:cNvPr id="84007" name="Line 42"/>
          <p:cNvSpPr>
            <a:spLocks noChangeShapeType="1"/>
          </p:cNvSpPr>
          <p:nvPr/>
        </p:nvSpPr>
        <p:spPr bwMode="auto">
          <a:xfrm flipV="1">
            <a:off x="5649913" y="5843588"/>
            <a:ext cx="1587" cy="571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8" name="Line 43"/>
          <p:cNvSpPr>
            <a:spLocks noChangeShapeType="1"/>
          </p:cNvSpPr>
          <p:nvPr/>
        </p:nvSpPr>
        <p:spPr bwMode="auto">
          <a:xfrm>
            <a:off x="5649913" y="1979613"/>
            <a:ext cx="1587" cy="4603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09" name="Rectangle 44"/>
          <p:cNvSpPr>
            <a:spLocks noChangeArrowheads="1"/>
          </p:cNvSpPr>
          <p:nvPr/>
        </p:nvSpPr>
        <p:spPr bwMode="auto">
          <a:xfrm>
            <a:off x="5581650" y="5922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20</a:t>
            </a:r>
            <a:endParaRPr lang="en-US" altLang="en-US" sz="1800"/>
          </a:p>
        </p:txBody>
      </p:sp>
      <p:sp>
        <p:nvSpPr>
          <p:cNvPr id="84010" name="Line 45"/>
          <p:cNvSpPr>
            <a:spLocks noChangeShapeType="1"/>
          </p:cNvSpPr>
          <p:nvPr/>
        </p:nvSpPr>
        <p:spPr bwMode="auto">
          <a:xfrm>
            <a:off x="674688" y="5900738"/>
            <a:ext cx="349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1" name="Line 46"/>
          <p:cNvSpPr>
            <a:spLocks noChangeShapeType="1"/>
          </p:cNvSpPr>
          <p:nvPr/>
        </p:nvSpPr>
        <p:spPr bwMode="auto">
          <a:xfrm flipH="1">
            <a:off x="5603875" y="5900738"/>
            <a:ext cx="460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2" name="Rectangle 47"/>
          <p:cNvSpPr>
            <a:spLocks noChangeArrowheads="1"/>
          </p:cNvSpPr>
          <p:nvPr/>
        </p:nvSpPr>
        <p:spPr bwMode="auto">
          <a:xfrm>
            <a:off x="560388" y="5808663"/>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84013" name="Line 48"/>
          <p:cNvSpPr>
            <a:spLocks noChangeShapeType="1"/>
          </p:cNvSpPr>
          <p:nvPr/>
        </p:nvSpPr>
        <p:spPr bwMode="auto">
          <a:xfrm>
            <a:off x="674688" y="5454650"/>
            <a:ext cx="349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4" name="Line 49"/>
          <p:cNvSpPr>
            <a:spLocks noChangeShapeType="1"/>
          </p:cNvSpPr>
          <p:nvPr/>
        </p:nvSpPr>
        <p:spPr bwMode="auto">
          <a:xfrm flipH="1">
            <a:off x="5603875" y="5454650"/>
            <a:ext cx="460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5" name="Rectangle 50"/>
          <p:cNvSpPr>
            <a:spLocks noChangeArrowheads="1"/>
          </p:cNvSpPr>
          <p:nvPr/>
        </p:nvSpPr>
        <p:spPr bwMode="auto">
          <a:xfrm>
            <a:off x="560388" y="537527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a:t>
            </a:r>
            <a:endParaRPr lang="en-US" altLang="en-US" sz="1800"/>
          </a:p>
        </p:txBody>
      </p:sp>
      <p:sp>
        <p:nvSpPr>
          <p:cNvPr id="84016" name="Line 51"/>
          <p:cNvSpPr>
            <a:spLocks noChangeShapeType="1"/>
          </p:cNvSpPr>
          <p:nvPr/>
        </p:nvSpPr>
        <p:spPr bwMode="auto">
          <a:xfrm>
            <a:off x="674688" y="5019675"/>
            <a:ext cx="349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7" name="Line 52"/>
          <p:cNvSpPr>
            <a:spLocks noChangeShapeType="1"/>
          </p:cNvSpPr>
          <p:nvPr/>
        </p:nvSpPr>
        <p:spPr bwMode="auto">
          <a:xfrm flipH="1">
            <a:off x="5603875" y="5019675"/>
            <a:ext cx="460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18" name="Rectangle 53"/>
          <p:cNvSpPr>
            <a:spLocks noChangeArrowheads="1"/>
          </p:cNvSpPr>
          <p:nvPr/>
        </p:nvSpPr>
        <p:spPr bwMode="auto">
          <a:xfrm>
            <a:off x="560388" y="4940300"/>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a:t>
            </a:r>
            <a:endParaRPr lang="en-US" altLang="en-US" sz="1800"/>
          </a:p>
        </p:txBody>
      </p:sp>
      <p:sp>
        <p:nvSpPr>
          <p:cNvPr id="84019" name="Line 54"/>
          <p:cNvSpPr>
            <a:spLocks noChangeShapeType="1"/>
          </p:cNvSpPr>
          <p:nvPr/>
        </p:nvSpPr>
        <p:spPr bwMode="auto">
          <a:xfrm>
            <a:off x="674688" y="4586288"/>
            <a:ext cx="349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0" name="Line 55"/>
          <p:cNvSpPr>
            <a:spLocks noChangeShapeType="1"/>
          </p:cNvSpPr>
          <p:nvPr/>
        </p:nvSpPr>
        <p:spPr bwMode="auto">
          <a:xfrm flipH="1">
            <a:off x="5603875" y="4586288"/>
            <a:ext cx="460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1" name="Rectangle 56"/>
          <p:cNvSpPr>
            <a:spLocks noChangeArrowheads="1"/>
          </p:cNvSpPr>
          <p:nvPr/>
        </p:nvSpPr>
        <p:spPr bwMode="auto">
          <a:xfrm>
            <a:off x="560388" y="4505325"/>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6</a:t>
            </a:r>
            <a:endParaRPr lang="en-US" altLang="en-US" sz="1800"/>
          </a:p>
        </p:txBody>
      </p:sp>
      <p:sp>
        <p:nvSpPr>
          <p:cNvPr id="84022" name="Line 57"/>
          <p:cNvSpPr>
            <a:spLocks noChangeShapeType="1"/>
          </p:cNvSpPr>
          <p:nvPr/>
        </p:nvSpPr>
        <p:spPr bwMode="auto">
          <a:xfrm>
            <a:off x="674688" y="4151313"/>
            <a:ext cx="349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3" name="Line 58"/>
          <p:cNvSpPr>
            <a:spLocks noChangeShapeType="1"/>
          </p:cNvSpPr>
          <p:nvPr/>
        </p:nvSpPr>
        <p:spPr bwMode="auto">
          <a:xfrm flipH="1">
            <a:off x="5603875" y="4151313"/>
            <a:ext cx="460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4" name="Rectangle 59"/>
          <p:cNvSpPr>
            <a:spLocks noChangeArrowheads="1"/>
          </p:cNvSpPr>
          <p:nvPr/>
        </p:nvSpPr>
        <p:spPr bwMode="auto">
          <a:xfrm>
            <a:off x="560388" y="4071938"/>
            <a:ext cx="77787"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8</a:t>
            </a:r>
            <a:endParaRPr lang="en-US" altLang="en-US" sz="1800"/>
          </a:p>
        </p:txBody>
      </p:sp>
      <p:sp>
        <p:nvSpPr>
          <p:cNvPr id="84025" name="Line 60"/>
          <p:cNvSpPr>
            <a:spLocks noChangeShapeType="1"/>
          </p:cNvSpPr>
          <p:nvPr/>
        </p:nvSpPr>
        <p:spPr bwMode="auto">
          <a:xfrm>
            <a:off x="674688" y="3717925"/>
            <a:ext cx="349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6" name="Line 61"/>
          <p:cNvSpPr>
            <a:spLocks noChangeShapeType="1"/>
          </p:cNvSpPr>
          <p:nvPr/>
        </p:nvSpPr>
        <p:spPr bwMode="auto">
          <a:xfrm flipH="1">
            <a:off x="5603875" y="3717925"/>
            <a:ext cx="460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7" name="Rectangle 62"/>
          <p:cNvSpPr>
            <a:spLocks noChangeArrowheads="1"/>
          </p:cNvSpPr>
          <p:nvPr/>
        </p:nvSpPr>
        <p:spPr bwMode="auto">
          <a:xfrm>
            <a:off x="479425" y="3636963"/>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10</a:t>
            </a:r>
            <a:endParaRPr lang="en-US" altLang="en-US" sz="1800"/>
          </a:p>
        </p:txBody>
      </p:sp>
      <p:sp>
        <p:nvSpPr>
          <p:cNvPr id="84028" name="Line 63"/>
          <p:cNvSpPr>
            <a:spLocks noChangeShapeType="1"/>
          </p:cNvSpPr>
          <p:nvPr/>
        </p:nvSpPr>
        <p:spPr bwMode="auto">
          <a:xfrm>
            <a:off x="674688" y="3282950"/>
            <a:ext cx="349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29" name="Line 64"/>
          <p:cNvSpPr>
            <a:spLocks noChangeShapeType="1"/>
          </p:cNvSpPr>
          <p:nvPr/>
        </p:nvSpPr>
        <p:spPr bwMode="auto">
          <a:xfrm flipH="1">
            <a:off x="5603875" y="3282950"/>
            <a:ext cx="460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0" name="Rectangle 65"/>
          <p:cNvSpPr>
            <a:spLocks noChangeArrowheads="1"/>
          </p:cNvSpPr>
          <p:nvPr/>
        </p:nvSpPr>
        <p:spPr bwMode="auto">
          <a:xfrm>
            <a:off x="479425" y="3203575"/>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12</a:t>
            </a:r>
            <a:endParaRPr lang="en-US" altLang="en-US" sz="1800"/>
          </a:p>
        </p:txBody>
      </p:sp>
      <p:sp>
        <p:nvSpPr>
          <p:cNvPr id="84031" name="Line 66"/>
          <p:cNvSpPr>
            <a:spLocks noChangeShapeType="1"/>
          </p:cNvSpPr>
          <p:nvPr/>
        </p:nvSpPr>
        <p:spPr bwMode="auto">
          <a:xfrm>
            <a:off x="674688" y="2847975"/>
            <a:ext cx="34925"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2" name="Line 67"/>
          <p:cNvSpPr>
            <a:spLocks noChangeShapeType="1"/>
          </p:cNvSpPr>
          <p:nvPr/>
        </p:nvSpPr>
        <p:spPr bwMode="auto">
          <a:xfrm flipH="1">
            <a:off x="5603875" y="2847975"/>
            <a:ext cx="460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3" name="Rectangle 68"/>
          <p:cNvSpPr>
            <a:spLocks noChangeArrowheads="1"/>
          </p:cNvSpPr>
          <p:nvPr/>
        </p:nvSpPr>
        <p:spPr bwMode="auto">
          <a:xfrm>
            <a:off x="479425" y="2757488"/>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14</a:t>
            </a:r>
            <a:endParaRPr lang="en-US" altLang="en-US" sz="1800"/>
          </a:p>
        </p:txBody>
      </p:sp>
      <p:sp>
        <p:nvSpPr>
          <p:cNvPr id="84034" name="Line 69"/>
          <p:cNvSpPr>
            <a:spLocks noChangeShapeType="1"/>
          </p:cNvSpPr>
          <p:nvPr/>
        </p:nvSpPr>
        <p:spPr bwMode="auto">
          <a:xfrm>
            <a:off x="674688" y="2414588"/>
            <a:ext cx="349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5" name="Line 70"/>
          <p:cNvSpPr>
            <a:spLocks noChangeShapeType="1"/>
          </p:cNvSpPr>
          <p:nvPr/>
        </p:nvSpPr>
        <p:spPr bwMode="auto">
          <a:xfrm flipH="1">
            <a:off x="5603875" y="2414588"/>
            <a:ext cx="460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6" name="Rectangle 71"/>
          <p:cNvSpPr>
            <a:spLocks noChangeArrowheads="1"/>
          </p:cNvSpPr>
          <p:nvPr/>
        </p:nvSpPr>
        <p:spPr bwMode="auto">
          <a:xfrm>
            <a:off x="479425" y="2333625"/>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16</a:t>
            </a:r>
            <a:endParaRPr lang="en-US" altLang="en-US" sz="1800"/>
          </a:p>
        </p:txBody>
      </p:sp>
      <p:sp>
        <p:nvSpPr>
          <p:cNvPr id="84037" name="Line 72"/>
          <p:cNvSpPr>
            <a:spLocks noChangeShapeType="1"/>
          </p:cNvSpPr>
          <p:nvPr/>
        </p:nvSpPr>
        <p:spPr bwMode="auto">
          <a:xfrm>
            <a:off x="674688" y="1979613"/>
            <a:ext cx="349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8" name="Line 73"/>
          <p:cNvSpPr>
            <a:spLocks noChangeShapeType="1"/>
          </p:cNvSpPr>
          <p:nvPr/>
        </p:nvSpPr>
        <p:spPr bwMode="auto">
          <a:xfrm flipH="1">
            <a:off x="5603875" y="1979613"/>
            <a:ext cx="46038"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39" name="Rectangle 74"/>
          <p:cNvSpPr>
            <a:spLocks noChangeArrowheads="1"/>
          </p:cNvSpPr>
          <p:nvPr/>
        </p:nvSpPr>
        <p:spPr bwMode="auto">
          <a:xfrm>
            <a:off x="479425" y="1900238"/>
            <a:ext cx="1555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18</a:t>
            </a:r>
            <a:endParaRPr lang="en-US" altLang="en-US" sz="1800"/>
          </a:p>
        </p:txBody>
      </p:sp>
      <p:sp>
        <p:nvSpPr>
          <p:cNvPr id="84040" name="Line 75"/>
          <p:cNvSpPr>
            <a:spLocks noChangeShapeType="1"/>
          </p:cNvSpPr>
          <p:nvPr/>
        </p:nvSpPr>
        <p:spPr bwMode="auto">
          <a:xfrm>
            <a:off x="674688" y="1979613"/>
            <a:ext cx="4975225"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41" name="Freeform 76"/>
          <p:cNvSpPr>
            <a:spLocks/>
          </p:cNvSpPr>
          <p:nvPr/>
        </p:nvSpPr>
        <p:spPr bwMode="auto">
          <a:xfrm>
            <a:off x="674688" y="1979613"/>
            <a:ext cx="4975225" cy="3921125"/>
          </a:xfrm>
          <a:custGeom>
            <a:avLst/>
            <a:gdLst>
              <a:gd name="T0" fmla="*/ 0 w 434"/>
              <a:gd name="T1" fmla="*/ 2147483647 h 343"/>
              <a:gd name="T2" fmla="*/ 2147483647 w 434"/>
              <a:gd name="T3" fmla="*/ 2147483647 h 343"/>
              <a:gd name="T4" fmla="*/ 2147483647 w 434"/>
              <a:gd name="T5" fmla="*/ 0 h 343"/>
              <a:gd name="T6" fmla="*/ 0 60000 65536"/>
              <a:gd name="T7" fmla="*/ 0 60000 65536"/>
              <a:gd name="T8" fmla="*/ 0 60000 65536"/>
              <a:gd name="T9" fmla="*/ 0 w 434"/>
              <a:gd name="T10" fmla="*/ 0 h 343"/>
              <a:gd name="T11" fmla="*/ 434 w 434"/>
              <a:gd name="T12" fmla="*/ 343 h 343"/>
            </a:gdLst>
            <a:ahLst/>
            <a:cxnLst>
              <a:cxn ang="T6">
                <a:pos x="T0" y="T1"/>
              </a:cxn>
              <a:cxn ang="T7">
                <a:pos x="T2" y="T3"/>
              </a:cxn>
              <a:cxn ang="T8">
                <a:pos x="T4" y="T5"/>
              </a:cxn>
            </a:cxnLst>
            <a:rect l="T9" t="T10" r="T11" b="T12"/>
            <a:pathLst>
              <a:path w="434" h="343">
                <a:moveTo>
                  <a:pt x="0" y="343"/>
                </a:moveTo>
                <a:lnTo>
                  <a:pt x="434" y="343"/>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42" name="Line 77"/>
          <p:cNvSpPr>
            <a:spLocks noChangeShapeType="1"/>
          </p:cNvSpPr>
          <p:nvPr/>
        </p:nvSpPr>
        <p:spPr bwMode="auto">
          <a:xfrm flipV="1">
            <a:off x="674688" y="1979613"/>
            <a:ext cx="1587" cy="39211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043" name="Oval 78"/>
          <p:cNvSpPr>
            <a:spLocks noChangeArrowheads="1"/>
          </p:cNvSpPr>
          <p:nvPr/>
        </p:nvSpPr>
        <p:spPr bwMode="auto">
          <a:xfrm>
            <a:off x="5307013" y="2757488"/>
            <a:ext cx="193675" cy="19367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44" name="Oval 79"/>
          <p:cNvSpPr>
            <a:spLocks noChangeArrowheads="1"/>
          </p:cNvSpPr>
          <p:nvPr/>
        </p:nvSpPr>
        <p:spPr bwMode="auto">
          <a:xfrm>
            <a:off x="1741488" y="5751513"/>
            <a:ext cx="182562" cy="18256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45" name="Oval 80"/>
          <p:cNvSpPr>
            <a:spLocks noChangeArrowheads="1"/>
          </p:cNvSpPr>
          <p:nvPr/>
        </p:nvSpPr>
        <p:spPr bwMode="auto">
          <a:xfrm>
            <a:off x="3609975" y="3443288"/>
            <a:ext cx="182563" cy="19367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46" name="Oval 81"/>
          <p:cNvSpPr>
            <a:spLocks noChangeArrowheads="1"/>
          </p:cNvSpPr>
          <p:nvPr/>
        </p:nvSpPr>
        <p:spPr bwMode="auto">
          <a:xfrm>
            <a:off x="3001963" y="3705225"/>
            <a:ext cx="184150" cy="18415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47" name="Oval 82"/>
          <p:cNvSpPr>
            <a:spLocks noChangeArrowheads="1"/>
          </p:cNvSpPr>
          <p:nvPr/>
        </p:nvSpPr>
        <p:spPr bwMode="auto">
          <a:xfrm>
            <a:off x="5019675" y="3408363"/>
            <a:ext cx="195263" cy="18256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48" name="Oval 83"/>
          <p:cNvSpPr>
            <a:spLocks noChangeArrowheads="1"/>
          </p:cNvSpPr>
          <p:nvPr/>
        </p:nvSpPr>
        <p:spPr bwMode="auto">
          <a:xfrm>
            <a:off x="4378325" y="2276475"/>
            <a:ext cx="182563" cy="19526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49" name="Oval 84"/>
          <p:cNvSpPr>
            <a:spLocks noChangeArrowheads="1"/>
          </p:cNvSpPr>
          <p:nvPr/>
        </p:nvSpPr>
        <p:spPr bwMode="auto">
          <a:xfrm>
            <a:off x="2852738" y="3214688"/>
            <a:ext cx="195262" cy="18256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50" name="Oval 85"/>
          <p:cNvSpPr>
            <a:spLocks noChangeArrowheads="1"/>
          </p:cNvSpPr>
          <p:nvPr/>
        </p:nvSpPr>
        <p:spPr bwMode="auto">
          <a:xfrm>
            <a:off x="674688" y="5340350"/>
            <a:ext cx="184150" cy="18256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51" name="Oval 86"/>
          <p:cNvSpPr>
            <a:spLocks noChangeArrowheads="1"/>
          </p:cNvSpPr>
          <p:nvPr/>
        </p:nvSpPr>
        <p:spPr bwMode="auto">
          <a:xfrm>
            <a:off x="4675188" y="2654300"/>
            <a:ext cx="184150" cy="19367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52" name="Oval 87"/>
          <p:cNvSpPr>
            <a:spLocks noChangeArrowheads="1"/>
          </p:cNvSpPr>
          <p:nvPr/>
        </p:nvSpPr>
        <p:spPr bwMode="auto">
          <a:xfrm>
            <a:off x="2795588" y="3911600"/>
            <a:ext cx="184150" cy="18256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4053" name="Freeform 89"/>
          <p:cNvSpPr>
            <a:spLocks/>
          </p:cNvSpPr>
          <p:nvPr/>
        </p:nvSpPr>
        <p:spPr bwMode="auto">
          <a:xfrm>
            <a:off x="674688" y="4529138"/>
            <a:ext cx="1571625" cy="1004887"/>
          </a:xfrm>
          <a:custGeom>
            <a:avLst/>
            <a:gdLst>
              <a:gd name="T0" fmla="*/ 2147483647 w 990"/>
              <a:gd name="T1" fmla="*/ 2147483647 h 633"/>
              <a:gd name="T2" fmla="*/ 2147483647 w 990"/>
              <a:gd name="T3" fmla="*/ 2147483647 h 633"/>
              <a:gd name="T4" fmla="*/ 2147483647 w 990"/>
              <a:gd name="T5" fmla="*/ 2147483647 h 633"/>
              <a:gd name="T6" fmla="*/ 2147483647 w 990"/>
              <a:gd name="T7" fmla="*/ 2147483647 h 633"/>
              <a:gd name="T8" fmla="*/ 2147483647 w 990"/>
              <a:gd name="T9" fmla="*/ 2147483647 h 633"/>
              <a:gd name="T10" fmla="*/ 2147483647 w 990"/>
              <a:gd name="T11" fmla="*/ 2147483647 h 633"/>
              <a:gd name="T12" fmla="*/ 2147483647 w 990"/>
              <a:gd name="T13" fmla="*/ 2147483647 h 633"/>
              <a:gd name="T14" fmla="*/ 2147483647 w 990"/>
              <a:gd name="T15" fmla="*/ 2147483647 h 633"/>
              <a:gd name="T16" fmla="*/ 2147483647 w 990"/>
              <a:gd name="T17" fmla="*/ 2147483647 h 633"/>
              <a:gd name="T18" fmla="*/ 2147483647 w 990"/>
              <a:gd name="T19" fmla="*/ 2147483647 h 633"/>
              <a:gd name="T20" fmla="*/ 2147483647 w 990"/>
              <a:gd name="T21" fmla="*/ 2147483647 h 633"/>
              <a:gd name="T22" fmla="*/ 2147483647 w 990"/>
              <a:gd name="T23" fmla="*/ 2147483647 h 633"/>
              <a:gd name="T24" fmla="*/ 2147483647 w 990"/>
              <a:gd name="T25" fmla="*/ 2147483647 h 633"/>
              <a:gd name="T26" fmla="*/ 2147483647 w 990"/>
              <a:gd name="T27" fmla="*/ 2147483647 h 633"/>
              <a:gd name="T28" fmla="*/ 2147483647 w 990"/>
              <a:gd name="T29" fmla="*/ 2147483647 h 633"/>
              <a:gd name="T30" fmla="*/ 2147483647 w 990"/>
              <a:gd name="T31" fmla="*/ 2147483647 h 633"/>
              <a:gd name="T32" fmla="*/ 2147483647 w 990"/>
              <a:gd name="T33" fmla="*/ 2147483647 h 633"/>
              <a:gd name="T34" fmla="*/ 2147483647 w 990"/>
              <a:gd name="T35" fmla="*/ 2147483647 h 633"/>
              <a:gd name="T36" fmla="*/ 2147483647 w 990"/>
              <a:gd name="T37" fmla="*/ 2147483647 h 633"/>
              <a:gd name="T38" fmla="*/ 2147483647 w 990"/>
              <a:gd name="T39" fmla="*/ 2147483647 h 633"/>
              <a:gd name="T40" fmla="*/ 2147483647 w 990"/>
              <a:gd name="T41" fmla="*/ 2147483647 h 633"/>
              <a:gd name="T42" fmla="*/ 2147483647 w 990"/>
              <a:gd name="T43" fmla="*/ 2147483647 h 633"/>
              <a:gd name="T44" fmla="*/ 2147483647 w 990"/>
              <a:gd name="T45" fmla="*/ 2147483647 h 633"/>
              <a:gd name="T46" fmla="*/ 2147483647 w 990"/>
              <a:gd name="T47" fmla="*/ 2147483647 h 633"/>
              <a:gd name="T48" fmla="*/ 2147483647 w 990"/>
              <a:gd name="T49" fmla="*/ 2147483647 h 633"/>
              <a:gd name="T50" fmla="*/ 2147483647 w 990"/>
              <a:gd name="T51" fmla="*/ 2147483647 h 633"/>
              <a:gd name="T52" fmla="*/ 2147483647 w 990"/>
              <a:gd name="T53" fmla="*/ 2147483647 h 633"/>
              <a:gd name="T54" fmla="*/ 2147483647 w 990"/>
              <a:gd name="T55" fmla="*/ 2147483647 h 633"/>
              <a:gd name="T56" fmla="*/ 2147483647 w 990"/>
              <a:gd name="T57" fmla="*/ 2147483647 h 633"/>
              <a:gd name="T58" fmla="*/ 2147483647 w 990"/>
              <a:gd name="T59" fmla="*/ 2147483647 h 633"/>
              <a:gd name="T60" fmla="*/ 2147483647 w 990"/>
              <a:gd name="T61" fmla="*/ 2147483647 h 633"/>
              <a:gd name="T62" fmla="*/ 2147483647 w 990"/>
              <a:gd name="T63" fmla="*/ 2147483647 h 633"/>
              <a:gd name="T64" fmla="*/ 2147483647 w 990"/>
              <a:gd name="T65" fmla="*/ 2147483647 h 633"/>
              <a:gd name="T66" fmla="*/ 2147483647 w 990"/>
              <a:gd name="T67" fmla="*/ 2147483647 h 633"/>
              <a:gd name="T68" fmla="*/ 2147483647 w 990"/>
              <a:gd name="T69" fmla="*/ 2147483647 h 633"/>
              <a:gd name="T70" fmla="*/ 2147483647 w 990"/>
              <a:gd name="T71" fmla="*/ 2147483647 h 633"/>
              <a:gd name="T72" fmla="*/ 2147483647 w 990"/>
              <a:gd name="T73" fmla="*/ 2147483647 h 633"/>
              <a:gd name="T74" fmla="*/ 2147483647 w 990"/>
              <a:gd name="T75" fmla="*/ 2147483647 h 633"/>
              <a:gd name="T76" fmla="*/ 2147483647 w 990"/>
              <a:gd name="T77" fmla="*/ 2147483647 h 633"/>
              <a:gd name="T78" fmla="*/ 2147483647 w 990"/>
              <a:gd name="T79" fmla="*/ 2147483647 h 633"/>
              <a:gd name="T80" fmla="*/ 2147483647 w 990"/>
              <a:gd name="T81" fmla="*/ 2147483647 h 633"/>
              <a:gd name="T82" fmla="*/ 2147483647 w 990"/>
              <a:gd name="T83" fmla="*/ 2147483647 h 6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0"/>
              <a:gd name="T127" fmla="*/ 0 h 633"/>
              <a:gd name="T128" fmla="*/ 990 w 990"/>
              <a:gd name="T129" fmla="*/ 633 h 6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0" h="633">
                <a:moveTo>
                  <a:pt x="0" y="633"/>
                </a:moveTo>
                <a:lnTo>
                  <a:pt x="0" y="633"/>
                </a:lnTo>
                <a:lnTo>
                  <a:pt x="7" y="626"/>
                </a:lnTo>
                <a:lnTo>
                  <a:pt x="15" y="619"/>
                </a:lnTo>
                <a:lnTo>
                  <a:pt x="22" y="619"/>
                </a:lnTo>
                <a:lnTo>
                  <a:pt x="36" y="612"/>
                </a:lnTo>
                <a:lnTo>
                  <a:pt x="43" y="612"/>
                </a:lnTo>
                <a:lnTo>
                  <a:pt x="51" y="605"/>
                </a:lnTo>
                <a:lnTo>
                  <a:pt x="58" y="597"/>
                </a:lnTo>
                <a:lnTo>
                  <a:pt x="65" y="590"/>
                </a:lnTo>
                <a:lnTo>
                  <a:pt x="72" y="590"/>
                </a:lnTo>
                <a:lnTo>
                  <a:pt x="80" y="583"/>
                </a:lnTo>
                <a:lnTo>
                  <a:pt x="87" y="576"/>
                </a:lnTo>
                <a:lnTo>
                  <a:pt x="94" y="569"/>
                </a:lnTo>
                <a:lnTo>
                  <a:pt x="101" y="561"/>
                </a:lnTo>
                <a:lnTo>
                  <a:pt x="116" y="561"/>
                </a:lnTo>
                <a:lnTo>
                  <a:pt x="123" y="554"/>
                </a:lnTo>
                <a:lnTo>
                  <a:pt x="130" y="547"/>
                </a:lnTo>
                <a:lnTo>
                  <a:pt x="145" y="547"/>
                </a:lnTo>
                <a:lnTo>
                  <a:pt x="152" y="540"/>
                </a:lnTo>
                <a:lnTo>
                  <a:pt x="159" y="533"/>
                </a:lnTo>
                <a:lnTo>
                  <a:pt x="166" y="525"/>
                </a:lnTo>
                <a:lnTo>
                  <a:pt x="173" y="518"/>
                </a:lnTo>
                <a:lnTo>
                  <a:pt x="188" y="518"/>
                </a:lnTo>
                <a:lnTo>
                  <a:pt x="188" y="511"/>
                </a:lnTo>
                <a:lnTo>
                  <a:pt x="195" y="504"/>
                </a:lnTo>
                <a:lnTo>
                  <a:pt x="202" y="497"/>
                </a:lnTo>
                <a:lnTo>
                  <a:pt x="210" y="497"/>
                </a:lnTo>
                <a:lnTo>
                  <a:pt x="224" y="489"/>
                </a:lnTo>
                <a:lnTo>
                  <a:pt x="231" y="489"/>
                </a:lnTo>
                <a:lnTo>
                  <a:pt x="238" y="482"/>
                </a:lnTo>
                <a:lnTo>
                  <a:pt x="246" y="475"/>
                </a:lnTo>
                <a:lnTo>
                  <a:pt x="253" y="475"/>
                </a:lnTo>
                <a:lnTo>
                  <a:pt x="260" y="468"/>
                </a:lnTo>
                <a:lnTo>
                  <a:pt x="267" y="461"/>
                </a:lnTo>
                <a:lnTo>
                  <a:pt x="275" y="453"/>
                </a:lnTo>
                <a:lnTo>
                  <a:pt x="282" y="453"/>
                </a:lnTo>
                <a:lnTo>
                  <a:pt x="296" y="446"/>
                </a:lnTo>
                <a:lnTo>
                  <a:pt x="303" y="439"/>
                </a:lnTo>
                <a:lnTo>
                  <a:pt x="311" y="432"/>
                </a:lnTo>
                <a:lnTo>
                  <a:pt x="318" y="432"/>
                </a:lnTo>
                <a:lnTo>
                  <a:pt x="332" y="425"/>
                </a:lnTo>
                <a:lnTo>
                  <a:pt x="340" y="417"/>
                </a:lnTo>
                <a:lnTo>
                  <a:pt x="347" y="410"/>
                </a:lnTo>
                <a:lnTo>
                  <a:pt x="354" y="410"/>
                </a:lnTo>
                <a:lnTo>
                  <a:pt x="361" y="403"/>
                </a:lnTo>
                <a:lnTo>
                  <a:pt x="376" y="396"/>
                </a:lnTo>
                <a:lnTo>
                  <a:pt x="376" y="389"/>
                </a:lnTo>
                <a:lnTo>
                  <a:pt x="383" y="381"/>
                </a:lnTo>
                <a:lnTo>
                  <a:pt x="390" y="381"/>
                </a:lnTo>
                <a:lnTo>
                  <a:pt x="405" y="374"/>
                </a:lnTo>
                <a:lnTo>
                  <a:pt x="412" y="367"/>
                </a:lnTo>
                <a:lnTo>
                  <a:pt x="419" y="367"/>
                </a:lnTo>
                <a:lnTo>
                  <a:pt x="426" y="360"/>
                </a:lnTo>
                <a:lnTo>
                  <a:pt x="433" y="360"/>
                </a:lnTo>
                <a:lnTo>
                  <a:pt x="441" y="353"/>
                </a:lnTo>
                <a:lnTo>
                  <a:pt x="448" y="345"/>
                </a:lnTo>
                <a:lnTo>
                  <a:pt x="455" y="338"/>
                </a:lnTo>
                <a:lnTo>
                  <a:pt x="462" y="338"/>
                </a:lnTo>
                <a:lnTo>
                  <a:pt x="470" y="331"/>
                </a:lnTo>
                <a:lnTo>
                  <a:pt x="484" y="324"/>
                </a:lnTo>
                <a:lnTo>
                  <a:pt x="491" y="317"/>
                </a:lnTo>
                <a:lnTo>
                  <a:pt x="498" y="309"/>
                </a:lnTo>
                <a:lnTo>
                  <a:pt x="513" y="309"/>
                </a:lnTo>
                <a:lnTo>
                  <a:pt x="520" y="302"/>
                </a:lnTo>
                <a:lnTo>
                  <a:pt x="527" y="295"/>
                </a:lnTo>
                <a:lnTo>
                  <a:pt x="535" y="295"/>
                </a:lnTo>
                <a:lnTo>
                  <a:pt x="542" y="288"/>
                </a:lnTo>
                <a:lnTo>
                  <a:pt x="556" y="281"/>
                </a:lnTo>
                <a:lnTo>
                  <a:pt x="563" y="273"/>
                </a:lnTo>
                <a:lnTo>
                  <a:pt x="563" y="266"/>
                </a:lnTo>
                <a:lnTo>
                  <a:pt x="571" y="266"/>
                </a:lnTo>
                <a:lnTo>
                  <a:pt x="578" y="259"/>
                </a:lnTo>
                <a:lnTo>
                  <a:pt x="592" y="252"/>
                </a:lnTo>
                <a:lnTo>
                  <a:pt x="600" y="245"/>
                </a:lnTo>
                <a:lnTo>
                  <a:pt x="607" y="245"/>
                </a:lnTo>
                <a:lnTo>
                  <a:pt x="614" y="245"/>
                </a:lnTo>
                <a:lnTo>
                  <a:pt x="621" y="237"/>
                </a:lnTo>
                <a:lnTo>
                  <a:pt x="628" y="230"/>
                </a:lnTo>
                <a:lnTo>
                  <a:pt x="636" y="223"/>
                </a:lnTo>
                <a:lnTo>
                  <a:pt x="643" y="223"/>
                </a:lnTo>
                <a:lnTo>
                  <a:pt x="650" y="216"/>
                </a:lnTo>
                <a:lnTo>
                  <a:pt x="665" y="209"/>
                </a:lnTo>
                <a:lnTo>
                  <a:pt x="672" y="201"/>
                </a:lnTo>
                <a:lnTo>
                  <a:pt x="679" y="201"/>
                </a:lnTo>
                <a:lnTo>
                  <a:pt x="686" y="194"/>
                </a:lnTo>
                <a:lnTo>
                  <a:pt x="686" y="187"/>
                </a:lnTo>
                <a:lnTo>
                  <a:pt x="701" y="180"/>
                </a:lnTo>
                <a:lnTo>
                  <a:pt x="708" y="180"/>
                </a:lnTo>
                <a:lnTo>
                  <a:pt x="715" y="180"/>
                </a:lnTo>
                <a:lnTo>
                  <a:pt x="722" y="173"/>
                </a:lnTo>
                <a:lnTo>
                  <a:pt x="730" y="165"/>
                </a:lnTo>
                <a:lnTo>
                  <a:pt x="744" y="158"/>
                </a:lnTo>
                <a:lnTo>
                  <a:pt x="751" y="151"/>
                </a:lnTo>
                <a:lnTo>
                  <a:pt x="758" y="144"/>
                </a:lnTo>
                <a:lnTo>
                  <a:pt x="773" y="137"/>
                </a:lnTo>
                <a:lnTo>
                  <a:pt x="780" y="129"/>
                </a:lnTo>
                <a:lnTo>
                  <a:pt x="787" y="129"/>
                </a:lnTo>
                <a:lnTo>
                  <a:pt x="795" y="122"/>
                </a:lnTo>
                <a:lnTo>
                  <a:pt x="802" y="122"/>
                </a:lnTo>
                <a:lnTo>
                  <a:pt x="809" y="115"/>
                </a:lnTo>
                <a:lnTo>
                  <a:pt x="816" y="108"/>
                </a:lnTo>
                <a:lnTo>
                  <a:pt x="823" y="108"/>
                </a:lnTo>
                <a:lnTo>
                  <a:pt x="831" y="101"/>
                </a:lnTo>
                <a:lnTo>
                  <a:pt x="838" y="93"/>
                </a:lnTo>
                <a:lnTo>
                  <a:pt x="852" y="86"/>
                </a:lnTo>
                <a:lnTo>
                  <a:pt x="860" y="86"/>
                </a:lnTo>
                <a:lnTo>
                  <a:pt x="867" y="79"/>
                </a:lnTo>
                <a:lnTo>
                  <a:pt x="874" y="72"/>
                </a:lnTo>
                <a:lnTo>
                  <a:pt x="881" y="65"/>
                </a:lnTo>
                <a:lnTo>
                  <a:pt x="888" y="57"/>
                </a:lnTo>
                <a:lnTo>
                  <a:pt x="896" y="57"/>
                </a:lnTo>
                <a:lnTo>
                  <a:pt x="903" y="57"/>
                </a:lnTo>
                <a:lnTo>
                  <a:pt x="910" y="50"/>
                </a:lnTo>
                <a:lnTo>
                  <a:pt x="925" y="43"/>
                </a:lnTo>
                <a:lnTo>
                  <a:pt x="932" y="43"/>
                </a:lnTo>
                <a:lnTo>
                  <a:pt x="932" y="36"/>
                </a:lnTo>
                <a:lnTo>
                  <a:pt x="939" y="29"/>
                </a:lnTo>
                <a:lnTo>
                  <a:pt x="946" y="21"/>
                </a:lnTo>
                <a:lnTo>
                  <a:pt x="961" y="14"/>
                </a:lnTo>
                <a:lnTo>
                  <a:pt x="968" y="14"/>
                </a:lnTo>
                <a:lnTo>
                  <a:pt x="975" y="7"/>
                </a:lnTo>
                <a:lnTo>
                  <a:pt x="982" y="0"/>
                </a:lnTo>
                <a:lnTo>
                  <a:pt x="990" y="0"/>
                </a:lnTo>
              </a:path>
            </a:pathLst>
          </a:custGeom>
          <a:noFill/>
          <a:ln w="460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54" name="Freeform 90"/>
          <p:cNvSpPr>
            <a:spLocks/>
          </p:cNvSpPr>
          <p:nvPr/>
        </p:nvSpPr>
        <p:spPr bwMode="auto">
          <a:xfrm>
            <a:off x="2246313" y="3511550"/>
            <a:ext cx="1581150" cy="1017588"/>
          </a:xfrm>
          <a:custGeom>
            <a:avLst/>
            <a:gdLst>
              <a:gd name="T0" fmla="*/ 2147483647 w 996"/>
              <a:gd name="T1" fmla="*/ 2147483647 h 641"/>
              <a:gd name="T2" fmla="*/ 2147483647 w 996"/>
              <a:gd name="T3" fmla="*/ 2147483647 h 641"/>
              <a:gd name="T4" fmla="*/ 2147483647 w 996"/>
              <a:gd name="T5" fmla="*/ 2147483647 h 641"/>
              <a:gd name="T6" fmla="*/ 2147483647 w 996"/>
              <a:gd name="T7" fmla="*/ 2147483647 h 641"/>
              <a:gd name="T8" fmla="*/ 2147483647 w 996"/>
              <a:gd name="T9" fmla="*/ 2147483647 h 641"/>
              <a:gd name="T10" fmla="*/ 2147483647 w 996"/>
              <a:gd name="T11" fmla="*/ 2147483647 h 641"/>
              <a:gd name="T12" fmla="*/ 2147483647 w 996"/>
              <a:gd name="T13" fmla="*/ 2147483647 h 641"/>
              <a:gd name="T14" fmla="*/ 2147483647 w 996"/>
              <a:gd name="T15" fmla="*/ 2147483647 h 641"/>
              <a:gd name="T16" fmla="*/ 2147483647 w 996"/>
              <a:gd name="T17" fmla="*/ 2147483647 h 641"/>
              <a:gd name="T18" fmla="*/ 2147483647 w 996"/>
              <a:gd name="T19" fmla="*/ 2147483647 h 641"/>
              <a:gd name="T20" fmla="*/ 2147483647 w 996"/>
              <a:gd name="T21" fmla="*/ 2147483647 h 641"/>
              <a:gd name="T22" fmla="*/ 2147483647 w 996"/>
              <a:gd name="T23" fmla="*/ 2147483647 h 641"/>
              <a:gd name="T24" fmla="*/ 2147483647 w 996"/>
              <a:gd name="T25" fmla="*/ 2147483647 h 641"/>
              <a:gd name="T26" fmla="*/ 2147483647 w 996"/>
              <a:gd name="T27" fmla="*/ 2147483647 h 641"/>
              <a:gd name="T28" fmla="*/ 2147483647 w 996"/>
              <a:gd name="T29" fmla="*/ 2147483647 h 641"/>
              <a:gd name="T30" fmla="*/ 2147483647 w 996"/>
              <a:gd name="T31" fmla="*/ 2147483647 h 641"/>
              <a:gd name="T32" fmla="*/ 2147483647 w 996"/>
              <a:gd name="T33" fmla="*/ 2147483647 h 641"/>
              <a:gd name="T34" fmla="*/ 2147483647 w 996"/>
              <a:gd name="T35" fmla="*/ 2147483647 h 641"/>
              <a:gd name="T36" fmla="*/ 2147483647 w 996"/>
              <a:gd name="T37" fmla="*/ 2147483647 h 641"/>
              <a:gd name="T38" fmla="*/ 2147483647 w 996"/>
              <a:gd name="T39" fmla="*/ 2147483647 h 641"/>
              <a:gd name="T40" fmla="*/ 2147483647 w 996"/>
              <a:gd name="T41" fmla="*/ 2147483647 h 641"/>
              <a:gd name="T42" fmla="*/ 2147483647 w 996"/>
              <a:gd name="T43" fmla="*/ 2147483647 h 641"/>
              <a:gd name="T44" fmla="*/ 2147483647 w 996"/>
              <a:gd name="T45" fmla="*/ 2147483647 h 641"/>
              <a:gd name="T46" fmla="*/ 2147483647 w 996"/>
              <a:gd name="T47" fmla="*/ 2147483647 h 641"/>
              <a:gd name="T48" fmla="*/ 2147483647 w 996"/>
              <a:gd name="T49" fmla="*/ 2147483647 h 641"/>
              <a:gd name="T50" fmla="*/ 2147483647 w 996"/>
              <a:gd name="T51" fmla="*/ 2147483647 h 641"/>
              <a:gd name="T52" fmla="*/ 2147483647 w 996"/>
              <a:gd name="T53" fmla="*/ 2147483647 h 641"/>
              <a:gd name="T54" fmla="*/ 2147483647 w 996"/>
              <a:gd name="T55" fmla="*/ 2147483647 h 641"/>
              <a:gd name="T56" fmla="*/ 2147483647 w 996"/>
              <a:gd name="T57" fmla="*/ 2147483647 h 641"/>
              <a:gd name="T58" fmla="*/ 2147483647 w 996"/>
              <a:gd name="T59" fmla="*/ 2147483647 h 641"/>
              <a:gd name="T60" fmla="*/ 2147483647 w 996"/>
              <a:gd name="T61" fmla="*/ 2147483647 h 641"/>
              <a:gd name="T62" fmla="*/ 2147483647 w 996"/>
              <a:gd name="T63" fmla="*/ 2147483647 h 641"/>
              <a:gd name="T64" fmla="*/ 2147483647 w 996"/>
              <a:gd name="T65" fmla="*/ 2147483647 h 641"/>
              <a:gd name="T66" fmla="*/ 2147483647 w 996"/>
              <a:gd name="T67" fmla="*/ 2147483647 h 641"/>
              <a:gd name="T68" fmla="*/ 2147483647 w 996"/>
              <a:gd name="T69" fmla="*/ 2147483647 h 641"/>
              <a:gd name="T70" fmla="*/ 2147483647 w 996"/>
              <a:gd name="T71" fmla="*/ 2147483647 h 641"/>
              <a:gd name="T72" fmla="*/ 2147483647 w 996"/>
              <a:gd name="T73" fmla="*/ 2147483647 h 641"/>
              <a:gd name="T74" fmla="*/ 2147483647 w 996"/>
              <a:gd name="T75" fmla="*/ 2147483647 h 641"/>
              <a:gd name="T76" fmla="*/ 2147483647 w 996"/>
              <a:gd name="T77" fmla="*/ 2147483647 h 641"/>
              <a:gd name="T78" fmla="*/ 2147483647 w 996"/>
              <a:gd name="T79" fmla="*/ 2147483647 h 641"/>
              <a:gd name="T80" fmla="*/ 2147483647 w 996"/>
              <a:gd name="T81" fmla="*/ 2147483647 h 641"/>
              <a:gd name="T82" fmla="*/ 2147483647 w 996"/>
              <a:gd name="T83" fmla="*/ 2147483647 h 6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6"/>
              <a:gd name="T127" fmla="*/ 0 h 641"/>
              <a:gd name="T128" fmla="*/ 996 w 996"/>
              <a:gd name="T129" fmla="*/ 641 h 6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6" h="641">
                <a:moveTo>
                  <a:pt x="0" y="641"/>
                </a:moveTo>
                <a:lnTo>
                  <a:pt x="7" y="641"/>
                </a:lnTo>
                <a:lnTo>
                  <a:pt x="14" y="634"/>
                </a:lnTo>
                <a:lnTo>
                  <a:pt x="21" y="626"/>
                </a:lnTo>
                <a:lnTo>
                  <a:pt x="28" y="619"/>
                </a:lnTo>
                <a:lnTo>
                  <a:pt x="43" y="612"/>
                </a:lnTo>
                <a:lnTo>
                  <a:pt x="50" y="612"/>
                </a:lnTo>
                <a:lnTo>
                  <a:pt x="57" y="605"/>
                </a:lnTo>
                <a:lnTo>
                  <a:pt x="64" y="598"/>
                </a:lnTo>
                <a:lnTo>
                  <a:pt x="64" y="590"/>
                </a:lnTo>
                <a:lnTo>
                  <a:pt x="79" y="590"/>
                </a:lnTo>
                <a:lnTo>
                  <a:pt x="86" y="583"/>
                </a:lnTo>
                <a:lnTo>
                  <a:pt x="93" y="576"/>
                </a:lnTo>
                <a:lnTo>
                  <a:pt x="101" y="576"/>
                </a:lnTo>
                <a:lnTo>
                  <a:pt x="108" y="569"/>
                </a:lnTo>
                <a:lnTo>
                  <a:pt x="122" y="569"/>
                </a:lnTo>
                <a:lnTo>
                  <a:pt x="129" y="562"/>
                </a:lnTo>
                <a:lnTo>
                  <a:pt x="129" y="554"/>
                </a:lnTo>
                <a:lnTo>
                  <a:pt x="137" y="547"/>
                </a:lnTo>
                <a:lnTo>
                  <a:pt x="151" y="547"/>
                </a:lnTo>
                <a:lnTo>
                  <a:pt x="158" y="540"/>
                </a:lnTo>
                <a:lnTo>
                  <a:pt x="166" y="533"/>
                </a:lnTo>
                <a:lnTo>
                  <a:pt x="173" y="526"/>
                </a:lnTo>
                <a:lnTo>
                  <a:pt x="180" y="518"/>
                </a:lnTo>
                <a:lnTo>
                  <a:pt x="194" y="518"/>
                </a:lnTo>
                <a:lnTo>
                  <a:pt x="194" y="511"/>
                </a:lnTo>
                <a:lnTo>
                  <a:pt x="202" y="511"/>
                </a:lnTo>
                <a:lnTo>
                  <a:pt x="209" y="504"/>
                </a:lnTo>
                <a:lnTo>
                  <a:pt x="216" y="504"/>
                </a:lnTo>
                <a:lnTo>
                  <a:pt x="231" y="497"/>
                </a:lnTo>
                <a:lnTo>
                  <a:pt x="238" y="490"/>
                </a:lnTo>
                <a:lnTo>
                  <a:pt x="245" y="482"/>
                </a:lnTo>
                <a:lnTo>
                  <a:pt x="252" y="475"/>
                </a:lnTo>
                <a:lnTo>
                  <a:pt x="259" y="475"/>
                </a:lnTo>
                <a:lnTo>
                  <a:pt x="267" y="468"/>
                </a:lnTo>
                <a:lnTo>
                  <a:pt x="274" y="461"/>
                </a:lnTo>
                <a:lnTo>
                  <a:pt x="281" y="454"/>
                </a:lnTo>
                <a:lnTo>
                  <a:pt x="288" y="454"/>
                </a:lnTo>
                <a:lnTo>
                  <a:pt x="303" y="454"/>
                </a:lnTo>
                <a:lnTo>
                  <a:pt x="310" y="446"/>
                </a:lnTo>
                <a:lnTo>
                  <a:pt x="317" y="439"/>
                </a:lnTo>
                <a:lnTo>
                  <a:pt x="317" y="432"/>
                </a:lnTo>
                <a:lnTo>
                  <a:pt x="324" y="432"/>
                </a:lnTo>
                <a:lnTo>
                  <a:pt x="339" y="425"/>
                </a:lnTo>
                <a:lnTo>
                  <a:pt x="346" y="418"/>
                </a:lnTo>
                <a:lnTo>
                  <a:pt x="353" y="410"/>
                </a:lnTo>
                <a:lnTo>
                  <a:pt x="361" y="403"/>
                </a:lnTo>
                <a:lnTo>
                  <a:pt x="368" y="403"/>
                </a:lnTo>
                <a:lnTo>
                  <a:pt x="375" y="396"/>
                </a:lnTo>
                <a:lnTo>
                  <a:pt x="382" y="389"/>
                </a:lnTo>
                <a:lnTo>
                  <a:pt x="389" y="389"/>
                </a:lnTo>
                <a:lnTo>
                  <a:pt x="397" y="389"/>
                </a:lnTo>
                <a:lnTo>
                  <a:pt x="411" y="382"/>
                </a:lnTo>
                <a:lnTo>
                  <a:pt x="418" y="374"/>
                </a:lnTo>
                <a:lnTo>
                  <a:pt x="426" y="367"/>
                </a:lnTo>
                <a:lnTo>
                  <a:pt x="433" y="360"/>
                </a:lnTo>
                <a:lnTo>
                  <a:pt x="440" y="360"/>
                </a:lnTo>
                <a:lnTo>
                  <a:pt x="447" y="353"/>
                </a:lnTo>
                <a:lnTo>
                  <a:pt x="454" y="346"/>
                </a:lnTo>
                <a:lnTo>
                  <a:pt x="462" y="338"/>
                </a:lnTo>
                <a:lnTo>
                  <a:pt x="469" y="338"/>
                </a:lnTo>
                <a:lnTo>
                  <a:pt x="476" y="331"/>
                </a:lnTo>
                <a:lnTo>
                  <a:pt x="491" y="331"/>
                </a:lnTo>
                <a:lnTo>
                  <a:pt x="498" y="324"/>
                </a:lnTo>
                <a:lnTo>
                  <a:pt x="505" y="317"/>
                </a:lnTo>
                <a:lnTo>
                  <a:pt x="519" y="310"/>
                </a:lnTo>
                <a:lnTo>
                  <a:pt x="527" y="302"/>
                </a:lnTo>
                <a:lnTo>
                  <a:pt x="534" y="295"/>
                </a:lnTo>
                <a:lnTo>
                  <a:pt x="541" y="295"/>
                </a:lnTo>
                <a:lnTo>
                  <a:pt x="548" y="288"/>
                </a:lnTo>
                <a:lnTo>
                  <a:pt x="563" y="281"/>
                </a:lnTo>
                <a:lnTo>
                  <a:pt x="563" y="274"/>
                </a:lnTo>
                <a:lnTo>
                  <a:pt x="570" y="266"/>
                </a:lnTo>
                <a:lnTo>
                  <a:pt x="577" y="266"/>
                </a:lnTo>
                <a:lnTo>
                  <a:pt x="584" y="266"/>
                </a:lnTo>
                <a:lnTo>
                  <a:pt x="599" y="259"/>
                </a:lnTo>
                <a:lnTo>
                  <a:pt x="606" y="252"/>
                </a:lnTo>
                <a:lnTo>
                  <a:pt x="613" y="252"/>
                </a:lnTo>
                <a:lnTo>
                  <a:pt x="621" y="245"/>
                </a:lnTo>
                <a:lnTo>
                  <a:pt x="628" y="238"/>
                </a:lnTo>
                <a:lnTo>
                  <a:pt x="635" y="230"/>
                </a:lnTo>
                <a:lnTo>
                  <a:pt x="642" y="223"/>
                </a:lnTo>
                <a:lnTo>
                  <a:pt x="649" y="223"/>
                </a:lnTo>
                <a:lnTo>
                  <a:pt x="657" y="216"/>
                </a:lnTo>
                <a:lnTo>
                  <a:pt x="671" y="209"/>
                </a:lnTo>
                <a:lnTo>
                  <a:pt x="678" y="202"/>
                </a:lnTo>
                <a:lnTo>
                  <a:pt x="686" y="202"/>
                </a:lnTo>
                <a:lnTo>
                  <a:pt x="693" y="194"/>
                </a:lnTo>
                <a:lnTo>
                  <a:pt x="707" y="187"/>
                </a:lnTo>
                <a:lnTo>
                  <a:pt x="714" y="180"/>
                </a:lnTo>
                <a:lnTo>
                  <a:pt x="722" y="180"/>
                </a:lnTo>
                <a:lnTo>
                  <a:pt x="729" y="173"/>
                </a:lnTo>
                <a:lnTo>
                  <a:pt x="736" y="166"/>
                </a:lnTo>
                <a:lnTo>
                  <a:pt x="751" y="158"/>
                </a:lnTo>
                <a:lnTo>
                  <a:pt x="751" y="151"/>
                </a:lnTo>
                <a:lnTo>
                  <a:pt x="758" y="151"/>
                </a:lnTo>
                <a:lnTo>
                  <a:pt x="765" y="144"/>
                </a:lnTo>
                <a:lnTo>
                  <a:pt x="779" y="144"/>
                </a:lnTo>
                <a:lnTo>
                  <a:pt x="787" y="137"/>
                </a:lnTo>
                <a:lnTo>
                  <a:pt x="794" y="137"/>
                </a:lnTo>
                <a:lnTo>
                  <a:pt x="801" y="130"/>
                </a:lnTo>
                <a:lnTo>
                  <a:pt x="808" y="122"/>
                </a:lnTo>
                <a:lnTo>
                  <a:pt x="816" y="115"/>
                </a:lnTo>
                <a:lnTo>
                  <a:pt x="823" y="108"/>
                </a:lnTo>
                <a:lnTo>
                  <a:pt x="830" y="108"/>
                </a:lnTo>
                <a:lnTo>
                  <a:pt x="837" y="101"/>
                </a:lnTo>
                <a:lnTo>
                  <a:pt x="844" y="94"/>
                </a:lnTo>
                <a:lnTo>
                  <a:pt x="859" y="86"/>
                </a:lnTo>
                <a:lnTo>
                  <a:pt x="866" y="86"/>
                </a:lnTo>
                <a:lnTo>
                  <a:pt x="873" y="79"/>
                </a:lnTo>
                <a:lnTo>
                  <a:pt x="888" y="72"/>
                </a:lnTo>
                <a:lnTo>
                  <a:pt x="895" y="65"/>
                </a:lnTo>
                <a:lnTo>
                  <a:pt x="902" y="65"/>
                </a:lnTo>
                <a:lnTo>
                  <a:pt x="909" y="58"/>
                </a:lnTo>
                <a:lnTo>
                  <a:pt x="917" y="50"/>
                </a:lnTo>
                <a:lnTo>
                  <a:pt x="931" y="43"/>
                </a:lnTo>
                <a:lnTo>
                  <a:pt x="938" y="43"/>
                </a:lnTo>
                <a:lnTo>
                  <a:pt x="938" y="36"/>
                </a:lnTo>
                <a:lnTo>
                  <a:pt x="946" y="29"/>
                </a:lnTo>
                <a:lnTo>
                  <a:pt x="953" y="22"/>
                </a:lnTo>
                <a:lnTo>
                  <a:pt x="967" y="22"/>
                </a:lnTo>
                <a:lnTo>
                  <a:pt x="974" y="22"/>
                </a:lnTo>
                <a:lnTo>
                  <a:pt x="982" y="14"/>
                </a:lnTo>
                <a:lnTo>
                  <a:pt x="989" y="7"/>
                </a:lnTo>
                <a:lnTo>
                  <a:pt x="996" y="0"/>
                </a:lnTo>
              </a:path>
            </a:pathLst>
          </a:custGeom>
          <a:noFill/>
          <a:ln w="460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55" name="Freeform 91"/>
          <p:cNvSpPr>
            <a:spLocks/>
          </p:cNvSpPr>
          <p:nvPr/>
        </p:nvSpPr>
        <p:spPr bwMode="auto">
          <a:xfrm>
            <a:off x="3827463" y="2493963"/>
            <a:ext cx="1582737" cy="1017587"/>
          </a:xfrm>
          <a:custGeom>
            <a:avLst/>
            <a:gdLst>
              <a:gd name="T0" fmla="*/ 2147483647 w 997"/>
              <a:gd name="T1" fmla="*/ 2147483647 h 641"/>
              <a:gd name="T2" fmla="*/ 2147483647 w 997"/>
              <a:gd name="T3" fmla="*/ 2147483647 h 641"/>
              <a:gd name="T4" fmla="*/ 2147483647 w 997"/>
              <a:gd name="T5" fmla="*/ 2147483647 h 641"/>
              <a:gd name="T6" fmla="*/ 2147483647 w 997"/>
              <a:gd name="T7" fmla="*/ 2147483647 h 641"/>
              <a:gd name="T8" fmla="*/ 2147483647 w 997"/>
              <a:gd name="T9" fmla="*/ 2147483647 h 641"/>
              <a:gd name="T10" fmla="*/ 2147483647 w 997"/>
              <a:gd name="T11" fmla="*/ 2147483647 h 641"/>
              <a:gd name="T12" fmla="*/ 2147483647 w 997"/>
              <a:gd name="T13" fmla="*/ 2147483647 h 641"/>
              <a:gd name="T14" fmla="*/ 2147483647 w 997"/>
              <a:gd name="T15" fmla="*/ 2147483647 h 641"/>
              <a:gd name="T16" fmla="*/ 2147483647 w 997"/>
              <a:gd name="T17" fmla="*/ 2147483647 h 641"/>
              <a:gd name="T18" fmla="*/ 2147483647 w 997"/>
              <a:gd name="T19" fmla="*/ 2147483647 h 641"/>
              <a:gd name="T20" fmla="*/ 2147483647 w 997"/>
              <a:gd name="T21" fmla="*/ 2147483647 h 641"/>
              <a:gd name="T22" fmla="*/ 2147483647 w 997"/>
              <a:gd name="T23" fmla="*/ 2147483647 h 641"/>
              <a:gd name="T24" fmla="*/ 2147483647 w 997"/>
              <a:gd name="T25" fmla="*/ 2147483647 h 641"/>
              <a:gd name="T26" fmla="*/ 2147483647 w 997"/>
              <a:gd name="T27" fmla="*/ 2147483647 h 641"/>
              <a:gd name="T28" fmla="*/ 2147483647 w 997"/>
              <a:gd name="T29" fmla="*/ 2147483647 h 641"/>
              <a:gd name="T30" fmla="*/ 2147483647 w 997"/>
              <a:gd name="T31" fmla="*/ 2147483647 h 641"/>
              <a:gd name="T32" fmla="*/ 2147483647 w 997"/>
              <a:gd name="T33" fmla="*/ 2147483647 h 641"/>
              <a:gd name="T34" fmla="*/ 2147483647 w 997"/>
              <a:gd name="T35" fmla="*/ 2147483647 h 641"/>
              <a:gd name="T36" fmla="*/ 2147483647 w 997"/>
              <a:gd name="T37" fmla="*/ 2147483647 h 641"/>
              <a:gd name="T38" fmla="*/ 2147483647 w 997"/>
              <a:gd name="T39" fmla="*/ 2147483647 h 641"/>
              <a:gd name="T40" fmla="*/ 2147483647 w 997"/>
              <a:gd name="T41" fmla="*/ 2147483647 h 641"/>
              <a:gd name="T42" fmla="*/ 2147483647 w 997"/>
              <a:gd name="T43" fmla="*/ 2147483647 h 641"/>
              <a:gd name="T44" fmla="*/ 2147483647 w 997"/>
              <a:gd name="T45" fmla="*/ 2147483647 h 641"/>
              <a:gd name="T46" fmla="*/ 2147483647 w 997"/>
              <a:gd name="T47" fmla="*/ 2147483647 h 641"/>
              <a:gd name="T48" fmla="*/ 2147483647 w 997"/>
              <a:gd name="T49" fmla="*/ 2147483647 h 641"/>
              <a:gd name="T50" fmla="*/ 2147483647 w 997"/>
              <a:gd name="T51" fmla="*/ 2147483647 h 641"/>
              <a:gd name="T52" fmla="*/ 2147483647 w 997"/>
              <a:gd name="T53" fmla="*/ 2147483647 h 641"/>
              <a:gd name="T54" fmla="*/ 2147483647 w 997"/>
              <a:gd name="T55" fmla="*/ 2147483647 h 641"/>
              <a:gd name="T56" fmla="*/ 2147483647 w 997"/>
              <a:gd name="T57" fmla="*/ 2147483647 h 641"/>
              <a:gd name="T58" fmla="*/ 2147483647 w 997"/>
              <a:gd name="T59" fmla="*/ 2147483647 h 641"/>
              <a:gd name="T60" fmla="*/ 2147483647 w 997"/>
              <a:gd name="T61" fmla="*/ 2147483647 h 641"/>
              <a:gd name="T62" fmla="*/ 2147483647 w 997"/>
              <a:gd name="T63" fmla="*/ 2147483647 h 641"/>
              <a:gd name="T64" fmla="*/ 2147483647 w 997"/>
              <a:gd name="T65" fmla="*/ 2147483647 h 641"/>
              <a:gd name="T66" fmla="*/ 2147483647 w 997"/>
              <a:gd name="T67" fmla="*/ 2147483647 h 641"/>
              <a:gd name="T68" fmla="*/ 2147483647 w 997"/>
              <a:gd name="T69" fmla="*/ 2147483647 h 641"/>
              <a:gd name="T70" fmla="*/ 2147483647 w 997"/>
              <a:gd name="T71" fmla="*/ 2147483647 h 641"/>
              <a:gd name="T72" fmla="*/ 2147483647 w 997"/>
              <a:gd name="T73" fmla="*/ 2147483647 h 641"/>
              <a:gd name="T74" fmla="*/ 2147483647 w 997"/>
              <a:gd name="T75" fmla="*/ 2147483647 h 641"/>
              <a:gd name="T76" fmla="*/ 2147483647 w 997"/>
              <a:gd name="T77" fmla="*/ 2147483647 h 641"/>
              <a:gd name="T78" fmla="*/ 2147483647 w 997"/>
              <a:gd name="T79" fmla="*/ 2147483647 h 641"/>
              <a:gd name="T80" fmla="*/ 2147483647 w 997"/>
              <a:gd name="T81" fmla="*/ 2147483647 h 641"/>
              <a:gd name="T82" fmla="*/ 2147483647 w 997"/>
              <a:gd name="T83" fmla="*/ 2147483647 h 64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7"/>
              <a:gd name="T127" fmla="*/ 0 h 641"/>
              <a:gd name="T128" fmla="*/ 997 w 997"/>
              <a:gd name="T129" fmla="*/ 641 h 64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7" h="641">
                <a:moveTo>
                  <a:pt x="0" y="641"/>
                </a:moveTo>
                <a:lnTo>
                  <a:pt x="7" y="641"/>
                </a:lnTo>
                <a:lnTo>
                  <a:pt x="15" y="634"/>
                </a:lnTo>
                <a:lnTo>
                  <a:pt x="22" y="627"/>
                </a:lnTo>
                <a:lnTo>
                  <a:pt x="29" y="619"/>
                </a:lnTo>
                <a:lnTo>
                  <a:pt x="43" y="612"/>
                </a:lnTo>
                <a:lnTo>
                  <a:pt x="51" y="612"/>
                </a:lnTo>
                <a:lnTo>
                  <a:pt x="58" y="605"/>
                </a:lnTo>
                <a:lnTo>
                  <a:pt x="65" y="598"/>
                </a:lnTo>
                <a:lnTo>
                  <a:pt x="79" y="598"/>
                </a:lnTo>
                <a:lnTo>
                  <a:pt x="87" y="591"/>
                </a:lnTo>
                <a:lnTo>
                  <a:pt x="94" y="583"/>
                </a:lnTo>
                <a:lnTo>
                  <a:pt x="101" y="576"/>
                </a:lnTo>
                <a:lnTo>
                  <a:pt x="108" y="569"/>
                </a:lnTo>
                <a:lnTo>
                  <a:pt x="123" y="569"/>
                </a:lnTo>
                <a:lnTo>
                  <a:pt x="130" y="562"/>
                </a:lnTo>
                <a:lnTo>
                  <a:pt x="130" y="555"/>
                </a:lnTo>
                <a:lnTo>
                  <a:pt x="137" y="547"/>
                </a:lnTo>
                <a:lnTo>
                  <a:pt x="152" y="540"/>
                </a:lnTo>
                <a:lnTo>
                  <a:pt x="159" y="540"/>
                </a:lnTo>
                <a:lnTo>
                  <a:pt x="166" y="533"/>
                </a:lnTo>
                <a:lnTo>
                  <a:pt x="173" y="533"/>
                </a:lnTo>
                <a:lnTo>
                  <a:pt x="181" y="526"/>
                </a:lnTo>
                <a:lnTo>
                  <a:pt x="188" y="526"/>
                </a:lnTo>
                <a:lnTo>
                  <a:pt x="195" y="519"/>
                </a:lnTo>
                <a:lnTo>
                  <a:pt x="202" y="511"/>
                </a:lnTo>
                <a:lnTo>
                  <a:pt x="209" y="504"/>
                </a:lnTo>
                <a:lnTo>
                  <a:pt x="217" y="497"/>
                </a:lnTo>
                <a:lnTo>
                  <a:pt x="231" y="497"/>
                </a:lnTo>
                <a:lnTo>
                  <a:pt x="238" y="490"/>
                </a:lnTo>
                <a:lnTo>
                  <a:pt x="246" y="483"/>
                </a:lnTo>
                <a:lnTo>
                  <a:pt x="253" y="475"/>
                </a:lnTo>
                <a:lnTo>
                  <a:pt x="267" y="475"/>
                </a:lnTo>
                <a:lnTo>
                  <a:pt x="274" y="468"/>
                </a:lnTo>
                <a:lnTo>
                  <a:pt x="282" y="461"/>
                </a:lnTo>
                <a:lnTo>
                  <a:pt x="289" y="454"/>
                </a:lnTo>
                <a:lnTo>
                  <a:pt x="303" y="454"/>
                </a:lnTo>
                <a:lnTo>
                  <a:pt x="311" y="447"/>
                </a:lnTo>
                <a:lnTo>
                  <a:pt x="311" y="439"/>
                </a:lnTo>
                <a:lnTo>
                  <a:pt x="318" y="432"/>
                </a:lnTo>
                <a:lnTo>
                  <a:pt x="325" y="432"/>
                </a:lnTo>
                <a:lnTo>
                  <a:pt x="339" y="425"/>
                </a:lnTo>
                <a:lnTo>
                  <a:pt x="347" y="418"/>
                </a:lnTo>
                <a:lnTo>
                  <a:pt x="354" y="411"/>
                </a:lnTo>
                <a:lnTo>
                  <a:pt x="361" y="411"/>
                </a:lnTo>
                <a:lnTo>
                  <a:pt x="368" y="411"/>
                </a:lnTo>
                <a:lnTo>
                  <a:pt x="376" y="403"/>
                </a:lnTo>
                <a:lnTo>
                  <a:pt x="383" y="396"/>
                </a:lnTo>
                <a:lnTo>
                  <a:pt x="390" y="389"/>
                </a:lnTo>
                <a:lnTo>
                  <a:pt x="397" y="389"/>
                </a:lnTo>
                <a:lnTo>
                  <a:pt x="412" y="382"/>
                </a:lnTo>
                <a:lnTo>
                  <a:pt x="419" y="375"/>
                </a:lnTo>
                <a:lnTo>
                  <a:pt x="426" y="367"/>
                </a:lnTo>
                <a:lnTo>
                  <a:pt x="433" y="360"/>
                </a:lnTo>
                <a:lnTo>
                  <a:pt x="441" y="360"/>
                </a:lnTo>
                <a:lnTo>
                  <a:pt x="448" y="353"/>
                </a:lnTo>
                <a:lnTo>
                  <a:pt x="455" y="353"/>
                </a:lnTo>
                <a:lnTo>
                  <a:pt x="462" y="346"/>
                </a:lnTo>
                <a:lnTo>
                  <a:pt x="469" y="346"/>
                </a:lnTo>
                <a:lnTo>
                  <a:pt x="477" y="339"/>
                </a:lnTo>
                <a:lnTo>
                  <a:pt x="491" y="331"/>
                </a:lnTo>
                <a:lnTo>
                  <a:pt x="498" y="324"/>
                </a:lnTo>
                <a:lnTo>
                  <a:pt x="498" y="317"/>
                </a:lnTo>
                <a:lnTo>
                  <a:pt x="506" y="317"/>
                </a:lnTo>
                <a:lnTo>
                  <a:pt x="520" y="310"/>
                </a:lnTo>
                <a:lnTo>
                  <a:pt x="527" y="303"/>
                </a:lnTo>
                <a:lnTo>
                  <a:pt x="534" y="295"/>
                </a:lnTo>
                <a:lnTo>
                  <a:pt x="542" y="288"/>
                </a:lnTo>
                <a:lnTo>
                  <a:pt x="549" y="288"/>
                </a:lnTo>
                <a:lnTo>
                  <a:pt x="563" y="288"/>
                </a:lnTo>
                <a:lnTo>
                  <a:pt x="563" y="281"/>
                </a:lnTo>
                <a:lnTo>
                  <a:pt x="571" y="274"/>
                </a:lnTo>
                <a:lnTo>
                  <a:pt x="578" y="274"/>
                </a:lnTo>
                <a:lnTo>
                  <a:pt x="585" y="267"/>
                </a:lnTo>
                <a:lnTo>
                  <a:pt x="599" y="259"/>
                </a:lnTo>
                <a:lnTo>
                  <a:pt x="607" y="252"/>
                </a:lnTo>
                <a:lnTo>
                  <a:pt x="614" y="245"/>
                </a:lnTo>
                <a:lnTo>
                  <a:pt x="621" y="245"/>
                </a:lnTo>
                <a:lnTo>
                  <a:pt x="621" y="238"/>
                </a:lnTo>
                <a:lnTo>
                  <a:pt x="636" y="231"/>
                </a:lnTo>
                <a:lnTo>
                  <a:pt x="643" y="223"/>
                </a:lnTo>
                <a:lnTo>
                  <a:pt x="650" y="223"/>
                </a:lnTo>
                <a:lnTo>
                  <a:pt x="657" y="223"/>
                </a:lnTo>
                <a:lnTo>
                  <a:pt x="672" y="216"/>
                </a:lnTo>
                <a:lnTo>
                  <a:pt x="679" y="209"/>
                </a:lnTo>
                <a:lnTo>
                  <a:pt x="686" y="202"/>
                </a:lnTo>
                <a:lnTo>
                  <a:pt x="693" y="195"/>
                </a:lnTo>
                <a:lnTo>
                  <a:pt x="708" y="187"/>
                </a:lnTo>
                <a:lnTo>
                  <a:pt x="715" y="180"/>
                </a:lnTo>
                <a:lnTo>
                  <a:pt x="722" y="180"/>
                </a:lnTo>
                <a:lnTo>
                  <a:pt x="729" y="173"/>
                </a:lnTo>
                <a:lnTo>
                  <a:pt x="737" y="166"/>
                </a:lnTo>
                <a:lnTo>
                  <a:pt x="751" y="166"/>
                </a:lnTo>
                <a:lnTo>
                  <a:pt x="751" y="159"/>
                </a:lnTo>
                <a:lnTo>
                  <a:pt x="758" y="159"/>
                </a:lnTo>
                <a:lnTo>
                  <a:pt x="766" y="151"/>
                </a:lnTo>
                <a:lnTo>
                  <a:pt x="780" y="144"/>
                </a:lnTo>
                <a:lnTo>
                  <a:pt x="787" y="137"/>
                </a:lnTo>
                <a:lnTo>
                  <a:pt x="794" y="137"/>
                </a:lnTo>
                <a:lnTo>
                  <a:pt x="802" y="130"/>
                </a:lnTo>
                <a:lnTo>
                  <a:pt x="809" y="123"/>
                </a:lnTo>
                <a:lnTo>
                  <a:pt x="816" y="115"/>
                </a:lnTo>
                <a:lnTo>
                  <a:pt x="823" y="108"/>
                </a:lnTo>
                <a:lnTo>
                  <a:pt x="831" y="108"/>
                </a:lnTo>
                <a:lnTo>
                  <a:pt x="838" y="101"/>
                </a:lnTo>
                <a:lnTo>
                  <a:pt x="845" y="101"/>
                </a:lnTo>
                <a:lnTo>
                  <a:pt x="859" y="94"/>
                </a:lnTo>
                <a:lnTo>
                  <a:pt x="867" y="94"/>
                </a:lnTo>
                <a:lnTo>
                  <a:pt x="874" y="87"/>
                </a:lnTo>
                <a:lnTo>
                  <a:pt x="874" y="79"/>
                </a:lnTo>
                <a:lnTo>
                  <a:pt x="881" y="72"/>
                </a:lnTo>
                <a:lnTo>
                  <a:pt x="896" y="65"/>
                </a:lnTo>
                <a:lnTo>
                  <a:pt x="903" y="65"/>
                </a:lnTo>
                <a:lnTo>
                  <a:pt x="910" y="58"/>
                </a:lnTo>
                <a:lnTo>
                  <a:pt x="917" y="51"/>
                </a:lnTo>
                <a:lnTo>
                  <a:pt x="932" y="43"/>
                </a:lnTo>
                <a:lnTo>
                  <a:pt x="939" y="43"/>
                </a:lnTo>
                <a:lnTo>
                  <a:pt x="946" y="36"/>
                </a:lnTo>
                <a:lnTo>
                  <a:pt x="953" y="29"/>
                </a:lnTo>
                <a:lnTo>
                  <a:pt x="968" y="22"/>
                </a:lnTo>
                <a:lnTo>
                  <a:pt x="975" y="22"/>
                </a:lnTo>
                <a:lnTo>
                  <a:pt x="982" y="15"/>
                </a:lnTo>
                <a:lnTo>
                  <a:pt x="989" y="7"/>
                </a:lnTo>
                <a:lnTo>
                  <a:pt x="997" y="0"/>
                </a:lnTo>
              </a:path>
            </a:pathLst>
          </a:custGeom>
          <a:noFill/>
          <a:ln w="460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56" name="Freeform 92"/>
          <p:cNvSpPr>
            <a:spLocks/>
          </p:cNvSpPr>
          <p:nvPr/>
        </p:nvSpPr>
        <p:spPr bwMode="auto">
          <a:xfrm>
            <a:off x="5410200" y="2346325"/>
            <a:ext cx="239713" cy="147638"/>
          </a:xfrm>
          <a:custGeom>
            <a:avLst/>
            <a:gdLst>
              <a:gd name="T0" fmla="*/ 0 w 151"/>
              <a:gd name="T1" fmla="*/ 2147483647 h 93"/>
              <a:gd name="T2" fmla="*/ 2147483647 w 151"/>
              <a:gd name="T3" fmla="*/ 2147483647 h 93"/>
              <a:gd name="T4" fmla="*/ 2147483647 w 151"/>
              <a:gd name="T5" fmla="*/ 2147483647 h 93"/>
              <a:gd name="T6" fmla="*/ 2147483647 w 151"/>
              <a:gd name="T7" fmla="*/ 2147483647 h 93"/>
              <a:gd name="T8" fmla="*/ 2147483647 w 151"/>
              <a:gd name="T9" fmla="*/ 2147483647 h 93"/>
              <a:gd name="T10" fmla="*/ 2147483647 w 151"/>
              <a:gd name="T11" fmla="*/ 2147483647 h 93"/>
              <a:gd name="T12" fmla="*/ 2147483647 w 151"/>
              <a:gd name="T13" fmla="*/ 2147483647 h 93"/>
              <a:gd name="T14" fmla="*/ 2147483647 w 151"/>
              <a:gd name="T15" fmla="*/ 2147483647 h 93"/>
              <a:gd name="T16" fmla="*/ 2147483647 w 151"/>
              <a:gd name="T17" fmla="*/ 2147483647 h 93"/>
              <a:gd name="T18" fmla="*/ 2147483647 w 151"/>
              <a:gd name="T19" fmla="*/ 2147483647 h 93"/>
              <a:gd name="T20" fmla="*/ 2147483647 w 151"/>
              <a:gd name="T21" fmla="*/ 2147483647 h 93"/>
              <a:gd name="T22" fmla="*/ 2147483647 w 151"/>
              <a:gd name="T23" fmla="*/ 2147483647 h 93"/>
              <a:gd name="T24" fmla="*/ 2147483647 w 151"/>
              <a:gd name="T25" fmla="*/ 2147483647 h 93"/>
              <a:gd name="T26" fmla="*/ 2147483647 w 151"/>
              <a:gd name="T27" fmla="*/ 2147483647 h 93"/>
              <a:gd name="T28" fmla="*/ 2147483647 w 151"/>
              <a:gd name="T29" fmla="*/ 2147483647 h 93"/>
              <a:gd name="T30" fmla="*/ 2147483647 w 151"/>
              <a:gd name="T31" fmla="*/ 2147483647 h 93"/>
              <a:gd name="T32" fmla="*/ 2147483647 w 151"/>
              <a:gd name="T33" fmla="*/ 2147483647 h 93"/>
              <a:gd name="T34" fmla="*/ 2147483647 w 151"/>
              <a:gd name="T35" fmla="*/ 2147483647 h 93"/>
              <a:gd name="T36" fmla="*/ 2147483647 w 151"/>
              <a:gd name="T37" fmla="*/ 2147483647 h 93"/>
              <a:gd name="T38" fmla="*/ 2147483647 w 151"/>
              <a:gd name="T39" fmla="*/ 0 h 9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1"/>
              <a:gd name="T61" fmla="*/ 0 h 93"/>
              <a:gd name="T62" fmla="*/ 151 w 151"/>
              <a:gd name="T63" fmla="*/ 93 h 9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1" h="93">
                <a:moveTo>
                  <a:pt x="0" y="93"/>
                </a:moveTo>
                <a:lnTo>
                  <a:pt x="7" y="86"/>
                </a:lnTo>
                <a:lnTo>
                  <a:pt x="14" y="86"/>
                </a:lnTo>
                <a:lnTo>
                  <a:pt x="21" y="79"/>
                </a:lnTo>
                <a:lnTo>
                  <a:pt x="29" y="72"/>
                </a:lnTo>
                <a:lnTo>
                  <a:pt x="43" y="72"/>
                </a:lnTo>
                <a:lnTo>
                  <a:pt x="50" y="72"/>
                </a:lnTo>
                <a:lnTo>
                  <a:pt x="57" y="64"/>
                </a:lnTo>
                <a:lnTo>
                  <a:pt x="65" y="57"/>
                </a:lnTo>
                <a:lnTo>
                  <a:pt x="65" y="50"/>
                </a:lnTo>
                <a:lnTo>
                  <a:pt x="79" y="43"/>
                </a:lnTo>
                <a:lnTo>
                  <a:pt x="86" y="43"/>
                </a:lnTo>
                <a:lnTo>
                  <a:pt x="93" y="36"/>
                </a:lnTo>
                <a:lnTo>
                  <a:pt x="101" y="28"/>
                </a:lnTo>
                <a:lnTo>
                  <a:pt x="108" y="21"/>
                </a:lnTo>
                <a:lnTo>
                  <a:pt x="122" y="21"/>
                </a:lnTo>
                <a:lnTo>
                  <a:pt x="122" y="14"/>
                </a:lnTo>
                <a:lnTo>
                  <a:pt x="130" y="7"/>
                </a:lnTo>
                <a:lnTo>
                  <a:pt x="137" y="7"/>
                </a:lnTo>
                <a:lnTo>
                  <a:pt x="151" y="0"/>
                </a:lnTo>
              </a:path>
            </a:pathLst>
          </a:custGeom>
          <a:noFill/>
          <a:ln w="460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200"/>
          <p:cNvGrpSpPr>
            <a:grpSpLocks/>
          </p:cNvGrpSpPr>
          <p:nvPr/>
        </p:nvGrpSpPr>
        <p:grpSpPr bwMode="auto">
          <a:xfrm>
            <a:off x="679450" y="2279650"/>
            <a:ext cx="4883150" cy="3232150"/>
            <a:chOff x="-960" y="-1546"/>
            <a:chExt cx="3076" cy="2036"/>
          </a:xfrm>
        </p:grpSpPr>
        <p:sp>
          <p:nvSpPr>
            <p:cNvPr id="84074" name="Freeform 196"/>
            <p:cNvSpPr>
              <a:spLocks/>
            </p:cNvSpPr>
            <p:nvPr/>
          </p:nvSpPr>
          <p:spPr bwMode="auto">
            <a:xfrm>
              <a:off x="-960" y="-161"/>
              <a:ext cx="971" cy="651"/>
            </a:xfrm>
            <a:custGeom>
              <a:avLst/>
              <a:gdLst>
                <a:gd name="T0" fmla="*/ 7 w 971"/>
                <a:gd name="T1" fmla="*/ 643 h 651"/>
                <a:gd name="T2" fmla="*/ 36 w 971"/>
                <a:gd name="T3" fmla="*/ 622 h 651"/>
                <a:gd name="T4" fmla="*/ 57 w 971"/>
                <a:gd name="T5" fmla="*/ 608 h 651"/>
                <a:gd name="T6" fmla="*/ 78 w 971"/>
                <a:gd name="T7" fmla="*/ 594 h 651"/>
                <a:gd name="T8" fmla="*/ 100 w 971"/>
                <a:gd name="T9" fmla="*/ 580 h 651"/>
                <a:gd name="T10" fmla="*/ 121 w 971"/>
                <a:gd name="T11" fmla="*/ 566 h 651"/>
                <a:gd name="T12" fmla="*/ 149 w 971"/>
                <a:gd name="T13" fmla="*/ 545 h 651"/>
                <a:gd name="T14" fmla="*/ 170 w 971"/>
                <a:gd name="T15" fmla="*/ 537 h 651"/>
                <a:gd name="T16" fmla="*/ 192 w 971"/>
                <a:gd name="T17" fmla="*/ 516 h 651"/>
                <a:gd name="T18" fmla="*/ 220 w 971"/>
                <a:gd name="T19" fmla="*/ 502 h 651"/>
                <a:gd name="T20" fmla="*/ 241 w 971"/>
                <a:gd name="T21" fmla="*/ 488 h 651"/>
                <a:gd name="T22" fmla="*/ 263 w 971"/>
                <a:gd name="T23" fmla="*/ 474 h 651"/>
                <a:gd name="T24" fmla="*/ 291 w 971"/>
                <a:gd name="T25" fmla="*/ 460 h 651"/>
                <a:gd name="T26" fmla="*/ 305 w 971"/>
                <a:gd name="T27" fmla="*/ 439 h 651"/>
                <a:gd name="T28" fmla="*/ 334 w 971"/>
                <a:gd name="T29" fmla="*/ 424 h 651"/>
                <a:gd name="T30" fmla="*/ 355 w 971"/>
                <a:gd name="T31" fmla="*/ 417 h 651"/>
                <a:gd name="T32" fmla="*/ 376 w 971"/>
                <a:gd name="T33" fmla="*/ 396 h 651"/>
                <a:gd name="T34" fmla="*/ 404 w 971"/>
                <a:gd name="T35" fmla="*/ 382 h 651"/>
                <a:gd name="T36" fmla="*/ 426 w 971"/>
                <a:gd name="T37" fmla="*/ 361 h 651"/>
                <a:gd name="T38" fmla="*/ 447 w 971"/>
                <a:gd name="T39" fmla="*/ 354 h 651"/>
                <a:gd name="T40" fmla="*/ 475 w 971"/>
                <a:gd name="T41" fmla="*/ 333 h 651"/>
                <a:gd name="T42" fmla="*/ 489 w 971"/>
                <a:gd name="T43" fmla="*/ 318 h 651"/>
                <a:gd name="T44" fmla="*/ 518 w 971"/>
                <a:gd name="T45" fmla="*/ 304 h 651"/>
                <a:gd name="T46" fmla="*/ 546 w 971"/>
                <a:gd name="T47" fmla="*/ 290 h 651"/>
                <a:gd name="T48" fmla="*/ 560 w 971"/>
                <a:gd name="T49" fmla="*/ 276 h 651"/>
                <a:gd name="T50" fmla="*/ 589 w 971"/>
                <a:gd name="T51" fmla="*/ 255 h 651"/>
                <a:gd name="T52" fmla="*/ 610 w 971"/>
                <a:gd name="T53" fmla="*/ 241 h 651"/>
                <a:gd name="T54" fmla="*/ 631 w 971"/>
                <a:gd name="T55" fmla="*/ 234 h 651"/>
                <a:gd name="T56" fmla="*/ 660 w 971"/>
                <a:gd name="T57" fmla="*/ 212 h 651"/>
                <a:gd name="T58" fmla="*/ 674 w 971"/>
                <a:gd name="T59" fmla="*/ 198 h 651"/>
                <a:gd name="T60" fmla="*/ 702 w 971"/>
                <a:gd name="T61" fmla="*/ 177 h 651"/>
                <a:gd name="T62" fmla="*/ 730 w 971"/>
                <a:gd name="T63" fmla="*/ 170 h 651"/>
                <a:gd name="T64" fmla="*/ 745 w 971"/>
                <a:gd name="T65" fmla="*/ 156 h 651"/>
                <a:gd name="T66" fmla="*/ 773 w 971"/>
                <a:gd name="T67" fmla="*/ 135 h 651"/>
                <a:gd name="T68" fmla="*/ 794 w 971"/>
                <a:gd name="T69" fmla="*/ 121 h 651"/>
                <a:gd name="T70" fmla="*/ 815 w 971"/>
                <a:gd name="T71" fmla="*/ 106 h 651"/>
                <a:gd name="T72" fmla="*/ 844 w 971"/>
                <a:gd name="T73" fmla="*/ 92 h 651"/>
                <a:gd name="T74" fmla="*/ 865 w 971"/>
                <a:gd name="T75" fmla="*/ 71 h 651"/>
                <a:gd name="T76" fmla="*/ 886 w 971"/>
                <a:gd name="T77" fmla="*/ 57 h 651"/>
                <a:gd name="T78" fmla="*/ 915 w 971"/>
                <a:gd name="T79" fmla="*/ 50 h 651"/>
                <a:gd name="T80" fmla="*/ 929 w 971"/>
                <a:gd name="T81" fmla="*/ 29 h 651"/>
                <a:gd name="T82" fmla="*/ 957 w 971"/>
                <a:gd name="T83" fmla="*/ 15 h 6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1"/>
                <a:gd name="T127" fmla="*/ 0 h 651"/>
                <a:gd name="T128" fmla="*/ 971 w 971"/>
                <a:gd name="T129" fmla="*/ 651 h 6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1" h="651">
                  <a:moveTo>
                    <a:pt x="0" y="651"/>
                  </a:moveTo>
                  <a:lnTo>
                    <a:pt x="0" y="643"/>
                  </a:lnTo>
                  <a:lnTo>
                    <a:pt x="7" y="643"/>
                  </a:lnTo>
                  <a:lnTo>
                    <a:pt x="15" y="636"/>
                  </a:lnTo>
                  <a:lnTo>
                    <a:pt x="22" y="629"/>
                  </a:lnTo>
                  <a:lnTo>
                    <a:pt x="36" y="622"/>
                  </a:lnTo>
                  <a:lnTo>
                    <a:pt x="43" y="615"/>
                  </a:lnTo>
                  <a:lnTo>
                    <a:pt x="50" y="615"/>
                  </a:lnTo>
                  <a:lnTo>
                    <a:pt x="57" y="608"/>
                  </a:lnTo>
                  <a:lnTo>
                    <a:pt x="64" y="601"/>
                  </a:lnTo>
                  <a:lnTo>
                    <a:pt x="71" y="601"/>
                  </a:lnTo>
                  <a:lnTo>
                    <a:pt x="78" y="594"/>
                  </a:lnTo>
                  <a:lnTo>
                    <a:pt x="85" y="594"/>
                  </a:lnTo>
                  <a:lnTo>
                    <a:pt x="93" y="587"/>
                  </a:lnTo>
                  <a:lnTo>
                    <a:pt x="100" y="580"/>
                  </a:lnTo>
                  <a:lnTo>
                    <a:pt x="114" y="573"/>
                  </a:lnTo>
                  <a:lnTo>
                    <a:pt x="121" y="566"/>
                  </a:lnTo>
                  <a:lnTo>
                    <a:pt x="128" y="559"/>
                  </a:lnTo>
                  <a:lnTo>
                    <a:pt x="142" y="552"/>
                  </a:lnTo>
                  <a:lnTo>
                    <a:pt x="149" y="545"/>
                  </a:lnTo>
                  <a:lnTo>
                    <a:pt x="156" y="537"/>
                  </a:lnTo>
                  <a:lnTo>
                    <a:pt x="163" y="537"/>
                  </a:lnTo>
                  <a:lnTo>
                    <a:pt x="170" y="537"/>
                  </a:lnTo>
                  <a:lnTo>
                    <a:pt x="185" y="530"/>
                  </a:lnTo>
                  <a:lnTo>
                    <a:pt x="185" y="523"/>
                  </a:lnTo>
                  <a:lnTo>
                    <a:pt x="192" y="516"/>
                  </a:lnTo>
                  <a:lnTo>
                    <a:pt x="199" y="516"/>
                  </a:lnTo>
                  <a:lnTo>
                    <a:pt x="206" y="509"/>
                  </a:lnTo>
                  <a:lnTo>
                    <a:pt x="220" y="502"/>
                  </a:lnTo>
                  <a:lnTo>
                    <a:pt x="227" y="495"/>
                  </a:lnTo>
                  <a:lnTo>
                    <a:pt x="234" y="488"/>
                  </a:lnTo>
                  <a:lnTo>
                    <a:pt x="241" y="488"/>
                  </a:lnTo>
                  <a:lnTo>
                    <a:pt x="248" y="481"/>
                  </a:lnTo>
                  <a:lnTo>
                    <a:pt x="256" y="481"/>
                  </a:lnTo>
                  <a:lnTo>
                    <a:pt x="263" y="474"/>
                  </a:lnTo>
                  <a:lnTo>
                    <a:pt x="270" y="467"/>
                  </a:lnTo>
                  <a:lnTo>
                    <a:pt x="277" y="467"/>
                  </a:lnTo>
                  <a:lnTo>
                    <a:pt x="291" y="460"/>
                  </a:lnTo>
                  <a:lnTo>
                    <a:pt x="298" y="453"/>
                  </a:lnTo>
                  <a:lnTo>
                    <a:pt x="305" y="446"/>
                  </a:lnTo>
                  <a:lnTo>
                    <a:pt x="305" y="439"/>
                  </a:lnTo>
                  <a:lnTo>
                    <a:pt x="312" y="439"/>
                  </a:lnTo>
                  <a:lnTo>
                    <a:pt x="326" y="431"/>
                  </a:lnTo>
                  <a:lnTo>
                    <a:pt x="334" y="424"/>
                  </a:lnTo>
                  <a:lnTo>
                    <a:pt x="341" y="417"/>
                  </a:lnTo>
                  <a:lnTo>
                    <a:pt x="348" y="417"/>
                  </a:lnTo>
                  <a:lnTo>
                    <a:pt x="355" y="417"/>
                  </a:lnTo>
                  <a:lnTo>
                    <a:pt x="369" y="410"/>
                  </a:lnTo>
                  <a:lnTo>
                    <a:pt x="369" y="403"/>
                  </a:lnTo>
                  <a:lnTo>
                    <a:pt x="376" y="396"/>
                  </a:lnTo>
                  <a:lnTo>
                    <a:pt x="383" y="389"/>
                  </a:lnTo>
                  <a:lnTo>
                    <a:pt x="397" y="382"/>
                  </a:lnTo>
                  <a:lnTo>
                    <a:pt x="404" y="382"/>
                  </a:lnTo>
                  <a:lnTo>
                    <a:pt x="411" y="375"/>
                  </a:lnTo>
                  <a:lnTo>
                    <a:pt x="419" y="368"/>
                  </a:lnTo>
                  <a:lnTo>
                    <a:pt x="426" y="361"/>
                  </a:lnTo>
                  <a:lnTo>
                    <a:pt x="433" y="361"/>
                  </a:lnTo>
                  <a:lnTo>
                    <a:pt x="440" y="361"/>
                  </a:lnTo>
                  <a:lnTo>
                    <a:pt x="447" y="354"/>
                  </a:lnTo>
                  <a:lnTo>
                    <a:pt x="454" y="347"/>
                  </a:lnTo>
                  <a:lnTo>
                    <a:pt x="461" y="340"/>
                  </a:lnTo>
                  <a:lnTo>
                    <a:pt x="475" y="333"/>
                  </a:lnTo>
                  <a:lnTo>
                    <a:pt x="482" y="333"/>
                  </a:lnTo>
                  <a:lnTo>
                    <a:pt x="489" y="325"/>
                  </a:lnTo>
                  <a:lnTo>
                    <a:pt x="489" y="318"/>
                  </a:lnTo>
                  <a:lnTo>
                    <a:pt x="504" y="311"/>
                  </a:lnTo>
                  <a:lnTo>
                    <a:pt x="511" y="304"/>
                  </a:lnTo>
                  <a:lnTo>
                    <a:pt x="518" y="304"/>
                  </a:lnTo>
                  <a:lnTo>
                    <a:pt x="525" y="297"/>
                  </a:lnTo>
                  <a:lnTo>
                    <a:pt x="532" y="297"/>
                  </a:lnTo>
                  <a:lnTo>
                    <a:pt x="546" y="290"/>
                  </a:lnTo>
                  <a:lnTo>
                    <a:pt x="553" y="283"/>
                  </a:lnTo>
                  <a:lnTo>
                    <a:pt x="560" y="276"/>
                  </a:lnTo>
                  <a:lnTo>
                    <a:pt x="567" y="269"/>
                  </a:lnTo>
                  <a:lnTo>
                    <a:pt x="582" y="262"/>
                  </a:lnTo>
                  <a:lnTo>
                    <a:pt x="589" y="255"/>
                  </a:lnTo>
                  <a:lnTo>
                    <a:pt x="596" y="255"/>
                  </a:lnTo>
                  <a:lnTo>
                    <a:pt x="603" y="248"/>
                  </a:lnTo>
                  <a:lnTo>
                    <a:pt x="610" y="241"/>
                  </a:lnTo>
                  <a:lnTo>
                    <a:pt x="617" y="234"/>
                  </a:lnTo>
                  <a:lnTo>
                    <a:pt x="624" y="234"/>
                  </a:lnTo>
                  <a:lnTo>
                    <a:pt x="631" y="234"/>
                  </a:lnTo>
                  <a:lnTo>
                    <a:pt x="638" y="227"/>
                  </a:lnTo>
                  <a:lnTo>
                    <a:pt x="652" y="219"/>
                  </a:lnTo>
                  <a:lnTo>
                    <a:pt x="660" y="212"/>
                  </a:lnTo>
                  <a:lnTo>
                    <a:pt x="667" y="205"/>
                  </a:lnTo>
                  <a:lnTo>
                    <a:pt x="674" y="205"/>
                  </a:lnTo>
                  <a:lnTo>
                    <a:pt x="674" y="198"/>
                  </a:lnTo>
                  <a:lnTo>
                    <a:pt x="688" y="191"/>
                  </a:lnTo>
                  <a:lnTo>
                    <a:pt x="695" y="184"/>
                  </a:lnTo>
                  <a:lnTo>
                    <a:pt x="702" y="177"/>
                  </a:lnTo>
                  <a:lnTo>
                    <a:pt x="709" y="177"/>
                  </a:lnTo>
                  <a:lnTo>
                    <a:pt x="716" y="177"/>
                  </a:lnTo>
                  <a:lnTo>
                    <a:pt x="730" y="170"/>
                  </a:lnTo>
                  <a:lnTo>
                    <a:pt x="730" y="163"/>
                  </a:lnTo>
                  <a:lnTo>
                    <a:pt x="737" y="156"/>
                  </a:lnTo>
                  <a:lnTo>
                    <a:pt x="745" y="156"/>
                  </a:lnTo>
                  <a:lnTo>
                    <a:pt x="759" y="149"/>
                  </a:lnTo>
                  <a:lnTo>
                    <a:pt x="766" y="142"/>
                  </a:lnTo>
                  <a:lnTo>
                    <a:pt x="773" y="135"/>
                  </a:lnTo>
                  <a:lnTo>
                    <a:pt x="780" y="128"/>
                  </a:lnTo>
                  <a:lnTo>
                    <a:pt x="787" y="128"/>
                  </a:lnTo>
                  <a:lnTo>
                    <a:pt x="794" y="121"/>
                  </a:lnTo>
                  <a:lnTo>
                    <a:pt x="801" y="113"/>
                  </a:lnTo>
                  <a:lnTo>
                    <a:pt x="808" y="113"/>
                  </a:lnTo>
                  <a:lnTo>
                    <a:pt x="815" y="106"/>
                  </a:lnTo>
                  <a:lnTo>
                    <a:pt x="823" y="106"/>
                  </a:lnTo>
                  <a:lnTo>
                    <a:pt x="837" y="99"/>
                  </a:lnTo>
                  <a:lnTo>
                    <a:pt x="844" y="92"/>
                  </a:lnTo>
                  <a:lnTo>
                    <a:pt x="851" y="85"/>
                  </a:lnTo>
                  <a:lnTo>
                    <a:pt x="858" y="78"/>
                  </a:lnTo>
                  <a:lnTo>
                    <a:pt x="865" y="71"/>
                  </a:lnTo>
                  <a:lnTo>
                    <a:pt x="872" y="71"/>
                  </a:lnTo>
                  <a:lnTo>
                    <a:pt x="879" y="64"/>
                  </a:lnTo>
                  <a:lnTo>
                    <a:pt x="886" y="57"/>
                  </a:lnTo>
                  <a:lnTo>
                    <a:pt x="893" y="57"/>
                  </a:lnTo>
                  <a:lnTo>
                    <a:pt x="908" y="50"/>
                  </a:lnTo>
                  <a:lnTo>
                    <a:pt x="915" y="50"/>
                  </a:lnTo>
                  <a:lnTo>
                    <a:pt x="915" y="43"/>
                  </a:lnTo>
                  <a:lnTo>
                    <a:pt x="922" y="36"/>
                  </a:lnTo>
                  <a:lnTo>
                    <a:pt x="929" y="29"/>
                  </a:lnTo>
                  <a:lnTo>
                    <a:pt x="943" y="22"/>
                  </a:lnTo>
                  <a:lnTo>
                    <a:pt x="950" y="22"/>
                  </a:lnTo>
                  <a:lnTo>
                    <a:pt x="957" y="15"/>
                  </a:lnTo>
                  <a:lnTo>
                    <a:pt x="964" y="7"/>
                  </a:lnTo>
                  <a:lnTo>
                    <a:pt x="971" y="0"/>
                  </a:lnTo>
                </a:path>
              </a:pathLst>
            </a:custGeom>
            <a:noFill/>
            <a:ln w="44450">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75" name="Freeform 197"/>
            <p:cNvSpPr>
              <a:spLocks/>
            </p:cNvSpPr>
            <p:nvPr/>
          </p:nvSpPr>
          <p:spPr bwMode="auto">
            <a:xfrm>
              <a:off x="11" y="-804"/>
              <a:ext cx="978" cy="643"/>
            </a:xfrm>
            <a:custGeom>
              <a:avLst/>
              <a:gdLst>
                <a:gd name="T0" fmla="*/ 15 w 978"/>
                <a:gd name="T1" fmla="*/ 636 h 643"/>
                <a:gd name="T2" fmla="*/ 43 w 978"/>
                <a:gd name="T3" fmla="*/ 622 h 643"/>
                <a:gd name="T4" fmla="*/ 64 w 978"/>
                <a:gd name="T5" fmla="*/ 608 h 643"/>
                <a:gd name="T6" fmla="*/ 85 w 978"/>
                <a:gd name="T7" fmla="*/ 587 h 643"/>
                <a:gd name="T8" fmla="*/ 107 w 978"/>
                <a:gd name="T9" fmla="*/ 573 h 643"/>
                <a:gd name="T10" fmla="*/ 128 w 978"/>
                <a:gd name="T11" fmla="*/ 566 h 643"/>
                <a:gd name="T12" fmla="*/ 156 w 978"/>
                <a:gd name="T13" fmla="*/ 544 h 643"/>
                <a:gd name="T14" fmla="*/ 178 w 978"/>
                <a:gd name="T15" fmla="*/ 530 h 643"/>
                <a:gd name="T16" fmla="*/ 199 w 978"/>
                <a:gd name="T17" fmla="*/ 516 h 643"/>
                <a:gd name="T18" fmla="*/ 227 w 978"/>
                <a:gd name="T19" fmla="*/ 502 h 643"/>
                <a:gd name="T20" fmla="*/ 248 w 978"/>
                <a:gd name="T21" fmla="*/ 488 h 643"/>
                <a:gd name="T22" fmla="*/ 270 w 978"/>
                <a:gd name="T23" fmla="*/ 467 h 643"/>
                <a:gd name="T24" fmla="*/ 298 w 978"/>
                <a:gd name="T25" fmla="*/ 453 h 643"/>
                <a:gd name="T26" fmla="*/ 312 w 978"/>
                <a:gd name="T27" fmla="*/ 438 h 643"/>
                <a:gd name="T28" fmla="*/ 341 w 978"/>
                <a:gd name="T29" fmla="*/ 424 h 643"/>
                <a:gd name="T30" fmla="*/ 362 w 978"/>
                <a:gd name="T31" fmla="*/ 403 h 643"/>
                <a:gd name="T32" fmla="*/ 383 w 978"/>
                <a:gd name="T33" fmla="*/ 396 h 643"/>
                <a:gd name="T34" fmla="*/ 411 w 978"/>
                <a:gd name="T35" fmla="*/ 382 h 643"/>
                <a:gd name="T36" fmla="*/ 433 w 978"/>
                <a:gd name="T37" fmla="*/ 361 h 643"/>
                <a:gd name="T38" fmla="*/ 454 w 978"/>
                <a:gd name="T39" fmla="*/ 347 h 643"/>
                <a:gd name="T40" fmla="*/ 482 w 978"/>
                <a:gd name="T41" fmla="*/ 332 h 643"/>
                <a:gd name="T42" fmla="*/ 497 w 978"/>
                <a:gd name="T43" fmla="*/ 318 h 643"/>
                <a:gd name="T44" fmla="*/ 525 w 978"/>
                <a:gd name="T45" fmla="*/ 304 h 643"/>
                <a:gd name="T46" fmla="*/ 553 w 978"/>
                <a:gd name="T47" fmla="*/ 283 h 643"/>
                <a:gd name="T48" fmla="*/ 567 w 978"/>
                <a:gd name="T49" fmla="*/ 269 h 643"/>
                <a:gd name="T50" fmla="*/ 596 w 978"/>
                <a:gd name="T51" fmla="*/ 255 h 643"/>
                <a:gd name="T52" fmla="*/ 617 w 978"/>
                <a:gd name="T53" fmla="*/ 241 h 643"/>
                <a:gd name="T54" fmla="*/ 638 w 978"/>
                <a:gd name="T55" fmla="*/ 226 h 643"/>
                <a:gd name="T56" fmla="*/ 667 w 978"/>
                <a:gd name="T57" fmla="*/ 212 h 643"/>
                <a:gd name="T58" fmla="*/ 681 w 978"/>
                <a:gd name="T59" fmla="*/ 198 h 643"/>
                <a:gd name="T60" fmla="*/ 709 w 978"/>
                <a:gd name="T61" fmla="*/ 177 h 643"/>
                <a:gd name="T62" fmla="*/ 737 w 978"/>
                <a:gd name="T63" fmla="*/ 163 h 643"/>
                <a:gd name="T64" fmla="*/ 752 w 978"/>
                <a:gd name="T65" fmla="*/ 149 h 643"/>
                <a:gd name="T66" fmla="*/ 780 w 978"/>
                <a:gd name="T67" fmla="*/ 135 h 643"/>
                <a:gd name="T68" fmla="*/ 801 w 978"/>
                <a:gd name="T69" fmla="*/ 120 h 643"/>
                <a:gd name="T70" fmla="*/ 823 w 978"/>
                <a:gd name="T71" fmla="*/ 99 h 643"/>
                <a:gd name="T72" fmla="*/ 851 w 978"/>
                <a:gd name="T73" fmla="*/ 92 h 643"/>
                <a:gd name="T74" fmla="*/ 872 w 978"/>
                <a:gd name="T75" fmla="*/ 71 h 643"/>
                <a:gd name="T76" fmla="*/ 893 w 978"/>
                <a:gd name="T77" fmla="*/ 57 h 643"/>
                <a:gd name="T78" fmla="*/ 922 w 978"/>
                <a:gd name="T79" fmla="*/ 43 h 643"/>
                <a:gd name="T80" fmla="*/ 936 w 978"/>
                <a:gd name="T81" fmla="*/ 29 h 643"/>
                <a:gd name="T82" fmla="*/ 964 w 978"/>
                <a:gd name="T83" fmla="*/ 14 h 6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8"/>
                <a:gd name="T127" fmla="*/ 0 h 643"/>
                <a:gd name="T128" fmla="*/ 978 w 978"/>
                <a:gd name="T129" fmla="*/ 643 h 64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8" h="643">
                  <a:moveTo>
                    <a:pt x="0" y="643"/>
                  </a:moveTo>
                  <a:lnTo>
                    <a:pt x="7" y="636"/>
                  </a:lnTo>
                  <a:lnTo>
                    <a:pt x="15" y="636"/>
                  </a:lnTo>
                  <a:lnTo>
                    <a:pt x="22" y="636"/>
                  </a:lnTo>
                  <a:lnTo>
                    <a:pt x="29" y="629"/>
                  </a:lnTo>
                  <a:lnTo>
                    <a:pt x="43" y="622"/>
                  </a:lnTo>
                  <a:lnTo>
                    <a:pt x="50" y="615"/>
                  </a:lnTo>
                  <a:lnTo>
                    <a:pt x="57" y="615"/>
                  </a:lnTo>
                  <a:lnTo>
                    <a:pt x="64" y="608"/>
                  </a:lnTo>
                  <a:lnTo>
                    <a:pt x="64" y="601"/>
                  </a:lnTo>
                  <a:lnTo>
                    <a:pt x="78" y="594"/>
                  </a:lnTo>
                  <a:lnTo>
                    <a:pt x="85" y="587"/>
                  </a:lnTo>
                  <a:lnTo>
                    <a:pt x="93" y="587"/>
                  </a:lnTo>
                  <a:lnTo>
                    <a:pt x="100" y="580"/>
                  </a:lnTo>
                  <a:lnTo>
                    <a:pt x="107" y="573"/>
                  </a:lnTo>
                  <a:lnTo>
                    <a:pt x="121" y="573"/>
                  </a:lnTo>
                  <a:lnTo>
                    <a:pt x="128" y="566"/>
                  </a:lnTo>
                  <a:lnTo>
                    <a:pt x="135" y="559"/>
                  </a:lnTo>
                  <a:lnTo>
                    <a:pt x="149" y="552"/>
                  </a:lnTo>
                  <a:lnTo>
                    <a:pt x="156" y="544"/>
                  </a:lnTo>
                  <a:lnTo>
                    <a:pt x="163" y="537"/>
                  </a:lnTo>
                  <a:lnTo>
                    <a:pt x="170" y="537"/>
                  </a:lnTo>
                  <a:lnTo>
                    <a:pt x="178" y="530"/>
                  </a:lnTo>
                  <a:lnTo>
                    <a:pt x="192" y="523"/>
                  </a:lnTo>
                  <a:lnTo>
                    <a:pt x="192" y="516"/>
                  </a:lnTo>
                  <a:lnTo>
                    <a:pt x="199" y="516"/>
                  </a:lnTo>
                  <a:lnTo>
                    <a:pt x="206" y="516"/>
                  </a:lnTo>
                  <a:lnTo>
                    <a:pt x="213" y="509"/>
                  </a:lnTo>
                  <a:lnTo>
                    <a:pt x="227" y="502"/>
                  </a:lnTo>
                  <a:lnTo>
                    <a:pt x="234" y="495"/>
                  </a:lnTo>
                  <a:lnTo>
                    <a:pt x="241" y="488"/>
                  </a:lnTo>
                  <a:lnTo>
                    <a:pt x="248" y="488"/>
                  </a:lnTo>
                  <a:lnTo>
                    <a:pt x="256" y="481"/>
                  </a:lnTo>
                  <a:lnTo>
                    <a:pt x="263" y="474"/>
                  </a:lnTo>
                  <a:lnTo>
                    <a:pt x="270" y="467"/>
                  </a:lnTo>
                  <a:lnTo>
                    <a:pt x="277" y="460"/>
                  </a:lnTo>
                  <a:lnTo>
                    <a:pt x="284" y="460"/>
                  </a:lnTo>
                  <a:lnTo>
                    <a:pt x="298" y="453"/>
                  </a:lnTo>
                  <a:lnTo>
                    <a:pt x="305" y="453"/>
                  </a:lnTo>
                  <a:lnTo>
                    <a:pt x="312" y="446"/>
                  </a:lnTo>
                  <a:lnTo>
                    <a:pt x="312" y="438"/>
                  </a:lnTo>
                  <a:lnTo>
                    <a:pt x="319" y="431"/>
                  </a:lnTo>
                  <a:lnTo>
                    <a:pt x="333" y="431"/>
                  </a:lnTo>
                  <a:lnTo>
                    <a:pt x="341" y="424"/>
                  </a:lnTo>
                  <a:lnTo>
                    <a:pt x="348" y="417"/>
                  </a:lnTo>
                  <a:lnTo>
                    <a:pt x="355" y="410"/>
                  </a:lnTo>
                  <a:lnTo>
                    <a:pt x="362" y="403"/>
                  </a:lnTo>
                  <a:lnTo>
                    <a:pt x="369" y="403"/>
                  </a:lnTo>
                  <a:lnTo>
                    <a:pt x="376" y="396"/>
                  </a:lnTo>
                  <a:lnTo>
                    <a:pt x="383" y="396"/>
                  </a:lnTo>
                  <a:lnTo>
                    <a:pt x="390" y="389"/>
                  </a:lnTo>
                  <a:lnTo>
                    <a:pt x="404" y="382"/>
                  </a:lnTo>
                  <a:lnTo>
                    <a:pt x="411" y="382"/>
                  </a:lnTo>
                  <a:lnTo>
                    <a:pt x="419" y="375"/>
                  </a:lnTo>
                  <a:lnTo>
                    <a:pt x="426" y="368"/>
                  </a:lnTo>
                  <a:lnTo>
                    <a:pt x="433" y="361"/>
                  </a:lnTo>
                  <a:lnTo>
                    <a:pt x="440" y="354"/>
                  </a:lnTo>
                  <a:lnTo>
                    <a:pt x="447" y="354"/>
                  </a:lnTo>
                  <a:lnTo>
                    <a:pt x="454" y="347"/>
                  </a:lnTo>
                  <a:lnTo>
                    <a:pt x="461" y="340"/>
                  </a:lnTo>
                  <a:lnTo>
                    <a:pt x="468" y="332"/>
                  </a:lnTo>
                  <a:lnTo>
                    <a:pt x="482" y="332"/>
                  </a:lnTo>
                  <a:lnTo>
                    <a:pt x="489" y="332"/>
                  </a:lnTo>
                  <a:lnTo>
                    <a:pt x="497" y="325"/>
                  </a:lnTo>
                  <a:lnTo>
                    <a:pt x="497" y="318"/>
                  </a:lnTo>
                  <a:lnTo>
                    <a:pt x="511" y="311"/>
                  </a:lnTo>
                  <a:lnTo>
                    <a:pt x="518" y="304"/>
                  </a:lnTo>
                  <a:lnTo>
                    <a:pt x="525" y="304"/>
                  </a:lnTo>
                  <a:lnTo>
                    <a:pt x="532" y="297"/>
                  </a:lnTo>
                  <a:lnTo>
                    <a:pt x="539" y="290"/>
                  </a:lnTo>
                  <a:lnTo>
                    <a:pt x="553" y="283"/>
                  </a:lnTo>
                  <a:lnTo>
                    <a:pt x="553" y="276"/>
                  </a:lnTo>
                  <a:lnTo>
                    <a:pt x="560" y="276"/>
                  </a:lnTo>
                  <a:lnTo>
                    <a:pt x="567" y="269"/>
                  </a:lnTo>
                  <a:lnTo>
                    <a:pt x="574" y="269"/>
                  </a:lnTo>
                  <a:lnTo>
                    <a:pt x="589" y="262"/>
                  </a:lnTo>
                  <a:lnTo>
                    <a:pt x="596" y="255"/>
                  </a:lnTo>
                  <a:lnTo>
                    <a:pt x="603" y="255"/>
                  </a:lnTo>
                  <a:lnTo>
                    <a:pt x="610" y="248"/>
                  </a:lnTo>
                  <a:lnTo>
                    <a:pt x="617" y="241"/>
                  </a:lnTo>
                  <a:lnTo>
                    <a:pt x="624" y="234"/>
                  </a:lnTo>
                  <a:lnTo>
                    <a:pt x="631" y="226"/>
                  </a:lnTo>
                  <a:lnTo>
                    <a:pt x="638" y="226"/>
                  </a:lnTo>
                  <a:lnTo>
                    <a:pt x="645" y="219"/>
                  </a:lnTo>
                  <a:lnTo>
                    <a:pt x="660" y="212"/>
                  </a:lnTo>
                  <a:lnTo>
                    <a:pt x="667" y="212"/>
                  </a:lnTo>
                  <a:lnTo>
                    <a:pt x="674" y="205"/>
                  </a:lnTo>
                  <a:lnTo>
                    <a:pt x="681" y="198"/>
                  </a:lnTo>
                  <a:lnTo>
                    <a:pt x="695" y="191"/>
                  </a:lnTo>
                  <a:lnTo>
                    <a:pt x="702" y="184"/>
                  </a:lnTo>
                  <a:lnTo>
                    <a:pt x="709" y="177"/>
                  </a:lnTo>
                  <a:lnTo>
                    <a:pt x="716" y="177"/>
                  </a:lnTo>
                  <a:lnTo>
                    <a:pt x="723" y="170"/>
                  </a:lnTo>
                  <a:lnTo>
                    <a:pt x="737" y="163"/>
                  </a:lnTo>
                  <a:lnTo>
                    <a:pt x="737" y="156"/>
                  </a:lnTo>
                  <a:lnTo>
                    <a:pt x="745" y="149"/>
                  </a:lnTo>
                  <a:lnTo>
                    <a:pt x="752" y="149"/>
                  </a:lnTo>
                  <a:lnTo>
                    <a:pt x="766" y="149"/>
                  </a:lnTo>
                  <a:lnTo>
                    <a:pt x="773" y="142"/>
                  </a:lnTo>
                  <a:lnTo>
                    <a:pt x="780" y="135"/>
                  </a:lnTo>
                  <a:lnTo>
                    <a:pt x="787" y="128"/>
                  </a:lnTo>
                  <a:lnTo>
                    <a:pt x="794" y="120"/>
                  </a:lnTo>
                  <a:lnTo>
                    <a:pt x="801" y="120"/>
                  </a:lnTo>
                  <a:lnTo>
                    <a:pt x="808" y="113"/>
                  </a:lnTo>
                  <a:lnTo>
                    <a:pt x="815" y="106"/>
                  </a:lnTo>
                  <a:lnTo>
                    <a:pt x="823" y="99"/>
                  </a:lnTo>
                  <a:lnTo>
                    <a:pt x="830" y="92"/>
                  </a:lnTo>
                  <a:lnTo>
                    <a:pt x="844" y="92"/>
                  </a:lnTo>
                  <a:lnTo>
                    <a:pt x="851" y="92"/>
                  </a:lnTo>
                  <a:lnTo>
                    <a:pt x="858" y="85"/>
                  </a:lnTo>
                  <a:lnTo>
                    <a:pt x="858" y="78"/>
                  </a:lnTo>
                  <a:lnTo>
                    <a:pt x="872" y="71"/>
                  </a:lnTo>
                  <a:lnTo>
                    <a:pt x="879" y="71"/>
                  </a:lnTo>
                  <a:lnTo>
                    <a:pt x="886" y="64"/>
                  </a:lnTo>
                  <a:lnTo>
                    <a:pt x="893" y="57"/>
                  </a:lnTo>
                  <a:lnTo>
                    <a:pt x="900" y="50"/>
                  </a:lnTo>
                  <a:lnTo>
                    <a:pt x="915" y="43"/>
                  </a:lnTo>
                  <a:lnTo>
                    <a:pt x="922" y="43"/>
                  </a:lnTo>
                  <a:lnTo>
                    <a:pt x="922" y="36"/>
                  </a:lnTo>
                  <a:lnTo>
                    <a:pt x="929" y="29"/>
                  </a:lnTo>
                  <a:lnTo>
                    <a:pt x="936" y="29"/>
                  </a:lnTo>
                  <a:lnTo>
                    <a:pt x="950" y="22"/>
                  </a:lnTo>
                  <a:lnTo>
                    <a:pt x="957" y="22"/>
                  </a:lnTo>
                  <a:lnTo>
                    <a:pt x="964" y="14"/>
                  </a:lnTo>
                  <a:lnTo>
                    <a:pt x="971" y="7"/>
                  </a:lnTo>
                  <a:lnTo>
                    <a:pt x="978" y="0"/>
                  </a:lnTo>
                </a:path>
              </a:pathLst>
            </a:custGeom>
            <a:noFill/>
            <a:ln w="44450">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76" name="Freeform 198"/>
            <p:cNvSpPr>
              <a:spLocks/>
            </p:cNvSpPr>
            <p:nvPr/>
          </p:nvSpPr>
          <p:spPr bwMode="auto">
            <a:xfrm>
              <a:off x="989" y="-1447"/>
              <a:ext cx="979" cy="643"/>
            </a:xfrm>
            <a:custGeom>
              <a:avLst/>
              <a:gdLst>
                <a:gd name="T0" fmla="*/ 15 w 979"/>
                <a:gd name="T1" fmla="*/ 636 h 643"/>
                <a:gd name="T2" fmla="*/ 43 w 979"/>
                <a:gd name="T3" fmla="*/ 615 h 643"/>
                <a:gd name="T4" fmla="*/ 64 w 979"/>
                <a:gd name="T5" fmla="*/ 608 h 643"/>
                <a:gd name="T6" fmla="*/ 86 w 979"/>
                <a:gd name="T7" fmla="*/ 587 h 643"/>
                <a:gd name="T8" fmla="*/ 107 w 979"/>
                <a:gd name="T9" fmla="*/ 573 h 643"/>
                <a:gd name="T10" fmla="*/ 128 w 979"/>
                <a:gd name="T11" fmla="*/ 559 h 643"/>
                <a:gd name="T12" fmla="*/ 156 w 979"/>
                <a:gd name="T13" fmla="*/ 544 h 643"/>
                <a:gd name="T14" fmla="*/ 178 w 979"/>
                <a:gd name="T15" fmla="*/ 530 h 643"/>
                <a:gd name="T16" fmla="*/ 199 w 979"/>
                <a:gd name="T17" fmla="*/ 509 h 643"/>
                <a:gd name="T18" fmla="*/ 227 w 979"/>
                <a:gd name="T19" fmla="*/ 495 h 643"/>
                <a:gd name="T20" fmla="*/ 249 w 979"/>
                <a:gd name="T21" fmla="*/ 481 h 643"/>
                <a:gd name="T22" fmla="*/ 270 w 979"/>
                <a:gd name="T23" fmla="*/ 467 h 643"/>
                <a:gd name="T24" fmla="*/ 298 w 979"/>
                <a:gd name="T25" fmla="*/ 453 h 643"/>
                <a:gd name="T26" fmla="*/ 312 w 979"/>
                <a:gd name="T27" fmla="*/ 431 h 643"/>
                <a:gd name="T28" fmla="*/ 341 w 979"/>
                <a:gd name="T29" fmla="*/ 424 h 643"/>
                <a:gd name="T30" fmla="*/ 362 w 979"/>
                <a:gd name="T31" fmla="*/ 403 h 643"/>
                <a:gd name="T32" fmla="*/ 383 w 979"/>
                <a:gd name="T33" fmla="*/ 389 h 643"/>
                <a:gd name="T34" fmla="*/ 412 w 979"/>
                <a:gd name="T35" fmla="*/ 375 h 643"/>
                <a:gd name="T36" fmla="*/ 433 w 979"/>
                <a:gd name="T37" fmla="*/ 361 h 643"/>
                <a:gd name="T38" fmla="*/ 454 w 979"/>
                <a:gd name="T39" fmla="*/ 347 h 643"/>
                <a:gd name="T40" fmla="*/ 482 w 979"/>
                <a:gd name="T41" fmla="*/ 325 h 643"/>
                <a:gd name="T42" fmla="*/ 497 w 979"/>
                <a:gd name="T43" fmla="*/ 311 h 643"/>
                <a:gd name="T44" fmla="*/ 525 w 979"/>
                <a:gd name="T45" fmla="*/ 304 h 643"/>
                <a:gd name="T46" fmla="*/ 553 w 979"/>
                <a:gd name="T47" fmla="*/ 283 h 643"/>
                <a:gd name="T48" fmla="*/ 567 w 979"/>
                <a:gd name="T49" fmla="*/ 269 h 643"/>
                <a:gd name="T50" fmla="*/ 596 w 979"/>
                <a:gd name="T51" fmla="*/ 248 h 643"/>
                <a:gd name="T52" fmla="*/ 610 w 979"/>
                <a:gd name="T53" fmla="*/ 241 h 643"/>
                <a:gd name="T54" fmla="*/ 638 w 979"/>
                <a:gd name="T55" fmla="*/ 226 h 643"/>
                <a:gd name="T56" fmla="*/ 667 w 979"/>
                <a:gd name="T57" fmla="*/ 205 h 643"/>
                <a:gd name="T58" fmla="*/ 681 w 979"/>
                <a:gd name="T59" fmla="*/ 191 h 643"/>
                <a:gd name="T60" fmla="*/ 709 w 979"/>
                <a:gd name="T61" fmla="*/ 177 h 643"/>
                <a:gd name="T62" fmla="*/ 738 w 979"/>
                <a:gd name="T63" fmla="*/ 163 h 643"/>
                <a:gd name="T64" fmla="*/ 752 w 979"/>
                <a:gd name="T65" fmla="*/ 142 h 643"/>
                <a:gd name="T66" fmla="*/ 780 w 979"/>
                <a:gd name="T67" fmla="*/ 127 h 643"/>
                <a:gd name="T68" fmla="*/ 801 w 979"/>
                <a:gd name="T69" fmla="*/ 120 h 643"/>
                <a:gd name="T70" fmla="*/ 823 w 979"/>
                <a:gd name="T71" fmla="*/ 99 h 643"/>
                <a:gd name="T72" fmla="*/ 851 w 979"/>
                <a:gd name="T73" fmla="*/ 85 h 643"/>
                <a:gd name="T74" fmla="*/ 865 w 979"/>
                <a:gd name="T75" fmla="*/ 64 h 643"/>
                <a:gd name="T76" fmla="*/ 893 w 979"/>
                <a:gd name="T77" fmla="*/ 57 h 643"/>
                <a:gd name="T78" fmla="*/ 915 w 979"/>
                <a:gd name="T79" fmla="*/ 43 h 643"/>
                <a:gd name="T80" fmla="*/ 936 w 979"/>
                <a:gd name="T81" fmla="*/ 21 h 643"/>
                <a:gd name="T82" fmla="*/ 964 w 979"/>
                <a:gd name="T83" fmla="*/ 7 h 6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79"/>
                <a:gd name="T127" fmla="*/ 0 h 643"/>
                <a:gd name="T128" fmla="*/ 979 w 979"/>
                <a:gd name="T129" fmla="*/ 643 h 64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79" h="643">
                  <a:moveTo>
                    <a:pt x="0" y="643"/>
                  </a:moveTo>
                  <a:lnTo>
                    <a:pt x="8" y="636"/>
                  </a:lnTo>
                  <a:lnTo>
                    <a:pt x="15" y="636"/>
                  </a:lnTo>
                  <a:lnTo>
                    <a:pt x="22" y="629"/>
                  </a:lnTo>
                  <a:lnTo>
                    <a:pt x="29" y="622"/>
                  </a:lnTo>
                  <a:lnTo>
                    <a:pt x="43" y="615"/>
                  </a:lnTo>
                  <a:lnTo>
                    <a:pt x="50" y="608"/>
                  </a:lnTo>
                  <a:lnTo>
                    <a:pt x="57" y="608"/>
                  </a:lnTo>
                  <a:lnTo>
                    <a:pt x="64" y="608"/>
                  </a:lnTo>
                  <a:lnTo>
                    <a:pt x="64" y="601"/>
                  </a:lnTo>
                  <a:lnTo>
                    <a:pt x="78" y="594"/>
                  </a:lnTo>
                  <a:lnTo>
                    <a:pt x="86" y="587"/>
                  </a:lnTo>
                  <a:lnTo>
                    <a:pt x="93" y="587"/>
                  </a:lnTo>
                  <a:lnTo>
                    <a:pt x="100" y="580"/>
                  </a:lnTo>
                  <a:lnTo>
                    <a:pt x="107" y="573"/>
                  </a:lnTo>
                  <a:lnTo>
                    <a:pt x="121" y="566"/>
                  </a:lnTo>
                  <a:lnTo>
                    <a:pt x="128" y="559"/>
                  </a:lnTo>
                  <a:lnTo>
                    <a:pt x="135" y="551"/>
                  </a:lnTo>
                  <a:lnTo>
                    <a:pt x="149" y="551"/>
                  </a:lnTo>
                  <a:lnTo>
                    <a:pt x="156" y="544"/>
                  </a:lnTo>
                  <a:lnTo>
                    <a:pt x="163" y="537"/>
                  </a:lnTo>
                  <a:lnTo>
                    <a:pt x="171" y="537"/>
                  </a:lnTo>
                  <a:lnTo>
                    <a:pt x="178" y="530"/>
                  </a:lnTo>
                  <a:lnTo>
                    <a:pt x="185" y="523"/>
                  </a:lnTo>
                  <a:lnTo>
                    <a:pt x="192" y="516"/>
                  </a:lnTo>
                  <a:lnTo>
                    <a:pt x="199" y="509"/>
                  </a:lnTo>
                  <a:lnTo>
                    <a:pt x="206" y="509"/>
                  </a:lnTo>
                  <a:lnTo>
                    <a:pt x="213" y="502"/>
                  </a:lnTo>
                  <a:lnTo>
                    <a:pt x="227" y="495"/>
                  </a:lnTo>
                  <a:lnTo>
                    <a:pt x="234" y="488"/>
                  </a:lnTo>
                  <a:lnTo>
                    <a:pt x="241" y="488"/>
                  </a:lnTo>
                  <a:lnTo>
                    <a:pt x="249" y="481"/>
                  </a:lnTo>
                  <a:lnTo>
                    <a:pt x="263" y="474"/>
                  </a:lnTo>
                  <a:lnTo>
                    <a:pt x="270" y="467"/>
                  </a:lnTo>
                  <a:lnTo>
                    <a:pt x="277" y="460"/>
                  </a:lnTo>
                  <a:lnTo>
                    <a:pt x="284" y="453"/>
                  </a:lnTo>
                  <a:lnTo>
                    <a:pt x="298" y="453"/>
                  </a:lnTo>
                  <a:lnTo>
                    <a:pt x="305" y="445"/>
                  </a:lnTo>
                  <a:lnTo>
                    <a:pt x="305" y="438"/>
                  </a:lnTo>
                  <a:lnTo>
                    <a:pt x="312" y="431"/>
                  </a:lnTo>
                  <a:lnTo>
                    <a:pt x="319" y="431"/>
                  </a:lnTo>
                  <a:lnTo>
                    <a:pt x="334" y="431"/>
                  </a:lnTo>
                  <a:lnTo>
                    <a:pt x="341" y="424"/>
                  </a:lnTo>
                  <a:lnTo>
                    <a:pt x="348" y="417"/>
                  </a:lnTo>
                  <a:lnTo>
                    <a:pt x="355" y="410"/>
                  </a:lnTo>
                  <a:lnTo>
                    <a:pt x="362" y="403"/>
                  </a:lnTo>
                  <a:lnTo>
                    <a:pt x="369" y="403"/>
                  </a:lnTo>
                  <a:lnTo>
                    <a:pt x="376" y="396"/>
                  </a:lnTo>
                  <a:lnTo>
                    <a:pt x="383" y="389"/>
                  </a:lnTo>
                  <a:lnTo>
                    <a:pt x="390" y="382"/>
                  </a:lnTo>
                  <a:lnTo>
                    <a:pt x="404" y="375"/>
                  </a:lnTo>
                  <a:lnTo>
                    <a:pt x="412" y="375"/>
                  </a:lnTo>
                  <a:lnTo>
                    <a:pt x="419" y="368"/>
                  </a:lnTo>
                  <a:lnTo>
                    <a:pt x="426" y="368"/>
                  </a:lnTo>
                  <a:lnTo>
                    <a:pt x="433" y="361"/>
                  </a:lnTo>
                  <a:lnTo>
                    <a:pt x="440" y="354"/>
                  </a:lnTo>
                  <a:lnTo>
                    <a:pt x="447" y="354"/>
                  </a:lnTo>
                  <a:lnTo>
                    <a:pt x="454" y="347"/>
                  </a:lnTo>
                  <a:lnTo>
                    <a:pt x="461" y="339"/>
                  </a:lnTo>
                  <a:lnTo>
                    <a:pt x="468" y="332"/>
                  </a:lnTo>
                  <a:lnTo>
                    <a:pt x="482" y="325"/>
                  </a:lnTo>
                  <a:lnTo>
                    <a:pt x="489" y="325"/>
                  </a:lnTo>
                  <a:lnTo>
                    <a:pt x="489" y="318"/>
                  </a:lnTo>
                  <a:lnTo>
                    <a:pt x="497" y="311"/>
                  </a:lnTo>
                  <a:lnTo>
                    <a:pt x="511" y="304"/>
                  </a:lnTo>
                  <a:lnTo>
                    <a:pt x="518" y="304"/>
                  </a:lnTo>
                  <a:lnTo>
                    <a:pt x="525" y="304"/>
                  </a:lnTo>
                  <a:lnTo>
                    <a:pt x="532" y="297"/>
                  </a:lnTo>
                  <a:lnTo>
                    <a:pt x="539" y="290"/>
                  </a:lnTo>
                  <a:lnTo>
                    <a:pt x="553" y="283"/>
                  </a:lnTo>
                  <a:lnTo>
                    <a:pt x="553" y="276"/>
                  </a:lnTo>
                  <a:lnTo>
                    <a:pt x="560" y="276"/>
                  </a:lnTo>
                  <a:lnTo>
                    <a:pt x="567" y="269"/>
                  </a:lnTo>
                  <a:lnTo>
                    <a:pt x="575" y="262"/>
                  </a:lnTo>
                  <a:lnTo>
                    <a:pt x="589" y="255"/>
                  </a:lnTo>
                  <a:lnTo>
                    <a:pt x="596" y="248"/>
                  </a:lnTo>
                  <a:lnTo>
                    <a:pt x="603" y="248"/>
                  </a:lnTo>
                  <a:lnTo>
                    <a:pt x="610" y="248"/>
                  </a:lnTo>
                  <a:lnTo>
                    <a:pt x="610" y="241"/>
                  </a:lnTo>
                  <a:lnTo>
                    <a:pt x="624" y="233"/>
                  </a:lnTo>
                  <a:lnTo>
                    <a:pt x="631" y="226"/>
                  </a:lnTo>
                  <a:lnTo>
                    <a:pt x="638" y="226"/>
                  </a:lnTo>
                  <a:lnTo>
                    <a:pt x="645" y="219"/>
                  </a:lnTo>
                  <a:lnTo>
                    <a:pt x="660" y="212"/>
                  </a:lnTo>
                  <a:lnTo>
                    <a:pt x="667" y="205"/>
                  </a:lnTo>
                  <a:lnTo>
                    <a:pt x="674" y="198"/>
                  </a:lnTo>
                  <a:lnTo>
                    <a:pt x="674" y="191"/>
                  </a:lnTo>
                  <a:lnTo>
                    <a:pt x="681" y="191"/>
                  </a:lnTo>
                  <a:lnTo>
                    <a:pt x="695" y="184"/>
                  </a:lnTo>
                  <a:lnTo>
                    <a:pt x="702" y="184"/>
                  </a:lnTo>
                  <a:lnTo>
                    <a:pt x="709" y="177"/>
                  </a:lnTo>
                  <a:lnTo>
                    <a:pt x="716" y="170"/>
                  </a:lnTo>
                  <a:lnTo>
                    <a:pt x="723" y="170"/>
                  </a:lnTo>
                  <a:lnTo>
                    <a:pt x="738" y="163"/>
                  </a:lnTo>
                  <a:lnTo>
                    <a:pt x="738" y="156"/>
                  </a:lnTo>
                  <a:lnTo>
                    <a:pt x="745" y="149"/>
                  </a:lnTo>
                  <a:lnTo>
                    <a:pt x="752" y="142"/>
                  </a:lnTo>
                  <a:lnTo>
                    <a:pt x="766" y="142"/>
                  </a:lnTo>
                  <a:lnTo>
                    <a:pt x="773" y="135"/>
                  </a:lnTo>
                  <a:lnTo>
                    <a:pt x="780" y="127"/>
                  </a:lnTo>
                  <a:lnTo>
                    <a:pt x="787" y="127"/>
                  </a:lnTo>
                  <a:lnTo>
                    <a:pt x="794" y="120"/>
                  </a:lnTo>
                  <a:lnTo>
                    <a:pt x="801" y="120"/>
                  </a:lnTo>
                  <a:lnTo>
                    <a:pt x="808" y="113"/>
                  </a:lnTo>
                  <a:lnTo>
                    <a:pt x="816" y="106"/>
                  </a:lnTo>
                  <a:lnTo>
                    <a:pt x="823" y="99"/>
                  </a:lnTo>
                  <a:lnTo>
                    <a:pt x="830" y="92"/>
                  </a:lnTo>
                  <a:lnTo>
                    <a:pt x="844" y="92"/>
                  </a:lnTo>
                  <a:lnTo>
                    <a:pt x="851" y="85"/>
                  </a:lnTo>
                  <a:lnTo>
                    <a:pt x="858" y="78"/>
                  </a:lnTo>
                  <a:lnTo>
                    <a:pt x="858" y="71"/>
                  </a:lnTo>
                  <a:lnTo>
                    <a:pt x="865" y="64"/>
                  </a:lnTo>
                  <a:lnTo>
                    <a:pt x="879" y="64"/>
                  </a:lnTo>
                  <a:lnTo>
                    <a:pt x="886" y="64"/>
                  </a:lnTo>
                  <a:lnTo>
                    <a:pt x="893" y="57"/>
                  </a:lnTo>
                  <a:lnTo>
                    <a:pt x="901" y="50"/>
                  </a:lnTo>
                  <a:lnTo>
                    <a:pt x="915" y="43"/>
                  </a:lnTo>
                  <a:lnTo>
                    <a:pt x="922" y="36"/>
                  </a:lnTo>
                  <a:lnTo>
                    <a:pt x="929" y="29"/>
                  </a:lnTo>
                  <a:lnTo>
                    <a:pt x="936" y="21"/>
                  </a:lnTo>
                  <a:lnTo>
                    <a:pt x="950" y="14"/>
                  </a:lnTo>
                  <a:lnTo>
                    <a:pt x="957" y="14"/>
                  </a:lnTo>
                  <a:lnTo>
                    <a:pt x="964" y="7"/>
                  </a:lnTo>
                  <a:lnTo>
                    <a:pt x="971" y="0"/>
                  </a:lnTo>
                  <a:lnTo>
                    <a:pt x="979" y="0"/>
                  </a:lnTo>
                </a:path>
              </a:pathLst>
            </a:custGeom>
            <a:noFill/>
            <a:ln w="44450">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77" name="Freeform 199"/>
            <p:cNvSpPr>
              <a:spLocks/>
            </p:cNvSpPr>
            <p:nvPr/>
          </p:nvSpPr>
          <p:spPr bwMode="auto">
            <a:xfrm>
              <a:off x="1968" y="-1546"/>
              <a:ext cx="148" cy="99"/>
            </a:xfrm>
            <a:custGeom>
              <a:avLst/>
              <a:gdLst>
                <a:gd name="T0" fmla="*/ 0 w 148"/>
                <a:gd name="T1" fmla="*/ 99 h 99"/>
                <a:gd name="T2" fmla="*/ 7 w 148"/>
                <a:gd name="T3" fmla="*/ 92 h 99"/>
                <a:gd name="T4" fmla="*/ 14 w 148"/>
                <a:gd name="T5" fmla="*/ 92 h 99"/>
                <a:gd name="T6" fmla="*/ 21 w 148"/>
                <a:gd name="T7" fmla="*/ 85 h 99"/>
                <a:gd name="T8" fmla="*/ 28 w 148"/>
                <a:gd name="T9" fmla="*/ 78 h 99"/>
                <a:gd name="T10" fmla="*/ 42 w 148"/>
                <a:gd name="T11" fmla="*/ 71 h 99"/>
                <a:gd name="T12" fmla="*/ 49 w 148"/>
                <a:gd name="T13" fmla="*/ 64 h 99"/>
                <a:gd name="T14" fmla="*/ 56 w 148"/>
                <a:gd name="T15" fmla="*/ 64 h 99"/>
                <a:gd name="T16" fmla="*/ 63 w 148"/>
                <a:gd name="T17" fmla="*/ 57 h 99"/>
                <a:gd name="T18" fmla="*/ 63 w 148"/>
                <a:gd name="T19" fmla="*/ 50 h 99"/>
                <a:gd name="T20" fmla="*/ 77 w 148"/>
                <a:gd name="T21" fmla="*/ 43 h 99"/>
                <a:gd name="T22" fmla="*/ 85 w 148"/>
                <a:gd name="T23" fmla="*/ 43 h 99"/>
                <a:gd name="T24" fmla="*/ 92 w 148"/>
                <a:gd name="T25" fmla="*/ 43 h 99"/>
                <a:gd name="T26" fmla="*/ 99 w 148"/>
                <a:gd name="T27" fmla="*/ 36 h 99"/>
                <a:gd name="T28" fmla="*/ 106 w 148"/>
                <a:gd name="T29" fmla="*/ 29 h 99"/>
                <a:gd name="T30" fmla="*/ 120 w 148"/>
                <a:gd name="T31" fmla="*/ 22 h 99"/>
                <a:gd name="T32" fmla="*/ 120 w 148"/>
                <a:gd name="T33" fmla="*/ 14 h 99"/>
                <a:gd name="T34" fmla="*/ 127 w 148"/>
                <a:gd name="T35" fmla="*/ 14 h 99"/>
                <a:gd name="T36" fmla="*/ 134 w 148"/>
                <a:gd name="T37" fmla="*/ 7 h 99"/>
                <a:gd name="T38" fmla="*/ 148 w 148"/>
                <a:gd name="T39" fmla="*/ 0 h 9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8"/>
                <a:gd name="T61" fmla="*/ 0 h 99"/>
                <a:gd name="T62" fmla="*/ 148 w 148"/>
                <a:gd name="T63" fmla="*/ 99 h 9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8" h="99">
                  <a:moveTo>
                    <a:pt x="0" y="99"/>
                  </a:moveTo>
                  <a:lnTo>
                    <a:pt x="7" y="92"/>
                  </a:lnTo>
                  <a:lnTo>
                    <a:pt x="14" y="92"/>
                  </a:lnTo>
                  <a:lnTo>
                    <a:pt x="21" y="85"/>
                  </a:lnTo>
                  <a:lnTo>
                    <a:pt x="28" y="78"/>
                  </a:lnTo>
                  <a:lnTo>
                    <a:pt x="42" y="71"/>
                  </a:lnTo>
                  <a:lnTo>
                    <a:pt x="49" y="64"/>
                  </a:lnTo>
                  <a:lnTo>
                    <a:pt x="56" y="64"/>
                  </a:lnTo>
                  <a:lnTo>
                    <a:pt x="63" y="57"/>
                  </a:lnTo>
                  <a:lnTo>
                    <a:pt x="63" y="50"/>
                  </a:lnTo>
                  <a:lnTo>
                    <a:pt x="77" y="43"/>
                  </a:lnTo>
                  <a:lnTo>
                    <a:pt x="85" y="43"/>
                  </a:lnTo>
                  <a:lnTo>
                    <a:pt x="92" y="43"/>
                  </a:lnTo>
                  <a:lnTo>
                    <a:pt x="99" y="36"/>
                  </a:lnTo>
                  <a:lnTo>
                    <a:pt x="106" y="29"/>
                  </a:lnTo>
                  <a:lnTo>
                    <a:pt x="120" y="22"/>
                  </a:lnTo>
                  <a:lnTo>
                    <a:pt x="120" y="14"/>
                  </a:lnTo>
                  <a:lnTo>
                    <a:pt x="127" y="14"/>
                  </a:lnTo>
                  <a:lnTo>
                    <a:pt x="134" y="7"/>
                  </a:lnTo>
                  <a:lnTo>
                    <a:pt x="148" y="0"/>
                  </a:lnTo>
                </a:path>
              </a:pathLst>
            </a:custGeom>
            <a:noFill/>
            <a:ln w="44450">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201"/>
          <p:cNvGrpSpPr>
            <a:grpSpLocks/>
          </p:cNvGrpSpPr>
          <p:nvPr/>
        </p:nvGrpSpPr>
        <p:grpSpPr bwMode="auto">
          <a:xfrm>
            <a:off x="674688" y="2436813"/>
            <a:ext cx="5497512" cy="3811587"/>
            <a:chOff x="1385" y="1375"/>
            <a:chExt cx="3463" cy="2401"/>
          </a:xfrm>
        </p:grpSpPr>
        <p:sp>
          <p:nvSpPr>
            <p:cNvPr id="84067" name="Oval 88"/>
            <p:cNvSpPr>
              <a:spLocks noChangeArrowheads="1"/>
            </p:cNvSpPr>
            <p:nvPr/>
          </p:nvSpPr>
          <p:spPr bwMode="auto">
            <a:xfrm>
              <a:off x="4469" y="3499"/>
              <a:ext cx="115" cy="12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nvGrpSpPr>
            <p:cNvPr id="84068" name="Group 98"/>
            <p:cNvGrpSpPr>
              <a:grpSpLocks/>
            </p:cNvGrpSpPr>
            <p:nvPr/>
          </p:nvGrpSpPr>
          <p:grpSpPr bwMode="auto">
            <a:xfrm>
              <a:off x="1385" y="1375"/>
              <a:ext cx="3134" cy="1771"/>
              <a:chOff x="1385" y="1375"/>
              <a:chExt cx="3134" cy="1771"/>
            </a:xfrm>
          </p:grpSpPr>
          <p:sp>
            <p:nvSpPr>
              <p:cNvPr id="84070" name="Freeform 93"/>
              <p:cNvSpPr>
                <a:spLocks/>
              </p:cNvSpPr>
              <p:nvPr/>
            </p:nvSpPr>
            <p:spPr bwMode="auto">
              <a:xfrm>
                <a:off x="1385" y="2585"/>
                <a:ext cx="990" cy="561"/>
              </a:xfrm>
              <a:custGeom>
                <a:avLst/>
                <a:gdLst>
                  <a:gd name="T0" fmla="*/ 7 w 990"/>
                  <a:gd name="T1" fmla="*/ 547 h 561"/>
                  <a:gd name="T2" fmla="*/ 36 w 990"/>
                  <a:gd name="T3" fmla="*/ 540 h 561"/>
                  <a:gd name="T4" fmla="*/ 58 w 990"/>
                  <a:gd name="T5" fmla="*/ 525 h 561"/>
                  <a:gd name="T6" fmla="*/ 80 w 990"/>
                  <a:gd name="T7" fmla="*/ 511 h 561"/>
                  <a:gd name="T8" fmla="*/ 101 w 990"/>
                  <a:gd name="T9" fmla="*/ 497 h 561"/>
                  <a:gd name="T10" fmla="*/ 123 w 990"/>
                  <a:gd name="T11" fmla="*/ 482 h 561"/>
                  <a:gd name="T12" fmla="*/ 152 w 990"/>
                  <a:gd name="T13" fmla="*/ 475 h 561"/>
                  <a:gd name="T14" fmla="*/ 173 w 990"/>
                  <a:gd name="T15" fmla="*/ 461 h 561"/>
                  <a:gd name="T16" fmla="*/ 195 w 990"/>
                  <a:gd name="T17" fmla="*/ 446 h 561"/>
                  <a:gd name="T18" fmla="*/ 224 w 990"/>
                  <a:gd name="T19" fmla="*/ 432 h 561"/>
                  <a:gd name="T20" fmla="*/ 246 w 990"/>
                  <a:gd name="T21" fmla="*/ 417 h 561"/>
                  <a:gd name="T22" fmla="*/ 267 w 990"/>
                  <a:gd name="T23" fmla="*/ 410 h 561"/>
                  <a:gd name="T24" fmla="*/ 296 w 990"/>
                  <a:gd name="T25" fmla="*/ 396 h 561"/>
                  <a:gd name="T26" fmla="*/ 311 w 990"/>
                  <a:gd name="T27" fmla="*/ 381 h 561"/>
                  <a:gd name="T28" fmla="*/ 340 w 990"/>
                  <a:gd name="T29" fmla="*/ 367 h 561"/>
                  <a:gd name="T30" fmla="*/ 361 w 990"/>
                  <a:gd name="T31" fmla="*/ 353 h 561"/>
                  <a:gd name="T32" fmla="*/ 383 w 990"/>
                  <a:gd name="T33" fmla="*/ 338 h 561"/>
                  <a:gd name="T34" fmla="*/ 412 w 990"/>
                  <a:gd name="T35" fmla="*/ 324 h 561"/>
                  <a:gd name="T36" fmla="*/ 433 w 990"/>
                  <a:gd name="T37" fmla="*/ 309 h 561"/>
                  <a:gd name="T38" fmla="*/ 455 w 990"/>
                  <a:gd name="T39" fmla="*/ 295 h 561"/>
                  <a:gd name="T40" fmla="*/ 484 w 990"/>
                  <a:gd name="T41" fmla="*/ 288 h 561"/>
                  <a:gd name="T42" fmla="*/ 498 w 990"/>
                  <a:gd name="T43" fmla="*/ 273 h 561"/>
                  <a:gd name="T44" fmla="*/ 527 w 990"/>
                  <a:gd name="T45" fmla="*/ 259 h 561"/>
                  <a:gd name="T46" fmla="*/ 556 w 990"/>
                  <a:gd name="T47" fmla="*/ 245 h 561"/>
                  <a:gd name="T48" fmla="*/ 571 w 990"/>
                  <a:gd name="T49" fmla="*/ 230 h 561"/>
                  <a:gd name="T50" fmla="*/ 600 w 990"/>
                  <a:gd name="T51" fmla="*/ 223 h 561"/>
                  <a:gd name="T52" fmla="*/ 621 w 990"/>
                  <a:gd name="T53" fmla="*/ 209 h 561"/>
                  <a:gd name="T54" fmla="*/ 643 w 990"/>
                  <a:gd name="T55" fmla="*/ 194 h 561"/>
                  <a:gd name="T56" fmla="*/ 672 w 990"/>
                  <a:gd name="T57" fmla="*/ 180 h 561"/>
                  <a:gd name="T58" fmla="*/ 686 w 990"/>
                  <a:gd name="T59" fmla="*/ 165 h 561"/>
                  <a:gd name="T60" fmla="*/ 715 w 990"/>
                  <a:gd name="T61" fmla="*/ 158 h 561"/>
                  <a:gd name="T62" fmla="*/ 744 w 990"/>
                  <a:gd name="T63" fmla="*/ 144 h 561"/>
                  <a:gd name="T64" fmla="*/ 758 w 990"/>
                  <a:gd name="T65" fmla="*/ 129 h 561"/>
                  <a:gd name="T66" fmla="*/ 787 w 990"/>
                  <a:gd name="T67" fmla="*/ 108 h 561"/>
                  <a:gd name="T68" fmla="*/ 809 w 990"/>
                  <a:gd name="T69" fmla="*/ 101 h 561"/>
                  <a:gd name="T70" fmla="*/ 831 w 990"/>
                  <a:gd name="T71" fmla="*/ 86 h 561"/>
                  <a:gd name="T72" fmla="*/ 860 w 990"/>
                  <a:gd name="T73" fmla="*/ 72 h 561"/>
                  <a:gd name="T74" fmla="*/ 881 w 990"/>
                  <a:gd name="T75" fmla="*/ 57 h 561"/>
                  <a:gd name="T76" fmla="*/ 903 w 990"/>
                  <a:gd name="T77" fmla="*/ 43 h 561"/>
                  <a:gd name="T78" fmla="*/ 932 w 990"/>
                  <a:gd name="T79" fmla="*/ 36 h 561"/>
                  <a:gd name="T80" fmla="*/ 946 w 990"/>
                  <a:gd name="T81" fmla="*/ 21 h 561"/>
                  <a:gd name="T82" fmla="*/ 975 w 990"/>
                  <a:gd name="T83" fmla="*/ 7 h 56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0"/>
                  <a:gd name="T127" fmla="*/ 0 h 561"/>
                  <a:gd name="T128" fmla="*/ 990 w 990"/>
                  <a:gd name="T129" fmla="*/ 561 h 56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0" h="561">
                    <a:moveTo>
                      <a:pt x="0" y="561"/>
                    </a:moveTo>
                    <a:lnTo>
                      <a:pt x="0" y="554"/>
                    </a:lnTo>
                    <a:lnTo>
                      <a:pt x="7" y="547"/>
                    </a:lnTo>
                    <a:lnTo>
                      <a:pt x="15" y="547"/>
                    </a:lnTo>
                    <a:lnTo>
                      <a:pt x="22" y="540"/>
                    </a:lnTo>
                    <a:lnTo>
                      <a:pt x="36" y="540"/>
                    </a:lnTo>
                    <a:lnTo>
                      <a:pt x="43" y="540"/>
                    </a:lnTo>
                    <a:lnTo>
                      <a:pt x="51" y="533"/>
                    </a:lnTo>
                    <a:lnTo>
                      <a:pt x="58" y="525"/>
                    </a:lnTo>
                    <a:lnTo>
                      <a:pt x="65" y="525"/>
                    </a:lnTo>
                    <a:lnTo>
                      <a:pt x="72" y="518"/>
                    </a:lnTo>
                    <a:lnTo>
                      <a:pt x="80" y="511"/>
                    </a:lnTo>
                    <a:lnTo>
                      <a:pt x="87" y="504"/>
                    </a:lnTo>
                    <a:lnTo>
                      <a:pt x="94" y="504"/>
                    </a:lnTo>
                    <a:lnTo>
                      <a:pt x="101" y="497"/>
                    </a:lnTo>
                    <a:lnTo>
                      <a:pt x="116" y="489"/>
                    </a:lnTo>
                    <a:lnTo>
                      <a:pt x="123" y="489"/>
                    </a:lnTo>
                    <a:lnTo>
                      <a:pt x="123" y="482"/>
                    </a:lnTo>
                    <a:lnTo>
                      <a:pt x="130" y="475"/>
                    </a:lnTo>
                    <a:lnTo>
                      <a:pt x="145" y="475"/>
                    </a:lnTo>
                    <a:lnTo>
                      <a:pt x="152" y="475"/>
                    </a:lnTo>
                    <a:lnTo>
                      <a:pt x="159" y="468"/>
                    </a:lnTo>
                    <a:lnTo>
                      <a:pt x="166" y="468"/>
                    </a:lnTo>
                    <a:lnTo>
                      <a:pt x="173" y="461"/>
                    </a:lnTo>
                    <a:lnTo>
                      <a:pt x="188" y="453"/>
                    </a:lnTo>
                    <a:lnTo>
                      <a:pt x="195" y="446"/>
                    </a:lnTo>
                    <a:lnTo>
                      <a:pt x="202" y="439"/>
                    </a:lnTo>
                    <a:lnTo>
                      <a:pt x="210" y="439"/>
                    </a:lnTo>
                    <a:lnTo>
                      <a:pt x="224" y="432"/>
                    </a:lnTo>
                    <a:lnTo>
                      <a:pt x="231" y="425"/>
                    </a:lnTo>
                    <a:lnTo>
                      <a:pt x="238" y="417"/>
                    </a:lnTo>
                    <a:lnTo>
                      <a:pt x="246" y="417"/>
                    </a:lnTo>
                    <a:lnTo>
                      <a:pt x="253" y="417"/>
                    </a:lnTo>
                    <a:lnTo>
                      <a:pt x="260" y="410"/>
                    </a:lnTo>
                    <a:lnTo>
                      <a:pt x="267" y="410"/>
                    </a:lnTo>
                    <a:lnTo>
                      <a:pt x="275" y="403"/>
                    </a:lnTo>
                    <a:lnTo>
                      <a:pt x="282" y="396"/>
                    </a:lnTo>
                    <a:lnTo>
                      <a:pt x="296" y="396"/>
                    </a:lnTo>
                    <a:lnTo>
                      <a:pt x="303" y="389"/>
                    </a:lnTo>
                    <a:lnTo>
                      <a:pt x="311" y="381"/>
                    </a:lnTo>
                    <a:lnTo>
                      <a:pt x="318" y="374"/>
                    </a:lnTo>
                    <a:lnTo>
                      <a:pt x="332" y="367"/>
                    </a:lnTo>
                    <a:lnTo>
                      <a:pt x="340" y="367"/>
                    </a:lnTo>
                    <a:lnTo>
                      <a:pt x="347" y="360"/>
                    </a:lnTo>
                    <a:lnTo>
                      <a:pt x="354" y="353"/>
                    </a:lnTo>
                    <a:lnTo>
                      <a:pt x="361" y="353"/>
                    </a:lnTo>
                    <a:lnTo>
                      <a:pt x="376" y="353"/>
                    </a:lnTo>
                    <a:lnTo>
                      <a:pt x="376" y="345"/>
                    </a:lnTo>
                    <a:lnTo>
                      <a:pt x="383" y="338"/>
                    </a:lnTo>
                    <a:lnTo>
                      <a:pt x="390" y="338"/>
                    </a:lnTo>
                    <a:lnTo>
                      <a:pt x="405" y="331"/>
                    </a:lnTo>
                    <a:lnTo>
                      <a:pt x="412" y="324"/>
                    </a:lnTo>
                    <a:lnTo>
                      <a:pt x="419" y="324"/>
                    </a:lnTo>
                    <a:lnTo>
                      <a:pt x="426" y="317"/>
                    </a:lnTo>
                    <a:lnTo>
                      <a:pt x="433" y="309"/>
                    </a:lnTo>
                    <a:lnTo>
                      <a:pt x="441" y="309"/>
                    </a:lnTo>
                    <a:lnTo>
                      <a:pt x="448" y="302"/>
                    </a:lnTo>
                    <a:lnTo>
                      <a:pt x="455" y="295"/>
                    </a:lnTo>
                    <a:lnTo>
                      <a:pt x="462" y="295"/>
                    </a:lnTo>
                    <a:lnTo>
                      <a:pt x="470" y="288"/>
                    </a:lnTo>
                    <a:lnTo>
                      <a:pt x="484" y="288"/>
                    </a:lnTo>
                    <a:lnTo>
                      <a:pt x="491" y="288"/>
                    </a:lnTo>
                    <a:lnTo>
                      <a:pt x="498" y="281"/>
                    </a:lnTo>
                    <a:lnTo>
                      <a:pt x="498" y="273"/>
                    </a:lnTo>
                    <a:lnTo>
                      <a:pt x="513" y="266"/>
                    </a:lnTo>
                    <a:lnTo>
                      <a:pt x="520" y="266"/>
                    </a:lnTo>
                    <a:lnTo>
                      <a:pt x="527" y="259"/>
                    </a:lnTo>
                    <a:lnTo>
                      <a:pt x="535" y="252"/>
                    </a:lnTo>
                    <a:lnTo>
                      <a:pt x="542" y="252"/>
                    </a:lnTo>
                    <a:lnTo>
                      <a:pt x="556" y="245"/>
                    </a:lnTo>
                    <a:lnTo>
                      <a:pt x="563" y="237"/>
                    </a:lnTo>
                    <a:lnTo>
                      <a:pt x="571" y="230"/>
                    </a:lnTo>
                    <a:lnTo>
                      <a:pt x="578" y="230"/>
                    </a:lnTo>
                    <a:lnTo>
                      <a:pt x="592" y="230"/>
                    </a:lnTo>
                    <a:lnTo>
                      <a:pt x="600" y="223"/>
                    </a:lnTo>
                    <a:lnTo>
                      <a:pt x="607" y="216"/>
                    </a:lnTo>
                    <a:lnTo>
                      <a:pt x="614" y="216"/>
                    </a:lnTo>
                    <a:lnTo>
                      <a:pt x="621" y="209"/>
                    </a:lnTo>
                    <a:lnTo>
                      <a:pt x="628" y="201"/>
                    </a:lnTo>
                    <a:lnTo>
                      <a:pt x="636" y="194"/>
                    </a:lnTo>
                    <a:lnTo>
                      <a:pt x="643" y="194"/>
                    </a:lnTo>
                    <a:lnTo>
                      <a:pt x="650" y="187"/>
                    </a:lnTo>
                    <a:lnTo>
                      <a:pt x="665" y="180"/>
                    </a:lnTo>
                    <a:lnTo>
                      <a:pt x="672" y="180"/>
                    </a:lnTo>
                    <a:lnTo>
                      <a:pt x="679" y="173"/>
                    </a:lnTo>
                    <a:lnTo>
                      <a:pt x="686" y="165"/>
                    </a:lnTo>
                    <a:lnTo>
                      <a:pt x="701" y="165"/>
                    </a:lnTo>
                    <a:lnTo>
                      <a:pt x="708" y="158"/>
                    </a:lnTo>
                    <a:lnTo>
                      <a:pt x="715" y="158"/>
                    </a:lnTo>
                    <a:lnTo>
                      <a:pt x="722" y="151"/>
                    </a:lnTo>
                    <a:lnTo>
                      <a:pt x="730" y="144"/>
                    </a:lnTo>
                    <a:lnTo>
                      <a:pt x="744" y="144"/>
                    </a:lnTo>
                    <a:lnTo>
                      <a:pt x="744" y="137"/>
                    </a:lnTo>
                    <a:lnTo>
                      <a:pt x="751" y="129"/>
                    </a:lnTo>
                    <a:lnTo>
                      <a:pt x="758" y="129"/>
                    </a:lnTo>
                    <a:lnTo>
                      <a:pt x="773" y="122"/>
                    </a:lnTo>
                    <a:lnTo>
                      <a:pt x="780" y="115"/>
                    </a:lnTo>
                    <a:lnTo>
                      <a:pt x="787" y="108"/>
                    </a:lnTo>
                    <a:lnTo>
                      <a:pt x="795" y="108"/>
                    </a:lnTo>
                    <a:lnTo>
                      <a:pt x="802" y="108"/>
                    </a:lnTo>
                    <a:lnTo>
                      <a:pt x="809" y="101"/>
                    </a:lnTo>
                    <a:lnTo>
                      <a:pt x="816" y="101"/>
                    </a:lnTo>
                    <a:lnTo>
                      <a:pt x="823" y="93"/>
                    </a:lnTo>
                    <a:lnTo>
                      <a:pt x="831" y="86"/>
                    </a:lnTo>
                    <a:lnTo>
                      <a:pt x="838" y="86"/>
                    </a:lnTo>
                    <a:lnTo>
                      <a:pt x="852" y="79"/>
                    </a:lnTo>
                    <a:lnTo>
                      <a:pt x="860" y="72"/>
                    </a:lnTo>
                    <a:lnTo>
                      <a:pt x="867" y="72"/>
                    </a:lnTo>
                    <a:lnTo>
                      <a:pt x="874" y="65"/>
                    </a:lnTo>
                    <a:lnTo>
                      <a:pt x="881" y="57"/>
                    </a:lnTo>
                    <a:lnTo>
                      <a:pt x="888" y="57"/>
                    </a:lnTo>
                    <a:lnTo>
                      <a:pt x="896" y="50"/>
                    </a:lnTo>
                    <a:lnTo>
                      <a:pt x="903" y="43"/>
                    </a:lnTo>
                    <a:lnTo>
                      <a:pt x="910" y="43"/>
                    </a:lnTo>
                    <a:lnTo>
                      <a:pt x="925" y="43"/>
                    </a:lnTo>
                    <a:lnTo>
                      <a:pt x="932" y="36"/>
                    </a:lnTo>
                    <a:lnTo>
                      <a:pt x="932" y="29"/>
                    </a:lnTo>
                    <a:lnTo>
                      <a:pt x="939" y="29"/>
                    </a:lnTo>
                    <a:lnTo>
                      <a:pt x="946" y="21"/>
                    </a:lnTo>
                    <a:lnTo>
                      <a:pt x="961" y="14"/>
                    </a:lnTo>
                    <a:lnTo>
                      <a:pt x="968" y="14"/>
                    </a:lnTo>
                    <a:lnTo>
                      <a:pt x="975" y="7"/>
                    </a:lnTo>
                    <a:lnTo>
                      <a:pt x="982" y="0"/>
                    </a:lnTo>
                    <a:lnTo>
                      <a:pt x="990" y="0"/>
                    </a:lnTo>
                  </a:path>
                </a:pathLst>
              </a:custGeom>
              <a:noFill/>
              <a:ln w="46101">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71" name="Freeform 94"/>
              <p:cNvSpPr>
                <a:spLocks/>
              </p:cNvSpPr>
              <p:nvPr/>
            </p:nvSpPr>
            <p:spPr bwMode="auto">
              <a:xfrm>
                <a:off x="2375" y="2023"/>
                <a:ext cx="996" cy="562"/>
              </a:xfrm>
              <a:custGeom>
                <a:avLst/>
                <a:gdLst>
                  <a:gd name="T0" fmla="*/ 14 w 996"/>
                  <a:gd name="T1" fmla="*/ 547 h 562"/>
                  <a:gd name="T2" fmla="*/ 43 w 996"/>
                  <a:gd name="T3" fmla="*/ 540 h 562"/>
                  <a:gd name="T4" fmla="*/ 64 w 996"/>
                  <a:gd name="T5" fmla="*/ 526 h 562"/>
                  <a:gd name="T6" fmla="*/ 86 w 996"/>
                  <a:gd name="T7" fmla="*/ 511 h 562"/>
                  <a:gd name="T8" fmla="*/ 108 w 996"/>
                  <a:gd name="T9" fmla="*/ 497 h 562"/>
                  <a:gd name="T10" fmla="*/ 129 w 996"/>
                  <a:gd name="T11" fmla="*/ 483 h 562"/>
                  <a:gd name="T12" fmla="*/ 158 w 996"/>
                  <a:gd name="T13" fmla="*/ 475 h 562"/>
                  <a:gd name="T14" fmla="*/ 180 w 996"/>
                  <a:gd name="T15" fmla="*/ 461 h 562"/>
                  <a:gd name="T16" fmla="*/ 202 w 996"/>
                  <a:gd name="T17" fmla="*/ 447 h 562"/>
                  <a:gd name="T18" fmla="*/ 231 w 996"/>
                  <a:gd name="T19" fmla="*/ 432 h 562"/>
                  <a:gd name="T20" fmla="*/ 252 w 996"/>
                  <a:gd name="T21" fmla="*/ 418 h 562"/>
                  <a:gd name="T22" fmla="*/ 274 w 996"/>
                  <a:gd name="T23" fmla="*/ 411 h 562"/>
                  <a:gd name="T24" fmla="*/ 303 w 996"/>
                  <a:gd name="T25" fmla="*/ 396 h 562"/>
                  <a:gd name="T26" fmla="*/ 317 w 996"/>
                  <a:gd name="T27" fmla="*/ 382 h 562"/>
                  <a:gd name="T28" fmla="*/ 346 w 996"/>
                  <a:gd name="T29" fmla="*/ 360 h 562"/>
                  <a:gd name="T30" fmla="*/ 368 w 996"/>
                  <a:gd name="T31" fmla="*/ 353 h 562"/>
                  <a:gd name="T32" fmla="*/ 389 w 996"/>
                  <a:gd name="T33" fmla="*/ 339 h 562"/>
                  <a:gd name="T34" fmla="*/ 418 w 996"/>
                  <a:gd name="T35" fmla="*/ 324 h 562"/>
                  <a:gd name="T36" fmla="*/ 440 w 996"/>
                  <a:gd name="T37" fmla="*/ 310 h 562"/>
                  <a:gd name="T38" fmla="*/ 462 w 996"/>
                  <a:gd name="T39" fmla="*/ 295 h 562"/>
                  <a:gd name="T40" fmla="*/ 491 w 996"/>
                  <a:gd name="T41" fmla="*/ 288 h 562"/>
                  <a:gd name="T42" fmla="*/ 505 w 996"/>
                  <a:gd name="T43" fmla="*/ 274 h 562"/>
                  <a:gd name="T44" fmla="*/ 534 w 996"/>
                  <a:gd name="T45" fmla="*/ 259 h 562"/>
                  <a:gd name="T46" fmla="*/ 563 w 996"/>
                  <a:gd name="T47" fmla="*/ 245 h 562"/>
                  <a:gd name="T48" fmla="*/ 577 w 996"/>
                  <a:gd name="T49" fmla="*/ 231 h 562"/>
                  <a:gd name="T50" fmla="*/ 606 w 996"/>
                  <a:gd name="T51" fmla="*/ 223 h 562"/>
                  <a:gd name="T52" fmla="*/ 628 w 996"/>
                  <a:gd name="T53" fmla="*/ 209 h 562"/>
                  <a:gd name="T54" fmla="*/ 649 w 996"/>
                  <a:gd name="T55" fmla="*/ 195 h 562"/>
                  <a:gd name="T56" fmla="*/ 678 w 996"/>
                  <a:gd name="T57" fmla="*/ 180 h 562"/>
                  <a:gd name="T58" fmla="*/ 693 w 996"/>
                  <a:gd name="T59" fmla="*/ 173 h 562"/>
                  <a:gd name="T60" fmla="*/ 722 w 996"/>
                  <a:gd name="T61" fmla="*/ 159 h 562"/>
                  <a:gd name="T62" fmla="*/ 751 w 996"/>
                  <a:gd name="T63" fmla="*/ 144 h 562"/>
                  <a:gd name="T64" fmla="*/ 765 w 996"/>
                  <a:gd name="T65" fmla="*/ 123 h 562"/>
                  <a:gd name="T66" fmla="*/ 794 w 996"/>
                  <a:gd name="T67" fmla="*/ 108 h 562"/>
                  <a:gd name="T68" fmla="*/ 816 w 996"/>
                  <a:gd name="T69" fmla="*/ 101 h 562"/>
                  <a:gd name="T70" fmla="*/ 837 w 996"/>
                  <a:gd name="T71" fmla="*/ 87 h 562"/>
                  <a:gd name="T72" fmla="*/ 866 w 996"/>
                  <a:gd name="T73" fmla="*/ 72 h 562"/>
                  <a:gd name="T74" fmla="*/ 888 w 996"/>
                  <a:gd name="T75" fmla="*/ 58 h 562"/>
                  <a:gd name="T76" fmla="*/ 909 w 996"/>
                  <a:gd name="T77" fmla="*/ 51 h 562"/>
                  <a:gd name="T78" fmla="*/ 938 w 996"/>
                  <a:gd name="T79" fmla="*/ 36 h 562"/>
                  <a:gd name="T80" fmla="*/ 953 w 996"/>
                  <a:gd name="T81" fmla="*/ 22 h 562"/>
                  <a:gd name="T82" fmla="*/ 982 w 996"/>
                  <a:gd name="T83" fmla="*/ 7 h 56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6"/>
                  <a:gd name="T127" fmla="*/ 0 h 562"/>
                  <a:gd name="T128" fmla="*/ 996 w 996"/>
                  <a:gd name="T129" fmla="*/ 562 h 56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6" h="562">
                    <a:moveTo>
                      <a:pt x="0" y="562"/>
                    </a:moveTo>
                    <a:lnTo>
                      <a:pt x="7" y="555"/>
                    </a:lnTo>
                    <a:lnTo>
                      <a:pt x="14" y="547"/>
                    </a:lnTo>
                    <a:lnTo>
                      <a:pt x="21" y="547"/>
                    </a:lnTo>
                    <a:lnTo>
                      <a:pt x="28" y="540"/>
                    </a:lnTo>
                    <a:lnTo>
                      <a:pt x="43" y="540"/>
                    </a:lnTo>
                    <a:lnTo>
                      <a:pt x="50" y="540"/>
                    </a:lnTo>
                    <a:lnTo>
                      <a:pt x="57" y="533"/>
                    </a:lnTo>
                    <a:lnTo>
                      <a:pt x="64" y="526"/>
                    </a:lnTo>
                    <a:lnTo>
                      <a:pt x="64" y="519"/>
                    </a:lnTo>
                    <a:lnTo>
                      <a:pt x="79" y="519"/>
                    </a:lnTo>
                    <a:lnTo>
                      <a:pt x="86" y="511"/>
                    </a:lnTo>
                    <a:lnTo>
                      <a:pt x="93" y="504"/>
                    </a:lnTo>
                    <a:lnTo>
                      <a:pt x="101" y="504"/>
                    </a:lnTo>
                    <a:lnTo>
                      <a:pt x="108" y="497"/>
                    </a:lnTo>
                    <a:lnTo>
                      <a:pt x="122" y="490"/>
                    </a:lnTo>
                    <a:lnTo>
                      <a:pt x="129" y="490"/>
                    </a:lnTo>
                    <a:lnTo>
                      <a:pt x="129" y="483"/>
                    </a:lnTo>
                    <a:lnTo>
                      <a:pt x="137" y="483"/>
                    </a:lnTo>
                    <a:lnTo>
                      <a:pt x="151" y="483"/>
                    </a:lnTo>
                    <a:lnTo>
                      <a:pt x="158" y="475"/>
                    </a:lnTo>
                    <a:lnTo>
                      <a:pt x="166" y="468"/>
                    </a:lnTo>
                    <a:lnTo>
                      <a:pt x="173" y="468"/>
                    </a:lnTo>
                    <a:lnTo>
                      <a:pt x="180" y="461"/>
                    </a:lnTo>
                    <a:lnTo>
                      <a:pt x="194" y="454"/>
                    </a:lnTo>
                    <a:lnTo>
                      <a:pt x="194" y="447"/>
                    </a:lnTo>
                    <a:lnTo>
                      <a:pt x="202" y="447"/>
                    </a:lnTo>
                    <a:lnTo>
                      <a:pt x="209" y="439"/>
                    </a:lnTo>
                    <a:lnTo>
                      <a:pt x="216" y="432"/>
                    </a:lnTo>
                    <a:lnTo>
                      <a:pt x="231" y="432"/>
                    </a:lnTo>
                    <a:lnTo>
                      <a:pt x="238" y="425"/>
                    </a:lnTo>
                    <a:lnTo>
                      <a:pt x="245" y="418"/>
                    </a:lnTo>
                    <a:lnTo>
                      <a:pt x="252" y="418"/>
                    </a:lnTo>
                    <a:lnTo>
                      <a:pt x="259" y="418"/>
                    </a:lnTo>
                    <a:lnTo>
                      <a:pt x="267" y="411"/>
                    </a:lnTo>
                    <a:lnTo>
                      <a:pt x="274" y="411"/>
                    </a:lnTo>
                    <a:lnTo>
                      <a:pt x="281" y="403"/>
                    </a:lnTo>
                    <a:lnTo>
                      <a:pt x="288" y="396"/>
                    </a:lnTo>
                    <a:lnTo>
                      <a:pt x="303" y="396"/>
                    </a:lnTo>
                    <a:lnTo>
                      <a:pt x="310" y="389"/>
                    </a:lnTo>
                    <a:lnTo>
                      <a:pt x="317" y="382"/>
                    </a:lnTo>
                    <a:lnTo>
                      <a:pt x="324" y="375"/>
                    </a:lnTo>
                    <a:lnTo>
                      <a:pt x="339" y="367"/>
                    </a:lnTo>
                    <a:lnTo>
                      <a:pt x="346" y="360"/>
                    </a:lnTo>
                    <a:lnTo>
                      <a:pt x="353" y="360"/>
                    </a:lnTo>
                    <a:lnTo>
                      <a:pt x="361" y="360"/>
                    </a:lnTo>
                    <a:lnTo>
                      <a:pt x="368" y="353"/>
                    </a:lnTo>
                    <a:lnTo>
                      <a:pt x="375" y="353"/>
                    </a:lnTo>
                    <a:lnTo>
                      <a:pt x="382" y="346"/>
                    </a:lnTo>
                    <a:lnTo>
                      <a:pt x="389" y="339"/>
                    </a:lnTo>
                    <a:lnTo>
                      <a:pt x="397" y="339"/>
                    </a:lnTo>
                    <a:lnTo>
                      <a:pt x="411" y="331"/>
                    </a:lnTo>
                    <a:lnTo>
                      <a:pt x="418" y="324"/>
                    </a:lnTo>
                    <a:lnTo>
                      <a:pt x="426" y="324"/>
                    </a:lnTo>
                    <a:lnTo>
                      <a:pt x="433" y="317"/>
                    </a:lnTo>
                    <a:lnTo>
                      <a:pt x="440" y="310"/>
                    </a:lnTo>
                    <a:lnTo>
                      <a:pt x="447" y="310"/>
                    </a:lnTo>
                    <a:lnTo>
                      <a:pt x="454" y="303"/>
                    </a:lnTo>
                    <a:lnTo>
                      <a:pt x="462" y="295"/>
                    </a:lnTo>
                    <a:lnTo>
                      <a:pt x="469" y="295"/>
                    </a:lnTo>
                    <a:lnTo>
                      <a:pt x="476" y="295"/>
                    </a:lnTo>
                    <a:lnTo>
                      <a:pt x="491" y="288"/>
                    </a:lnTo>
                    <a:lnTo>
                      <a:pt x="498" y="281"/>
                    </a:lnTo>
                    <a:lnTo>
                      <a:pt x="505" y="281"/>
                    </a:lnTo>
                    <a:lnTo>
                      <a:pt x="505" y="274"/>
                    </a:lnTo>
                    <a:lnTo>
                      <a:pt x="519" y="267"/>
                    </a:lnTo>
                    <a:lnTo>
                      <a:pt x="527" y="267"/>
                    </a:lnTo>
                    <a:lnTo>
                      <a:pt x="534" y="259"/>
                    </a:lnTo>
                    <a:lnTo>
                      <a:pt x="541" y="252"/>
                    </a:lnTo>
                    <a:lnTo>
                      <a:pt x="548" y="252"/>
                    </a:lnTo>
                    <a:lnTo>
                      <a:pt x="563" y="245"/>
                    </a:lnTo>
                    <a:lnTo>
                      <a:pt x="563" y="238"/>
                    </a:lnTo>
                    <a:lnTo>
                      <a:pt x="570" y="238"/>
                    </a:lnTo>
                    <a:lnTo>
                      <a:pt x="577" y="231"/>
                    </a:lnTo>
                    <a:lnTo>
                      <a:pt x="584" y="231"/>
                    </a:lnTo>
                    <a:lnTo>
                      <a:pt x="599" y="231"/>
                    </a:lnTo>
                    <a:lnTo>
                      <a:pt x="606" y="223"/>
                    </a:lnTo>
                    <a:lnTo>
                      <a:pt x="613" y="216"/>
                    </a:lnTo>
                    <a:lnTo>
                      <a:pt x="621" y="209"/>
                    </a:lnTo>
                    <a:lnTo>
                      <a:pt x="628" y="209"/>
                    </a:lnTo>
                    <a:lnTo>
                      <a:pt x="635" y="202"/>
                    </a:lnTo>
                    <a:lnTo>
                      <a:pt x="642" y="195"/>
                    </a:lnTo>
                    <a:lnTo>
                      <a:pt x="649" y="195"/>
                    </a:lnTo>
                    <a:lnTo>
                      <a:pt x="657" y="187"/>
                    </a:lnTo>
                    <a:lnTo>
                      <a:pt x="671" y="180"/>
                    </a:lnTo>
                    <a:lnTo>
                      <a:pt x="678" y="180"/>
                    </a:lnTo>
                    <a:lnTo>
                      <a:pt x="686" y="173"/>
                    </a:lnTo>
                    <a:lnTo>
                      <a:pt x="693" y="173"/>
                    </a:lnTo>
                    <a:lnTo>
                      <a:pt x="707" y="166"/>
                    </a:lnTo>
                    <a:lnTo>
                      <a:pt x="714" y="159"/>
                    </a:lnTo>
                    <a:lnTo>
                      <a:pt x="722" y="159"/>
                    </a:lnTo>
                    <a:lnTo>
                      <a:pt x="729" y="151"/>
                    </a:lnTo>
                    <a:lnTo>
                      <a:pt x="736" y="144"/>
                    </a:lnTo>
                    <a:lnTo>
                      <a:pt x="751" y="144"/>
                    </a:lnTo>
                    <a:lnTo>
                      <a:pt x="751" y="137"/>
                    </a:lnTo>
                    <a:lnTo>
                      <a:pt x="758" y="130"/>
                    </a:lnTo>
                    <a:lnTo>
                      <a:pt x="765" y="123"/>
                    </a:lnTo>
                    <a:lnTo>
                      <a:pt x="779" y="123"/>
                    </a:lnTo>
                    <a:lnTo>
                      <a:pt x="787" y="115"/>
                    </a:lnTo>
                    <a:lnTo>
                      <a:pt x="794" y="108"/>
                    </a:lnTo>
                    <a:lnTo>
                      <a:pt x="801" y="108"/>
                    </a:lnTo>
                    <a:lnTo>
                      <a:pt x="808" y="108"/>
                    </a:lnTo>
                    <a:lnTo>
                      <a:pt x="816" y="101"/>
                    </a:lnTo>
                    <a:lnTo>
                      <a:pt x="823" y="101"/>
                    </a:lnTo>
                    <a:lnTo>
                      <a:pt x="830" y="94"/>
                    </a:lnTo>
                    <a:lnTo>
                      <a:pt x="837" y="87"/>
                    </a:lnTo>
                    <a:lnTo>
                      <a:pt x="844" y="87"/>
                    </a:lnTo>
                    <a:lnTo>
                      <a:pt x="859" y="79"/>
                    </a:lnTo>
                    <a:lnTo>
                      <a:pt x="866" y="72"/>
                    </a:lnTo>
                    <a:lnTo>
                      <a:pt x="873" y="72"/>
                    </a:lnTo>
                    <a:lnTo>
                      <a:pt x="873" y="65"/>
                    </a:lnTo>
                    <a:lnTo>
                      <a:pt x="888" y="58"/>
                    </a:lnTo>
                    <a:lnTo>
                      <a:pt x="895" y="51"/>
                    </a:lnTo>
                    <a:lnTo>
                      <a:pt x="902" y="51"/>
                    </a:lnTo>
                    <a:lnTo>
                      <a:pt x="909" y="51"/>
                    </a:lnTo>
                    <a:lnTo>
                      <a:pt x="917" y="43"/>
                    </a:lnTo>
                    <a:lnTo>
                      <a:pt x="931" y="43"/>
                    </a:lnTo>
                    <a:lnTo>
                      <a:pt x="938" y="36"/>
                    </a:lnTo>
                    <a:lnTo>
                      <a:pt x="938" y="29"/>
                    </a:lnTo>
                    <a:lnTo>
                      <a:pt x="946" y="29"/>
                    </a:lnTo>
                    <a:lnTo>
                      <a:pt x="953" y="22"/>
                    </a:lnTo>
                    <a:lnTo>
                      <a:pt x="967" y="15"/>
                    </a:lnTo>
                    <a:lnTo>
                      <a:pt x="974" y="15"/>
                    </a:lnTo>
                    <a:lnTo>
                      <a:pt x="982" y="7"/>
                    </a:lnTo>
                    <a:lnTo>
                      <a:pt x="989" y="0"/>
                    </a:lnTo>
                    <a:lnTo>
                      <a:pt x="996" y="0"/>
                    </a:lnTo>
                  </a:path>
                </a:pathLst>
              </a:custGeom>
              <a:noFill/>
              <a:ln w="46101">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72" name="Freeform 95"/>
              <p:cNvSpPr>
                <a:spLocks/>
              </p:cNvSpPr>
              <p:nvPr/>
            </p:nvSpPr>
            <p:spPr bwMode="auto">
              <a:xfrm>
                <a:off x="3371" y="1454"/>
                <a:ext cx="997" cy="569"/>
              </a:xfrm>
              <a:custGeom>
                <a:avLst/>
                <a:gdLst>
                  <a:gd name="T0" fmla="*/ 15 w 997"/>
                  <a:gd name="T1" fmla="*/ 555 h 569"/>
                  <a:gd name="T2" fmla="*/ 43 w 997"/>
                  <a:gd name="T3" fmla="*/ 548 h 569"/>
                  <a:gd name="T4" fmla="*/ 65 w 997"/>
                  <a:gd name="T5" fmla="*/ 533 h 569"/>
                  <a:gd name="T6" fmla="*/ 87 w 997"/>
                  <a:gd name="T7" fmla="*/ 519 h 569"/>
                  <a:gd name="T8" fmla="*/ 108 w 997"/>
                  <a:gd name="T9" fmla="*/ 504 h 569"/>
                  <a:gd name="T10" fmla="*/ 130 w 997"/>
                  <a:gd name="T11" fmla="*/ 490 h 569"/>
                  <a:gd name="T12" fmla="*/ 159 w 997"/>
                  <a:gd name="T13" fmla="*/ 483 h 569"/>
                  <a:gd name="T14" fmla="*/ 181 w 997"/>
                  <a:gd name="T15" fmla="*/ 468 h 569"/>
                  <a:gd name="T16" fmla="*/ 202 w 997"/>
                  <a:gd name="T17" fmla="*/ 454 h 569"/>
                  <a:gd name="T18" fmla="*/ 231 w 997"/>
                  <a:gd name="T19" fmla="*/ 440 h 569"/>
                  <a:gd name="T20" fmla="*/ 253 w 997"/>
                  <a:gd name="T21" fmla="*/ 432 h 569"/>
                  <a:gd name="T22" fmla="*/ 274 w 997"/>
                  <a:gd name="T23" fmla="*/ 418 h 569"/>
                  <a:gd name="T24" fmla="*/ 303 w 997"/>
                  <a:gd name="T25" fmla="*/ 404 h 569"/>
                  <a:gd name="T26" fmla="*/ 318 w 997"/>
                  <a:gd name="T27" fmla="*/ 382 h 569"/>
                  <a:gd name="T28" fmla="*/ 347 w 997"/>
                  <a:gd name="T29" fmla="*/ 368 h 569"/>
                  <a:gd name="T30" fmla="*/ 368 w 997"/>
                  <a:gd name="T31" fmla="*/ 360 h 569"/>
                  <a:gd name="T32" fmla="*/ 390 w 997"/>
                  <a:gd name="T33" fmla="*/ 346 h 569"/>
                  <a:gd name="T34" fmla="*/ 419 w 997"/>
                  <a:gd name="T35" fmla="*/ 332 h 569"/>
                  <a:gd name="T36" fmla="*/ 441 w 997"/>
                  <a:gd name="T37" fmla="*/ 317 h 569"/>
                  <a:gd name="T38" fmla="*/ 462 w 997"/>
                  <a:gd name="T39" fmla="*/ 310 h 569"/>
                  <a:gd name="T40" fmla="*/ 491 w 997"/>
                  <a:gd name="T41" fmla="*/ 296 h 569"/>
                  <a:gd name="T42" fmla="*/ 506 w 997"/>
                  <a:gd name="T43" fmla="*/ 281 h 569"/>
                  <a:gd name="T44" fmla="*/ 534 w 997"/>
                  <a:gd name="T45" fmla="*/ 267 h 569"/>
                  <a:gd name="T46" fmla="*/ 563 w 997"/>
                  <a:gd name="T47" fmla="*/ 252 h 569"/>
                  <a:gd name="T48" fmla="*/ 578 w 997"/>
                  <a:gd name="T49" fmla="*/ 245 h 569"/>
                  <a:gd name="T50" fmla="*/ 607 w 997"/>
                  <a:gd name="T51" fmla="*/ 231 h 569"/>
                  <a:gd name="T52" fmla="*/ 621 w 997"/>
                  <a:gd name="T53" fmla="*/ 216 h 569"/>
                  <a:gd name="T54" fmla="*/ 650 w 997"/>
                  <a:gd name="T55" fmla="*/ 202 h 569"/>
                  <a:gd name="T56" fmla="*/ 679 w 997"/>
                  <a:gd name="T57" fmla="*/ 188 h 569"/>
                  <a:gd name="T58" fmla="*/ 693 w 997"/>
                  <a:gd name="T59" fmla="*/ 180 h 569"/>
                  <a:gd name="T60" fmla="*/ 722 w 997"/>
                  <a:gd name="T61" fmla="*/ 159 h 569"/>
                  <a:gd name="T62" fmla="*/ 751 w 997"/>
                  <a:gd name="T63" fmla="*/ 144 h 569"/>
                  <a:gd name="T64" fmla="*/ 766 w 997"/>
                  <a:gd name="T65" fmla="*/ 130 h 569"/>
                  <a:gd name="T66" fmla="*/ 794 w 997"/>
                  <a:gd name="T67" fmla="*/ 123 h 569"/>
                  <a:gd name="T68" fmla="*/ 816 w 997"/>
                  <a:gd name="T69" fmla="*/ 108 h 569"/>
                  <a:gd name="T70" fmla="*/ 838 w 997"/>
                  <a:gd name="T71" fmla="*/ 94 h 569"/>
                  <a:gd name="T72" fmla="*/ 867 w 997"/>
                  <a:gd name="T73" fmla="*/ 80 h 569"/>
                  <a:gd name="T74" fmla="*/ 881 w 997"/>
                  <a:gd name="T75" fmla="*/ 65 h 569"/>
                  <a:gd name="T76" fmla="*/ 910 w 997"/>
                  <a:gd name="T77" fmla="*/ 58 h 569"/>
                  <a:gd name="T78" fmla="*/ 932 w 997"/>
                  <a:gd name="T79" fmla="*/ 44 h 569"/>
                  <a:gd name="T80" fmla="*/ 953 w 997"/>
                  <a:gd name="T81" fmla="*/ 29 h 569"/>
                  <a:gd name="T82" fmla="*/ 982 w 997"/>
                  <a:gd name="T83" fmla="*/ 15 h 56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97"/>
                  <a:gd name="T127" fmla="*/ 0 h 569"/>
                  <a:gd name="T128" fmla="*/ 997 w 997"/>
                  <a:gd name="T129" fmla="*/ 569 h 56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97" h="569">
                    <a:moveTo>
                      <a:pt x="0" y="569"/>
                    </a:moveTo>
                    <a:lnTo>
                      <a:pt x="7" y="562"/>
                    </a:lnTo>
                    <a:lnTo>
                      <a:pt x="15" y="555"/>
                    </a:lnTo>
                    <a:lnTo>
                      <a:pt x="22" y="555"/>
                    </a:lnTo>
                    <a:lnTo>
                      <a:pt x="29" y="555"/>
                    </a:lnTo>
                    <a:lnTo>
                      <a:pt x="43" y="548"/>
                    </a:lnTo>
                    <a:lnTo>
                      <a:pt x="51" y="540"/>
                    </a:lnTo>
                    <a:lnTo>
                      <a:pt x="58" y="540"/>
                    </a:lnTo>
                    <a:lnTo>
                      <a:pt x="65" y="533"/>
                    </a:lnTo>
                    <a:lnTo>
                      <a:pt x="65" y="526"/>
                    </a:lnTo>
                    <a:lnTo>
                      <a:pt x="79" y="526"/>
                    </a:lnTo>
                    <a:lnTo>
                      <a:pt x="87" y="519"/>
                    </a:lnTo>
                    <a:lnTo>
                      <a:pt x="94" y="512"/>
                    </a:lnTo>
                    <a:lnTo>
                      <a:pt x="101" y="512"/>
                    </a:lnTo>
                    <a:lnTo>
                      <a:pt x="108" y="504"/>
                    </a:lnTo>
                    <a:lnTo>
                      <a:pt x="123" y="497"/>
                    </a:lnTo>
                    <a:lnTo>
                      <a:pt x="130" y="497"/>
                    </a:lnTo>
                    <a:lnTo>
                      <a:pt x="130" y="490"/>
                    </a:lnTo>
                    <a:lnTo>
                      <a:pt x="137" y="490"/>
                    </a:lnTo>
                    <a:lnTo>
                      <a:pt x="152" y="490"/>
                    </a:lnTo>
                    <a:lnTo>
                      <a:pt x="159" y="483"/>
                    </a:lnTo>
                    <a:lnTo>
                      <a:pt x="166" y="476"/>
                    </a:lnTo>
                    <a:lnTo>
                      <a:pt x="173" y="468"/>
                    </a:lnTo>
                    <a:lnTo>
                      <a:pt x="181" y="468"/>
                    </a:lnTo>
                    <a:lnTo>
                      <a:pt x="188" y="461"/>
                    </a:lnTo>
                    <a:lnTo>
                      <a:pt x="195" y="454"/>
                    </a:lnTo>
                    <a:lnTo>
                      <a:pt x="202" y="454"/>
                    </a:lnTo>
                    <a:lnTo>
                      <a:pt x="209" y="447"/>
                    </a:lnTo>
                    <a:lnTo>
                      <a:pt x="217" y="440"/>
                    </a:lnTo>
                    <a:lnTo>
                      <a:pt x="231" y="440"/>
                    </a:lnTo>
                    <a:lnTo>
                      <a:pt x="238" y="432"/>
                    </a:lnTo>
                    <a:lnTo>
                      <a:pt x="246" y="432"/>
                    </a:lnTo>
                    <a:lnTo>
                      <a:pt x="253" y="432"/>
                    </a:lnTo>
                    <a:lnTo>
                      <a:pt x="253" y="425"/>
                    </a:lnTo>
                    <a:lnTo>
                      <a:pt x="267" y="418"/>
                    </a:lnTo>
                    <a:lnTo>
                      <a:pt x="274" y="418"/>
                    </a:lnTo>
                    <a:lnTo>
                      <a:pt x="282" y="411"/>
                    </a:lnTo>
                    <a:lnTo>
                      <a:pt x="289" y="404"/>
                    </a:lnTo>
                    <a:lnTo>
                      <a:pt x="303" y="404"/>
                    </a:lnTo>
                    <a:lnTo>
                      <a:pt x="311" y="396"/>
                    </a:lnTo>
                    <a:lnTo>
                      <a:pt x="311" y="389"/>
                    </a:lnTo>
                    <a:lnTo>
                      <a:pt x="318" y="382"/>
                    </a:lnTo>
                    <a:lnTo>
                      <a:pt x="325" y="382"/>
                    </a:lnTo>
                    <a:lnTo>
                      <a:pt x="339" y="375"/>
                    </a:lnTo>
                    <a:lnTo>
                      <a:pt x="347" y="368"/>
                    </a:lnTo>
                    <a:lnTo>
                      <a:pt x="354" y="368"/>
                    </a:lnTo>
                    <a:lnTo>
                      <a:pt x="361" y="368"/>
                    </a:lnTo>
                    <a:lnTo>
                      <a:pt x="368" y="360"/>
                    </a:lnTo>
                    <a:lnTo>
                      <a:pt x="376" y="360"/>
                    </a:lnTo>
                    <a:lnTo>
                      <a:pt x="383" y="353"/>
                    </a:lnTo>
                    <a:lnTo>
                      <a:pt x="390" y="346"/>
                    </a:lnTo>
                    <a:lnTo>
                      <a:pt x="397" y="346"/>
                    </a:lnTo>
                    <a:lnTo>
                      <a:pt x="412" y="339"/>
                    </a:lnTo>
                    <a:lnTo>
                      <a:pt x="419" y="332"/>
                    </a:lnTo>
                    <a:lnTo>
                      <a:pt x="426" y="332"/>
                    </a:lnTo>
                    <a:lnTo>
                      <a:pt x="433" y="324"/>
                    </a:lnTo>
                    <a:lnTo>
                      <a:pt x="441" y="317"/>
                    </a:lnTo>
                    <a:lnTo>
                      <a:pt x="448" y="310"/>
                    </a:lnTo>
                    <a:lnTo>
                      <a:pt x="455" y="310"/>
                    </a:lnTo>
                    <a:lnTo>
                      <a:pt x="462" y="310"/>
                    </a:lnTo>
                    <a:lnTo>
                      <a:pt x="469" y="303"/>
                    </a:lnTo>
                    <a:lnTo>
                      <a:pt x="477" y="303"/>
                    </a:lnTo>
                    <a:lnTo>
                      <a:pt x="491" y="296"/>
                    </a:lnTo>
                    <a:lnTo>
                      <a:pt x="498" y="288"/>
                    </a:lnTo>
                    <a:lnTo>
                      <a:pt x="506" y="281"/>
                    </a:lnTo>
                    <a:lnTo>
                      <a:pt x="520" y="274"/>
                    </a:lnTo>
                    <a:lnTo>
                      <a:pt x="527" y="274"/>
                    </a:lnTo>
                    <a:lnTo>
                      <a:pt x="534" y="267"/>
                    </a:lnTo>
                    <a:lnTo>
                      <a:pt x="542" y="260"/>
                    </a:lnTo>
                    <a:lnTo>
                      <a:pt x="549" y="260"/>
                    </a:lnTo>
                    <a:lnTo>
                      <a:pt x="563" y="252"/>
                    </a:lnTo>
                    <a:lnTo>
                      <a:pt x="563" y="245"/>
                    </a:lnTo>
                    <a:lnTo>
                      <a:pt x="571" y="245"/>
                    </a:lnTo>
                    <a:lnTo>
                      <a:pt x="578" y="245"/>
                    </a:lnTo>
                    <a:lnTo>
                      <a:pt x="585" y="238"/>
                    </a:lnTo>
                    <a:lnTo>
                      <a:pt x="599" y="231"/>
                    </a:lnTo>
                    <a:lnTo>
                      <a:pt x="607" y="231"/>
                    </a:lnTo>
                    <a:lnTo>
                      <a:pt x="614" y="224"/>
                    </a:lnTo>
                    <a:lnTo>
                      <a:pt x="621" y="216"/>
                    </a:lnTo>
                    <a:lnTo>
                      <a:pt x="636" y="209"/>
                    </a:lnTo>
                    <a:lnTo>
                      <a:pt x="643" y="202"/>
                    </a:lnTo>
                    <a:lnTo>
                      <a:pt x="650" y="202"/>
                    </a:lnTo>
                    <a:lnTo>
                      <a:pt x="657" y="195"/>
                    </a:lnTo>
                    <a:lnTo>
                      <a:pt x="672" y="188"/>
                    </a:lnTo>
                    <a:lnTo>
                      <a:pt x="679" y="188"/>
                    </a:lnTo>
                    <a:lnTo>
                      <a:pt x="686" y="180"/>
                    </a:lnTo>
                    <a:lnTo>
                      <a:pt x="693" y="180"/>
                    </a:lnTo>
                    <a:lnTo>
                      <a:pt x="708" y="173"/>
                    </a:lnTo>
                    <a:lnTo>
                      <a:pt x="715" y="166"/>
                    </a:lnTo>
                    <a:lnTo>
                      <a:pt x="722" y="159"/>
                    </a:lnTo>
                    <a:lnTo>
                      <a:pt x="729" y="159"/>
                    </a:lnTo>
                    <a:lnTo>
                      <a:pt x="737" y="152"/>
                    </a:lnTo>
                    <a:lnTo>
                      <a:pt x="751" y="144"/>
                    </a:lnTo>
                    <a:lnTo>
                      <a:pt x="758" y="137"/>
                    </a:lnTo>
                    <a:lnTo>
                      <a:pt x="766" y="130"/>
                    </a:lnTo>
                    <a:lnTo>
                      <a:pt x="780" y="130"/>
                    </a:lnTo>
                    <a:lnTo>
                      <a:pt x="787" y="123"/>
                    </a:lnTo>
                    <a:lnTo>
                      <a:pt x="794" y="123"/>
                    </a:lnTo>
                    <a:lnTo>
                      <a:pt x="802" y="123"/>
                    </a:lnTo>
                    <a:lnTo>
                      <a:pt x="809" y="116"/>
                    </a:lnTo>
                    <a:lnTo>
                      <a:pt x="816" y="108"/>
                    </a:lnTo>
                    <a:lnTo>
                      <a:pt x="823" y="108"/>
                    </a:lnTo>
                    <a:lnTo>
                      <a:pt x="831" y="101"/>
                    </a:lnTo>
                    <a:lnTo>
                      <a:pt x="838" y="94"/>
                    </a:lnTo>
                    <a:lnTo>
                      <a:pt x="845" y="94"/>
                    </a:lnTo>
                    <a:lnTo>
                      <a:pt x="859" y="87"/>
                    </a:lnTo>
                    <a:lnTo>
                      <a:pt x="867" y="80"/>
                    </a:lnTo>
                    <a:lnTo>
                      <a:pt x="874" y="72"/>
                    </a:lnTo>
                    <a:lnTo>
                      <a:pt x="881" y="65"/>
                    </a:lnTo>
                    <a:lnTo>
                      <a:pt x="896" y="58"/>
                    </a:lnTo>
                    <a:lnTo>
                      <a:pt x="903" y="58"/>
                    </a:lnTo>
                    <a:lnTo>
                      <a:pt x="910" y="58"/>
                    </a:lnTo>
                    <a:lnTo>
                      <a:pt x="917" y="51"/>
                    </a:lnTo>
                    <a:lnTo>
                      <a:pt x="932" y="51"/>
                    </a:lnTo>
                    <a:lnTo>
                      <a:pt x="932" y="44"/>
                    </a:lnTo>
                    <a:lnTo>
                      <a:pt x="939" y="36"/>
                    </a:lnTo>
                    <a:lnTo>
                      <a:pt x="946" y="36"/>
                    </a:lnTo>
                    <a:lnTo>
                      <a:pt x="953" y="29"/>
                    </a:lnTo>
                    <a:lnTo>
                      <a:pt x="968" y="22"/>
                    </a:lnTo>
                    <a:lnTo>
                      <a:pt x="975" y="22"/>
                    </a:lnTo>
                    <a:lnTo>
                      <a:pt x="982" y="15"/>
                    </a:lnTo>
                    <a:lnTo>
                      <a:pt x="989" y="8"/>
                    </a:lnTo>
                    <a:lnTo>
                      <a:pt x="997" y="0"/>
                    </a:lnTo>
                  </a:path>
                </a:pathLst>
              </a:custGeom>
              <a:noFill/>
              <a:ln w="46101">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4073" name="Freeform 96"/>
              <p:cNvSpPr>
                <a:spLocks/>
              </p:cNvSpPr>
              <p:nvPr/>
            </p:nvSpPr>
            <p:spPr bwMode="auto">
              <a:xfrm>
                <a:off x="4368" y="1375"/>
                <a:ext cx="151" cy="79"/>
              </a:xfrm>
              <a:custGeom>
                <a:avLst/>
                <a:gdLst>
                  <a:gd name="T0" fmla="*/ 0 w 151"/>
                  <a:gd name="T1" fmla="*/ 79 h 79"/>
                  <a:gd name="T2" fmla="*/ 7 w 151"/>
                  <a:gd name="T3" fmla="*/ 79 h 79"/>
                  <a:gd name="T4" fmla="*/ 14 w 151"/>
                  <a:gd name="T5" fmla="*/ 79 h 79"/>
                  <a:gd name="T6" fmla="*/ 21 w 151"/>
                  <a:gd name="T7" fmla="*/ 72 h 79"/>
                  <a:gd name="T8" fmla="*/ 29 w 151"/>
                  <a:gd name="T9" fmla="*/ 72 h 79"/>
                  <a:gd name="T10" fmla="*/ 43 w 151"/>
                  <a:gd name="T11" fmla="*/ 65 h 79"/>
                  <a:gd name="T12" fmla="*/ 50 w 151"/>
                  <a:gd name="T13" fmla="*/ 58 h 79"/>
                  <a:gd name="T14" fmla="*/ 57 w 151"/>
                  <a:gd name="T15" fmla="*/ 58 h 79"/>
                  <a:gd name="T16" fmla="*/ 65 w 151"/>
                  <a:gd name="T17" fmla="*/ 51 h 79"/>
                  <a:gd name="T18" fmla="*/ 65 w 151"/>
                  <a:gd name="T19" fmla="*/ 43 h 79"/>
                  <a:gd name="T20" fmla="*/ 79 w 151"/>
                  <a:gd name="T21" fmla="*/ 43 h 79"/>
                  <a:gd name="T22" fmla="*/ 86 w 151"/>
                  <a:gd name="T23" fmla="*/ 36 h 79"/>
                  <a:gd name="T24" fmla="*/ 93 w 151"/>
                  <a:gd name="T25" fmla="*/ 29 h 79"/>
                  <a:gd name="T26" fmla="*/ 101 w 151"/>
                  <a:gd name="T27" fmla="*/ 29 h 79"/>
                  <a:gd name="T28" fmla="*/ 108 w 151"/>
                  <a:gd name="T29" fmla="*/ 22 h 79"/>
                  <a:gd name="T30" fmla="*/ 122 w 151"/>
                  <a:gd name="T31" fmla="*/ 15 h 79"/>
                  <a:gd name="T32" fmla="*/ 122 w 151"/>
                  <a:gd name="T33" fmla="*/ 15 h 79"/>
                  <a:gd name="T34" fmla="*/ 130 w 151"/>
                  <a:gd name="T35" fmla="*/ 15 h 79"/>
                  <a:gd name="T36" fmla="*/ 137 w 151"/>
                  <a:gd name="T37" fmla="*/ 7 h 79"/>
                  <a:gd name="T38" fmla="*/ 151 w 151"/>
                  <a:gd name="T39" fmla="*/ 0 h 7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51"/>
                  <a:gd name="T61" fmla="*/ 0 h 79"/>
                  <a:gd name="T62" fmla="*/ 151 w 151"/>
                  <a:gd name="T63" fmla="*/ 79 h 7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51" h="79">
                    <a:moveTo>
                      <a:pt x="0" y="79"/>
                    </a:moveTo>
                    <a:lnTo>
                      <a:pt x="7" y="79"/>
                    </a:lnTo>
                    <a:lnTo>
                      <a:pt x="14" y="79"/>
                    </a:lnTo>
                    <a:lnTo>
                      <a:pt x="21" y="72"/>
                    </a:lnTo>
                    <a:lnTo>
                      <a:pt x="29" y="72"/>
                    </a:lnTo>
                    <a:lnTo>
                      <a:pt x="43" y="65"/>
                    </a:lnTo>
                    <a:lnTo>
                      <a:pt x="50" y="58"/>
                    </a:lnTo>
                    <a:lnTo>
                      <a:pt x="57" y="58"/>
                    </a:lnTo>
                    <a:lnTo>
                      <a:pt x="65" y="51"/>
                    </a:lnTo>
                    <a:lnTo>
                      <a:pt x="65" y="43"/>
                    </a:lnTo>
                    <a:lnTo>
                      <a:pt x="79" y="43"/>
                    </a:lnTo>
                    <a:lnTo>
                      <a:pt x="86" y="36"/>
                    </a:lnTo>
                    <a:lnTo>
                      <a:pt x="93" y="29"/>
                    </a:lnTo>
                    <a:lnTo>
                      <a:pt x="101" y="29"/>
                    </a:lnTo>
                    <a:lnTo>
                      <a:pt x="108" y="22"/>
                    </a:lnTo>
                    <a:lnTo>
                      <a:pt x="122" y="15"/>
                    </a:lnTo>
                    <a:lnTo>
                      <a:pt x="130" y="15"/>
                    </a:lnTo>
                    <a:lnTo>
                      <a:pt x="137" y="7"/>
                    </a:lnTo>
                    <a:lnTo>
                      <a:pt x="151" y="0"/>
                    </a:lnTo>
                  </a:path>
                </a:pathLst>
              </a:custGeom>
              <a:noFill/>
              <a:ln w="46101">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4069" name="Oval 101"/>
            <p:cNvSpPr>
              <a:spLocks noChangeArrowheads="1"/>
            </p:cNvSpPr>
            <p:nvPr/>
          </p:nvSpPr>
          <p:spPr bwMode="auto">
            <a:xfrm>
              <a:off x="4224" y="3360"/>
              <a:ext cx="624" cy="416"/>
            </a:xfrm>
            <a:prstGeom prst="ellipse">
              <a:avLst/>
            </a:prstGeom>
            <a:noFill/>
            <a:ln w="50800">
              <a:solidFill>
                <a:srgbClr val="0000FF"/>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pic>
        <p:nvPicPr>
          <p:cNvPr id="84059" name="Picture 203" descr="C:\Documents and Settings\ihler\Desktop\Lectures\CS178_Lectures\TP_tmp.png"/>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5746750" y="3810000"/>
            <a:ext cx="32893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060" name="Line 204"/>
          <p:cNvSpPr>
            <a:spLocks noChangeShapeType="1"/>
          </p:cNvSpPr>
          <p:nvPr/>
        </p:nvSpPr>
        <p:spPr bwMode="auto">
          <a:xfrm>
            <a:off x="5943600" y="1981200"/>
            <a:ext cx="6858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4061" name="Text Box 205"/>
          <p:cNvSpPr txBox="1">
            <a:spLocks noChangeArrowheads="1"/>
          </p:cNvSpPr>
          <p:nvPr/>
        </p:nvSpPr>
        <p:spPr bwMode="auto">
          <a:xfrm>
            <a:off x="6765925" y="1790700"/>
            <a:ext cx="1816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L2, original data</a:t>
            </a:r>
          </a:p>
        </p:txBody>
      </p:sp>
      <p:sp>
        <p:nvSpPr>
          <p:cNvPr id="84062" name="Line 206"/>
          <p:cNvSpPr>
            <a:spLocks noChangeShapeType="1"/>
          </p:cNvSpPr>
          <p:nvPr/>
        </p:nvSpPr>
        <p:spPr bwMode="auto">
          <a:xfrm>
            <a:off x="5959475" y="2414588"/>
            <a:ext cx="685800" cy="0"/>
          </a:xfrm>
          <a:prstGeom prst="line">
            <a:avLst/>
          </a:prstGeom>
          <a:noFill/>
          <a:ln w="50800">
            <a:solidFill>
              <a:srgbClr val="33CC33"/>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4063" name="Text Box 207"/>
          <p:cNvSpPr txBox="1">
            <a:spLocks noChangeArrowheads="1"/>
          </p:cNvSpPr>
          <p:nvPr/>
        </p:nvSpPr>
        <p:spPr bwMode="auto">
          <a:xfrm>
            <a:off x="6781800" y="2224088"/>
            <a:ext cx="1816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33CC33"/>
                </a:solidFill>
              </a:rPr>
              <a:t>L1, original data</a:t>
            </a:r>
          </a:p>
        </p:txBody>
      </p:sp>
      <p:sp>
        <p:nvSpPr>
          <p:cNvPr id="84064" name="Line 208"/>
          <p:cNvSpPr>
            <a:spLocks noChangeShapeType="1"/>
          </p:cNvSpPr>
          <p:nvPr/>
        </p:nvSpPr>
        <p:spPr bwMode="auto">
          <a:xfrm>
            <a:off x="5956300" y="2857500"/>
            <a:ext cx="685800" cy="0"/>
          </a:xfrm>
          <a:prstGeom prst="line">
            <a:avLst/>
          </a:prstGeom>
          <a:noFill/>
          <a:ln w="508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4065" name="Text Box 209"/>
          <p:cNvSpPr txBox="1">
            <a:spLocks noChangeArrowheads="1"/>
          </p:cNvSpPr>
          <p:nvPr/>
        </p:nvSpPr>
        <p:spPr bwMode="auto">
          <a:xfrm>
            <a:off x="6778625" y="2667000"/>
            <a:ext cx="170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0000FF"/>
                </a:solidFill>
              </a:rPr>
              <a:t>L1, outlier data</a:t>
            </a:r>
          </a:p>
        </p:txBody>
      </p:sp>
      <p:sp>
        <p:nvSpPr>
          <p:cNvPr id="5" name="Footer Placeholder 4"/>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pPr eaLnBrk="1" hangingPunct="1"/>
            <a:r>
              <a:rPr lang="en-US" altLang="en-US" smtClean="0"/>
              <a:t>Cost functions for regression</a:t>
            </a:r>
          </a:p>
        </p:txBody>
      </p:sp>
      <p:sp>
        <p:nvSpPr>
          <p:cNvPr id="84994" name="Rectangle 50"/>
          <p:cNvSpPr>
            <a:spLocks noChangeArrowheads="1"/>
          </p:cNvSpPr>
          <p:nvPr/>
        </p:nvSpPr>
        <p:spPr bwMode="auto">
          <a:xfrm>
            <a:off x="3962400" y="1524000"/>
            <a:ext cx="4953000" cy="396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pic>
        <p:nvPicPr>
          <p:cNvPr id="84995" name="Picture 52" descr="C:\Documents and Settings\ihler\Desktop\Lectures\CS178_Lectures\TP_tmp.png"/>
          <p:cNvPicPr>
            <a:picLocks noChangeAspect="1" noChangeArrowheads="1"/>
          </p:cNvPicPr>
          <p:nvPr>
            <p:custDataLst>
              <p:tags r:id="rId1"/>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5715000" y="5607050"/>
            <a:ext cx="16446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4996" name="Group 61"/>
          <p:cNvGrpSpPr>
            <a:grpSpLocks/>
          </p:cNvGrpSpPr>
          <p:nvPr/>
        </p:nvGrpSpPr>
        <p:grpSpPr bwMode="auto">
          <a:xfrm>
            <a:off x="581025" y="1562100"/>
            <a:ext cx="7891463" cy="3848100"/>
            <a:chOff x="366" y="984"/>
            <a:chExt cx="4971" cy="2424"/>
          </a:xfrm>
        </p:grpSpPr>
        <p:grpSp>
          <p:nvGrpSpPr>
            <p:cNvPr id="85020" name="Group 35"/>
            <p:cNvGrpSpPr>
              <a:grpSpLocks/>
            </p:cNvGrpSpPr>
            <p:nvPr/>
          </p:nvGrpSpPr>
          <p:grpSpPr bwMode="auto">
            <a:xfrm>
              <a:off x="2821" y="984"/>
              <a:ext cx="2516" cy="2424"/>
              <a:chOff x="1689" y="895"/>
              <a:chExt cx="2516" cy="2424"/>
            </a:xfrm>
          </p:grpSpPr>
          <p:sp>
            <p:nvSpPr>
              <p:cNvPr id="85022" name="Freeform 31"/>
              <p:cNvSpPr>
                <a:spLocks/>
              </p:cNvSpPr>
              <p:nvPr/>
            </p:nvSpPr>
            <p:spPr bwMode="auto">
              <a:xfrm>
                <a:off x="1689" y="895"/>
                <a:ext cx="652" cy="1859"/>
              </a:xfrm>
              <a:custGeom>
                <a:avLst/>
                <a:gdLst>
                  <a:gd name="T0" fmla="*/ 14 w 652"/>
                  <a:gd name="T1" fmla="*/ 42 h 1859"/>
                  <a:gd name="T2" fmla="*/ 28 w 652"/>
                  <a:gd name="T3" fmla="*/ 99 h 1859"/>
                  <a:gd name="T4" fmla="*/ 35 w 652"/>
                  <a:gd name="T5" fmla="*/ 156 h 1859"/>
                  <a:gd name="T6" fmla="*/ 57 w 652"/>
                  <a:gd name="T7" fmla="*/ 212 h 1859"/>
                  <a:gd name="T8" fmla="*/ 71 w 652"/>
                  <a:gd name="T9" fmla="*/ 269 h 1859"/>
                  <a:gd name="T10" fmla="*/ 92 w 652"/>
                  <a:gd name="T11" fmla="*/ 325 h 1859"/>
                  <a:gd name="T12" fmla="*/ 99 w 652"/>
                  <a:gd name="T13" fmla="*/ 375 h 1859"/>
                  <a:gd name="T14" fmla="*/ 120 w 652"/>
                  <a:gd name="T15" fmla="*/ 431 h 1859"/>
                  <a:gd name="T16" fmla="*/ 134 w 652"/>
                  <a:gd name="T17" fmla="*/ 481 h 1859"/>
                  <a:gd name="T18" fmla="*/ 149 w 652"/>
                  <a:gd name="T19" fmla="*/ 537 h 1859"/>
                  <a:gd name="T20" fmla="*/ 163 w 652"/>
                  <a:gd name="T21" fmla="*/ 594 h 1859"/>
                  <a:gd name="T22" fmla="*/ 177 w 652"/>
                  <a:gd name="T23" fmla="*/ 643 h 1859"/>
                  <a:gd name="T24" fmla="*/ 198 w 652"/>
                  <a:gd name="T25" fmla="*/ 693 h 1859"/>
                  <a:gd name="T26" fmla="*/ 212 w 652"/>
                  <a:gd name="T27" fmla="*/ 742 h 1859"/>
                  <a:gd name="T28" fmla="*/ 227 w 652"/>
                  <a:gd name="T29" fmla="*/ 784 h 1859"/>
                  <a:gd name="T30" fmla="*/ 241 w 652"/>
                  <a:gd name="T31" fmla="*/ 841 h 1859"/>
                  <a:gd name="T32" fmla="*/ 255 w 652"/>
                  <a:gd name="T33" fmla="*/ 883 h 1859"/>
                  <a:gd name="T34" fmla="*/ 276 w 652"/>
                  <a:gd name="T35" fmla="*/ 933 h 1859"/>
                  <a:gd name="T36" fmla="*/ 283 w 652"/>
                  <a:gd name="T37" fmla="*/ 975 h 1859"/>
                  <a:gd name="T38" fmla="*/ 305 w 652"/>
                  <a:gd name="T39" fmla="*/ 1025 h 1859"/>
                  <a:gd name="T40" fmla="*/ 319 w 652"/>
                  <a:gd name="T41" fmla="*/ 1067 h 1859"/>
                  <a:gd name="T42" fmla="*/ 333 w 652"/>
                  <a:gd name="T43" fmla="*/ 1110 h 1859"/>
                  <a:gd name="T44" fmla="*/ 347 w 652"/>
                  <a:gd name="T45" fmla="*/ 1152 h 1859"/>
                  <a:gd name="T46" fmla="*/ 361 w 652"/>
                  <a:gd name="T47" fmla="*/ 1201 h 1859"/>
                  <a:gd name="T48" fmla="*/ 383 w 652"/>
                  <a:gd name="T49" fmla="*/ 1237 h 1859"/>
                  <a:gd name="T50" fmla="*/ 397 w 652"/>
                  <a:gd name="T51" fmla="*/ 1279 h 1859"/>
                  <a:gd name="T52" fmla="*/ 411 w 652"/>
                  <a:gd name="T53" fmla="*/ 1322 h 1859"/>
                  <a:gd name="T54" fmla="*/ 425 w 652"/>
                  <a:gd name="T55" fmla="*/ 1357 h 1859"/>
                  <a:gd name="T56" fmla="*/ 439 w 652"/>
                  <a:gd name="T57" fmla="*/ 1399 h 1859"/>
                  <a:gd name="T58" fmla="*/ 453 w 652"/>
                  <a:gd name="T59" fmla="*/ 1442 h 1859"/>
                  <a:gd name="T60" fmla="*/ 468 w 652"/>
                  <a:gd name="T61" fmla="*/ 1470 h 1859"/>
                  <a:gd name="T62" fmla="*/ 489 w 652"/>
                  <a:gd name="T63" fmla="*/ 1512 h 1859"/>
                  <a:gd name="T64" fmla="*/ 503 w 652"/>
                  <a:gd name="T65" fmla="*/ 1548 h 1859"/>
                  <a:gd name="T66" fmla="*/ 517 w 652"/>
                  <a:gd name="T67" fmla="*/ 1576 h 1859"/>
                  <a:gd name="T68" fmla="*/ 531 w 652"/>
                  <a:gd name="T69" fmla="*/ 1618 h 1859"/>
                  <a:gd name="T70" fmla="*/ 546 w 652"/>
                  <a:gd name="T71" fmla="*/ 1647 h 1859"/>
                  <a:gd name="T72" fmla="*/ 567 w 652"/>
                  <a:gd name="T73" fmla="*/ 1682 h 1859"/>
                  <a:gd name="T74" fmla="*/ 581 w 652"/>
                  <a:gd name="T75" fmla="*/ 1717 h 1859"/>
                  <a:gd name="T76" fmla="*/ 595 w 652"/>
                  <a:gd name="T77" fmla="*/ 1753 h 1859"/>
                  <a:gd name="T78" fmla="*/ 609 w 652"/>
                  <a:gd name="T79" fmla="*/ 1774 h 1859"/>
                  <a:gd name="T80" fmla="*/ 631 w 652"/>
                  <a:gd name="T81" fmla="*/ 1809 h 1859"/>
                  <a:gd name="T82" fmla="*/ 638 w 652"/>
                  <a:gd name="T83" fmla="*/ 1837 h 18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52"/>
                  <a:gd name="T127" fmla="*/ 0 h 1859"/>
                  <a:gd name="T128" fmla="*/ 652 w 652"/>
                  <a:gd name="T129" fmla="*/ 1859 h 18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52" h="1859">
                    <a:moveTo>
                      <a:pt x="0" y="0"/>
                    </a:moveTo>
                    <a:lnTo>
                      <a:pt x="7" y="14"/>
                    </a:lnTo>
                    <a:lnTo>
                      <a:pt x="14" y="42"/>
                    </a:lnTo>
                    <a:lnTo>
                      <a:pt x="14" y="57"/>
                    </a:lnTo>
                    <a:lnTo>
                      <a:pt x="21" y="78"/>
                    </a:lnTo>
                    <a:lnTo>
                      <a:pt x="28" y="99"/>
                    </a:lnTo>
                    <a:lnTo>
                      <a:pt x="28" y="113"/>
                    </a:lnTo>
                    <a:lnTo>
                      <a:pt x="35" y="134"/>
                    </a:lnTo>
                    <a:lnTo>
                      <a:pt x="35" y="156"/>
                    </a:lnTo>
                    <a:lnTo>
                      <a:pt x="42" y="177"/>
                    </a:lnTo>
                    <a:lnTo>
                      <a:pt x="49" y="191"/>
                    </a:lnTo>
                    <a:lnTo>
                      <a:pt x="57" y="212"/>
                    </a:lnTo>
                    <a:lnTo>
                      <a:pt x="64" y="233"/>
                    </a:lnTo>
                    <a:lnTo>
                      <a:pt x="64" y="247"/>
                    </a:lnTo>
                    <a:lnTo>
                      <a:pt x="71" y="269"/>
                    </a:lnTo>
                    <a:lnTo>
                      <a:pt x="78" y="290"/>
                    </a:lnTo>
                    <a:lnTo>
                      <a:pt x="85" y="304"/>
                    </a:lnTo>
                    <a:lnTo>
                      <a:pt x="92" y="325"/>
                    </a:lnTo>
                    <a:lnTo>
                      <a:pt x="92" y="339"/>
                    </a:lnTo>
                    <a:lnTo>
                      <a:pt x="92" y="360"/>
                    </a:lnTo>
                    <a:lnTo>
                      <a:pt x="99" y="375"/>
                    </a:lnTo>
                    <a:lnTo>
                      <a:pt x="106" y="396"/>
                    </a:lnTo>
                    <a:lnTo>
                      <a:pt x="113" y="417"/>
                    </a:lnTo>
                    <a:lnTo>
                      <a:pt x="120" y="431"/>
                    </a:lnTo>
                    <a:lnTo>
                      <a:pt x="120" y="452"/>
                    </a:lnTo>
                    <a:lnTo>
                      <a:pt x="127" y="466"/>
                    </a:lnTo>
                    <a:lnTo>
                      <a:pt x="134" y="481"/>
                    </a:lnTo>
                    <a:lnTo>
                      <a:pt x="142" y="502"/>
                    </a:lnTo>
                    <a:lnTo>
                      <a:pt x="149" y="523"/>
                    </a:lnTo>
                    <a:lnTo>
                      <a:pt x="149" y="537"/>
                    </a:lnTo>
                    <a:lnTo>
                      <a:pt x="149" y="551"/>
                    </a:lnTo>
                    <a:lnTo>
                      <a:pt x="156" y="572"/>
                    </a:lnTo>
                    <a:lnTo>
                      <a:pt x="163" y="594"/>
                    </a:lnTo>
                    <a:lnTo>
                      <a:pt x="170" y="601"/>
                    </a:lnTo>
                    <a:lnTo>
                      <a:pt x="170" y="622"/>
                    </a:lnTo>
                    <a:lnTo>
                      <a:pt x="177" y="643"/>
                    </a:lnTo>
                    <a:lnTo>
                      <a:pt x="184" y="657"/>
                    </a:lnTo>
                    <a:lnTo>
                      <a:pt x="191" y="671"/>
                    </a:lnTo>
                    <a:lnTo>
                      <a:pt x="198" y="693"/>
                    </a:lnTo>
                    <a:lnTo>
                      <a:pt x="198" y="707"/>
                    </a:lnTo>
                    <a:lnTo>
                      <a:pt x="205" y="721"/>
                    </a:lnTo>
                    <a:lnTo>
                      <a:pt x="212" y="742"/>
                    </a:lnTo>
                    <a:lnTo>
                      <a:pt x="212" y="756"/>
                    </a:lnTo>
                    <a:lnTo>
                      <a:pt x="220" y="777"/>
                    </a:lnTo>
                    <a:lnTo>
                      <a:pt x="227" y="784"/>
                    </a:lnTo>
                    <a:lnTo>
                      <a:pt x="227" y="806"/>
                    </a:lnTo>
                    <a:lnTo>
                      <a:pt x="234" y="820"/>
                    </a:lnTo>
                    <a:lnTo>
                      <a:pt x="241" y="841"/>
                    </a:lnTo>
                    <a:lnTo>
                      <a:pt x="248" y="848"/>
                    </a:lnTo>
                    <a:lnTo>
                      <a:pt x="255" y="869"/>
                    </a:lnTo>
                    <a:lnTo>
                      <a:pt x="255" y="883"/>
                    </a:lnTo>
                    <a:lnTo>
                      <a:pt x="262" y="905"/>
                    </a:lnTo>
                    <a:lnTo>
                      <a:pt x="269" y="912"/>
                    </a:lnTo>
                    <a:lnTo>
                      <a:pt x="276" y="933"/>
                    </a:lnTo>
                    <a:lnTo>
                      <a:pt x="276" y="947"/>
                    </a:lnTo>
                    <a:lnTo>
                      <a:pt x="276" y="968"/>
                    </a:lnTo>
                    <a:lnTo>
                      <a:pt x="283" y="975"/>
                    </a:lnTo>
                    <a:lnTo>
                      <a:pt x="290" y="989"/>
                    </a:lnTo>
                    <a:lnTo>
                      <a:pt x="297" y="1011"/>
                    </a:lnTo>
                    <a:lnTo>
                      <a:pt x="305" y="1025"/>
                    </a:lnTo>
                    <a:lnTo>
                      <a:pt x="305" y="1039"/>
                    </a:lnTo>
                    <a:lnTo>
                      <a:pt x="312" y="1053"/>
                    </a:lnTo>
                    <a:lnTo>
                      <a:pt x="319" y="1067"/>
                    </a:lnTo>
                    <a:lnTo>
                      <a:pt x="326" y="1088"/>
                    </a:lnTo>
                    <a:lnTo>
                      <a:pt x="333" y="1095"/>
                    </a:lnTo>
                    <a:lnTo>
                      <a:pt x="333" y="1110"/>
                    </a:lnTo>
                    <a:lnTo>
                      <a:pt x="333" y="1131"/>
                    </a:lnTo>
                    <a:lnTo>
                      <a:pt x="340" y="1145"/>
                    </a:lnTo>
                    <a:lnTo>
                      <a:pt x="347" y="1152"/>
                    </a:lnTo>
                    <a:lnTo>
                      <a:pt x="354" y="1166"/>
                    </a:lnTo>
                    <a:lnTo>
                      <a:pt x="361" y="1187"/>
                    </a:lnTo>
                    <a:lnTo>
                      <a:pt x="361" y="1201"/>
                    </a:lnTo>
                    <a:lnTo>
                      <a:pt x="368" y="1208"/>
                    </a:lnTo>
                    <a:lnTo>
                      <a:pt x="375" y="1223"/>
                    </a:lnTo>
                    <a:lnTo>
                      <a:pt x="383" y="1237"/>
                    </a:lnTo>
                    <a:lnTo>
                      <a:pt x="390" y="1258"/>
                    </a:lnTo>
                    <a:lnTo>
                      <a:pt x="390" y="1272"/>
                    </a:lnTo>
                    <a:lnTo>
                      <a:pt x="397" y="1279"/>
                    </a:lnTo>
                    <a:lnTo>
                      <a:pt x="397" y="1293"/>
                    </a:lnTo>
                    <a:lnTo>
                      <a:pt x="404" y="1307"/>
                    </a:lnTo>
                    <a:lnTo>
                      <a:pt x="411" y="1322"/>
                    </a:lnTo>
                    <a:lnTo>
                      <a:pt x="411" y="1329"/>
                    </a:lnTo>
                    <a:lnTo>
                      <a:pt x="418" y="1343"/>
                    </a:lnTo>
                    <a:lnTo>
                      <a:pt x="425" y="1357"/>
                    </a:lnTo>
                    <a:lnTo>
                      <a:pt x="432" y="1371"/>
                    </a:lnTo>
                    <a:lnTo>
                      <a:pt x="439" y="1392"/>
                    </a:lnTo>
                    <a:lnTo>
                      <a:pt x="439" y="1399"/>
                    </a:lnTo>
                    <a:lnTo>
                      <a:pt x="446" y="1413"/>
                    </a:lnTo>
                    <a:lnTo>
                      <a:pt x="453" y="1428"/>
                    </a:lnTo>
                    <a:lnTo>
                      <a:pt x="453" y="1442"/>
                    </a:lnTo>
                    <a:lnTo>
                      <a:pt x="460" y="1449"/>
                    </a:lnTo>
                    <a:lnTo>
                      <a:pt x="468" y="1463"/>
                    </a:lnTo>
                    <a:lnTo>
                      <a:pt x="468" y="1470"/>
                    </a:lnTo>
                    <a:lnTo>
                      <a:pt x="475" y="1484"/>
                    </a:lnTo>
                    <a:lnTo>
                      <a:pt x="482" y="1498"/>
                    </a:lnTo>
                    <a:lnTo>
                      <a:pt x="489" y="1512"/>
                    </a:lnTo>
                    <a:lnTo>
                      <a:pt x="496" y="1519"/>
                    </a:lnTo>
                    <a:lnTo>
                      <a:pt x="496" y="1534"/>
                    </a:lnTo>
                    <a:lnTo>
                      <a:pt x="503" y="1548"/>
                    </a:lnTo>
                    <a:lnTo>
                      <a:pt x="510" y="1562"/>
                    </a:lnTo>
                    <a:lnTo>
                      <a:pt x="517" y="1576"/>
                    </a:lnTo>
                    <a:lnTo>
                      <a:pt x="517" y="1590"/>
                    </a:lnTo>
                    <a:lnTo>
                      <a:pt x="524" y="1604"/>
                    </a:lnTo>
                    <a:lnTo>
                      <a:pt x="531" y="1618"/>
                    </a:lnTo>
                    <a:lnTo>
                      <a:pt x="538" y="1632"/>
                    </a:lnTo>
                    <a:lnTo>
                      <a:pt x="546" y="1632"/>
                    </a:lnTo>
                    <a:lnTo>
                      <a:pt x="546" y="1647"/>
                    </a:lnTo>
                    <a:lnTo>
                      <a:pt x="553" y="1661"/>
                    </a:lnTo>
                    <a:lnTo>
                      <a:pt x="560" y="1675"/>
                    </a:lnTo>
                    <a:lnTo>
                      <a:pt x="567" y="1682"/>
                    </a:lnTo>
                    <a:lnTo>
                      <a:pt x="574" y="1696"/>
                    </a:lnTo>
                    <a:lnTo>
                      <a:pt x="574" y="1703"/>
                    </a:lnTo>
                    <a:lnTo>
                      <a:pt x="581" y="1717"/>
                    </a:lnTo>
                    <a:lnTo>
                      <a:pt x="581" y="1724"/>
                    </a:lnTo>
                    <a:lnTo>
                      <a:pt x="588" y="1738"/>
                    </a:lnTo>
                    <a:lnTo>
                      <a:pt x="595" y="1753"/>
                    </a:lnTo>
                    <a:lnTo>
                      <a:pt x="602" y="1753"/>
                    </a:lnTo>
                    <a:lnTo>
                      <a:pt x="602" y="1767"/>
                    </a:lnTo>
                    <a:lnTo>
                      <a:pt x="609" y="1774"/>
                    </a:lnTo>
                    <a:lnTo>
                      <a:pt x="616" y="1788"/>
                    </a:lnTo>
                    <a:lnTo>
                      <a:pt x="624" y="1802"/>
                    </a:lnTo>
                    <a:lnTo>
                      <a:pt x="631" y="1809"/>
                    </a:lnTo>
                    <a:lnTo>
                      <a:pt x="631" y="1816"/>
                    </a:lnTo>
                    <a:lnTo>
                      <a:pt x="638" y="1823"/>
                    </a:lnTo>
                    <a:lnTo>
                      <a:pt x="638" y="1837"/>
                    </a:lnTo>
                    <a:lnTo>
                      <a:pt x="645" y="1844"/>
                    </a:lnTo>
                    <a:lnTo>
                      <a:pt x="652" y="1859"/>
                    </a:lnTo>
                  </a:path>
                </a:pathLst>
              </a:custGeom>
              <a:noFill/>
              <a:ln w="444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23" name="Freeform 32"/>
              <p:cNvSpPr>
                <a:spLocks/>
              </p:cNvSpPr>
              <p:nvPr/>
            </p:nvSpPr>
            <p:spPr bwMode="auto">
              <a:xfrm>
                <a:off x="2341" y="2754"/>
                <a:ext cx="737" cy="565"/>
              </a:xfrm>
              <a:custGeom>
                <a:avLst/>
                <a:gdLst>
                  <a:gd name="T0" fmla="*/ 7 w 737"/>
                  <a:gd name="T1" fmla="*/ 21 h 565"/>
                  <a:gd name="T2" fmla="*/ 28 w 737"/>
                  <a:gd name="T3" fmla="*/ 42 h 565"/>
                  <a:gd name="T4" fmla="*/ 42 w 737"/>
                  <a:gd name="T5" fmla="*/ 70 h 565"/>
                  <a:gd name="T6" fmla="*/ 57 w 737"/>
                  <a:gd name="T7" fmla="*/ 99 h 565"/>
                  <a:gd name="T8" fmla="*/ 71 w 737"/>
                  <a:gd name="T9" fmla="*/ 127 h 565"/>
                  <a:gd name="T10" fmla="*/ 85 w 737"/>
                  <a:gd name="T11" fmla="*/ 148 h 565"/>
                  <a:gd name="T12" fmla="*/ 106 w 737"/>
                  <a:gd name="T13" fmla="*/ 169 h 565"/>
                  <a:gd name="T14" fmla="*/ 113 w 737"/>
                  <a:gd name="T15" fmla="*/ 197 h 565"/>
                  <a:gd name="T16" fmla="*/ 135 w 737"/>
                  <a:gd name="T17" fmla="*/ 219 h 565"/>
                  <a:gd name="T18" fmla="*/ 149 w 737"/>
                  <a:gd name="T19" fmla="*/ 240 h 565"/>
                  <a:gd name="T20" fmla="*/ 163 w 737"/>
                  <a:gd name="T21" fmla="*/ 261 h 565"/>
                  <a:gd name="T22" fmla="*/ 177 w 737"/>
                  <a:gd name="T23" fmla="*/ 282 h 565"/>
                  <a:gd name="T24" fmla="*/ 191 w 737"/>
                  <a:gd name="T25" fmla="*/ 303 h 565"/>
                  <a:gd name="T26" fmla="*/ 212 w 737"/>
                  <a:gd name="T27" fmla="*/ 325 h 565"/>
                  <a:gd name="T28" fmla="*/ 227 w 737"/>
                  <a:gd name="T29" fmla="*/ 339 h 565"/>
                  <a:gd name="T30" fmla="*/ 241 w 737"/>
                  <a:gd name="T31" fmla="*/ 353 h 565"/>
                  <a:gd name="T32" fmla="*/ 255 w 737"/>
                  <a:gd name="T33" fmla="*/ 374 h 565"/>
                  <a:gd name="T34" fmla="*/ 269 w 737"/>
                  <a:gd name="T35" fmla="*/ 388 h 565"/>
                  <a:gd name="T36" fmla="*/ 290 w 737"/>
                  <a:gd name="T37" fmla="*/ 402 h 565"/>
                  <a:gd name="T38" fmla="*/ 305 w 737"/>
                  <a:gd name="T39" fmla="*/ 424 h 565"/>
                  <a:gd name="T40" fmla="*/ 326 w 737"/>
                  <a:gd name="T41" fmla="*/ 445 h 565"/>
                  <a:gd name="T42" fmla="*/ 347 w 737"/>
                  <a:gd name="T43" fmla="*/ 452 h 565"/>
                  <a:gd name="T44" fmla="*/ 361 w 737"/>
                  <a:gd name="T45" fmla="*/ 466 h 565"/>
                  <a:gd name="T46" fmla="*/ 383 w 737"/>
                  <a:gd name="T47" fmla="*/ 487 h 565"/>
                  <a:gd name="T48" fmla="*/ 404 w 737"/>
                  <a:gd name="T49" fmla="*/ 501 h 565"/>
                  <a:gd name="T50" fmla="*/ 418 w 737"/>
                  <a:gd name="T51" fmla="*/ 501 h 565"/>
                  <a:gd name="T52" fmla="*/ 439 w 737"/>
                  <a:gd name="T53" fmla="*/ 515 h 565"/>
                  <a:gd name="T54" fmla="*/ 461 w 737"/>
                  <a:gd name="T55" fmla="*/ 530 h 565"/>
                  <a:gd name="T56" fmla="*/ 475 w 737"/>
                  <a:gd name="T57" fmla="*/ 537 h 565"/>
                  <a:gd name="T58" fmla="*/ 496 w 737"/>
                  <a:gd name="T59" fmla="*/ 544 h 565"/>
                  <a:gd name="T60" fmla="*/ 517 w 737"/>
                  <a:gd name="T61" fmla="*/ 551 h 565"/>
                  <a:gd name="T62" fmla="*/ 539 w 737"/>
                  <a:gd name="T63" fmla="*/ 551 h 565"/>
                  <a:gd name="T64" fmla="*/ 553 w 737"/>
                  <a:gd name="T65" fmla="*/ 558 h 565"/>
                  <a:gd name="T66" fmla="*/ 574 w 737"/>
                  <a:gd name="T67" fmla="*/ 558 h 565"/>
                  <a:gd name="T68" fmla="*/ 595 w 737"/>
                  <a:gd name="T69" fmla="*/ 558 h 565"/>
                  <a:gd name="T70" fmla="*/ 609 w 737"/>
                  <a:gd name="T71" fmla="*/ 558 h 565"/>
                  <a:gd name="T72" fmla="*/ 631 w 737"/>
                  <a:gd name="T73" fmla="*/ 558 h 565"/>
                  <a:gd name="T74" fmla="*/ 652 w 737"/>
                  <a:gd name="T75" fmla="*/ 558 h 565"/>
                  <a:gd name="T76" fmla="*/ 666 w 737"/>
                  <a:gd name="T77" fmla="*/ 558 h 565"/>
                  <a:gd name="T78" fmla="*/ 687 w 737"/>
                  <a:gd name="T79" fmla="*/ 551 h 565"/>
                  <a:gd name="T80" fmla="*/ 709 w 737"/>
                  <a:gd name="T81" fmla="*/ 544 h 565"/>
                  <a:gd name="T82" fmla="*/ 723 w 737"/>
                  <a:gd name="T83" fmla="*/ 537 h 56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7"/>
                  <a:gd name="T127" fmla="*/ 0 h 565"/>
                  <a:gd name="T128" fmla="*/ 737 w 737"/>
                  <a:gd name="T129" fmla="*/ 565 h 56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7" h="565">
                    <a:moveTo>
                      <a:pt x="0" y="0"/>
                    </a:moveTo>
                    <a:lnTo>
                      <a:pt x="0" y="7"/>
                    </a:lnTo>
                    <a:lnTo>
                      <a:pt x="7" y="21"/>
                    </a:lnTo>
                    <a:lnTo>
                      <a:pt x="14" y="21"/>
                    </a:lnTo>
                    <a:lnTo>
                      <a:pt x="21" y="35"/>
                    </a:lnTo>
                    <a:lnTo>
                      <a:pt x="28" y="42"/>
                    </a:lnTo>
                    <a:lnTo>
                      <a:pt x="28" y="56"/>
                    </a:lnTo>
                    <a:lnTo>
                      <a:pt x="35" y="63"/>
                    </a:lnTo>
                    <a:lnTo>
                      <a:pt x="42" y="70"/>
                    </a:lnTo>
                    <a:lnTo>
                      <a:pt x="49" y="77"/>
                    </a:lnTo>
                    <a:lnTo>
                      <a:pt x="49" y="84"/>
                    </a:lnTo>
                    <a:lnTo>
                      <a:pt x="57" y="99"/>
                    </a:lnTo>
                    <a:lnTo>
                      <a:pt x="57" y="106"/>
                    </a:lnTo>
                    <a:lnTo>
                      <a:pt x="64" y="113"/>
                    </a:lnTo>
                    <a:lnTo>
                      <a:pt x="71" y="127"/>
                    </a:lnTo>
                    <a:lnTo>
                      <a:pt x="78" y="134"/>
                    </a:lnTo>
                    <a:lnTo>
                      <a:pt x="85" y="141"/>
                    </a:lnTo>
                    <a:lnTo>
                      <a:pt x="85" y="148"/>
                    </a:lnTo>
                    <a:lnTo>
                      <a:pt x="92" y="155"/>
                    </a:lnTo>
                    <a:lnTo>
                      <a:pt x="99" y="162"/>
                    </a:lnTo>
                    <a:lnTo>
                      <a:pt x="106" y="169"/>
                    </a:lnTo>
                    <a:lnTo>
                      <a:pt x="106" y="183"/>
                    </a:lnTo>
                    <a:lnTo>
                      <a:pt x="106" y="190"/>
                    </a:lnTo>
                    <a:lnTo>
                      <a:pt x="113" y="197"/>
                    </a:lnTo>
                    <a:lnTo>
                      <a:pt x="120" y="197"/>
                    </a:lnTo>
                    <a:lnTo>
                      <a:pt x="127" y="205"/>
                    </a:lnTo>
                    <a:lnTo>
                      <a:pt x="135" y="219"/>
                    </a:lnTo>
                    <a:lnTo>
                      <a:pt x="135" y="226"/>
                    </a:lnTo>
                    <a:lnTo>
                      <a:pt x="142" y="233"/>
                    </a:lnTo>
                    <a:lnTo>
                      <a:pt x="149" y="240"/>
                    </a:lnTo>
                    <a:lnTo>
                      <a:pt x="156" y="247"/>
                    </a:lnTo>
                    <a:lnTo>
                      <a:pt x="163" y="254"/>
                    </a:lnTo>
                    <a:lnTo>
                      <a:pt x="163" y="261"/>
                    </a:lnTo>
                    <a:lnTo>
                      <a:pt x="170" y="268"/>
                    </a:lnTo>
                    <a:lnTo>
                      <a:pt x="170" y="275"/>
                    </a:lnTo>
                    <a:lnTo>
                      <a:pt x="177" y="282"/>
                    </a:lnTo>
                    <a:lnTo>
                      <a:pt x="184" y="289"/>
                    </a:lnTo>
                    <a:lnTo>
                      <a:pt x="191" y="296"/>
                    </a:lnTo>
                    <a:lnTo>
                      <a:pt x="191" y="303"/>
                    </a:lnTo>
                    <a:lnTo>
                      <a:pt x="198" y="311"/>
                    </a:lnTo>
                    <a:lnTo>
                      <a:pt x="205" y="318"/>
                    </a:lnTo>
                    <a:lnTo>
                      <a:pt x="212" y="325"/>
                    </a:lnTo>
                    <a:lnTo>
                      <a:pt x="220" y="325"/>
                    </a:lnTo>
                    <a:lnTo>
                      <a:pt x="220" y="332"/>
                    </a:lnTo>
                    <a:lnTo>
                      <a:pt x="227" y="339"/>
                    </a:lnTo>
                    <a:lnTo>
                      <a:pt x="234" y="346"/>
                    </a:lnTo>
                    <a:lnTo>
                      <a:pt x="241" y="353"/>
                    </a:lnTo>
                    <a:lnTo>
                      <a:pt x="241" y="360"/>
                    </a:lnTo>
                    <a:lnTo>
                      <a:pt x="248" y="367"/>
                    </a:lnTo>
                    <a:lnTo>
                      <a:pt x="255" y="374"/>
                    </a:lnTo>
                    <a:lnTo>
                      <a:pt x="262" y="381"/>
                    </a:lnTo>
                    <a:lnTo>
                      <a:pt x="276" y="388"/>
                    </a:lnTo>
                    <a:lnTo>
                      <a:pt x="269" y="388"/>
                    </a:lnTo>
                    <a:lnTo>
                      <a:pt x="276" y="388"/>
                    </a:lnTo>
                    <a:lnTo>
                      <a:pt x="283" y="395"/>
                    </a:lnTo>
                    <a:lnTo>
                      <a:pt x="290" y="402"/>
                    </a:lnTo>
                    <a:lnTo>
                      <a:pt x="290" y="409"/>
                    </a:lnTo>
                    <a:lnTo>
                      <a:pt x="298" y="417"/>
                    </a:lnTo>
                    <a:lnTo>
                      <a:pt x="305" y="424"/>
                    </a:lnTo>
                    <a:lnTo>
                      <a:pt x="312" y="431"/>
                    </a:lnTo>
                    <a:lnTo>
                      <a:pt x="319" y="438"/>
                    </a:lnTo>
                    <a:lnTo>
                      <a:pt x="326" y="445"/>
                    </a:lnTo>
                    <a:lnTo>
                      <a:pt x="333" y="445"/>
                    </a:lnTo>
                    <a:lnTo>
                      <a:pt x="340" y="445"/>
                    </a:lnTo>
                    <a:lnTo>
                      <a:pt x="347" y="452"/>
                    </a:lnTo>
                    <a:lnTo>
                      <a:pt x="354" y="459"/>
                    </a:lnTo>
                    <a:lnTo>
                      <a:pt x="354" y="466"/>
                    </a:lnTo>
                    <a:lnTo>
                      <a:pt x="361" y="466"/>
                    </a:lnTo>
                    <a:lnTo>
                      <a:pt x="368" y="473"/>
                    </a:lnTo>
                    <a:lnTo>
                      <a:pt x="375" y="480"/>
                    </a:lnTo>
                    <a:lnTo>
                      <a:pt x="383" y="487"/>
                    </a:lnTo>
                    <a:lnTo>
                      <a:pt x="390" y="487"/>
                    </a:lnTo>
                    <a:lnTo>
                      <a:pt x="397" y="494"/>
                    </a:lnTo>
                    <a:lnTo>
                      <a:pt x="404" y="501"/>
                    </a:lnTo>
                    <a:lnTo>
                      <a:pt x="411" y="501"/>
                    </a:lnTo>
                    <a:lnTo>
                      <a:pt x="418" y="501"/>
                    </a:lnTo>
                    <a:lnTo>
                      <a:pt x="425" y="508"/>
                    </a:lnTo>
                    <a:lnTo>
                      <a:pt x="432" y="515"/>
                    </a:lnTo>
                    <a:lnTo>
                      <a:pt x="439" y="515"/>
                    </a:lnTo>
                    <a:lnTo>
                      <a:pt x="446" y="515"/>
                    </a:lnTo>
                    <a:lnTo>
                      <a:pt x="453" y="523"/>
                    </a:lnTo>
                    <a:lnTo>
                      <a:pt x="461" y="530"/>
                    </a:lnTo>
                    <a:lnTo>
                      <a:pt x="468" y="530"/>
                    </a:lnTo>
                    <a:lnTo>
                      <a:pt x="475" y="530"/>
                    </a:lnTo>
                    <a:lnTo>
                      <a:pt x="475" y="537"/>
                    </a:lnTo>
                    <a:lnTo>
                      <a:pt x="482" y="537"/>
                    </a:lnTo>
                    <a:lnTo>
                      <a:pt x="489" y="537"/>
                    </a:lnTo>
                    <a:lnTo>
                      <a:pt x="496" y="544"/>
                    </a:lnTo>
                    <a:lnTo>
                      <a:pt x="503" y="544"/>
                    </a:lnTo>
                    <a:lnTo>
                      <a:pt x="510" y="544"/>
                    </a:lnTo>
                    <a:lnTo>
                      <a:pt x="517" y="551"/>
                    </a:lnTo>
                    <a:lnTo>
                      <a:pt x="524" y="551"/>
                    </a:lnTo>
                    <a:lnTo>
                      <a:pt x="531" y="551"/>
                    </a:lnTo>
                    <a:lnTo>
                      <a:pt x="539" y="551"/>
                    </a:lnTo>
                    <a:lnTo>
                      <a:pt x="539" y="558"/>
                    </a:lnTo>
                    <a:lnTo>
                      <a:pt x="546" y="558"/>
                    </a:lnTo>
                    <a:lnTo>
                      <a:pt x="553" y="558"/>
                    </a:lnTo>
                    <a:lnTo>
                      <a:pt x="560" y="558"/>
                    </a:lnTo>
                    <a:lnTo>
                      <a:pt x="567" y="558"/>
                    </a:lnTo>
                    <a:lnTo>
                      <a:pt x="574" y="558"/>
                    </a:lnTo>
                    <a:lnTo>
                      <a:pt x="581" y="558"/>
                    </a:lnTo>
                    <a:lnTo>
                      <a:pt x="588" y="558"/>
                    </a:lnTo>
                    <a:lnTo>
                      <a:pt x="595" y="558"/>
                    </a:lnTo>
                    <a:lnTo>
                      <a:pt x="602" y="565"/>
                    </a:lnTo>
                    <a:lnTo>
                      <a:pt x="609" y="558"/>
                    </a:lnTo>
                    <a:lnTo>
                      <a:pt x="616" y="558"/>
                    </a:lnTo>
                    <a:lnTo>
                      <a:pt x="624" y="558"/>
                    </a:lnTo>
                    <a:lnTo>
                      <a:pt x="631" y="558"/>
                    </a:lnTo>
                    <a:lnTo>
                      <a:pt x="638" y="558"/>
                    </a:lnTo>
                    <a:lnTo>
                      <a:pt x="645" y="558"/>
                    </a:lnTo>
                    <a:lnTo>
                      <a:pt x="652" y="558"/>
                    </a:lnTo>
                    <a:lnTo>
                      <a:pt x="659" y="558"/>
                    </a:lnTo>
                    <a:lnTo>
                      <a:pt x="666" y="558"/>
                    </a:lnTo>
                    <a:lnTo>
                      <a:pt x="673" y="551"/>
                    </a:lnTo>
                    <a:lnTo>
                      <a:pt x="680" y="551"/>
                    </a:lnTo>
                    <a:lnTo>
                      <a:pt x="687" y="551"/>
                    </a:lnTo>
                    <a:lnTo>
                      <a:pt x="694" y="551"/>
                    </a:lnTo>
                    <a:lnTo>
                      <a:pt x="702" y="544"/>
                    </a:lnTo>
                    <a:lnTo>
                      <a:pt x="709" y="544"/>
                    </a:lnTo>
                    <a:lnTo>
                      <a:pt x="716" y="544"/>
                    </a:lnTo>
                    <a:lnTo>
                      <a:pt x="716" y="537"/>
                    </a:lnTo>
                    <a:lnTo>
                      <a:pt x="723" y="537"/>
                    </a:lnTo>
                    <a:lnTo>
                      <a:pt x="730" y="537"/>
                    </a:lnTo>
                    <a:lnTo>
                      <a:pt x="737" y="530"/>
                    </a:lnTo>
                  </a:path>
                </a:pathLst>
              </a:custGeom>
              <a:noFill/>
              <a:ln w="444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24" name="Freeform 33"/>
              <p:cNvSpPr>
                <a:spLocks/>
              </p:cNvSpPr>
              <p:nvPr/>
            </p:nvSpPr>
            <p:spPr bwMode="auto">
              <a:xfrm>
                <a:off x="3078" y="2287"/>
                <a:ext cx="687" cy="997"/>
              </a:xfrm>
              <a:custGeom>
                <a:avLst/>
                <a:gdLst>
                  <a:gd name="T0" fmla="*/ 14 w 687"/>
                  <a:gd name="T1" fmla="*/ 990 h 997"/>
                  <a:gd name="T2" fmla="*/ 35 w 687"/>
                  <a:gd name="T3" fmla="*/ 982 h 997"/>
                  <a:gd name="T4" fmla="*/ 50 w 687"/>
                  <a:gd name="T5" fmla="*/ 968 h 997"/>
                  <a:gd name="T6" fmla="*/ 71 w 687"/>
                  <a:gd name="T7" fmla="*/ 961 h 997"/>
                  <a:gd name="T8" fmla="*/ 92 w 687"/>
                  <a:gd name="T9" fmla="*/ 954 h 997"/>
                  <a:gd name="T10" fmla="*/ 106 w 687"/>
                  <a:gd name="T11" fmla="*/ 933 h 997"/>
                  <a:gd name="T12" fmla="*/ 128 w 687"/>
                  <a:gd name="T13" fmla="*/ 919 h 997"/>
                  <a:gd name="T14" fmla="*/ 156 w 687"/>
                  <a:gd name="T15" fmla="*/ 905 h 997"/>
                  <a:gd name="T16" fmla="*/ 163 w 687"/>
                  <a:gd name="T17" fmla="*/ 898 h 997"/>
                  <a:gd name="T18" fmla="*/ 177 w 687"/>
                  <a:gd name="T19" fmla="*/ 876 h 997"/>
                  <a:gd name="T20" fmla="*/ 198 w 687"/>
                  <a:gd name="T21" fmla="*/ 855 h 997"/>
                  <a:gd name="T22" fmla="*/ 220 w 687"/>
                  <a:gd name="T23" fmla="*/ 841 h 997"/>
                  <a:gd name="T24" fmla="*/ 227 w 687"/>
                  <a:gd name="T25" fmla="*/ 820 h 997"/>
                  <a:gd name="T26" fmla="*/ 248 w 687"/>
                  <a:gd name="T27" fmla="*/ 806 h 997"/>
                  <a:gd name="T28" fmla="*/ 262 w 687"/>
                  <a:gd name="T29" fmla="*/ 792 h 997"/>
                  <a:gd name="T30" fmla="*/ 283 w 687"/>
                  <a:gd name="T31" fmla="*/ 770 h 997"/>
                  <a:gd name="T32" fmla="*/ 291 w 687"/>
                  <a:gd name="T33" fmla="*/ 749 h 997"/>
                  <a:gd name="T34" fmla="*/ 312 w 687"/>
                  <a:gd name="T35" fmla="*/ 728 h 997"/>
                  <a:gd name="T36" fmla="*/ 326 w 687"/>
                  <a:gd name="T37" fmla="*/ 707 h 997"/>
                  <a:gd name="T38" fmla="*/ 340 w 687"/>
                  <a:gd name="T39" fmla="*/ 686 h 997"/>
                  <a:gd name="T40" fmla="*/ 354 w 687"/>
                  <a:gd name="T41" fmla="*/ 664 h 997"/>
                  <a:gd name="T42" fmla="*/ 369 w 687"/>
                  <a:gd name="T43" fmla="*/ 636 h 997"/>
                  <a:gd name="T44" fmla="*/ 390 w 687"/>
                  <a:gd name="T45" fmla="*/ 615 h 997"/>
                  <a:gd name="T46" fmla="*/ 404 w 687"/>
                  <a:gd name="T47" fmla="*/ 594 h 997"/>
                  <a:gd name="T48" fmla="*/ 411 w 687"/>
                  <a:gd name="T49" fmla="*/ 566 h 997"/>
                  <a:gd name="T50" fmla="*/ 432 w 687"/>
                  <a:gd name="T51" fmla="*/ 537 h 997"/>
                  <a:gd name="T52" fmla="*/ 446 w 687"/>
                  <a:gd name="T53" fmla="*/ 509 h 997"/>
                  <a:gd name="T54" fmla="*/ 468 w 687"/>
                  <a:gd name="T55" fmla="*/ 488 h 997"/>
                  <a:gd name="T56" fmla="*/ 475 w 687"/>
                  <a:gd name="T57" fmla="*/ 452 h 997"/>
                  <a:gd name="T58" fmla="*/ 496 w 687"/>
                  <a:gd name="T59" fmla="*/ 424 h 997"/>
                  <a:gd name="T60" fmla="*/ 510 w 687"/>
                  <a:gd name="T61" fmla="*/ 396 h 997"/>
                  <a:gd name="T62" fmla="*/ 524 w 687"/>
                  <a:gd name="T63" fmla="*/ 361 h 997"/>
                  <a:gd name="T64" fmla="*/ 539 w 687"/>
                  <a:gd name="T65" fmla="*/ 332 h 997"/>
                  <a:gd name="T66" fmla="*/ 553 w 687"/>
                  <a:gd name="T67" fmla="*/ 304 h 997"/>
                  <a:gd name="T68" fmla="*/ 574 w 687"/>
                  <a:gd name="T69" fmla="*/ 269 h 997"/>
                  <a:gd name="T70" fmla="*/ 588 w 687"/>
                  <a:gd name="T71" fmla="*/ 240 h 997"/>
                  <a:gd name="T72" fmla="*/ 602 w 687"/>
                  <a:gd name="T73" fmla="*/ 198 h 997"/>
                  <a:gd name="T74" fmla="*/ 617 w 687"/>
                  <a:gd name="T75" fmla="*/ 170 h 997"/>
                  <a:gd name="T76" fmla="*/ 631 w 687"/>
                  <a:gd name="T77" fmla="*/ 127 h 997"/>
                  <a:gd name="T78" fmla="*/ 652 w 687"/>
                  <a:gd name="T79" fmla="*/ 92 h 997"/>
                  <a:gd name="T80" fmla="*/ 659 w 687"/>
                  <a:gd name="T81" fmla="*/ 57 h 997"/>
                  <a:gd name="T82" fmla="*/ 680 w 687"/>
                  <a:gd name="T83" fmla="*/ 21 h 9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87"/>
                  <a:gd name="T127" fmla="*/ 0 h 997"/>
                  <a:gd name="T128" fmla="*/ 687 w 687"/>
                  <a:gd name="T129" fmla="*/ 997 h 9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87" h="997">
                    <a:moveTo>
                      <a:pt x="0" y="997"/>
                    </a:moveTo>
                    <a:lnTo>
                      <a:pt x="7" y="997"/>
                    </a:lnTo>
                    <a:lnTo>
                      <a:pt x="14" y="990"/>
                    </a:lnTo>
                    <a:lnTo>
                      <a:pt x="21" y="990"/>
                    </a:lnTo>
                    <a:lnTo>
                      <a:pt x="28" y="982"/>
                    </a:lnTo>
                    <a:lnTo>
                      <a:pt x="35" y="982"/>
                    </a:lnTo>
                    <a:lnTo>
                      <a:pt x="42" y="975"/>
                    </a:lnTo>
                    <a:lnTo>
                      <a:pt x="50" y="968"/>
                    </a:lnTo>
                    <a:lnTo>
                      <a:pt x="57" y="968"/>
                    </a:lnTo>
                    <a:lnTo>
                      <a:pt x="64" y="968"/>
                    </a:lnTo>
                    <a:lnTo>
                      <a:pt x="71" y="961"/>
                    </a:lnTo>
                    <a:lnTo>
                      <a:pt x="78" y="961"/>
                    </a:lnTo>
                    <a:lnTo>
                      <a:pt x="85" y="954"/>
                    </a:lnTo>
                    <a:lnTo>
                      <a:pt x="92" y="954"/>
                    </a:lnTo>
                    <a:lnTo>
                      <a:pt x="99" y="947"/>
                    </a:lnTo>
                    <a:lnTo>
                      <a:pt x="106" y="940"/>
                    </a:lnTo>
                    <a:lnTo>
                      <a:pt x="106" y="933"/>
                    </a:lnTo>
                    <a:lnTo>
                      <a:pt x="113" y="933"/>
                    </a:lnTo>
                    <a:lnTo>
                      <a:pt x="120" y="926"/>
                    </a:lnTo>
                    <a:lnTo>
                      <a:pt x="128" y="919"/>
                    </a:lnTo>
                    <a:lnTo>
                      <a:pt x="135" y="912"/>
                    </a:lnTo>
                    <a:lnTo>
                      <a:pt x="142" y="912"/>
                    </a:lnTo>
                    <a:lnTo>
                      <a:pt x="156" y="905"/>
                    </a:lnTo>
                    <a:lnTo>
                      <a:pt x="149" y="905"/>
                    </a:lnTo>
                    <a:lnTo>
                      <a:pt x="156" y="905"/>
                    </a:lnTo>
                    <a:lnTo>
                      <a:pt x="163" y="898"/>
                    </a:lnTo>
                    <a:lnTo>
                      <a:pt x="163" y="891"/>
                    </a:lnTo>
                    <a:lnTo>
                      <a:pt x="170" y="884"/>
                    </a:lnTo>
                    <a:lnTo>
                      <a:pt x="177" y="876"/>
                    </a:lnTo>
                    <a:lnTo>
                      <a:pt x="184" y="869"/>
                    </a:lnTo>
                    <a:lnTo>
                      <a:pt x="191" y="862"/>
                    </a:lnTo>
                    <a:lnTo>
                      <a:pt x="198" y="855"/>
                    </a:lnTo>
                    <a:lnTo>
                      <a:pt x="205" y="848"/>
                    </a:lnTo>
                    <a:lnTo>
                      <a:pt x="213" y="848"/>
                    </a:lnTo>
                    <a:lnTo>
                      <a:pt x="220" y="841"/>
                    </a:lnTo>
                    <a:lnTo>
                      <a:pt x="227" y="834"/>
                    </a:lnTo>
                    <a:lnTo>
                      <a:pt x="227" y="827"/>
                    </a:lnTo>
                    <a:lnTo>
                      <a:pt x="227" y="820"/>
                    </a:lnTo>
                    <a:lnTo>
                      <a:pt x="234" y="813"/>
                    </a:lnTo>
                    <a:lnTo>
                      <a:pt x="241" y="813"/>
                    </a:lnTo>
                    <a:lnTo>
                      <a:pt x="248" y="806"/>
                    </a:lnTo>
                    <a:lnTo>
                      <a:pt x="255" y="799"/>
                    </a:lnTo>
                    <a:lnTo>
                      <a:pt x="255" y="792"/>
                    </a:lnTo>
                    <a:lnTo>
                      <a:pt x="262" y="792"/>
                    </a:lnTo>
                    <a:lnTo>
                      <a:pt x="269" y="785"/>
                    </a:lnTo>
                    <a:lnTo>
                      <a:pt x="276" y="778"/>
                    </a:lnTo>
                    <a:lnTo>
                      <a:pt x="283" y="770"/>
                    </a:lnTo>
                    <a:lnTo>
                      <a:pt x="283" y="763"/>
                    </a:lnTo>
                    <a:lnTo>
                      <a:pt x="283" y="756"/>
                    </a:lnTo>
                    <a:lnTo>
                      <a:pt x="291" y="749"/>
                    </a:lnTo>
                    <a:lnTo>
                      <a:pt x="298" y="742"/>
                    </a:lnTo>
                    <a:lnTo>
                      <a:pt x="305" y="735"/>
                    </a:lnTo>
                    <a:lnTo>
                      <a:pt x="312" y="728"/>
                    </a:lnTo>
                    <a:lnTo>
                      <a:pt x="312" y="721"/>
                    </a:lnTo>
                    <a:lnTo>
                      <a:pt x="319" y="714"/>
                    </a:lnTo>
                    <a:lnTo>
                      <a:pt x="326" y="707"/>
                    </a:lnTo>
                    <a:lnTo>
                      <a:pt x="333" y="700"/>
                    </a:lnTo>
                    <a:lnTo>
                      <a:pt x="340" y="693"/>
                    </a:lnTo>
                    <a:lnTo>
                      <a:pt x="340" y="686"/>
                    </a:lnTo>
                    <a:lnTo>
                      <a:pt x="347" y="672"/>
                    </a:lnTo>
                    <a:lnTo>
                      <a:pt x="347" y="664"/>
                    </a:lnTo>
                    <a:lnTo>
                      <a:pt x="354" y="664"/>
                    </a:lnTo>
                    <a:lnTo>
                      <a:pt x="361" y="657"/>
                    </a:lnTo>
                    <a:lnTo>
                      <a:pt x="361" y="650"/>
                    </a:lnTo>
                    <a:lnTo>
                      <a:pt x="369" y="636"/>
                    </a:lnTo>
                    <a:lnTo>
                      <a:pt x="376" y="629"/>
                    </a:lnTo>
                    <a:lnTo>
                      <a:pt x="383" y="622"/>
                    </a:lnTo>
                    <a:lnTo>
                      <a:pt x="390" y="615"/>
                    </a:lnTo>
                    <a:lnTo>
                      <a:pt x="390" y="608"/>
                    </a:lnTo>
                    <a:lnTo>
                      <a:pt x="397" y="601"/>
                    </a:lnTo>
                    <a:lnTo>
                      <a:pt x="404" y="594"/>
                    </a:lnTo>
                    <a:lnTo>
                      <a:pt x="411" y="580"/>
                    </a:lnTo>
                    <a:lnTo>
                      <a:pt x="411" y="573"/>
                    </a:lnTo>
                    <a:lnTo>
                      <a:pt x="411" y="566"/>
                    </a:lnTo>
                    <a:lnTo>
                      <a:pt x="418" y="551"/>
                    </a:lnTo>
                    <a:lnTo>
                      <a:pt x="425" y="544"/>
                    </a:lnTo>
                    <a:lnTo>
                      <a:pt x="432" y="537"/>
                    </a:lnTo>
                    <a:lnTo>
                      <a:pt x="439" y="530"/>
                    </a:lnTo>
                    <a:lnTo>
                      <a:pt x="446" y="523"/>
                    </a:lnTo>
                    <a:lnTo>
                      <a:pt x="446" y="509"/>
                    </a:lnTo>
                    <a:lnTo>
                      <a:pt x="454" y="502"/>
                    </a:lnTo>
                    <a:lnTo>
                      <a:pt x="461" y="488"/>
                    </a:lnTo>
                    <a:lnTo>
                      <a:pt x="468" y="488"/>
                    </a:lnTo>
                    <a:lnTo>
                      <a:pt x="468" y="474"/>
                    </a:lnTo>
                    <a:lnTo>
                      <a:pt x="468" y="467"/>
                    </a:lnTo>
                    <a:lnTo>
                      <a:pt x="475" y="452"/>
                    </a:lnTo>
                    <a:lnTo>
                      <a:pt x="482" y="445"/>
                    </a:lnTo>
                    <a:lnTo>
                      <a:pt x="489" y="431"/>
                    </a:lnTo>
                    <a:lnTo>
                      <a:pt x="496" y="424"/>
                    </a:lnTo>
                    <a:lnTo>
                      <a:pt x="496" y="417"/>
                    </a:lnTo>
                    <a:lnTo>
                      <a:pt x="503" y="410"/>
                    </a:lnTo>
                    <a:lnTo>
                      <a:pt x="510" y="396"/>
                    </a:lnTo>
                    <a:lnTo>
                      <a:pt x="517" y="382"/>
                    </a:lnTo>
                    <a:lnTo>
                      <a:pt x="524" y="375"/>
                    </a:lnTo>
                    <a:lnTo>
                      <a:pt x="524" y="361"/>
                    </a:lnTo>
                    <a:lnTo>
                      <a:pt x="532" y="361"/>
                    </a:lnTo>
                    <a:lnTo>
                      <a:pt x="532" y="346"/>
                    </a:lnTo>
                    <a:lnTo>
                      <a:pt x="539" y="332"/>
                    </a:lnTo>
                    <a:lnTo>
                      <a:pt x="546" y="325"/>
                    </a:lnTo>
                    <a:lnTo>
                      <a:pt x="553" y="311"/>
                    </a:lnTo>
                    <a:lnTo>
                      <a:pt x="553" y="304"/>
                    </a:lnTo>
                    <a:lnTo>
                      <a:pt x="560" y="290"/>
                    </a:lnTo>
                    <a:lnTo>
                      <a:pt x="567" y="283"/>
                    </a:lnTo>
                    <a:lnTo>
                      <a:pt x="574" y="269"/>
                    </a:lnTo>
                    <a:lnTo>
                      <a:pt x="581" y="255"/>
                    </a:lnTo>
                    <a:lnTo>
                      <a:pt x="581" y="240"/>
                    </a:lnTo>
                    <a:lnTo>
                      <a:pt x="588" y="240"/>
                    </a:lnTo>
                    <a:lnTo>
                      <a:pt x="588" y="226"/>
                    </a:lnTo>
                    <a:lnTo>
                      <a:pt x="595" y="212"/>
                    </a:lnTo>
                    <a:lnTo>
                      <a:pt x="602" y="198"/>
                    </a:lnTo>
                    <a:lnTo>
                      <a:pt x="602" y="184"/>
                    </a:lnTo>
                    <a:lnTo>
                      <a:pt x="609" y="184"/>
                    </a:lnTo>
                    <a:lnTo>
                      <a:pt x="617" y="170"/>
                    </a:lnTo>
                    <a:lnTo>
                      <a:pt x="624" y="156"/>
                    </a:lnTo>
                    <a:lnTo>
                      <a:pt x="631" y="142"/>
                    </a:lnTo>
                    <a:lnTo>
                      <a:pt x="631" y="127"/>
                    </a:lnTo>
                    <a:lnTo>
                      <a:pt x="638" y="120"/>
                    </a:lnTo>
                    <a:lnTo>
                      <a:pt x="645" y="106"/>
                    </a:lnTo>
                    <a:lnTo>
                      <a:pt x="652" y="92"/>
                    </a:lnTo>
                    <a:lnTo>
                      <a:pt x="652" y="78"/>
                    </a:lnTo>
                    <a:lnTo>
                      <a:pt x="652" y="71"/>
                    </a:lnTo>
                    <a:lnTo>
                      <a:pt x="659" y="57"/>
                    </a:lnTo>
                    <a:lnTo>
                      <a:pt x="666" y="50"/>
                    </a:lnTo>
                    <a:lnTo>
                      <a:pt x="673" y="36"/>
                    </a:lnTo>
                    <a:lnTo>
                      <a:pt x="680" y="21"/>
                    </a:lnTo>
                    <a:lnTo>
                      <a:pt x="687" y="7"/>
                    </a:lnTo>
                    <a:lnTo>
                      <a:pt x="687" y="0"/>
                    </a:lnTo>
                  </a:path>
                </a:pathLst>
              </a:custGeom>
              <a:noFill/>
              <a:ln w="444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25" name="Freeform 34"/>
              <p:cNvSpPr>
                <a:spLocks/>
              </p:cNvSpPr>
              <p:nvPr/>
            </p:nvSpPr>
            <p:spPr bwMode="auto">
              <a:xfrm>
                <a:off x="3765" y="895"/>
                <a:ext cx="440" cy="1392"/>
              </a:xfrm>
              <a:custGeom>
                <a:avLst/>
                <a:gdLst>
                  <a:gd name="T0" fmla="*/ 8 w 440"/>
                  <a:gd name="T1" fmla="*/ 1371 h 1392"/>
                  <a:gd name="T2" fmla="*/ 22 w 440"/>
                  <a:gd name="T3" fmla="*/ 1343 h 1392"/>
                  <a:gd name="T4" fmla="*/ 29 w 440"/>
                  <a:gd name="T5" fmla="*/ 1322 h 1392"/>
                  <a:gd name="T6" fmla="*/ 36 w 440"/>
                  <a:gd name="T7" fmla="*/ 1293 h 1392"/>
                  <a:gd name="T8" fmla="*/ 50 w 440"/>
                  <a:gd name="T9" fmla="*/ 1272 h 1392"/>
                  <a:gd name="T10" fmla="*/ 57 w 440"/>
                  <a:gd name="T11" fmla="*/ 1237 h 1392"/>
                  <a:gd name="T12" fmla="*/ 71 w 440"/>
                  <a:gd name="T13" fmla="*/ 1208 h 1392"/>
                  <a:gd name="T14" fmla="*/ 78 w 440"/>
                  <a:gd name="T15" fmla="*/ 1187 h 1392"/>
                  <a:gd name="T16" fmla="*/ 85 w 440"/>
                  <a:gd name="T17" fmla="*/ 1152 h 1392"/>
                  <a:gd name="T18" fmla="*/ 100 w 440"/>
                  <a:gd name="T19" fmla="*/ 1131 h 1392"/>
                  <a:gd name="T20" fmla="*/ 107 w 440"/>
                  <a:gd name="T21" fmla="*/ 1095 h 1392"/>
                  <a:gd name="T22" fmla="*/ 121 w 440"/>
                  <a:gd name="T23" fmla="*/ 1067 h 1392"/>
                  <a:gd name="T24" fmla="*/ 135 w 440"/>
                  <a:gd name="T25" fmla="*/ 1039 h 1392"/>
                  <a:gd name="T26" fmla="*/ 142 w 440"/>
                  <a:gd name="T27" fmla="*/ 1011 h 1392"/>
                  <a:gd name="T28" fmla="*/ 149 w 440"/>
                  <a:gd name="T29" fmla="*/ 975 h 1392"/>
                  <a:gd name="T30" fmla="*/ 156 w 440"/>
                  <a:gd name="T31" fmla="*/ 947 h 1392"/>
                  <a:gd name="T32" fmla="*/ 171 w 440"/>
                  <a:gd name="T33" fmla="*/ 912 h 1392"/>
                  <a:gd name="T34" fmla="*/ 185 w 440"/>
                  <a:gd name="T35" fmla="*/ 883 h 1392"/>
                  <a:gd name="T36" fmla="*/ 192 w 440"/>
                  <a:gd name="T37" fmla="*/ 848 h 1392"/>
                  <a:gd name="T38" fmla="*/ 206 w 440"/>
                  <a:gd name="T39" fmla="*/ 820 h 1392"/>
                  <a:gd name="T40" fmla="*/ 206 w 440"/>
                  <a:gd name="T41" fmla="*/ 784 h 1392"/>
                  <a:gd name="T42" fmla="*/ 220 w 440"/>
                  <a:gd name="T43" fmla="*/ 756 h 1392"/>
                  <a:gd name="T44" fmla="*/ 234 w 440"/>
                  <a:gd name="T45" fmla="*/ 721 h 1392"/>
                  <a:gd name="T46" fmla="*/ 241 w 440"/>
                  <a:gd name="T47" fmla="*/ 693 h 1392"/>
                  <a:gd name="T48" fmla="*/ 256 w 440"/>
                  <a:gd name="T49" fmla="*/ 657 h 1392"/>
                  <a:gd name="T50" fmla="*/ 270 w 440"/>
                  <a:gd name="T51" fmla="*/ 622 h 1392"/>
                  <a:gd name="T52" fmla="*/ 270 w 440"/>
                  <a:gd name="T53" fmla="*/ 594 h 1392"/>
                  <a:gd name="T54" fmla="*/ 284 w 440"/>
                  <a:gd name="T55" fmla="*/ 551 h 1392"/>
                  <a:gd name="T56" fmla="*/ 291 w 440"/>
                  <a:gd name="T57" fmla="*/ 523 h 1392"/>
                  <a:gd name="T58" fmla="*/ 305 w 440"/>
                  <a:gd name="T59" fmla="*/ 481 h 1392"/>
                  <a:gd name="T60" fmla="*/ 319 w 440"/>
                  <a:gd name="T61" fmla="*/ 452 h 1392"/>
                  <a:gd name="T62" fmla="*/ 326 w 440"/>
                  <a:gd name="T63" fmla="*/ 417 h 1392"/>
                  <a:gd name="T64" fmla="*/ 334 w 440"/>
                  <a:gd name="T65" fmla="*/ 375 h 1392"/>
                  <a:gd name="T66" fmla="*/ 341 w 440"/>
                  <a:gd name="T67" fmla="*/ 339 h 1392"/>
                  <a:gd name="T68" fmla="*/ 355 w 440"/>
                  <a:gd name="T69" fmla="*/ 304 h 1392"/>
                  <a:gd name="T70" fmla="*/ 369 w 440"/>
                  <a:gd name="T71" fmla="*/ 269 h 1392"/>
                  <a:gd name="T72" fmla="*/ 376 w 440"/>
                  <a:gd name="T73" fmla="*/ 233 h 1392"/>
                  <a:gd name="T74" fmla="*/ 390 w 440"/>
                  <a:gd name="T75" fmla="*/ 191 h 1392"/>
                  <a:gd name="T76" fmla="*/ 397 w 440"/>
                  <a:gd name="T77" fmla="*/ 156 h 1392"/>
                  <a:gd name="T78" fmla="*/ 404 w 440"/>
                  <a:gd name="T79" fmla="*/ 113 h 1392"/>
                  <a:gd name="T80" fmla="*/ 419 w 440"/>
                  <a:gd name="T81" fmla="*/ 78 h 1392"/>
                  <a:gd name="T82" fmla="*/ 426 w 440"/>
                  <a:gd name="T83" fmla="*/ 42 h 1392"/>
                  <a:gd name="T84" fmla="*/ 440 w 440"/>
                  <a:gd name="T85" fmla="*/ 0 h 13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40"/>
                  <a:gd name="T130" fmla="*/ 0 h 1392"/>
                  <a:gd name="T131" fmla="*/ 440 w 440"/>
                  <a:gd name="T132" fmla="*/ 1392 h 139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40" h="1392">
                    <a:moveTo>
                      <a:pt x="0" y="1392"/>
                    </a:moveTo>
                    <a:lnTo>
                      <a:pt x="8" y="1371"/>
                    </a:lnTo>
                    <a:lnTo>
                      <a:pt x="15" y="1357"/>
                    </a:lnTo>
                    <a:lnTo>
                      <a:pt x="22" y="1343"/>
                    </a:lnTo>
                    <a:lnTo>
                      <a:pt x="29" y="1329"/>
                    </a:lnTo>
                    <a:lnTo>
                      <a:pt x="29" y="1322"/>
                    </a:lnTo>
                    <a:lnTo>
                      <a:pt x="29" y="1307"/>
                    </a:lnTo>
                    <a:lnTo>
                      <a:pt x="36" y="1293"/>
                    </a:lnTo>
                    <a:lnTo>
                      <a:pt x="43" y="1279"/>
                    </a:lnTo>
                    <a:lnTo>
                      <a:pt x="50" y="1272"/>
                    </a:lnTo>
                    <a:lnTo>
                      <a:pt x="50" y="1258"/>
                    </a:lnTo>
                    <a:lnTo>
                      <a:pt x="57" y="1237"/>
                    </a:lnTo>
                    <a:lnTo>
                      <a:pt x="64" y="1223"/>
                    </a:lnTo>
                    <a:lnTo>
                      <a:pt x="71" y="1208"/>
                    </a:lnTo>
                    <a:lnTo>
                      <a:pt x="78" y="1201"/>
                    </a:lnTo>
                    <a:lnTo>
                      <a:pt x="78" y="1187"/>
                    </a:lnTo>
                    <a:lnTo>
                      <a:pt x="85" y="1166"/>
                    </a:lnTo>
                    <a:lnTo>
                      <a:pt x="85" y="1152"/>
                    </a:lnTo>
                    <a:lnTo>
                      <a:pt x="93" y="1145"/>
                    </a:lnTo>
                    <a:lnTo>
                      <a:pt x="100" y="1131"/>
                    </a:lnTo>
                    <a:lnTo>
                      <a:pt x="100" y="1110"/>
                    </a:lnTo>
                    <a:lnTo>
                      <a:pt x="107" y="1095"/>
                    </a:lnTo>
                    <a:lnTo>
                      <a:pt x="114" y="1088"/>
                    </a:lnTo>
                    <a:lnTo>
                      <a:pt x="121" y="1067"/>
                    </a:lnTo>
                    <a:lnTo>
                      <a:pt x="128" y="1053"/>
                    </a:lnTo>
                    <a:lnTo>
                      <a:pt x="135" y="1039"/>
                    </a:lnTo>
                    <a:lnTo>
                      <a:pt x="135" y="1025"/>
                    </a:lnTo>
                    <a:lnTo>
                      <a:pt x="142" y="1011"/>
                    </a:lnTo>
                    <a:lnTo>
                      <a:pt x="149" y="989"/>
                    </a:lnTo>
                    <a:lnTo>
                      <a:pt x="149" y="975"/>
                    </a:lnTo>
                    <a:lnTo>
                      <a:pt x="156" y="968"/>
                    </a:lnTo>
                    <a:lnTo>
                      <a:pt x="156" y="947"/>
                    </a:lnTo>
                    <a:lnTo>
                      <a:pt x="163" y="933"/>
                    </a:lnTo>
                    <a:lnTo>
                      <a:pt x="171" y="912"/>
                    </a:lnTo>
                    <a:lnTo>
                      <a:pt x="178" y="905"/>
                    </a:lnTo>
                    <a:lnTo>
                      <a:pt x="185" y="883"/>
                    </a:lnTo>
                    <a:lnTo>
                      <a:pt x="185" y="869"/>
                    </a:lnTo>
                    <a:lnTo>
                      <a:pt x="192" y="848"/>
                    </a:lnTo>
                    <a:lnTo>
                      <a:pt x="199" y="841"/>
                    </a:lnTo>
                    <a:lnTo>
                      <a:pt x="206" y="820"/>
                    </a:lnTo>
                    <a:lnTo>
                      <a:pt x="206" y="806"/>
                    </a:lnTo>
                    <a:lnTo>
                      <a:pt x="206" y="784"/>
                    </a:lnTo>
                    <a:lnTo>
                      <a:pt x="213" y="777"/>
                    </a:lnTo>
                    <a:lnTo>
                      <a:pt x="220" y="756"/>
                    </a:lnTo>
                    <a:lnTo>
                      <a:pt x="227" y="742"/>
                    </a:lnTo>
                    <a:lnTo>
                      <a:pt x="234" y="721"/>
                    </a:lnTo>
                    <a:lnTo>
                      <a:pt x="241" y="707"/>
                    </a:lnTo>
                    <a:lnTo>
                      <a:pt x="241" y="693"/>
                    </a:lnTo>
                    <a:lnTo>
                      <a:pt x="249" y="671"/>
                    </a:lnTo>
                    <a:lnTo>
                      <a:pt x="256" y="657"/>
                    </a:lnTo>
                    <a:lnTo>
                      <a:pt x="263" y="643"/>
                    </a:lnTo>
                    <a:lnTo>
                      <a:pt x="270" y="622"/>
                    </a:lnTo>
                    <a:lnTo>
                      <a:pt x="270" y="601"/>
                    </a:lnTo>
                    <a:lnTo>
                      <a:pt x="270" y="594"/>
                    </a:lnTo>
                    <a:lnTo>
                      <a:pt x="277" y="572"/>
                    </a:lnTo>
                    <a:lnTo>
                      <a:pt x="284" y="551"/>
                    </a:lnTo>
                    <a:lnTo>
                      <a:pt x="291" y="537"/>
                    </a:lnTo>
                    <a:lnTo>
                      <a:pt x="291" y="523"/>
                    </a:lnTo>
                    <a:lnTo>
                      <a:pt x="298" y="502"/>
                    </a:lnTo>
                    <a:lnTo>
                      <a:pt x="305" y="481"/>
                    </a:lnTo>
                    <a:lnTo>
                      <a:pt x="312" y="466"/>
                    </a:lnTo>
                    <a:lnTo>
                      <a:pt x="319" y="452"/>
                    </a:lnTo>
                    <a:lnTo>
                      <a:pt x="319" y="431"/>
                    </a:lnTo>
                    <a:lnTo>
                      <a:pt x="326" y="417"/>
                    </a:lnTo>
                    <a:lnTo>
                      <a:pt x="334" y="396"/>
                    </a:lnTo>
                    <a:lnTo>
                      <a:pt x="334" y="375"/>
                    </a:lnTo>
                    <a:lnTo>
                      <a:pt x="341" y="360"/>
                    </a:lnTo>
                    <a:lnTo>
                      <a:pt x="341" y="339"/>
                    </a:lnTo>
                    <a:lnTo>
                      <a:pt x="348" y="325"/>
                    </a:lnTo>
                    <a:lnTo>
                      <a:pt x="355" y="304"/>
                    </a:lnTo>
                    <a:lnTo>
                      <a:pt x="362" y="290"/>
                    </a:lnTo>
                    <a:lnTo>
                      <a:pt x="369" y="269"/>
                    </a:lnTo>
                    <a:lnTo>
                      <a:pt x="376" y="247"/>
                    </a:lnTo>
                    <a:lnTo>
                      <a:pt x="376" y="233"/>
                    </a:lnTo>
                    <a:lnTo>
                      <a:pt x="383" y="212"/>
                    </a:lnTo>
                    <a:lnTo>
                      <a:pt x="390" y="191"/>
                    </a:lnTo>
                    <a:lnTo>
                      <a:pt x="390" y="177"/>
                    </a:lnTo>
                    <a:lnTo>
                      <a:pt x="397" y="156"/>
                    </a:lnTo>
                    <a:lnTo>
                      <a:pt x="397" y="134"/>
                    </a:lnTo>
                    <a:lnTo>
                      <a:pt x="404" y="113"/>
                    </a:lnTo>
                    <a:lnTo>
                      <a:pt x="412" y="99"/>
                    </a:lnTo>
                    <a:lnTo>
                      <a:pt x="419" y="78"/>
                    </a:lnTo>
                    <a:lnTo>
                      <a:pt x="426" y="57"/>
                    </a:lnTo>
                    <a:lnTo>
                      <a:pt x="426" y="42"/>
                    </a:lnTo>
                    <a:lnTo>
                      <a:pt x="433" y="14"/>
                    </a:lnTo>
                    <a:lnTo>
                      <a:pt x="440" y="0"/>
                    </a:lnTo>
                  </a:path>
                </a:pathLst>
              </a:custGeom>
              <a:noFill/>
              <a:ln w="4445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85021" name="Picture 54" descr="C:\Documents and Settings\ihler\Desktop\Lectures\CS178_Lectures\TP_tmp.png"/>
            <p:cNvPicPr>
              <a:picLocks noChangeAspect="1" noChangeArrowheads="1"/>
            </p:cNvPicPr>
            <p:nvPr>
              <p:custDataLst>
                <p:tags r:id="rId4"/>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366" y="1440"/>
              <a:ext cx="107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4997" name="Group 62"/>
          <p:cNvGrpSpPr>
            <a:grpSpLocks/>
          </p:cNvGrpSpPr>
          <p:nvPr/>
        </p:nvGrpSpPr>
        <p:grpSpPr bwMode="auto">
          <a:xfrm>
            <a:off x="606425" y="3122613"/>
            <a:ext cx="8315325" cy="2287587"/>
            <a:chOff x="382" y="1967"/>
            <a:chExt cx="5238" cy="1441"/>
          </a:xfrm>
        </p:grpSpPr>
        <p:grpSp>
          <p:nvGrpSpPr>
            <p:cNvPr id="85013" name="Group 42"/>
            <p:cNvGrpSpPr>
              <a:grpSpLocks/>
            </p:cNvGrpSpPr>
            <p:nvPr/>
          </p:nvGrpSpPr>
          <p:grpSpPr bwMode="auto">
            <a:xfrm>
              <a:off x="2544" y="2192"/>
              <a:ext cx="3076" cy="1216"/>
              <a:chOff x="1412" y="2103"/>
              <a:chExt cx="3076" cy="1216"/>
            </a:xfrm>
          </p:grpSpPr>
          <p:sp>
            <p:nvSpPr>
              <p:cNvPr id="85015" name="Freeform 37"/>
              <p:cNvSpPr>
                <a:spLocks/>
              </p:cNvSpPr>
              <p:nvPr/>
            </p:nvSpPr>
            <p:spPr bwMode="auto">
              <a:xfrm>
                <a:off x="1412" y="2103"/>
                <a:ext cx="745" cy="594"/>
              </a:xfrm>
              <a:custGeom>
                <a:avLst/>
                <a:gdLst>
                  <a:gd name="T0" fmla="*/ 7 w 745"/>
                  <a:gd name="T1" fmla="*/ 8 h 594"/>
                  <a:gd name="T2" fmla="*/ 29 w 745"/>
                  <a:gd name="T3" fmla="*/ 29 h 594"/>
                  <a:gd name="T4" fmla="*/ 57 w 745"/>
                  <a:gd name="T5" fmla="*/ 50 h 594"/>
                  <a:gd name="T6" fmla="*/ 64 w 745"/>
                  <a:gd name="T7" fmla="*/ 57 h 594"/>
                  <a:gd name="T8" fmla="*/ 71 w 745"/>
                  <a:gd name="T9" fmla="*/ 64 h 594"/>
                  <a:gd name="T10" fmla="*/ 93 w 745"/>
                  <a:gd name="T11" fmla="*/ 78 h 594"/>
                  <a:gd name="T12" fmla="*/ 114 w 745"/>
                  <a:gd name="T13" fmla="*/ 92 h 594"/>
                  <a:gd name="T14" fmla="*/ 135 w 745"/>
                  <a:gd name="T15" fmla="*/ 114 h 594"/>
                  <a:gd name="T16" fmla="*/ 142 w 745"/>
                  <a:gd name="T17" fmla="*/ 121 h 594"/>
                  <a:gd name="T18" fmla="*/ 163 w 745"/>
                  <a:gd name="T19" fmla="*/ 135 h 594"/>
                  <a:gd name="T20" fmla="*/ 185 w 745"/>
                  <a:gd name="T21" fmla="*/ 149 h 594"/>
                  <a:gd name="T22" fmla="*/ 199 w 745"/>
                  <a:gd name="T23" fmla="*/ 163 h 594"/>
                  <a:gd name="T24" fmla="*/ 220 w 745"/>
                  <a:gd name="T25" fmla="*/ 184 h 594"/>
                  <a:gd name="T26" fmla="*/ 241 w 745"/>
                  <a:gd name="T27" fmla="*/ 191 h 594"/>
                  <a:gd name="T28" fmla="*/ 256 w 745"/>
                  <a:gd name="T29" fmla="*/ 205 h 594"/>
                  <a:gd name="T30" fmla="*/ 277 w 745"/>
                  <a:gd name="T31" fmla="*/ 227 h 594"/>
                  <a:gd name="T32" fmla="*/ 298 w 745"/>
                  <a:gd name="T33" fmla="*/ 241 h 594"/>
                  <a:gd name="T34" fmla="*/ 319 w 745"/>
                  <a:gd name="T35" fmla="*/ 255 h 594"/>
                  <a:gd name="T36" fmla="*/ 326 w 745"/>
                  <a:gd name="T37" fmla="*/ 262 h 594"/>
                  <a:gd name="T38" fmla="*/ 348 w 745"/>
                  <a:gd name="T39" fmla="*/ 276 h 594"/>
                  <a:gd name="T40" fmla="*/ 369 w 745"/>
                  <a:gd name="T41" fmla="*/ 290 h 594"/>
                  <a:gd name="T42" fmla="*/ 376 w 745"/>
                  <a:gd name="T43" fmla="*/ 304 h 594"/>
                  <a:gd name="T44" fmla="*/ 397 w 745"/>
                  <a:gd name="T45" fmla="*/ 318 h 594"/>
                  <a:gd name="T46" fmla="*/ 419 w 745"/>
                  <a:gd name="T47" fmla="*/ 333 h 594"/>
                  <a:gd name="T48" fmla="*/ 433 w 745"/>
                  <a:gd name="T49" fmla="*/ 347 h 594"/>
                  <a:gd name="T50" fmla="*/ 454 w 745"/>
                  <a:gd name="T51" fmla="*/ 368 h 594"/>
                  <a:gd name="T52" fmla="*/ 475 w 745"/>
                  <a:gd name="T53" fmla="*/ 375 h 594"/>
                  <a:gd name="T54" fmla="*/ 489 w 745"/>
                  <a:gd name="T55" fmla="*/ 389 h 594"/>
                  <a:gd name="T56" fmla="*/ 511 w 745"/>
                  <a:gd name="T57" fmla="*/ 410 h 594"/>
                  <a:gd name="T58" fmla="*/ 532 w 745"/>
                  <a:gd name="T59" fmla="*/ 424 h 594"/>
                  <a:gd name="T60" fmla="*/ 553 w 745"/>
                  <a:gd name="T61" fmla="*/ 432 h 594"/>
                  <a:gd name="T62" fmla="*/ 560 w 745"/>
                  <a:gd name="T63" fmla="*/ 446 h 594"/>
                  <a:gd name="T64" fmla="*/ 589 w 745"/>
                  <a:gd name="T65" fmla="*/ 467 h 594"/>
                  <a:gd name="T66" fmla="*/ 596 w 745"/>
                  <a:gd name="T67" fmla="*/ 474 h 594"/>
                  <a:gd name="T68" fmla="*/ 617 w 745"/>
                  <a:gd name="T69" fmla="*/ 488 h 594"/>
                  <a:gd name="T70" fmla="*/ 624 w 745"/>
                  <a:gd name="T71" fmla="*/ 495 h 594"/>
                  <a:gd name="T72" fmla="*/ 638 w 745"/>
                  <a:gd name="T73" fmla="*/ 509 h 594"/>
                  <a:gd name="T74" fmla="*/ 660 w 745"/>
                  <a:gd name="T75" fmla="*/ 523 h 594"/>
                  <a:gd name="T76" fmla="*/ 674 w 745"/>
                  <a:gd name="T77" fmla="*/ 538 h 594"/>
                  <a:gd name="T78" fmla="*/ 695 w 745"/>
                  <a:gd name="T79" fmla="*/ 552 h 594"/>
                  <a:gd name="T80" fmla="*/ 716 w 745"/>
                  <a:gd name="T81" fmla="*/ 566 h 594"/>
                  <a:gd name="T82" fmla="*/ 730 w 745"/>
                  <a:gd name="T83" fmla="*/ 580 h 5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5"/>
                  <a:gd name="T127" fmla="*/ 0 h 594"/>
                  <a:gd name="T128" fmla="*/ 745 w 745"/>
                  <a:gd name="T129" fmla="*/ 594 h 5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5" h="594">
                    <a:moveTo>
                      <a:pt x="0" y="0"/>
                    </a:moveTo>
                    <a:lnTo>
                      <a:pt x="0" y="8"/>
                    </a:lnTo>
                    <a:lnTo>
                      <a:pt x="7" y="8"/>
                    </a:lnTo>
                    <a:lnTo>
                      <a:pt x="15" y="15"/>
                    </a:lnTo>
                    <a:lnTo>
                      <a:pt x="22" y="22"/>
                    </a:lnTo>
                    <a:lnTo>
                      <a:pt x="29" y="29"/>
                    </a:lnTo>
                    <a:lnTo>
                      <a:pt x="36" y="36"/>
                    </a:lnTo>
                    <a:lnTo>
                      <a:pt x="43" y="36"/>
                    </a:lnTo>
                    <a:lnTo>
                      <a:pt x="57" y="50"/>
                    </a:lnTo>
                    <a:lnTo>
                      <a:pt x="50" y="50"/>
                    </a:lnTo>
                    <a:lnTo>
                      <a:pt x="57" y="50"/>
                    </a:lnTo>
                    <a:lnTo>
                      <a:pt x="64" y="57"/>
                    </a:lnTo>
                    <a:lnTo>
                      <a:pt x="78" y="64"/>
                    </a:lnTo>
                    <a:lnTo>
                      <a:pt x="71" y="64"/>
                    </a:lnTo>
                    <a:lnTo>
                      <a:pt x="78" y="64"/>
                    </a:lnTo>
                    <a:lnTo>
                      <a:pt x="85" y="71"/>
                    </a:lnTo>
                    <a:lnTo>
                      <a:pt x="93" y="78"/>
                    </a:lnTo>
                    <a:lnTo>
                      <a:pt x="100" y="85"/>
                    </a:lnTo>
                    <a:lnTo>
                      <a:pt x="107" y="92"/>
                    </a:lnTo>
                    <a:lnTo>
                      <a:pt x="114" y="92"/>
                    </a:lnTo>
                    <a:lnTo>
                      <a:pt x="121" y="99"/>
                    </a:lnTo>
                    <a:lnTo>
                      <a:pt x="135" y="114"/>
                    </a:lnTo>
                    <a:lnTo>
                      <a:pt x="128" y="114"/>
                    </a:lnTo>
                    <a:lnTo>
                      <a:pt x="135" y="114"/>
                    </a:lnTo>
                    <a:lnTo>
                      <a:pt x="142" y="121"/>
                    </a:lnTo>
                    <a:lnTo>
                      <a:pt x="149" y="121"/>
                    </a:lnTo>
                    <a:lnTo>
                      <a:pt x="156" y="128"/>
                    </a:lnTo>
                    <a:lnTo>
                      <a:pt x="163" y="135"/>
                    </a:lnTo>
                    <a:lnTo>
                      <a:pt x="170" y="135"/>
                    </a:lnTo>
                    <a:lnTo>
                      <a:pt x="178" y="142"/>
                    </a:lnTo>
                    <a:lnTo>
                      <a:pt x="185" y="149"/>
                    </a:lnTo>
                    <a:lnTo>
                      <a:pt x="185" y="156"/>
                    </a:lnTo>
                    <a:lnTo>
                      <a:pt x="192" y="156"/>
                    </a:lnTo>
                    <a:lnTo>
                      <a:pt x="199" y="163"/>
                    </a:lnTo>
                    <a:lnTo>
                      <a:pt x="206" y="170"/>
                    </a:lnTo>
                    <a:lnTo>
                      <a:pt x="213" y="177"/>
                    </a:lnTo>
                    <a:lnTo>
                      <a:pt x="220" y="184"/>
                    </a:lnTo>
                    <a:lnTo>
                      <a:pt x="227" y="184"/>
                    </a:lnTo>
                    <a:lnTo>
                      <a:pt x="234" y="184"/>
                    </a:lnTo>
                    <a:lnTo>
                      <a:pt x="241" y="191"/>
                    </a:lnTo>
                    <a:lnTo>
                      <a:pt x="248" y="198"/>
                    </a:lnTo>
                    <a:lnTo>
                      <a:pt x="256" y="205"/>
                    </a:lnTo>
                    <a:lnTo>
                      <a:pt x="263" y="212"/>
                    </a:lnTo>
                    <a:lnTo>
                      <a:pt x="270" y="220"/>
                    </a:lnTo>
                    <a:lnTo>
                      <a:pt x="277" y="227"/>
                    </a:lnTo>
                    <a:lnTo>
                      <a:pt x="284" y="227"/>
                    </a:lnTo>
                    <a:lnTo>
                      <a:pt x="291" y="234"/>
                    </a:lnTo>
                    <a:lnTo>
                      <a:pt x="298" y="241"/>
                    </a:lnTo>
                    <a:lnTo>
                      <a:pt x="305" y="241"/>
                    </a:lnTo>
                    <a:lnTo>
                      <a:pt x="319" y="255"/>
                    </a:lnTo>
                    <a:lnTo>
                      <a:pt x="312" y="255"/>
                    </a:lnTo>
                    <a:lnTo>
                      <a:pt x="319" y="255"/>
                    </a:lnTo>
                    <a:lnTo>
                      <a:pt x="326" y="262"/>
                    </a:lnTo>
                    <a:lnTo>
                      <a:pt x="334" y="269"/>
                    </a:lnTo>
                    <a:lnTo>
                      <a:pt x="341" y="276"/>
                    </a:lnTo>
                    <a:lnTo>
                      <a:pt x="348" y="276"/>
                    </a:lnTo>
                    <a:lnTo>
                      <a:pt x="355" y="283"/>
                    </a:lnTo>
                    <a:lnTo>
                      <a:pt x="362" y="290"/>
                    </a:lnTo>
                    <a:lnTo>
                      <a:pt x="369" y="290"/>
                    </a:lnTo>
                    <a:lnTo>
                      <a:pt x="376" y="304"/>
                    </a:lnTo>
                    <a:lnTo>
                      <a:pt x="369" y="304"/>
                    </a:lnTo>
                    <a:lnTo>
                      <a:pt x="376" y="304"/>
                    </a:lnTo>
                    <a:lnTo>
                      <a:pt x="383" y="304"/>
                    </a:lnTo>
                    <a:lnTo>
                      <a:pt x="390" y="311"/>
                    </a:lnTo>
                    <a:lnTo>
                      <a:pt x="397" y="318"/>
                    </a:lnTo>
                    <a:lnTo>
                      <a:pt x="404" y="318"/>
                    </a:lnTo>
                    <a:lnTo>
                      <a:pt x="411" y="326"/>
                    </a:lnTo>
                    <a:lnTo>
                      <a:pt x="419" y="333"/>
                    </a:lnTo>
                    <a:lnTo>
                      <a:pt x="426" y="340"/>
                    </a:lnTo>
                    <a:lnTo>
                      <a:pt x="426" y="347"/>
                    </a:lnTo>
                    <a:lnTo>
                      <a:pt x="433" y="347"/>
                    </a:lnTo>
                    <a:lnTo>
                      <a:pt x="440" y="354"/>
                    </a:lnTo>
                    <a:lnTo>
                      <a:pt x="447" y="361"/>
                    </a:lnTo>
                    <a:lnTo>
                      <a:pt x="454" y="368"/>
                    </a:lnTo>
                    <a:lnTo>
                      <a:pt x="461" y="368"/>
                    </a:lnTo>
                    <a:lnTo>
                      <a:pt x="468" y="368"/>
                    </a:lnTo>
                    <a:lnTo>
                      <a:pt x="475" y="375"/>
                    </a:lnTo>
                    <a:lnTo>
                      <a:pt x="482" y="382"/>
                    </a:lnTo>
                    <a:lnTo>
                      <a:pt x="489" y="389"/>
                    </a:lnTo>
                    <a:lnTo>
                      <a:pt x="497" y="396"/>
                    </a:lnTo>
                    <a:lnTo>
                      <a:pt x="504" y="403"/>
                    </a:lnTo>
                    <a:lnTo>
                      <a:pt x="511" y="410"/>
                    </a:lnTo>
                    <a:lnTo>
                      <a:pt x="518" y="410"/>
                    </a:lnTo>
                    <a:lnTo>
                      <a:pt x="525" y="417"/>
                    </a:lnTo>
                    <a:lnTo>
                      <a:pt x="532" y="424"/>
                    </a:lnTo>
                    <a:lnTo>
                      <a:pt x="539" y="424"/>
                    </a:lnTo>
                    <a:lnTo>
                      <a:pt x="546" y="432"/>
                    </a:lnTo>
                    <a:lnTo>
                      <a:pt x="553" y="432"/>
                    </a:lnTo>
                    <a:lnTo>
                      <a:pt x="560" y="446"/>
                    </a:lnTo>
                    <a:lnTo>
                      <a:pt x="553" y="446"/>
                    </a:lnTo>
                    <a:lnTo>
                      <a:pt x="560" y="446"/>
                    </a:lnTo>
                    <a:lnTo>
                      <a:pt x="567" y="453"/>
                    </a:lnTo>
                    <a:lnTo>
                      <a:pt x="574" y="453"/>
                    </a:lnTo>
                    <a:lnTo>
                      <a:pt x="589" y="467"/>
                    </a:lnTo>
                    <a:lnTo>
                      <a:pt x="582" y="467"/>
                    </a:lnTo>
                    <a:lnTo>
                      <a:pt x="589" y="467"/>
                    </a:lnTo>
                    <a:lnTo>
                      <a:pt x="596" y="474"/>
                    </a:lnTo>
                    <a:lnTo>
                      <a:pt x="603" y="481"/>
                    </a:lnTo>
                    <a:lnTo>
                      <a:pt x="610" y="481"/>
                    </a:lnTo>
                    <a:lnTo>
                      <a:pt x="617" y="488"/>
                    </a:lnTo>
                    <a:lnTo>
                      <a:pt x="610" y="488"/>
                    </a:lnTo>
                    <a:lnTo>
                      <a:pt x="617" y="488"/>
                    </a:lnTo>
                    <a:lnTo>
                      <a:pt x="624" y="495"/>
                    </a:lnTo>
                    <a:lnTo>
                      <a:pt x="631" y="495"/>
                    </a:lnTo>
                    <a:lnTo>
                      <a:pt x="645" y="509"/>
                    </a:lnTo>
                    <a:lnTo>
                      <a:pt x="638" y="509"/>
                    </a:lnTo>
                    <a:lnTo>
                      <a:pt x="645" y="509"/>
                    </a:lnTo>
                    <a:lnTo>
                      <a:pt x="652" y="516"/>
                    </a:lnTo>
                    <a:lnTo>
                      <a:pt x="660" y="523"/>
                    </a:lnTo>
                    <a:lnTo>
                      <a:pt x="667" y="530"/>
                    </a:lnTo>
                    <a:lnTo>
                      <a:pt x="674" y="538"/>
                    </a:lnTo>
                    <a:lnTo>
                      <a:pt x="681" y="545"/>
                    </a:lnTo>
                    <a:lnTo>
                      <a:pt x="688" y="545"/>
                    </a:lnTo>
                    <a:lnTo>
                      <a:pt x="695" y="552"/>
                    </a:lnTo>
                    <a:lnTo>
                      <a:pt x="702" y="552"/>
                    </a:lnTo>
                    <a:lnTo>
                      <a:pt x="709" y="559"/>
                    </a:lnTo>
                    <a:lnTo>
                      <a:pt x="716" y="566"/>
                    </a:lnTo>
                    <a:lnTo>
                      <a:pt x="723" y="573"/>
                    </a:lnTo>
                    <a:lnTo>
                      <a:pt x="730" y="580"/>
                    </a:lnTo>
                    <a:lnTo>
                      <a:pt x="737" y="587"/>
                    </a:lnTo>
                    <a:lnTo>
                      <a:pt x="745" y="594"/>
                    </a:lnTo>
                  </a:path>
                </a:pathLst>
              </a:custGeom>
              <a:noFill/>
              <a:ln w="444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6" name="Freeform 38"/>
              <p:cNvSpPr>
                <a:spLocks/>
              </p:cNvSpPr>
              <p:nvPr/>
            </p:nvSpPr>
            <p:spPr bwMode="auto">
              <a:xfrm>
                <a:off x="2157" y="2697"/>
                <a:ext cx="758" cy="594"/>
              </a:xfrm>
              <a:custGeom>
                <a:avLst/>
                <a:gdLst>
                  <a:gd name="T0" fmla="*/ 14 w 758"/>
                  <a:gd name="T1" fmla="*/ 7 h 594"/>
                  <a:gd name="T2" fmla="*/ 35 w 758"/>
                  <a:gd name="T3" fmla="*/ 21 h 594"/>
                  <a:gd name="T4" fmla="*/ 49 w 758"/>
                  <a:gd name="T5" fmla="*/ 35 h 594"/>
                  <a:gd name="T6" fmla="*/ 70 w 758"/>
                  <a:gd name="T7" fmla="*/ 50 h 594"/>
                  <a:gd name="T8" fmla="*/ 85 w 758"/>
                  <a:gd name="T9" fmla="*/ 64 h 594"/>
                  <a:gd name="T10" fmla="*/ 106 w 758"/>
                  <a:gd name="T11" fmla="*/ 78 h 594"/>
                  <a:gd name="T12" fmla="*/ 120 w 758"/>
                  <a:gd name="T13" fmla="*/ 92 h 594"/>
                  <a:gd name="T14" fmla="*/ 134 w 758"/>
                  <a:gd name="T15" fmla="*/ 106 h 594"/>
                  <a:gd name="T16" fmla="*/ 156 w 758"/>
                  <a:gd name="T17" fmla="*/ 120 h 594"/>
                  <a:gd name="T18" fmla="*/ 170 w 758"/>
                  <a:gd name="T19" fmla="*/ 134 h 594"/>
                  <a:gd name="T20" fmla="*/ 191 w 758"/>
                  <a:gd name="T21" fmla="*/ 148 h 594"/>
                  <a:gd name="T22" fmla="*/ 212 w 758"/>
                  <a:gd name="T23" fmla="*/ 163 h 594"/>
                  <a:gd name="T24" fmla="*/ 233 w 758"/>
                  <a:gd name="T25" fmla="*/ 177 h 594"/>
                  <a:gd name="T26" fmla="*/ 248 w 758"/>
                  <a:gd name="T27" fmla="*/ 198 h 594"/>
                  <a:gd name="T28" fmla="*/ 269 w 758"/>
                  <a:gd name="T29" fmla="*/ 205 h 594"/>
                  <a:gd name="T30" fmla="*/ 290 w 758"/>
                  <a:gd name="T31" fmla="*/ 219 h 594"/>
                  <a:gd name="T32" fmla="*/ 304 w 758"/>
                  <a:gd name="T33" fmla="*/ 240 h 594"/>
                  <a:gd name="T34" fmla="*/ 319 w 758"/>
                  <a:gd name="T35" fmla="*/ 254 h 594"/>
                  <a:gd name="T36" fmla="*/ 340 w 758"/>
                  <a:gd name="T37" fmla="*/ 254 h 594"/>
                  <a:gd name="T38" fmla="*/ 354 w 758"/>
                  <a:gd name="T39" fmla="*/ 269 h 594"/>
                  <a:gd name="T40" fmla="*/ 368 w 758"/>
                  <a:gd name="T41" fmla="*/ 283 h 594"/>
                  <a:gd name="T42" fmla="*/ 382 w 758"/>
                  <a:gd name="T43" fmla="*/ 297 h 594"/>
                  <a:gd name="T44" fmla="*/ 411 w 758"/>
                  <a:gd name="T45" fmla="*/ 318 h 594"/>
                  <a:gd name="T46" fmla="*/ 418 w 758"/>
                  <a:gd name="T47" fmla="*/ 318 h 594"/>
                  <a:gd name="T48" fmla="*/ 432 w 758"/>
                  <a:gd name="T49" fmla="*/ 339 h 594"/>
                  <a:gd name="T50" fmla="*/ 453 w 758"/>
                  <a:gd name="T51" fmla="*/ 353 h 594"/>
                  <a:gd name="T52" fmla="*/ 474 w 758"/>
                  <a:gd name="T53" fmla="*/ 368 h 594"/>
                  <a:gd name="T54" fmla="*/ 489 w 758"/>
                  <a:gd name="T55" fmla="*/ 382 h 594"/>
                  <a:gd name="T56" fmla="*/ 510 w 758"/>
                  <a:gd name="T57" fmla="*/ 396 h 594"/>
                  <a:gd name="T58" fmla="*/ 531 w 758"/>
                  <a:gd name="T59" fmla="*/ 410 h 594"/>
                  <a:gd name="T60" fmla="*/ 545 w 758"/>
                  <a:gd name="T61" fmla="*/ 431 h 594"/>
                  <a:gd name="T62" fmla="*/ 567 w 758"/>
                  <a:gd name="T63" fmla="*/ 438 h 594"/>
                  <a:gd name="T64" fmla="*/ 595 w 758"/>
                  <a:gd name="T65" fmla="*/ 459 h 594"/>
                  <a:gd name="T66" fmla="*/ 595 w 758"/>
                  <a:gd name="T67" fmla="*/ 466 h 594"/>
                  <a:gd name="T68" fmla="*/ 616 w 758"/>
                  <a:gd name="T69" fmla="*/ 481 h 594"/>
                  <a:gd name="T70" fmla="*/ 637 w 758"/>
                  <a:gd name="T71" fmla="*/ 495 h 594"/>
                  <a:gd name="T72" fmla="*/ 652 w 758"/>
                  <a:gd name="T73" fmla="*/ 502 h 594"/>
                  <a:gd name="T74" fmla="*/ 666 w 758"/>
                  <a:gd name="T75" fmla="*/ 523 h 594"/>
                  <a:gd name="T76" fmla="*/ 687 w 758"/>
                  <a:gd name="T77" fmla="*/ 537 h 594"/>
                  <a:gd name="T78" fmla="*/ 708 w 758"/>
                  <a:gd name="T79" fmla="*/ 551 h 594"/>
                  <a:gd name="T80" fmla="*/ 723 w 758"/>
                  <a:gd name="T81" fmla="*/ 565 h 594"/>
                  <a:gd name="T82" fmla="*/ 744 w 758"/>
                  <a:gd name="T83" fmla="*/ 580 h 59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8"/>
                  <a:gd name="T127" fmla="*/ 0 h 594"/>
                  <a:gd name="T128" fmla="*/ 758 w 758"/>
                  <a:gd name="T129" fmla="*/ 594 h 59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8" h="594">
                    <a:moveTo>
                      <a:pt x="0" y="0"/>
                    </a:moveTo>
                    <a:lnTo>
                      <a:pt x="7" y="7"/>
                    </a:lnTo>
                    <a:lnTo>
                      <a:pt x="14" y="7"/>
                    </a:lnTo>
                    <a:lnTo>
                      <a:pt x="21" y="14"/>
                    </a:lnTo>
                    <a:lnTo>
                      <a:pt x="28" y="14"/>
                    </a:lnTo>
                    <a:lnTo>
                      <a:pt x="35" y="21"/>
                    </a:lnTo>
                    <a:lnTo>
                      <a:pt x="42" y="28"/>
                    </a:lnTo>
                    <a:lnTo>
                      <a:pt x="49" y="28"/>
                    </a:lnTo>
                    <a:lnTo>
                      <a:pt x="49" y="35"/>
                    </a:lnTo>
                    <a:lnTo>
                      <a:pt x="56" y="42"/>
                    </a:lnTo>
                    <a:lnTo>
                      <a:pt x="63" y="50"/>
                    </a:lnTo>
                    <a:lnTo>
                      <a:pt x="70" y="50"/>
                    </a:lnTo>
                    <a:lnTo>
                      <a:pt x="85" y="64"/>
                    </a:lnTo>
                    <a:lnTo>
                      <a:pt x="78" y="64"/>
                    </a:lnTo>
                    <a:lnTo>
                      <a:pt x="85" y="64"/>
                    </a:lnTo>
                    <a:lnTo>
                      <a:pt x="92" y="71"/>
                    </a:lnTo>
                    <a:lnTo>
                      <a:pt x="99" y="78"/>
                    </a:lnTo>
                    <a:lnTo>
                      <a:pt x="106" y="78"/>
                    </a:lnTo>
                    <a:lnTo>
                      <a:pt x="113" y="78"/>
                    </a:lnTo>
                    <a:lnTo>
                      <a:pt x="113" y="85"/>
                    </a:lnTo>
                    <a:lnTo>
                      <a:pt x="120" y="92"/>
                    </a:lnTo>
                    <a:lnTo>
                      <a:pt x="127" y="92"/>
                    </a:lnTo>
                    <a:lnTo>
                      <a:pt x="141" y="106"/>
                    </a:lnTo>
                    <a:lnTo>
                      <a:pt x="134" y="106"/>
                    </a:lnTo>
                    <a:lnTo>
                      <a:pt x="141" y="106"/>
                    </a:lnTo>
                    <a:lnTo>
                      <a:pt x="148" y="113"/>
                    </a:lnTo>
                    <a:lnTo>
                      <a:pt x="156" y="120"/>
                    </a:lnTo>
                    <a:lnTo>
                      <a:pt x="163" y="127"/>
                    </a:lnTo>
                    <a:lnTo>
                      <a:pt x="170" y="127"/>
                    </a:lnTo>
                    <a:lnTo>
                      <a:pt x="170" y="134"/>
                    </a:lnTo>
                    <a:lnTo>
                      <a:pt x="177" y="134"/>
                    </a:lnTo>
                    <a:lnTo>
                      <a:pt x="184" y="141"/>
                    </a:lnTo>
                    <a:lnTo>
                      <a:pt x="191" y="148"/>
                    </a:lnTo>
                    <a:lnTo>
                      <a:pt x="198" y="148"/>
                    </a:lnTo>
                    <a:lnTo>
                      <a:pt x="205" y="156"/>
                    </a:lnTo>
                    <a:lnTo>
                      <a:pt x="212" y="163"/>
                    </a:lnTo>
                    <a:lnTo>
                      <a:pt x="219" y="170"/>
                    </a:lnTo>
                    <a:lnTo>
                      <a:pt x="226" y="170"/>
                    </a:lnTo>
                    <a:lnTo>
                      <a:pt x="233" y="177"/>
                    </a:lnTo>
                    <a:lnTo>
                      <a:pt x="233" y="184"/>
                    </a:lnTo>
                    <a:lnTo>
                      <a:pt x="241" y="191"/>
                    </a:lnTo>
                    <a:lnTo>
                      <a:pt x="248" y="198"/>
                    </a:lnTo>
                    <a:lnTo>
                      <a:pt x="255" y="198"/>
                    </a:lnTo>
                    <a:lnTo>
                      <a:pt x="262" y="198"/>
                    </a:lnTo>
                    <a:lnTo>
                      <a:pt x="269" y="205"/>
                    </a:lnTo>
                    <a:lnTo>
                      <a:pt x="276" y="212"/>
                    </a:lnTo>
                    <a:lnTo>
                      <a:pt x="283" y="212"/>
                    </a:lnTo>
                    <a:lnTo>
                      <a:pt x="290" y="219"/>
                    </a:lnTo>
                    <a:lnTo>
                      <a:pt x="290" y="226"/>
                    </a:lnTo>
                    <a:lnTo>
                      <a:pt x="297" y="233"/>
                    </a:lnTo>
                    <a:lnTo>
                      <a:pt x="304" y="240"/>
                    </a:lnTo>
                    <a:lnTo>
                      <a:pt x="311" y="240"/>
                    </a:lnTo>
                    <a:lnTo>
                      <a:pt x="326" y="254"/>
                    </a:lnTo>
                    <a:lnTo>
                      <a:pt x="319" y="254"/>
                    </a:lnTo>
                    <a:lnTo>
                      <a:pt x="326" y="254"/>
                    </a:lnTo>
                    <a:lnTo>
                      <a:pt x="333" y="254"/>
                    </a:lnTo>
                    <a:lnTo>
                      <a:pt x="340" y="254"/>
                    </a:lnTo>
                    <a:lnTo>
                      <a:pt x="354" y="269"/>
                    </a:lnTo>
                    <a:lnTo>
                      <a:pt x="347" y="269"/>
                    </a:lnTo>
                    <a:lnTo>
                      <a:pt x="354" y="269"/>
                    </a:lnTo>
                    <a:lnTo>
                      <a:pt x="354" y="276"/>
                    </a:lnTo>
                    <a:lnTo>
                      <a:pt x="361" y="283"/>
                    </a:lnTo>
                    <a:lnTo>
                      <a:pt x="368" y="283"/>
                    </a:lnTo>
                    <a:lnTo>
                      <a:pt x="382" y="297"/>
                    </a:lnTo>
                    <a:lnTo>
                      <a:pt x="375" y="297"/>
                    </a:lnTo>
                    <a:lnTo>
                      <a:pt x="382" y="297"/>
                    </a:lnTo>
                    <a:lnTo>
                      <a:pt x="389" y="304"/>
                    </a:lnTo>
                    <a:lnTo>
                      <a:pt x="396" y="304"/>
                    </a:lnTo>
                    <a:lnTo>
                      <a:pt x="411" y="318"/>
                    </a:lnTo>
                    <a:lnTo>
                      <a:pt x="404" y="318"/>
                    </a:lnTo>
                    <a:lnTo>
                      <a:pt x="411" y="318"/>
                    </a:lnTo>
                    <a:lnTo>
                      <a:pt x="418" y="318"/>
                    </a:lnTo>
                    <a:lnTo>
                      <a:pt x="418" y="325"/>
                    </a:lnTo>
                    <a:lnTo>
                      <a:pt x="425" y="332"/>
                    </a:lnTo>
                    <a:lnTo>
                      <a:pt x="432" y="339"/>
                    </a:lnTo>
                    <a:lnTo>
                      <a:pt x="439" y="339"/>
                    </a:lnTo>
                    <a:lnTo>
                      <a:pt x="446" y="346"/>
                    </a:lnTo>
                    <a:lnTo>
                      <a:pt x="453" y="353"/>
                    </a:lnTo>
                    <a:lnTo>
                      <a:pt x="460" y="360"/>
                    </a:lnTo>
                    <a:lnTo>
                      <a:pt x="467" y="360"/>
                    </a:lnTo>
                    <a:lnTo>
                      <a:pt x="474" y="368"/>
                    </a:lnTo>
                    <a:lnTo>
                      <a:pt x="474" y="375"/>
                    </a:lnTo>
                    <a:lnTo>
                      <a:pt x="482" y="382"/>
                    </a:lnTo>
                    <a:lnTo>
                      <a:pt x="489" y="382"/>
                    </a:lnTo>
                    <a:lnTo>
                      <a:pt x="496" y="382"/>
                    </a:lnTo>
                    <a:lnTo>
                      <a:pt x="503" y="389"/>
                    </a:lnTo>
                    <a:lnTo>
                      <a:pt x="510" y="396"/>
                    </a:lnTo>
                    <a:lnTo>
                      <a:pt x="517" y="403"/>
                    </a:lnTo>
                    <a:lnTo>
                      <a:pt x="524" y="403"/>
                    </a:lnTo>
                    <a:lnTo>
                      <a:pt x="531" y="410"/>
                    </a:lnTo>
                    <a:lnTo>
                      <a:pt x="538" y="417"/>
                    </a:lnTo>
                    <a:lnTo>
                      <a:pt x="538" y="424"/>
                    </a:lnTo>
                    <a:lnTo>
                      <a:pt x="545" y="431"/>
                    </a:lnTo>
                    <a:lnTo>
                      <a:pt x="552" y="431"/>
                    </a:lnTo>
                    <a:lnTo>
                      <a:pt x="559" y="438"/>
                    </a:lnTo>
                    <a:lnTo>
                      <a:pt x="567" y="438"/>
                    </a:lnTo>
                    <a:lnTo>
                      <a:pt x="574" y="445"/>
                    </a:lnTo>
                    <a:lnTo>
                      <a:pt x="581" y="445"/>
                    </a:lnTo>
                    <a:lnTo>
                      <a:pt x="595" y="459"/>
                    </a:lnTo>
                    <a:lnTo>
                      <a:pt x="588" y="459"/>
                    </a:lnTo>
                    <a:lnTo>
                      <a:pt x="595" y="459"/>
                    </a:lnTo>
                    <a:lnTo>
                      <a:pt x="595" y="466"/>
                    </a:lnTo>
                    <a:lnTo>
                      <a:pt x="602" y="474"/>
                    </a:lnTo>
                    <a:lnTo>
                      <a:pt x="609" y="474"/>
                    </a:lnTo>
                    <a:lnTo>
                      <a:pt x="616" y="481"/>
                    </a:lnTo>
                    <a:lnTo>
                      <a:pt x="623" y="488"/>
                    </a:lnTo>
                    <a:lnTo>
                      <a:pt x="630" y="495"/>
                    </a:lnTo>
                    <a:lnTo>
                      <a:pt x="637" y="495"/>
                    </a:lnTo>
                    <a:lnTo>
                      <a:pt x="652" y="502"/>
                    </a:lnTo>
                    <a:lnTo>
                      <a:pt x="645" y="502"/>
                    </a:lnTo>
                    <a:lnTo>
                      <a:pt x="652" y="502"/>
                    </a:lnTo>
                    <a:lnTo>
                      <a:pt x="659" y="509"/>
                    </a:lnTo>
                    <a:lnTo>
                      <a:pt x="659" y="516"/>
                    </a:lnTo>
                    <a:lnTo>
                      <a:pt x="666" y="523"/>
                    </a:lnTo>
                    <a:lnTo>
                      <a:pt x="673" y="523"/>
                    </a:lnTo>
                    <a:lnTo>
                      <a:pt x="680" y="530"/>
                    </a:lnTo>
                    <a:lnTo>
                      <a:pt x="687" y="537"/>
                    </a:lnTo>
                    <a:lnTo>
                      <a:pt x="694" y="544"/>
                    </a:lnTo>
                    <a:lnTo>
                      <a:pt x="701" y="551"/>
                    </a:lnTo>
                    <a:lnTo>
                      <a:pt x="708" y="551"/>
                    </a:lnTo>
                    <a:lnTo>
                      <a:pt x="715" y="558"/>
                    </a:lnTo>
                    <a:lnTo>
                      <a:pt x="723" y="558"/>
                    </a:lnTo>
                    <a:lnTo>
                      <a:pt x="723" y="565"/>
                    </a:lnTo>
                    <a:lnTo>
                      <a:pt x="730" y="565"/>
                    </a:lnTo>
                    <a:lnTo>
                      <a:pt x="737" y="572"/>
                    </a:lnTo>
                    <a:lnTo>
                      <a:pt x="744" y="580"/>
                    </a:lnTo>
                    <a:lnTo>
                      <a:pt x="751" y="587"/>
                    </a:lnTo>
                    <a:lnTo>
                      <a:pt x="758" y="594"/>
                    </a:lnTo>
                  </a:path>
                </a:pathLst>
              </a:custGeom>
              <a:noFill/>
              <a:ln w="444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7" name="Freeform 39"/>
              <p:cNvSpPr>
                <a:spLocks/>
              </p:cNvSpPr>
              <p:nvPr/>
            </p:nvSpPr>
            <p:spPr bwMode="auto">
              <a:xfrm>
                <a:off x="2915" y="2739"/>
                <a:ext cx="758" cy="580"/>
              </a:xfrm>
              <a:custGeom>
                <a:avLst/>
                <a:gdLst>
                  <a:gd name="T0" fmla="*/ 14 w 758"/>
                  <a:gd name="T1" fmla="*/ 559 h 580"/>
                  <a:gd name="T2" fmla="*/ 28 w 758"/>
                  <a:gd name="T3" fmla="*/ 580 h 580"/>
                  <a:gd name="T4" fmla="*/ 50 w 758"/>
                  <a:gd name="T5" fmla="*/ 559 h 580"/>
                  <a:gd name="T6" fmla="*/ 78 w 758"/>
                  <a:gd name="T7" fmla="*/ 538 h 580"/>
                  <a:gd name="T8" fmla="*/ 85 w 758"/>
                  <a:gd name="T9" fmla="*/ 530 h 580"/>
                  <a:gd name="T10" fmla="*/ 99 w 758"/>
                  <a:gd name="T11" fmla="*/ 516 h 580"/>
                  <a:gd name="T12" fmla="*/ 120 w 758"/>
                  <a:gd name="T13" fmla="*/ 509 h 580"/>
                  <a:gd name="T14" fmla="*/ 135 w 758"/>
                  <a:gd name="T15" fmla="*/ 495 h 580"/>
                  <a:gd name="T16" fmla="*/ 149 w 758"/>
                  <a:gd name="T17" fmla="*/ 474 h 580"/>
                  <a:gd name="T18" fmla="*/ 170 w 758"/>
                  <a:gd name="T19" fmla="*/ 460 h 580"/>
                  <a:gd name="T20" fmla="*/ 191 w 758"/>
                  <a:gd name="T21" fmla="*/ 453 h 580"/>
                  <a:gd name="T22" fmla="*/ 205 w 758"/>
                  <a:gd name="T23" fmla="*/ 432 h 580"/>
                  <a:gd name="T24" fmla="*/ 227 w 758"/>
                  <a:gd name="T25" fmla="*/ 417 h 580"/>
                  <a:gd name="T26" fmla="*/ 248 w 758"/>
                  <a:gd name="T27" fmla="*/ 403 h 580"/>
                  <a:gd name="T28" fmla="*/ 269 w 758"/>
                  <a:gd name="T29" fmla="*/ 389 h 580"/>
                  <a:gd name="T30" fmla="*/ 283 w 758"/>
                  <a:gd name="T31" fmla="*/ 375 h 580"/>
                  <a:gd name="T32" fmla="*/ 305 w 758"/>
                  <a:gd name="T33" fmla="*/ 361 h 580"/>
                  <a:gd name="T34" fmla="*/ 319 w 758"/>
                  <a:gd name="T35" fmla="*/ 347 h 580"/>
                  <a:gd name="T36" fmla="*/ 333 w 758"/>
                  <a:gd name="T37" fmla="*/ 340 h 580"/>
                  <a:gd name="T38" fmla="*/ 354 w 758"/>
                  <a:gd name="T39" fmla="*/ 318 h 580"/>
                  <a:gd name="T40" fmla="*/ 368 w 758"/>
                  <a:gd name="T41" fmla="*/ 304 h 580"/>
                  <a:gd name="T42" fmla="*/ 390 w 758"/>
                  <a:gd name="T43" fmla="*/ 297 h 580"/>
                  <a:gd name="T44" fmla="*/ 397 w 758"/>
                  <a:gd name="T45" fmla="*/ 283 h 580"/>
                  <a:gd name="T46" fmla="*/ 418 w 758"/>
                  <a:gd name="T47" fmla="*/ 269 h 580"/>
                  <a:gd name="T48" fmla="*/ 439 w 758"/>
                  <a:gd name="T49" fmla="*/ 255 h 580"/>
                  <a:gd name="T50" fmla="*/ 454 w 758"/>
                  <a:gd name="T51" fmla="*/ 241 h 580"/>
                  <a:gd name="T52" fmla="*/ 475 w 758"/>
                  <a:gd name="T53" fmla="*/ 220 h 580"/>
                  <a:gd name="T54" fmla="*/ 496 w 758"/>
                  <a:gd name="T55" fmla="*/ 212 h 580"/>
                  <a:gd name="T56" fmla="*/ 510 w 758"/>
                  <a:gd name="T57" fmla="*/ 198 h 580"/>
                  <a:gd name="T58" fmla="*/ 532 w 758"/>
                  <a:gd name="T59" fmla="*/ 177 h 580"/>
                  <a:gd name="T60" fmla="*/ 553 w 758"/>
                  <a:gd name="T61" fmla="*/ 163 h 580"/>
                  <a:gd name="T62" fmla="*/ 574 w 758"/>
                  <a:gd name="T63" fmla="*/ 156 h 580"/>
                  <a:gd name="T64" fmla="*/ 581 w 758"/>
                  <a:gd name="T65" fmla="*/ 142 h 580"/>
                  <a:gd name="T66" fmla="*/ 602 w 758"/>
                  <a:gd name="T67" fmla="*/ 128 h 580"/>
                  <a:gd name="T68" fmla="*/ 624 w 758"/>
                  <a:gd name="T69" fmla="*/ 106 h 580"/>
                  <a:gd name="T70" fmla="*/ 631 w 758"/>
                  <a:gd name="T71" fmla="*/ 92 h 580"/>
                  <a:gd name="T72" fmla="*/ 652 w 758"/>
                  <a:gd name="T73" fmla="*/ 85 h 580"/>
                  <a:gd name="T74" fmla="*/ 673 w 758"/>
                  <a:gd name="T75" fmla="*/ 71 h 580"/>
                  <a:gd name="T76" fmla="*/ 695 w 758"/>
                  <a:gd name="T77" fmla="*/ 50 h 580"/>
                  <a:gd name="T78" fmla="*/ 709 w 758"/>
                  <a:gd name="T79" fmla="*/ 36 h 580"/>
                  <a:gd name="T80" fmla="*/ 730 w 758"/>
                  <a:gd name="T81" fmla="*/ 29 h 580"/>
                  <a:gd name="T82" fmla="*/ 751 w 758"/>
                  <a:gd name="T83" fmla="*/ 8 h 58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8"/>
                  <a:gd name="T127" fmla="*/ 0 h 580"/>
                  <a:gd name="T128" fmla="*/ 758 w 758"/>
                  <a:gd name="T129" fmla="*/ 580 h 58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8" h="580">
                    <a:moveTo>
                      <a:pt x="0" y="552"/>
                    </a:moveTo>
                    <a:lnTo>
                      <a:pt x="7" y="552"/>
                    </a:lnTo>
                    <a:lnTo>
                      <a:pt x="14" y="559"/>
                    </a:lnTo>
                    <a:lnTo>
                      <a:pt x="21" y="566"/>
                    </a:lnTo>
                    <a:lnTo>
                      <a:pt x="21" y="573"/>
                    </a:lnTo>
                    <a:lnTo>
                      <a:pt x="28" y="580"/>
                    </a:lnTo>
                    <a:lnTo>
                      <a:pt x="35" y="573"/>
                    </a:lnTo>
                    <a:lnTo>
                      <a:pt x="42" y="566"/>
                    </a:lnTo>
                    <a:lnTo>
                      <a:pt x="50" y="559"/>
                    </a:lnTo>
                    <a:lnTo>
                      <a:pt x="57" y="552"/>
                    </a:lnTo>
                    <a:lnTo>
                      <a:pt x="64" y="552"/>
                    </a:lnTo>
                    <a:lnTo>
                      <a:pt x="78" y="538"/>
                    </a:lnTo>
                    <a:lnTo>
                      <a:pt x="71" y="538"/>
                    </a:lnTo>
                    <a:lnTo>
                      <a:pt x="78" y="538"/>
                    </a:lnTo>
                    <a:lnTo>
                      <a:pt x="85" y="530"/>
                    </a:lnTo>
                    <a:lnTo>
                      <a:pt x="85" y="523"/>
                    </a:lnTo>
                    <a:lnTo>
                      <a:pt x="92" y="523"/>
                    </a:lnTo>
                    <a:lnTo>
                      <a:pt x="99" y="516"/>
                    </a:lnTo>
                    <a:lnTo>
                      <a:pt x="106" y="516"/>
                    </a:lnTo>
                    <a:lnTo>
                      <a:pt x="113" y="509"/>
                    </a:lnTo>
                    <a:lnTo>
                      <a:pt x="120" y="509"/>
                    </a:lnTo>
                    <a:lnTo>
                      <a:pt x="135" y="495"/>
                    </a:lnTo>
                    <a:lnTo>
                      <a:pt x="128" y="495"/>
                    </a:lnTo>
                    <a:lnTo>
                      <a:pt x="135" y="495"/>
                    </a:lnTo>
                    <a:lnTo>
                      <a:pt x="142" y="488"/>
                    </a:lnTo>
                    <a:lnTo>
                      <a:pt x="142" y="481"/>
                    </a:lnTo>
                    <a:lnTo>
                      <a:pt x="149" y="474"/>
                    </a:lnTo>
                    <a:lnTo>
                      <a:pt x="156" y="474"/>
                    </a:lnTo>
                    <a:lnTo>
                      <a:pt x="163" y="467"/>
                    </a:lnTo>
                    <a:lnTo>
                      <a:pt x="170" y="460"/>
                    </a:lnTo>
                    <a:lnTo>
                      <a:pt x="177" y="460"/>
                    </a:lnTo>
                    <a:lnTo>
                      <a:pt x="184" y="453"/>
                    </a:lnTo>
                    <a:lnTo>
                      <a:pt x="191" y="453"/>
                    </a:lnTo>
                    <a:lnTo>
                      <a:pt x="198" y="446"/>
                    </a:lnTo>
                    <a:lnTo>
                      <a:pt x="205" y="439"/>
                    </a:lnTo>
                    <a:lnTo>
                      <a:pt x="205" y="432"/>
                    </a:lnTo>
                    <a:lnTo>
                      <a:pt x="213" y="432"/>
                    </a:lnTo>
                    <a:lnTo>
                      <a:pt x="220" y="424"/>
                    </a:lnTo>
                    <a:lnTo>
                      <a:pt x="227" y="417"/>
                    </a:lnTo>
                    <a:lnTo>
                      <a:pt x="234" y="410"/>
                    </a:lnTo>
                    <a:lnTo>
                      <a:pt x="241" y="403"/>
                    </a:lnTo>
                    <a:lnTo>
                      <a:pt x="248" y="403"/>
                    </a:lnTo>
                    <a:lnTo>
                      <a:pt x="255" y="396"/>
                    </a:lnTo>
                    <a:lnTo>
                      <a:pt x="262" y="396"/>
                    </a:lnTo>
                    <a:lnTo>
                      <a:pt x="269" y="389"/>
                    </a:lnTo>
                    <a:lnTo>
                      <a:pt x="276" y="382"/>
                    </a:lnTo>
                    <a:lnTo>
                      <a:pt x="283" y="375"/>
                    </a:lnTo>
                    <a:lnTo>
                      <a:pt x="291" y="368"/>
                    </a:lnTo>
                    <a:lnTo>
                      <a:pt x="298" y="361"/>
                    </a:lnTo>
                    <a:lnTo>
                      <a:pt x="305" y="361"/>
                    </a:lnTo>
                    <a:lnTo>
                      <a:pt x="319" y="347"/>
                    </a:lnTo>
                    <a:lnTo>
                      <a:pt x="312" y="347"/>
                    </a:lnTo>
                    <a:lnTo>
                      <a:pt x="319" y="347"/>
                    </a:lnTo>
                    <a:lnTo>
                      <a:pt x="326" y="340"/>
                    </a:lnTo>
                    <a:lnTo>
                      <a:pt x="333" y="340"/>
                    </a:lnTo>
                    <a:lnTo>
                      <a:pt x="340" y="333"/>
                    </a:lnTo>
                    <a:lnTo>
                      <a:pt x="347" y="326"/>
                    </a:lnTo>
                    <a:lnTo>
                      <a:pt x="354" y="318"/>
                    </a:lnTo>
                    <a:lnTo>
                      <a:pt x="361" y="318"/>
                    </a:lnTo>
                    <a:lnTo>
                      <a:pt x="376" y="304"/>
                    </a:lnTo>
                    <a:lnTo>
                      <a:pt x="368" y="304"/>
                    </a:lnTo>
                    <a:lnTo>
                      <a:pt x="376" y="304"/>
                    </a:lnTo>
                    <a:lnTo>
                      <a:pt x="383" y="297"/>
                    </a:lnTo>
                    <a:lnTo>
                      <a:pt x="390" y="297"/>
                    </a:lnTo>
                    <a:lnTo>
                      <a:pt x="397" y="283"/>
                    </a:lnTo>
                    <a:lnTo>
                      <a:pt x="390" y="283"/>
                    </a:lnTo>
                    <a:lnTo>
                      <a:pt x="397" y="283"/>
                    </a:lnTo>
                    <a:lnTo>
                      <a:pt x="404" y="276"/>
                    </a:lnTo>
                    <a:lnTo>
                      <a:pt x="411" y="276"/>
                    </a:lnTo>
                    <a:lnTo>
                      <a:pt x="418" y="269"/>
                    </a:lnTo>
                    <a:lnTo>
                      <a:pt x="425" y="262"/>
                    </a:lnTo>
                    <a:lnTo>
                      <a:pt x="432" y="262"/>
                    </a:lnTo>
                    <a:lnTo>
                      <a:pt x="439" y="255"/>
                    </a:lnTo>
                    <a:lnTo>
                      <a:pt x="446" y="248"/>
                    </a:lnTo>
                    <a:lnTo>
                      <a:pt x="446" y="241"/>
                    </a:lnTo>
                    <a:lnTo>
                      <a:pt x="454" y="241"/>
                    </a:lnTo>
                    <a:lnTo>
                      <a:pt x="461" y="234"/>
                    </a:lnTo>
                    <a:lnTo>
                      <a:pt x="468" y="227"/>
                    </a:lnTo>
                    <a:lnTo>
                      <a:pt x="475" y="220"/>
                    </a:lnTo>
                    <a:lnTo>
                      <a:pt x="482" y="212"/>
                    </a:lnTo>
                    <a:lnTo>
                      <a:pt x="489" y="212"/>
                    </a:lnTo>
                    <a:lnTo>
                      <a:pt x="496" y="212"/>
                    </a:lnTo>
                    <a:lnTo>
                      <a:pt x="503" y="205"/>
                    </a:lnTo>
                    <a:lnTo>
                      <a:pt x="510" y="198"/>
                    </a:lnTo>
                    <a:lnTo>
                      <a:pt x="517" y="191"/>
                    </a:lnTo>
                    <a:lnTo>
                      <a:pt x="524" y="184"/>
                    </a:lnTo>
                    <a:lnTo>
                      <a:pt x="532" y="177"/>
                    </a:lnTo>
                    <a:lnTo>
                      <a:pt x="539" y="170"/>
                    </a:lnTo>
                    <a:lnTo>
                      <a:pt x="546" y="170"/>
                    </a:lnTo>
                    <a:lnTo>
                      <a:pt x="553" y="163"/>
                    </a:lnTo>
                    <a:lnTo>
                      <a:pt x="560" y="156"/>
                    </a:lnTo>
                    <a:lnTo>
                      <a:pt x="567" y="156"/>
                    </a:lnTo>
                    <a:lnTo>
                      <a:pt x="574" y="156"/>
                    </a:lnTo>
                    <a:lnTo>
                      <a:pt x="581" y="142"/>
                    </a:lnTo>
                    <a:lnTo>
                      <a:pt x="574" y="142"/>
                    </a:lnTo>
                    <a:lnTo>
                      <a:pt x="581" y="142"/>
                    </a:lnTo>
                    <a:lnTo>
                      <a:pt x="588" y="135"/>
                    </a:lnTo>
                    <a:lnTo>
                      <a:pt x="595" y="128"/>
                    </a:lnTo>
                    <a:lnTo>
                      <a:pt x="602" y="128"/>
                    </a:lnTo>
                    <a:lnTo>
                      <a:pt x="609" y="121"/>
                    </a:lnTo>
                    <a:lnTo>
                      <a:pt x="617" y="114"/>
                    </a:lnTo>
                    <a:lnTo>
                      <a:pt x="624" y="106"/>
                    </a:lnTo>
                    <a:lnTo>
                      <a:pt x="631" y="106"/>
                    </a:lnTo>
                    <a:lnTo>
                      <a:pt x="638" y="92"/>
                    </a:lnTo>
                    <a:lnTo>
                      <a:pt x="631" y="92"/>
                    </a:lnTo>
                    <a:lnTo>
                      <a:pt x="638" y="92"/>
                    </a:lnTo>
                    <a:lnTo>
                      <a:pt x="645" y="92"/>
                    </a:lnTo>
                    <a:lnTo>
                      <a:pt x="652" y="85"/>
                    </a:lnTo>
                    <a:lnTo>
                      <a:pt x="659" y="78"/>
                    </a:lnTo>
                    <a:lnTo>
                      <a:pt x="666" y="78"/>
                    </a:lnTo>
                    <a:lnTo>
                      <a:pt x="673" y="71"/>
                    </a:lnTo>
                    <a:lnTo>
                      <a:pt x="680" y="64"/>
                    </a:lnTo>
                    <a:lnTo>
                      <a:pt x="687" y="57"/>
                    </a:lnTo>
                    <a:lnTo>
                      <a:pt x="695" y="50"/>
                    </a:lnTo>
                    <a:lnTo>
                      <a:pt x="702" y="43"/>
                    </a:lnTo>
                    <a:lnTo>
                      <a:pt x="709" y="36"/>
                    </a:lnTo>
                    <a:lnTo>
                      <a:pt x="716" y="36"/>
                    </a:lnTo>
                    <a:lnTo>
                      <a:pt x="723" y="36"/>
                    </a:lnTo>
                    <a:lnTo>
                      <a:pt x="730" y="29"/>
                    </a:lnTo>
                    <a:lnTo>
                      <a:pt x="737" y="22"/>
                    </a:lnTo>
                    <a:lnTo>
                      <a:pt x="744" y="15"/>
                    </a:lnTo>
                    <a:lnTo>
                      <a:pt x="751" y="8"/>
                    </a:lnTo>
                    <a:lnTo>
                      <a:pt x="758" y="0"/>
                    </a:lnTo>
                  </a:path>
                </a:pathLst>
              </a:custGeom>
              <a:noFill/>
              <a:ln w="444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8" name="Freeform 40"/>
              <p:cNvSpPr>
                <a:spLocks/>
              </p:cNvSpPr>
              <p:nvPr/>
            </p:nvSpPr>
            <p:spPr bwMode="auto">
              <a:xfrm>
                <a:off x="3673" y="2139"/>
                <a:ext cx="766" cy="600"/>
              </a:xfrm>
              <a:custGeom>
                <a:avLst/>
                <a:gdLst>
                  <a:gd name="T0" fmla="*/ 14 w 766"/>
                  <a:gd name="T1" fmla="*/ 586 h 600"/>
                  <a:gd name="T2" fmla="*/ 36 w 766"/>
                  <a:gd name="T3" fmla="*/ 572 h 600"/>
                  <a:gd name="T4" fmla="*/ 57 w 766"/>
                  <a:gd name="T5" fmla="*/ 565 h 600"/>
                  <a:gd name="T6" fmla="*/ 64 w 766"/>
                  <a:gd name="T7" fmla="*/ 551 h 600"/>
                  <a:gd name="T8" fmla="*/ 85 w 766"/>
                  <a:gd name="T9" fmla="*/ 537 h 600"/>
                  <a:gd name="T10" fmla="*/ 107 w 766"/>
                  <a:gd name="T11" fmla="*/ 516 h 600"/>
                  <a:gd name="T12" fmla="*/ 121 w 766"/>
                  <a:gd name="T13" fmla="*/ 509 h 600"/>
                  <a:gd name="T14" fmla="*/ 135 w 766"/>
                  <a:gd name="T15" fmla="*/ 502 h 600"/>
                  <a:gd name="T16" fmla="*/ 149 w 766"/>
                  <a:gd name="T17" fmla="*/ 487 h 600"/>
                  <a:gd name="T18" fmla="*/ 170 w 766"/>
                  <a:gd name="T19" fmla="*/ 466 h 600"/>
                  <a:gd name="T20" fmla="*/ 185 w 766"/>
                  <a:gd name="T21" fmla="*/ 452 h 600"/>
                  <a:gd name="T22" fmla="*/ 206 w 766"/>
                  <a:gd name="T23" fmla="*/ 445 h 600"/>
                  <a:gd name="T24" fmla="*/ 227 w 766"/>
                  <a:gd name="T25" fmla="*/ 424 h 600"/>
                  <a:gd name="T26" fmla="*/ 241 w 766"/>
                  <a:gd name="T27" fmla="*/ 410 h 600"/>
                  <a:gd name="T28" fmla="*/ 263 w 766"/>
                  <a:gd name="T29" fmla="*/ 396 h 600"/>
                  <a:gd name="T30" fmla="*/ 284 w 766"/>
                  <a:gd name="T31" fmla="*/ 381 h 600"/>
                  <a:gd name="T32" fmla="*/ 298 w 766"/>
                  <a:gd name="T33" fmla="*/ 367 h 600"/>
                  <a:gd name="T34" fmla="*/ 319 w 766"/>
                  <a:gd name="T35" fmla="*/ 353 h 600"/>
                  <a:gd name="T36" fmla="*/ 341 w 766"/>
                  <a:gd name="T37" fmla="*/ 332 h 600"/>
                  <a:gd name="T38" fmla="*/ 362 w 766"/>
                  <a:gd name="T39" fmla="*/ 325 h 600"/>
                  <a:gd name="T40" fmla="*/ 376 w 766"/>
                  <a:gd name="T41" fmla="*/ 311 h 600"/>
                  <a:gd name="T42" fmla="*/ 390 w 766"/>
                  <a:gd name="T43" fmla="*/ 297 h 600"/>
                  <a:gd name="T44" fmla="*/ 411 w 766"/>
                  <a:gd name="T45" fmla="*/ 275 h 600"/>
                  <a:gd name="T46" fmla="*/ 426 w 766"/>
                  <a:gd name="T47" fmla="*/ 268 h 600"/>
                  <a:gd name="T48" fmla="*/ 447 w 766"/>
                  <a:gd name="T49" fmla="*/ 254 h 600"/>
                  <a:gd name="T50" fmla="*/ 468 w 766"/>
                  <a:gd name="T51" fmla="*/ 233 h 600"/>
                  <a:gd name="T52" fmla="*/ 482 w 766"/>
                  <a:gd name="T53" fmla="*/ 219 h 600"/>
                  <a:gd name="T54" fmla="*/ 504 w 766"/>
                  <a:gd name="T55" fmla="*/ 205 h 600"/>
                  <a:gd name="T56" fmla="*/ 525 w 766"/>
                  <a:gd name="T57" fmla="*/ 191 h 600"/>
                  <a:gd name="T58" fmla="*/ 546 w 766"/>
                  <a:gd name="T59" fmla="*/ 176 h 600"/>
                  <a:gd name="T60" fmla="*/ 560 w 766"/>
                  <a:gd name="T61" fmla="*/ 162 h 600"/>
                  <a:gd name="T62" fmla="*/ 581 w 766"/>
                  <a:gd name="T63" fmla="*/ 148 h 600"/>
                  <a:gd name="T64" fmla="*/ 603 w 766"/>
                  <a:gd name="T65" fmla="*/ 134 h 600"/>
                  <a:gd name="T66" fmla="*/ 617 w 766"/>
                  <a:gd name="T67" fmla="*/ 120 h 600"/>
                  <a:gd name="T68" fmla="*/ 631 w 766"/>
                  <a:gd name="T69" fmla="*/ 106 h 600"/>
                  <a:gd name="T70" fmla="*/ 659 w 766"/>
                  <a:gd name="T71" fmla="*/ 85 h 600"/>
                  <a:gd name="T72" fmla="*/ 667 w 766"/>
                  <a:gd name="T73" fmla="*/ 85 h 600"/>
                  <a:gd name="T74" fmla="*/ 681 w 766"/>
                  <a:gd name="T75" fmla="*/ 63 h 600"/>
                  <a:gd name="T76" fmla="*/ 702 w 766"/>
                  <a:gd name="T77" fmla="*/ 56 h 600"/>
                  <a:gd name="T78" fmla="*/ 716 w 766"/>
                  <a:gd name="T79" fmla="*/ 42 h 600"/>
                  <a:gd name="T80" fmla="*/ 730 w 766"/>
                  <a:gd name="T81" fmla="*/ 28 h 600"/>
                  <a:gd name="T82" fmla="*/ 752 w 766"/>
                  <a:gd name="T83" fmla="*/ 14 h 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6"/>
                  <a:gd name="T127" fmla="*/ 0 h 600"/>
                  <a:gd name="T128" fmla="*/ 766 w 766"/>
                  <a:gd name="T129" fmla="*/ 600 h 6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6" h="600">
                    <a:moveTo>
                      <a:pt x="0" y="600"/>
                    </a:moveTo>
                    <a:lnTo>
                      <a:pt x="7" y="593"/>
                    </a:lnTo>
                    <a:lnTo>
                      <a:pt x="14" y="586"/>
                    </a:lnTo>
                    <a:lnTo>
                      <a:pt x="22" y="586"/>
                    </a:lnTo>
                    <a:lnTo>
                      <a:pt x="29" y="579"/>
                    </a:lnTo>
                    <a:lnTo>
                      <a:pt x="36" y="572"/>
                    </a:lnTo>
                    <a:lnTo>
                      <a:pt x="43" y="572"/>
                    </a:lnTo>
                    <a:lnTo>
                      <a:pt x="50" y="565"/>
                    </a:lnTo>
                    <a:lnTo>
                      <a:pt x="57" y="565"/>
                    </a:lnTo>
                    <a:lnTo>
                      <a:pt x="64" y="551"/>
                    </a:lnTo>
                    <a:lnTo>
                      <a:pt x="57" y="551"/>
                    </a:lnTo>
                    <a:lnTo>
                      <a:pt x="64" y="551"/>
                    </a:lnTo>
                    <a:lnTo>
                      <a:pt x="71" y="544"/>
                    </a:lnTo>
                    <a:lnTo>
                      <a:pt x="78" y="544"/>
                    </a:lnTo>
                    <a:lnTo>
                      <a:pt x="85" y="537"/>
                    </a:lnTo>
                    <a:lnTo>
                      <a:pt x="92" y="530"/>
                    </a:lnTo>
                    <a:lnTo>
                      <a:pt x="100" y="523"/>
                    </a:lnTo>
                    <a:lnTo>
                      <a:pt x="107" y="516"/>
                    </a:lnTo>
                    <a:lnTo>
                      <a:pt x="114" y="516"/>
                    </a:lnTo>
                    <a:lnTo>
                      <a:pt x="121" y="509"/>
                    </a:lnTo>
                    <a:lnTo>
                      <a:pt x="128" y="502"/>
                    </a:lnTo>
                    <a:lnTo>
                      <a:pt x="135" y="502"/>
                    </a:lnTo>
                    <a:lnTo>
                      <a:pt x="149" y="487"/>
                    </a:lnTo>
                    <a:lnTo>
                      <a:pt x="142" y="487"/>
                    </a:lnTo>
                    <a:lnTo>
                      <a:pt x="149" y="487"/>
                    </a:lnTo>
                    <a:lnTo>
                      <a:pt x="156" y="480"/>
                    </a:lnTo>
                    <a:lnTo>
                      <a:pt x="163" y="473"/>
                    </a:lnTo>
                    <a:lnTo>
                      <a:pt x="170" y="466"/>
                    </a:lnTo>
                    <a:lnTo>
                      <a:pt x="177" y="459"/>
                    </a:lnTo>
                    <a:lnTo>
                      <a:pt x="185" y="452"/>
                    </a:lnTo>
                    <a:lnTo>
                      <a:pt x="192" y="452"/>
                    </a:lnTo>
                    <a:lnTo>
                      <a:pt x="199" y="445"/>
                    </a:lnTo>
                    <a:lnTo>
                      <a:pt x="206" y="445"/>
                    </a:lnTo>
                    <a:lnTo>
                      <a:pt x="213" y="438"/>
                    </a:lnTo>
                    <a:lnTo>
                      <a:pt x="220" y="431"/>
                    </a:lnTo>
                    <a:lnTo>
                      <a:pt x="227" y="424"/>
                    </a:lnTo>
                    <a:lnTo>
                      <a:pt x="234" y="417"/>
                    </a:lnTo>
                    <a:lnTo>
                      <a:pt x="241" y="417"/>
                    </a:lnTo>
                    <a:lnTo>
                      <a:pt x="241" y="410"/>
                    </a:lnTo>
                    <a:lnTo>
                      <a:pt x="248" y="403"/>
                    </a:lnTo>
                    <a:lnTo>
                      <a:pt x="255" y="396"/>
                    </a:lnTo>
                    <a:lnTo>
                      <a:pt x="263" y="396"/>
                    </a:lnTo>
                    <a:lnTo>
                      <a:pt x="270" y="388"/>
                    </a:lnTo>
                    <a:lnTo>
                      <a:pt x="277" y="388"/>
                    </a:lnTo>
                    <a:lnTo>
                      <a:pt x="284" y="381"/>
                    </a:lnTo>
                    <a:lnTo>
                      <a:pt x="291" y="374"/>
                    </a:lnTo>
                    <a:lnTo>
                      <a:pt x="298" y="374"/>
                    </a:lnTo>
                    <a:lnTo>
                      <a:pt x="298" y="367"/>
                    </a:lnTo>
                    <a:lnTo>
                      <a:pt x="305" y="360"/>
                    </a:lnTo>
                    <a:lnTo>
                      <a:pt x="312" y="353"/>
                    </a:lnTo>
                    <a:lnTo>
                      <a:pt x="319" y="353"/>
                    </a:lnTo>
                    <a:lnTo>
                      <a:pt x="326" y="346"/>
                    </a:lnTo>
                    <a:lnTo>
                      <a:pt x="333" y="339"/>
                    </a:lnTo>
                    <a:lnTo>
                      <a:pt x="341" y="332"/>
                    </a:lnTo>
                    <a:lnTo>
                      <a:pt x="348" y="332"/>
                    </a:lnTo>
                    <a:lnTo>
                      <a:pt x="355" y="332"/>
                    </a:lnTo>
                    <a:lnTo>
                      <a:pt x="362" y="325"/>
                    </a:lnTo>
                    <a:lnTo>
                      <a:pt x="362" y="318"/>
                    </a:lnTo>
                    <a:lnTo>
                      <a:pt x="369" y="311"/>
                    </a:lnTo>
                    <a:lnTo>
                      <a:pt x="376" y="311"/>
                    </a:lnTo>
                    <a:lnTo>
                      <a:pt x="390" y="297"/>
                    </a:lnTo>
                    <a:lnTo>
                      <a:pt x="383" y="297"/>
                    </a:lnTo>
                    <a:lnTo>
                      <a:pt x="390" y="297"/>
                    </a:lnTo>
                    <a:lnTo>
                      <a:pt x="397" y="290"/>
                    </a:lnTo>
                    <a:lnTo>
                      <a:pt x="404" y="282"/>
                    </a:lnTo>
                    <a:lnTo>
                      <a:pt x="411" y="275"/>
                    </a:lnTo>
                    <a:lnTo>
                      <a:pt x="418" y="275"/>
                    </a:lnTo>
                    <a:lnTo>
                      <a:pt x="426" y="268"/>
                    </a:lnTo>
                    <a:lnTo>
                      <a:pt x="433" y="261"/>
                    </a:lnTo>
                    <a:lnTo>
                      <a:pt x="440" y="254"/>
                    </a:lnTo>
                    <a:lnTo>
                      <a:pt x="447" y="254"/>
                    </a:lnTo>
                    <a:lnTo>
                      <a:pt x="454" y="247"/>
                    </a:lnTo>
                    <a:lnTo>
                      <a:pt x="461" y="240"/>
                    </a:lnTo>
                    <a:lnTo>
                      <a:pt x="468" y="233"/>
                    </a:lnTo>
                    <a:lnTo>
                      <a:pt x="475" y="233"/>
                    </a:lnTo>
                    <a:lnTo>
                      <a:pt x="482" y="226"/>
                    </a:lnTo>
                    <a:lnTo>
                      <a:pt x="482" y="219"/>
                    </a:lnTo>
                    <a:lnTo>
                      <a:pt x="489" y="212"/>
                    </a:lnTo>
                    <a:lnTo>
                      <a:pt x="496" y="205"/>
                    </a:lnTo>
                    <a:lnTo>
                      <a:pt x="504" y="205"/>
                    </a:lnTo>
                    <a:lnTo>
                      <a:pt x="511" y="205"/>
                    </a:lnTo>
                    <a:lnTo>
                      <a:pt x="518" y="198"/>
                    </a:lnTo>
                    <a:lnTo>
                      <a:pt x="525" y="191"/>
                    </a:lnTo>
                    <a:lnTo>
                      <a:pt x="532" y="191"/>
                    </a:lnTo>
                    <a:lnTo>
                      <a:pt x="539" y="184"/>
                    </a:lnTo>
                    <a:lnTo>
                      <a:pt x="546" y="176"/>
                    </a:lnTo>
                    <a:lnTo>
                      <a:pt x="546" y="169"/>
                    </a:lnTo>
                    <a:lnTo>
                      <a:pt x="553" y="162"/>
                    </a:lnTo>
                    <a:lnTo>
                      <a:pt x="560" y="162"/>
                    </a:lnTo>
                    <a:lnTo>
                      <a:pt x="567" y="155"/>
                    </a:lnTo>
                    <a:lnTo>
                      <a:pt x="574" y="148"/>
                    </a:lnTo>
                    <a:lnTo>
                      <a:pt x="581" y="148"/>
                    </a:lnTo>
                    <a:lnTo>
                      <a:pt x="589" y="148"/>
                    </a:lnTo>
                    <a:lnTo>
                      <a:pt x="596" y="141"/>
                    </a:lnTo>
                    <a:lnTo>
                      <a:pt x="603" y="134"/>
                    </a:lnTo>
                    <a:lnTo>
                      <a:pt x="603" y="127"/>
                    </a:lnTo>
                    <a:lnTo>
                      <a:pt x="610" y="120"/>
                    </a:lnTo>
                    <a:lnTo>
                      <a:pt x="617" y="120"/>
                    </a:lnTo>
                    <a:lnTo>
                      <a:pt x="631" y="106"/>
                    </a:lnTo>
                    <a:lnTo>
                      <a:pt x="624" y="106"/>
                    </a:lnTo>
                    <a:lnTo>
                      <a:pt x="631" y="106"/>
                    </a:lnTo>
                    <a:lnTo>
                      <a:pt x="638" y="99"/>
                    </a:lnTo>
                    <a:lnTo>
                      <a:pt x="645" y="99"/>
                    </a:lnTo>
                    <a:lnTo>
                      <a:pt x="659" y="85"/>
                    </a:lnTo>
                    <a:lnTo>
                      <a:pt x="652" y="85"/>
                    </a:lnTo>
                    <a:lnTo>
                      <a:pt x="659" y="85"/>
                    </a:lnTo>
                    <a:lnTo>
                      <a:pt x="667" y="85"/>
                    </a:lnTo>
                    <a:lnTo>
                      <a:pt x="667" y="78"/>
                    </a:lnTo>
                    <a:lnTo>
                      <a:pt x="674" y="70"/>
                    </a:lnTo>
                    <a:lnTo>
                      <a:pt x="681" y="63"/>
                    </a:lnTo>
                    <a:lnTo>
                      <a:pt x="688" y="63"/>
                    </a:lnTo>
                    <a:lnTo>
                      <a:pt x="695" y="56"/>
                    </a:lnTo>
                    <a:lnTo>
                      <a:pt x="702" y="56"/>
                    </a:lnTo>
                    <a:lnTo>
                      <a:pt x="716" y="42"/>
                    </a:lnTo>
                    <a:lnTo>
                      <a:pt x="709" y="42"/>
                    </a:lnTo>
                    <a:lnTo>
                      <a:pt x="716" y="42"/>
                    </a:lnTo>
                    <a:lnTo>
                      <a:pt x="723" y="35"/>
                    </a:lnTo>
                    <a:lnTo>
                      <a:pt x="730" y="28"/>
                    </a:lnTo>
                    <a:lnTo>
                      <a:pt x="737" y="21"/>
                    </a:lnTo>
                    <a:lnTo>
                      <a:pt x="744" y="21"/>
                    </a:lnTo>
                    <a:lnTo>
                      <a:pt x="752" y="14"/>
                    </a:lnTo>
                    <a:lnTo>
                      <a:pt x="759" y="7"/>
                    </a:lnTo>
                    <a:lnTo>
                      <a:pt x="766" y="0"/>
                    </a:lnTo>
                  </a:path>
                </a:pathLst>
              </a:custGeom>
              <a:noFill/>
              <a:ln w="444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9" name="Freeform 41"/>
              <p:cNvSpPr>
                <a:spLocks/>
              </p:cNvSpPr>
              <p:nvPr/>
            </p:nvSpPr>
            <p:spPr bwMode="auto">
              <a:xfrm>
                <a:off x="4439" y="2103"/>
                <a:ext cx="49" cy="36"/>
              </a:xfrm>
              <a:custGeom>
                <a:avLst/>
                <a:gdLst>
                  <a:gd name="T0" fmla="*/ 0 w 49"/>
                  <a:gd name="T1" fmla="*/ 36 h 36"/>
                  <a:gd name="T2" fmla="*/ 7 w 49"/>
                  <a:gd name="T3" fmla="*/ 36 h 36"/>
                  <a:gd name="T4" fmla="*/ 14 w 49"/>
                  <a:gd name="T5" fmla="*/ 29 h 36"/>
                  <a:gd name="T6" fmla="*/ 21 w 49"/>
                  <a:gd name="T7" fmla="*/ 22 h 36"/>
                  <a:gd name="T8" fmla="*/ 21 w 49"/>
                  <a:gd name="T9" fmla="*/ 15 h 36"/>
                  <a:gd name="T10" fmla="*/ 28 w 49"/>
                  <a:gd name="T11" fmla="*/ 8 h 36"/>
                  <a:gd name="T12" fmla="*/ 35 w 49"/>
                  <a:gd name="T13" fmla="*/ 8 h 36"/>
                  <a:gd name="T14" fmla="*/ 42 w 49"/>
                  <a:gd name="T15" fmla="*/ 0 h 36"/>
                  <a:gd name="T16" fmla="*/ 49 w 49"/>
                  <a:gd name="T17" fmla="*/ 0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
                  <a:gd name="T28" fmla="*/ 0 h 36"/>
                  <a:gd name="T29" fmla="*/ 49 w 49"/>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 h="36">
                    <a:moveTo>
                      <a:pt x="0" y="36"/>
                    </a:moveTo>
                    <a:lnTo>
                      <a:pt x="7" y="36"/>
                    </a:lnTo>
                    <a:lnTo>
                      <a:pt x="14" y="29"/>
                    </a:lnTo>
                    <a:lnTo>
                      <a:pt x="21" y="22"/>
                    </a:lnTo>
                    <a:lnTo>
                      <a:pt x="21" y="15"/>
                    </a:lnTo>
                    <a:lnTo>
                      <a:pt x="28" y="8"/>
                    </a:lnTo>
                    <a:lnTo>
                      <a:pt x="35" y="8"/>
                    </a:lnTo>
                    <a:lnTo>
                      <a:pt x="42" y="0"/>
                    </a:lnTo>
                    <a:lnTo>
                      <a:pt x="49" y="0"/>
                    </a:lnTo>
                  </a:path>
                </a:pathLst>
              </a:custGeom>
              <a:noFill/>
              <a:ln w="444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85014" name="Picture 56" descr="C:\Documents and Settings\ihler\Desktop\Lectures\CS178_Lectures\TP_tmp.png"/>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382" y="1967"/>
              <a:ext cx="9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4816" name="Text Box 64"/>
          <p:cNvSpPr txBox="1">
            <a:spLocks noChangeArrowheads="1"/>
          </p:cNvSpPr>
          <p:nvPr/>
        </p:nvSpPr>
        <p:spPr bwMode="auto">
          <a:xfrm>
            <a:off x="441325" y="5484813"/>
            <a:ext cx="33686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ja-JP" altLang="en-US" sz="1800"/>
              <a:t>“</a:t>
            </a:r>
            <a:r>
              <a:rPr lang="en-US" altLang="ja-JP" sz="1800"/>
              <a:t>Arbitrary</a:t>
            </a:r>
            <a:r>
              <a:rPr lang="ja-JP" altLang="en-US" sz="1800"/>
              <a:t>”</a:t>
            </a:r>
            <a:r>
              <a:rPr lang="en-US" altLang="ja-JP" sz="1800"/>
              <a:t> functions can</a:t>
            </a:r>
            <a:r>
              <a:rPr lang="ja-JP" altLang="en-US" sz="1800"/>
              <a:t>’</a:t>
            </a:r>
            <a:r>
              <a:rPr lang="en-US" altLang="ja-JP" sz="1800"/>
              <a:t>t be</a:t>
            </a:r>
          </a:p>
          <a:p>
            <a:pPr eaLnBrk="1" hangingPunct="1"/>
            <a:r>
              <a:rPr lang="en-US" altLang="en-US" sz="1800"/>
              <a:t>solved in closed form…</a:t>
            </a:r>
          </a:p>
          <a:p>
            <a:pPr eaLnBrk="1" hangingPunct="1"/>
            <a:r>
              <a:rPr lang="en-US" altLang="en-US" sz="1800"/>
              <a:t>	- use gradient descent</a:t>
            </a:r>
          </a:p>
        </p:txBody>
      </p:sp>
      <p:sp>
        <p:nvSpPr>
          <p:cNvPr id="84999" name="TextBox 1"/>
          <p:cNvSpPr txBox="1">
            <a:spLocks noChangeArrowheads="1"/>
          </p:cNvSpPr>
          <p:nvPr/>
        </p:nvSpPr>
        <p:spPr bwMode="auto">
          <a:xfrm>
            <a:off x="2590800" y="2286000"/>
            <a:ext cx="838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(MSE)</a:t>
            </a:r>
          </a:p>
        </p:txBody>
      </p:sp>
      <p:sp>
        <p:nvSpPr>
          <p:cNvPr id="85000" name="TextBox 30"/>
          <p:cNvSpPr txBox="1">
            <a:spLocks noChangeArrowheads="1"/>
          </p:cNvSpPr>
          <p:nvPr/>
        </p:nvSpPr>
        <p:spPr bwMode="auto">
          <a:xfrm>
            <a:off x="2590800" y="3135313"/>
            <a:ext cx="876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FF0000"/>
                </a:solidFill>
              </a:rPr>
              <a:t>(MAE)</a:t>
            </a:r>
          </a:p>
        </p:txBody>
      </p:sp>
      <p:grpSp>
        <p:nvGrpSpPr>
          <p:cNvPr id="3" name="Group 2"/>
          <p:cNvGrpSpPr>
            <a:grpSpLocks/>
          </p:cNvGrpSpPr>
          <p:nvPr/>
        </p:nvGrpSpPr>
        <p:grpSpPr bwMode="auto">
          <a:xfrm>
            <a:off x="136525" y="3862388"/>
            <a:ext cx="8785225" cy="1536700"/>
            <a:chOff x="136525" y="3862388"/>
            <a:chExt cx="8785225" cy="1536700"/>
          </a:xfrm>
        </p:grpSpPr>
        <p:grpSp>
          <p:nvGrpSpPr>
            <p:cNvPr id="85003" name="Group 63"/>
            <p:cNvGrpSpPr>
              <a:grpSpLocks/>
            </p:cNvGrpSpPr>
            <p:nvPr/>
          </p:nvGrpSpPr>
          <p:grpSpPr bwMode="auto">
            <a:xfrm>
              <a:off x="136525" y="3862388"/>
              <a:ext cx="8785225" cy="1536700"/>
              <a:chOff x="86" y="2433"/>
              <a:chExt cx="5534" cy="968"/>
            </a:xfrm>
          </p:grpSpPr>
          <p:grpSp>
            <p:nvGrpSpPr>
              <p:cNvPr id="85005" name="Group 49"/>
              <p:cNvGrpSpPr>
                <a:grpSpLocks/>
              </p:cNvGrpSpPr>
              <p:nvPr/>
            </p:nvGrpSpPr>
            <p:grpSpPr bwMode="auto">
              <a:xfrm>
                <a:off x="2544" y="2433"/>
                <a:ext cx="3076" cy="968"/>
                <a:chOff x="1412" y="2344"/>
                <a:chExt cx="3076" cy="968"/>
              </a:xfrm>
            </p:grpSpPr>
            <p:sp>
              <p:nvSpPr>
                <p:cNvPr id="85008" name="Freeform 44"/>
                <p:cNvSpPr>
                  <a:spLocks/>
                </p:cNvSpPr>
                <p:nvPr/>
              </p:nvSpPr>
              <p:spPr bwMode="auto">
                <a:xfrm>
                  <a:off x="1412" y="2344"/>
                  <a:ext cx="773" cy="304"/>
                </a:xfrm>
                <a:custGeom>
                  <a:avLst/>
                  <a:gdLst>
                    <a:gd name="T0" fmla="*/ 7 w 773"/>
                    <a:gd name="T1" fmla="*/ 0 h 304"/>
                    <a:gd name="T2" fmla="*/ 29 w 773"/>
                    <a:gd name="T3" fmla="*/ 0 h 304"/>
                    <a:gd name="T4" fmla="*/ 50 w 773"/>
                    <a:gd name="T5" fmla="*/ 0 h 304"/>
                    <a:gd name="T6" fmla="*/ 64 w 773"/>
                    <a:gd name="T7" fmla="*/ 0 h 304"/>
                    <a:gd name="T8" fmla="*/ 85 w 773"/>
                    <a:gd name="T9" fmla="*/ 0 h 304"/>
                    <a:gd name="T10" fmla="*/ 107 w 773"/>
                    <a:gd name="T11" fmla="*/ 0 h 304"/>
                    <a:gd name="T12" fmla="*/ 121 w 773"/>
                    <a:gd name="T13" fmla="*/ 0 h 304"/>
                    <a:gd name="T14" fmla="*/ 142 w 773"/>
                    <a:gd name="T15" fmla="*/ 0 h 304"/>
                    <a:gd name="T16" fmla="*/ 163 w 773"/>
                    <a:gd name="T17" fmla="*/ 0 h 304"/>
                    <a:gd name="T18" fmla="*/ 185 w 773"/>
                    <a:gd name="T19" fmla="*/ 0 h 304"/>
                    <a:gd name="T20" fmla="*/ 199 w 773"/>
                    <a:gd name="T21" fmla="*/ 0 h 304"/>
                    <a:gd name="T22" fmla="*/ 220 w 773"/>
                    <a:gd name="T23" fmla="*/ 0 h 304"/>
                    <a:gd name="T24" fmla="*/ 241 w 773"/>
                    <a:gd name="T25" fmla="*/ 7 h 304"/>
                    <a:gd name="T26" fmla="*/ 256 w 773"/>
                    <a:gd name="T27" fmla="*/ 7 h 304"/>
                    <a:gd name="T28" fmla="*/ 277 w 773"/>
                    <a:gd name="T29" fmla="*/ 7 h 304"/>
                    <a:gd name="T30" fmla="*/ 298 w 773"/>
                    <a:gd name="T31" fmla="*/ 7 h 304"/>
                    <a:gd name="T32" fmla="*/ 312 w 773"/>
                    <a:gd name="T33" fmla="*/ 14 h 304"/>
                    <a:gd name="T34" fmla="*/ 334 w 773"/>
                    <a:gd name="T35" fmla="*/ 14 h 304"/>
                    <a:gd name="T36" fmla="*/ 355 w 773"/>
                    <a:gd name="T37" fmla="*/ 21 h 304"/>
                    <a:gd name="T38" fmla="*/ 369 w 773"/>
                    <a:gd name="T39" fmla="*/ 21 h 304"/>
                    <a:gd name="T40" fmla="*/ 390 w 773"/>
                    <a:gd name="T41" fmla="*/ 28 h 304"/>
                    <a:gd name="T42" fmla="*/ 411 w 773"/>
                    <a:gd name="T43" fmla="*/ 35 h 304"/>
                    <a:gd name="T44" fmla="*/ 426 w 773"/>
                    <a:gd name="T45" fmla="*/ 42 h 304"/>
                    <a:gd name="T46" fmla="*/ 447 w 773"/>
                    <a:gd name="T47" fmla="*/ 49 h 304"/>
                    <a:gd name="T48" fmla="*/ 468 w 773"/>
                    <a:gd name="T49" fmla="*/ 49 h 304"/>
                    <a:gd name="T50" fmla="*/ 489 w 773"/>
                    <a:gd name="T51" fmla="*/ 63 h 304"/>
                    <a:gd name="T52" fmla="*/ 504 w 773"/>
                    <a:gd name="T53" fmla="*/ 63 h 304"/>
                    <a:gd name="T54" fmla="*/ 525 w 773"/>
                    <a:gd name="T55" fmla="*/ 70 h 304"/>
                    <a:gd name="T56" fmla="*/ 546 w 773"/>
                    <a:gd name="T57" fmla="*/ 85 h 304"/>
                    <a:gd name="T58" fmla="*/ 560 w 773"/>
                    <a:gd name="T59" fmla="*/ 99 h 304"/>
                    <a:gd name="T60" fmla="*/ 589 w 773"/>
                    <a:gd name="T61" fmla="*/ 120 h 304"/>
                    <a:gd name="T62" fmla="*/ 596 w 773"/>
                    <a:gd name="T63" fmla="*/ 127 h 304"/>
                    <a:gd name="T64" fmla="*/ 610 w 773"/>
                    <a:gd name="T65" fmla="*/ 134 h 304"/>
                    <a:gd name="T66" fmla="*/ 631 w 773"/>
                    <a:gd name="T67" fmla="*/ 148 h 304"/>
                    <a:gd name="T68" fmla="*/ 645 w 773"/>
                    <a:gd name="T69" fmla="*/ 162 h 304"/>
                    <a:gd name="T70" fmla="*/ 667 w 773"/>
                    <a:gd name="T71" fmla="*/ 183 h 304"/>
                    <a:gd name="T72" fmla="*/ 681 w 773"/>
                    <a:gd name="T73" fmla="*/ 198 h 304"/>
                    <a:gd name="T74" fmla="*/ 695 w 773"/>
                    <a:gd name="T75" fmla="*/ 212 h 304"/>
                    <a:gd name="T76" fmla="*/ 716 w 773"/>
                    <a:gd name="T77" fmla="*/ 233 h 304"/>
                    <a:gd name="T78" fmla="*/ 730 w 773"/>
                    <a:gd name="T79" fmla="*/ 247 h 304"/>
                    <a:gd name="T80" fmla="*/ 745 w 773"/>
                    <a:gd name="T81" fmla="*/ 268 h 304"/>
                    <a:gd name="T82" fmla="*/ 766 w 773"/>
                    <a:gd name="T83" fmla="*/ 289 h 3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73"/>
                    <a:gd name="T127" fmla="*/ 0 h 304"/>
                    <a:gd name="T128" fmla="*/ 773 w 773"/>
                    <a:gd name="T129" fmla="*/ 304 h 3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73" h="304">
                      <a:moveTo>
                        <a:pt x="0" y="0"/>
                      </a:moveTo>
                      <a:lnTo>
                        <a:pt x="0" y="0"/>
                      </a:lnTo>
                      <a:lnTo>
                        <a:pt x="7" y="0"/>
                      </a:lnTo>
                      <a:lnTo>
                        <a:pt x="15" y="0"/>
                      </a:lnTo>
                      <a:lnTo>
                        <a:pt x="22" y="0"/>
                      </a:lnTo>
                      <a:lnTo>
                        <a:pt x="29" y="0"/>
                      </a:lnTo>
                      <a:lnTo>
                        <a:pt x="36" y="0"/>
                      </a:lnTo>
                      <a:lnTo>
                        <a:pt x="43" y="0"/>
                      </a:lnTo>
                      <a:lnTo>
                        <a:pt x="50" y="0"/>
                      </a:lnTo>
                      <a:lnTo>
                        <a:pt x="57" y="0"/>
                      </a:lnTo>
                      <a:lnTo>
                        <a:pt x="64" y="0"/>
                      </a:lnTo>
                      <a:lnTo>
                        <a:pt x="71" y="0"/>
                      </a:lnTo>
                      <a:lnTo>
                        <a:pt x="78" y="0"/>
                      </a:lnTo>
                      <a:lnTo>
                        <a:pt x="85" y="0"/>
                      </a:lnTo>
                      <a:lnTo>
                        <a:pt x="93" y="0"/>
                      </a:lnTo>
                      <a:lnTo>
                        <a:pt x="100" y="0"/>
                      </a:lnTo>
                      <a:lnTo>
                        <a:pt x="107" y="0"/>
                      </a:lnTo>
                      <a:lnTo>
                        <a:pt x="114" y="0"/>
                      </a:lnTo>
                      <a:lnTo>
                        <a:pt x="121" y="0"/>
                      </a:lnTo>
                      <a:lnTo>
                        <a:pt x="128" y="0"/>
                      </a:lnTo>
                      <a:lnTo>
                        <a:pt x="135" y="0"/>
                      </a:lnTo>
                      <a:lnTo>
                        <a:pt x="142" y="0"/>
                      </a:lnTo>
                      <a:lnTo>
                        <a:pt x="149" y="0"/>
                      </a:lnTo>
                      <a:lnTo>
                        <a:pt x="156" y="0"/>
                      </a:lnTo>
                      <a:lnTo>
                        <a:pt x="163" y="0"/>
                      </a:lnTo>
                      <a:lnTo>
                        <a:pt x="170" y="0"/>
                      </a:lnTo>
                      <a:lnTo>
                        <a:pt x="178" y="0"/>
                      </a:lnTo>
                      <a:lnTo>
                        <a:pt x="185" y="0"/>
                      </a:lnTo>
                      <a:lnTo>
                        <a:pt x="192" y="0"/>
                      </a:lnTo>
                      <a:lnTo>
                        <a:pt x="199" y="0"/>
                      </a:lnTo>
                      <a:lnTo>
                        <a:pt x="206" y="0"/>
                      </a:lnTo>
                      <a:lnTo>
                        <a:pt x="213" y="0"/>
                      </a:lnTo>
                      <a:lnTo>
                        <a:pt x="220" y="0"/>
                      </a:lnTo>
                      <a:lnTo>
                        <a:pt x="227" y="0"/>
                      </a:lnTo>
                      <a:lnTo>
                        <a:pt x="234" y="7"/>
                      </a:lnTo>
                      <a:lnTo>
                        <a:pt x="241" y="7"/>
                      </a:lnTo>
                      <a:lnTo>
                        <a:pt x="248" y="7"/>
                      </a:lnTo>
                      <a:lnTo>
                        <a:pt x="256" y="7"/>
                      </a:lnTo>
                      <a:lnTo>
                        <a:pt x="263" y="7"/>
                      </a:lnTo>
                      <a:lnTo>
                        <a:pt x="270" y="7"/>
                      </a:lnTo>
                      <a:lnTo>
                        <a:pt x="277" y="7"/>
                      </a:lnTo>
                      <a:lnTo>
                        <a:pt x="284" y="7"/>
                      </a:lnTo>
                      <a:lnTo>
                        <a:pt x="291" y="7"/>
                      </a:lnTo>
                      <a:lnTo>
                        <a:pt x="298" y="7"/>
                      </a:lnTo>
                      <a:lnTo>
                        <a:pt x="305" y="14"/>
                      </a:lnTo>
                      <a:lnTo>
                        <a:pt x="312" y="14"/>
                      </a:lnTo>
                      <a:lnTo>
                        <a:pt x="319" y="14"/>
                      </a:lnTo>
                      <a:lnTo>
                        <a:pt x="326" y="14"/>
                      </a:lnTo>
                      <a:lnTo>
                        <a:pt x="334" y="14"/>
                      </a:lnTo>
                      <a:lnTo>
                        <a:pt x="341" y="14"/>
                      </a:lnTo>
                      <a:lnTo>
                        <a:pt x="348" y="21"/>
                      </a:lnTo>
                      <a:lnTo>
                        <a:pt x="355" y="21"/>
                      </a:lnTo>
                      <a:lnTo>
                        <a:pt x="362" y="21"/>
                      </a:lnTo>
                      <a:lnTo>
                        <a:pt x="369" y="21"/>
                      </a:lnTo>
                      <a:lnTo>
                        <a:pt x="376" y="21"/>
                      </a:lnTo>
                      <a:lnTo>
                        <a:pt x="383" y="28"/>
                      </a:lnTo>
                      <a:lnTo>
                        <a:pt x="390" y="28"/>
                      </a:lnTo>
                      <a:lnTo>
                        <a:pt x="397" y="28"/>
                      </a:lnTo>
                      <a:lnTo>
                        <a:pt x="404" y="28"/>
                      </a:lnTo>
                      <a:lnTo>
                        <a:pt x="411" y="35"/>
                      </a:lnTo>
                      <a:lnTo>
                        <a:pt x="419" y="35"/>
                      </a:lnTo>
                      <a:lnTo>
                        <a:pt x="426" y="35"/>
                      </a:lnTo>
                      <a:lnTo>
                        <a:pt x="426" y="42"/>
                      </a:lnTo>
                      <a:lnTo>
                        <a:pt x="433" y="42"/>
                      </a:lnTo>
                      <a:lnTo>
                        <a:pt x="440" y="42"/>
                      </a:lnTo>
                      <a:lnTo>
                        <a:pt x="447" y="49"/>
                      </a:lnTo>
                      <a:lnTo>
                        <a:pt x="454" y="49"/>
                      </a:lnTo>
                      <a:lnTo>
                        <a:pt x="461" y="49"/>
                      </a:lnTo>
                      <a:lnTo>
                        <a:pt x="468" y="49"/>
                      </a:lnTo>
                      <a:lnTo>
                        <a:pt x="475" y="56"/>
                      </a:lnTo>
                      <a:lnTo>
                        <a:pt x="482" y="56"/>
                      </a:lnTo>
                      <a:lnTo>
                        <a:pt x="489" y="63"/>
                      </a:lnTo>
                      <a:lnTo>
                        <a:pt x="497" y="63"/>
                      </a:lnTo>
                      <a:lnTo>
                        <a:pt x="504" y="63"/>
                      </a:lnTo>
                      <a:lnTo>
                        <a:pt x="511" y="70"/>
                      </a:lnTo>
                      <a:lnTo>
                        <a:pt x="518" y="70"/>
                      </a:lnTo>
                      <a:lnTo>
                        <a:pt x="525" y="70"/>
                      </a:lnTo>
                      <a:lnTo>
                        <a:pt x="532" y="77"/>
                      </a:lnTo>
                      <a:lnTo>
                        <a:pt x="539" y="85"/>
                      </a:lnTo>
                      <a:lnTo>
                        <a:pt x="546" y="85"/>
                      </a:lnTo>
                      <a:lnTo>
                        <a:pt x="553" y="92"/>
                      </a:lnTo>
                      <a:lnTo>
                        <a:pt x="553" y="99"/>
                      </a:lnTo>
                      <a:lnTo>
                        <a:pt x="560" y="99"/>
                      </a:lnTo>
                      <a:lnTo>
                        <a:pt x="567" y="106"/>
                      </a:lnTo>
                      <a:lnTo>
                        <a:pt x="574" y="106"/>
                      </a:lnTo>
                      <a:lnTo>
                        <a:pt x="589" y="120"/>
                      </a:lnTo>
                      <a:lnTo>
                        <a:pt x="582" y="120"/>
                      </a:lnTo>
                      <a:lnTo>
                        <a:pt x="589" y="120"/>
                      </a:lnTo>
                      <a:lnTo>
                        <a:pt x="596" y="127"/>
                      </a:lnTo>
                      <a:lnTo>
                        <a:pt x="603" y="127"/>
                      </a:lnTo>
                      <a:lnTo>
                        <a:pt x="610" y="127"/>
                      </a:lnTo>
                      <a:lnTo>
                        <a:pt x="610" y="134"/>
                      </a:lnTo>
                      <a:lnTo>
                        <a:pt x="617" y="141"/>
                      </a:lnTo>
                      <a:lnTo>
                        <a:pt x="624" y="148"/>
                      </a:lnTo>
                      <a:lnTo>
                        <a:pt x="631" y="148"/>
                      </a:lnTo>
                      <a:lnTo>
                        <a:pt x="645" y="162"/>
                      </a:lnTo>
                      <a:lnTo>
                        <a:pt x="638" y="162"/>
                      </a:lnTo>
                      <a:lnTo>
                        <a:pt x="645" y="162"/>
                      </a:lnTo>
                      <a:lnTo>
                        <a:pt x="652" y="169"/>
                      </a:lnTo>
                      <a:lnTo>
                        <a:pt x="660" y="176"/>
                      </a:lnTo>
                      <a:lnTo>
                        <a:pt x="667" y="183"/>
                      </a:lnTo>
                      <a:lnTo>
                        <a:pt x="674" y="183"/>
                      </a:lnTo>
                      <a:lnTo>
                        <a:pt x="674" y="191"/>
                      </a:lnTo>
                      <a:lnTo>
                        <a:pt x="681" y="198"/>
                      </a:lnTo>
                      <a:lnTo>
                        <a:pt x="695" y="212"/>
                      </a:lnTo>
                      <a:lnTo>
                        <a:pt x="688" y="212"/>
                      </a:lnTo>
                      <a:lnTo>
                        <a:pt x="695" y="212"/>
                      </a:lnTo>
                      <a:lnTo>
                        <a:pt x="702" y="219"/>
                      </a:lnTo>
                      <a:lnTo>
                        <a:pt x="709" y="226"/>
                      </a:lnTo>
                      <a:lnTo>
                        <a:pt x="716" y="233"/>
                      </a:lnTo>
                      <a:lnTo>
                        <a:pt x="716" y="240"/>
                      </a:lnTo>
                      <a:lnTo>
                        <a:pt x="723" y="247"/>
                      </a:lnTo>
                      <a:lnTo>
                        <a:pt x="730" y="247"/>
                      </a:lnTo>
                      <a:lnTo>
                        <a:pt x="730" y="254"/>
                      </a:lnTo>
                      <a:lnTo>
                        <a:pt x="737" y="261"/>
                      </a:lnTo>
                      <a:lnTo>
                        <a:pt x="745" y="268"/>
                      </a:lnTo>
                      <a:lnTo>
                        <a:pt x="752" y="275"/>
                      </a:lnTo>
                      <a:lnTo>
                        <a:pt x="759" y="282"/>
                      </a:lnTo>
                      <a:lnTo>
                        <a:pt x="766" y="289"/>
                      </a:lnTo>
                      <a:lnTo>
                        <a:pt x="773" y="297"/>
                      </a:lnTo>
                      <a:lnTo>
                        <a:pt x="773" y="304"/>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09" name="Freeform 45"/>
                <p:cNvSpPr>
                  <a:spLocks/>
                </p:cNvSpPr>
                <p:nvPr/>
              </p:nvSpPr>
              <p:spPr bwMode="auto">
                <a:xfrm>
                  <a:off x="2185" y="2648"/>
                  <a:ext cx="709" cy="664"/>
                </a:xfrm>
                <a:custGeom>
                  <a:avLst/>
                  <a:gdLst>
                    <a:gd name="T0" fmla="*/ 14 w 709"/>
                    <a:gd name="T1" fmla="*/ 7 h 664"/>
                    <a:gd name="T2" fmla="*/ 21 w 709"/>
                    <a:gd name="T3" fmla="*/ 28 h 664"/>
                    <a:gd name="T4" fmla="*/ 42 w 709"/>
                    <a:gd name="T5" fmla="*/ 56 h 664"/>
                    <a:gd name="T6" fmla="*/ 57 w 709"/>
                    <a:gd name="T7" fmla="*/ 70 h 664"/>
                    <a:gd name="T8" fmla="*/ 78 w 709"/>
                    <a:gd name="T9" fmla="*/ 91 h 664"/>
                    <a:gd name="T10" fmla="*/ 85 w 709"/>
                    <a:gd name="T11" fmla="*/ 113 h 664"/>
                    <a:gd name="T12" fmla="*/ 106 w 709"/>
                    <a:gd name="T13" fmla="*/ 127 h 664"/>
                    <a:gd name="T14" fmla="*/ 120 w 709"/>
                    <a:gd name="T15" fmla="*/ 148 h 664"/>
                    <a:gd name="T16" fmla="*/ 135 w 709"/>
                    <a:gd name="T17" fmla="*/ 176 h 664"/>
                    <a:gd name="T18" fmla="*/ 149 w 709"/>
                    <a:gd name="T19" fmla="*/ 190 h 664"/>
                    <a:gd name="T20" fmla="*/ 163 w 709"/>
                    <a:gd name="T21" fmla="*/ 212 h 664"/>
                    <a:gd name="T22" fmla="*/ 184 w 709"/>
                    <a:gd name="T23" fmla="*/ 233 h 664"/>
                    <a:gd name="T24" fmla="*/ 198 w 709"/>
                    <a:gd name="T25" fmla="*/ 254 h 664"/>
                    <a:gd name="T26" fmla="*/ 213 w 709"/>
                    <a:gd name="T27" fmla="*/ 275 h 664"/>
                    <a:gd name="T28" fmla="*/ 227 w 709"/>
                    <a:gd name="T29" fmla="*/ 296 h 664"/>
                    <a:gd name="T30" fmla="*/ 241 w 709"/>
                    <a:gd name="T31" fmla="*/ 311 h 664"/>
                    <a:gd name="T32" fmla="*/ 262 w 709"/>
                    <a:gd name="T33" fmla="*/ 332 h 664"/>
                    <a:gd name="T34" fmla="*/ 269 w 709"/>
                    <a:gd name="T35" fmla="*/ 353 h 664"/>
                    <a:gd name="T36" fmla="*/ 298 w 709"/>
                    <a:gd name="T37" fmla="*/ 374 h 664"/>
                    <a:gd name="T38" fmla="*/ 305 w 709"/>
                    <a:gd name="T39" fmla="*/ 381 h 664"/>
                    <a:gd name="T40" fmla="*/ 319 w 709"/>
                    <a:gd name="T41" fmla="*/ 402 h 664"/>
                    <a:gd name="T42" fmla="*/ 333 w 709"/>
                    <a:gd name="T43" fmla="*/ 424 h 664"/>
                    <a:gd name="T44" fmla="*/ 354 w 709"/>
                    <a:gd name="T45" fmla="*/ 438 h 664"/>
                    <a:gd name="T46" fmla="*/ 383 w 709"/>
                    <a:gd name="T47" fmla="*/ 466 h 664"/>
                    <a:gd name="T48" fmla="*/ 390 w 709"/>
                    <a:gd name="T49" fmla="*/ 473 h 664"/>
                    <a:gd name="T50" fmla="*/ 397 w 709"/>
                    <a:gd name="T51" fmla="*/ 487 h 664"/>
                    <a:gd name="T52" fmla="*/ 418 w 709"/>
                    <a:gd name="T53" fmla="*/ 501 h 664"/>
                    <a:gd name="T54" fmla="*/ 439 w 709"/>
                    <a:gd name="T55" fmla="*/ 523 h 664"/>
                    <a:gd name="T56" fmla="*/ 454 w 709"/>
                    <a:gd name="T57" fmla="*/ 537 h 664"/>
                    <a:gd name="T58" fmla="*/ 475 w 709"/>
                    <a:gd name="T59" fmla="*/ 551 h 664"/>
                    <a:gd name="T60" fmla="*/ 489 w 709"/>
                    <a:gd name="T61" fmla="*/ 558 h 664"/>
                    <a:gd name="T62" fmla="*/ 510 w 709"/>
                    <a:gd name="T63" fmla="*/ 572 h 664"/>
                    <a:gd name="T64" fmla="*/ 524 w 709"/>
                    <a:gd name="T65" fmla="*/ 586 h 664"/>
                    <a:gd name="T66" fmla="*/ 546 w 709"/>
                    <a:gd name="T67" fmla="*/ 600 h 664"/>
                    <a:gd name="T68" fmla="*/ 567 w 709"/>
                    <a:gd name="T69" fmla="*/ 607 h 664"/>
                    <a:gd name="T70" fmla="*/ 581 w 709"/>
                    <a:gd name="T71" fmla="*/ 614 h 664"/>
                    <a:gd name="T72" fmla="*/ 602 w 709"/>
                    <a:gd name="T73" fmla="*/ 629 h 664"/>
                    <a:gd name="T74" fmla="*/ 624 w 709"/>
                    <a:gd name="T75" fmla="*/ 636 h 664"/>
                    <a:gd name="T76" fmla="*/ 638 w 709"/>
                    <a:gd name="T77" fmla="*/ 643 h 664"/>
                    <a:gd name="T78" fmla="*/ 659 w 709"/>
                    <a:gd name="T79" fmla="*/ 650 h 664"/>
                    <a:gd name="T80" fmla="*/ 680 w 709"/>
                    <a:gd name="T81" fmla="*/ 657 h 664"/>
                    <a:gd name="T82" fmla="*/ 695 w 709"/>
                    <a:gd name="T83" fmla="*/ 657 h 6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09"/>
                    <a:gd name="T127" fmla="*/ 0 h 664"/>
                    <a:gd name="T128" fmla="*/ 709 w 709"/>
                    <a:gd name="T129" fmla="*/ 664 h 6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09" h="664">
                      <a:moveTo>
                        <a:pt x="0" y="0"/>
                      </a:moveTo>
                      <a:lnTo>
                        <a:pt x="7" y="0"/>
                      </a:lnTo>
                      <a:lnTo>
                        <a:pt x="14" y="7"/>
                      </a:lnTo>
                      <a:lnTo>
                        <a:pt x="21" y="14"/>
                      </a:lnTo>
                      <a:lnTo>
                        <a:pt x="21" y="21"/>
                      </a:lnTo>
                      <a:lnTo>
                        <a:pt x="21" y="28"/>
                      </a:lnTo>
                      <a:lnTo>
                        <a:pt x="28" y="35"/>
                      </a:lnTo>
                      <a:lnTo>
                        <a:pt x="35" y="42"/>
                      </a:lnTo>
                      <a:lnTo>
                        <a:pt x="42" y="56"/>
                      </a:lnTo>
                      <a:lnTo>
                        <a:pt x="50" y="63"/>
                      </a:lnTo>
                      <a:lnTo>
                        <a:pt x="57" y="70"/>
                      </a:lnTo>
                      <a:lnTo>
                        <a:pt x="64" y="77"/>
                      </a:lnTo>
                      <a:lnTo>
                        <a:pt x="71" y="84"/>
                      </a:lnTo>
                      <a:lnTo>
                        <a:pt x="78" y="91"/>
                      </a:lnTo>
                      <a:lnTo>
                        <a:pt x="78" y="99"/>
                      </a:lnTo>
                      <a:lnTo>
                        <a:pt x="85" y="106"/>
                      </a:lnTo>
                      <a:lnTo>
                        <a:pt x="85" y="113"/>
                      </a:lnTo>
                      <a:lnTo>
                        <a:pt x="92" y="120"/>
                      </a:lnTo>
                      <a:lnTo>
                        <a:pt x="99" y="127"/>
                      </a:lnTo>
                      <a:lnTo>
                        <a:pt x="106" y="127"/>
                      </a:lnTo>
                      <a:lnTo>
                        <a:pt x="106" y="134"/>
                      </a:lnTo>
                      <a:lnTo>
                        <a:pt x="113" y="141"/>
                      </a:lnTo>
                      <a:lnTo>
                        <a:pt x="120" y="148"/>
                      </a:lnTo>
                      <a:lnTo>
                        <a:pt x="128" y="162"/>
                      </a:lnTo>
                      <a:lnTo>
                        <a:pt x="135" y="169"/>
                      </a:lnTo>
                      <a:lnTo>
                        <a:pt x="135" y="176"/>
                      </a:lnTo>
                      <a:lnTo>
                        <a:pt x="142" y="183"/>
                      </a:lnTo>
                      <a:lnTo>
                        <a:pt x="149" y="190"/>
                      </a:lnTo>
                      <a:lnTo>
                        <a:pt x="156" y="197"/>
                      </a:lnTo>
                      <a:lnTo>
                        <a:pt x="156" y="205"/>
                      </a:lnTo>
                      <a:lnTo>
                        <a:pt x="163" y="212"/>
                      </a:lnTo>
                      <a:lnTo>
                        <a:pt x="170" y="219"/>
                      </a:lnTo>
                      <a:lnTo>
                        <a:pt x="177" y="226"/>
                      </a:lnTo>
                      <a:lnTo>
                        <a:pt x="184" y="233"/>
                      </a:lnTo>
                      <a:lnTo>
                        <a:pt x="184" y="240"/>
                      </a:lnTo>
                      <a:lnTo>
                        <a:pt x="191" y="247"/>
                      </a:lnTo>
                      <a:lnTo>
                        <a:pt x="198" y="254"/>
                      </a:lnTo>
                      <a:lnTo>
                        <a:pt x="205" y="261"/>
                      </a:lnTo>
                      <a:lnTo>
                        <a:pt x="205" y="268"/>
                      </a:lnTo>
                      <a:lnTo>
                        <a:pt x="213" y="275"/>
                      </a:lnTo>
                      <a:lnTo>
                        <a:pt x="213" y="282"/>
                      </a:lnTo>
                      <a:lnTo>
                        <a:pt x="220" y="289"/>
                      </a:lnTo>
                      <a:lnTo>
                        <a:pt x="227" y="296"/>
                      </a:lnTo>
                      <a:lnTo>
                        <a:pt x="234" y="303"/>
                      </a:lnTo>
                      <a:lnTo>
                        <a:pt x="241" y="303"/>
                      </a:lnTo>
                      <a:lnTo>
                        <a:pt x="241" y="311"/>
                      </a:lnTo>
                      <a:lnTo>
                        <a:pt x="248" y="318"/>
                      </a:lnTo>
                      <a:lnTo>
                        <a:pt x="255" y="325"/>
                      </a:lnTo>
                      <a:lnTo>
                        <a:pt x="262" y="332"/>
                      </a:lnTo>
                      <a:lnTo>
                        <a:pt x="262" y="339"/>
                      </a:lnTo>
                      <a:lnTo>
                        <a:pt x="262" y="346"/>
                      </a:lnTo>
                      <a:lnTo>
                        <a:pt x="269" y="353"/>
                      </a:lnTo>
                      <a:lnTo>
                        <a:pt x="276" y="360"/>
                      </a:lnTo>
                      <a:lnTo>
                        <a:pt x="283" y="367"/>
                      </a:lnTo>
                      <a:lnTo>
                        <a:pt x="298" y="374"/>
                      </a:lnTo>
                      <a:lnTo>
                        <a:pt x="291" y="374"/>
                      </a:lnTo>
                      <a:lnTo>
                        <a:pt x="298" y="374"/>
                      </a:lnTo>
                      <a:lnTo>
                        <a:pt x="305" y="381"/>
                      </a:lnTo>
                      <a:lnTo>
                        <a:pt x="312" y="388"/>
                      </a:lnTo>
                      <a:lnTo>
                        <a:pt x="319" y="395"/>
                      </a:lnTo>
                      <a:lnTo>
                        <a:pt x="319" y="402"/>
                      </a:lnTo>
                      <a:lnTo>
                        <a:pt x="326" y="409"/>
                      </a:lnTo>
                      <a:lnTo>
                        <a:pt x="326" y="417"/>
                      </a:lnTo>
                      <a:lnTo>
                        <a:pt x="333" y="424"/>
                      </a:lnTo>
                      <a:lnTo>
                        <a:pt x="340" y="431"/>
                      </a:lnTo>
                      <a:lnTo>
                        <a:pt x="347" y="431"/>
                      </a:lnTo>
                      <a:lnTo>
                        <a:pt x="354" y="438"/>
                      </a:lnTo>
                      <a:lnTo>
                        <a:pt x="361" y="445"/>
                      </a:lnTo>
                      <a:lnTo>
                        <a:pt x="368" y="452"/>
                      </a:lnTo>
                      <a:lnTo>
                        <a:pt x="383" y="466"/>
                      </a:lnTo>
                      <a:lnTo>
                        <a:pt x="376" y="466"/>
                      </a:lnTo>
                      <a:lnTo>
                        <a:pt x="383" y="466"/>
                      </a:lnTo>
                      <a:lnTo>
                        <a:pt x="390" y="473"/>
                      </a:lnTo>
                      <a:lnTo>
                        <a:pt x="390" y="480"/>
                      </a:lnTo>
                      <a:lnTo>
                        <a:pt x="404" y="487"/>
                      </a:lnTo>
                      <a:lnTo>
                        <a:pt x="397" y="487"/>
                      </a:lnTo>
                      <a:lnTo>
                        <a:pt x="404" y="487"/>
                      </a:lnTo>
                      <a:lnTo>
                        <a:pt x="411" y="494"/>
                      </a:lnTo>
                      <a:lnTo>
                        <a:pt x="418" y="501"/>
                      </a:lnTo>
                      <a:lnTo>
                        <a:pt x="425" y="508"/>
                      </a:lnTo>
                      <a:lnTo>
                        <a:pt x="432" y="515"/>
                      </a:lnTo>
                      <a:lnTo>
                        <a:pt x="439" y="523"/>
                      </a:lnTo>
                      <a:lnTo>
                        <a:pt x="446" y="523"/>
                      </a:lnTo>
                      <a:lnTo>
                        <a:pt x="446" y="530"/>
                      </a:lnTo>
                      <a:lnTo>
                        <a:pt x="454" y="537"/>
                      </a:lnTo>
                      <a:lnTo>
                        <a:pt x="461" y="544"/>
                      </a:lnTo>
                      <a:lnTo>
                        <a:pt x="468" y="551"/>
                      </a:lnTo>
                      <a:lnTo>
                        <a:pt x="475" y="551"/>
                      </a:lnTo>
                      <a:lnTo>
                        <a:pt x="489" y="558"/>
                      </a:lnTo>
                      <a:lnTo>
                        <a:pt x="482" y="558"/>
                      </a:lnTo>
                      <a:lnTo>
                        <a:pt x="489" y="558"/>
                      </a:lnTo>
                      <a:lnTo>
                        <a:pt x="496" y="565"/>
                      </a:lnTo>
                      <a:lnTo>
                        <a:pt x="503" y="565"/>
                      </a:lnTo>
                      <a:lnTo>
                        <a:pt x="510" y="572"/>
                      </a:lnTo>
                      <a:lnTo>
                        <a:pt x="510" y="579"/>
                      </a:lnTo>
                      <a:lnTo>
                        <a:pt x="517" y="586"/>
                      </a:lnTo>
                      <a:lnTo>
                        <a:pt x="524" y="586"/>
                      </a:lnTo>
                      <a:lnTo>
                        <a:pt x="531" y="593"/>
                      </a:lnTo>
                      <a:lnTo>
                        <a:pt x="539" y="600"/>
                      </a:lnTo>
                      <a:lnTo>
                        <a:pt x="546" y="600"/>
                      </a:lnTo>
                      <a:lnTo>
                        <a:pt x="553" y="607"/>
                      </a:lnTo>
                      <a:lnTo>
                        <a:pt x="560" y="607"/>
                      </a:lnTo>
                      <a:lnTo>
                        <a:pt x="567" y="607"/>
                      </a:lnTo>
                      <a:lnTo>
                        <a:pt x="574" y="614"/>
                      </a:lnTo>
                      <a:lnTo>
                        <a:pt x="581" y="614"/>
                      </a:lnTo>
                      <a:lnTo>
                        <a:pt x="588" y="621"/>
                      </a:lnTo>
                      <a:lnTo>
                        <a:pt x="595" y="621"/>
                      </a:lnTo>
                      <a:lnTo>
                        <a:pt x="602" y="629"/>
                      </a:lnTo>
                      <a:lnTo>
                        <a:pt x="609" y="629"/>
                      </a:lnTo>
                      <a:lnTo>
                        <a:pt x="617" y="636"/>
                      </a:lnTo>
                      <a:lnTo>
                        <a:pt x="624" y="636"/>
                      </a:lnTo>
                      <a:lnTo>
                        <a:pt x="631" y="636"/>
                      </a:lnTo>
                      <a:lnTo>
                        <a:pt x="631" y="643"/>
                      </a:lnTo>
                      <a:lnTo>
                        <a:pt x="638" y="643"/>
                      </a:lnTo>
                      <a:lnTo>
                        <a:pt x="645" y="643"/>
                      </a:lnTo>
                      <a:lnTo>
                        <a:pt x="652" y="650"/>
                      </a:lnTo>
                      <a:lnTo>
                        <a:pt x="659" y="650"/>
                      </a:lnTo>
                      <a:lnTo>
                        <a:pt x="666" y="650"/>
                      </a:lnTo>
                      <a:lnTo>
                        <a:pt x="673" y="657"/>
                      </a:lnTo>
                      <a:lnTo>
                        <a:pt x="680" y="657"/>
                      </a:lnTo>
                      <a:lnTo>
                        <a:pt x="687" y="657"/>
                      </a:lnTo>
                      <a:lnTo>
                        <a:pt x="695" y="657"/>
                      </a:lnTo>
                      <a:lnTo>
                        <a:pt x="702" y="664"/>
                      </a:lnTo>
                      <a:lnTo>
                        <a:pt x="709" y="664"/>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0" name="Freeform 46"/>
                <p:cNvSpPr>
                  <a:spLocks/>
                </p:cNvSpPr>
                <p:nvPr/>
              </p:nvSpPr>
              <p:spPr bwMode="auto">
                <a:xfrm>
                  <a:off x="2894" y="2725"/>
                  <a:ext cx="751" cy="587"/>
                </a:xfrm>
                <a:custGeom>
                  <a:avLst/>
                  <a:gdLst>
                    <a:gd name="T0" fmla="*/ 14 w 751"/>
                    <a:gd name="T1" fmla="*/ 587 h 587"/>
                    <a:gd name="T2" fmla="*/ 35 w 751"/>
                    <a:gd name="T3" fmla="*/ 587 h 587"/>
                    <a:gd name="T4" fmla="*/ 49 w 751"/>
                    <a:gd name="T5" fmla="*/ 587 h 587"/>
                    <a:gd name="T6" fmla="*/ 71 w 751"/>
                    <a:gd name="T7" fmla="*/ 587 h 587"/>
                    <a:gd name="T8" fmla="*/ 92 w 751"/>
                    <a:gd name="T9" fmla="*/ 587 h 587"/>
                    <a:gd name="T10" fmla="*/ 106 w 751"/>
                    <a:gd name="T11" fmla="*/ 587 h 587"/>
                    <a:gd name="T12" fmla="*/ 127 w 751"/>
                    <a:gd name="T13" fmla="*/ 580 h 587"/>
                    <a:gd name="T14" fmla="*/ 149 w 751"/>
                    <a:gd name="T15" fmla="*/ 573 h 587"/>
                    <a:gd name="T16" fmla="*/ 163 w 751"/>
                    <a:gd name="T17" fmla="*/ 566 h 587"/>
                    <a:gd name="T18" fmla="*/ 184 w 751"/>
                    <a:gd name="T19" fmla="*/ 559 h 587"/>
                    <a:gd name="T20" fmla="*/ 205 w 751"/>
                    <a:gd name="T21" fmla="*/ 552 h 587"/>
                    <a:gd name="T22" fmla="*/ 226 w 751"/>
                    <a:gd name="T23" fmla="*/ 544 h 587"/>
                    <a:gd name="T24" fmla="*/ 241 w 751"/>
                    <a:gd name="T25" fmla="*/ 530 h 587"/>
                    <a:gd name="T26" fmla="*/ 262 w 751"/>
                    <a:gd name="T27" fmla="*/ 530 h 587"/>
                    <a:gd name="T28" fmla="*/ 283 w 751"/>
                    <a:gd name="T29" fmla="*/ 516 h 587"/>
                    <a:gd name="T30" fmla="*/ 297 w 751"/>
                    <a:gd name="T31" fmla="*/ 502 h 587"/>
                    <a:gd name="T32" fmla="*/ 319 w 751"/>
                    <a:gd name="T33" fmla="*/ 488 h 587"/>
                    <a:gd name="T34" fmla="*/ 340 w 751"/>
                    <a:gd name="T35" fmla="*/ 474 h 587"/>
                    <a:gd name="T36" fmla="*/ 354 w 751"/>
                    <a:gd name="T37" fmla="*/ 460 h 587"/>
                    <a:gd name="T38" fmla="*/ 375 w 751"/>
                    <a:gd name="T39" fmla="*/ 446 h 587"/>
                    <a:gd name="T40" fmla="*/ 397 w 751"/>
                    <a:gd name="T41" fmla="*/ 424 h 587"/>
                    <a:gd name="T42" fmla="*/ 411 w 751"/>
                    <a:gd name="T43" fmla="*/ 410 h 587"/>
                    <a:gd name="T44" fmla="*/ 432 w 751"/>
                    <a:gd name="T45" fmla="*/ 389 h 587"/>
                    <a:gd name="T46" fmla="*/ 453 w 751"/>
                    <a:gd name="T47" fmla="*/ 368 h 587"/>
                    <a:gd name="T48" fmla="*/ 467 w 751"/>
                    <a:gd name="T49" fmla="*/ 354 h 587"/>
                    <a:gd name="T50" fmla="*/ 489 w 751"/>
                    <a:gd name="T51" fmla="*/ 332 h 587"/>
                    <a:gd name="T52" fmla="*/ 503 w 751"/>
                    <a:gd name="T53" fmla="*/ 311 h 587"/>
                    <a:gd name="T54" fmla="*/ 524 w 751"/>
                    <a:gd name="T55" fmla="*/ 290 h 587"/>
                    <a:gd name="T56" fmla="*/ 538 w 751"/>
                    <a:gd name="T57" fmla="*/ 276 h 587"/>
                    <a:gd name="T58" fmla="*/ 553 w 751"/>
                    <a:gd name="T59" fmla="*/ 255 h 587"/>
                    <a:gd name="T60" fmla="*/ 574 w 751"/>
                    <a:gd name="T61" fmla="*/ 234 h 587"/>
                    <a:gd name="T62" fmla="*/ 588 w 751"/>
                    <a:gd name="T63" fmla="*/ 219 h 587"/>
                    <a:gd name="T64" fmla="*/ 595 w 751"/>
                    <a:gd name="T65" fmla="*/ 198 h 587"/>
                    <a:gd name="T66" fmla="*/ 616 w 751"/>
                    <a:gd name="T67" fmla="*/ 177 h 587"/>
                    <a:gd name="T68" fmla="*/ 630 w 751"/>
                    <a:gd name="T69" fmla="*/ 156 h 587"/>
                    <a:gd name="T70" fmla="*/ 652 w 751"/>
                    <a:gd name="T71" fmla="*/ 135 h 587"/>
                    <a:gd name="T72" fmla="*/ 659 w 751"/>
                    <a:gd name="T73" fmla="*/ 113 h 587"/>
                    <a:gd name="T74" fmla="*/ 680 w 751"/>
                    <a:gd name="T75" fmla="*/ 99 h 587"/>
                    <a:gd name="T76" fmla="*/ 694 w 751"/>
                    <a:gd name="T77" fmla="*/ 71 h 587"/>
                    <a:gd name="T78" fmla="*/ 708 w 751"/>
                    <a:gd name="T79" fmla="*/ 50 h 587"/>
                    <a:gd name="T80" fmla="*/ 723 w 751"/>
                    <a:gd name="T81" fmla="*/ 36 h 587"/>
                    <a:gd name="T82" fmla="*/ 737 w 751"/>
                    <a:gd name="T83" fmla="*/ 14 h 5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1"/>
                    <a:gd name="T127" fmla="*/ 0 h 587"/>
                    <a:gd name="T128" fmla="*/ 751 w 751"/>
                    <a:gd name="T129" fmla="*/ 587 h 5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1" h="587">
                      <a:moveTo>
                        <a:pt x="0" y="587"/>
                      </a:moveTo>
                      <a:lnTo>
                        <a:pt x="7" y="587"/>
                      </a:lnTo>
                      <a:lnTo>
                        <a:pt x="14" y="587"/>
                      </a:lnTo>
                      <a:lnTo>
                        <a:pt x="21" y="587"/>
                      </a:lnTo>
                      <a:lnTo>
                        <a:pt x="28" y="587"/>
                      </a:lnTo>
                      <a:lnTo>
                        <a:pt x="35" y="587"/>
                      </a:lnTo>
                      <a:lnTo>
                        <a:pt x="42" y="587"/>
                      </a:lnTo>
                      <a:lnTo>
                        <a:pt x="49" y="587"/>
                      </a:lnTo>
                      <a:lnTo>
                        <a:pt x="56" y="587"/>
                      </a:lnTo>
                      <a:lnTo>
                        <a:pt x="63" y="587"/>
                      </a:lnTo>
                      <a:lnTo>
                        <a:pt x="71" y="587"/>
                      </a:lnTo>
                      <a:lnTo>
                        <a:pt x="78" y="587"/>
                      </a:lnTo>
                      <a:lnTo>
                        <a:pt x="85" y="587"/>
                      </a:lnTo>
                      <a:lnTo>
                        <a:pt x="92" y="587"/>
                      </a:lnTo>
                      <a:lnTo>
                        <a:pt x="99" y="587"/>
                      </a:lnTo>
                      <a:lnTo>
                        <a:pt x="106" y="587"/>
                      </a:lnTo>
                      <a:lnTo>
                        <a:pt x="113" y="580"/>
                      </a:lnTo>
                      <a:lnTo>
                        <a:pt x="120" y="580"/>
                      </a:lnTo>
                      <a:lnTo>
                        <a:pt x="127" y="580"/>
                      </a:lnTo>
                      <a:lnTo>
                        <a:pt x="134" y="580"/>
                      </a:lnTo>
                      <a:lnTo>
                        <a:pt x="141" y="580"/>
                      </a:lnTo>
                      <a:lnTo>
                        <a:pt x="149" y="573"/>
                      </a:lnTo>
                      <a:lnTo>
                        <a:pt x="156" y="573"/>
                      </a:lnTo>
                      <a:lnTo>
                        <a:pt x="163" y="573"/>
                      </a:lnTo>
                      <a:lnTo>
                        <a:pt x="163" y="566"/>
                      </a:lnTo>
                      <a:lnTo>
                        <a:pt x="170" y="566"/>
                      </a:lnTo>
                      <a:lnTo>
                        <a:pt x="177" y="566"/>
                      </a:lnTo>
                      <a:lnTo>
                        <a:pt x="184" y="559"/>
                      </a:lnTo>
                      <a:lnTo>
                        <a:pt x="191" y="559"/>
                      </a:lnTo>
                      <a:lnTo>
                        <a:pt x="198" y="552"/>
                      </a:lnTo>
                      <a:lnTo>
                        <a:pt x="205" y="552"/>
                      </a:lnTo>
                      <a:lnTo>
                        <a:pt x="212" y="552"/>
                      </a:lnTo>
                      <a:lnTo>
                        <a:pt x="219" y="544"/>
                      </a:lnTo>
                      <a:lnTo>
                        <a:pt x="226" y="544"/>
                      </a:lnTo>
                      <a:lnTo>
                        <a:pt x="226" y="537"/>
                      </a:lnTo>
                      <a:lnTo>
                        <a:pt x="234" y="537"/>
                      </a:lnTo>
                      <a:lnTo>
                        <a:pt x="241" y="530"/>
                      </a:lnTo>
                      <a:lnTo>
                        <a:pt x="248" y="530"/>
                      </a:lnTo>
                      <a:lnTo>
                        <a:pt x="255" y="530"/>
                      </a:lnTo>
                      <a:lnTo>
                        <a:pt x="262" y="530"/>
                      </a:lnTo>
                      <a:lnTo>
                        <a:pt x="269" y="523"/>
                      </a:lnTo>
                      <a:lnTo>
                        <a:pt x="276" y="523"/>
                      </a:lnTo>
                      <a:lnTo>
                        <a:pt x="283" y="516"/>
                      </a:lnTo>
                      <a:lnTo>
                        <a:pt x="290" y="509"/>
                      </a:lnTo>
                      <a:lnTo>
                        <a:pt x="297" y="502"/>
                      </a:lnTo>
                      <a:lnTo>
                        <a:pt x="304" y="495"/>
                      </a:lnTo>
                      <a:lnTo>
                        <a:pt x="312" y="488"/>
                      </a:lnTo>
                      <a:lnTo>
                        <a:pt x="319" y="488"/>
                      </a:lnTo>
                      <a:lnTo>
                        <a:pt x="326" y="481"/>
                      </a:lnTo>
                      <a:lnTo>
                        <a:pt x="333" y="474"/>
                      </a:lnTo>
                      <a:lnTo>
                        <a:pt x="340" y="474"/>
                      </a:lnTo>
                      <a:lnTo>
                        <a:pt x="347" y="474"/>
                      </a:lnTo>
                      <a:lnTo>
                        <a:pt x="347" y="467"/>
                      </a:lnTo>
                      <a:lnTo>
                        <a:pt x="354" y="460"/>
                      </a:lnTo>
                      <a:lnTo>
                        <a:pt x="361" y="453"/>
                      </a:lnTo>
                      <a:lnTo>
                        <a:pt x="368" y="446"/>
                      </a:lnTo>
                      <a:lnTo>
                        <a:pt x="375" y="446"/>
                      </a:lnTo>
                      <a:lnTo>
                        <a:pt x="382" y="438"/>
                      </a:lnTo>
                      <a:lnTo>
                        <a:pt x="389" y="431"/>
                      </a:lnTo>
                      <a:lnTo>
                        <a:pt x="397" y="424"/>
                      </a:lnTo>
                      <a:lnTo>
                        <a:pt x="404" y="417"/>
                      </a:lnTo>
                      <a:lnTo>
                        <a:pt x="411" y="410"/>
                      </a:lnTo>
                      <a:lnTo>
                        <a:pt x="418" y="403"/>
                      </a:lnTo>
                      <a:lnTo>
                        <a:pt x="425" y="396"/>
                      </a:lnTo>
                      <a:lnTo>
                        <a:pt x="432" y="389"/>
                      </a:lnTo>
                      <a:lnTo>
                        <a:pt x="439" y="382"/>
                      </a:lnTo>
                      <a:lnTo>
                        <a:pt x="446" y="375"/>
                      </a:lnTo>
                      <a:lnTo>
                        <a:pt x="453" y="368"/>
                      </a:lnTo>
                      <a:lnTo>
                        <a:pt x="460" y="361"/>
                      </a:lnTo>
                      <a:lnTo>
                        <a:pt x="467" y="354"/>
                      </a:lnTo>
                      <a:lnTo>
                        <a:pt x="475" y="347"/>
                      </a:lnTo>
                      <a:lnTo>
                        <a:pt x="482" y="340"/>
                      </a:lnTo>
                      <a:lnTo>
                        <a:pt x="489" y="332"/>
                      </a:lnTo>
                      <a:lnTo>
                        <a:pt x="496" y="325"/>
                      </a:lnTo>
                      <a:lnTo>
                        <a:pt x="496" y="318"/>
                      </a:lnTo>
                      <a:lnTo>
                        <a:pt x="503" y="311"/>
                      </a:lnTo>
                      <a:lnTo>
                        <a:pt x="510" y="304"/>
                      </a:lnTo>
                      <a:lnTo>
                        <a:pt x="517" y="297"/>
                      </a:lnTo>
                      <a:lnTo>
                        <a:pt x="524" y="290"/>
                      </a:lnTo>
                      <a:lnTo>
                        <a:pt x="531" y="290"/>
                      </a:lnTo>
                      <a:lnTo>
                        <a:pt x="531" y="283"/>
                      </a:lnTo>
                      <a:lnTo>
                        <a:pt x="538" y="276"/>
                      </a:lnTo>
                      <a:lnTo>
                        <a:pt x="545" y="269"/>
                      </a:lnTo>
                      <a:lnTo>
                        <a:pt x="545" y="262"/>
                      </a:lnTo>
                      <a:lnTo>
                        <a:pt x="553" y="255"/>
                      </a:lnTo>
                      <a:lnTo>
                        <a:pt x="560" y="248"/>
                      </a:lnTo>
                      <a:lnTo>
                        <a:pt x="567" y="241"/>
                      </a:lnTo>
                      <a:lnTo>
                        <a:pt x="574" y="234"/>
                      </a:lnTo>
                      <a:lnTo>
                        <a:pt x="574" y="226"/>
                      </a:lnTo>
                      <a:lnTo>
                        <a:pt x="581" y="226"/>
                      </a:lnTo>
                      <a:lnTo>
                        <a:pt x="588" y="219"/>
                      </a:lnTo>
                      <a:lnTo>
                        <a:pt x="595" y="212"/>
                      </a:lnTo>
                      <a:lnTo>
                        <a:pt x="595" y="205"/>
                      </a:lnTo>
                      <a:lnTo>
                        <a:pt x="595" y="198"/>
                      </a:lnTo>
                      <a:lnTo>
                        <a:pt x="602" y="191"/>
                      </a:lnTo>
                      <a:lnTo>
                        <a:pt x="609" y="184"/>
                      </a:lnTo>
                      <a:lnTo>
                        <a:pt x="616" y="177"/>
                      </a:lnTo>
                      <a:lnTo>
                        <a:pt x="623" y="170"/>
                      </a:lnTo>
                      <a:lnTo>
                        <a:pt x="630" y="163"/>
                      </a:lnTo>
                      <a:lnTo>
                        <a:pt x="630" y="156"/>
                      </a:lnTo>
                      <a:lnTo>
                        <a:pt x="638" y="149"/>
                      </a:lnTo>
                      <a:lnTo>
                        <a:pt x="645" y="142"/>
                      </a:lnTo>
                      <a:lnTo>
                        <a:pt x="652" y="135"/>
                      </a:lnTo>
                      <a:lnTo>
                        <a:pt x="652" y="128"/>
                      </a:lnTo>
                      <a:lnTo>
                        <a:pt x="652" y="120"/>
                      </a:lnTo>
                      <a:lnTo>
                        <a:pt x="659" y="113"/>
                      </a:lnTo>
                      <a:lnTo>
                        <a:pt x="666" y="106"/>
                      </a:lnTo>
                      <a:lnTo>
                        <a:pt x="673" y="106"/>
                      </a:lnTo>
                      <a:lnTo>
                        <a:pt x="680" y="99"/>
                      </a:lnTo>
                      <a:lnTo>
                        <a:pt x="680" y="92"/>
                      </a:lnTo>
                      <a:lnTo>
                        <a:pt x="687" y="85"/>
                      </a:lnTo>
                      <a:lnTo>
                        <a:pt x="694" y="71"/>
                      </a:lnTo>
                      <a:lnTo>
                        <a:pt x="701" y="64"/>
                      </a:lnTo>
                      <a:lnTo>
                        <a:pt x="708" y="57"/>
                      </a:lnTo>
                      <a:lnTo>
                        <a:pt x="708" y="50"/>
                      </a:lnTo>
                      <a:lnTo>
                        <a:pt x="716" y="50"/>
                      </a:lnTo>
                      <a:lnTo>
                        <a:pt x="716" y="43"/>
                      </a:lnTo>
                      <a:lnTo>
                        <a:pt x="723" y="36"/>
                      </a:lnTo>
                      <a:lnTo>
                        <a:pt x="730" y="29"/>
                      </a:lnTo>
                      <a:lnTo>
                        <a:pt x="737" y="22"/>
                      </a:lnTo>
                      <a:lnTo>
                        <a:pt x="737" y="14"/>
                      </a:lnTo>
                      <a:lnTo>
                        <a:pt x="744" y="7"/>
                      </a:lnTo>
                      <a:lnTo>
                        <a:pt x="751"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1" name="Freeform 47"/>
                <p:cNvSpPr>
                  <a:spLocks/>
                </p:cNvSpPr>
                <p:nvPr/>
              </p:nvSpPr>
              <p:spPr bwMode="auto">
                <a:xfrm>
                  <a:off x="3645" y="2344"/>
                  <a:ext cx="780" cy="381"/>
                </a:xfrm>
                <a:custGeom>
                  <a:avLst/>
                  <a:gdLst>
                    <a:gd name="T0" fmla="*/ 14 w 780"/>
                    <a:gd name="T1" fmla="*/ 367 h 381"/>
                    <a:gd name="T2" fmla="*/ 21 w 780"/>
                    <a:gd name="T3" fmla="*/ 346 h 381"/>
                    <a:gd name="T4" fmla="*/ 35 w 780"/>
                    <a:gd name="T5" fmla="*/ 325 h 381"/>
                    <a:gd name="T6" fmla="*/ 57 w 780"/>
                    <a:gd name="T7" fmla="*/ 304 h 381"/>
                    <a:gd name="T8" fmla="*/ 71 w 780"/>
                    <a:gd name="T9" fmla="*/ 289 h 381"/>
                    <a:gd name="T10" fmla="*/ 85 w 780"/>
                    <a:gd name="T11" fmla="*/ 268 h 381"/>
                    <a:gd name="T12" fmla="*/ 106 w 780"/>
                    <a:gd name="T13" fmla="*/ 247 h 381"/>
                    <a:gd name="T14" fmla="*/ 120 w 780"/>
                    <a:gd name="T15" fmla="*/ 233 h 381"/>
                    <a:gd name="T16" fmla="*/ 142 w 780"/>
                    <a:gd name="T17" fmla="*/ 212 h 381"/>
                    <a:gd name="T18" fmla="*/ 156 w 780"/>
                    <a:gd name="T19" fmla="*/ 191 h 381"/>
                    <a:gd name="T20" fmla="*/ 177 w 780"/>
                    <a:gd name="T21" fmla="*/ 176 h 381"/>
                    <a:gd name="T22" fmla="*/ 198 w 780"/>
                    <a:gd name="T23" fmla="*/ 155 h 381"/>
                    <a:gd name="T24" fmla="*/ 213 w 780"/>
                    <a:gd name="T25" fmla="*/ 141 h 381"/>
                    <a:gd name="T26" fmla="*/ 234 w 780"/>
                    <a:gd name="T27" fmla="*/ 127 h 381"/>
                    <a:gd name="T28" fmla="*/ 255 w 780"/>
                    <a:gd name="T29" fmla="*/ 113 h 381"/>
                    <a:gd name="T30" fmla="*/ 269 w 780"/>
                    <a:gd name="T31" fmla="*/ 99 h 381"/>
                    <a:gd name="T32" fmla="*/ 291 w 780"/>
                    <a:gd name="T33" fmla="*/ 85 h 381"/>
                    <a:gd name="T34" fmla="*/ 312 w 780"/>
                    <a:gd name="T35" fmla="*/ 70 h 381"/>
                    <a:gd name="T36" fmla="*/ 326 w 780"/>
                    <a:gd name="T37" fmla="*/ 63 h 381"/>
                    <a:gd name="T38" fmla="*/ 347 w 780"/>
                    <a:gd name="T39" fmla="*/ 63 h 381"/>
                    <a:gd name="T40" fmla="*/ 369 w 780"/>
                    <a:gd name="T41" fmla="*/ 49 h 381"/>
                    <a:gd name="T42" fmla="*/ 390 w 780"/>
                    <a:gd name="T43" fmla="*/ 42 h 381"/>
                    <a:gd name="T44" fmla="*/ 404 w 780"/>
                    <a:gd name="T45" fmla="*/ 42 h 381"/>
                    <a:gd name="T46" fmla="*/ 425 w 780"/>
                    <a:gd name="T47" fmla="*/ 35 h 381"/>
                    <a:gd name="T48" fmla="*/ 446 w 780"/>
                    <a:gd name="T49" fmla="*/ 28 h 381"/>
                    <a:gd name="T50" fmla="*/ 461 w 780"/>
                    <a:gd name="T51" fmla="*/ 21 h 381"/>
                    <a:gd name="T52" fmla="*/ 482 w 780"/>
                    <a:gd name="T53" fmla="*/ 21 h 381"/>
                    <a:gd name="T54" fmla="*/ 503 w 780"/>
                    <a:gd name="T55" fmla="*/ 14 h 381"/>
                    <a:gd name="T56" fmla="*/ 517 w 780"/>
                    <a:gd name="T57" fmla="*/ 14 h 381"/>
                    <a:gd name="T58" fmla="*/ 539 w 780"/>
                    <a:gd name="T59" fmla="*/ 7 h 381"/>
                    <a:gd name="T60" fmla="*/ 560 w 780"/>
                    <a:gd name="T61" fmla="*/ 7 h 381"/>
                    <a:gd name="T62" fmla="*/ 574 w 780"/>
                    <a:gd name="T63" fmla="*/ 7 h 381"/>
                    <a:gd name="T64" fmla="*/ 595 w 780"/>
                    <a:gd name="T65" fmla="*/ 7 h 381"/>
                    <a:gd name="T66" fmla="*/ 617 w 780"/>
                    <a:gd name="T67" fmla="*/ 0 h 381"/>
                    <a:gd name="T68" fmla="*/ 631 w 780"/>
                    <a:gd name="T69" fmla="*/ 0 h 381"/>
                    <a:gd name="T70" fmla="*/ 652 w 780"/>
                    <a:gd name="T71" fmla="*/ 0 h 381"/>
                    <a:gd name="T72" fmla="*/ 673 w 780"/>
                    <a:gd name="T73" fmla="*/ 0 h 381"/>
                    <a:gd name="T74" fmla="*/ 695 w 780"/>
                    <a:gd name="T75" fmla="*/ 0 h 381"/>
                    <a:gd name="T76" fmla="*/ 709 w 780"/>
                    <a:gd name="T77" fmla="*/ 0 h 381"/>
                    <a:gd name="T78" fmla="*/ 730 w 780"/>
                    <a:gd name="T79" fmla="*/ 0 h 381"/>
                    <a:gd name="T80" fmla="*/ 751 w 780"/>
                    <a:gd name="T81" fmla="*/ 0 h 381"/>
                    <a:gd name="T82" fmla="*/ 765 w 780"/>
                    <a:gd name="T83" fmla="*/ 0 h 38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80"/>
                    <a:gd name="T127" fmla="*/ 0 h 381"/>
                    <a:gd name="T128" fmla="*/ 780 w 780"/>
                    <a:gd name="T129" fmla="*/ 381 h 38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80" h="381">
                      <a:moveTo>
                        <a:pt x="0" y="381"/>
                      </a:moveTo>
                      <a:lnTo>
                        <a:pt x="7" y="374"/>
                      </a:lnTo>
                      <a:lnTo>
                        <a:pt x="14" y="367"/>
                      </a:lnTo>
                      <a:lnTo>
                        <a:pt x="21" y="360"/>
                      </a:lnTo>
                      <a:lnTo>
                        <a:pt x="21" y="346"/>
                      </a:lnTo>
                      <a:lnTo>
                        <a:pt x="28" y="339"/>
                      </a:lnTo>
                      <a:lnTo>
                        <a:pt x="35" y="332"/>
                      </a:lnTo>
                      <a:lnTo>
                        <a:pt x="35" y="325"/>
                      </a:lnTo>
                      <a:lnTo>
                        <a:pt x="42" y="318"/>
                      </a:lnTo>
                      <a:lnTo>
                        <a:pt x="50" y="311"/>
                      </a:lnTo>
                      <a:lnTo>
                        <a:pt x="57" y="304"/>
                      </a:lnTo>
                      <a:lnTo>
                        <a:pt x="64" y="304"/>
                      </a:lnTo>
                      <a:lnTo>
                        <a:pt x="64" y="297"/>
                      </a:lnTo>
                      <a:lnTo>
                        <a:pt x="71" y="289"/>
                      </a:lnTo>
                      <a:lnTo>
                        <a:pt x="78" y="282"/>
                      </a:lnTo>
                      <a:lnTo>
                        <a:pt x="85" y="275"/>
                      </a:lnTo>
                      <a:lnTo>
                        <a:pt x="85" y="268"/>
                      </a:lnTo>
                      <a:lnTo>
                        <a:pt x="92" y="261"/>
                      </a:lnTo>
                      <a:lnTo>
                        <a:pt x="99" y="254"/>
                      </a:lnTo>
                      <a:lnTo>
                        <a:pt x="106" y="247"/>
                      </a:lnTo>
                      <a:lnTo>
                        <a:pt x="113" y="247"/>
                      </a:lnTo>
                      <a:lnTo>
                        <a:pt x="120" y="240"/>
                      </a:lnTo>
                      <a:lnTo>
                        <a:pt x="120" y="233"/>
                      </a:lnTo>
                      <a:lnTo>
                        <a:pt x="128" y="226"/>
                      </a:lnTo>
                      <a:lnTo>
                        <a:pt x="135" y="219"/>
                      </a:lnTo>
                      <a:lnTo>
                        <a:pt x="142" y="212"/>
                      </a:lnTo>
                      <a:lnTo>
                        <a:pt x="149" y="205"/>
                      </a:lnTo>
                      <a:lnTo>
                        <a:pt x="149" y="198"/>
                      </a:lnTo>
                      <a:lnTo>
                        <a:pt x="156" y="191"/>
                      </a:lnTo>
                      <a:lnTo>
                        <a:pt x="163" y="183"/>
                      </a:lnTo>
                      <a:lnTo>
                        <a:pt x="170" y="183"/>
                      </a:lnTo>
                      <a:lnTo>
                        <a:pt x="177" y="176"/>
                      </a:lnTo>
                      <a:lnTo>
                        <a:pt x="184" y="169"/>
                      </a:lnTo>
                      <a:lnTo>
                        <a:pt x="191" y="162"/>
                      </a:lnTo>
                      <a:lnTo>
                        <a:pt x="198" y="155"/>
                      </a:lnTo>
                      <a:lnTo>
                        <a:pt x="205" y="148"/>
                      </a:lnTo>
                      <a:lnTo>
                        <a:pt x="213" y="141"/>
                      </a:lnTo>
                      <a:lnTo>
                        <a:pt x="220" y="134"/>
                      </a:lnTo>
                      <a:lnTo>
                        <a:pt x="227" y="127"/>
                      </a:lnTo>
                      <a:lnTo>
                        <a:pt x="234" y="127"/>
                      </a:lnTo>
                      <a:lnTo>
                        <a:pt x="241" y="127"/>
                      </a:lnTo>
                      <a:lnTo>
                        <a:pt x="248" y="120"/>
                      </a:lnTo>
                      <a:lnTo>
                        <a:pt x="255" y="113"/>
                      </a:lnTo>
                      <a:lnTo>
                        <a:pt x="262" y="106"/>
                      </a:lnTo>
                      <a:lnTo>
                        <a:pt x="269" y="106"/>
                      </a:lnTo>
                      <a:lnTo>
                        <a:pt x="269" y="99"/>
                      </a:lnTo>
                      <a:lnTo>
                        <a:pt x="276" y="92"/>
                      </a:lnTo>
                      <a:lnTo>
                        <a:pt x="283" y="92"/>
                      </a:lnTo>
                      <a:lnTo>
                        <a:pt x="291" y="85"/>
                      </a:lnTo>
                      <a:lnTo>
                        <a:pt x="298" y="85"/>
                      </a:lnTo>
                      <a:lnTo>
                        <a:pt x="305" y="77"/>
                      </a:lnTo>
                      <a:lnTo>
                        <a:pt x="312" y="70"/>
                      </a:lnTo>
                      <a:lnTo>
                        <a:pt x="319" y="70"/>
                      </a:lnTo>
                      <a:lnTo>
                        <a:pt x="326" y="70"/>
                      </a:lnTo>
                      <a:lnTo>
                        <a:pt x="326" y="63"/>
                      </a:lnTo>
                      <a:lnTo>
                        <a:pt x="333" y="63"/>
                      </a:lnTo>
                      <a:lnTo>
                        <a:pt x="340" y="63"/>
                      </a:lnTo>
                      <a:lnTo>
                        <a:pt x="347" y="63"/>
                      </a:lnTo>
                      <a:lnTo>
                        <a:pt x="354" y="56"/>
                      </a:lnTo>
                      <a:lnTo>
                        <a:pt x="361" y="56"/>
                      </a:lnTo>
                      <a:lnTo>
                        <a:pt x="369" y="49"/>
                      </a:lnTo>
                      <a:lnTo>
                        <a:pt x="376" y="49"/>
                      </a:lnTo>
                      <a:lnTo>
                        <a:pt x="383" y="49"/>
                      </a:lnTo>
                      <a:lnTo>
                        <a:pt x="390" y="42"/>
                      </a:lnTo>
                      <a:lnTo>
                        <a:pt x="397" y="42"/>
                      </a:lnTo>
                      <a:lnTo>
                        <a:pt x="404" y="42"/>
                      </a:lnTo>
                      <a:lnTo>
                        <a:pt x="411" y="35"/>
                      </a:lnTo>
                      <a:lnTo>
                        <a:pt x="418" y="35"/>
                      </a:lnTo>
                      <a:lnTo>
                        <a:pt x="425" y="35"/>
                      </a:lnTo>
                      <a:lnTo>
                        <a:pt x="432" y="28"/>
                      </a:lnTo>
                      <a:lnTo>
                        <a:pt x="439" y="28"/>
                      </a:lnTo>
                      <a:lnTo>
                        <a:pt x="446" y="28"/>
                      </a:lnTo>
                      <a:lnTo>
                        <a:pt x="454" y="28"/>
                      </a:lnTo>
                      <a:lnTo>
                        <a:pt x="454" y="21"/>
                      </a:lnTo>
                      <a:lnTo>
                        <a:pt x="461" y="21"/>
                      </a:lnTo>
                      <a:lnTo>
                        <a:pt x="468" y="21"/>
                      </a:lnTo>
                      <a:lnTo>
                        <a:pt x="475" y="21"/>
                      </a:lnTo>
                      <a:lnTo>
                        <a:pt x="482" y="21"/>
                      </a:lnTo>
                      <a:lnTo>
                        <a:pt x="489" y="21"/>
                      </a:lnTo>
                      <a:lnTo>
                        <a:pt x="496" y="14"/>
                      </a:lnTo>
                      <a:lnTo>
                        <a:pt x="503" y="14"/>
                      </a:lnTo>
                      <a:lnTo>
                        <a:pt x="510" y="14"/>
                      </a:lnTo>
                      <a:lnTo>
                        <a:pt x="517" y="14"/>
                      </a:lnTo>
                      <a:lnTo>
                        <a:pt x="524" y="14"/>
                      </a:lnTo>
                      <a:lnTo>
                        <a:pt x="532" y="14"/>
                      </a:lnTo>
                      <a:lnTo>
                        <a:pt x="539" y="7"/>
                      </a:lnTo>
                      <a:lnTo>
                        <a:pt x="546" y="7"/>
                      </a:lnTo>
                      <a:lnTo>
                        <a:pt x="553" y="7"/>
                      </a:lnTo>
                      <a:lnTo>
                        <a:pt x="560" y="7"/>
                      </a:lnTo>
                      <a:lnTo>
                        <a:pt x="567" y="7"/>
                      </a:lnTo>
                      <a:lnTo>
                        <a:pt x="574" y="7"/>
                      </a:lnTo>
                      <a:lnTo>
                        <a:pt x="581" y="7"/>
                      </a:lnTo>
                      <a:lnTo>
                        <a:pt x="588" y="7"/>
                      </a:lnTo>
                      <a:lnTo>
                        <a:pt x="595" y="7"/>
                      </a:lnTo>
                      <a:lnTo>
                        <a:pt x="602" y="7"/>
                      </a:lnTo>
                      <a:lnTo>
                        <a:pt x="609" y="0"/>
                      </a:lnTo>
                      <a:lnTo>
                        <a:pt x="617" y="0"/>
                      </a:lnTo>
                      <a:lnTo>
                        <a:pt x="624" y="0"/>
                      </a:lnTo>
                      <a:lnTo>
                        <a:pt x="631" y="0"/>
                      </a:lnTo>
                      <a:lnTo>
                        <a:pt x="638" y="0"/>
                      </a:lnTo>
                      <a:lnTo>
                        <a:pt x="645" y="0"/>
                      </a:lnTo>
                      <a:lnTo>
                        <a:pt x="652" y="0"/>
                      </a:lnTo>
                      <a:lnTo>
                        <a:pt x="659" y="0"/>
                      </a:lnTo>
                      <a:lnTo>
                        <a:pt x="666" y="0"/>
                      </a:lnTo>
                      <a:lnTo>
                        <a:pt x="673" y="0"/>
                      </a:lnTo>
                      <a:lnTo>
                        <a:pt x="680" y="0"/>
                      </a:lnTo>
                      <a:lnTo>
                        <a:pt x="687" y="0"/>
                      </a:lnTo>
                      <a:lnTo>
                        <a:pt x="695" y="0"/>
                      </a:lnTo>
                      <a:lnTo>
                        <a:pt x="702" y="0"/>
                      </a:lnTo>
                      <a:lnTo>
                        <a:pt x="709" y="0"/>
                      </a:lnTo>
                      <a:lnTo>
                        <a:pt x="716" y="0"/>
                      </a:lnTo>
                      <a:lnTo>
                        <a:pt x="723" y="0"/>
                      </a:lnTo>
                      <a:lnTo>
                        <a:pt x="730" y="0"/>
                      </a:lnTo>
                      <a:lnTo>
                        <a:pt x="737" y="0"/>
                      </a:lnTo>
                      <a:lnTo>
                        <a:pt x="744" y="0"/>
                      </a:lnTo>
                      <a:lnTo>
                        <a:pt x="751" y="0"/>
                      </a:lnTo>
                      <a:lnTo>
                        <a:pt x="758" y="0"/>
                      </a:lnTo>
                      <a:lnTo>
                        <a:pt x="765" y="0"/>
                      </a:lnTo>
                      <a:lnTo>
                        <a:pt x="772" y="0"/>
                      </a:lnTo>
                      <a:lnTo>
                        <a:pt x="780"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5012" name="Freeform 48"/>
                <p:cNvSpPr>
                  <a:spLocks/>
                </p:cNvSpPr>
                <p:nvPr/>
              </p:nvSpPr>
              <p:spPr bwMode="auto">
                <a:xfrm>
                  <a:off x="4425" y="2344"/>
                  <a:ext cx="63" cy="1"/>
                </a:xfrm>
                <a:custGeom>
                  <a:avLst/>
                  <a:gdLst>
                    <a:gd name="T0" fmla="*/ 0 w 63"/>
                    <a:gd name="T1" fmla="*/ 0 h 1"/>
                    <a:gd name="T2" fmla="*/ 7 w 63"/>
                    <a:gd name="T3" fmla="*/ 0 h 1"/>
                    <a:gd name="T4" fmla="*/ 14 w 63"/>
                    <a:gd name="T5" fmla="*/ 0 h 1"/>
                    <a:gd name="T6" fmla="*/ 21 w 63"/>
                    <a:gd name="T7" fmla="*/ 0 h 1"/>
                    <a:gd name="T8" fmla="*/ 28 w 63"/>
                    <a:gd name="T9" fmla="*/ 0 h 1"/>
                    <a:gd name="T10" fmla="*/ 35 w 63"/>
                    <a:gd name="T11" fmla="*/ 0 h 1"/>
                    <a:gd name="T12" fmla="*/ 35 w 63"/>
                    <a:gd name="T13" fmla="*/ 0 h 1"/>
                    <a:gd name="T14" fmla="*/ 42 w 63"/>
                    <a:gd name="T15" fmla="*/ 0 h 1"/>
                    <a:gd name="T16" fmla="*/ 49 w 63"/>
                    <a:gd name="T17" fmla="*/ 0 h 1"/>
                    <a:gd name="T18" fmla="*/ 56 w 63"/>
                    <a:gd name="T19" fmla="*/ 0 h 1"/>
                    <a:gd name="T20" fmla="*/ 63 w 63"/>
                    <a:gd name="T21" fmla="*/ 0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3"/>
                    <a:gd name="T34" fmla="*/ 0 h 1"/>
                    <a:gd name="T35" fmla="*/ 63 w 63"/>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3" h="1">
                      <a:moveTo>
                        <a:pt x="0" y="0"/>
                      </a:moveTo>
                      <a:lnTo>
                        <a:pt x="7" y="0"/>
                      </a:lnTo>
                      <a:lnTo>
                        <a:pt x="14" y="0"/>
                      </a:lnTo>
                      <a:lnTo>
                        <a:pt x="21" y="0"/>
                      </a:lnTo>
                      <a:lnTo>
                        <a:pt x="28" y="0"/>
                      </a:lnTo>
                      <a:lnTo>
                        <a:pt x="35" y="0"/>
                      </a:lnTo>
                      <a:lnTo>
                        <a:pt x="42" y="0"/>
                      </a:lnTo>
                      <a:lnTo>
                        <a:pt x="49" y="0"/>
                      </a:lnTo>
                      <a:lnTo>
                        <a:pt x="56" y="0"/>
                      </a:lnTo>
                      <a:lnTo>
                        <a:pt x="63" y="0"/>
                      </a:lnTo>
                    </a:path>
                  </a:pathLst>
                </a:custGeom>
                <a:noFill/>
                <a:ln w="4445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85006" name="Picture 59" descr="C:\Documents and Settings\ihler\Desktop\Lectures\CS178_Lectures\TP_tmp.png"/>
              <p:cNvPicPr>
                <a:picLocks noChangeAspect="1" noChangeArrowheads="1"/>
              </p:cNvPicPr>
              <p:nvPr>
                <p:custDataLst>
                  <p:tags r:id="rId2"/>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144" y="2687"/>
                <a:ext cx="2202"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007" name="Text Box 60"/>
              <p:cNvSpPr txBox="1">
                <a:spLocks noChangeArrowheads="1"/>
              </p:cNvSpPr>
              <p:nvPr/>
            </p:nvSpPr>
            <p:spPr bwMode="auto">
              <a:xfrm>
                <a:off x="86" y="2472"/>
                <a:ext cx="16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b="0"/>
                  <a:t>Something else entirely…</a:t>
                </a:r>
              </a:p>
            </p:txBody>
          </p:sp>
        </p:grpSp>
        <p:sp>
          <p:nvSpPr>
            <p:cNvPr id="85004" name="TextBox 31"/>
            <p:cNvSpPr txBox="1">
              <a:spLocks noChangeArrowheads="1"/>
            </p:cNvSpPr>
            <p:nvPr/>
          </p:nvSpPr>
          <p:spPr bwMode="auto">
            <a:xfrm>
              <a:off x="2820547" y="4648200"/>
              <a:ext cx="6846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0000FF"/>
                  </a:solidFill>
                </a:rPr>
                <a:t>(???)</a:t>
              </a:r>
            </a:p>
          </p:txBody>
        </p:sp>
      </p:grpSp>
      <p:sp>
        <p:nvSpPr>
          <p:cNvPr id="4" name="Footer Placeholder 3"/>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48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81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4"/>
          <p:cNvSpPr>
            <a:spLocks noGrp="1" noChangeArrowheads="1"/>
          </p:cNvSpPr>
          <p:nvPr>
            <p:ph type="ctrTitle"/>
          </p:nvPr>
        </p:nvSpPr>
        <p:spPr>
          <a:xfrm>
            <a:off x="152400" y="1066800"/>
            <a:ext cx="8839200" cy="1143000"/>
          </a:xfrm>
        </p:spPr>
        <p:txBody>
          <a:bodyPr/>
          <a:lstStyle/>
          <a:p>
            <a:pPr eaLnBrk="1" hangingPunct="1"/>
            <a:r>
              <a:rPr lang="en-US" altLang="en-US" sz="3200" smtClean="0"/>
              <a:t>Machine Learning and Data Mining</a:t>
            </a:r>
            <a:br>
              <a:rPr lang="en-US" altLang="en-US" sz="3200" smtClean="0"/>
            </a:br>
            <a:r>
              <a:rPr lang="en-US" altLang="en-US" sz="3200" smtClean="0"/>
              <a:t/>
            </a:r>
            <a:br>
              <a:rPr lang="en-US" altLang="en-US" sz="3200" smtClean="0"/>
            </a:br>
            <a:r>
              <a:rPr lang="en-US" altLang="en-US" sz="3200" smtClean="0"/>
              <a:t/>
            </a:r>
            <a:br>
              <a:rPr lang="en-US" altLang="en-US" sz="3200" smtClean="0"/>
            </a:br>
            <a:r>
              <a:rPr lang="en-US" altLang="en-US" sz="3200" smtClean="0"/>
              <a:t>Linear regression: nonlinear features</a:t>
            </a:r>
            <a:br>
              <a:rPr lang="en-US" altLang="en-US" sz="3200" smtClean="0"/>
            </a:br>
            <a:endParaRPr lang="en-US" altLang="en-US" sz="3200" smtClean="0"/>
          </a:p>
        </p:txBody>
      </p:sp>
      <p:sp>
        <p:nvSpPr>
          <p:cNvPr id="86018" name="Rectangle 3"/>
          <p:cNvSpPr>
            <a:spLocks noGrp="1" noChangeArrowheads="1"/>
          </p:cNvSpPr>
          <p:nvPr>
            <p:ph type="subTitle" idx="1"/>
          </p:nvPr>
        </p:nvSpPr>
        <p:spPr>
          <a:xfrm>
            <a:off x="1371600" y="3352800"/>
            <a:ext cx="6400800" cy="1752600"/>
          </a:xfrm>
        </p:spPr>
        <p:txBody>
          <a:bodyPr/>
          <a:lstStyle/>
          <a:p>
            <a:pPr eaLnBrk="1" hangingPunct="1"/>
            <a:r>
              <a:rPr lang="en-US" altLang="en-US" sz="2400" dirty="0" smtClean="0"/>
              <a:t>(adapted from) Prof. Alexander </a:t>
            </a:r>
            <a:r>
              <a:rPr lang="en-US" altLang="en-US" sz="2400" dirty="0" err="1" smtClean="0"/>
              <a:t>Ihler</a:t>
            </a:r>
            <a:endParaRPr lang="en-US" altLang="en-US" sz="2400" dirty="0" smtClean="0"/>
          </a:p>
        </p:txBody>
      </p:sp>
      <p:pic>
        <p:nvPicPr>
          <p:cNvPr id="86019" name="Picture 4" descr="C:\Documents and Settings\Owner\My Documents\My Pictures\bren_foo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555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020" name="Picture 9" descr="C:\Documents and Settings\Owner\My Documents\My Pictures\uci\Right-facing-anteater-gre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135563"/>
            <a:ext cx="23622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1" name="TextBox 6"/>
          <p:cNvSpPr txBox="1">
            <a:spLocks noChangeArrowheads="1"/>
          </p:cNvSpPr>
          <p:nvPr/>
        </p:nvSpPr>
        <p:spPr bwMode="auto">
          <a:xfrm>
            <a:off x="-93663" y="-141288"/>
            <a:ext cx="315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solidFill>
                  <a:srgbClr val="000000"/>
                </a:solidFill>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tLang="en-US" smtClean="0"/>
              <a:t>Supervised learning</a:t>
            </a:r>
          </a:p>
        </p:txBody>
      </p:sp>
      <p:sp>
        <p:nvSpPr>
          <p:cNvPr id="16386" name="Content Placeholder 2"/>
          <p:cNvSpPr>
            <a:spLocks noGrp="1"/>
          </p:cNvSpPr>
          <p:nvPr>
            <p:ph idx="1"/>
          </p:nvPr>
        </p:nvSpPr>
        <p:spPr/>
        <p:txBody>
          <a:bodyPr/>
          <a:lstStyle/>
          <a:p>
            <a:r>
              <a:rPr lang="en-US" altLang="en-US" sz="2400" smtClean="0"/>
              <a:t>Notation</a:t>
            </a:r>
          </a:p>
          <a:p>
            <a:pPr lvl="1"/>
            <a:r>
              <a:rPr lang="en-US" altLang="en-US" sz="2000" smtClean="0"/>
              <a:t>Features      </a:t>
            </a:r>
            <a:r>
              <a:rPr lang="en-US" altLang="en-US" sz="2000" i="1" smtClean="0"/>
              <a:t>x</a:t>
            </a:r>
          </a:p>
          <a:p>
            <a:pPr lvl="1"/>
            <a:r>
              <a:rPr lang="en-US" altLang="en-US" sz="2000" smtClean="0"/>
              <a:t>Targets        </a:t>
            </a:r>
            <a:r>
              <a:rPr lang="en-US" altLang="en-US" sz="2000" i="1" smtClean="0"/>
              <a:t>y</a:t>
            </a:r>
          </a:p>
          <a:p>
            <a:pPr lvl="1"/>
            <a:r>
              <a:rPr lang="en-US" altLang="en-US" sz="2000" smtClean="0"/>
              <a:t>Predictions  </a:t>
            </a:r>
            <a:r>
              <a:rPr lang="en-US" altLang="en-US" sz="2000" i="1" smtClean="0">
                <a:cs typeface="Arial" pitchFamily="34" charset="0"/>
              </a:rPr>
              <a:t>ŷ</a:t>
            </a:r>
            <a:endParaRPr lang="en-US" altLang="en-US" sz="2000" i="1" smtClean="0"/>
          </a:p>
          <a:p>
            <a:pPr lvl="1"/>
            <a:r>
              <a:rPr lang="en-US" altLang="en-US" sz="2000" smtClean="0"/>
              <a:t>Parameters </a:t>
            </a:r>
            <a:r>
              <a:rPr lang="en-US" altLang="en-US" sz="2000" i="1" smtClean="0">
                <a:latin typeface="Symbol" pitchFamily="18" charset="2"/>
              </a:rPr>
              <a:t>q</a:t>
            </a:r>
            <a:r>
              <a:rPr lang="en-US" altLang="en-US" sz="2000" smtClean="0"/>
              <a:t> </a:t>
            </a:r>
          </a:p>
        </p:txBody>
      </p:sp>
      <p:grpSp>
        <p:nvGrpSpPr>
          <p:cNvPr id="16387" name="Group 27"/>
          <p:cNvGrpSpPr>
            <a:grpSpLocks/>
          </p:cNvGrpSpPr>
          <p:nvPr/>
        </p:nvGrpSpPr>
        <p:grpSpPr bwMode="auto">
          <a:xfrm>
            <a:off x="838200" y="3352800"/>
            <a:ext cx="4343400" cy="2895600"/>
            <a:chOff x="838200" y="3352800"/>
            <a:chExt cx="4343400" cy="2895600"/>
          </a:xfrm>
        </p:grpSpPr>
        <p:sp>
          <p:nvSpPr>
            <p:cNvPr id="5" name="Rectangle 4"/>
            <p:cNvSpPr/>
            <p:nvPr/>
          </p:nvSpPr>
          <p:spPr bwMode="auto">
            <a:xfrm>
              <a:off x="2819400" y="3352800"/>
              <a:ext cx="2362200" cy="20574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dirty="0"/>
                <a:t>Program  (“Learner”)</a:t>
              </a:r>
            </a:p>
            <a:p>
              <a:pPr eaLnBrk="1" hangingPunct="1"/>
              <a:endParaRPr lang="en-US" altLang="en-US" sz="1800" dirty="0"/>
            </a:p>
            <a:p>
              <a:pPr eaLnBrk="1" hangingPunct="1"/>
              <a:r>
                <a:rPr lang="en-US" altLang="en-US" sz="1800" b="0" dirty="0"/>
                <a:t>Characterized by </a:t>
              </a:r>
            </a:p>
            <a:p>
              <a:pPr eaLnBrk="1" hangingPunct="1"/>
              <a:r>
                <a:rPr lang="en-US" altLang="en-US" sz="1800" b="0" dirty="0"/>
                <a:t>some </a:t>
              </a:r>
              <a:r>
                <a:rPr lang="ja-JP" altLang="en-US" sz="1800" b="0" dirty="0"/>
                <a:t>“</a:t>
              </a:r>
              <a:r>
                <a:rPr lang="en-US" altLang="ja-JP" sz="1800" b="0" dirty="0"/>
                <a:t>parameters</a:t>
              </a:r>
              <a:r>
                <a:rPr lang="ja-JP" altLang="en-US" sz="1800" b="0" dirty="0"/>
                <a:t>”</a:t>
              </a:r>
              <a:r>
                <a:rPr lang="en-US" altLang="ja-JP" sz="1800" b="0" dirty="0"/>
                <a:t>   </a:t>
              </a:r>
              <a:r>
                <a:rPr lang="el-GR" altLang="ja-JP" sz="1800" b="0" dirty="0" smtClean="0">
                  <a:latin typeface="cmmi10" pitchFamily="1" charset="0"/>
                </a:rPr>
                <a:t>θ</a:t>
              </a:r>
              <a:endParaRPr lang="en-US" altLang="ja-JP" sz="1800" b="0" dirty="0">
                <a:latin typeface="cmmi10" pitchFamily="1" charset="0"/>
              </a:endParaRPr>
            </a:p>
            <a:p>
              <a:pPr eaLnBrk="1" hangingPunct="1"/>
              <a:endParaRPr lang="en-US" altLang="en-US" sz="1800" b="0" dirty="0"/>
            </a:p>
            <a:p>
              <a:pPr eaLnBrk="1" hangingPunct="1"/>
              <a:r>
                <a:rPr lang="en-US" altLang="en-US" sz="1800" b="0" dirty="0"/>
                <a:t>Procedure (using </a:t>
              </a:r>
              <a:r>
                <a:rPr lang="el-GR" altLang="ja-JP" sz="1800" b="0" dirty="0" smtClean="0">
                  <a:latin typeface="cmmi10" pitchFamily="1" charset="0"/>
                </a:rPr>
                <a:t>θ</a:t>
              </a:r>
              <a:r>
                <a:rPr lang="en-US" altLang="en-US" sz="1800" b="0" dirty="0" smtClean="0"/>
                <a:t>) </a:t>
              </a:r>
              <a:endParaRPr lang="en-US" altLang="en-US" sz="1800" b="0" dirty="0"/>
            </a:p>
            <a:p>
              <a:pPr eaLnBrk="1" hangingPunct="1"/>
              <a:r>
                <a:rPr lang="en-US" altLang="en-US" sz="1800" b="0" dirty="0"/>
                <a:t>that outputs a prediction</a:t>
              </a:r>
            </a:p>
            <a:p>
              <a:pPr eaLnBrk="1" hangingPunct="1"/>
              <a:endParaRPr lang="en-US" altLang="en-US" sz="1800" dirty="0"/>
            </a:p>
          </p:txBody>
        </p:sp>
        <p:sp>
          <p:nvSpPr>
            <p:cNvPr id="16398" name="Rectangle 4"/>
            <p:cNvSpPr>
              <a:spLocks noChangeArrowheads="1"/>
            </p:cNvSpPr>
            <p:nvPr/>
          </p:nvSpPr>
          <p:spPr bwMode="auto">
            <a:xfrm>
              <a:off x="838200" y="4191000"/>
              <a:ext cx="1524000" cy="2057400"/>
            </a:xfrm>
            <a:prstGeom prst="rect">
              <a:avLst/>
            </a:prstGeom>
            <a:solidFill>
              <a:schemeClr val="accent1"/>
            </a:solidFill>
            <a:ln w="9525">
              <a:solidFill>
                <a:schemeClr val="tx1"/>
              </a:solidFill>
              <a:round/>
              <a:headEnd/>
              <a:tailEnd/>
            </a:ln>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Training data </a:t>
              </a:r>
            </a:p>
            <a:p>
              <a:pPr eaLnBrk="1" hangingPunct="1"/>
              <a:r>
                <a:rPr lang="en-US" altLang="en-US" sz="1800"/>
                <a:t>(examples)</a:t>
              </a:r>
            </a:p>
          </p:txBody>
        </p:sp>
        <p:sp>
          <p:nvSpPr>
            <p:cNvPr id="7" name="Rectangle 6"/>
            <p:cNvSpPr/>
            <p:nvPr/>
          </p:nvSpPr>
          <p:spPr bwMode="auto">
            <a:xfrm>
              <a:off x="1219200" y="4876800"/>
              <a:ext cx="10668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p>
              <a:pPr>
                <a:defRPr/>
              </a:pPr>
              <a:r>
                <a:rPr lang="en-US" dirty="0">
                  <a:ea typeface="+mn-ea"/>
                </a:rPr>
                <a:t>Features</a:t>
              </a:r>
            </a:p>
          </p:txBody>
        </p:sp>
        <p:cxnSp>
          <p:nvCxnSpPr>
            <p:cNvPr id="16400" name="Straight Arrow Connector 15"/>
            <p:cNvCxnSpPr>
              <a:cxnSpLocks noChangeShapeType="1"/>
            </p:cNvCxnSpPr>
            <p:nvPr/>
          </p:nvCxnSpPr>
          <p:spPr bwMode="auto">
            <a:xfrm>
              <a:off x="2362200" y="5029200"/>
              <a:ext cx="457200" cy="0"/>
            </a:xfrm>
            <a:prstGeom prst="straightConnector1">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cxnSp>
      </p:grpSp>
      <p:grpSp>
        <p:nvGrpSpPr>
          <p:cNvPr id="16388" name="Group 26"/>
          <p:cNvGrpSpPr>
            <a:grpSpLocks/>
          </p:cNvGrpSpPr>
          <p:nvPr/>
        </p:nvGrpSpPr>
        <p:grpSpPr bwMode="auto">
          <a:xfrm>
            <a:off x="5267325" y="2667000"/>
            <a:ext cx="3267075" cy="3724275"/>
            <a:chOff x="5267036" y="2667000"/>
            <a:chExt cx="3267364" cy="3724564"/>
          </a:xfrm>
        </p:grpSpPr>
        <p:sp>
          <p:nvSpPr>
            <p:cNvPr id="10" name="Rectangle 9"/>
            <p:cNvSpPr/>
            <p:nvPr/>
          </p:nvSpPr>
          <p:spPr bwMode="auto">
            <a:xfrm>
              <a:off x="6171991" y="2667000"/>
              <a:ext cx="2362409" cy="1295501"/>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dirty="0"/>
                <a:t>Learning algorithm</a:t>
              </a:r>
            </a:p>
            <a:p>
              <a:pPr eaLnBrk="1" hangingPunct="1"/>
              <a:endParaRPr lang="en-US" altLang="en-US" sz="1800" b="0" dirty="0"/>
            </a:p>
            <a:p>
              <a:pPr eaLnBrk="1" hangingPunct="1"/>
              <a:r>
                <a:rPr lang="en-US" altLang="en-US" sz="1800" b="0" dirty="0"/>
                <a:t>Change </a:t>
              </a:r>
              <a:r>
                <a:rPr lang="el-GR" altLang="ja-JP" sz="1800" b="0" dirty="0" smtClean="0">
                  <a:latin typeface="cmmi10" pitchFamily="1" charset="0"/>
                </a:rPr>
                <a:t>θ</a:t>
              </a:r>
              <a:endParaRPr lang="en-US" altLang="en-US" sz="1800" b="0" dirty="0"/>
            </a:p>
            <a:p>
              <a:pPr eaLnBrk="1" hangingPunct="1"/>
              <a:r>
                <a:rPr lang="en-US" altLang="en-US" sz="1800" b="0" dirty="0"/>
                <a:t>Improve performance</a:t>
              </a:r>
            </a:p>
          </p:txBody>
        </p:sp>
        <p:sp>
          <p:nvSpPr>
            <p:cNvPr id="16395" name="Freeform 23"/>
            <p:cNvSpPr>
              <a:spLocks/>
            </p:cNvSpPr>
            <p:nvPr/>
          </p:nvSpPr>
          <p:spPr bwMode="auto">
            <a:xfrm>
              <a:off x="5433291" y="4003964"/>
              <a:ext cx="1219200" cy="2387600"/>
            </a:xfrm>
            <a:custGeom>
              <a:avLst/>
              <a:gdLst>
                <a:gd name="T0" fmla="*/ 0 w 1219200"/>
                <a:gd name="T1" fmla="*/ 2244436 h 2387600"/>
                <a:gd name="T2" fmla="*/ 794327 w 1219200"/>
                <a:gd name="T3" fmla="*/ 2013527 h 2387600"/>
                <a:gd name="T4" fmla="*/ 1219200 w 1219200"/>
                <a:gd name="T5" fmla="*/ 0 h 2387600"/>
                <a:gd name="T6" fmla="*/ 0 60000 65536"/>
                <a:gd name="T7" fmla="*/ 0 60000 65536"/>
                <a:gd name="T8" fmla="*/ 0 60000 65536"/>
                <a:gd name="T9" fmla="*/ 0 w 1219200"/>
                <a:gd name="T10" fmla="*/ 0 h 2387600"/>
                <a:gd name="T11" fmla="*/ 1219200 w 1219200"/>
                <a:gd name="T12" fmla="*/ 2387600 h 2387600"/>
              </a:gdLst>
              <a:ahLst/>
              <a:cxnLst>
                <a:cxn ang="T6">
                  <a:pos x="T0" y="T1"/>
                </a:cxn>
                <a:cxn ang="T7">
                  <a:pos x="T2" y="T3"/>
                </a:cxn>
                <a:cxn ang="T8">
                  <a:pos x="T4" y="T5"/>
                </a:cxn>
              </a:cxnLst>
              <a:rect l="T9" t="T10" r="T11" b="T12"/>
              <a:pathLst>
                <a:path w="1219200" h="2387600">
                  <a:moveTo>
                    <a:pt x="0" y="2244436"/>
                  </a:moveTo>
                  <a:cubicBezTo>
                    <a:pt x="295563" y="2316018"/>
                    <a:pt x="591127" y="2387600"/>
                    <a:pt x="794327" y="2013527"/>
                  </a:cubicBezTo>
                  <a:cubicBezTo>
                    <a:pt x="997527" y="1639454"/>
                    <a:pt x="1108363" y="819727"/>
                    <a:pt x="1219200" y="0"/>
                  </a:cubicBezTo>
                </a:path>
              </a:pathLst>
            </a:custGeom>
            <a:noFill/>
            <a:ln w="57150" cap="flat" cmpd="sng">
              <a:solidFill>
                <a:srgbClr val="7030A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6396" name="Freeform 24"/>
            <p:cNvSpPr>
              <a:spLocks/>
            </p:cNvSpPr>
            <p:nvPr/>
          </p:nvSpPr>
          <p:spPr bwMode="auto">
            <a:xfrm>
              <a:off x="5267036" y="3200400"/>
              <a:ext cx="905164" cy="1148388"/>
            </a:xfrm>
            <a:custGeom>
              <a:avLst/>
              <a:gdLst>
                <a:gd name="T0" fmla="*/ 905164 w 905164"/>
                <a:gd name="T1" fmla="*/ 95443 h 1148388"/>
                <a:gd name="T2" fmla="*/ 618837 w 905164"/>
                <a:gd name="T3" fmla="*/ 141624 h 1148388"/>
                <a:gd name="T4" fmla="*/ 397164 w 905164"/>
                <a:gd name="T5" fmla="*/ 945188 h 1148388"/>
                <a:gd name="T6" fmla="*/ 0 w 905164"/>
                <a:gd name="T7" fmla="*/ 1148388 h 1148388"/>
                <a:gd name="T8" fmla="*/ 0 60000 65536"/>
                <a:gd name="T9" fmla="*/ 0 60000 65536"/>
                <a:gd name="T10" fmla="*/ 0 60000 65536"/>
                <a:gd name="T11" fmla="*/ 0 60000 65536"/>
                <a:gd name="T12" fmla="*/ 0 w 905164"/>
                <a:gd name="T13" fmla="*/ 0 h 1148388"/>
                <a:gd name="T14" fmla="*/ 905164 w 905164"/>
                <a:gd name="T15" fmla="*/ 1148388 h 1148388"/>
              </a:gdLst>
              <a:ahLst/>
              <a:cxnLst>
                <a:cxn ang="T8">
                  <a:pos x="T0" y="T1"/>
                </a:cxn>
                <a:cxn ang="T9">
                  <a:pos x="T2" y="T3"/>
                </a:cxn>
                <a:cxn ang="T10">
                  <a:pos x="T4" y="T5"/>
                </a:cxn>
                <a:cxn ang="T11">
                  <a:pos x="T6" y="T7"/>
                </a:cxn>
              </a:cxnLst>
              <a:rect l="T12" t="T13" r="T14" b="T15"/>
              <a:pathLst>
                <a:path w="905164" h="1148388">
                  <a:moveTo>
                    <a:pt x="905164" y="95443"/>
                  </a:moveTo>
                  <a:cubicBezTo>
                    <a:pt x="804334" y="47721"/>
                    <a:pt x="703504" y="0"/>
                    <a:pt x="618837" y="141624"/>
                  </a:cubicBezTo>
                  <a:cubicBezTo>
                    <a:pt x="534170" y="283248"/>
                    <a:pt x="500303" y="777394"/>
                    <a:pt x="397164" y="945188"/>
                  </a:cubicBezTo>
                  <a:cubicBezTo>
                    <a:pt x="294025" y="1112982"/>
                    <a:pt x="147012" y="1130685"/>
                    <a:pt x="0" y="1148388"/>
                  </a:cubicBezTo>
                </a:path>
              </a:pathLst>
            </a:custGeom>
            <a:noFill/>
            <a:ln w="57150" cap="flat" cmpd="sng">
              <a:solidFill>
                <a:srgbClr val="7030A0"/>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16389" name="Group 25"/>
          <p:cNvGrpSpPr>
            <a:grpSpLocks/>
          </p:cNvGrpSpPr>
          <p:nvPr/>
        </p:nvGrpSpPr>
        <p:grpSpPr bwMode="auto">
          <a:xfrm>
            <a:off x="877888" y="5334000"/>
            <a:ext cx="4456112" cy="1371600"/>
            <a:chOff x="877456" y="5334000"/>
            <a:chExt cx="4456344" cy="1371600"/>
          </a:xfrm>
        </p:grpSpPr>
        <p:sp>
          <p:nvSpPr>
            <p:cNvPr id="14" name="Rectangle 13"/>
            <p:cNvSpPr/>
            <p:nvPr/>
          </p:nvSpPr>
          <p:spPr bwMode="auto">
            <a:xfrm>
              <a:off x="877456" y="5410200"/>
              <a:ext cx="1447875" cy="6096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lstStyle/>
            <a:p>
              <a:pPr>
                <a:defRPr/>
              </a:pPr>
              <a:r>
                <a:rPr lang="en-US" dirty="0">
                  <a:ea typeface="+mn-ea"/>
                </a:rPr>
                <a:t>Feedback / </a:t>
              </a:r>
            </a:p>
            <a:p>
              <a:pPr>
                <a:defRPr/>
              </a:pPr>
              <a:r>
                <a:rPr lang="en-US" dirty="0">
                  <a:ea typeface="+mn-ea"/>
                </a:rPr>
                <a:t>Target values</a:t>
              </a:r>
            </a:p>
          </p:txBody>
        </p:sp>
        <p:sp>
          <p:nvSpPr>
            <p:cNvPr id="16391" name="Rectangle 7"/>
            <p:cNvSpPr>
              <a:spLocks noChangeArrowheads="1"/>
            </p:cNvSpPr>
            <p:nvPr/>
          </p:nvSpPr>
          <p:spPr bwMode="auto">
            <a:xfrm>
              <a:off x="3276400" y="5791200"/>
              <a:ext cx="2057400" cy="914400"/>
            </a:xfrm>
            <a:prstGeom prst="rect">
              <a:avLst/>
            </a:prstGeom>
            <a:solidFill>
              <a:schemeClr val="accent1"/>
            </a:solidFill>
            <a:ln w="9525">
              <a:solidFill>
                <a:schemeClr val="tx1"/>
              </a:solidFill>
              <a:round/>
              <a:headEnd/>
              <a:tailEnd/>
            </a:ln>
          </p:spPr>
          <p:txBody>
            <a:bodyPr wrap="none"/>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Score performance</a:t>
              </a:r>
            </a:p>
            <a:p>
              <a:pPr eaLnBrk="1" hangingPunct="1"/>
              <a:r>
                <a:rPr lang="en-US" altLang="en-US" sz="1800"/>
                <a:t>(“cost function”)</a:t>
              </a:r>
            </a:p>
          </p:txBody>
        </p:sp>
        <p:cxnSp>
          <p:nvCxnSpPr>
            <p:cNvPr id="16392" name="Straight Arrow Connector 9"/>
            <p:cNvCxnSpPr>
              <a:cxnSpLocks noChangeShapeType="1"/>
            </p:cNvCxnSpPr>
            <p:nvPr/>
          </p:nvCxnSpPr>
          <p:spPr bwMode="auto">
            <a:xfrm>
              <a:off x="2401456" y="5638800"/>
              <a:ext cx="875144" cy="647700"/>
            </a:xfrm>
            <a:prstGeom prst="straightConnector1">
              <a:avLst/>
            </a:prstGeom>
            <a:noFill/>
            <a:ln w="50800">
              <a:solidFill>
                <a:srgbClr val="718FAF"/>
              </a:solidFill>
              <a:round/>
              <a:headEnd/>
              <a:tailEnd type="arrow" w="med" len="med"/>
            </a:ln>
            <a:extLst>
              <a:ext uri="{909E8E84-426E-40DD-AFC4-6F175D3DCCD1}">
                <a14:hiddenFill xmlns:a14="http://schemas.microsoft.com/office/drawing/2010/main">
                  <a:noFill/>
                </a14:hiddenFill>
              </a:ext>
            </a:extLst>
          </p:spPr>
        </p:cxnSp>
        <p:cxnSp>
          <p:nvCxnSpPr>
            <p:cNvPr id="16393" name="Straight Arrow Connector 10"/>
            <p:cNvCxnSpPr>
              <a:cxnSpLocks noChangeShapeType="1"/>
            </p:cNvCxnSpPr>
            <p:nvPr/>
          </p:nvCxnSpPr>
          <p:spPr bwMode="auto">
            <a:xfrm flipH="1">
              <a:off x="4572000" y="5334000"/>
              <a:ext cx="76200" cy="457200"/>
            </a:xfrm>
            <a:prstGeom prst="straightConnector1">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eaLnBrk="1" hangingPunct="1"/>
            <a:r>
              <a:rPr lang="en-US" altLang="en-US" smtClean="0"/>
              <a:t>Nonlinear functions</a:t>
            </a:r>
          </a:p>
        </p:txBody>
      </p:sp>
      <p:sp>
        <p:nvSpPr>
          <p:cNvPr id="90114" name="Rectangle 3"/>
          <p:cNvSpPr>
            <a:spLocks noGrp="1" noChangeArrowheads="1"/>
          </p:cNvSpPr>
          <p:nvPr>
            <p:ph type="body" idx="1"/>
          </p:nvPr>
        </p:nvSpPr>
        <p:spPr/>
        <p:txBody>
          <a:bodyPr/>
          <a:lstStyle/>
          <a:p>
            <a:pPr eaLnBrk="1" hangingPunct="1"/>
            <a:r>
              <a:rPr lang="en-US" altLang="en-US" sz="2400" smtClean="0"/>
              <a:t>What if our hypotheses are not lines?</a:t>
            </a:r>
          </a:p>
          <a:p>
            <a:pPr lvl="1" eaLnBrk="1" hangingPunct="1"/>
            <a:r>
              <a:rPr lang="en-US" altLang="en-US" sz="2000" smtClean="0"/>
              <a:t>Ex: higher-order polynomials</a:t>
            </a:r>
          </a:p>
        </p:txBody>
      </p:sp>
      <p:pic>
        <p:nvPicPr>
          <p:cNvPr id="901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914650"/>
            <a:ext cx="487680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1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7213" y="2895600"/>
            <a:ext cx="5005387"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p:txBody>
          <a:bodyPr/>
          <a:lstStyle/>
          <a:p>
            <a:pPr eaLnBrk="1" hangingPunct="1"/>
            <a:r>
              <a:rPr lang="en-US" altLang="en-US" smtClean="0"/>
              <a:t>Nonlinear functions</a:t>
            </a:r>
          </a:p>
        </p:txBody>
      </p:sp>
      <p:sp>
        <p:nvSpPr>
          <p:cNvPr id="660483" name="Rectangle 3"/>
          <p:cNvSpPr>
            <a:spLocks noGrp="1" noChangeArrowheads="1"/>
          </p:cNvSpPr>
          <p:nvPr>
            <p:ph type="body" idx="1"/>
          </p:nvPr>
        </p:nvSpPr>
        <p:spPr/>
        <p:txBody>
          <a:bodyPr/>
          <a:lstStyle/>
          <a:p>
            <a:pPr eaLnBrk="1" hangingPunct="1">
              <a:lnSpc>
                <a:spcPct val="90000"/>
              </a:lnSpc>
            </a:pPr>
            <a:r>
              <a:rPr lang="en-US" altLang="en-US" sz="2400" smtClean="0"/>
              <a:t>Single feature x, predict target y:</a:t>
            </a:r>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endParaRPr lang="en-US" altLang="en-US" sz="2400" smtClean="0"/>
          </a:p>
          <a:p>
            <a:pPr eaLnBrk="1" hangingPunct="1">
              <a:lnSpc>
                <a:spcPct val="90000"/>
              </a:lnSpc>
            </a:pPr>
            <a:r>
              <a:rPr lang="en-US" altLang="en-US" sz="2400" smtClean="0"/>
              <a:t>Sometimes useful to think of “feature transform”</a:t>
            </a:r>
          </a:p>
          <a:p>
            <a:pPr lvl="1" eaLnBrk="1" hangingPunct="1">
              <a:lnSpc>
                <a:spcPct val="90000"/>
              </a:lnSpc>
            </a:pPr>
            <a:endParaRPr lang="en-US" altLang="en-US" sz="2000" smtClean="0"/>
          </a:p>
          <a:p>
            <a:pPr lvl="1" eaLnBrk="1" hangingPunct="1">
              <a:lnSpc>
                <a:spcPct val="90000"/>
              </a:lnSpc>
            </a:pPr>
            <a:endParaRPr lang="en-US" altLang="en-US" sz="2000" smtClean="0"/>
          </a:p>
          <a:p>
            <a:pPr lvl="1" eaLnBrk="1" hangingPunct="1">
              <a:lnSpc>
                <a:spcPct val="90000"/>
              </a:lnSpc>
            </a:pPr>
            <a:endParaRPr lang="en-US" altLang="en-US" sz="2000" smtClean="0"/>
          </a:p>
          <a:p>
            <a:pPr eaLnBrk="1" hangingPunct="1">
              <a:lnSpc>
                <a:spcPct val="90000"/>
              </a:lnSpc>
            </a:pPr>
            <a:endParaRPr lang="en-US" altLang="en-US" sz="2400" smtClean="0"/>
          </a:p>
        </p:txBody>
      </p:sp>
      <p:pic>
        <p:nvPicPr>
          <p:cNvPr id="11" name="Picture 10" descr="TP_tmp.png"/>
          <p:cNvPicPr>
            <a:picLocks noChangeAspect="1"/>
          </p:cNvPicPr>
          <p:nvPr>
            <p:custDataLst>
              <p:tags r:id="rId1"/>
            </p:custDataLst>
          </p:nvPr>
        </p:nvPicPr>
        <p:blipFill>
          <a:blip r:embed="rId11" cstate="print">
            <a:extLst>
              <a:ext uri="{28A0092B-C50C-407E-A947-70E740481C1C}">
                <a14:useLocalDpi xmlns:a14="http://schemas.microsoft.com/office/drawing/2010/main" val="0"/>
              </a:ext>
            </a:extLst>
          </a:blip>
          <a:stretch>
            <a:fillRect/>
          </a:stretch>
        </p:blipFill>
        <p:spPr bwMode="auto">
          <a:xfrm>
            <a:off x="4923085" y="1905001"/>
            <a:ext cx="4068515" cy="388902"/>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3" name="Picture 2" descr="TP_tmp.png"/>
          <p:cNvPicPr>
            <a:picLocks noChangeAspect="1"/>
          </p:cNvPicPr>
          <p:nvPr>
            <p:custDataLst>
              <p:tags r:id="rId2"/>
            </p:custDataLst>
          </p:nvPr>
        </p:nvPicPr>
        <p:blipFill>
          <a:blip r:embed="rId12" cstate="print">
            <a:extLst>
              <a:ext uri="{28A0092B-C50C-407E-A947-70E740481C1C}">
                <a14:useLocalDpi xmlns:a14="http://schemas.microsoft.com/office/drawing/2010/main" val="0"/>
              </a:ext>
            </a:extLst>
          </a:blip>
          <a:stretch>
            <a:fillRect/>
          </a:stretch>
        </p:blipFill>
        <p:spPr bwMode="auto">
          <a:xfrm>
            <a:off x="211102" y="1969509"/>
            <a:ext cx="2303498" cy="41881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5" name="Picture 4" descr="TP_tmp.png"/>
          <p:cNvPicPr>
            <a:picLocks noChangeAspect="1"/>
          </p:cNvPicPr>
          <p:nvPr>
            <p:custDataLst>
              <p:tags r:id="rId3"/>
            </p:custDataLst>
          </p:nvPr>
        </p:nvPicPr>
        <p:blipFill>
          <a:blip r:embed="rId13" cstate="print">
            <a:extLst>
              <a:ext uri="{28A0092B-C50C-407E-A947-70E740481C1C}">
                <a14:useLocalDpi xmlns:a14="http://schemas.microsoft.com/office/drawing/2010/main" val="0"/>
              </a:ext>
            </a:extLst>
          </a:blip>
          <a:stretch>
            <a:fillRect/>
          </a:stretch>
        </p:blipFill>
        <p:spPr bwMode="auto">
          <a:xfrm rot="5400000">
            <a:off x="1080313" y="2577287"/>
            <a:ext cx="564186" cy="438812"/>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6" name="Picture 5" descr="TP_tmp.png"/>
          <p:cNvPicPr>
            <a:picLocks noChangeAspect="1"/>
          </p:cNvPicPr>
          <p:nvPr>
            <p:custDataLst>
              <p:tags r:id="rId4"/>
            </p:custDataLst>
          </p:nvPr>
        </p:nvPicPr>
        <p:blipFill>
          <a:blip r:embed="rId14" cstate="print">
            <a:extLst>
              <a:ext uri="{28A0092B-C50C-407E-A947-70E740481C1C}">
                <a14:useLocalDpi xmlns:a14="http://schemas.microsoft.com/office/drawing/2010/main" val="0"/>
              </a:ext>
            </a:extLst>
          </a:blip>
          <a:stretch>
            <a:fillRect/>
          </a:stretch>
        </p:blipFill>
        <p:spPr bwMode="auto">
          <a:xfrm>
            <a:off x="76200" y="3200400"/>
            <a:ext cx="4427502" cy="41881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8" name="Picture 7" descr="TP_tmp.png"/>
          <p:cNvPicPr>
            <a:picLocks noChangeAspect="1"/>
          </p:cNvPicPr>
          <p:nvPr>
            <p:custDataLst>
              <p:tags r:id="rId5"/>
            </p:custDataLst>
          </p:nvPr>
        </p:nvPicPr>
        <p:blipFill>
          <a:blip r:embed="rId15" cstate="print">
            <a:extLst>
              <a:ext uri="{28A0092B-C50C-407E-A947-70E740481C1C}">
                <a14:useLocalDpi xmlns:a14="http://schemas.microsoft.com/office/drawing/2010/main" val="0"/>
              </a:ext>
            </a:extLst>
          </a:blip>
          <a:stretch>
            <a:fillRect/>
          </a:stretch>
        </p:blipFill>
        <p:spPr bwMode="auto">
          <a:xfrm>
            <a:off x="4953000" y="3276600"/>
            <a:ext cx="4038599" cy="32907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20" name="Picture 19" descr="TP_tmp.png"/>
          <p:cNvPicPr>
            <a:picLocks noChangeAspect="1"/>
          </p:cNvPicPr>
          <p:nvPr>
            <p:custDataLst>
              <p:tags r:id="rId6"/>
            </p:custDataLst>
          </p:nvPr>
        </p:nvPicPr>
        <p:blipFill>
          <a:blip r:embed="rId13" cstate="print">
            <a:extLst>
              <a:ext uri="{28A0092B-C50C-407E-A947-70E740481C1C}">
                <a14:useLocalDpi xmlns:a14="http://schemas.microsoft.com/office/drawing/2010/main" val="0"/>
              </a:ext>
            </a:extLst>
          </a:blip>
          <a:stretch>
            <a:fillRect/>
          </a:stretch>
        </p:blipFill>
        <p:spPr bwMode="auto">
          <a:xfrm rot="5400000">
            <a:off x="6127901" y="2577287"/>
            <a:ext cx="564186" cy="438812"/>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12" name="TextBox 11"/>
          <p:cNvSpPr txBox="1">
            <a:spLocks noChangeArrowheads="1"/>
          </p:cNvSpPr>
          <p:nvPr/>
        </p:nvSpPr>
        <p:spPr bwMode="auto">
          <a:xfrm>
            <a:off x="1676400" y="2590800"/>
            <a:ext cx="1435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b="0">
                <a:solidFill>
                  <a:srgbClr val="0000FF"/>
                </a:solidFill>
              </a:rPr>
              <a:t>Add features:</a:t>
            </a:r>
          </a:p>
        </p:txBody>
      </p:sp>
      <p:sp>
        <p:nvSpPr>
          <p:cNvPr id="22" name="TextBox 21"/>
          <p:cNvSpPr txBox="1">
            <a:spLocks noChangeArrowheads="1"/>
          </p:cNvSpPr>
          <p:nvPr/>
        </p:nvSpPr>
        <p:spPr bwMode="auto">
          <a:xfrm>
            <a:off x="5410200" y="3670300"/>
            <a:ext cx="326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b="0">
                <a:solidFill>
                  <a:srgbClr val="0000FF"/>
                </a:solidFill>
              </a:rPr>
              <a:t>Linear regression in new features</a:t>
            </a:r>
          </a:p>
        </p:txBody>
      </p:sp>
      <p:pic>
        <p:nvPicPr>
          <p:cNvPr id="17" name="Picture 16" descr="TP_tmp.png"/>
          <p:cNvPicPr>
            <a:picLocks noChangeAspect="1"/>
          </p:cNvPicPr>
          <p:nvPr>
            <p:custDataLst>
              <p:tags r:id="rId7"/>
            </p:custDataLst>
          </p:nvPr>
        </p:nvPicPr>
        <p:blipFill>
          <a:blip r:embed="rId16" cstate="print">
            <a:extLst>
              <a:ext uri="{28A0092B-C50C-407E-A947-70E740481C1C}">
                <a14:useLocalDpi xmlns:a14="http://schemas.microsoft.com/office/drawing/2010/main" val="0"/>
              </a:ext>
            </a:extLst>
          </a:blip>
          <a:stretch>
            <a:fillRect/>
          </a:stretch>
        </p:blipFill>
        <p:spPr bwMode="auto">
          <a:xfrm>
            <a:off x="6007227" y="5080251"/>
            <a:ext cx="2075543" cy="356734"/>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24" name="Picture 23" descr="TP_tmp.png"/>
          <p:cNvPicPr>
            <a:picLocks noChangeAspect="1"/>
          </p:cNvPicPr>
          <p:nvPr>
            <p:custDataLst>
              <p:tags r:id="rId8"/>
            </p:custDataLst>
          </p:nvPr>
        </p:nvPicPr>
        <p:blipFill>
          <a:blip r:embed="rId17" cstate="print">
            <a:extLst>
              <a:ext uri="{28A0092B-C50C-407E-A947-70E740481C1C}">
                <a14:useLocalDpi xmlns:a14="http://schemas.microsoft.com/office/drawing/2010/main" val="0"/>
              </a:ext>
            </a:extLst>
          </a:blip>
          <a:stretch>
            <a:fillRect/>
          </a:stretch>
        </p:blipFill>
        <p:spPr bwMode="auto">
          <a:xfrm>
            <a:off x="867228" y="5029200"/>
            <a:ext cx="3761922" cy="45402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4" name="Footer Placeholder 3"/>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6048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n-US" altLang="en-US" smtClean="0"/>
              <a:t>Higher-order polynomials</a:t>
            </a:r>
          </a:p>
        </p:txBody>
      </p:sp>
      <p:sp>
        <p:nvSpPr>
          <p:cNvPr id="93186" name="Rectangle 8"/>
          <p:cNvSpPr>
            <a:spLocks noGrp="1" noChangeArrowheads="1"/>
          </p:cNvSpPr>
          <p:nvPr>
            <p:ph type="body" idx="1"/>
          </p:nvPr>
        </p:nvSpPr>
        <p:spPr/>
        <p:txBody>
          <a:bodyPr/>
          <a:lstStyle/>
          <a:p>
            <a:pPr eaLnBrk="1" hangingPunct="1"/>
            <a:r>
              <a:rPr lang="en-US" altLang="en-US" sz="2400" smtClean="0"/>
              <a:t>Fit in the same way</a:t>
            </a:r>
          </a:p>
          <a:p>
            <a:pPr eaLnBrk="1" hangingPunct="1"/>
            <a:r>
              <a:rPr lang="en-US" altLang="en-US" sz="2400" smtClean="0"/>
              <a:t>More </a:t>
            </a:r>
            <a:r>
              <a:rPr lang="ja-JP" altLang="en-US" sz="2400" smtClean="0"/>
              <a:t>“</a:t>
            </a:r>
            <a:r>
              <a:rPr lang="en-US" altLang="ja-JP" sz="2400" smtClean="0"/>
              <a:t>features</a:t>
            </a:r>
            <a:r>
              <a:rPr lang="ja-JP" altLang="en-US" sz="2400" smtClean="0"/>
              <a:t>”</a:t>
            </a:r>
            <a:endParaRPr lang="en-US" altLang="en-US" sz="2400" smtClean="0"/>
          </a:p>
        </p:txBody>
      </p:sp>
      <p:pic>
        <p:nvPicPr>
          <p:cNvPr id="931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990600"/>
            <a:ext cx="42783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888" y="3810000"/>
            <a:ext cx="427831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8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3810000"/>
            <a:ext cx="4278313"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pPr eaLnBrk="1" hangingPunct="1"/>
            <a:r>
              <a:rPr lang="en-US" altLang="en-US" smtClean="0"/>
              <a:t>Features</a:t>
            </a:r>
          </a:p>
        </p:txBody>
      </p:sp>
      <p:sp>
        <p:nvSpPr>
          <p:cNvPr id="663555" name="Rectangle 3"/>
          <p:cNvSpPr>
            <a:spLocks noGrp="1" noChangeArrowheads="1"/>
          </p:cNvSpPr>
          <p:nvPr>
            <p:ph type="body" idx="1"/>
          </p:nvPr>
        </p:nvSpPr>
        <p:spPr/>
        <p:txBody>
          <a:bodyPr/>
          <a:lstStyle/>
          <a:p>
            <a:pPr eaLnBrk="1" hangingPunct="1"/>
            <a:r>
              <a:rPr lang="en-US" altLang="en-US" sz="2400" smtClean="0"/>
              <a:t>In general, can use any features we think are useful</a:t>
            </a:r>
          </a:p>
          <a:p>
            <a:pPr eaLnBrk="1" hangingPunct="1"/>
            <a:endParaRPr lang="en-US" altLang="en-US" sz="2400" smtClean="0"/>
          </a:p>
          <a:p>
            <a:pPr eaLnBrk="1" hangingPunct="1"/>
            <a:r>
              <a:rPr lang="en-US" altLang="en-US" sz="2400" smtClean="0"/>
              <a:t>Other information about the problem</a:t>
            </a:r>
          </a:p>
          <a:p>
            <a:pPr lvl="1" eaLnBrk="1" hangingPunct="1"/>
            <a:r>
              <a:rPr lang="en-US" altLang="en-US" sz="2000" smtClean="0"/>
              <a:t>Sq. footage, location, age, …</a:t>
            </a:r>
          </a:p>
          <a:p>
            <a:pPr eaLnBrk="1" hangingPunct="1"/>
            <a:r>
              <a:rPr lang="en-US" altLang="en-US" sz="2400" smtClean="0"/>
              <a:t>Polynomial functions</a:t>
            </a:r>
          </a:p>
          <a:p>
            <a:pPr lvl="1" eaLnBrk="1" hangingPunct="1"/>
            <a:r>
              <a:rPr lang="en-US" altLang="en-US" sz="2000" smtClean="0"/>
              <a:t>Features [1, x, x</a:t>
            </a:r>
            <a:r>
              <a:rPr lang="en-US" altLang="en-US" sz="2000" baseline="30000" smtClean="0"/>
              <a:t>2</a:t>
            </a:r>
            <a:r>
              <a:rPr lang="en-US" altLang="en-US" sz="2000" smtClean="0"/>
              <a:t>, x</a:t>
            </a:r>
            <a:r>
              <a:rPr lang="en-US" altLang="en-US" sz="2000" baseline="30000" smtClean="0"/>
              <a:t>3</a:t>
            </a:r>
            <a:r>
              <a:rPr lang="en-US" altLang="en-US" sz="2000" smtClean="0"/>
              <a:t>, …]</a:t>
            </a:r>
          </a:p>
          <a:p>
            <a:pPr eaLnBrk="1" hangingPunct="1"/>
            <a:r>
              <a:rPr lang="en-US" altLang="en-US" sz="2400" smtClean="0"/>
              <a:t>Other functions</a:t>
            </a:r>
          </a:p>
          <a:p>
            <a:pPr lvl="1" eaLnBrk="1" hangingPunct="1"/>
            <a:r>
              <a:rPr lang="en-US" altLang="en-US" sz="2000" smtClean="0"/>
              <a:t>1/x,  sqrt(x), x</a:t>
            </a:r>
            <a:r>
              <a:rPr lang="en-US" altLang="en-US" sz="2000" baseline="-25000" smtClean="0"/>
              <a:t>1</a:t>
            </a:r>
            <a:r>
              <a:rPr lang="en-US" altLang="en-US" sz="2000" smtClean="0"/>
              <a:t> * x</a:t>
            </a:r>
            <a:r>
              <a:rPr lang="en-US" altLang="en-US" sz="2000" baseline="-25000" smtClean="0"/>
              <a:t>2</a:t>
            </a:r>
            <a:r>
              <a:rPr lang="en-US" altLang="en-US" sz="2000" smtClean="0"/>
              <a:t>, …</a:t>
            </a:r>
          </a:p>
          <a:p>
            <a:pPr eaLnBrk="1" hangingPunct="1"/>
            <a:endParaRPr lang="en-US" altLang="en-US" sz="2400" smtClean="0"/>
          </a:p>
          <a:p>
            <a:pPr eaLnBrk="1" hangingPunct="1"/>
            <a:r>
              <a:rPr lang="ja-JP" altLang="en-US" sz="2400" smtClean="0"/>
              <a:t>“</a:t>
            </a:r>
            <a:r>
              <a:rPr lang="en-US" altLang="ja-JP" sz="2400" smtClean="0"/>
              <a:t>Linear regression</a:t>
            </a:r>
            <a:r>
              <a:rPr lang="ja-JP" altLang="en-US" sz="2400" smtClean="0"/>
              <a:t>”</a:t>
            </a:r>
            <a:r>
              <a:rPr lang="en-US" altLang="ja-JP" sz="2400" smtClean="0"/>
              <a:t> = linear in the parameters</a:t>
            </a:r>
          </a:p>
          <a:p>
            <a:pPr lvl="1" eaLnBrk="1" hangingPunct="1"/>
            <a:r>
              <a:rPr lang="en-US" altLang="en-US" sz="2000" smtClean="0"/>
              <a:t>Features we can make as complex as we want!</a:t>
            </a:r>
          </a:p>
        </p:txBody>
      </p:sp>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355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6355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63555">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63555">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63555">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63555">
                                            <p:txEl>
                                              <p:pRg st="7" end="7"/>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63555">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635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1" name="Picture 2"/>
          <p:cNvPicPr>
            <a:picLocks noChangeAspect="1" noChangeArrowheads="1"/>
          </p:cNvPicPr>
          <p:nvPr/>
        </p:nvPicPr>
        <p:blipFill>
          <a:blip r:embed="rId3">
            <a:extLst>
              <a:ext uri="{28A0092B-C50C-407E-A947-70E740481C1C}">
                <a14:useLocalDpi xmlns:a14="http://schemas.microsoft.com/office/drawing/2010/main" val="0"/>
              </a:ext>
            </a:extLst>
          </a:blip>
          <a:srcRect l="14931" r="14931"/>
          <a:stretch>
            <a:fillRect/>
          </a:stretch>
        </p:blipFill>
        <p:spPr bwMode="auto">
          <a:xfrm>
            <a:off x="5818188" y="838200"/>
            <a:ext cx="2792412"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2" name="Rectangle 2"/>
          <p:cNvSpPr>
            <a:spLocks noGrp="1" noChangeArrowheads="1"/>
          </p:cNvSpPr>
          <p:nvPr>
            <p:ph type="title"/>
          </p:nvPr>
        </p:nvSpPr>
        <p:spPr/>
        <p:txBody>
          <a:bodyPr/>
          <a:lstStyle/>
          <a:p>
            <a:pPr eaLnBrk="1" hangingPunct="1"/>
            <a:r>
              <a:rPr lang="en-US" altLang="en-US" smtClean="0"/>
              <a:t>Higher-order polynomials</a:t>
            </a:r>
          </a:p>
        </p:txBody>
      </p:sp>
      <p:sp>
        <p:nvSpPr>
          <p:cNvPr id="97283" name="Rectangle 9"/>
          <p:cNvSpPr>
            <a:spLocks noGrp="1" noChangeArrowheads="1"/>
          </p:cNvSpPr>
          <p:nvPr>
            <p:ph type="body" idx="1"/>
          </p:nvPr>
        </p:nvSpPr>
        <p:spPr/>
        <p:txBody>
          <a:bodyPr/>
          <a:lstStyle/>
          <a:p>
            <a:pPr eaLnBrk="1" hangingPunct="1"/>
            <a:r>
              <a:rPr lang="en-US" altLang="en-US" sz="2400" smtClean="0"/>
              <a:t>Are more features better?</a:t>
            </a:r>
          </a:p>
          <a:p>
            <a:pPr lvl="3" eaLnBrk="1" hangingPunct="1"/>
            <a:endParaRPr lang="en-US" altLang="en-US" sz="1600" smtClean="0"/>
          </a:p>
          <a:p>
            <a:pPr eaLnBrk="1" hangingPunct="1"/>
            <a:r>
              <a:rPr lang="ja-JP" altLang="en-US" sz="2400" smtClean="0"/>
              <a:t>“</a:t>
            </a:r>
            <a:r>
              <a:rPr lang="en-US" altLang="ja-JP" sz="2400" smtClean="0"/>
              <a:t>Nested</a:t>
            </a:r>
            <a:r>
              <a:rPr lang="ja-JP" altLang="en-US" sz="2400" smtClean="0"/>
              <a:t>”</a:t>
            </a:r>
            <a:r>
              <a:rPr lang="en-US" altLang="ja-JP" sz="2400" smtClean="0"/>
              <a:t> hypotheses</a:t>
            </a:r>
          </a:p>
          <a:p>
            <a:pPr lvl="1" eaLnBrk="1" hangingPunct="1"/>
            <a:r>
              <a:rPr lang="en-US" altLang="en-US" sz="2000" smtClean="0"/>
              <a:t>2</a:t>
            </a:r>
            <a:r>
              <a:rPr lang="en-US" altLang="en-US" sz="2000" baseline="30000" smtClean="0"/>
              <a:t>nd</a:t>
            </a:r>
            <a:r>
              <a:rPr lang="en-US" altLang="en-US" sz="2000" smtClean="0"/>
              <a:t> order more general than 1</a:t>
            </a:r>
            <a:r>
              <a:rPr lang="en-US" altLang="en-US" sz="2000" baseline="30000" smtClean="0"/>
              <a:t>st</a:t>
            </a:r>
            <a:r>
              <a:rPr lang="en-US" altLang="en-US" sz="2000" smtClean="0"/>
              <a:t>,</a:t>
            </a:r>
          </a:p>
          <a:p>
            <a:pPr lvl="1" eaLnBrk="1" hangingPunct="1"/>
            <a:r>
              <a:rPr lang="en-US" altLang="en-US" sz="2000" smtClean="0"/>
              <a:t>3</a:t>
            </a:r>
            <a:r>
              <a:rPr lang="en-US" altLang="en-US" sz="2000" baseline="30000" smtClean="0"/>
              <a:t>rd</a:t>
            </a:r>
            <a:r>
              <a:rPr lang="en-US" altLang="en-US" sz="2000" smtClean="0"/>
              <a:t> order  </a:t>
            </a:r>
            <a:r>
              <a:rPr lang="ja-JP" altLang="en-US" sz="2000" smtClean="0"/>
              <a:t>“</a:t>
            </a:r>
            <a:r>
              <a:rPr lang="en-US" altLang="ja-JP" sz="2000" smtClean="0"/>
              <a:t> </a:t>
            </a:r>
            <a:r>
              <a:rPr lang="ja-JP" altLang="en-US" sz="2000" smtClean="0"/>
              <a:t>“</a:t>
            </a:r>
            <a:r>
              <a:rPr lang="en-US" altLang="ja-JP" sz="2000" smtClean="0"/>
              <a:t> than 2</a:t>
            </a:r>
            <a:r>
              <a:rPr lang="en-US" altLang="ja-JP" sz="2000" baseline="30000" smtClean="0"/>
              <a:t>nd</a:t>
            </a:r>
            <a:r>
              <a:rPr lang="en-US" altLang="ja-JP" sz="2000" smtClean="0"/>
              <a:t>, …</a:t>
            </a:r>
          </a:p>
          <a:p>
            <a:pPr eaLnBrk="1" hangingPunct="1"/>
            <a:r>
              <a:rPr lang="en-US" altLang="en-US" sz="2400" smtClean="0"/>
              <a:t>Fits the observed data better</a:t>
            </a:r>
          </a:p>
        </p:txBody>
      </p:sp>
      <p:pic>
        <p:nvPicPr>
          <p:cNvPr id="97284" name="Picture 3"/>
          <p:cNvPicPr>
            <a:picLocks noChangeAspect="1" noChangeArrowheads="1"/>
          </p:cNvPicPr>
          <p:nvPr/>
        </p:nvPicPr>
        <p:blipFill>
          <a:blip r:embed="rId4">
            <a:extLst>
              <a:ext uri="{28A0092B-C50C-407E-A947-70E740481C1C}">
                <a14:useLocalDpi xmlns:a14="http://schemas.microsoft.com/office/drawing/2010/main" val="0"/>
              </a:ext>
            </a:extLst>
          </a:blip>
          <a:srcRect l="14931" r="14931"/>
          <a:stretch>
            <a:fillRect/>
          </a:stretch>
        </p:blipFill>
        <p:spPr bwMode="auto">
          <a:xfrm>
            <a:off x="179388" y="3886200"/>
            <a:ext cx="2792412"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5" name="Picture 4"/>
          <p:cNvPicPr>
            <a:picLocks noChangeAspect="1" noChangeArrowheads="1"/>
          </p:cNvPicPr>
          <p:nvPr/>
        </p:nvPicPr>
        <p:blipFill>
          <a:blip r:embed="rId5">
            <a:extLst>
              <a:ext uri="{28A0092B-C50C-407E-A947-70E740481C1C}">
                <a14:useLocalDpi xmlns:a14="http://schemas.microsoft.com/office/drawing/2010/main" val="0"/>
              </a:ext>
            </a:extLst>
          </a:blip>
          <a:srcRect l="14931" r="14931"/>
          <a:stretch>
            <a:fillRect/>
          </a:stretch>
        </p:blipFill>
        <p:spPr bwMode="auto">
          <a:xfrm>
            <a:off x="3227388" y="3871913"/>
            <a:ext cx="2792412"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5"/>
          <p:cNvPicPr>
            <a:picLocks noChangeAspect="1" noChangeArrowheads="1"/>
          </p:cNvPicPr>
          <p:nvPr/>
        </p:nvPicPr>
        <p:blipFill>
          <a:blip r:embed="rId6">
            <a:extLst>
              <a:ext uri="{28A0092B-C50C-407E-A947-70E740481C1C}">
                <a14:useLocalDpi xmlns:a14="http://schemas.microsoft.com/office/drawing/2010/main" val="0"/>
              </a:ext>
            </a:extLst>
          </a:blip>
          <a:srcRect l="14931" r="14931"/>
          <a:stretch>
            <a:fillRect/>
          </a:stretch>
        </p:blipFill>
        <p:spPr bwMode="auto">
          <a:xfrm>
            <a:off x="6199188" y="3871913"/>
            <a:ext cx="2792412"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15"/>
          <p:cNvSpPr>
            <a:spLocks noGrp="1" noChangeArrowheads="1"/>
          </p:cNvSpPr>
          <p:nvPr>
            <p:ph type="title"/>
          </p:nvPr>
        </p:nvSpPr>
        <p:spPr/>
        <p:txBody>
          <a:bodyPr/>
          <a:lstStyle/>
          <a:p>
            <a:pPr eaLnBrk="1" hangingPunct="1"/>
            <a:r>
              <a:rPr lang="en-US" altLang="en-US" smtClean="0"/>
              <a:t>Overfitting and complexity</a:t>
            </a:r>
          </a:p>
        </p:txBody>
      </p:sp>
      <p:sp>
        <p:nvSpPr>
          <p:cNvPr id="99330" name="Content Placeholder 3"/>
          <p:cNvSpPr>
            <a:spLocks noGrp="1"/>
          </p:cNvSpPr>
          <p:nvPr>
            <p:ph idx="1"/>
          </p:nvPr>
        </p:nvSpPr>
        <p:spPr/>
        <p:txBody>
          <a:bodyPr/>
          <a:lstStyle/>
          <a:p>
            <a:r>
              <a:rPr lang="en-US" altLang="en-US" sz="2400" smtClean="0"/>
              <a:t>More complex models will always fit the training data better</a:t>
            </a:r>
          </a:p>
          <a:p>
            <a:r>
              <a:rPr lang="en-US" altLang="en-US" sz="2400" smtClean="0"/>
              <a:t>But they may “</a:t>
            </a:r>
            <a:r>
              <a:rPr lang="en-US" altLang="ja-JP" sz="2400" smtClean="0"/>
              <a:t>overfit</a:t>
            </a:r>
            <a:r>
              <a:rPr lang="en-US" altLang="en-US" sz="2400" smtClean="0"/>
              <a:t>”</a:t>
            </a:r>
            <a:r>
              <a:rPr lang="en-US" altLang="ja-JP" sz="2400" smtClean="0"/>
              <a:t> the training data, learning complex relationships that are not really present</a:t>
            </a:r>
            <a:endParaRPr lang="en-US" altLang="en-US" sz="2400" smtClean="0"/>
          </a:p>
        </p:txBody>
      </p:sp>
      <p:grpSp>
        <p:nvGrpSpPr>
          <p:cNvPr id="99331" name="Group 2"/>
          <p:cNvGrpSpPr>
            <a:grpSpLocks/>
          </p:cNvGrpSpPr>
          <p:nvPr/>
        </p:nvGrpSpPr>
        <p:grpSpPr bwMode="auto">
          <a:xfrm>
            <a:off x="4468813" y="3810000"/>
            <a:ext cx="4610100" cy="3124200"/>
            <a:chOff x="1066800" y="1371600"/>
            <a:chExt cx="7515226" cy="5092700"/>
          </a:xfrm>
        </p:grpSpPr>
        <p:sp>
          <p:nvSpPr>
            <p:cNvPr id="99348" name="Line 3"/>
            <p:cNvSpPr>
              <a:spLocks noChangeShapeType="1"/>
            </p:cNvSpPr>
            <p:nvPr/>
          </p:nvSpPr>
          <p:spPr bwMode="auto">
            <a:xfrm flipV="1">
              <a:off x="1752600" y="2413000"/>
              <a:ext cx="0" cy="3124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9349" name="Line 4"/>
            <p:cNvSpPr>
              <a:spLocks noChangeShapeType="1"/>
            </p:cNvSpPr>
            <p:nvPr/>
          </p:nvSpPr>
          <p:spPr bwMode="auto">
            <a:xfrm>
              <a:off x="1752600" y="5537200"/>
              <a:ext cx="6019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9350" name="Oval 5"/>
            <p:cNvSpPr>
              <a:spLocks noChangeArrowheads="1"/>
            </p:cNvSpPr>
            <p:nvPr/>
          </p:nvSpPr>
          <p:spPr bwMode="auto">
            <a:xfrm>
              <a:off x="2209800" y="46228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1" name="Oval 6"/>
            <p:cNvSpPr>
              <a:spLocks noChangeArrowheads="1"/>
            </p:cNvSpPr>
            <p:nvPr/>
          </p:nvSpPr>
          <p:spPr bwMode="auto">
            <a:xfrm>
              <a:off x="2590800" y="38608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2" name="Oval 7"/>
            <p:cNvSpPr>
              <a:spLocks noChangeArrowheads="1"/>
            </p:cNvSpPr>
            <p:nvPr/>
          </p:nvSpPr>
          <p:spPr bwMode="auto">
            <a:xfrm>
              <a:off x="3200400" y="40894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3" name="Oval 8"/>
            <p:cNvSpPr>
              <a:spLocks noChangeArrowheads="1"/>
            </p:cNvSpPr>
            <p:nvPr/>
          </p:nvSpPr>
          <p:spPr bwMode="auto">
            <a:xfrm>
              <a:off x="3581400" y="35560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4" name="Oval 9"/>
            <p:cNvSpPr>
              <a:spLocks noChangeArrowheads="1"/>
            </p:cNvSpPr>
            <p:nvPr/>
          </p:nvSpPr>
          <p:spPr bwMode="auto">
            <a:xfrm>
              <a:off x="4267200" y="37084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5" name="Oval 10"/>
            <p:cNvSpPr>
              <a:spLocks noChangeArrowheads="1"/>
            </p:cNvSpPr>
            <p:nvPr/>
          </p:nvSpPr>
          <p:spPr bwMode="auto">
            <a:xfrm>
              <a:off x="5029200" y="35560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6" name="Oval 11"/>
            <p:cNvSpPr>
              <a:spLocks noChangeArrowheads="1"/>
            </p:cNvSpPr>
            <p:nvPr/>
          </p:nvSpPr>
          <p:spPr bwMode="auto">
            <a:xfrm>
              <a:off x="5486400" y="24130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7" name="Oval 12"/>
            <p:cNvSpPr>
              <a:spLocks noChangeArrowheads="1"/>
            </p:cNvSpPr>
            <p:nvPr/>
          </p:nvSpPr>
          <p:spPr bwMode="auto">
            <a:xfrm>
              <a:off x="6324600" y="26416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58" name="Text Box 13"/>
            <p:cNvSpPr txBox="1">
              <a:spLocks noChangeArrowheads="1"/>
            </p:cNvSpPr>
            <p:nvPr/>
          </p:nvSpPr>
          <p:spPr bwMode="auto">
            <a:xfrm>
              <a:off x="6700631" y="5367092"/>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r>
                <a:rPr lang="en-US" altLang="en-US" b="0"/>
                <a:t>X</a:t>
              </a:r>
            </a:p>
          </p:txBody>
        </p:sp>
        <p:sp>
          <p:nvSpPr>
            <p:cNvPr id="99359" name="Text Box 14"/>
            <p:cNvSpPr txBox="1">
              <a:spLocks noChangeArrowheads="1"/>
            </p:cNvSpPr>
            <p:nvPr/>
          </p:nvSpPr>
          <p:spPr bwMode="auto">
            <a:xfrm>
              <a:off x="1066800" y="2565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r>
                <a:rPr lang="en-US" altLang="en-US" b="0"/>
                <a:t>Y</a:t>
              </a:r>
            </a:p>
          </p:txBody>
        </p:sp>
        <p:grpSp>
          <p:nvGrpSpPr>
            <p:cNvPr id="99360" name="Group 18"/>
            <p:cNvGrpSpPr>
              <a:grpSpLocks/>
            </p:cNvGrpSpPr>
            <p:nvPr/>
          </p:nvGrpSpPr>
          <p:grpSpPr bwMode="auto">
            <a:xfrm>
              <a:off x="2286000" y="1371600"/>
              <a:ext cx="6296026" cy="5092700"/>
              <a:chOff x="1440" y="864"/>
              <a:chExt cx="3966" cy="3208"/>
            </a:xfrm>
          </p:grpSpPr>
          <p:sp>
            <p:nvSpPr>
              <p:cNvPr id="99361" name="Freeform 16"/>
              <p:cNvSpPr>
                <a:spLocks/>
              </p:cNvSpPr>
              <p:nvPr/>
            </p:nvSpPr>
            <p:spPr bwMode="auto">
              <a:xfrm>
                <a:off x="1440" y="1056"/>
                <a:ext cx="3024" cy="3016"/>
              </a:xfrm>
              <a:custGeom>
                <a:avLst/>
                <a:gdLst>
                  <a:gd name="T0" fmla="*/ 0 w 3024"/>
                  <a:gd name="T1" fmla="*/ 1904 h 3016"/>
                  <a:gd name="T2" fmla="*/ 48 w 3024"/>
                  <a:gd name="T3" fmla="*/ 800 h 3016"/>
                  <a:gd name="T4" fmla="*/ 192 w 3024"/>
                  <a:gd name="T5" fmla="*/ 1376 h 3016"/>
                  <a:gd name="T6" fmla="*/ 432 w 3024"/>
                  <a:gd name="T7" fmla="*/ 2144 h 3016"/>
                  <a:gd name="T8" fmla="*/ 576 w 3024"/>
                  <a:gd name="T9" fmla="*/ 1568 h 3016"/>
                  <a:gd name="T10" fmla="*/ 672 w 3024"/>
                  <a:gd name="T11" fmla="*/ 464 h 3016"/>
                  <a:gd name="T12" fmla="*/ 816 w 3024"/>
                  <a:gd name="T13" fmla="*/ 1184 h 3016"/>
                  <a:gd name="T14" fmla="*/ 1056 w 3024"/>
                  <a:gd name="T15" fmla="*/ 2864 h 3016"/>
                  <a:gd name="T16" fmla="*/ 1440 w 3024"/>
                  <a:gd name="T17" fmla="*/ 272 h 3016"/>
                  <a:gd name="T18" fmla="*/ 1776 w 3024"/>
                  <a:gd name="T19" fmla="*/ 1232 h 3016"/>
                  <a:gd name="T20" fmla="*/ 1872 w 3024"/>
                  <a:gd name="T21" fmla="*/ 1616 h 3016"/>
                  <a:gd name="T22" fmla="*/ 2016 w 3024"/>
                  <a:gd name="T23" fmla="*/ 464 h 3016"/>
                  <a:gd name="T24" fmla="*/ 2304 w 3024"/>
                  <a:gd name="T25" fmla="*/ 80 h 3016"/>
                  <a:gd name="T26" fmla="*/ 2544 w 3024"/>
                  <a:gd name="T27" fmla="*/ 608 h 3016"/>
                  <a:gd name="T28" fmla="*/ 3024 w 3024"/>
                  <a:gd name="T29" fmla="*/ 1616 h 30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024"/>
                  <a:gd name="T46" fmla="*/ 0 h 3016"/>
                  <a:gd name="T47" fmla="*/ 3024 w 3024"/>
                  <a:gd name="T48" fmla="*/ 3016 h 30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024" h="3016">
                    <a:moveTo>
                      <a:pt x="0" y="1904"/>
                    </a:moveTo>
                    <a:cubicBezTo>
                      <a:pt x="8" y="1396"/>
                      <a:pt x="16" y="888"/>
                      <a:pt x="48" y="800"/>
                    </a:cubicBezTo>
                    <a:cubicBezTo>
                      <a:pt x="80" y="712"/>
                      <a:pt x="128" y="1152"/>
                      <a:pt x="192" y="1376"/>
                    </a:cubicBezTo>
                    <a:cubicBezTo>
                      <a:pt x="256" y="1600"/>
                      <a:pt x="368" y="2112"/>
                      <a:pt x="432" y="2144"/>
                    </a:cubicBezTo>
                    <a:cubicBezTo>
                      <a:pt x="496" y="2176"/>
                      <a:pt x="536" y="1848"/>
                      <a:pt x="576" y="1568"/>
                    </a:cubicBezTo>
                    <a:cubicBezTo>
                      <a:pt x="616" y="1288"/>
                      <a:pt x="632" y="528"/>
                      <a:pt x="672" y="464"/>
                    </a:cubicBezTo>
                    <a:cubicBezTo>
                      <a:pt x="712" y="400"/>
                      <a:pt x="752" y="784"/>
                      <a:pt x="816" y="1184"/>
                    </a:cubicBezTo>
                    <a:cubicBezTo>
                      <a:pt x="880" y="1584"/>
                      <a:pt x="952" y="3016"/>
                      <a:pt x="1056" y="2864"/>
                    </a:cubicBezTo>
                    <a:cubicBezTo>
                      <a:pt x="1160" y="2712"/>
                      <a:pt x="1320" y="544"/>
                      <a:pt x="1440" y="272"/>
                    </a:cubicBezTo>
                    <a:cubicBezTo>
                      <a:pt x="1560" y="0"/>
                      <a:pt x="1704" y="1008"/>
                      <a:pt x="1776" y="1232"/>
                    </a:cubicBezTo>
                    <a:cubicBezTo>
                      <a:pt x="1848" y="1456"/>
                      <a:pt x="1832" y="1744"/>
                      <a:pt x="1872" y="1616"/>
                    </a:cubicBezTo>
                    <a:cubicBezTo>
                      <a:pt x="1912" y="1488"/>
                      <a:pt x="1944" y="720"/>
                      <a:pt x="2016" y="464"/>
                    </a:cubicBezTo>
                    <a:cubicBezTo>
                      <a:pt x="2088" y="208"/>
                      <a:pt x="2216" y="56"/>
                      <a:pt x="2304" y="80"/>
                    </a:cubicBezTo>
                    <a:cubicBezTo>
                      <a:pt x="2392" y="104"/>
                      <a:pt x="2424" y="352"/>
                      <a:pt x="2544" y="608"/>
                    </a:cubicBezTo>
                    <a:cubicBezTo>
                      <a:pt x="2664" y="864"/>
                      <a:pt x="2844" y="1240"/>
                      <a:pt x="3024" y="1616"/>
                    </a:cubicBezTo>
                  </a:path>
                </a:pathLst>
              </a:custGeom>
              <a:noFill/>
              <a:ln w="28575" cap="flat" cmpd="sng">
                <a:solidFill>
                  <a:srgbClr val="FF3300"/>
                </a:solidFill>
                <a:prstDash val="solid"/>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9362" name="Rectangle 17"/>
              <p:cNvSpPr>
                <a:spLocks noChangeArrowheads="1"/>
              </p:cNvSpPr>
              <p:nvPr/>
            </p:nvSpPr>
            <p:spPr bwMode="auto">
              <a:xfrm>
                <a:off x="3504" y="864"/>
                <a:ext cx="190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r>
                  <a:rPr lang="en-US" altLang="en-US" sz="1800">
                    <a:latin typeface="Arial" pitchFamily="34" charset="0"/>
                  </a:rPr>
                  <a:t>Complex</a:t>
                </a:r>
                <a:r>
                  <a:rPr lang="en-US" altLang="en-US" sz="1800" b="0">
                    <a:latin typeface="Arial" pitchFamily="34" charset="0"/>
                  </a:rPr>
                  <a:t> model</a:t>
                </a:r>
                <a:endParaRPr lang="en-US" altLang="en-US" sz="1800">
                  <a:latin typeface="Arial" pitchFamily="34" charset="0"/>
                </a:endParaRPr>
              </a:p>
            </p:txBody>
          </p:sp>
        </p:grpSp>
      </p:grpSp>
      <p:grpSp>
        <p:nvGrpSpPr>
          <p:cNvPr id="99332" name="Group 18"/>
          <p:cNvGrpSpPr>
            <a:grpSpLocks/>
          </p:cNvGrpSpPr>
          <p:nvPr/>
        </p:nvGrpSpPr>
        <p:grpSpPr bwMode="auto">
          <a:xfrm>
            <a:off x="7938" y="3851275"/>
            <a:ext cx="4344987" cy="2701925"/>
            <a:chOff x="1066800" y="1447800"/>
            <a:chExt cx="7083736" cy="4405377"/>
          </a:xfrm>
        </p:grpSpPr>
        <p:sp>
          <p:nvSpPr>
            <p:cNvPr id="99334" name="Line 2"/>
            <p:cNvSpPr>
              <a:spLocks noChangeShapeType="1"/>
            </p:cNvSpPr>
            <p:nvPr/>
          </p:nvSpPr>
          <p:spPr bwMode="auto">
            <a:xfrm flipV="1">
              <a:off x="1752600" y="2413000"/>
              <a:ext cx="0" cy="3124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9335" name="Line 3"/>
            <p:cNvSpPr>
              <a:spLocks noChangeShapeType="1"/>
            </p:cNvSpPr>
            <p:nvPr/>
          </p:nvSpPr>
          <p:spPr bwMode="auto">
            <a:xfrm>
              <a:off x="1752600" y="5537200"/>
              <a:ext cx="6019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9336" name="Oval 4"/>
            <p:cNvSpPr>
              <a:spLocks noChangeArrowheads="1"/>
            </p:cNvSpPr>
            <p:nvPr/>
          </p:nvSpPr>
          <p:spPr bwMode="auto">
            <a:xfrm>
              <a:off x="2209800" y="46228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37" name="Oval 5"/>
            <p:cNvSpPr>
              <a:spLocks noChangeArrowheads="1"/>
            </p:cNvSpPr>
            <p:nvPr/>
          </p:nvSpPr>
          <p:spPr bwMode="auto">
            <a:xfrm>
              <a:off x="2590800" y="38608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38" name="Oval 6"/>
            <p:cNvSpPr>
              <a:spLocks noChangeArrowheads="1"/>
            </p:cNvSpPr>
            <p:nvPr/>
          </p:nvSpPr>
          <p:spPr bwMode="auto">
            <a:xfrm>
              <a:off x="3200400" y="40894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39" name="Oval 7"/>
            <p:cNvSpPr>
              <a:spLocks noChangeArrowheads="1"/>
            </p:cNvSpPr>
            <p:nvPr/>
          </p:nvSpPr>
          <p:spPr bwMode="auto">
            <a:xfrm>
              <a:off x="3581400" y="35560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40" name="Oval 8"/>
            <p:cNvSpPr>
              <a:spLocks noChangeArrowheads="1"/>
            </p:cNvSpPr>
            <p:nvPr/>
          </p:nvSpPr>
          <p:spPr bwMode="auto">
            <a:xfrm>
              <a:off x="4267200" y="37084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41" name="Oval 9"/>
            <p:cNvSpPr>
              <a:spLocks noChangeArrowheads="1"/>
            </p:cNvSpPr>
            <p:nvPr/>
          </p:nvSpPr>
          <p:spPr bwMode="auto">
            <a:xfrm>
              <a:off x="5029200" y="35560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42" name="Oval 10"/>
            <p:cNvSpPr>
              <a:spLocks noChangeArrowheads="1"/>
            </p:cNvSpPr>
            <p:nvPr/>
          </p:nvSpPr>
          <p:spPr bwMode="auto">
            <a:xfrm>
              <a:off x="5486400" y="24130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43" name="Oval 11"/>
            <p:cNvSpPr>
              <a:spLocks noChangeArrowheads="1"/>
            </p:cNvSpPr>
            <p:nvPr/>
          </p:nvSpPr>
          <p:spPr bwMode="auto">
            <a:xfrm>
              <a:off x="6324600" y="2641600"/>
              <a:ext cx="76200" cy="76200"/>
            </a:xfrm>
            <a:prstGeom prst="ellipse">
              <a:avLst/>
            </a:prstGeom>
            <a:solidFill>
              <a:schemeClr val="accent1"/>
            </a:solidFill>
            <a:ln w="9525">
              <a:solidFill>
                <a:schemeClr val="tx1"/>
              </a:solidFill>
              <a:round/>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99344" name="Text Box 12"/>
            <p:cNvSpPr txBox="1">
              <a:spLocks noChangeArrowheads="1"/>
            </p:cNvSpPr>
            <p:nvPr/>
          </p:nvSpPr>
          <p:spPr bwMode="auto">
            <a:xfrm>
              <a:off x="6520008" y="5395977"/>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r>
                <a:rPr lang="en-US" altLang="en-US" b="0"/>
                <a:t>X</a:t>
              </a:r>
            </a:p>
          </p:txBody>
        </p:sp>
        <p:sp>
          <p:nvSpPr>
            <p:cNvPr id="99345" name="Text Box 13"/>
            <p:cNvSpPr txBox="1">
              <a:spLocks noChangeArrowheads="1"/>
            </p:cNvSpPr>
            <p:nvPr/>
          </p:nvSpPr>
          <p:spPr bwMode="auto">
            <a:xfrm>
              <a:off x="1066800" y="2565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r>
                <a:rPr lang="en-US" altLang="en-US" b="0"/>
                <a:t>Y</a:t>
              </a:r>
            </a:p>
          </p:txBody>
        </p:sp>
        <p:sp>
          <p:nvSpPr>
            <p:cNvPr id="99346" name="Line 19"/>
            <p:cNvSpPr>
              <a:spLocks noChangeShapeType="1"/>
            </p:cNvSpPr>
            <p:nvPr/>
          </p:nvSpPr>
          <p:spPr bwMode="auto">
            <a:xfrm flipV="1">
              <a:off x="1295400" y="1905000"/>
              <a:ext cx="5867400" cy="312420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347" name="Rectangle 20"/>
            <p:cNvSpPr>
              <a:spLocks noChangeArrowheads="1"/>
            </p:cNvSpPr>
            <p:nvPr/>
          </p:nvSpPr>
          <p:spPr bwMode="auto">
            <a:xfrm>
              <a:off x="5486401" y="1447800"/>
              <a:ext cx="2664135" cy="602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r>
                <a:rPr lang="en-US" altLang="en-US" sz="1800">
                  <a:latin typeface="Arial" pitchFamily="34" charset="0"/>
                </a:rPr>
                <a:t>Simple</a:t>
              </a:r>
              <a:r>
                <a:rPr lang="en-US" altLang="en-US" sz="1800" b="0">
                  <a:latin typeface="Arial" pitchFamily="34" charset="0"/>
                </a:rPr>
                <a:t> model</a:t>
              </a:r>
            </a:p>
          </p:txBody>
        </p:sp>
      </p:grpSp>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pPr eaLnBrk="1" hangingPunct="1"/>
            <a:r>
              <a:rPr lang="en-US" altLang="en-US" smtClean="0"/>
              <a:t>Test data</a:t>
            </a:r>
          </a:p>
        </p:txBody>
      </p:sp>
      <p:sp>
        <p:nvSpPr>
          <p:cNvPr id="101378" name="Rectangle 5"/>
          <p:cNvSpPr>
            <a:spLocks noGrp="1" noChangeArrowheads="1"/>
          </p:cNvSpPr>
          <p:nvPr>
            <p:ph type="body" idx="1"/>
          </p:nvPr>
        </p:nvSpPr>
        <p:spPr>
          <a:xfrm>
            <a:off x="685800" y="1371600"/>
            <a:ext cx="8229600" cy="4800600"/>
          </a:xfrm>
        </p:spPr>
        <p:txBody>
          <a:bodyPr/>
          <a:lstStyle/>
          <a:p>
            <a:pPr eaLnBrk="1" hangingPunct="1"/>
            <a:r>
              <a:rPr lang="en-US" altLang="en-US" sz="2400" smtClean="0"/>
              <a:t>After training the model</a:t>
            </a:r>
          </a:p>
          <a:p>
            <a:pPr eaLnBrk="1" hangingPunct="1"/>
            <a:r>
              <a:rPr lang="en-US" altLang="en-US" sz="2400" smtClean="0"/>
              <a:t>Go out and get more data from the world</a:t>
            </a:r>
          </a:p>
          <a:p>
            <a:pPr lvl="1" eaLnBrk="1" hangingPunct="1"/>
            <a:r>
              <a:rPr lang="en-US" altLang="en-US" sz="2000" smtClean="0"/>
              <a:t>New observations (x,y)</a:t>
            </a:r>
          </a:p>
          <a:p>
            <a:pPr eaLnBrk="1" hangingPunct="1"/>
            <a:r>
              <a:rPr lang="en-US" altLang="en-US" sz="2400" smtClean="0"/>
              <a:t>How well does our model perform?</a:t>
            </a:r>
          </a:p>
        </p:txBody>
      </p:sp>
      <p:pic>
        <p:nvPicPr>
          <p:cNvPr id="101379" name="Picture 7"/>
          <p:cNvPicPr>
            <a:picLocks noChangeAspect="1" noChangeArrowheads="1"/>
          </p:cNvPicPr>
          <p:nvPr/>
        </p:nvPicPr>
        <p:blipFill>
          <a:blip r:embed="rId3">
            <a:extLst>
              <a:ext uri="{28A0092B-C50C-407E-A947-70E740481C1C}">
                <a14:useLocalDpi xmlns:a14="http://schemas.microsoft.com/office/drawing/2010/main" val="0"/>
              </a:ext>
            </a:extLst>
          </a:blip>
          <a:srcRect l="14931" r="14931"/>
          <a:stretch>
            <a:fillRect/>
          </a:stretch>
        </p:blipFill>
        <p:spPr bwMode="auto">
          <a:xfrm>
            <a:off x="430213" y="3109913"/>
            <a:ext cx="3505200" cy="374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80" name="Picture 9"/>
          <p:cNvPicPr>
            <a:picLocks noChangeAspect="1" noChangeArrowheads="1"/>
          </p:cNvPicPr>
          <p:nvPr/>
        </p:nvPicPr>
        <p:blipFill>
          <a:blip r:embed="rId4">
            <a:extLst>
              <a:ext uri="{28A0092B-C50C-407E-A947-70E740481C1C}">
                <a14:useLocalDpi xmlns:a14="http://schemas.microsoft.com/office/drawing/2010/main" val="0"/>
              </a:ext>
            </a:extLst>
          </a:blip>
          <a:srcRect l="14931" r="14931"/>
          <a:stretch>
            <a:fillRect/>
          </a:stretch>
        </p:blipFill>
        <p:spPr bwMode="auto">
          <a:xfrm>
            <a:off x="5334000" y="3109913"/>
            <a:ext cx="3505200" cy="374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a:t>(c) Alexander Ihler</a:t>
            </a:r>
          </a:p>
        </p:txBody>
      </p:sp>
      <p:sp>
        <p:nvSpPr>
          <p:cNvPr id="7" name="Text Box 72"/>
          <p:cNvSpPr txBox="1">
            <a:spLocks noChangeArrowheads="1"/>
          </p:cNvSpPr>
          <p:nvPr/>
        </p:nvSpPr>
        <p:spPr bwMode="auto">
          <a:xfrm>
            <a:off x="6510026" y="2454735"/>
            <a:ext cx="1987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dirty="0">
                <a:solidFill>
                  <a:srgbClr val="FF0000"/>
                </a:solidFill>
              </a:rPr>
              <a:t>Training data</a:t>
            </a:r>
          </a:p>
        </p:txBody>
      </p:sp>
      <p:sp>
        <p:nvSpPr>
          <p:cNvPr id="8" name="Text Box 142"/>
          <p:cNvSpPr txBox="1">
            <a:spLocks noChangeArrowheads="1"/>
          </p:cNvSpPr>
          <p:nvPr/>
        </p:nvSpPr>
        <p:spPr bwMode="auto">
          <a:xfrm>
            <a:off x="6340164" y="2911935"/>
            <a:ext cx="2327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dirty="0">
                <a:solidFill>
                  <a:srgbClr val="00FF00"/>
                </a:solidFill>
              </a:rPr>
              <a:t>New, </a:t>
            </a:r>
            <a:r>
              <a:rPr lang="ja-JP" altLang="en-US" dirty="0">
                <a:solidFill>
                  <a:srgbClr val="00FF00"/>
                </a:solidFill>
              </a:rPr>
              <a:t>“</a:t>
            </a:r>
            <a:r>
              <a:rPr lang="en-US" altLang="ja-JP" dirty="0">
                <a:solidFill>
                  <a:srgbClr val="00FF00"/>
                </a:solidFill>
              </a:rPr>
              <a:t>test</a:t>
            </a:r>
            <a:r>
              <a:rPr lang="ja-JP" altLang="en-US" dirty="0">
                <a:solidFill>
                  <a:srgbClr val="00FF00"/>
                </a:solidFill>
              </a:rPr>
              <a:t>”</a:t>
            </a:r>
            <a:r>
              <a:rPr lang="en-US" altLang="ja-JP" dirty="0">
                <a:solidFill>
                  <a:srgbClr val="00FF00"/>
                </a:solidFill>
              </a:rPr>
              <a:t> data</a:t>
            </a:r>
            <a:endParaRPr lang="en-US" altLang="en-US" dirty="0">
              <a:solidFill>
                <a:srgbClr val="00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3425" name="Group 143"/>
          <p:cNvGrpSpPr>
            <a:grpSpLocks/>
          </p:cNvGrpSpPr>
          <p:nvPr/>
        </p:nvGrpSpPr>
        <p:grpSpPr bwMode="auto">
          <a:xfrm>
            <a:off x="3957638" y="1793875"/>
            <a:ext cx="5110162" cy="4116388"/>
            <a:chOff x="2188" y="1130"/>
            <a:chExt cx="3219" cy="2593"/>
          </a:xfrm>
        </p:grpSpPr>
        <p:grpSp>
          <p:nvGrpSpPr>
            <p:cNvPr id="103436" name="Group 140"/>
            <p:cNvGrpSpPr>
              <a:grpSpLocks/>
            </p:cNvGrpSpPr>
            <p:nvPr/>
          </p:nvGrpSpPr>
          <p:grpSpPr bwMode="auto">
            <a:xfrm>
              <a:off x="2188" y="1130"/>
              <a:ext cx="3219" cy="2593"/>
              <a:chOff x="2188" y="1130"/>
              <a:chExt cx="3219" cy="2593"/>
            </a:xfrm>
          </p:grpSpPr>
          <p:sp>
            <p:nvSpPr>
              <p:cNvPr id="103438" name="Rectangle 74"/>
              <p:cNvSpPr>
                <a:spLocks noChangeArrowheads="1"/>
              </p:cNvSpPr>
              <p:nvPr/>
            </p:nvSpPr>
            <p:spPr bwMode="auto">
              <a:xfrm>
                <a:off x="2308" y="1179"/>
                <a:ext cx="3076" cy="242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03439" name="Rectangle 75"/>
              <p:cNvSpPr>
                <a:spLocks noChangeArrowheads="1"/>
              </p:cNvSpPr>
              <p:nvPr/>
            </p:nvSpPr>
            <p:spPr bwMode="auto">
              <a:xfrm>
                <a:off x="2308" y="1179"/>
                <a:ext cx="3076" cy="2424"/>
              </a:xfrm>
              <a:prstGeom prst="rect">
                <a:avLst/>
              </a:prstGeom>
              <a:noFill/>
              <a:ln w="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03440" name="Line 76"/>
              <p:cNvSpPr>
                <a:spLocks noChangeShapeType="1"/>
              </p:cNvSpPr>
              <p:nvPr/>
            </p:nvSpPr>
            <p:spPr bwMode="auto">
              <a:xfrm>
                <a:off x="2308" y="1179"/>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1" name="Freeform 77"/>
              <p:cNvSpPr>
                <a:spLocks/>
              </p:cNvSpPr>
              <p:nvPr/>
            </p:nvSpPr>
            <p:spPr bwMode="auto">
              <a:xfrm>
                <a:off x="2308" y="1179"/>
                <a:ext cx="3076" cy="2424"/>
              </a:xfrm>
              <a:custGeom>
                <a:avLst/>
                <a:gdLst>
                  <a:gd name="T0" fmla="*/ 0 w 434"/>
                  <a:gd name="T1" fmla="*/ 2147483647 h 343"/>
                  <a:gd name="T2" fmla="*/ 2147483647 w 434"/>
                  <a:gd name="T3" fmla="*/ 2147483647 h 343"/>
                  <a:gd name="T4" fmla="*/ 2147483647 w 434"/>
                  <a:gd name="T5" fmla="*/ 0 h 343"/>
                  <a:gd name="T6" fmla="*/ 0 60000 65536"/>
                  <a:gd name="T7" fmla="*/ 0 60000 65536"/>
                  <a:gd name="T8" fmla="*/ 0 60000 65536"/>
                  <a:gd name="T9" fmla="*/ 0 w 434"/>
                  <a:gd name="T10" fmla="*/ 0 h 343"/>
                  <a:gd name="T11" fmla="*/ 434 w 434"/>
                  <a:gd name="T12" fmla="*/ 343 h 343"/>
                </a:gdLst>
                <a:ahLst/>
                <a:cxnLst>
                  <a:cxn ang="T6">
                    <a:pos x="T0" y="T1"/>
                  </a:cxn>
                  <a:cxn ang="T7">
                    <a:pos x="T2" y="T3"/>
                  </a:cxn>
                  <a:cxn ang="T8">
                    <a:pos x="T4" y="T5"/>
                  </a:cxn>
                </a:cxnLst>
                <a:rect l="T9" t="T10" r="T11" b="T12"/>
                <a:pathLst>
                  <a:path w="434" h="343">
                    <a:moveTo>
                      <a:pt x="0" y="343"/>
                    </a:moveTo>
                    <a:lnTo>
                      <a:pt x="434" y="343"/>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42" name="Line 78"/>
              <p:cNvSpPr>
                <a:spLocks noChangeShapeType="1"/>
              </p:cNvSpPr>
              <p:nvPr/>
            </p:nvSpPr>
            <p:spPr bwMode="auto">
              <a:xfrm flipV="1">
                <a:off x="2308" y="1179"/>
                <a:ext cx="1" cy="24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3" name="Line 79"/>
              <p:cNvSpPr>
                <a:spLocks noChangeShapeType="1"/>
              </p:cNvSpPr>
              <p:nvPr/>
            </p:nvSpPr>
            <p:spPr bwMode="auto">
              <a:xfrm>
                <a:off x="2308" y="3603"/>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4" name="Line 80"/>
              <p:cNvSpPr>
                <a:spLocks noChangeShapeType="1"/>
              </p:cNvSpPr>
              <p:nvPr/>
            </p:nvSpPr>
            <p:spPr bwMode="auto">
              <a:xfrm flipV="1">
                <a:off x="2308" y="1179"/>
                <a:ext cx="1" cy="24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5" name="Line 81"/>
              <p:cNvSpPr>
                <a:spLocks noChangeShapeType="1"/>
              </p:cNvSpPr>
              <p:nvPr/>
            </p:nvSpPr>
            <p:spPr bwMode="auto">
              <a:xfrm flipV="1">
                <a:off x="2308"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6" name="Line 82"/>
              <p:cNvSpPr>
                <a:spLocks noChangeShapeType="1"/>
              </p:cNvSpPr>
              <p:nvPr/>
            </p:nvSpPr>
            <p:spPr bwMode="auto">
              <a:xfrm>
                <a:off x="2308"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7" name="Rectangle 83"/>
              <p:cNvSpPr>
                <a:spLocks noChangeArrowheads="1"/>
              </p:cNvSpPr>
              <p:nvPr/>
            </p:nvSpPr>
            <p:spPr bwMode="auto">
              <a:xfrm>
                <a:off x="2287" y="3617"/>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103448" name="Line 84"/>
              <p:cNvSpPr>
                <a:spLocks noChangeShapeType="1"/>
              </p:cNvSpPr>
              <p:nvPr/>
            </p:nvSpPr>
            <p:spPr bwMode="auto">
              <a:xfrm flipV="1">
                <a:off x="2613"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49" name="Line 85"/>
              <p:cNvSpPr>
                <a:spLocks noChangeShapeType="1"/>
              </p:cNvSpPr>
              <p:nvPr/>
            </p:nvSpPr>
            <p:spPr bwMode="auto">
              <a:xfrm>
                <a:off x="2613"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0" name="Rectangle 86"/>
              <p:cNvSpPr>
                <a:spLocks noChangeArrowheads="1"/>
              </p:cNvSpPr>
              <p:nvPr/>
            </p:nvSpPr>
            <p:spPr bwMode="auto">
              <a:xfrm>
                <a:off x="2549" y="3617"/>
                <a:ext cx="11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0.5</a:t>
                </a:r>
                <a:endParaRPr lang="en-US" altLang="en-US" sz="1800"/>
              </a:p>
            </p:txBody>
          </p:sp>
          <p:sp>
            <p:nvSpPr>
              <p:cNvPr id="103451" name="Line 87"/>
              <p:cNvSpPr>
                <a:spLocks noChangeShapeType="1"/>
              </p:cNvSpPr>
              <p:nvPr/>
            </p:nvSpPr>
            <p:spPr bwMode="auto">
              <a:xfrm flipV="1">
                <a:off x="2918"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2" name="Line 88"/>
              <p:cNvSpPr>
                <a:spLocks noChangeShapeType="1"/>
              </p:cNvSpPr>
              <p:nvPr/>
            </p:nvSpPr>
            <p:spPr bwMode="auto">
              <a:xfrm>
                <a:off x="2918"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3" name="Rectangle 89"/>
              <p:cNvSpPr>
                <a:spLocks noChangeArrowheads="1"/>
              </p:cNvSpPr>
              <p:nvPr/>
            </p:nvSpPr>
            <p:spPr bwMode="auto">
              <a:xfrm>
                <a:off x="2904" y="3617"/>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a:t>
                </a:r>
                <a:endParaRPr lang="en-US" altLang="en-US" sz="1800"/>
              </a:p>
            </p:txBody>
          </p:sp>
          <p:sp>
            <p:nvSpPr>
              <p:cNvPr id="103454" name="Line 90"/>
              <p:cNvSpPr>
                <a:spLocks noChangeShapeType="1"/>
              </p:cNvSpPr>
              <p:nvPr/>
            </p:nvSpPr>
            <p:spPr bwMode="auto">
              <a:xfrm flipV="1">
                <a:off x="3223"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5" name="Line 91"/>
              <p:cNvSpPr>
                <a:spLocks noChangeShapeType="1"/>
              </p:cNvSpPr>
              <p:nvPr/>
            </p:nvSpPr>
            <p:spPr bwMode="auto">
              <a:xfrm>
                <a:off x="3223"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6" name="Rectangle 92"/>
              <p:cNvSpPr>
                <a:spLocks noChangeArrowheads="1"/>
              </p:cNvSpPr>
              <p:nvPr/>
            </p:nvSpPr>
            <p:spPr bwMode="auto">
              <a:xfrm>
                <a:off x="3166" y="3617"/>
                <a:ext cx="11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1.5</a:t>
                </a:r>
                <a:endParaRPr lang="en-US" altLang="en-US" sz="1800"/>
              </a:p>
            </p:txBody>
          </p:sp>
          <p:sp>
            <p:nvSpPr>
              <p:cNvPr id="103457" name="Line 93"/>
              <p:cNvSpPr>
                <a:spLocks noChangeShapeType="1"/>
              </p:cNvSpPr>
              <p:nvPr/>
            </p:nvSpPr>
            <p:spPr bwMode="auto">
              <a:xfrm flipV="1">
                <a:off x="3535"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8" name="Line 94"/>
              <p:cNvSpPr>
                <a:spLocks noChangeShapeType="1"/>
              </p:cNvSpPr>
              <p:nvPr/>
            </p:nvSpPr>
            <p:spPr bwMode="auto">
              <a:xfrm>
                <a:off x="3535"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59" name="Rectangle 95"/>
              <p:cNvSpPr>
                <a:spLocks noChangeArrowheads="1"/>
              </p:cNvSpPr>
              <p:nvPr/>
            </p:nvSpPr>
            <p:spPr bwMode="auto">
              <a:xfrm>
                <a:off x="3520" y="3617"/>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a:t>
                </a:r>
                <a:endParaRPr lang="en-US" altLang="en-US" sz="1800"/>
              </a:p>
            </p:txBody>
          </p:sp>
          <p:sp>
            <p:nvSpPr>
              <p:cNvPr id="103460" name="Line 96"/>
              <p:cNvSpPr>
                <a:spLocks noChangeShapeType="1"/>
              </p:cNvSpPr>
              <p:nvPr/>
            </p:nvSpPr>
            <p:spPr bwMode="auto">
              <a:xfrm flipV="1">
                <a:off x="3839"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1" name="Line 97"/>
              <p:cNvSpPr>
                <a:spLocks noChangeShapeType="1"/>
              </p:cNvSpPr>
              <p:nvPr/>
            </p:nvSpPr>
            <p:spPr bwMode="auto">
              <a:xfrm>
                <a:off x="3839"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2" name="Rectangle 98"/>
              <p:cNvSpPr>
                <a:spLocks noChangeArrowheads="1"/>
              </p:cNvSpPr>
              <p:nvPr/>
            </p:nvSpPr>
            <p:spPr bwMode="auto">
              <a:xfrm>
                <a:off x="3783" y="3617"/>
                <a:ext cx="11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2.5</a:t>
                </a:r>
                <a:endParaRPr lang="en-US" altLang="en-US" sz="1800"/>
              </a:p>
            </p:txBody>
          </p:sp>
          <p:sp>
            <p:nvSpPr>
              <p:cNvPr id="103463" name="Line 99"/>
              <p:cNvSpPr>
                <a:spLocks noChangeShapeType="1"/>
              </p:cNvSpPr>
              <p:nvPr/>
            </p:nvSpPr>
            <p:spPr bwMode="auto">
              <a:xfrm flipV="1">
                <a:off x="4151"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4" name="Line 100"/>
              <p:cNvSpPr>
                <a:spLocks noChangeShapeType="1"/>
              </p:cNvSpPr>
              <p:nvPr/>
            </p:nvSpPr>
            <p:spPr bwMode="auto">
              <a:xfrm>
                <a:off x="4151"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5" name="Rectangle 101"/>
              <p:cNvSpPr>
                <a:spLocks noChangeArrowheads="1"/>
              </p:cNvSpPr>
              <p:nvPr/>
            </p:nvSpPr>
            <p:spPr bwMode="auto">
              <a:xfrm>
                <a:off x="4137" y="3617"/>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3</a:t>
                </a:r>
                <a:endParaRPr lang="en-US" altLang="en-US" sz="1800"/>
              </a:p>
            </p:txBody>
          </p:sp>
          <p:sp>
            <p:nvSpPr>
              <p:cNvPr id="103466" name="Line 102"/>
              <p:cNvSpPr>
                <a:spLocks noChangeShapeType="1"/>
              </p:cNvSpPr>
              <p:nvPr/>
            </p:nvSpPr>
            <p:spPr bwMode="auto">
              <a:xfrm flipV="1">
                <a:off x="4456"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7" name="Line 103"/>
              <p:cNvSpPr>
                <a:spLocks noChangeShapeType="1"/>
              </p:cNvSpPr>
              <p:nvPr/>
            </p:nvSpPr>
            <p:spPr bwMode="auto">
              <a:xfrm>
                <a:off x="4456"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68" name="Rectangle 104"/>
              <p:cNvSpPr>
                <a:spLocks noChangeArrowheads="1"/>
              </p:cNvSpPr>
              <p:nvPr/>
            </p:nvSpPr>
            <p:spPr bwMode="auto">
              <a:xfrm>
                <a:off x="4399" y="3617"/>
                <a:ext cx="11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3.5</a:t>
                </a:r>
                <a:endParaRPr lang="en-US" altLang="en-US" sz="1800"/>
              </a:p>
            </p:txBody>
          </p:sp>
          <p:sp>
            <p:nvSpPr>
              <p:cNvPr id="103469" name="Line 105"/>
              <p:cNvSpPr>
                <a:spLocks noChangeShapeType="1"/>
              </p:cNvSpPr>
              <p:nvPr/>
            </p:nvSpPr>
            <p:spPr bwMode="auto">
              <a:xfrm flipV="1">
                <a:off x="4768"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0" name="Line 106"/>
              <p:cNvSpPr>
                <a:spLocks noChangeShapeType="1"/>
              </p:cNvSpPr>
              <p:nvPr/>
            </p:nvSpPr>
            <p:spPr bwMode="auto">
              <a:xfrm>
                <a:off x="4768"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1" name="Rectangle 107"/>
              <p:cNvSpPr>
                <a:spLocks noChangeArrowheads="1"/>
              </p:cNvSpPr>
              <p:nvPr/>
            </p:nvSpPr>
            <p:spPr bwMode="auto">
              <a:xfrm>
                <a:off x="4746" y="3617"/>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a:t>
                </a:r>
                <a:endParaRPr lang="en-US" altLang="en-US" sz="1800"/>
              </a:p>
            </p:txBody>
          </p:sp>
          <p:sp>
            <p:nvSpPr>
              <p:cNvPr id="103472" name="Line 108"/>
              <p:cNvSpPr>
                <a:spLocks noChangeShapeType="1"/>
              </p:cNvSpPr>
              <p:nvPr/>
            </p:nvSpPr>
            <p:spPr bwMode="auto">
              <a:xfrm flipV="1">
                <a:off x="5073"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3" name="Line 109"/>
              <p:cNvSpPr>
                <a:spLocks noChangeShapeType="1"/>
              </p:cNvSpPr>
              <p:nvPr/>
            </p:nvSpPr>
            <p:spPr bwMode="auto">
              <a:xfrm>
                <a:off x="5073"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4" name="Rectangle 110"/>
              <p:cNvSpPr>
                <a:spLocks noChangeArrowheads="1"/>
              </p:cNvSpPr>
              <p:nvPr/>
            </p:nvSpPr>
            <p:spPr bwMode="auto">
              <a:xfrm>
                <a:off x="5016" y="3617"/>
                <a:ext cx="11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4.5</a:t>
                </a:r>
                <a:endParaRPr lang="en-US" altLang="en-US" sz="1800"/>
              </a:p>
            </p:txBody>
          </p:sp>
          <p:sp>
            <p:nvSpPr>
              <p:cNvPr id="103475" name="Line 111"/>
              <p:cNvSpPr>
                <a:spLocks noChangeShapeType="1"/>
              </p:cNvSpPr>
              <p:nvPr/>
            </p:nvSpPr>
            <p:spPr bwMode="auto">
              <a:xfrm flipV="1">
                <a:off x="5384" y="3568"/>
                <a:ext cx="1" cy="3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6" name="Line 112"/>
              <p:cNvSpPr>
                <a:spLocks noChangeShapeType="1"/>
              </p:cNvSpPr>
              <p:nvPr/>
            </p:nvSpPr>
            <p:spPr bwMode="auto">
              <a:xfrm>
                <a:off x="5384" y="1179"/>
                <a:ext cx="1" cy="2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7" name="Rectangle 113"/>
              <p:cNvSpPr>
                <a:spLocks noChangeArrowheads="1"/>
              </p:cNvSpPr>
              <p:nvPr/>
            </p:nvSpPr>
            <p:spPr bwMode="auto">
              <a:xfrm>
                <a:off x="5363" y="3617"/>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5</a:t>
                </a:r>
                <a:endParaRPr lang="en-US" altLang="en-US" sz="1800"/>
              </a:p>
            </p:txBody>
          </p:sp>
          <p:sp>
            <p:nvSpPr>
              <p:cNvPr id="103478" name="Line 114"/>
              <p:cNvSpPr>
                <a:spLocks noChangeShapeType="1"/>
              </p:cNvSpPr>
              <p:nvPr/>
            </p:nvSpPr>
            <p:spPr bwMode="auto">
              <a:xfrm>
                <a:off x="2308" y="3603"/>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79" name="Line 115"/>
              <p:cNvSpPr>
                <a:spLocks noChangeShapeType="1"/>
              </p:cNvSpPr>
              <p:nvPr/>
            </p:nvSpPr>
            <p:spPr bwMode="auto">
              <a:xfrm flipH="1">
                <a:off x="5356" y="3603"/>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0" name="Rectangle 116"/>
              <p:cNvSpPr>
                <a:spLocks noChangeArrowheads="1"/>
              </p:cNvSpPr>
              <p:nvPr/>
            </p:nvSpPr>
            <p:spPr bwMode="auto">
              <a:xfrm>
                <a:off x="2238" y="3546"/>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0</a:t>
                </a:r>
                <a:endParaRPr lang="en-US" altLang="en-US" sz="1800"/>
              </a:p>
            </p:txBody>
          </p:sp>
          <p:sp>
            <p:nvSpPr>
              <p:cNvPr id="103481" name="Line 117"/>
              <p:cNvSpPr>
                <a:spLocks noChangeShapeType="1"/>
              </p:cNvSpPr>
              <p:nvPr/>
            </p:nvSpPr>
            <p:spPr bwMode="auto">
              <a:xfrm>
                <a:off x="2308" y="3193"/>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2" name="Line 118"/>
              <p:cNvSpPr>
                <a:spLocks noChangeShapeType="1"/>
              </p:cNvSpPr>
              <p:nvPr/>
            </p:nvSpPr>
            <p:spPr bwMode="auto">
              <a:xfrm flipH="1">
                <a:off x="5356" y="3193"/>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3" name="Rectangle 119"/>
              <p:cNvSpPr>
                <a:spLocks noChangeArrowheads="1"/>
              </p:cNvSpPr>
              <p:nvPr/>
            </p:nvSpPr>
            <p:spPr bwMode="auto">
              <a:xfrm>
                <a:off x="2238" y="3144"/>
                <a:ext cx="4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5</a:t>
                </a:r>
                <a:endParaRPr lang="en-US" altLang="en-US" sz="1800"/>
              </a:p>
            </p:txBody>
          </p:sp>
          <p:sp>
            <p:nvSpPr>
              <p:cNvPr id="103484" name="Line 120"/>
              <p:cNvSpPr>
                <a:spLocks noChangeShapeType="1"/>
              </p:cNvSpPr>
              <p:nvPr/>
            </p:nvSpPr>
            <p:spPr bwMode="auto">
              <a:xfrm>
                <a:off x="2308" y="2790"/>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5" name="Line 121"/>
              <p:cNvSpPr>
                <a:spLocks noChangeShapeType="1"/>
              </p:cNvSpPr>
              <p:nvPr/>
            </p:nvSpPr>
            <p:spPr bwMode="auto">
              <a:xfrm flipH="1">
                <a:off x="5356" y="2790"/>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6" name="Rectangle 122"/>
              <p:cNvSpPr>
                <a:spLocks noChangeArrowheads="1"/>
              </p:cNvSpPr>
              <p:nvPr/>
            </p:nvSpPr>
            <p:spPr bwMode="auto">
              <a:xfrm>
                <a:off x="2188" y="2741"/>
                <a:ext cx="8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10</a:t>
                </a:r>
                <a:endParaRPr lang="en-US" altLang="en-US" sz="1800"/>
              </a:p>
            </p:txBody>
          </p:sp>
          <p:sp>
            <p:nvSpPr>
              <p:cNvPr id="103487" name="Line 123"/>
              <p:cNvSpPr>
                <a:spLocks noChangeShapeType="1"/>
              </p:cNvSpPr>
              <p:nvPr/>
            </p:nvSpPr>
            <p:spPr bwMode="auto">
              <a:xfrm>
                <a:off x="2308" y="2387"/>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8" name="Line 124"/>
              <p:cNvSpPr>
                <a:spLocks noChangeShapeType="1"/>
              </p:cNvSpPr>
              <p:nvPr/>
            </p:nvSpPr>
            <p:spPr bwMode="auto">
              <a:xfrm flipH="1">
                <a:off x="5356" y="2387"/>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89" name="Rectangle 125"/>
              <p:cNvSpPr>
                <a:spLocks noChangeArrowheads="1"/>
              </p:cNvSpPr>
              <p:nvPr/>
            </p:nvSpPr>
            <p:spPr bwMode="auto">
              <a:xfrm>
                <a:off x="2188" y="2338"/>
                <a:ext cx="8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15</a:t>
                </a:r>
                <a:endParaRPr lang="en-US" altLang="en-US" sz="1800"/>
              </a:p>
            </p:txBody>
          </p:sp>
          <p:sp>
            <p:nvSpPr>
              <p:cNvPr id="103490" name="Line 126"/>
              <p:cNvSpPr>
                <a:spLocks noChangeShapeType="1"/>
              </p:cNvSpPr>
              <p:nvPr/>
            </p:nvSpPr>
            <p:spPr bwMode="auto">
              <a:xfrm>
                <a:off x="2308" y="1985"/>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91" name="Line 127"/>
              <p:cNvSpPr>
                <a:spLocks noChangeShapeType="1"/>
              </p:cNvSpPr>
              <p:nvPr/>
            </p:nvSpPr>
            <p:spPr bwMode="auto">
              <a:xfrm flipH="1">
                <a:off x="5356" y="1985"/>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92" name="Rectangle 128"/>
              <p:cNvSpPr>
                <a:spLocks noChangeArrowheads="1"/>
              </p:cNvSpPr>
              <p:nvPr/>
            </p:nvSpPr>
            <p:spPr bwMode="auto">
              <a:xfrm>
                <a:off x="2188" y="1935"/>
                <a:ext cx="8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20</a:t>
                </a:r>
                <a:endParaRPr lang="en-US" altLang="en-US" sz="1800"/>
              </a:p>
            </p:txBody>
          </p:sp>
          <p:sp>
            <p:nvSpPr>
              <p:cNvPr id="103493" name="Line 129"/>
              <p:cNvSpPr>
                <a:spLocks noChangeShapeType="1"/>
              </p:cNvSpPr>
              <p:nvPr/>
            </p:nvSpPr>
            <p:spPr bwMode="auto">
              <a:xfrm>
                <a:off x="2308" y="1582"/>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94" name="Line 130"/>
              <p:cNvSpPr>
                <a:spLocks noChangeShapeType="1"/>
              </p:cNvSpPr>
              <p:nvPr/>
            </p:nvSpPr>
            <p:spPr bwMode="auto">
              <a:xfrm flipH="1">
                <a:off x="5356" y="1582"/>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95" name="Rectangle 131"/>
              <p:cNvSpPr>
                <a:spLocks noChangeArrowheads="1"/>
              </p:cNvSpPr>
              <p:nvPr/>
            </p:nvSpPr>
            <p:spPr bwMode="auto">
              <a:xfrm>
                <a:off x="2188" y="1532"/>
                <a:ext cx="8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25</a:t>
                </a:r>
                <a:endParaRPr lang="en-US" altLang="en-US" sz="1800"/>
              </a:p>
            </p:txBody>
          </p:sp>
          <p:sp>
            <p:nvSpPr>
              <p:cNvPr id="103496" name="Line 132"/>
              <p:cNvSpPr>
                <a:spLocks noChangeShapeType="1"/>
              </p:cNvSpPr>
              <p:nvPr/>
            </p:nvSpPr>
            <p:spPr bwMode="auto">
              <a:xfrm>
                <a:off x="2308" y="1179"/>
                <a:ext cx="22"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97" name="Line 133"/>
              <p:cNvSpPr>
                <a:spLocks noChangeShapeType="1"/>
              </p:cNvSpPr>
              <p:nvPr/>
            </p:nvSpPr>
            <p:spPr bwMode="auto">
              <a:xfrm flipH="1">
                <a:off x="5356" y="1179"/>
                <a:ext cx="2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98" name="Rectangle 134"/>
              <p:cNvSpPr>
                <a:spLocks noChangeArrowheads="1"/>
              </p:cNvSpPr>
              <p:nvPr/>
            </p:nvSpPr>
            <p:spPr bwMode="auto">
              <a:xfrm>
                <a:off x="2188" y="1130"/>
                <a:ext cx="8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100" b="0">
                    <a:solidFill>
                      <a:srgbClr val="000000"/>
                    </a:solidFill>
                    <a:latin typeface="Helvetica" pitchFamily="1" charset="0"/>
                  </a:rPr>
                  <a:t>30</a:t>
                </a:r>
                <a:endParaRPr lang="en-US" altLang="en-US" sz="1800"/>
              </a:p>
            </p:txBody>
          </p:sp>
          <p:sp>
            <p:nvSpPr>
              <p:cNvPr id="103499" name="Line 135"/>
              <p:cNvSpPr>
                <a:spLocks noChangeShapeType="1"/>
              </p:cNvSpPr>
              <p:nvPr/>
            </p:nvSpPr>
            <p:spPr bwMode="auto">
              <a:xfrm>
                <a:off x="2308" y="1179"/>
                <a:ext cx="3076"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00" name="Freeform 136"/>
              <p:cNvSpPr>
                <a:spLocks/>
              </p:cNvSpPr>
              <p:nvPr/>
            </p:nvSpPr>
            <p:spPr bwMode="auto">
              <a:xfrm>
                <a:off x="2308" y="1179"/>
                <a:ext cx="3076" cy="2424"/>
              </a:xfrm>
              <a:custGeom>
                <a:avLst/>
                <a:gdLst>
                  <a:gd name="T0" fmla="*/ 0 w 434"/>
                  <a:gd name="T1" fmla="*/ 2147483647 h 343"/>
                  <a:gd name="T2" fmla="*/ 2147483647 w 434"/>
                  <a:gd name="T3" fmla="*/ 2147483647 h 343"/>
                  <a:gd name="T4" fmla="*/ 2147483647 w 434"/>
                  <a:gd name="T5" fmla="*/ 0 h 343"/>
                  <a:gd name="T6" fmla="*/ 0 60000 65536"/>
                  <a:gd name="T7" fmla="*/ 0 60000 65536"/>
                  <a:gd name="T8" fmla="*/ 0 60000 65536"/>
                  <a:gd name="T9" fmla="*/ 0 w 434"/>
                  <a:gd name="T10" fmla="*/ 0 h 343"/>
                  <a:gd name="T11" fmla="*/ 434 w 434"/>
                  <a:gd name="T12" fmla="*/ 343 h 343"/>
                </a:gdLst>
                <a:ahLst/>
                <a:cxnLst>
                  <a:cxn ang="T6">
                    <a:pos x="T0" y="T1"/>
                  </a:cxn>
                  <a:cxn ang="T7">
                    <a:pos x="T2" y="T3"/>
                  </a:cxn>
                  <a:cxn ang="T8">
                    <a:pos x="T4" y="T5"/>
                  </a:cxn>
                </a:cxnLst>
                <a:rect l="T9" t="T10" r="T11" b="T12"/>
                <a:pathLst>
                  <a:path w="434" h="343">
                    <a:moveTo>
                      <a:pt x="0" y="343"/>
                    </a:moveTo>
                    <a:lnTo>
                      <a:pt x="434" y="343"/>
                    </a:lnTo>
                    <a:lnTo>
                      <a:pt x="43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501" name="Line 137"/>
              <p:cNvSpPr>
                <a:spLocks noChangeShapeType="1"/>
              </p:cNvSpPr>
              <p:nvPr/>
            </p:nvSpPr>
            <p:spPr bwMode="auto">
              <a:xfrm flipV="1">
                <a:off x="2308" y="1179"/>
                <a:ext cx="1" cy="242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02" name="Freeform 138"/>
              <p:cNvSpPr>
                <a:spLocks/>
              </p:cNvSpPr>
              <p:nvPr/>
            </p:nvSpPr>
            <p:spPr bwMode="auto">
              <a:xfrm>
                <a:off x="2308" y="1667"/>
                <a:ext cx="3083" cy="1738"/>
              </a:xfrm>
              <a:custGeom>
                <a:avLst/>
                <a:gdLst>
                  <a:gd name="T0" fmla="*/ 0 w 3083"/>
                  <a:gd name="T1" fmla="*/ 0 h 1738"/>
                  <a:gd name="T2" fmla="*/ 610 w 3083"/>
                  <a:gd name="T3" fmla="*/ 1399 h 1738"/>
                  <a:gd name="T4" fmla="*/ 1227 w 3083"/>
                  <a:gd name="T5" fmla="*/ 1484 h 1738"/>
                  <a:gd name="T6" fmla="*/ 1843 w 3083"/>
                  <a:gd name="T7" fmla="*/ 1660 h 1738"/>
                  <a:gd name="T8" fmla="*/ 2460 w 3083"/>
                  <a:gd name="T9" fmla="*/ 1731 h 1738"/>
                  <a:gd name="T10" fmla="*/ 3076 w 3083"/>
                  <a:gd name="T11" fmla="*/ 1738 h 1738"/>
                  <a:gd name="T12" fmla="*/ 3083 w 3083"/>
                  <a:gd name="T13" fmla="*/ 1738 h 1738"/>
                  <a:gd name="T14" fmla="*/ 0 60000 65536"/>
                  <a:gd name="T15" fmla="*/ 0 60000 65536"/>
                  <a:gd name="T16" fmla="*/ 0 60000 65536"/>
                  <a:gd name="T17" fmla="*/ 0 60000 65536"/>
                  <a:gd name="T18" fmla="*/ 0 60000 65536"/>
                  <a:gd name="T19" fmla="*/ 0 60000 65536"/>
                  <a:gd name="T20" fmla="*/ 0 60000 65536"/>
                  <a:gd name="T21" fmla="*/ 0 w 3083"/>
                  <a:gd name="T22" fmla="*/ 0 h 1738"/>
                  <a:gd name="T23" fmla="*/ 3083 w 3083"/>
                  <a:gd name="T24" fmla="*/ 1738 h 17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83" h="1738">
                    <a:moveTo>
                      <a:pt x="0" y="0"/>
                    </a:moveTo>
                    <a:lnTo>
                      <a:pt x="610" y="1399"/>
                    </a:lnTo>
                    <a:lnTo>
                      <a:pt x="1227" y="1484"/>
                    </a:lnTo>
                    <a:lnTo>
                      <a:pt x="1843" y="1660"/>
                    </a:lnTo>
                    <a:lnTo>
                      <a:pt x="2460" y="1731"/>
                    </a:lnTo>
                    <a:lnTo>
                      <a:pt x="3076" y="1738"/>
                    </a:lnTo>
                    <a:lnTo>
                      <a:pt x="3083" y="1738"/>
                    </a:lnTo>
                  </a:path>
                </a:pathLst>
              </a:custGeom>
              <a:noFill/>
              <a:ln w="44450">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3437" name="Text Box 72"/>
            <p:cNvSpPr txBox="1">
              <a:spLocks noChangeArrowheads="1"/>
            </p:cNvSpPr>
            <p:nvPr/>
          </p:nvSpPr>
          <p:spPr bwMode="auto">
            <a:xfrm>
              <a:off x="3888" y="1298"/>
              <a:ext cx="12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dirty="0">
                  <a:solidFill>
                    <a:srgbClr val="FF0000"/>
                  </a:solidFill>
                </a:rPr>
                <a:t>Training data</a:t>
              </a:r>
            </a:p>
          </p:txBody>
        </p:sp>
      </p:grpSp>
      <p:sp>
        <p:nvSpPr>
          <p:cNvPr id="103426" name="Rectangle 2"/>
          <p:cNvSpPr>
            <a:spLocks noGrp="1" noChangeArrowheads="1"/>
          </p:cNvSpPr>
          <p:nvPr>
            <p:ph type="title"/>
          </p:nvPr>
        </p:nvSpPr>
        <p:spPr/>
        <p:txBody>
          <a:bodyPr/>
          <a:lstStyle/>
          <a:p>
            <a:pPr eaLnBrk="1" hangingPunct="1"/>
            <a:r>
              <a:rPr lang="en-US" altLang="en-US" smtClean="0"/>
              <a:t>Training versus test error</a:t>
            </a:r>
          </a:p>
        </p:txBody>
      </p:sp>
      <p:sp>
        <p:nvSpPr>
          <p:cNvPr id="103427" name="Rectangle 146"/>
          <p:cNvSpPr>
            <a:spLocks noGrp="1" noChangeArrowheads="1"/>
          </p:cNvSpPr>
          <p:nvPr>
            <p:ph type="body" sz="half" idx="1"/>
          </p:nvPr>
        </p:nvSpPr>
        <p:spPr>
          <a:xfrm>
            <a:off x="685800" y="1371600"/>
            <a:ext cx="3352800" cy="2819400"/>
          </a:xfrm>
        </p:spPr>
        <p:txBody>
          <a:bodyPr/>
          <a:lstStyle/>
          <a:p>
            <a:pPr eaLnBrk="1" hangingPunct="1"/>
            <a:r>
              <a:rPr lang="en-US" altLang="en-US" sz="2000" smtClean="0"/>
              <a:t>Plot MSE as a function     of model complexity</a:t>
            </a:r>
          </a:p>
          <a:p>
            <a:pPr lvl="1" eaLnBrk="1" hangingPunct="1"/>
            <a:r>
              <a:rPr lang="en-US" altLang="en-US" sz="1800" smtClean="0"/>
              <a:t>Polynomial order</a:t>
            </a:r>
          </a:p>
          <a:p>
            <a:pPr lvl="4" eaLnBrk="1" hangingPunct="1"/>
            <a:endParaRPr lang="en-US" altLang="en-US" sz="1200" smtClean="0"/>
          </a:p>
          <a:p>
            <a:pPr eaLnBrk="1" hangingPunct="1"/>
            <a:r>
              <a:rPr lang="en-US" altLang="en-US" sz="2000" smtClean="0"/>
              <a:t>Decreases</a:t>
            </a:r>
          </a:p>
          <a:p>
            <a:pPr lvl="1" eaLnBrk="1" hangingPunct="1"/>
            <a:r>
              <a:rPr lang="en-US" altLang="en-US" sz="1800" smtClean="0"/>
              <a:t>More complex function fits training data better</a:t>
            </a:r>
          </a:p>
          <a:p>
            <a:pPr eaLnBrk="1" hangingPunct="1"/>
            <a:endParaRPr lang="en-US" altLang="en-US" sz="2000" smtClean="0"/>
          </a:p>
          <a:p>
            <a:pPr eaLnBrk="1" hangingPunct="1"/>
            <a:r>
              <a:rPr lang="en-US" altLang="en-US" sz="2000" smtClean="0"/>
              <a:t>What about new data?</a:t>
            </a:r>
          </a:p>
          <a:p>
            <a:pPr eaLnBrk="1" hangingPunct="1"/>
            <a:endParaRPr lang="en-US" altLang="en-US" sz="2000" smtClean="0"/>
          </a:p>
        </p:txBody>
      </p:sp>
      <p:sp>
        <p:nvSpPr>
          <p:cNvPr id="103428" name="Text Box 71"/>
          <p:cNvSpPr txBox="1">
            <a:spLocks noChangeArrowheads="1"/>
          </p:cNvSpPr>
          <p:nvPr/>
        </p:nvSpPr>
        <p:spPr bwMode="auto">
          <a:xfrm rot="-5400000">
            <a:off x="3229769" y="4480719"/>
            <a:ext cx="216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Mean squared error</a:t>
            </a:r>
          </a:p>
        </p:txBody>
      </p:sp>
      <p:sp>
        <p:nvSpPr>
          <p:cNvPr id="103429" name="Text Box 145"/>
          <p:cNvSpPr txBox="1">
            <a:spLocks noChangeArrowheads="1"/>
          </p:cNvSpPr>
          <p:nvPr/>
        </p:nvSpPr>
        <p:spPr bwMode="auto">
          <a:xfrm>
            <a:off x="4495800" y="5943600"/>
            <a:ext cx="1892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Polynomial order</a:t>
            </a:r>
          </a:p>
        </p:txBody>
      </p:sp>
      <p:grpSp>
        <p:nvGrpSpPr>
          <p:cNvPr id="4" name="Group 149"/>
          <p:cNvGrpSpPr>
            <a:grpSpLocks/>
          </p:cNvGrpSpPr>
          <p:nvPr/>
        </p:nvGrpSpPr>
        <p:grpSpPr bwMode="auto">
          <a:xfrm>
            <a:off x="685800" y="2438400"/>
            <a:ext cx="8399463" cy="4191000"/>
            <a:chOff x="440" y="1536"/>
            <a:chExt cx="5291" cy="2640"/>
          </a:xfrm>
        </p:grpSpPr>
        <p:grpSp>
          <p:nvGrpSpPr>
            <p:cNvPr id="103432" name="Group 144"/>
            <p:cNvGrpSpPr>
              <a:grpSpLocks/>
            </p:cNvGrpSpPr>
            <p:nvPr/>
          </p:nvGrpSpPr>
          <p:grpSpPr bwMode="auto">
            <a:xfrm>
              <a:off x="2648" y="1536"/>
              <a:ext cx="3083" cy="1470"/>
              <a:chOff x="2343" y="1536"/>
              <a:chExt cx="3083" cy="1470"/>
            </a:xfrm>
          </p:grpSpPr>
          <p:sp>
            <p:nvSpPr>
              <p:cNvPr id="103434" name="Freeform 139"/>
              <p:cNvSpPr>
                <a:spLocks/>
              </p:cNvSpPr>
              <p:nvPr/>
            </p:nvSpPr>
            <p:spPr bwMode="auto">
              <a:xfrm>
                <a:off x="2343" y="1536"/>
                <a:ext cx="3083" cy="1470"/>
              </a:xfrm>
              <a:custGeom>
                <a:avLst/>
                <a:gdLst>
                  <a:gd name="T0" fmla="*/ 0 w 3083"/>
                  <a:gd name="T1" fmla="*/ 0 h 1470"/>
                  <a:gd name="T2" fmla="*/ 610 w 3083"/>
                  <a:gd name="T3" fmla="*/ 1470 h 1470"/>
                  <a:gd name="T4" fmla="*/ 1227 w 3083"/>
                  <a:gd name="T5" fmla="*/ 1399 h 1470"/>
                  <a:gd name="T6" fmla="*/ 1843 w 3083"/>
                  <a:gd name="T7" fmla="*/ 1152 h 1470"/>
                  <a:gd name="T8" fmla="*/ 2460 w 3083"/>
                  <a:gd name="T9" fmla="*/ 954 h 1470"/>
                  <a:gd name="T10" fmla="*/ 3076 w 3083"/>
                  <a:gd name="T11" fmla="*/ 890 h 1470"/>
                  <a:gd name="T12" fmla="*/ 3083 w 3083"/>
                  <a:gd name="T13" fmla="*/ 834 h 1470"/>
                  <a:gd name="T14" fmla="*/ 0 60000 65536"/>
                  <a:gd name="T15" fmla="*/ 0 60000 65536"/>
                  <a:gd name="T16" fmla="*/ 0 60000 65536"/>
                  <a:gd name="T17" fmla="*/ 0 60000 65536"/>
                  <a:gd name="T18" fmla="*/ 0 60000 65536"/>
                  <a:gd name="T19" fmla="*/ 0 60000 65536"/>
                  <a:gd name="T20" fmla="*/ 0 60000 65536"/>
                  <a:gd name="T21" fmla="*/ 0 w 3083"/>
                  <a:gd name="T22" fmla="*/ 0 h 1470"/>
                  <a:gd name="T23" fmla="*/ 3083 w 3083"/>
                  <a:gd name="T24" fmla="*/ 1470 h 14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83" h="1470">
                    <a:moveTo>
                      <a:pt x="0" y="0"/>
                    </a:moveTo>
                    <a:lnTo>
                      <a:pt x="610" y="1470"/>
                    </a:lnTo>
                    <a:lnTo>
                      <a:pt x="1227" y="1399"/>
                    </a:lnTo>
                    <a:lnTo>
                      <a:pt x="1843" y="1152"/>
                    </a:lnTo>
                    <a:lnTo>
                      <a:pt x="2460" y="954"/>
                    </a:lnTo>
                    <a:lnTo>
                      <a:pt x="3076" y="890"/>
                    </a:lnTo>
                    <a:lnTo>
                      <a:pt x="3083" y="834"/>
                    </a:lnTo>
                  </a:path>
                </a:pathLst>
              </a:custGeom>
              <a:noFill/>
              <a:ln w="44450">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35" name="Text Box 142"/>
              <p:cNvSpPr txBox="1">
                <a:spLocks noChangeArrowheads="1"/>
              </p:cNvSpPr>
              <p:nvPr/>
            </p:nvSpPr>
            <p:spPr bwMode="auto">
              <a:xfrm>
                <a:off x="3888" y="1680"/>
                <a:ext cx="146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dirty="0">
                    <a:solidFill>
                      <a:srgbClr val="00FF00"/>
                    </a:solidFill>
                  </a:rPr>
                  <a:t>New, </a:t>
                </a:r>
                <a:r>
                  <a:rPr lang="ja-JP" altLang="en-US" dirty="0">
                    <a:solidFill>
                      <a:srgbClr val="00FF00"/>
                    </a:solidFill>
                  </a:rPr>
                  <a:t>“</a:t>
                </a:r>
                <a:r>
                  <a:rPr lang="en-US" altLang="ja-JP" dirty="0">
                    <a:solidFill>
                      <a:srgbClr val="00FF00"/>
                    </a:solidFill>
                  </a:rPr>
                  <a:t>test</a:t>
                </a:r>
                <a:r>
                  <a:rPr lang="ja-JP" altLang="en-US" dirty="0">
                    <a:solidFill>
                      <a:srgbClr val="00FF00"/>
                    </a:solidFill>
                  </a:rPr>
                  <a:t>”</a:t>
                </a:r>
                <a:r>
                  <a:rPr lang="en-US" altLang="ja-JP" dirty="0">
                    <a:solidFill>
                      <a:srgbClr val="00FF00"/>
                    </a:solidFill>
                  </a:rPr>
                  <a:t> data</a:t>
                </a:r>
                <a:endParaRPr lang="en-US" altLang="en-US" dirty="0">
                  <a:solidFill>
                    <a:srgbClr val="00FF00"/>
                  </a:solidFill>
                </a:endParaRPr>
              </a:p>
            </p:txBody>
          </p:sp>
        </p:grpSp>
        <p:sp>
          <p:nvSpPr>
            <p:cNvPr id="103433" name="Rectangle 148"/>
            <p:cNvSpPr>
              <a:spLocks noChangeArrowheads="1"/>
            </p:cNvSpPr>
            <p:nvPr/>
          </p:nvSpPr>
          <p:spPr bwMode="auto">
            <a:xfrm>
              <a:off x="440" y="2592"/>
              <a:ext cx="2112"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spcBef>
                  <a:spcPct val="20000"/>
                </a:spcBef>
                <a:buClr>
                  <a:schemeClr val="accent1"/>
                </a:buClr>
                <a:buFontTx/>
                <a:buChar char="•"/>
              </a:pPr>
              <a:endParaRPr lang="en-US" altLang="en-US" sz="2000" b="0">
                <a:latin typeface="Arial" pitchFamily="34" charset="0"/>
              </a:endParaRPr>
            </a:p>
            <a:p>
              <a:pPr eaLnBrk="1" hangingPunct="1">
                <a:spcBef>
                  <a:spcPct val="20000"/>
                </a:spcBef>
                <a:buClr>
                  <a:schemeClr val="accent1"/>
                </a:buClr>
                <a:buFontTx/>
                <a:buChar char="•"/>
              </a:pPr>
              <a:r>
                <a:rPr lang="en-US" altLang="en-US" sz="2000" b="0">
                  <a:latin typeface="Arial" pitchFamily="34" charset="0"/>
                </a:rPr>
                <a:t>0</a:t>
              </a:r>
              <a:r>
                <a:rPr lang="en-US" altLang="en-US" sz="2000" b="0" baseline="30000">
                  <a:latin typeface="Arial" pitchFamily="34" charset="0"/>
                </a:rPr>
                <a:t>th</a:t>
              </a:r>
              <a:r>
                <a:rPr lang="en-US" altLang="en-US" sz="2000" b="0">
                  <a:latin typeface="Arial" pitchFamily="34" charset="0"/>
                </a:rPr>
                <a:t> to 1</a:t>
              </a:r>
              <a:r>
                <a:rPr lang="en-US" altLang="en-US" sz="2000" b="0" baseline="30000">
                  <a:latin typeface="Arial" pitchFamily="34" charset="0"/>
                </a:rPr>
                <a:t>st</a:t>
              </a:r>
              <a:r>
                <a:rPr lang="en-US" altLang="en-US" sz="2000" b="0">
                  <a:latin typeface="Arial" pitchFamily="34" charset="0"/>
                </a:rPr>
                <a:t> order</a:t>
              </a:r>
            </a:p>
            <a:p>
              <a:pPr lvl="1" eaLnBrk="1" hangingPunct="1">
                <a:spcBef>
                  <a:spcPct val="20000"/>
                </a:spcBef>
                <a:buClr>
                  <a:schemeClr val="hlink"/>
                </a:buClr>
                <a:buFontTx/>
                <a:buChar char="–"/>
              </a:pPr>
              <a:r>
                <a:rPr lang="en-US" altLang="en-US" sz="1800" b="0">
                  <a:latin typeface="Arial" pitchFamily="34" charset="0"/>
                </a:rPr>
                <a:t>Error decreases</a:t>
              </a:r>
            </a:p>
            <a:p>
              <a:pPr lvl="1" eaLnBrk="1" hangingPunct="1">
                <a:spcBef>
                  <a:spcPct val="20000"/>
                </a:spcBef>
                <a:buClr>
                  <a:schemeClr val="hlink"/>
                </a:buClr>
                <a:buFontTx/>
                <a:buChar char="–"/>
              </a:pPr>
              <a:r>
                <a:rPr lang="en-US" altLang="en-US" sz="1800" b="0">
                  <a:latin typeface="Arial" pitchFamily="34" charset="0"/>
                </a:rPr>
                <a:t>Underfitting</a:t>
              </a:r>
            </a:p>
            <a:p>
              <a:pPr eaLnBrk="1" hangingPunct="1">
                <a:spcBef>
                  <a:spcPct val="20000"/>
                </a:spcBef>
                <a:buClr>
                  <a:schemeClr val="accent1"/>
                </a:buClr>
                <a:buFontTx/>
                <a:buChar char="•"/>
              </a:pPr>
              <a:r>
                <a:rPr lang="en-US" altLang="en-US" sz="2000" b="0">
                  <a:latin typeface="Arial" pitchFamily="34" charset="0"/>
                </a:rPr>
                <a:t>Higher order</a:t>
              </a:r>
            </a:p>
            <a:p>
              <a:pPr lvl="1" eaLnBrk="1" hangingPunct="1">
                <a:spcBef>
                  <a:spcPct val="20000"/>
                </a:spcBef>
                <a:buClr>
                  <a:schemeClr val="hlink"/>
                </a:buClr>
                <a:buFontTx/>
                <a:buChar char="–"/>
              </a:pPr>
              <a:r>
                <a:rPr lang="en-US" altLang="en-US" sz="1800" b="0">
                  <a:latin typeface="Arial" pitchFamily="34" charset="0"/>
                </a:rPr>
                <a:t>Error increases</a:t>
              </a:r>
            </a:p>
            <a:p>
              <a:pPr lvl="1" eaLnBrk="1" hangingPunct="1">
                <a:spcBef>
                  <a:spcPct val="20000"/>
                </a:spcBef>
                <a:buClr>
                  <a:schemeClr val="hlink"/>
                </a:buClr>
                <a:buFontTx/>
                <a:buChar char="–"/>
              </a:pPr>
              <a:r>
                <a:rPr lang="en-US" altLang="en-US" sz="1800" b="0">
                  <a:latin typeface="Arial" pitchFamily="34" charset="0"/>
                </a:rPr>
                <a:t>Overfitting</a:t>
              </a:r>
            </a:p>
          </p:txBody>
        </p:sp>
      </p:grpSp>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en-US" smtClean="0"/>
              <a:t>Linear regression</a:t>
            </a:r>
          </a:p>
        </p:txBody>
      </p:sp>
      <p:sp>
        <p:nvSpPr>
          <p:cNvPr id="18434" name="Rectangle 3"/>
          <p:cNvSpPr>
            <a:spLocks noGrp="1" noChangeArrowheads="1"/>
          </p:cNvSpPr>
          <p:nvPr>
            <p:ph type="body" idx="1"/>
          </p:nvPr>
        </p:nvSpPr>
        <p:spPr/>
        <p:txBody>
          <a:bodyPr/>
          <a:lstStyle/>
          <a:p>
            <a:pPr eaLnBrk="1" hangingPunct="1"/>
            <a:endParaRPr lang="en-US" altLang="en-US" sz="2800" smtClean="0"/>
          </a:p>
          <a:p>
            <a:pPr eaLnBrk="1" hangingPunct="1"/>
            <a:endParaRPr lang="en-US" altLang="en-US" sz="2800" smtClean="0"/>
          </a:p>
          <a:p>
            <a:pPr eaLnBrk="1" hangingPunct="1"/>
            <a:endParaRPr lang="en-US" altLang="en-US" sz="2800" smtClean="0"/>
          </a:p>
          <a:p>
            <a:pPr eaLnBrk="1" hangingPunct="1"/>
            <a:endParaRPr lang="en-US" altLang="en-US" sz="2800" smtClean="0"/>
          </a:p>
          <a:p>
            <a:pPr eaLnBrk="1" hangingPunct="1"/>
            <a:endParaRPr lang="en-US" altLang="en-US" sz="2800" smtClean="0"/>
          </a:p>
          <a:p>
            <a:pPr eaLnBrk="1" hangingPunct="1"/>
            <a:endParaRPr lang="en-US" altLang="en-US" sz="2800" smtClean="0"/>
          </a:p>
          <a:p>
            <a:pPr eaLnBrk="1" hangingPunct="1"/>
            <a:endParaRPr lang="en-US" altLang="en-US" sz="2800" smtClean="0"/>
          </a:p>
          <a:p>
            <a:pPr eaLnBrk="1" hangingPunct="1"/>
            <a:r>
              <a:rPr lang="en-US" altLang="en-US" sz="2800" smtClean="0"/>
              <a:t>Define form of function f(x) explicitly</a:t>
            </a:r>
          </a:p>
          <a:p>
            <a:pPr eaLnBrk="1" hangingPunct="1"/>
            <a:r>
              <a:rPr lang="en-US" altLang="en-US" sz="2800" smtClean="0"/>
              <a:t>Find a good f(x) within that family</a:t>
            </a:r>
          </a:p>
          <a:p>
            <a:pPr eaLnBrk="1" hangingPunct="1"/>
            <a:endParaRPr lang="en-US" altLang="en-US" sz="2800" smtClean="0"/>
          </a:p>
        </p:txBody>
      </p:sp>
      <p:sp>
        <p:nvSpPr>
          <p:cNvPr id="18435" name="Rectangle 4"/>
          <p:cNvSpPr>
            <a:spLocks noChangeArrowheads="1"/>
          </p:cNvSpPr>
          <p:nvPr/>
        </p:nvSpPr>
        <p:spPr bwMode="auto">
          <a:xfrm>
            <a:off x="544513" y="1636713"/>
            <a:ext cx="3763962" cy="27432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36" name="Line 5"/>
          <p:cNvSpPr>
            <a:spLocks noChangeShapeType="1"/>
          </p:cNvSpPr>
          <p:nvPr/>
        </p:nvSpPr>
        <p:spPr bwMode="auto">
          <a:xfrm>
            <a:off x="544513" y="4379913"/>
            <a:ext cx="3763962" cy="1587"/>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37" name="Line 6"/>
          <p:cNvSpPr>
            <a:spLocks noChangeShapeType="1"/>
          </p:cNvSpPr>
          <p:nvPr/>
        </p:nvSpPr>
        <p:spPr bwMode="auto">
          <a:xfrm flipV="1">
            <a:off x="544513" y="1635125"/>
            <a:ext cx="1587" cy="274637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38" name="Line 7"/>
          <p:cNvSpPr>
            <a:spLocks noChangeShapeType="1"/>
          </p:cNvSpPr>
          <p:nvPr/>
        </p:nvSpPr>
        <p:spPr bwMode="auto">
          <a:xfrm flipV="1">
            <a:off x="544513" y="4337050"/>
            <a:ext cx="1587" cy="4445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39" name="Rectangle 8"/>
          <p:cNvSpPr>
            <a:spLocks noChangeArrowheads="1"/>
          </p:cNvSpPr>
          <p:nvPr/>
        </p:nvSpPr>
        <p:spPr bwMode="auto">
          <a:xfrm>
            <a:off x="539750" y="4403725"/>
            <a:ext cx="714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18440" name="Line 9"/>
          <p:cNvSpPr>
            <a:spLocks noChangeShapeType="1"/>
          </p:cNvSpPr>
          <p:nvPr/>
        </p:nvSpPr>
        <p:spPr bwMode="auto">
          <a:xfrm flipV="1">
            <a:off x="2425700" y="4337050"/>
            <a:ext cx="1588" cy="4445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41" name="Rectangle 10"/>
          <p:cNvSpPr>
            <a:spLocks noChangeArrowheads="1"/>
          </p:cNvSpPr>
          <p:nvPr/>
        </p:nvSpPr>
        <p:spPr bwMode="auto">
          <a:xfrm>
            <a:off x="2381250" y="4403725"/>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10</a:t>
            </a:r>
          </a:p>
        </p:txBody>
      </p:sp>
      <p:sp>
        <p:nvSpPr>
          <p:cNvPr id="18442" name="Line 11"/>
          <p:cNvSpPr>
            <a:spLocks noChangeShapeType="1"/>
          </p:cNvSpPr>
          <p:nvPr/>
        </p:nvSpPr>
        <p:spPr bwMode="auto">
          <a:xfrm flipV="1">
            <a:off x="4308475" y="4337050"/>
            <a:ext cx="1588" cy="4445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43" name="Rectangle 12"/>
          <p:cNvSpPr>
            <a:spLocks noChangeArrowheads="1"/>
          </p:cNvSpPr>
          <p:nvPr/>
        </p:nvSpPr>
        <p:spPr bwMode="auto">
          <a:xfrm>
            <a:off x="4264025" y="4403725"/>
            <a:ext cx="1412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18444" name="Line 13"/>
          <p:cNvSpPr>
            <a:spLocks noChangeShapeType="1"/>
          </p:cNvSpPr>
          <p:nvPr/>
        </p:nvSpPr>
        <p:spPr bwMode="auto">
          <a:xfrm>
            <a:off x="544513" y="4379913"/>
            <a:ext cx="33337" cy="1587"/>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45" name="Rectangle 14"/>
          <p:cNvSpPr>
            <a:spLocks noChangeArrowheads="1"/>
          </p:cNvSpPr>
          <p:nvPr/>
        </p:nvSpPr>
        <p:spPr bwMode="auto">
          <a:xfrm>
            <a:off x="469900" y="4313238"/>
            <a:ext cx="714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18446" name="Line 15"/>
          <p:cNvSpPr>
            <a:spLocks noChangeShapeType="1"/>
          </p:cNvSpPr>
          <p:nvPr/>
        </p:nvSpPr>
        <p:spPr bwMode="auto">
          <a:xfrm>
            <a:off x="544513" y="3008313"/>
            <a:ext cx="33337" cy="1587"/>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47" name="Rectangle 16"/>
          <p:cNvSpPr>
            <a:spLocks noChangeArrowheads="1"/>
          </p:cNvSpPr>
          <p:nvPr/>
        </p:nvSpPr>
        <p:spPr bwMode="auto">
          <a:xfrm>
            <a:off x="404813" y="2944813"/>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18448" name="Line 17"/>
          <p:cNvSpPr>
            <a:spLocks noChangeShapeType="1"/>
          </p:cNvSpPr>
          <p:nvPr/>
        </p:nvSpPr>
        <p:spPr bwMode="auto">
          <a:xfrm>
            <a:off x="544513" y="1636713"/>
            <a:ext cx="33337" cy="1587"/>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8449" name="Rectangle 18"/>
          <p:cNvSpPr>
            <a:spLocks noChangeArrowheads="1"/>
          </p:cNvSpPr>
          <p:nvPr/>
        </p:nvSpPr>
        <p:spPr bwMode="auto">
          <a:xfrm>
            <a:off x="404813" y="1573213"/>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40</a:t>
            </a:r>
          </a:p>
        </p:txBody>
      </p:sp>
      <p:sp>
        <p:nvSpPr>
          <p:cNvPr id="18450" name="TextBox 66"/>
          <p:cNvSpPr txBox="1">
            <a:spLocks noChangeArrowheads="1"/>
          </p:cNvSpPr>
          <p:nvPr/>
        </p:nvSpPr>
        <p:spPr bwMode="auto">
          <a:xfrm rot="-5400000">
            <a:off x="-192881" y="2174081"/>
            <a:ext cx="106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Target  y</a:t>
            </a:r>
          </a:p>
        </p:txBody>
      </p:sp>
      <p:sp>
        <p:nvSpPr>
          <p:cNvPr id="18451" name="TextBox 67"/>
          <p:cNvSpPr txBox="1">
            <a:spLocks noChangeArrowheads="1"/>
          </p:cNvSpPr>
          <p:nvPr/>
        </p:nvSpPr>
        <p:spPr bwMode="auto">
          <a:xfrm>
            <a:off x="2681288" y="4430713"/>
            <a:ext cx="1122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a:t>Feature x</a:t>
            </a:r>
          </a:p>
        </p:txBody>
      </p:sp>
      <p:sp>
        <p:nvSpPr>
          <p:cNvPr id="18452" name="Oval 21"/>
          <p:cNvSpPr>
            <a:spLocks noChangeArrowheads="1"/>
          </p:cNvSpPr>
          <p:nvPr/>
        </p:nvSpPr>
        <p:spPr bwMode="auto">
          <a:xfrm>
            <a:off x="685800" y="3962400"/>
            <a:ext cx="77788"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3" name="Oval 26"/>
          <p:cNvSpPr>
            <a:spLocks noChangeArrowheads="1"/>
          </p:cNvSpPr>
          <p:nvPr/>
        </p:nvSpPr>
        <p:spPr bwMode="auto">
          <a:xfrm>
            <a:off x="1254125" y="3602038"/>
            <a:ext cx="79375"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4" name="Oval 28"/>
          <p:cNvSpPr>
            <a:spLocks noChangeArrowheads="1"/>
          </p:cNvSpPr>
          <p:nvPr/>
        </p:nvSpPr>
        <p:spPr bwMode="auto">
          <a:xfrm>
            <a:off x="1446213" y="3402013"/>
            <a:ext cx="76200" cy="7143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5" name="Oval 29"/>
          <p:cNvSpPr>
            <a:spLocks noChangeArrowheads="1"/>
          </p:cNvSpPr>
          <p:nvPr/>
        </p:nvSpPr>
        <p:spPr bwMode="auto">
          <a:xfrm>
            <a:off x="1446213" y="3402013"/>
            <a:ext cx="76200" cy="7143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6" name="Oval 34"/>
          <p:cNvSpPr>
            <a:spLocks noChangeArrowheads="1"/>
          </p:cNvSpPr>
          <p:nvPr/>
        </p:nvSpPr>
        <p:spPr bwMode="auto">
          <a:xfrm>
            <a:off x="2009775" y="3192463"/>
            <a:ext cx="77788"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7" name="Oval 35"/>
          <p:cNvSpPr>
            <a:spLocks noChangeArrowheads="1"/>
          </p:cNvSpPr>
          <p:nvPr/>
        </p:nvSpPr>
        <p:spPr bwMode="auto">
          <a:xfrm>
            <a:off x="2009775" y="3192463"/>
            <a:ext cx="77788"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8" name="Oval 36"/>
          <p:cNvSpPr>
            <a:spLocks noChangeArrowheads="1"/>
          </p:cNvSpPr>
          <p:nvPr/>
        </p:nvSpPr>
        <p:spPr bwMode="auto">
          <a:xfrm>
            <a:off x="2200275" y="2735263"/>
            <a:ext cx="77788"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59" name="Oval 37"/>
          <p:cNvSpPr>
            <a:spLocks noChangeArrowheads="1"/>
          </p:cNvSpPr>
          <p:nvPr/>
        </p:nvSpPr>
        <p:spPr bwMode="auto">
          <a:xfrm>
            <a:off x="2200275" y="2735263"/>
            <a:ext cx="77788"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0" name="Oval 42"/>
          <p:cNvSpPr>
            <a:spLocks noChangeArrowheads="1"/>
          </p:cNvSpPr>
          <p:nvPr/>
        </p:nvSpPr>
        <p:spPr bwMode="auto">
          <a:xfrm>
            <a:off x="2765425" y="2919413"/>
            <a:ext cx="76200"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1" name="Oval 43"/>
          <p:cNvSpPr>
            <a:spLocks noChangeArrowheads="1"/>
          </p:cNvSpPr>
          <p:nvPr/>
        </p:nvSpPr>
        <p:spPr bwMode="auto">
          <a:xfrm>
            <a:off x="2765425" y="2919413"/>
            <a:ext cx="76200"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2" name="Oval 46"/>
          <p:cNvSpPr>
            <a:spLocks noChangeArrowheads="1"/>
          </p:cNvSpPr>
          <p:nvPr/>
        </p:nvSpPr>
        <p:spPr bwMode="auto">
          <a:xfrm>
            <a:off x="3136900" y="2855913"/>
            <a:ext cx="79375"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3" name="Oval 47"/>
          <p:cNvSpPr>
            <a:spLocks noChangeArrowheads="1"/>
          </p:cNvSpPr>
          <p:nvPr/>
        </p:nvSpPr>
        <p:spPr bwMode="auto">
          <a:xfrm>
            <a:off x="3136900" y="2855913"/>
            <a:ext cx="79375"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4" name="Oval 48"/>
          <p:cNvSpPr>
            <a:spLocks noChangeArrowheads="1"/>
          </p:cNvSpPr>
          <p:nvPr/>
        </p:nvSpPr>
        <p:spPr bwMode="auto">
          <a:xfrm>
            <a:off x="3327400" y="2535238"/>
            <a:ext cx="77788" cy="7143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5" name="Oval 49"/>
          <p:cNvSpPr>
            <a:spLocks noChangeArrowheads="1"/>
          </p:cNvSpPr>
          <p:nvPr/>
        </p:nvSpPr>
        <p:spPr bwMode="auto">
          <a:xfrm>
            <a:off x="3327400" y="2535238"/>
            <a:ext cx="77788" cy="7143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6" name="Oval 52"/>
          <p:cNvSpPr>
            <a:spLocks noChangeArrowheads="1"/>
          </p:cNvSpPr>
          <p:nvPr/>
        </p:nvSpPr>
        <p:spPr bwMode="auto">
          <a:xfrm>
            <a:off x="3700463" y="2422525"/>
            <a:ext cx="77787"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7" name="Oval 53"/>
          <p:cNvSpPr>
            <a:spLocks noChangeArrowheads="1"/>
          </p:cNvSpPr>
          <p:nvPr/>
        </p:nvSpPr>
        <p:spPr bwMode="auto">
          <a:xfrm>
            <a:off x="3700463" y="2422525"/>
            <a:ext cx="77787"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8" name="Oval 56"/>
          <p:cNvSpPr>
            <a:spLocks noChangeArrowheads="1"/>
          </p:cNvSpPr>
          <p:nvPr/>
        </p:nvSpPr>
        <p:spPr bwMode="auto">
          <a:xfrm>
            <a:off x="4083050" y="2446338"/>
            <a:ext cx="77788" cy="7302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69" name="Oval 57"/>
          <p:cNvSpPr>
            <a:spLocks noChangeArrowheads="1"/>
          </p:cNvSpPr>
          <p:nvPr/>
        </p:nvSpPr>
        <p:spPr bwMode="auto">
          <a:xfrm>
            <a:off x="4083050" y="2446338"/>
            <a:ext cx="77788" cy="7302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70" name="Oval 58"/>
          <p:cNvSpPr>
            <a:spLocks noChangeArrowheads="1"/>
          </p:cNvSpPr>
          <p:nvPr/>
        </p:nvSpPr>
        <p:spPr bwMode="auto">
          <a:xfrm>
            <a:off x="4273550" y="1822450"/>
            <a:ext cx="77788" cy="7143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18471" name="Oval 59"/>
          <p:cNvSpPr>
            <a:spLocks noChangeArrowheads="1"/>
          </p:cNvSpPr>
          <p:nvPr/>
        </p:nvSpPr>
        <p:spPr bwMode="auto">
          <a:xfrm>
            <a:off x="4273550" y="1822450"/>
            <a:ext cx="77788" cy="7143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cxnSp>
        <p:nvCxnSpPr>
          <p:cNvPr id="18472" name="Straight Connector 59"/>
          <p:cNvCxnSpPr>
            <a:cxnSpLocks noChangeShapeType="1"/>
          </p:cNvCxnSpPr>
          <p:nvPr/>
        </p:nvCxnSpPr>
        <p:spPr bwMode="auto">
          <a:xfrm flipV="1">
            <a:off x="609600" y="1866900"/>
            <a:ext cx="4133850" cy="20955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cxnSp>
      <p:grpSp>
        <p:nvGrpSpPr>
          <p:cNvPr id="18473" name="Group 46"/>
          <p:cNvGrpSpPr>
            <a:grpSpLocks/>
          </p:cNvGrpSpPr>
          <p:nvPr/>
        </p:nvGrpSpPr>
        <p:grpSpPr bwMode="auto">
          <a:xfrm>
            <a:off x="6477000" y="1295400"/>
            <a:ext cx="2514600" cy="1477963"/>
            <a:chOff x="6477000" y="1295400"/>
            <a:chExt cx="2514600" cy="1477328"/>
          </a:xfrm>
        </p:grpSpPr>
        <p:sp>
          <p:nvSpPr>
            <p:cNvPr id="43" name="TextBox 42"/>
            <p:cNvSpPr txBox="1"/>
            <p:nvPr/>
          </p:nvSpPr>
          <p:spPr bwMode="auto">
            <a:xfrm>
              <a:off x="6477000" y="1295400"/>
              <a:ext cx="2514600" cy="1477328"/>
            </a:xfrm>
            <a:prstGeom prst="rect">
              <a:avLst/>
            </a:prstGeom>
            <a:solidFill>
              <a:schemeClr val="accent1">
                <a:lumMod val="40000"/>
                <a:lumOff val="60000"/>
              </a:schemeClr>
            </a:solidFill>
            <a:ln>
              <a:solidFill>
                <a:schemeClr val="accent1">
                  <a:lumMod val="75000"/>
                </a:schemeClr>
              </a:solidFill>
            </a:ln>
          </p:spPr>
          <p:txBody>
            <a:bodyPr>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ja-JP" altLang="en-US" sz="1800"/>
                <a:t>“</a:t>
              </a:r>
              <a:r>
                <a:rPr lang="en-US" altLang="ja-JP" sz="1800"/>
                <a:t>Predictor</a:t>
              </a:r>
              <a:r>
                <a:rPr lang="ja-JP" altLang="en-US" sz="1800"/>
                <a:t>”</a:t>
              </a:r>
              <a:r>
                <a:rPr lang="en-US" altLang="ja-JP" sz="1800"/>
                <a:t>:</a:t>
              </a:r>
            </a:p>
            <a:p>
              <a:pPr eaLnBrk="1" hangingPunct="1"/>
              <a:r>
                <a:rPr lang="en-US" altLang="en-US" sz="1800" b="0"/>
                <a:t>Evaluate line:</a:t>
              </a:r>
            </a:p>
            <a:p>
              <a:pPr eaLnBrk="1" hangingPunct="1"/>
              <a:endParaRPr lang="en-US" altLang="en-US" sz="1800" b="0"/>
            </a:p>
            <a:p>
              <a:pPr eaLnBrk="1" hangingPunct="1"/>
              <a:endParaRPr lang="en-US" altLang="en-US" sz="1800" b="0"/>
            </a:p>
            <a:p>
              <a:pPr eaLnBrk="1" hangingPunct="1"/>
              <a:r>
                <a:rPr lang="en-US" altLang="en-US" sz="1800" b="0"/>
                <a:t>  return r</a:t>
              </a:r>
            </a:p>
          </p:txBody>
        </p:sp>
        <p:pic>
          <p:nvPicPr>
            <p:cNvPr id="18476" name="Picture 44" descr="TP_tmp.emf"/>
            <p:cNvPicPr>
              <a:picLocks noChangeAspect="1"/>
            </p:cNvPicPr>
            <p:nvPr>
              <p:custDataLst>
                <p:tags r:id="rId1"/>
              </p:custDataLst>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60321" y="1933320"/>
              <a:ext cx="1470707" cy="252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en-US" altLang="en-US" smtClean="0"/>
              <a:t>More dimensions?</a:t>
            </a:r>
          </a:p>
        </p:txBody>
      </p:sp>
      <p:grpSp>
        <p:nvGrpSpPr>
          <p:cNvPr id="88066" name="Group 4"/>
          <p:cNvGrpSpPr>
            <a:grpSpLocks/>
          </p:cNvGrpSpPr>
          <p:nvPr/>
        </p:nvGrpSpPr>
        <p:grpSpPr bwMode="auto">
          <a:xfrm>
            <a:off x="533400" y="1371600"/>
            <a:ext cx="3603625" cy="3435350"/>
            <a:chOff x="3039" y="773"/>
            <a:chExt cx="2270" cy="2164"/>
          </a:xfrm>
        </p:grpSpPr>
        <p:sp>
          <p:nvSpPr>
            <p:cNvPr id="88556" name="Freeform 5"/>
            <p:cNvSpPr>
              <a:spLocks noChangeArrowheads="1"/>
            </p:cNvSpPr>
            <p:nvPr/>
          </p:nvSpPr>
          <p:spPr bwMode="auto">
            <a:xfrm>
              <a:off x="4409" y="773"/>
              <a:ext cx="789" cy="1649"/>
            </a:xfrm>
            <a:custGeom>
              <a:avLst/>
              <a:gdLst>
                <a:gd name="T0" fmla="*/ 789 w 789"/>
                <a:gd name="T1" fmla="*/ 1649 h 1649"/>
                <a:gd name="T2" fmla="*/ 789 w 789"/>
                <a:gd name="T3" fmla="*/ 515 h 1649"/>
                <a:gd name="T4" fmla="*/ 0 w 789"/>
                <a:gd name="T5" fmla="*/ 0 h 1649"/>
                <a:gd name="T6" fmla="*/ 0 w 789"/>
                <a:gd name="T7" fmla="*/ 1133 h 1649"/>
                <a:gd name="T8" fmla="*/ 789 w 789"/>
                <a:gd name="T9" fmla="*/ 1649 h 1649"/>
                <a:gd name="T10" fmla="*/ 0 60000 65536"/>
                <a:gd name="T11" fmla="*/ 0 60000 65536"/>
                <a:gd name="T12" fmla="*/ 0 60000 65536"/>
                <a:gd name="T13" fmla="*/ 0 60000 65536"/>
                <a:gd name="T14" fmla="*/ 0 60000 65536"/>
                <a:gd name="T15" fmla="*/ 0 w 789"/>
                <a:gd name="T16" fmla="*/ 0 h 1649"/>
                <a:gd name="T17" fmla="*/ 789 w 789"/>
                <a:gd name="T18" fmla="*/ 1649 h 1649"/>
              </a:gdLst>
              <a:ahLst/>
              <a:cxnLst>
                <a:cxn ang="T10">
                  <a:pos x="T0" y="T1"/>
                </a:cxn>
                <a:cxn ang="T11">
                  <a:pos x="T2" y="T3"/>
                </a:cxn>
                <a:cxn ang="T12">
                  <a:pos x="T4" y="T5"/>
                </a:cxn>
                <a:cxn ang="T13">
                  <a:pos x="T6" y="T7"/>
                </a:cxn>
                <a:cxn ang="T14">
                  <a:pos x="T8" y="T9"/>
                </a:cxn>
              </a:cxnLst>
              <a:rect l="T15" t="T16" r="T17" b="T18"/>
              <a:pathLst>
                <a:path w="789" h="1649">
                  <a:moveTo>
                    <a:pt x="789" y="1649"/>
                  </a:moveTo>
                  <a:lnTo>
                    <a:pt x="789" y="515"/>
                  </a:lnTo>
                  <a:lnTo>
                    <a:pt x="0" y="0"/>
                  </a:lnTo>
                  <a:lnTo>
                    <a:pt x="0" y="1133"/>
                  </a:lnTo>
                  <a:lnTo>
                    <a:pt x="789" y="16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57" name="Freeform 6"/>
            <p:cNvSpPr>
              <a:spLocks noChangeArrowheads="1"/>
            </p:cNvSpPr>
            <p:nvPr/>
          </p:nvSpPr>
          <p:spPr bwMode="auto">
            <a:xfrm>
              <a:off x="4409" y="773"/>
              <a:ext cx="789" cy="1649"/>
            </a:xfrm>
            <a:custGeom>
              <a:avLst/>
              <a:gdLst>
                <a:gd name="T0" fmla="*/ 789 w 789"/>
                <a:gd name="T1" fmla="*/ 1649 h 1649"/>
                <a:gd name="T2" fmla="*/ 789 w 789"/>
                <a:gd name="T3" fmla="*/ 515 h 1649"/>
                <a:gd name="T4" fmla="*/ 0 w 789"/>
                <a:gd name="T5" fmla="*/ 0 h 1649"/>
                <a:gd name="T6" fmla="*/ 0 w 789"/>
                <a:gd name="T7" fmla="*/ 1133 h 1649"/>
                <a:gd name="T8" fmla="*/ 789 w 789"/>
                <a:gd name="T9" fmla="*/ 1649 h 1649"/>
                <a:gd name="T10" fmla="*/ 0 60000 65536"/>
                <a:gd name="T11" fmla="*/ 0 60000 65536"/>
                <a:gd name="T12" fmla="*/ 0 60000 65536"/>
                <a:gd name="T13" fmla="*/ 0 60000 65536"/>
                <a:gd name="T14" fmla="*/ 0 60000 65536"/>
                <a:gd name="T15" fmla="*/ 0 w 789"/>
                <a:gd name="T16" fmla="*/ 0 h 1649"/>
                <a:gd name="T17" fmla="*/ 789 w 789"/>
                <a:gd name="T18" fmla="*/ 1649 h 1649"/>
              </a:gdLst>
              <a:ahLst/>
              <a:cxnLst>
                <a:cxn ang="T10">
                  <a:pos x="T0" y="T1"/>
                </a:cxn>
                <a:cxn ang="T11">
                  <a:pos x="T2" y="T3"/>
                </a:cxn>
                <a:cxn ang="T12">
                  <a:pos x="T4" y="T5"/>
                </a:cxn>
                <a:cxn ang="T13">
                  <a:pos x="T6" y="T7"/>
                </a:cxn>
                <a:cxn ang="T14">
                  <a:pos x="T8" y="T9"/>
                </a:cxn>
              </a:cxnLst>
              <a:rect l="T15" t="T16" r="T17" b="T18"/>
              <a:pathLst>
                <a:path w="789" h="1649">
                  <a:moveTo>
                    <a:pt x="789" y="1649"/>
                  </a:moveTo>
                  <a:lnTo>
                    <a:pt x="789" y="515"/>
                  </a:lnTo>
                  <a:lnTo>
                    <a:pt x="0" y="0"/>
                  </a:lnTo>
                  <a:lnTo>
                    <a:pt x="0" y="1133"/>
                  </a:lnTo>
                  <a:lnTo>
                    <a:pt x="789" y="164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58" name="Freeform 7"/>
            <p:cNvSpPr>
              <a:spLocks noChangeArrowheads="1"/>
            </p:cNvSpPr>
            <p:nvPr/>
          </p:nvSpPr>
          <p:spPr bwMode="auto">
            <a:xfrm>
              <a:off x="3374" y="1906"/>
              <a:ext cx="1824" cy="917"/>
            </a:xfrm>
            <a:custGeom>
              <a:avLst/>
              <a:gdLst>
                <a:gd name="T0" fmla="*/ 790 w 1824"/>
                <a:gd name="T1" fmla="*/ 917 h 917"/>
                <a:gd name="T2" fmla="*/ 0 w 1824"/>
                <a:gd name="T3" fmla="*/ 396 h 917"/>
                <a:gd name="T4" fmla="*/ 1035 w 1824"/>
                <a:gd name="T5" fmla="*/ 0 h 917"/>
                <a:gd name="T6" fmla="*/ 1824 w 1824"/>
                <a:gd name="T7" fmla="*/ 516 h 917"/>
                <a:gd name="T8" fmla="*/ 790 w 1824"/>
                <a:gd name="T9" fmla="*/ 917 h 917"/>
                <a:gd name="T10" fmla="*/ 0 60000 65536"/>
                <a:gd name="T11" fmla="*/ 0 60000 65536"/>
                <a:gd name="T12" fmla="*/ 0 60000 65536"/>
                <a:gd name="T13" fmla="*/ 0 60000 65536"/>
                <a:gd name="T14" fmla="*/ 0 60000 65536"/>
                <a:gd name="T15" fmla="*/ 0 w 1824"/>
                <a:gd name="T16" fmla="*/ 0 h 917"/>
                <a:gd name="T17" fmla="*/ 1824 w 1824"/>
                <a:gd name="T18" fmla="*/ 917 h 917"/>
              </a:gdLst>
              <a:ahLst/>
              <a:cxnLst>
                <a:cxn ang="T10">
                  <a:pos x="T0" y="T1"/>
                </a:cxn>
                <a:cxn ang="T11">
                  <a:pos x="T2" y="T3"/>
                </a:cxn>
                <a:cxn ang="T12">
                  <a:pos x="T4" y="T5"/>
                </a:cxn>
                <a:cxn ang="T13">
                  <a:pos x="T6" y="T7"/>
                </a:cxn>
                <a:cxn ang="T14">
                  <a:pos x="T8" y="T9"/>
                </a:cxn>
              </a:cxnLst>
              <a:rect l="T15" t="T16" r="T17" b="T18"/>
              <a:pathLst>
                <a:path w="1824" h="917">
                  <a:moveTo>
                    <a:pt x="790" y="917"/>
                  </a:moveTo>
                  <a:lnTo>
                    <a:pt x="0" y="396"/>
                  </a:lnTo>
                  <a:lnTo>
                    <a:pt x="1035" y="0"/>
                  </a:lnTo>
                  <a:lnTo>
                    <a:pt x="1824" y="516"/>
                  </a:lnTo>
                  <a:lnTo>
                    <a:pt x="790" y="9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59" name="Freeform 8"/>
            <p:cNvSpPr>
              <a:spLocks noChangeArrowheads="1"/>
            </p:cNvSpPr>
            <p:nvPr/>
          </p:nvSpPr>
          <p:spPr bwMode="auto">
            <a:xfrm>
              <a:off x="3374" y="1906"/>
              <a:ext cx="1824" cy="917"/>
            </a:xfrm>
            <a:custGeom>
              <a:avLst/>
              <a:gdLst>
                <a:gd name="T0" fmla="*/ 790 w 1824"/>
                <a:gd name="T1" fmla="*/ 917 h 917"/>
                <a:gd name="T2" fmla="*/ 0 w 1824"/>
                <a:gd name="T3" fmla="*/ 396 h 917"/>
                <a:gd name="T4" fmla="*/ 1035 w 1824"/>
                <a:gd name="T5" fmla="*/ 0 h 917"/>
                <a:gd name="T6" fmla="*/ 1824 w 1824"/>
                <a:gd name="T7" fmla="*/ 516 h 917"/>
                <a:gd name="T8" fmla="*/ 790 w 1824"/>
                <a:gd name="T9" fmla="*/ 917 h 917"/>
                <a:gd name="T10" fmla="*/ 0 60000 65536"/>
                <a:gd name="T11" fmla="*/ 0 60000 65536"/>
                <a:gd name="T12" fmla="*/ 0 60000 65536"/>
                <a:gd name="T13" fmla="*/ 0 60000 65536"/>
                <a:gd name="T14" fmla="*/ 0 60000 65536"/>
                <a:gd name="T15" fmla="*/ 0 w 1824"/>
                <a:gd name="T16" fmla="*/ 0 h 917"/>
                <a:gd name="T17" fmla="*/ 1824 w 1824"/>
                <a:gd name="T18" fmla="*/ 917 h 917"/>
              </a:gdLst>
              <a:ahLst/>
              <a:cxnLst>
                <a:cxn ang="T10">
                  <a:pos x="T0" y="T1"/>
                </a:cxn>
                <a:cxn ang="T11">
                  <a:pos x="T2" y="T3"/>
                </a:cxn>
                <a:cxn ang="T12">
                  <a:pos x="T4" y="T5"/>
                </a:cxn>
                <a:cxn ang="T13">
                  <a:pos x="T6" y="T7"/>
                </a:cxn>
                <a:cxn ang="T14">
                  <a:pos x="T8" y="T9"/>
                </a:cxn>
              </a:cxnLst>
              <a:rect l="T15" t="T16" r="T17" b="T18"/>
              <a:pathLst>
                <a:path w="1824" h="917">
                  <a:moveTo>
                    <a:pt x="790" y="917"/>
                  </a:moveTo>
                  <a:lnTo>
                    <a:pt x="0" y="396"/>
                  </a:lnTo>
                  <a:lnTo>
                    <a:pt x="1035" y="0"/>
                  </a:lnTo>
                  <a:lnTo>
                    <a:pt x="1824" y="516"/>
                  </a:lnTo>
                  <a:lnTo>
                    <a:pt x="790" y="917"/>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0" name="Freeform 9"/>
            <p:cNvSpPr>
              <a:spLocks noChangeArrowheads="1"/>
            </p:cNvSpPr>
            <p:nvPr/>
          </p:nvSpPr>
          <p:spPr bwMode="auto">
            <a:xfrm>
              <a:off x="3374" y="773"/>
              <a:ext cx="1035" cy="1529"/>
            </a:xfrm>
            <a:custGeom>
              <a:avLst/>
              <a:gdLst>
                <a:gd name="T0" fmla="*/ 0 w 1035"/>
                <a:gd name="T1" fmla="*/ 1529 h 1529"/>
                <a:gd name="T2" fmla="*/ 0 w 1035"/>
                <a:gd name="T3" fmla="*/ 396 h 1529"/>
                <a:gd name="T4" fmla="*/ 1035 w 1035"/>
                <a:gd name="T5" fmla="*/ 0 h 1529"/>
                <a:gd name="T6" fmla="*/ 1035 w 1035"/>
                <a:gd name="T7" fmla="*/ 1133 h 1529"/>
                <a:gd name="T8" fmla="*/ 0 w 1035"/>
                <a:gd name="T9" fmla="*/ 1529 h 1529"/>
                <a:gd name="T10" fmla="*/ 0 60000 65536"/>
                <a:gd name="T11" fmla="*/ 0 60000 65536"/>
                <a:gd name="T12" fmla="*/ 0 60000 65536"/>
                <a:gd name="T13" fmla="*/ 0 60000 65536"/>
                <a:gd name="T14" fmla="*/ 0 60000 65536"/>
                <a:gd name="T15" fmla="*/ 0 w 1035"/>
                <a:gd name="T16" fmla="*/ 0 h 1529"/>
                <a:gd name="T17" fmla="*/ 1035 w 1035"/>
                <a:gd name="T18" fmla="*/ 1529 h 1529"/>
              </a:gdLst>
              <a:ahLst/>
              <a:cxnLst>
                <a:cxn ang="T10">
                  <a:pos x="T0" y="T1"/>
                </a:cxn>
                <a:cxn ang="T11">
                  <a:pos x="T2" y="T3"/>
                </a:cxn>
                <a:cxn ang="T12">
                  <a:pos x="T4" y="T5"/>
                </a:cxn>
                <a:cxn ang="T13">
                  <a:pos x="T6" y="T7"/>
                </a:cxn>
                <a:cxn ang="T14">
                  <a:pos x="T8" y="T9"/>
                </a:cxn>
              </a:cxnLst>
              <a:rect l="T15" t="T16" r="T17" b="T18"/>
              <a:pathLst>
                <a:path w="1035" h="1529">
                  <a:moveTo>
                    <a:pt x="0" y="1529"/>
                  </a:moveTo>
                  <a:lnTo>
                    <a:pt x="0" y="396"/>
                  </a:lnTo>
                  <a:lnTo>
                    <a:pt x="1035" y="0"/>
                  </a:lnTo>
                  <a:lnTo>
                    <a:pt x="1035" y="1133"/>
                  </a:lnTo>
                  <a:lnTo>
                    <a:pt x="0" y="15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61" name="Freeform 10"/>
            <p:cNvSpPr>
              <a:spLocks noChangeArrowheads="1"/>
            </p:cNvSpPr>
            <p:nvPr/>
          </p:nvSpPr>
          <p:spPr bwMode="auto">
            <a:xfrm>
              <a:off x="3374" y="773"/>
              <a:ext cx="1035" cy="1529"/>
            </a:xfrm>
            <a:custGeom>
              <a:avLst/>
              <a:gdLst>
                <a:gd name="T0" fmla="*/ 0 w 1035"/>
                <a:gd name="T1" fmla="*/ 1529 h 1529"/>
                <a:gd name="T2" fmla="*/ 0 w 1035"/>
                <a:gd name="T3" fmla="*/ 396 h 1529"/>
                <a:gd name="T4" fmla="*/ 1035 w 1035"/>
                <a:gd name="T5" fmla="*/ 0 h 1529"/>
                <a:gd name="T6" fmla="*/ 1035 w 1035"/>
                <a:gd name="T7" fmla="*/ 1133 h 1529"/>
                <a:gd name="T8" fmla="*/ 0 w 1035"/>
                <a:gd name="T9" fmla="*/ 1529 h 1529"/>
                <a:gd name="T10" fmla="*/ 0 60000 65536"/>
                <a:gd name="T11" fmla="*/ 0 60000 65536"/>
                <a:gd name="T12" fmla="*/ 0 60000 65536"/>
                <a:gd name="T13" fmla="*/ 0 60000 65536"/>
                <a:gd name="T14" fmla="*/ 0 60000 65536"/>
                <a:gd name="T15" fmla="*/ 0 w 1035"/>
                <a:gd name="T16" fmla="*/ 0 h 1529"/>
                <a:gd name="T17" fmla="*/ 1035 w 1035"/>
                <a:gd name="T18" fmla="*/ 1529 h 1529"/>
              </a:gdLst>
              <a:ahLst/>
              <a:cxnLst>
                <a:cxn ang="T10">
                  <a:pos x="T0" y="T1"/>
                </a:cxn>
                <a:cxn ang="T11">
                  <a:pos x="T2" y="T3"/>
                </a:cxn>
                <a:cxn ang="T12">
                  <a:pos x="T4" y="T5"/>
                </a:cxn>
                <a:cxn ang="T13">
                  <a:pos x="T6" y="T7"/>
                </a:cxn>
                <a:cxn ang="T14">
                  <a:pos x="T8" y="T9"/>
                </a:cxn>
              </a:cxnLst>
              <a:rect l="T15" t="T16" r="T17" b="T18"/>
              <a:pathLst>
                <a:path w="1035" h="1529">
                  <a:moveTo>
                    <a:pt x="0" y="1529"/>
                  </a:moveTo>
                  <a:lnTo>
                    <a:pt x="0" y="396"/>
                  </a:lnTo>
                  <a:lnTo>
                    <a:pt x="1035" y="0"/>
                  </a:lnTo>
                  <a:lnTo>
                    <a:pt x="1035" y="1133"/>
                  </a:lnTo>
                  <a:lnTo>
                    <a:pt x="0" y="152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2" name="Freeform 11"/>
            <p:cNvSpPr>
              <a:spLocks noChangeArrowheads="1"/>
            </p:cNvSpPr>
            <p:nvPr/>
          </p:nvSpPr>
          <p:spPr bwMode="auto">
            <a:xfrm>
              <a:off x="3392" y="1163"/>
              <a:ext cx="790" cy="1648"/>
            </a:xfrm>
            <a:custGeom>
              <a:avLst/>
              <a:gdLst>
                <a:gd name="T0" fmla="*/ 2147483647 w 132"/>
                <a:gd name="T1" fmla="*/ 2147483647 h 275"/>
                <a:gd name="T2" fmla="*/ 0 w 132"/>
                <a:gd name="T3" fmla="*/ 2147483647 h 275"/>
                <a:gd name="T4" fmla="*/ 0 w 132"/>
                <a:gd name="T5" fmla="*/ 0 h 275"/>
                <a:gd name="T6" fmla="*/ 0 60000 65536"/>
                <a:gd name="T7" fmla="*/ 0 60000 65536"/>
                <a:gd name="T8" fmla="*/ 0 60000 65536"/>
                <a:gd name="T9" fmla="*/ 0 w 132"/>
                <a:gd name="T10" fmla="*/ 0 h 275"/>
                <a:gd name="T11" fmla="*/ 132 w 132"/>
                <a:gd name="T12" fmla="*/ 275 h 275"/>
              </a:gdLst>
              <a:ahLst/>
              <a:cxnLst>
                <a:cxn ang="T6">
                  <a:pos x="T0" y="T1"/>
                </a:cxn>
                <a:cxn ang="T7">
                  <a:pos x="T2" y="T3"/>
                </a:cxn>
                <a:cxn ang="T8">
                  <a:pos x="T4" y="T5"/>
                </a:cxn>
              </a:cxnLst>
              <a:rect l="T9" t="T10" r="T11" b="T12"/>
              <a:pathLst>
                <a:path w="132" h="275">
                  <a:moveTo>
                    <a:pt x="132" y="275"/>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3" name="Freeform 12"/>
            <p:cNvSpPr>
              <a:spLocks noChangeArrowheads="1"/>
            </p:cNvSpPr>
            <p:nvPr/>
          </p:nvSpPr>
          <p:spPr bwMode="auto">
            <a:xfrm>
              <a:off x="3631" y="1067"/>
              <a:ext cx="796" cy="1654"/>
            </a:xfrm>
            <a:custGeom>
              <a:avLst/>
              <a:gdLst>
                <a:gd name="T0" fmla="*/ 2147483647 w 133"/>
                <a:gd name="T1" fmla="*/ 2147483647 h 276"/>
                <a:gd name="T2" fmla="*/ 0 w 133"/>
                <a:gd name="T3" fmla="*/ 2147483647 h 276"/>
                <a:gd name="T4" fmla="*/ 0 w 133"/>
                <a:gd name="T5" fmla="*/ 0 h 276"/>
                <a:gd name="T6" fmla="*/ 0 60000 65536"/>
                <a:gd name="T7" fmla="*/ 0 60000 65536"/>
                <a:gd name="T8" fmla="*/ 0 60000 65536"/>
                <a:gd name="T9" fmla="*/ 0 w 133"/>
                <a:gd name="T10" fmla="*/ 0 h 276"/>
                <a:gd name="T11" fmla="*/ 133 w 133"/>
                <a:gd name="T12" fmla="*/ 276 h 276"/>
              </a:gdLst>
              <a:ahLst/>
              <a:cxnLst>
                <a:cxn ang="T6">
                  <a:pos x="T0" y="T1"/>
                </a:cxn>
                <a:cxn ang="T7">
                  <a:pos x="T2" y="T3"/>
                </a:cxn>
                <a:cxn ang="T8">
                  <a:pos x="T4" y="T5"/>
                </a:cxn>
              </a:cxnLst>
              <a:rect l="T9" t="T10" r="T11" b="T12"/>
              <a:pathLst>
                <a:path w="133" h="276">
                  <a:moveTo>
                    <a:pt x="133" y="276"/>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4" name="Freeform 13"/>
            <p:cNvSpPr>
              <a:spLocks noChangeArrowheads="1"/>
            </p:cNvSpPr>
            <p:nvPr/>
          </p:nvSpPr>
          <p:spPr bwMode="auto">
            <a:xfrm>
              <a:off x="3877" y="971"/>
              <a:ext cx="795" cy="1654"/>
            </a:xfrm>
            <a:custGeom>
              <a:avLst/>
              <a:gdLst>
                <a:gd name="T0" fmla="*/ 2147483647 w 133"/>
                <a:gd name="T1" fmla="*/ 2147483647 h 276"/>
                <a:gd name="T2" fmla="*/ 0 w 133"/>
                <a:gd name="T3" fmla="*/ 2147483647 h 276"/>
                <a:gd name="T4" fmla="*/ 0 w 133"/>
                <a:gd name="T5" fmla="*/ 0 h 276"/>
                <a:gd name="T6" fmla="*/ 0 60000 65536"/>
                <a:gd name="T7" fmla="*/ 0 60000 65536"/>
                <a:gd name="T8" fmla="*/ 0 60000 65536"/>
                <a:gd name="T9" fmla="*/ 0 w 133"/>
                <a:gd name="T10" fmla="*/ 0 h 276"/>
                <a:gd name="T11" fmla="*/ 133 w 133"/>
                <a:gd name="T12" fmla="*/ 276 h 276"/>
              </a:gdLst>
              <a:ahLst/>
              <a:cxnLst>
                <a:cxn ang="T6">
                  <a:pos x="T0" y="T1"/>
                </a:cxn>
                <a:cxn ang="T7">
                  <a:pos x="T2" y="T3"/>
                </a:cxn>
                <a:cxn ang="T8">
                  <a:pos x="T4" y="T5"/>
                </a:cxn>
              </a:cxnLst>
              <a:rect l="T9" t="T10" r="T11" b="T12"/>
              <a:pathLst>
                <a:path w="133" h="276">
                  <a:moveTo>
                    <a:pt x="133" y="276"/>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5" name="Freeform 14"/>
            <p:cNvSpPr>
              <a:spLocks noChangeArrowheads="1"/>
            </p:cNvSpPr>
            <p:nvPr/>
          </p:nvSpPr>
          <p:spPr bwMode="auto">
            <a:xfrm>
              <a:off x="4122" y="881"/>
              <a:ext cx="795" cy="1648"/>
            </a:xfrm>
            <a:custGeom>
              <a:avLst/>
              <a:gdLst>
                <a:gd name="T0" fmla="*/ 2147483647 w 133"/>
                <a:gd name="T1" fmla="*/ 2147483647 h 275"/>
                <a:gd name="T2" fmla="*/ 0 w 133"/>
                <a:gd name="T3" fmla="*/ 2147483647 h 275"/>
                <a:gd name="T4" fmla="*/ 0 w 133"/>
                <a:gd name="T5" fmla="*/ 0 h 275"/>
                <a:gd name="T6" fmla="*/ 0 60000 65536"/>
                <a:gd name="T7" fmla="*/ 0 60000 65536"/>
                <a:gd name="T8" fmla="*/ 0 60000 65536"/>
                <a:gd name="T9" fmla="*/ 0 w 133"/>
                <a:gd name="T10" fmla="*/ 0 h 275"/>
                <a:gd name="T11" fmla="*/ 133 w 133"/>
                <a:gd name="T12" fmla="*/ 275 h 275"/>
              </a:gdLst>
              <a:ahLst/>
              <a:cxnLst>
                <a:cxn ang="T6">
                  <a:pos x="T0" y="T1"/>
                </a:cxn>
                <a:cxn ang="T7">
                  <a:pos x="T2" y="T3"/>
                </a:cxn>
                <a:cxn ang="T8">
                  <a:pos x="T4" y="T5"/>
                </a:cxn>
              </a:cxnLst>
              <a:rect l="T9" t="T10" r="T11" b="T12"/>
              <a:pathLst>
                <a:path w="133" h="275">
                  <a:moveTo>
                    <a:pt x="133" y="275"/>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6" name="Freeform 15"/>
            <p:cNvSpPr>
              <a:spLocks noChangeArrowheads="1"/>
            </p:cNvSpPr>
            <p:nvPr/>
          </p:nvSpPr>
          <p:spPr bwMode="auto">
            <a:xfrm>
              <a:off x="4367" y="785"/>
              <a:ext cx="789" cy="1655"/>
            </a:xfrm>
            <a:custGeom>
              <a:avLst/>
              <a:gdLst>
                <a:gd name="T0" fmla="*/ 2147483647 w 132"/>
                <a:gd name="T1" fmla="*/ 2147483647 h 276"/>
                <a:gd name="T2" fmla="*/ 0 w 132"/>
                <a:gd name="T3" fmla="*/ 2147483647 h 276"/>
                <a:gd name="T4" fmla="*/ 0 w 132"/>
                <a:gd name="T5" fmla="*/ 0 h 276"/>
                <a:gd name="T6" fmla="*/ 0 60000 65536"/>
                <a:gd name="T7" fmla="*/ 0 60000 65536"/>
                <a:gd name="T8" fmla="*/ 0 60000 65536"/>
                <a:gd name="T9" fmla="*/ 0 w 132"/>
                <a:gd name="T10" fmla="*/ 0 h 276"/>
                <a:gd name="T11" fmla="*/ 132 w 132"/>
                <a:gd name="T12" fmla="*/ 276 h 276"/>
              </a:gdLst>
              <a:ahLst/>
              <a:cxnLst>
                <a:cxn ang="T6">
                  <a:pos x="T0" y="T1"/>
                </a:cxn>
                <a:cxn ang="T7">
                  <a:pos x="T2" y="T3"/>
                </a:cxn>
                <a:cxn ang="T8">
                  <a:pos x="T4" y="T5"/>
                </a:cxn>
              </a:cxnLst>
              <a:rect l="T9" t="T10" r="T11" b="T12"/>
              <a:pathLst>
                <a:path w="132" h="276">
                  <a:moveTo>
                    <a:pt x="132" y="276"/>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7" name="Freeform 16"/>
            <p:cNvSpPr>
              <a:spLocks noChangeArrowheads="1"/>
            </p:cNvSpPr>
            <p:nvPr/>
          </p:nvSpPr>
          <p:spPr bwMode="auto">
            <a:xfrm>
              <a:off x="4140" y="1276"/>
              <a:ext cx="1040" cy="1529"/>
            </a:xfrm>
            <a:custGeom>
              <a:avLst/>
              <a:gdLst>
                <a:gd name="T0" fmla="*/ 0 w 174"/>
                <a:gd name="T1" fmla="*/ 2147483647 h 255"/>
                <a:gd name="T2" fmla="*/ 2147483647 w 174"/>
                <a:gd name="T3" fmla="*/ 2147483647 h 255"/>
                <a:gd name="T4" fmla="*/ 2147483647 w 174"/>
                <a:gd name="T5" fmla="*/ 0 h 255"/>
                <a:gd name="T6" fmla="*/ 0 60000 65536"/>
                <a:gd name="T7" fmla="*/ 0 60000 65536"/>
                <a:gd name="T8" fmla="*/ 0 60000 65536"/>
                <a:gd name="T9" fmla="*/ 0 w 174"/>
                <a:gd name="T10" fmla="*/ 0 h 255"/>
                <a:gd name="T11" fmla="*/ 174 w 174"/>
                <a:gd name="T12" fmla="*/ 255 h 255"/>
              </a:gdLst>
              <a:ahLst/>
              <a:cxnLst>
                <a:cxn ang="T6">
                  <a:pos x="T0" y="T1"/>
                </a:cxn>
                <a:cxn ang="T7">
                  <a:pos x="T2" y="T3"/>
                </a:cxn>
                <a:cxn ang="T8">
                  <a:pos x="T4" y="T5"/>
                </a:cxn>
              </a:cxnLst>
              <a:rect l="T9" t="T10" r="T11" b="T12"/>
              <a:pathLst>
                <a:path w="174" h="255">
                  <a:moveTo>
                    <a:pt x="0" y="255"/>
                  </a:moveTo>
                  <a:lnTo>
                    <a:pt x="174" y="189"/>
                  </a:lnTo>
                  <a:lnTo>
                    <a:pt x="174"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8" name="Freeform 17"/>
            <p:cNvSpPr>
              <a:spLocks noChangeArrowheads="1"/>
            </p:cNvSpPr>
            <p:nvPr/>
          </p:nvSpPr>
          <p:spPr bwMode="auto">
            <a:xfrm>
              <a:off x="3907" y="1121"/>
              <a:ext cx="1040" cy="1528"/>
            </a:xfrm>
            <a:custGeom>
              <a:avLst/>
              <a:gdLst>
                <a:gd name="T0" fmla="*/ 0 w 174"/>
                <a:gd name="T1" fmla="*/ 2147483647 h 255"/>
                <a:gd name="T2" fmla="*/ 2147483647 w 174"/>
                <a:gd name="T3" fmla="*/ 2147483647 h 255"/>
                <a:gd name="T4" fmla="*/ 2147483647 w 174"/>
                <a:gd name="T5" fmla="*/ 0 h 255"/>
                <a:gd name="T6" fmla="*/ 0 60000 65536"/>
                <a:gd name="T7" fmla="*/ 0 60000 65536"/>
                <a:gd name="T8" fmla="*/ 0 60000 65536"/>
                <a:gd name="T9" fmla="*/ 0 w 174"/>
                <a:gd name="T10" fmla="*/ 0 h 255"/>
                <a:gd name="T11" fmla="*/ 174 w 174"/>
                <a:gd name="T12" fmla="*/ 255 h 255"/>
              </a:gdLst>
              <a:ahLst/>
              <a:cxnLst>
                <a:cxn ang="T6">
                  <a:pos x="T0" y="T1"/>
                </a:cxn>
                <a:cxn ang="T7">
                  <a:pos x="T2" y="T3"/>
                </a:cxn>
                <a:cxn ang="T8">
                  <a:pos x="T4" y="T5"/>
                </a:cxn>
              </a:cxnLst>
              <a:rect l="T9" t="T10" r="T11" b="T12"/>
              <a:pathLst>
                <a:path w="174" h="255">
                  <a:moveTo>
                    <a:pt x="0" y="255"/>
                  </a:moveTo>
                  <a:lnTo>
                    <a:pt x="174" y="189"/>
                  </a:lnTo>
                  <a:lnTo>
                    <a:pt x="174"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69" name="Freeform 18"/>
            <p:cNvSpPr>
              <a:spLocks noChangeArrowheads="1"/>
            </p:cNvSpPr>
            <p:nvPr/>
          </p:nvSpPr>
          <p:spPr bwMode="auto">
            <a:xfrm>
              <a:off x="3673" y="971"/>
              <a:ext cx="1035" cy="1528"/>
            </a:xfrm>
            <a:custGeom>
              <a:avLst/>
              <a:gdLst>
                <a:gd name="T0" fmla="*/ 0 w 173"/>
                <a:gd name="T1" fmla="*/ 2147483647 h 255"/>
                <a:gd name="T2" fmla="*/ 2147483647 w 173"/>
                <a:gd name="T3" fmla="*/ 2147483647 h 255"/>
                <a:gd name="T4" fmla="*/ 2147483647 w 173"/>
                <a:gd name="T5" fmla="*/ 0 h 255"/>
                <a:gd name="T6" fmla="*/ 0 60000 65536"/>
                <a:gd name="T7" fmla="*/ 0 60000 65536"/>
                <a:gd name="T8" fmla="*/ 0 60000 65536"/>
                <a:gd name="T9" fmla="*/ 0 w 173"/>
                <a:gd name="T10" fmla="*/ 0 h 255"/>
                <a:gd name="T11" fmla="*/ 173 w 173"/>
                <a:gd name="T12" fmla="*/ 255 h 255"/>
              </a:gdLst>
              <a:ahLst/>
              <a:cxnLst>
                <a:cxn ang="T6">
                  <a:pos x="T0" y="T1"/>
                </a:cxn>
                <a:cxn ang="T7">
                  <a:pos x="T2" y="T3"/>
                </a:cxn>
                <a:cxn ang="T8">
                  <a:pos x="T4" y="T5"/>
                </a:cxn>
              </a:cxnLst>
              <a:rect l="T9" t="T10" r="T11" b="T12"/>
              <a:pathLst>
                <a:path w="173" h="255">
                  <a:moveTo>
                    <a:pt x="0" y="255"/>
                  </a:moveTo>
                  <a:lnTo>
                    <a:pt x="173" y="189"/>
                  </a:lnTo>
                  <a:lnTo>
                    <a:pt x="173"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0" name="Freeform 19"/>
            <p:cNvSpPr>
              <a:spLocks noChangeArrowheads="1"/>
            </p:cNvSpPr>
            <p:nvPr/>
          </p:nvSpPr>
          <p:spPr bwMode="auto">
            <a:xfrm>
              <a:off x="3440" y="815"/>
              <a:ext cx="1035" cy="1535"/>
            </a:xfrm>
            <a:custGeom>
              <a:avLst/>
              <a:gdLst>
                <a:gd name="T0" fmla="*/ 0 w 173"/>
                <a:gd name="T1" fmla="*/ 2147483647 h 256"/>
                <a:gd name="T2" fmla="*/ 2147483647 w 173"/>
                <a:gd name="T3" fmla="*/ 2147483647 h 256"/>
                <a:gd name="T4" fmla="*/ 2147483647 w 173"/>
                <a:gd name="T5" fmla="*/ 0 h 256"/>
                <a:gd name="T6" fmla="*/ 0 60000 65536"/>
                <a:gd name="T7" fmla="*/ 0 60000 65536"/>
                <a:gd name="T8" fmla="*/ 0 60000 65536"/>
                <a:gd name="T9" fmla="*/ 0 w 173"/>
                <a:gd name="T10" fmla="*/ 0 h 256"/>
                <a:gd name="T11" fmla="*/ 173 w 173"/>
                <a:gd name="T12" fmla="*/ 256 h 256"/>
              </a:gdLst>
              <a:ahLst/>
              <a:cxnLst>
                <a:cxn ang="T6">
                  <a:pos x="T0" y="T1"/>
                </a:cxn>
                <a:cxn ang="T7">
                  <a:pos x="T2" y="T3"/>
                </a:cxn>
                <a:cxn ang="T8">
                  <a:pos x="T4" y="T5"/>
                </a:cxn>
              </a:cxnLst>
              <a:rect l="T9" t="T10" r="T11" b="T12"/>
              <a:pathLst>
                <a:path w="173" h="256">
                  <a:moveTo>
                    <a:pt x="0" y="256"/>
                  </a:moveTo>
                  <a:lnTo>
                    <a:pt x="173" y="189"/>
                  </a:lnTo>
                  <a:lnTo>
                    <a:pt x="173"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1" name="Freeform 20"/>
            <p:cNvSpPr>
              <a:spLocks noChangeArrowheads="1"/>
            </p:cNvSpPr>
            <p:nvPr/>
          </p:nvSpPr>
          <p:spPr bwMode="auto">
            <a:xfrm>
              <a:off x="3374" y="1792"/>
              <a:ext cx="1824" cy="522"/>
            </a:xfrm>
            <a:custGeom>
              <a:avLst/>
              <a:gdLst>
                <a:gd name="T0" fmla="*/ 0 w 305"/>
                <a:gd name="T1" fmla="*/ 2147483647 h 87"/>
                <a:gd name="T2" fmla="*/ 2147483647 w 305"/>
                <a:gd name="T3" fmla="*/ 0 h 87"/>
                <a:gd name="T4" fmla="*/ 2147483647 w 305"/>
                <a:gd name="T5" fmla="*/ 2147483647 h 87"/>
                <a:gd name="T6" fmla="*/ 0 60000 65536"/>
                <a:gd name="T7" fmla="*/ 0 60000 65536"/>
                <a:gd name="T8" fmla="*/ 0 60000 65536"/>
                <a:gd name="T9" fmla="*/ 0 w 305"/>
                <a:gd name="T10" fmla="*/ 0 h 87"/>
                <a:gd name="T11" fmla="*/ 305 w 305"/>
                <a:gd name="T12" fmla="*/ 87 h 87"/>
              </a:gdLst>
              <a:ahLst/>
              <a:cxnLst>
                <a:cxn ang="T6">
                  <a:pos x="T0" y="T1"/>
                </a:cxn>
                <a:cxn ang="T7">
                  <a:pos x="T2" y="T3"/>
                </a:cxn>
                <a:cxn ang="T8">
                  <a:pos x="T4" y="T5"/>
                </a:cxn>
              </a:cxnLst>
              <a:rect l="T9" t="T10" r="T11" b="T12"/>
              <a:pathLst>
                <a:path w="305" h="87">
                  <a:moveTo>
                    <a:pt x="0" y="67"/>
                  </a:moveTo>
                  <a:lnTo>
                    <a:pt x="173" y="0"/>
                  </a:lnTo>
                  <a:lnTo>
                    <a:pt x="305" y="87"/>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2" name="Freeform 21"/>
            <p:cNvSpPr>
              <a:spLocks noChangeArrowheads="1"/>
            </p:cNvSpPr>
            <p:nvPr/>
          </p:nvSpPr>
          <p:spPr bwMode="auto">
            <a:xfrm>
              <a:off x="3374" y="1528"/>
              <a:ext cx="1824" cy="516"/>
            </a:xfrm>
            <a:custGeom>
              <a:avLst/>
              <a:gdLst>
                <a:gd name="T0" fmla="*/ 0 w 305"/>
                <a:gd name="T1" fmla="*/ 2147483647 h 86"/>
                <a:gd name="T2" fmla="*/ 2147483647 w 305"/>
                <a:gd name="T3" fmla="*/ 0 h 86"/>
                <a:gd name="T4" fmla="*/ 2147483647 w 305"/>
                <a:gd name="T5" fmla="*/ 2147483647 h 86"/>
                <a:gd name="T6" fmla="*/ 0 60000 65536"/>
                <a:gd name="T7" fmla="*/ 0 60000 65536"/>
                <a:gd name="T8" fmla="*/ 0 60000 65536"/>
                <a:gd name="T9" fmla="*/ 0 w 305"/>
                <a:gd name="T10" fmla="*/ 0 h 86"/>
                <a:gd name="T11" fmla="*/ 305 w 305"/>
                <a:gd name="T12" fmla="*/ 86 h 86"/>
              </a:gdLst>
              <a:ahLst/>
              <a:cxnLst>
                <a:cxn ang="T6">
                  <a:pos x="T0" y="T1"/>
                </a:cxn>
                <a:cxn ang="T7">
                  <a:pos x="T2" y="T3"/>
                </a:cxn>
                <a:cxn ang="T8">
                  <a:pos x="T4" y="T5"/>
                </a:cxn>
              </a:cxnLst>
              <a:rect l="T9" t="T10" r="T11" b="T12"/>
              <a:pathLst>
                <a:path w="305" h="86">
                  <a:moveTo>
                    <a:pt x="0" y="66"/>
                  </a:moveTo>
                  <a:lnTo>
                    <a:pt x="173" y="0"/>
                  </a:lnTo>
                  <a:lnTo>
                    <a:pt x="305" y="86"/>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3" name="Freeform 22"/>
            <p:cNvSpPr>
              <a:spLocks noChangeArrowheads="1"/>
            </p:cNvSpPr>
            <p:nvPr/>
          </p:nvSpPr>
          <p:spPr bwMode="auto">
            <a:xfrm>
              <a:off x="3374" y="1258"/>
              <a:ext cx="1824" cy="522"/>
            </a:xfrm>
            <a:custGeom>
              <a:avLst/>
              <a:gdLst>
                <a:gd name="T0" fmla="*/ 0 w 305"/>
                <a:gd name="T1" fmla="*/ 2147483647 h 87"/>
                <a:gd name="T2" fmla="*/ 2147483647 w 305"/>
                <a:gd name="T3" fmla="*/ 0 h 87"/>
                <a:gd name="T4" fmla="*/ 2147483647 w 305"/>
                <a:gd name="T5" fmla="*/ 2147483647 h 87"/>
                <a:gd name="T6" fmla="*/ 0 60000 65536"/>
                <a:gd name="T7" fmla="*/ 0 60000 65536"/>
                <a:gd name="T8" fmla="*/ 0 60000 65536"/>
                <a:gd name="T9" fmla="*/ 0 w 305"/>
                <a:gd name="T10" fmla="*/ 0 h 87"/>
                <a:gd name="T11" fmla="*/ 305 w 305"/>
                <a:gd name="T12" fmla="*/ 87 h 87"/>
              </a:gdLst>
              <a:ahLst/>
              <a:cxnLst>
                <a:cxn ang="T6">
                  <a:pos x="T0" y="T1"/>
                </a:cxn>
                <a:cxn ang="T7">
                  <a:pos x="T2" y="T3"/>
                </a:cxn>
                <a:cxn ang="T8">
                  <a:pos x="T4" y="T5"/>
                </a:cxn>
              </a:cxnLst>
              <a:rect l="T9" t="T10" r="T11" b="T12"/>
              <a:pathLst>
                <a:path w="305" h="87">
                  <a:moveTo>
                    <a:pt x="0" y="67"/>
                  </a:moveTo>
                  <a:lnTo>
                    <a:pt x="173" y="0"/>
                  </a:lnTo>
                  <a:lnTo>
                    <a:pt x="305" y="87"/>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4" name="Freeform 23"/>
            <p:cNvSpPr>
              <a:spLocks noChangeArrowheads="1"/>
            </p:cNvSpPr>
            <p:nvPr/>
          </p:nvSpPr>
          <p:spPr bwMode="auto">
            <a:xfrm>
              <a:off x="3374" y="995"/>
              <a:ext cx="1824" cy="515"/>
            </a:xfrm>
            <a:custGeom>
              <a:avLst/>
              <a:gdLst>
                <a:gd name="T0" fmla="*/ 0 w 305"/>
                <a:gd name="T1" fmla="*/ 2147483647 h 86"/>
                <a:gd name="T2" fmla="*/ 2147483647 w 305"/>
                <a:gd name="T3" fmla="*/ 0 h 86"/>
                <a:gd name="T4" fmla="*/ 2147483647 w 305"/>
                <a:gd name="T5" fmla="*/ 2147483647 h 86"/>
                <a:gd name="T6" fmla="*/ 0 60000 65536"/>
                <a:gd name="T7" fmla="*/ 0 60000 65536"/>
                <a:gd name="T8" fmla="*/ 0 60000 65536"/>
                <a:gd name="T9" fmla="*/ 0 w 305"/>
                <a:gd name="T10" fmla="*/ 0 h 86"/>
                <a:gd name="T11" fmla="*/ 305 w 305"/>
                <a:gd name="T12" fmla="*/ 86 h 86"/>
              </a:gdLst>
              <a:ahLst/>
              <a:cxnLst>
                <a:cxn ang="T6">
                  <a:pos x="T0" y="T1"/>
                </a:cxn>
                <a:cxn ang="T7">
                  <a:pos x="T2" y="T3"/>
                </a:cxn>
                <a:cxn ang="T8">
                  <a:pos x="T4" y="T5"/>
                </a:cxn>
              </a:cxnLst>
              <a:rect l="T9" t="T10" r="T11" b="T12"/>
              <a:pathLst>
                <a:path w="305" h="86">
                  <a:moveTo>
                    <a:pt x="0" y="66"/>
                  </a:moveTo>
                  <a:lnTo>
                    <a:pt x="173" y="0"/>
                  </a:lnTo>
                  <a:lnTo>
                    <a:pt x="305" y="86"/>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5" name="Line 24"/>
            <p:cNvSpPr>
              <a:spLocks noChangeShapeType="1"/>
            </p:cNvSpPr>
            <p:nvPr/>
          </p:nvSpPr>
          <p:spPr bwMode="auto">
            <a:xfrm flipV="1">
              <a:off x="4164" y="2421"/>
              <a:ext cx="1034" cy="403"/>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76" name="Freeform 25"/>
            <p:cNvSpPr>
              <a:spLocks noChangeArrowheads="1"/>
            </p:cNvSpPr>
            <p:nvPr/>
          </p:nvSpPr>
          <p:spPr bwMode="auto">
            <a:xfrm>
              <a:off x="3374" y="1169"/>
              <a:ext cx="790" cy="1654"/>
            </a:xfrm>
            <a:custGeom>
              <a:avLst/>
              <a:gdLst>
                <a:gd name="T0" fmla="*/ 2147483647 w 132"/>
                <a:gd name="T1" fmla="*/ 2147483647 h 276"/>
                <a:gd name="T2" fmla="*/ 0 w 132"/>
                <a:gd name="T3" fmla="*/ 2147483647 h 276"/>
                <a:gd name="T4" fmla="*/ 0 w 132"/>
                <a:gd name="T5" fmla="*/ 0 h 276"/>
                <a:gd name="T6" fmla="*/ 0 60000 65536"/>
                <a:gd name="T7" fmla="*/ 0 60000 65536"/>
                <a:gd name="T8" fmla="*/ 0 60000 65536"/>
                <a:gd name="T9" fmla="*/ 0 w 132"/>
                <a:gd name="T10" fmla="*/ 0 h 276"/>
                <a:gd name="T11" fmla="*/ 132 w 132"/>
                <a:gd name="T12" fmla="*/ 276 h 276"/>
              </a:gdLst>
              <a:ahLst/>
              <a:cxnLst>
                <a:cxn ang="T6">
                  <a:pos x="T0" y="T1"/>
                </a:cxn>
                <a:cxn ang="T7">
                  <a:pos x="T2" y="T3"/>
                </a:cxn>
                <a:cxn ang="T8">
                  <a:pos x="T4" y="T5"/>
                </a:cxn>
              </a:cxnLst>
              <a:rect l="T9" t="T10" r="T11" b="T12"/>
              <a:pathLst>
                <a:path w="132" h="276">
                  <a:moveTo>
                    <a:pt x="132" y="276"/>
                  </a:moveTo>
                  <a:lnTo>
                    <a:pt x="0" y="189"/>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77" name="Line 26"/>
            <p:cNvSpPr>
              <a:spLocks noChangeShapeType="1"/>
            </p:cNvSpPr>
            <p:nvPr/>
          </p:nvSpPr>
          <p:spPr bwMode="auto">
            <a:xfrm>
              <a:off x="4182" y="2811"/>
              <a:ext cx="24" cy="1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78" name="Rectangle 27"/>
            <p:cNvSpPr>
              <a:spLocks noChangeArrowheads="1"/>
            </p:cNvSpPr>
            <p:nvPr/>
          </p:nvSpPr>
          <p:spPr bwMode="auto">
            <a:xfrm>
              <a:off x="4247" y="2841"/>
              <a:ext cx="4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88579" name="Line 28"/>
            <p:cNvSpPr>
              <a:spLocks noChangeShapeType="1"/>
            </p:cNvSpPr>
            <p:nvPr/>
          </p:nvSpPr>
          <p:spPr bwMode="auto">
            <a:xfrm>
              <a:off x="4427" y="2721"/>
              <a:ext cx="24"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80" name="Rectangle 29"/>
            <p:cNvSpPr>
              <a:spLocks noChangeArrowheads="1"/>
            </p:cNvSpPr>
            <p:nvPr/>
          </p:nvSpPr>
          <p:spPr bwMode="auto">
            <a:xfrm>
              <a:off x="4485" y="2745"/>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10</a:t>
              </a:r>
            </a:p>
          </p:txBody>
        </p:sp>
        <p:sp>
          <p:nvSpPr>
            <p:cNvPr id="88581" name="Line 30"/>
            <p:cNvSpPr>
              <a:spLocks noChangeShapeType="1"/>
            </p:cNvSpPr>
            <p:nvPr/>
          </p:nvSpPr>
          <p:spPr bwMode="auto">
            <a:xfrm>
              <a:off x="4672" y="2625"/>
              <a:ext cx="24" cy="1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82" name="Rectangle 31"/>
            <p:cNvSpPr>
              <a:spLocks noChangeArrowheads="1"/>
            </p:cNvSpPr>
            <p:nvPr/>
          </p:nvSpPr>
          <p:spPr bwMode="auto">
            <a:xfrm>
              <a:off x="4730" y="2655"/>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88583" name="Line 32"/>
            <p:cNvSpPr>
              <a:spLocks noChangeShapeType="1"/>
            </p:cNvSpPr>
            <p:nvPr/>
          </p:nvSpPr>
          <p:spPr bwMode="auto">
            <a:xfrm>
              <a:off x="4917" y="2529"/>
              <a:ext cx="24" cy="1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84" name="Rectangle 33"/>
            <p:cNvSpPr>
              <a:spLocks noChangeArrowheads="1"/>
            </p:cNvSpPr>
            <p:nvPr/>
          </p:nvSpPr>
          <p:spPr bwMode="auto">
            <a:xfrm>
              <a:off x="4975" y="2559"/>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30</a:t>
              </a:r>
            </a:p>
          </p:txBody>
        </p:sp>
        <p:sp>
          <p:nvSpPr>
            <p:cNvPr id="88585" name="Line 34"/>
            <p:cNvSpPr>
              <a:spLocks noChangeShapeType="1"/>
            </p:cNvSpPr>
            <p:nvPr/>
          </p:nvSpPr>
          <p:spPr bwMode="auto">
            <a:xfrm>
              <a:off x="5156" y="2440"/>
              <a:ext cx="24"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86" name="Rectangle 35"/>
            <p:cNvSpPr>
              <a:spLocks noChangeArrowheads="1"/>
            </p:cNvSpPr>
            <p:nvPr/>
          </p:nvSpPr>
          <p:spPr bwMode="auto">
            <a:xfrm>
              <a:off x="5220" y="2464"/>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40</a:t>
              </a:r>
            </a:p>
          </p:txBody>
        </p:sp>
        <p:sp>
          <p:nvSpPr>
            <p:cNvPr id="88587" name="Line 36"/>
            <p:cNvSpPr>
              <a:spLocks noChangeShapeType="1"/>
            </p:cNvSpPr>
            <p:nvPr/>
          </p:nvSpPr>
          <p:spPr bwMode="auto">
            <a:xfrm flipH="1">
              <a:off x="4115" y="2805"/>
              <a:ext cx="26"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88" name="Rectangle 37"/>
            <p:cNvSpPr>
              <a:spLocks noChangeArrowheads="1"/>
            </p:cNvSpPr>
            <p:nvPr/>
          </p:nvSpPr>
          <p:spPr bwMode="auto">
            <a:xfrm>
              <a:off x="4067" y="2823"/>
              <a:ext cx="4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88589" name="Line 38"/>
            <p:cNvSpPr>
              <a:spLocks noChangeShapeType="1"/>
            </p:cNvSpPr>
            <p:nvPr/>
          </p:nvSpPr>
          <p:spPr bwMode="auto">
            <a:xfrm flipH="1">
              <a:off x="3882" y="2649"/>
              <a:ext cx="26"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90" name="Rectangle 39"/>
            <p:cNvSpPr>
              <a:spLocks noChangeArrowheads="1"/>
            </p:cNvSpPr>
            <p:nvPr/>
          </p:nvSpPr>
          <p:spPr bwMode="auto">
            <a:xfrm>
              <a:off x="3791" y="2673"/>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10</a:t>
              </a:r>
            </a:p>
          </p:txBody>
        </p:sp>
        <p:sp>
          <p:nvSpPr>
            <p:cNvPr id="88591" name="Line 40"/>
            <p:cNvSpPr>
              <a:spLocks noChangeShapeType="1"/>
            </p:cNvSpPr>
            <p:nvPr/>
          </p:nvSpPr>
          <p:spPr bwMode="auto">
            <a:xfrm flipH="1">
              <a:off x="3648" y="2499"/>
              <a:ext cx="26"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92" name="Rectangle 41"/>
            <p:cNvSpPr>
              <a:spLocks noChangeArrowheads="1"/>
            </p:cNvSpPr>
            <p:nvPr/>
          </p:nvSpPr>
          <p:spPr bwMode="auto">
            <a:xfrm>
              <a:off x="3558" y="2517"/>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88593" name="Line 42"/>
            <p:cNvSpPr>
              <a:spLocks noChangeShapeType="1"/>
            </p:cNvSpPr>
            <p:nvPr/>
          </p:nvSpPr>
          <p:spPr bwMode="auto">
            <a:xfrm flipH="1">
              <a:off x="3415" y="2350"/>
              <a:ext cx="26" cy="6"/>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94" name="Rectangle 43"/>
            <p:cNvSpPr>
              <a:spLocks noChangeArrowheads="1"/>
            </p:cNvSpPr>
            <p:nvPr/>
          </p:nvSpPr>
          <p:spPr bwMode="auto">
            <a:xfrm>
              <a:off x="3325" y="2368"/>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30</a:t>
              </a:r>
            </a:p>
          </p:txBody>
        </p:sp>
        <p:sp>
          <p:nvSpPr>
            <p:cNvPr id="88595" name="Line 44"/>
            <p:cNvSpPr>
              <a:spLocks noChangeShapeType="1"/>
            </p:cNvSpPr>
            <p:nvPr/>
          </p:nvSpPr>
          <p:spPr bwMode="auto">
            <a:xfrm flipH="1" flipV="1">
              <a:off x="3349" y="2175"/>
              <a:ext cx="26" cy="2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96" name="Rectangle 45"/>
            <p:cNvSpPr>
              <a:spLocks noChangeArrowheads="1"/>
            </p:cNvSpPr>
            <p:nvPr/>
          </p:nvSpPr>
          <p:spPr bwMode="auto">
            <a:xfrm>
              <a:off x="3259" y="2116"/>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88597" name="Line 46"/>
            <p:cNvSpPr>
              <a:spLocks noChangeShapeType="1"/>
            </p:cNvSpPr>
            <p:nvPr/>
          </p:nvSpPr>
          <p:spPr bwMode="auto">
            <a:xfrm flipH="1" flipV="1">
              <a:off x="3349" y="1905"/>
              <a:ext cx="26" cy="2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598" name="Rectangle 47"/>
            <p:cNvSpPr>
              <a:spLocks noChangeArrowheads="1"/>
            </p:cNvSpPr>
            <p:nvPr/>
          </p:nvSpPr>
          <p:spPr bwMode="auto">
            <a:xfrm>
              <a:off x="3259" y="1846"/>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22</a:t>
              </a:r>
            </a:p>
          </p:txBody>
        </p:sp>
        <p:sp>
          <p:nvSpPr>
            <p:cNvPr id="88599" name="Line 48"/>
            <p:cNvSpPr>
              <a:spLocks noChangeShapeType="1"/>
            </p:cNvSpPr>
            <p:nvPr/>
          </p:nvSpPr>
          <p:spPr bwMode="auto">
            <a:xfrm flipH="1" flipV="1">
              <a:off x="3349" y="1641"/>
              <a:ext cx="26" cy="2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600" name="Rectangle 49"/>
            <p:cNvSpPr>
              <a:spLocks noChangeArrowheads="1"/>
            </p:cNvSpPr>
            <p:nvPr/>
          </p:nvSpPr>
          <p:spPr bwMode="auto">
            <a:xfrm>
              <a:off x="3259" y="1582"/>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24</a:t>
              </a:r>
            </a:p>
          </p:txBody>
        </p:sp>
        <p:sp>
          <p:nvSpPr>
            <p:cNvPr id="88601" name="Line 50"/>
            <p:cNvSpPr>
              <a:spLocks noChangeShapeType="1"/>
            </p:cNvSpPr>
            <p:nvPr/>
          </p:nvSpPr>
          <p:spPr bwMode="auto">
            <a:xfrm flipH="1" flipV="1">
              <a:off x="3349" y="1377"/>
              <a:ext cx="26" cy="14"/>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602" name="Rectangle 51"/>
            <p:cNvSpPr>
              <a:spLocks noChangeArrowheads="1"/>
            </p:cNvSpPr>
            <p:nvPr/>
          </p:nvSpPr>
          <p:spPr bwMode="auto">
            <a:xfrm>
              <a:off x="3259" y="1312"/>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26</a:t>
              </a:r>
            </a:p>
          </p:txBody>
        </p:sp>
        <p:sp>
          <p:nvSpPr>
            <p:cNvPr id="88603" name="Oval 52"/>
            <p:cNvSpPr>
              <a:spLocks noChangeArrowheads="1"/>
            </p:cNvSpPr>
            <p:nvPr/>
          </p:nvSpPr>
          <p:spPr bwMode="auto">
            <a:xfrm>
              <a:off x="4738" y="249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04" name="Oval 53"/>
            <p:cNvSpPr>
              <a:spLocks noChangeArrowheads="1"/>
            </p:cNvSpPr>
            <p:nvPr/>
          </p:nvSpPr>
          <p:spPr bwMode="auto">
            <a:xfrm>
              <a:off x="4738" y="249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05" name="Oval 54"/>
            <p:cNvSpPr>
              <a:spLocks noChangeArrowheads="1"/>
            </p:cNvSpPr>
            <p:nvPr/>
          </p:nvSpPr>
          <p:spPr bwMode="auto">
            <a:xfrm>
              <a:off x="4714" y="235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06" name="Oval 55"/>
            <p:cNvSpPr>
              <a:spLocks noChangeArrowheads="1"/>
            </p:cNvSpPr>
            <p:nvPr/>
          </p:nvSpPr>
          <p:spPr bwMode="auto">
            <a:xfrm>
              <a:off x="4714" y="235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07" name="Oval 56"/>
            <p:cNvSpPr>
              <a:spLocks noChangeArrowheads="1"/>
            </p:cNvSpPr>
            <p:nvPr/>
          </p:nvSpPr>
          <p:spPr bwMode="auto">
            <a:xfrm>
              <a:off x="4445" y="253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08" name="Oval 57"/>
            <p:cNvSpPr>
              <a:spLocks noChangeArrowheads="1"/>
            </p:cNvSpPr>
            <p:nvPr/>
          </p:nvSpPr>
          <p:spPr bwMode="auto">
            <a:xfrm>
              <a:off x="4445" y="253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09" name="Oval 58"/>
            <p:cNvSpPr>
              <a:spLocks noChangeArrowheads="1"/>
            </p:cNvSpPr>
            <p:nvPr/>
          </p:nvSpPr>
          <p:spPr bwMode="auto">
            <a:xfrm>
              <a:off x="4325" y="2428"/>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0" name="Oval 59"/>
            <p:cNvSpPr>
              <a:spLocks noChangeArrowheads="1"/>
            </p:cNvSpPr>
            <p:nvPr/>
          </p:nvSpPr>
          <p:spPr bwMode="auto">
            <a:xfrm>
              <a:off x="4325" y="2428"/>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1" name="Oval 60"/>
            <p:cNvSpPr>
              <a:spLocks noChangeArrowheads="1"/>
            </p:cNvSpPr>
            <p:nvPr/>
          </p:nvSpPr>
          <p:spPr bwMode="auto">
            <a:xfrm>
              <a:off x="4469" y="238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2" name="Oval 61"/>
            <p:cNvSpPr>
              <a:spLocks noChangeArrowheads="1"/>
            </p:cNvSpPr>
            <p:nvPr/>
          </p:nvSpPr>
          <p:spPr bwMode="auto">
            <a:xfrm>
              <a:off x="4469" y="238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3" name="Oval 62"/>
            <p:cNvSpPr>
              <a:spLocks noChangeArrowheads="1"/>
            </p:cNvSpPr>
            <p:nvPr/>
          </p:nvSpPr>
          <p:spPr bwMode="auto">
            <a:xfrm>
              <a:off x="4762" y="211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4" name="Oval 63"/>
            <p:cNvSpPr>
              <a:spLocks noChangeArrowheads="1"/>
            </p:cNvSpPr>
            <p:nvPr/>
          </p:nvSpPr>
          <p:spPr bwMode="auto">
            <a:xfrm>
              <a:off x="4762" y="211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5" name="Oval 64"/>
            <p:cNvSpPr>
              <a:spLocks noChangeArrowheads="1"/>
            </p:cNvSpPr>
            <p:nvPr/>
          </p:nvSpPr>
          <p:spPr bwMode="auto">
            <a:xfrm>
              <a:off x="4206" y="2296"/>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6" name="Oval 65"/>
            <p:cNvSpPr>
              <a:spLocks noChangeArrowheads="1"/>
            </p:cNvSpPr>
            <p:nvPr/>
          </p:nvSpPr>
          <p:spPr bwMode="auto">
            <a:xfrm>
              <a:off x="4206" y="2296"/>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7" name="Oval 66"/>
            <p:cNvSpPr>
              <a:spLocks noChangeArrowheads="1"/>
            </p:cNvSpPr>
            <p:nvPr/>
          </p:nvSpPr>
          <p:spPr bwMode="auto">
            <a:xfrm>
              <a:off x="4911" y="206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8" name="Oval 67"/>
            <p:cNvSpPr>
              <a:spLocks noChangeArrowheads="1"/>
            </p:cNvSpPr>
            <p:nvPr/>
          </p:nvSpPr>
          <p:spPr bwMode="auto">
            <a:xfrm>
              <a:off x="4911" y="206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19" name="Oval 68"/>
            <p:cNvSpPr>
              <a:spLocks noChangeArrowheads="1"/>
            </p:cNvSpPr>
            <p:nvPr/>
          </p:nvSpPr>
          <p:spPr bwMode="auto">
            <a:xfrm>
              <a:off x="5049" y="206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0" name="Oval 69"/>
            <p:cNvSpPr>
              <a:spLocks noChangeArrowheads="1"/>
            </p:cNvSpPr>
            <p:nvPr/>
          </p:nvSpPr>
          <p:spPr bwMode="auto">
            <a:xfrm>
              <a:off x="5049" y="206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1" name="Oval 70"/>
            <p:cNvSpPr>
              <a:spLocks noChangeArrowheads="1"/>
            </p:cNvSpPr>
            <p:nvPr/>
          </p:nvSpPr>
          <p:spPr bwMode="auto">
            <a:xfrm>
              <a:off x="4768" y="194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2" name="Oval 71"/>
            <p:cNvSpPr>
              <a:spLocks noChangeArrowheads="1"/>
            </p:cNvSpPr>
            <p:nvPr/>
          </p:nvSpPr>
          <p:spPr bwMode="auto">
            <a:xfrm>
              <a:off x="4768" y="194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3" name="Oval 72"/>
            <p:cNvSpPr>
              <a:spLocks noChangeArrowheads="1"/>
            </p:cNvSpPr>
            <p:nvPr/>
          </p:nvSpPr>
          <p:spPr bwMode="auto">
            <a:xfrm>
              <a:off x="4959" y="194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4" name="Oval 73"/>
            <p:cNvSpPr>
              <a:spLocks noChangeArrowheads="1"/>
            </p:cNvSpPr>
            <p:nvPr/>
          </p:nvSpPr>
          <p:spPr bwMode="auto">
            <a:xfrm>
              <a:off x="4959" y="194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5" name="Oval 74"/>
            <p:cNvSpPr>
              <a:spLocks noChangeArrowheads="1"/>
            </p:cNvSpPr>
            <p:nvPr/>
          </p:nvSpPr>
          <p:spPr bwMode="auto">
            <a:xfrm>
              <a:off x="4493" y="2140"/>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6" name="Oval 75"/>
            <p:cNvSpPr>
              <a:spLocks noChangeArrowheads="1"/>
            </p:cNvSpPr>
            <p:nvPr/>
          </p:nvSpPr>
          <p:spPr bwMode="auto">
            <a:xfrm>
              <a:off x="4493" y="2140"/>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7" name="Oval 76"/>
            <p:cNvSpPr>
              <a:spLocks noChangeArrowheads="1"/>
            </p:cNvSpPr>
            <p:nvPr/>
          </p:nvSpPr>
          <p:spPr bwMode="auto">
            <a:xfrm>
              <a:off x="4642" y="209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8" name="Oval 77"/>
            <p:cNvSpPr>
              <a:spLocks noChangeArrowheads="1"/>
            </p:cNvSpPr>
            <p:nvPr/>
          </p:nvSpPr>
          <p:spPr bwMode="auto">
            <a:xfrm>
              <a:off x="4642" y="209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29" name="Oval 78"/>
            <p:cNvSpPr>
              <a:spLocks noChangeArrowheads="1"/>
            </p:cNvSpPr>
            <p:nvPr/>
          </p:nvSpPr>
          <p:spPr bwMode="auto">
            <a:xfrm>
              <a:off x="4612" y="214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0" name="Oval 79"/>
            <p:cNvSpPr>
              <a:spLocks noChangeArrowheads="1"/>
            </p:cNvSpPr>
            <p:nvPr/>
          </p:nvSpPr>
          <p:spPr bwMode="auto">
            <a:xfrm>
              <a:off x="4612" y="214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1" name="Oval 80"/>
            <p:cNvSpPr>
              <a:spLocks noChangeArrowheads="1"/>
            </p:cNvSpPr>
            <p:nvPr/>
          </p:nvSpPr>
          <p:spPr bwMode="auto">
            <a:xfrm>
              <a:off x="4606" y="178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2" name="Oval 81"/>
            <p:cNvSpPr>
              <a:spLocks noChangeArrowheads="1"/>
            </p:cNvSpPr>
            <p:nvPr/>
          </p:nvSpPr>
          <p:spPr bwMode="auto">
            <a:xfrm>
              <a:off x="4606" y="178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3" name="Oval 82"/>
            <p:cNvSpPr>
              <a:spLocks noChangeArrowheads="1"/>
            </p:cNvSpPr>
            <p:nvPr/>
          </p:nvSpPr>
          <p:spPr bwMode="auto">
            <a:xfrm>
              <a:off x="4499" y="2008"/>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4" name="Oval 83"/>
            <p:cNvSpPr>
              <a:spLocks noChangeArrowheads="1"/>
            </p:cNvSpPr>
            <p:nvPr/>
          </p:nvSpPr>
          <p:spPr bwMode="auto">
            <a:xfrm>
              <a:off x="4499" y="2008"/>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5" name="Oval 84"/>
            <p:cNvSpPr>
              <a:spLocks noChangeArrowheads="1"/>
            </p:cNvSpPr>
            <p:nvPr/>
          </p:nvSpPr>
          <p:spPr bwMode="auto">
            <a:xfrm>
              <a:off x="4331" y="196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6" name="Oval 85"/>
            <p:cNvSpPr>
              <a:spLocks noChangeArrowheads="1"/>
            </p:cNvSpPr>
            <p:nvPr/>
          </p:nvSpPr>
          <p:spPr bwMode="auto">
            <a:xfrm>
              <a:off x="4331" y="196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7" name="Oval 86"/>
            <p:cNvSpPr>
              <a:spLocks noChangeArrowheads="1"/>
            </p:cNvSpPr>
            <p:nvPr/>
          </p:nvSpPr>
          <p:spPr bwMode="auto">
            <a:xfrm>
              <a:off x="4038" y="211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8" name="Oval 87"/>
            <p:cNvSpPr>
              <a:spLocks noChangeArrowheads="1"/>
            </p:cNvSpPr>
            <p:nvPr/>
          </p:nvSpPr>
          <p:spPr bwMode="auto">
            <a:xfrm>
              <a:off x="4038" y="211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39" name="Oval 88"/>
            <p:cNvSpPr>
              <a:spLocks noChangeArrowheads="1"/>
            </p:cNvSpPr>
            <p:nvPr/>
          </p:nvSpPr>
          <p:spPr bwMode="auto">
            <a:xfrm>
              <a:off x="4128" y="226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0" name="Oval 89"/>
            <p:cNvSpPr>
              <a:spLocks noChangeArrowheads="1"/>
            </p:cNvSpPr>
            <p:nvPr/>
          </p:nvSpPr>
          <p:spPr bwMode="auto">
            <a:xfrm>
              <a:off x="4128" y="226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1" name="Oval 90"/>
            <p:cNvSpPr>
              <a:spLocks noChangeArrowheads="1"/>
            </p:cNvSpPr>
            <p:nvPr/>
          </p:nvSpPr>
          <p:spPr bwMode="auto">
            <a:xfrm>
              <a:off x="4200" y="2188"/>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2" name="Oval 91"/>
            <p:cNvSpPr>
              <a:spLocks noChangeArrowheads="1"/>
            </p:cNvSpPr>
            <p:nvPr/>
          </p:nvSpPr>
          <p:spPr bwMode="auto">
            <a:xfrm>
              <a:off x="4200" y="2188"/>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3" name="Oval 92"/>
            <p:cNvSpPr>
              <a:spLocks noChangeArrowheads="1"/>
            </p:cNvSpPr>
            <p:nvPr/>
          </p:nvSpPr>
          <p:spPr bwMode="auto">
            <a:xfrm>
              <a:off x="4774" y="169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4" name="Oval 93"/>
            <p:cNvSpPr>
              <a:spLocks noChangeArrowheads="1"/>
            </p:cNvSpPr>
            <p:nvPr/>
          </p:nvSpPr>
          <p:spPr bwMode="auto">
            <a:xfrm>
              <a:off x="4774" y="169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5" name="Oval 94"/>
            <p:cNvSpPr>
              <a:spLocks noChangeArrowheads="1"/>
            </p:cNvSpPr>
            <p:nvPr/>
          </p:nvSpPr>
          <p:spPr bwMode="auto">
            <a:xfrm>
              <a:off x="4612" y="152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6" name="Oval 95"/>
            <p:cNvSpPr>
              <a:spLocks noChangeArrowheads="1"/>
            </p:cNvSpPr>
            <p:nvPr/>
          </p:nvSpPr>
          <p:spPr bwMode="auto">
            <a:xfrm>
              <a:off x="4612" y="152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7" name="Oval 96"/>
            <p:cNvSpPr>
              <a:spLocks noChangeArrowheads="1"/>
            </p:cNvSpPr>
            <p:nvPr/>
          </p:nvSpPr>
          <p:spPr bwMode="auto">
            <a:xfrm>
              <a:off x="4606" y="158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8" name="Oval 97"/>
            <p:cNvSpPr>
              <a:spLocks noChangeArrowheads="1"/>
            </p:cNvSpPr>
            <p:nvPr/>
          </p:nvSpPr>
          <p:spPr bwMode="auto">
            <a:xfrm>
              <a:off x="4606" y="158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49" name="Oval 98"/>
            <p:cNvSpPr>
              <a:spLocks noChangeArrowheads="1"/>
            </p:cNvSpPr>
            <p:nvPr/>
          </p:nvSpPr>
          <p:spPr bwMode="auto">
            <a:xfrm>
              <a:off x="3984" y="208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0" name="Oval 99"/>
            <p:cNvSpPr>
              <a:spLocks noChangeArrowheads="1"/>
            </p:cNvSpPr>
            <p:nvPr/>
          </p:nvSpPr>
          <p:spPr bwMode="auto">
            <a:xfrm>
              <a:off x="3984" y="208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1" name="Oval 100"/>
            <p:cNvSpPr>
              <a:spLocks noChangeArrowheads="1"/>
            </p:cNvSpPr>
            <p:nvPr/>
          </p:nvSpPr>
          <p:spPr bwMode="auto">
            <a:xfrm>
              <a:off x="3919" y="1978"/>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2" name="Oval 101"/>
            <p:cNvSpPr>
              <a:spLocks noChangeArrowheads="1"/>
            </p:cNvSpPr>
            <p:nvPr/>
          </p:nvSpPr>
          <p:spPr bwMode="auto">
            <a:xfrm>
              <a:off x="3919" y="1978"/>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3" name="Oval 102"/>
            <p:cNvSpPr>
              <a:spLocks noChangeArrowheads="1"/>
            </p:cNvSpPr>
            <p:nvPr/>
          </p:nvSpPr>
          <p:spPr bwMode="auto">
            <a:xfrm>
              <a:off x="4337" y="176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4" name="Oval 103"/>
            <p:cNvSpPr>
              <a:spLocks noChangeArrowheads="1"/>
            </p:cNvSpPr>
            <p:nvPr/>
          </p:nvSpPr>
          <p:spPr bwMode="auto">
            <a:xfrm>
              <a:off x="4337" y="176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5" name="Oval 104"/>
            <p:cNvSpPr>
              <a:spLocks noChangeArrowheads="1"/>
            </p:cNvSpPr>
            <p:nvPr/>
          </p:nvSpPr>
          <p:spPr bwMode="auto">
            <a:xfrm>
              <a:off x="4265" y="165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6" name="Oval 105"/>
            <p:cNvSpPr>
              <a:spLocks noChangeArrowheads="1"/>
            </p:cNvSpPr>
            <p:nvPr/>
          </p:nvSpPr>
          <p:spPr bwMode="auto">
            <a:xfrm>
              <a:off x="4265" y="165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7" name="Oval 106"/>
            <p:cNvSpPr>
              <a:spLocks noChangeArrowheads="1"/>
            </p:cNvSpPr>
            <p:nvPr/>
          </p:nvSpPr>
          <p:spPr bwMode="auto">
            <a:xfrm>
              <a:off x="4170" y="168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8" name="Oval 107"/>
            <p:cNvSpPr>
              <a:spLocks noChangeArrowheads="1"/>
            </p:cNvSpPr>
            <p:nvPr/>
          </p:nvSpPr>
          <p:spPr bwMode="auto">
            <a:xfrm>
              <a:off x="4170" y="168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59" name="Oval 108"/>
            <p:cNvSpPr>
              <a:spLocks noChangeArrowheads="1"/>
            </p:cNvSpPr>
            <p:nvPr/>
          </p:nvSpPr>
          <p:spPr bwMode="auto">
            <a:xfrm>
              <a:off x="3751" y="185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0" name="Oval 109"/>
            <p:cNvSpPr>
              <a:spLocks noChangeArrowheads="1"/>
            </p:cNvSpPr>
            <p:nvPr/>
          </p:nvSpPr>
          <p:spPr bwMode="auto">
            <a:xfrm>
              <a:off x="3751" y="185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1" name="Oval 110"/>
            <p:cNvSpPr>
              <a:spLocks noChangeArrowheads="1"/>
            </p:cNvSpPr>
            <p:nvPr/>
          </p:nvSpPr>
          <p:spPr bwMode="auto">
            <a:xfrm>
              <a:off x="3823" y="181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2" name="Oval 111"/>
            <p:cNvSpPr>
              <a:spLocks noChangeArrowheads="1"/>
            </p:cNvSpPr>
            <p:nvPr/>
          </p:nvSpPr>
          <p:spPr bwMode="auto">
            <a:xfrm>
              <a:off x="3823" y="181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3" name="Oval 112"/>
            <p:cNvSpPr>
              <a:spLocks noChangeArrowheads="1"/>
            </p:cNvSpPr>
            <p:nvPr/>
          </p:nvSpPr>
          <p:spPr bwMode="auto">
            <a:xfrm>
              <a:off x="4397" y="124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4" name="Oval 113"/>
            <p:cNvSpPr>
              <a:spLocks noChangeArrowheads="1"/>
            </p:cNvSpPr>
            <p:nvPr/>
          </p:nvSpPr>
          <p:spPr bwMode="auto">
            <a:xfrm>
              <a:off x="4397" y="124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5" name="Oval 114"/>
            <p:cNvSpPr>
              <a:spLocks noChangeArrowheads="1"/>
            </p:cNvSpPr>
            <p:nvPr/>
          </p:nvSpPr>
          <p:spPr bwMode="auto">
            <a:xfrm>
              <a:off x="4122" y="150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6" name="Oval 115"/>
            <p:cNvSpPr>
              <a:spLocks noChangeArrowheads="1"/>
            </p:cNvSpPr>
            <p:nvPr/>
          </p:nvSpPr>
          <p:spPr bwMode="auto">
            <a:xfrm>
              <a:off x="4122" y="150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7" name="Oval 116"/>
            <p:cNvSpPr>
              <a:spLocks noChangeArrowheads="1"/>
            </p:cNvSpPr>
            <p:nvPr/>
          </p:nvSpPr>
          <p:spPr bwMode="auto">
            <a:xfrm>
              <a:off x="3637" y="168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8" name="Oval 117"/>
            <p:cNvSpPr>
              <a:spLocks noChangeArrowheads="1"/>
            </p:cNvSpPr>
            <p:nvPr/>
          </p:nvSpPr>
          <p:spPr bwMode="auto">
            <a:xfrm>
              <a:off x="3637" y="168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69" name="Oval 118"/>
            <p:cNvSpPr>
              <a:spLocks noChangeArrowheads="1"/>
            </p:cNvSpPr>
            <p:nvPr/>
          </p:nvSpPr>
          <p:spPr bwMode="auto">
            <a:xfrm>
              <a:off x="4325" y="1211"/>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0" name="Oval 119"/>
            <p:cNvSpPr>
              <a:spLocks noChangeArrowheads="1"/>
            </p:cNvSpPr>
            <p:nvPr/>
          </p:nvSpPr>
          <p:spPr bwMode="auto">
            <a:xfrm>
              <a:off x="4325" y="1211"/>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1" name="Oval 120"/>
            <p:cNvSpPr>
              <a:spLocks noChangeArrowheads="1"/>
            </p:cNvSpPr>
            <p:nvPr/>
          </p:nvSpPr>
          <p:spPr bwMode="auto">
            <a:xfrm>
              <a:off x="4002" y="142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2" name="Oval 121"/>
            <p:cNvSpPr>
              <a:spLocks noChangeArrowheads="1"/>
            </p:cNvSpPr>
            <p:nvPr/>
          </p:nvSpPr>
          <p:spPr bwMode="auto">
            <a:xfrm>
              <a:off x="4002" y="142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3" name="Oval 122"/>
            <p:cNvSpPr>
              <a:spLocks noChangeArrowheads="1"/>
            </p:cNvSpPr>
            <p:nvPr/>
          </p:nvSpPr>
          <p:spPr bwMode="auto">
            <a:xfrm>
              <a:off x="4439" y="123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4" name="Oval 123"/>
            <p:cNvSpPr>
              <a:spLocks noChangeArrowheads="1"/>
            </p:cNvSpPr>
            <p:nvPr/>
          </p:nvSpPr>
          <p:spPr bwMode="auto">
            <a:xfrm>
              <a:off x="4439" y="123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5" name="Oval 124"/>
            <p:cNvSpPr>
              <a:spLocks noChangeArrowheads="1"/>
            </p:cNvSpPr>
            <p:nvPr/>
          </p:nvSpPr>
          <p:spPr bwMode="auto">
            <a:xfrm>
              <a:off x="4158" y="1175"/>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6" name="Oval 125"/>
            <p:cNvSpPr>
              <a:spLocks noChangeArrowheads="1"/>
            </p:cNvSpPr>
            <p:nvPr/>
          </p:nvSpPr>
          <p:spPr bwMode="auto">
            <a:xfrm>
              <a:off x="4158" y="1175"/>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7" name="Oval 126"/>
            <p:cNvSpPr>
              <a:spLocks noChangeArrowheads="1"/>
            </p:cNvSpPr>
            <p:nvPr/>
          </p:nvSpPr>
          <p:spPr bwMode="auto">
            <a:xfrm>
              <a:off x="4271" y="125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8" name="Oval 127"/>
            <p:cNvSpPr>
              <a:spLocks noChangeArrowheads="1"/>
            </p:cNvSpPr>
            <p:nvPr/>
          </p:nvSpPr>
          <p:spPr bwMode="auto">
            <a:xfrm>
              <a:off x="4271" y="125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79" name="Oval 128"/>
            <p:cNvSpPr>
              <a:spLocks noChangeArrowheads="1"/>
            </p:cNvSpPr>
            <p:nvPr/>
          </p:nvSpPr>
          <p:spPr bwMode="auto">
            <a:xfrm>
              <a:off x="3721" y="151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0" name="Oval 129"/>
            <p:cNvSpPr>
              <a:spLocks noChangeArrowheads="1"/>
            </p:cNvSpPr>
            <p:nvPr/>
          </p:nvSpPr>
          <p:spPr bwMode="auto">
            <a:xfrm>
              <a:off x="3721" y="151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1" name="Oval 130"/>
            <p:cNvSpPr>
              <a:spLocks noChangeArrowheads="1"/>
            </p:cNvSpPr>
            <p:nvPr/>
          </p:nvSpPr>
          <p:spPr bwMode="auto">
            <a:xfrm>
              <a:off x="3470" y="142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2" name="Oval 131"/>
            <p:cNvSpPr>
              <a:spLocks noChangeArrowheads="1"/>
            </p:cNvSpPr>
            <p:nvPr/>
          </p:nvSpPr>
          <p:spPr bwMode="auto">
            <a:xfrm>
              <a:off x="3470" y="142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3" name="Oval 132"/>
            <p:cNvSpPr>
              <a:spLocks noChangeArrowheads="1"/>
            </p:cNvSpPr>
            <p:nvPr/>
          </p:nvSpPr>
          <p:spPr bwMode="auto">
            <a:xfrm>
              <a:off x="4301" y="115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4" name="Oval 133"/>
            <p:cNvSpPr>
              <a:spLocks noChangeArrowheads="1"/>
            </p:cNvSpPr>
            <p:nvPr/>
          </p:nvSpPr>
          <p:spPr bwMode="auto">
            <a:xfrm>
              <a:off x="4301" y="115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5" name="Oval 134"/>
            <p:cNvSpPr>
              <a:spLocks noChangeArrowheads="1"/>
            </p:cNvSpPr>
            <p:nvPr/>
          </p:nvSpPr>
          <p:spPr bwMode="auto">
            <a:xfrm>
              <a:off x="3841" y="124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6" name="Oval 135"/>
            <p:cNvSpPr>
              <a:spLocks noChangeArrowheads="1"/>
            </p:cNvSpPr>
            <p:nvPr/>
          </p:nvSpPr>
          <p:spPr bwMode="auto">
            <a:xfrm>
              <a:off x="3841" y="124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7" name="Oval 136"/>
            <p:cNvSpPr>
              <a:spLocks noChangeArrowheads="1"/>
            </p:cNvSpPr>
            <p:nvPr/>
          </p:nvSpPr>
          <p:spPr bwMode="auto">
            <a:xfrm>
              <a:off x="3548" y="137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8" name="Oval 137"/>
            <p:cNvSpPr>
              <a:spLocks noChangeArrowheads="1"/>
            </p:cNvSpPr>
            <p:nvPr/>
          </p:nvSpPr>
          <p:spPr bwMode="auto">
            <a:xfrm>
              <a:off x="3548" y="137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89" name="Oval 138"/>
            <p:cNvSpPr>
              <a:spLocks noChangeArrowheads="1"/>
            </p:cNvSpPr>
            <p:nvPr/>
          </p:nvSpPr>
          <p:spPr bwMode="auto">
            <a:xfrm>
              <a:off x="3859" y="129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0" name="Oval 139"/>
            <p:cNvSpPr>
              <a:spLocks noChangeArrowheads="1"/>
            </p:cNvSpPr>
            <p:nvPr/>
          </p:nvSpPr>
          <p:spPr bwMode="auto">
            <a:xfrm>
              <a:off x="3859" y="129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1" name="Oval 140"/>
            <p:cNvSpPr>
              <a:spLocks noChangeArrowheads="1"/>
            </p:cNvSpPr>
            <p:nvPr/>
          </p:nvSpPr>
          <p:spPr bwMode="auto">
            <a:xfrm>
              <a:off x="3596" y="1300"/>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2" name="Oval 141"/>
            <p:cNvSpPr>
              <a:spLocks noChangeArrowheads="1"/>
            </p:cNvSpPr>
            <p:nvPr/>
          </p:nvSpPr>
          <p:spPr bwMode="auto">
            <a:xfrm>
              <a:off x="3596" y="1300"/>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3" name="Oval 142"/>
            <p:cNvSpPr>
              <a:spLocks noChangeArrowheads="1"/>
            </p:cNvSpPr>
            <p:nvPr/>
          </p:nvSpPr>
          <p:spPr bwMode="auto">
            <a:xfrm>
              <a:off x="4104" y="1187"/>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4" name="Oval 143"/>
            <p:cNvSpPr>
              <a:spLocks noChangeArrowheads="1"/>
            </p:cNvSpPr>
            <p:nvPr/>
          </p:nvSpPr>
          <p:spPr bwMode="auto">
            <a:xfrm>
              <a:off x="4104" y="1187"/>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5" name="Oval 144"/>
            <p:cNvSpPr>
              <a:spLocks noChangeArrowheads="1"/>
            </p:cNvSpPr>
            <p:nvPr/>
          </p:nvSpPr>
          <p:spPr bwMode="auto">
            <a:xfrm>
              <a:off x="4200" y="1169"/>
              <a:ext cx="53"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6" name="Oval 145"/>
            <p:cNvSpPr>
              <a:spLocks noChangeArrowheads="1"/>
            </p:cNvSpPr>
            <p:nvPr/>
          </p:nvSpPr>
          <p:spPr bwMode="auto">
            <a:xfrm>
              <a:off x="4200" y="1169"/>
              <a:ext cx="53"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7" name="Oval 146"/>
            <p:cNvSpPr>
              <a:spLocks noChangeArrowheads="1"/>
            </p:cNvSpPr>
            <p:nvPr/>
          </p:nvSpPr>
          <p:spPr bwMode="auto">
            <a:xfrm>
              <a:off x="3835" y="130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8" name="Oval 147"/>
            <p:cNvSpPr>
              <a:spLocks noChangeArrowheads="1"/>
            </p:cNvSpPr>
            <p:nvPr/>
          </p:nvSpPr>
          <p:spPr bwMode="auto">
            <a:xfrm>
              <a:off x="3835" y="130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699" name="Oval 148"/>
            <p:cNvSpPr>
              <a:spLocks noChangeArrowheads="1"/>
            </p:cNvSpPr>
            <p:nvPr/>
          </p:nvSpPr>
          <p:spPr bwMode="auto">
            <a:xfrm>
              <a:off x="3960" y="1139"/>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0" name="Oval 149"/>
            <p:cNvSpPr>
              <a:spLocks noChangeArrowheads="1"/>
            </p:cNvSpPr>
            <p:nvPr/>
          </p:nvSpPr>
          <p:spPr bwMode="auto">
            <a:xfrm>
              <a:off x="3960" y="1139"/>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1" name="Oval 150"/>
            <p:cNvSpPr>
              <a:spLocks noChangeArrowheads="1"/>
            </p:cNvSpPr>
            <p:nvPr/>
          </p:nvSpPr>
          <p:spPr bwMode="auto">
            <a:xfrm>
              <a:off x="3739" y="129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2" name="Oval 151"/>
            <p:cNvSpPr>
              <a:spLocks noChangeArrowheads="1"/>
            </p:cNvSpPr>
            <p:nvPr/>
          </p:nvSpPr>
          <p:spPr bwMode="auto">
            <a:xfrm>
              <a:off x="3739" y="129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3" name="Oval 152"/>
            <p:cNvSpPr>
              <a:spLocks noChangeArrowheads="1"/>
            </p:cNvSpPr>
            <p:nvPr/>
          </p:nvSpPr>
          <p:spPr bwMode="auto">
            <a:xfrm>
              <a:off x="4056" y="97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4" name="Oval 153"/>
            <p:cNvSpPr>
              <a:spLocks noChangeArrowheads="1"/>
            </p:cNvSpPr>
            <p:nvPr/>
          </p:nvSpPr>
          <p:spPr bwMode="auto">
            <a:xfrm>
              <a:off x="4056" y="97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5" name="Rectangle 154"/>
            <p:cNvSpPr>
              <a:spLocks noChangeArrowheads="1"/>
            </p:cNvSpPr>
            <p:nvPr/>
          </p:nvSpPr>
          <p:spPr bwMode="auto">
            <a:xfrm>
              <a:off x="3039" y="1710"/>
              <a:ext cx="17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eaVert"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endParaRPr lang="en-US" altLang="en-US" sz="1800" b="0">
                <a:solidFill>
                  <a:srgbClr val="000000"/>
                </a:solidFill>
                <a:latin typeface="Arial" pitchFamily="34" charset="0"/>
                <a:cs typeface="Arial" pitchFamily="34" charset="0"/>
              </a:endParaRPr>
            </a:p>
          </p:txBody>
        </p:sp>
        <p:sp>
          <p:nvSpPr>
            <p:cNvPr id="88706" name="Oval 155"/>
            <p:cNvSpPr>
              <a:spLocks noChangeArrowheads="1"/>
            </p:cNvSpPr>
            <p:nvPr/>
          </p:nvSpPr>
          <p:spPr bwMode="auto">
            <a:xfrm>
              <a:off x="3739" y="106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7" name="Oval 156"/>
            <p:cNvSpPr>
              <a:spLocks noChangeArrowheads="1"/>
            </p:cNvSpPr>
            <p:nvPr/>
          </p:nvSpPr>
          <p:spPr bwMode="auto">
            <a:xfrm>
              <a:off x="3739" y="106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8" name="Oval 157"/>
            <p:cNvSpPr>
              <a:spLocks noChangeArrowheads="1"/>
            </p:cNvSpPr>
            <p:nvPr/>
          </p:nvSpPr>
          <p:spPr bwMode="auto">
            <a:xfrm>
              <a:off x="3667" y="106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709" name="Oval 158"/>
            <p:cNvSpPr>
              <a:spLocks noChangeArrowheads="1"/>
            </p:cNvSpPr>
            <p:nvPr/>
          </p:nvSpPr>
          <p:spPr bwMode="auto">
            <a:xfrm>
              <a:off x="3667" y="106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grpSp>
        <p:nvGrpSpPr>
          <p:cNvPr id="88067" name="Group 635"/>
          <p:cNvGrpSpPr>
            <a:grpSpLocks/>
          </p:cNvGrpSpPr>
          <p:nvPr/>
        </p:nvGrpSpPr>
        <p:grpSpPr bwMode="auto">
          <a:xfrm>
            <a:off x="4826000" y="1228725"/>
            <a:ext cx="3602038" cy="3741738"/>
            <a:chOff x="3040" y="774"/>
            <a:chExt cx="2269" cy="2357"/>
          </a:xfrm>
        </p:grpSpPr>
        <p:sp>
          <p:nvSpPr>
            <p:cNvPr id="88080" name="Oval 159"/>
            <p:cNvSpPr>
              <a:spLocks noChangeArrowheads="1"/>
            </p:cNvSpPr>
            <p:nvPr/>
          </p:nvSpPr>
          <p:spPr bwMode="auto">
            <a:xfrm>
              <a:off x="4266" y="165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nvGrpSpPr>
            <p:cNvPr id="88081" name="Group 160"/>
            <p:cNvGrpSpPr>
              <a:grpSpLocks/>
            </p:cNvGrpSpPr>
            <p:nvPr/>
          </p:nvGrpSpPr>
          <p:grpSpPr bwMode="auto">
            <a:xfrm>
              <a:off x="3260" y="774"/>
              <a:ext cx="2049" cy="2357"/>
              <a:chOff x="3260" y="774"/>
              <a:chExt cx="2049" cy="2357"/>
            </a:xfrm>
          </p:grpSpPr>
          <p:sp>
            <p:nvSpPr>
              <p:cNvPr id="88356" name="Freeform 161"/>
              <p:cNvSpPr>
                <a:spLocks noChangeArrowheads="1"/>
              </p:cNvSpPr>
              <p:nvPr/>
            </p:nvSpPr>
            <p:spPr bwMode="auto">
              <a:xfrm>
                <a:off x="4410" y="774"/>
                <a:ext cx="789" cy="1649"/>
              </a:xfrm>
              <a:custGeom>
                <a:avLst/>
                <a:gdLst>
                  <a:gd name="T0" fmla="*/ 789 w 789"/>
                  <a:gd name="T1" fmla="*/ 1649 h 1649"/>
                  <a:gd name="T2" fmla="*/ 789 w 789"/>
                  <a:gd name="T3" fmla="*/ 515 h 1649"/>
                  <a:gd name="T4" fmla="*/ 0 w 789"/>
                  <a:gd name="T5" fmla="*/ 0 h 1649"/>
                  <a:gd name="T6" fmla="*/ 0 w 789"/>
                  <a:gd name="T7" fmla="*/ 1133 h 1649"/>
                  <a:gd name="T8" fmla="*/ 789 w 789"/>
                  <a:gd name="T9" fmla="*/ 1649 h 1649"/>
                  <a:gd name="T10" fmla="*/ 0 60000 65536"/>
                  <a:gd name="T11" fmla="*/ 0 60000 65536"/>
                  <a:gd name="T12" fmla="*/ 0 60000 65536"/>
                  <a:gd name="T13" fmla="*/ 0 60000 65536"/>
                  <a:gd name="T14" fmla="*/ 0 60000 65536"/>
                  <a:gd name="T15" fmla="*/ 0 w 789"/>
                  <a:gd name="T16" fmla="*/ 0 h 1649"/>
                  <a:gd name="T17" fmla="*/ 789 w 789"/>
                  <a:gd name="T18" fmla="*/ 1649 h 1649"/>
                </a:gdLst>
                <a:ahLst/>
                <a:cxnLst>
                  <a:cxn ang="T10">
                    <a:pos x="T0" y="T1"/>
                  </a:cxn>
                  <a:cxn ang="T11">
                    <a:pos x="T2" y="T3"/>
                  </a:cxn>
                  <a:cxn ang="T12">
                    <a:pos x="T4" y="T5"/>
                  </a:cxn>
                  <a:cxn ang="T13">
                    <a:pos x="T6" y="T7"/>
                  </a:cxn>
                  <a:cxn ang="T14">
                    <a:pos x="T8" y="T9"/>
                  </a:cxn>
                </a:cxnLst>
                <a:rect l="T15" t="T16" r="T17" b="T18"/>
                <a:pathLst>
                  <a:path w="789" h="1649">
                    <a:moveTo>
                      <a:pt x="789" y="1649"/>
                    </a:moveTo>
                    <a:lnTo>
                      <a:pt x="789" y="515"/>
                    </a:lnTo>
                    <a:lnTo>
                      <a:pt x="0" y="0"/>
                    </a:lnTo>
                    <a:lnTo>
                      <a:pt x="0" y="1133"/>
                    </a:lnTo>
                    <a:lnTo>
                      <a:pt x="789" y="16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57" name="Freeform 162"/>
              <p:cNvSpPr>
                <a:spLocks noChangeArrowheads="1"/>
              </p:cNvSpPr>
              <p:nvPr/>
            </p:nvSpPr>
            <p:spPr bwMode="auto">
              <a:xfrm>
                <a:off x="4410" y="774"/>
                <a:ext cx="789" cy="1649"/>
              </a:xfrm>
              <a:custGeom>
                <a:avLst/>
                <a:gdLst>
                  <a:gd name="T0" fmla="*/ 789 w 789"/>
                  <a:gd name="T1" fmla="*/ 1649 h 1649"/>
                  <a:gd name="T2" fmla="*/ 789 w 789"/>
                  <a:gd name="T3" fmla="*/ 515 h 1649"/>
                  <a:gd name="T4" fmla="*/ 0 w 789"/>
                  <a:gd name="T5" fmla="*/ 0 h 1649"/>
                  <a:gd name="T6" fmla="*/ 0 w 789"/>
                  <a:gd name="T7" fmla="*/ 1133 h 1649"/>
                  <a:gd name="T8" fmla="*/ 789 w 789"/>
                  <a:gd name="T9" fmla="*/ 1649 h 1649"/>
                  <a:gd name="T10" fmla="*/ 0 60000 65536"/>
                  <a:gd name="T11" fmla="*/ 0 60000 65536"/>
                  <a:gd name="T12" fmla="*/ 0 60000 65536"/>
                  <a:gd name="T13" fmla="*/ 0 60000 65536"/>
                  <a:gd name="T14" fmla="*/ 0 60000 65536"/>
                  <a:gd name="T15" fmla="*/ 0 w 789"/>
                  <a:gd name="T16" fmla="*/ 0 h 1649"/>
                  <a:gd name="T17" fmla="*/ 789 w 789"/>
                  <a:gd name="T18" fmla="*/ 1649 h 1649"/>
                </a:gdLst>
                <a:ahLst/>
                <a:cxnLst>
                  <a:cxn ang="T10">
                    <a:pos x="T0" y="T1"/>
                  </a:cxn>
                  <a:cxn ang="T11">
                    <a:pos x="T2" y="T3"/>
                  </a:cxn>
                  <a:cxn ang="T12">
                    <a:pos x="T4" y="T5"/>
                  </a:cxn>
                  <a:cxn ang="T13">
                    <a:pos x="T6" y="T7"/>
                  </a:cxn>
                  <a:cxn ang="T14">
                    <a:pos x="T8" y="T9"/>
                  </a:cxn>
                </a:cxnLst>
                <a:rect l="T15" t="T16" r="T17" b="T18"/>
                <a:pathLst>
                  <a:path w="789" h="1649">
                    <a:moveTo>
                      <a:pt x="789" y="1649"/>
                    </a:moveTo>
                    <a:lnTo>
                      <a:pt x="789" y="515"/>
                    </a:lnTo>
                    <a:lnTo>
                      <a:pt x="0" y="0"/>
                    </a:lnTo>
                    <a:lnTo>
                      <a:pt x="0" y="1133"/>
                    </a:lnTo>
                    <a:lnTo>
                      <a:pt x="789" y="164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58" name="Freeform 163"/>
              <p:cNvSpPr>
                <a:spLocks noChangeArrowheads="1"/>
              </p:cNvSpPr>
              <p:nvPr/>
            </p:nvSpPr>
            <p:spPr bwMode="auto">
              <a:xfrm>
                <a:off x="3375" y="1907"/>
                <a:ext cx="1824" cy="917"/>
              </a:xfrm>
              <a:custGeom>
                <a:avLst/>
                <a:gdLst>
                  <a:gd name="T0" fmla="*/ 790 w 1824"/>
                  <a:gd name="T1" fmla="*/ 917 h 917"/>
                  <a:gd name="T2" fmla="*/ 0 w 1824"/>
                  <a:gd name="T3" fmla="*/ 396 h 917"/>
                  <a:gd name="T4" fmla="*/ 1035 w 1824"/>
                  <a:gd name="T5" fmla="*/ 0 h 917"/>
                  <a:gd name="T6" fmla="*/ 1824 w 1824"/>
                  <a:gd name="T7" fmla="*/ 516 h 917"/>
                  <a:gd name="T8" fmla="*/ 790 w 1824"/>
                  <a:gd name="T9" fmla="*/ 917 h 917"/>
                  <a:gd name="T10" fmla="*/ 0 60000 65536"/>
                  <a:gd name="T11" fmla="*/ 0 60000 65536"/>
                  <a:gd name="T12" fmla="*/ 0 60000 65536"/>
                  <a:gd name="T13" fmla="*/ 0 60000 65536"/>
                  <a:gd name="T14" fmla="*/ 0 60000 65536"/>
                  <a:gd name="T15" fmla="*/ 0 w 1824"/>
                  <a:gd name="T16" fmla="*/ 0 h 917"/>
                  <a:gd name="T17" fmla="*/ 1824 w 1824"/>
                  <a:gd name="T18" fmla="*/ 917 h 917"/>
                </a:gdLst>
                <a:ahLst/>
                <a:cxnLst>
                  <a:cxn ang="T10">
                    <a:pos x="T0" y="T1"/>
                  </a:cxn>
                  <a:cxn ang="T11">
                    <a:pos x="T2" y="T3"/>
                  </a:cxn>
                  <a:cxn ang="T12">
                    <a:pos x="T4" y="T5"/>
                  </a:cxn>
                  <a:cxn ang="T13">
                    <a:pos x="T6" y="T7"/>
                  </a:cxn>
                  <a:cxn ang="T14">
                    <a:pos x="T8" y="T9"/>
                  </a:cxn>
                </a:cxnLst>
                <a:rect l="T15" t="T16" r="T17" b="T18"/>
                <a:pathLst>
                  <a:path w="1824" h="917">
                    <a:moveTo>
                      <a:pt x="790" y="917"/>
                    </a:moveTo>
                    <a:lnTo>
                      <a:pt x="0" y="396"/>
                    </a:lnTo>
                    <a:lnTo>
                      <a:pt x="1035" y="0"/>
                    </a:lnTo>
                    <a:lnTo>
                      <a:pt x="1824" y="516"/>
                    </a:lnTo>
                    <a:lnTo>
                      <a:pt x="790" y="9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59" name="Freeform 164"/>
              <p:cNvSpPr>
                <a:spLocks noChangeArrowheads="1"/>
              </p:cNvSpPr>
              <p:nvPr/>
            </p:nvSpPr>
            <p:spPr bwMode="auto">
              <a:xfrm>
                <a:off x="3375" y="1907"/>
                <a:ext cx="1824" cy="917"/>
              </a:xfrm>
              <a:custGeom>
                <a:avLst/>
                <a:gdLst>
                  <a:gd name="T0" fmla="*/ 790 w 1824"/>
                  <a:gd name="T1" fmla="*/ 917 h 917"/>
                  <a:gd name="T2" fmla="*/ 0 w 1824"/>
                  <a:gd name="T3" fmla="*/ 396 h 917"/>
                  <a:gd name="T4" fmla="*/ 1035 w 1824"/>
                  <a:gd name="T5" fmla="*/ 0 h 917"/>
                  <a:gd name="T6" fmla="*/ 1824 w 1824"/>
                  <a:gd name="T7" fmla="*/ 516 h 917"/>
                  <a:gd name="T8" fmla="*/ 790 w 1824"/>
                  <a:gd name="T9" fmla="*/ 917 h 917"/>
                  <a:gd name="T10" fmla="*/ 0 60000 65536"/>
                  <a:gd name="T11" fmla="*/ 0 60000 65536"/>
                  <a:gd name="T12" fmla="*/ 0 60000 65536"/>
                  <a:gd name="T13" fmla="*/ 0 60000 65536"/>
                  <a:gd name="T14" fmla="*/ 0 60000 65536"/>
                  <a:gd name="T15" fmla="*/ 0 w 1824"/>
                  <a:gd name="T16" fmla="*/ 0 h 917"/>
                  <a:gd name="T17" fmla="*/ 1824 w 1824"/>
                  <a:gd name="T18" fmla="*/ 917 h 917"/>
                </a:gdLst>
                <a:ahLst/>
                <a:cxnLst>
                  <a:cxn ang="T10">
                    <a:pos x="T0" y="T1"/>
                  </a:cxn>
                  <a:cxn ang="T11">
                    <a:pos x="T2" y="T3"/>
                  </a:cxn>
                  <a:cxn ang="T12">
                    <a:pos x="T4" y="T5"/>
                  </a:cxn>
                  <a:cxn ang="T13">
                    <a:pos x="T6" y="T7"/>
                  </a:cxn>
                  <a:cxn ang="T14">
                    <a:pos x="T8" y="T9"/>
                  </a:cxn>
                </a:cxnLst>
                <a:rect l="T15" t="T16" r="T17" b="T18"/>
                <a:pathLst>
                  <a:path w="1824" h="917">
                    <a:moveTo>
                      <a:pt x="790" y="917"/>
                    </a:moveTo>
                    <a:lnTo>
                      <a:pt x="0" y="396"/>
                    </a:lnTo>
                    <a:lnTo>
                      <a:pt x="1035" y="0"/>
                    </a:lnTo>
                    <a:lnTo>
                      <a:pt x="1824" y="516"/>
                    </a:lnTo>
                    <a:lnTo>
                      <a:pt x="790" y="917"/>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0" name="Freeform 165"/>
              <p:cNvSpPr>
                <a:spLocks noChangeArrowheads="1"/>
              </p:cNvSpPr>
              <p:nvPr/>
            </p:nvSpPr>
            <p:spPr bwMode="auto">
              <a:xfrm>
                <a:off x="3375" y="774"/>
                <a:ext cx="1035" cy="1529"/>
              </a:xfrm>
              <a:custGeom>
                <a:avLst/>
                <a:gdLst>
                  <a:gd name="T0" fmla="*/ 0 w 1035"/>
                  <a:gd name="T1" fmla="*/ 1529 h 1529"/>
                  <a:gd name="T2" fmla="*/ 0 w 1035"/>
                  <a:gd name="T3" fmla="*/ 396 h 1529"/>
                  <a:gd name="T4" fmla="*/ 1035 w 1035"/>
                  <a:gd name="T5" fmla="*/ 0 h 1529"/>
                  <a:gd name="T6" fmla="*/ 1035 w 1035"/>
                  <a:gd name="T7" fmla="*/ 1133 h 1529"/>
                  <a:gd name="T8" fmla="*/ 0 w 1035"/>
                  <a:gd name="T9" fmla="*/ 1529 h 1529"/>
                  <a:gd name="T10" fmla="*/ 0 60000 65536"/>
                  <a:gd name="T11" fmla="*/ 0 60000 65536"/>
                  <a:gd name="T12" fmla="*/ 0 60000 65536"/>
                  <a:gd name="T13" fmla="*/ 0 60000 65536"/>
                  <a:gd name="T14" fmla="*/ 0 60000 65536"/>
                  <a:gd name="T15" fmla="*/ 0 w 1035"/>
                  <a:gd name="T16" fmla="*/ 0 h 1529"/>
                  <a:gd name="T17" fmla="*/ 1035 w 1035"/>
                  <a:gd name="T18" fmla="*/ 1529 h 1529"/>
                </a:gdLst>
                <a:ahLst/>
                <a:cxnLst>
                  <a:cxn ang="T10">
                    <a:pos x="T0" y="T1"/>
                  </a:cxn>
                  <a:cxn ang="T11">
                    <a:pos x="T2" y="T3"/>
                  </a:cxn>
                  <a:cxn ang="T12">
                    <a:pos x="T4" y="T5"/>
                  </a:cxn>
                  <a:cxn ang="T13">
                    <a:pos x="T6" y="T7"/>
                  </a:cxn>
                  <a:cxn ang="T14">
                    <a:pos x="T8" y="T9"/>
                  </a:cxn>
                </a:cxnLst>
                <a:rect l="T15" t="T16" r="T17" b="T18"/>
                <a:pathLst>
                  <a:path w="1035" h="1529">
                    <a:moveTo>
                      <a:pt x="0" y="1529"/>
                    </a:moveTo>
                    <a:lnTo>
                      <a:pt x="0" y="396"/>
                    </a:lnTo>
                    <a:lnTo>
                      <a:pt x="1035" y="0"/>
                    </a:lnTo>
                    <a:lnTo>
                      <a:pt x="1035" y="1133"/>
                    </a:lnTo>
                    <a:lnTo>
                      <a:pt x="0" y="15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61" name="Freeform 166"/>
              <p:cNvSpPr>
                <a:spLocks noChangeArrowheads="1"/>
              </p:cNvSpPr>
              <p:nvPr/>
            </p:nvSpPr>
            <p:spPr bwMode="auto">
              <a:xfrm>
                <a:off x="3375" y="774"/>
                <a:ext cx="1035" cy="1529"/>
              </a:xfrm>
              <a:custGeom>
                <a:avLst/>
                <a:gdLst>
                  <a:gd name="T0" fmla="*/ 0 w 1035"/>
                  <a:gd name="T1" fmla="*/ 1529 h 1529"/>
                  <a:gd name="T2" fmla="*/ 0 w 1035"/>
                  <a:gd name="T3" fmla="*/ 396 h 1529"/>
                  <a:gd name="T4" fmla="*/ 1035 w 1035"/>
                  <a:gd name="T5" fmla="*/ 0 h 1529"/>
                  <a:gd name="T6" fmla="*/ 1035 w 1035"/>
                  <a:gd name="T7" fmla="*/ 1133 h 1529"/>
                  <a:gd name="T8" fmla="*/ 0 w 1035"/>
                  <a:gd name="T9" fmla="*/ 1529 h 1529"/>
                  <a:gd name="T10" fmla="*/ 0 60000 65536"/>
                  <a:gd name="T11" fmla="*/ 0 60000 65536"/>
                  <a:gd name="T12" fmla="*/ 0 60000 65536"/>
                  <a:gd name="T13" fmla="*/ 0 60000 65536"/>
                  <a:gd name="T14" fmla="*/ 0 60000 65536"/>
                  <a:gd name="T15" fmla="*/ 0 w 1035"/>
                  <a:gd name="T16" fmla="*/ 0 h 1529"/>
                  <a:gd name="T17" fmla="*/ 1035 w 1035"/>
                  <a:gd name="T18" fmla="*/ 1529 h 1529"/>
                </a:gdLst>
                <a:ahLst/>
                <a:cxnLst>
                  <a:cxn ang="T10">
                    <a:pos x="T0" y="T1"/>
                  </a:cxn>
                  <a:cxn ang="T11">
                    <a:pos x="T2" y="T3"/>
                  </a:cxn>
                  <a:cxn ang="T12">
                    <a:pos x="T4" y="T5"/>
                  </a:cxn>
                  <a:cxn ang="T13">
                    <a:pos x="T6" y="T7"/>
                  </a:cxn>
                  <a:cxn ang="T14">
                    <a:pos x="T8" y="T9"/>
                  </a:cxn>
                </a:cxnLst>
                <a:rect l="T15" t="T16" r="T17" b="T18"/>
                <a:pathLst>
                  <a:path w="1035" h="1529">
                    <a:moveTo>
                      <a:pt x="0" y="1529"/>
                    </a:moveTo>
                    <a:lnTo>
                      <a:pt x="0" y="396"/>
                    </a:lnTo>
                    <a:lnTo>
                      <a:pt x="1035" y="0"/>
                    </a:lnTo>
                    <a:lnTo>
                      <a:pt x="1035" y="1133"/>
                    </a:lnTo>
                    <a:lnTo>
                      <a:pt x="0" y="152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2" name="Freeform 167"/>
              <p:cNvSpPr>
                <a:spLocks noChangeArrowheads="1"/>
              </p:cNvSpPr>
              <p:nvPr/>
            </p:nvSpPr>
            <p:spPr bwMode="auto">
              <a:xfrm>
                <a:off x="3393" y="1164"/>
                <a:ext cx="790" cy="1648"/>
              </a:xfrm>
              <a:custGeom>
                <a:avLst/>
                <a:gdLst>
                  <a:gd name="T0" fmla="*/ 2147483647 w 132"/>
                  <a:gd name="T1" fmla="*/ 2147483647 h 275"/>
                  <a:gd name="T2" fmla="*/ 0 w 132"/>
                  <a:gd name="T3" fmla="*/ 2147483647 h 275"/>
                  <a:gd name="T4" fmla="*/ 0 w 132"/>
                  <a:gd name="T5" fmla="*/ 0 h 275"/>
                  <a:gd name="T6" fmla="*/ 0 60000 65536"/>
                  <a:gd name="T7" fmla="*/ 0 60000 65536"/>
                  <a:gd name="T8" fmla="*/ 0 60000 65536"/>
                  <a:gd name="T9" fmla="*/ 0 w 132"/>
                  <a:gd name="T10" fmla="*/ 0 h 275"/>
                  <a:gd name="T11" fmla="*/ 132 w 132"/>
                  <a:gd name="T12" fmla="*/ 275 h 275"/>
                </a:gdLst>
                <a:ahLst/>
                <a:cxnLst>
                  <a:cxn ang="T6">
                    <a:pos x="T0" y="T1"/>
                  </a:cxn>
                  <a:cxn ang="T7">
                    <a:pos x="T2" y="T3"/>
                  </a:cxn>
                  <a:cxn ang="T8">
                    <a:pos x="T4" y="T5"/>
                  </a:cxn>
                </a:cxnLst>
                <a:rect l="T9" t="T10" r="T11" b="T12"/>
                <a:pathLst>
                  <a:path w="132" h="275">
                    <a:moveTo>
                      <a:pt x="132" y="275"/>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3" name="Freeform 168"/>
              <p:cNvSpPr>
                <a:spLocks noChangeArrowheads="1"/>
              </p:cNvSpPr>
              <p:nvPr/>
            </p:nvSpPr>
            <p:spPr bwMode="auto">
              <a:xfrm>
                <a:off x="3632" y="1068"/>
                <a:ext cx="796" cy="1654"/>
              </a:xfrm>
              <a:custGeom>
                <a:avLst/>
                <a:gdLst>
                  <a:gd name="T0" fmla="*/ 2147483647 w 133"/>
                  <a:gd name="T1" fmla="*/ 2147483647 h 276"/>
                  <a:gd name="T2" fmla="*/ 0 w 133"/>
                  <a:gd name="T3" fmla="*/ 2147483647 h 276"/>
                  <a:gd name="T4" fmla="*/ 0 w 133"/>
                  <a:gd name="T5" fmla="*/ 0 h 276"/>
                  <a:gd name="T6" fmla="*/ 0 60000 65536"/>
                  <a:gd name="T7" fmla="*/ 0 60000 65536"/>
                  <a:gd name="T8" fmla="*/ 0 60000 65536"/>
                  <a:gd name="T9" fmla="*/ 0 w 133"/>
                  <a:gd name="T10" fmla="*/ 0 h 276"/>
                  <a:gd name="T11" fmla="*/ 133 w 133"/>
                  <a:gd name="T12" fmla="*/ 276 h 276"/>
                </a:gdLst>
                <a:ahLst/>
                <a:cxnLst>
                  <a:cxn ang="T6">
                    <a:pos x="T0" y="T1"/>
                  </a:cxn>
                  <a:cxn ang="T7">
                    <a:pos x="T2" y="T3"/>
                  </a:cxn>
                  <a:cxn ang="T8">
                    <a:pos x="T4" y="T5"/>
                  </a:cxn>
                </a:cxnLst>
                <a:rect l="T9" t="T10" r="T11" b="T12"/>
                <a:pathLst>
                  <a:path w="133" h="276">
                    <a:moveTo>
                      <a:pt x="133" y="276"/>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4" name="Freeform 169"/>
              <p:cNvSpPr>
                <a:spLocks noChangeArrowheads="1"/>
              </p:cNvSpPr>
              <p:nvPr/>
            </p:nvSpPr>
            <p:spPr bwMode="auto">
              <a:xfrm>
                <a:off x="3878" y="972"/>
                <a:ext cx="795" cy="1654"/>
              </a:xfrm>
              <a:custGeom>
                <a:avLst/>
                <a:gdLst>
                  <a:gd name="T0" fmla="*/ 2147483647 w 133"/>
                  <a:gd name="T1" fmla="*/ 2147483647 h 276"/>
                  <a:gd name="T2" fmla="*/ 0 w 133"/>
                  <a:gd name="T3" fmla="*/ 2147483647 h 276"/>
                  <a:gd name="T4" fmla="*/ 0 w 133"/>
                  <a:gd name="T5" fmla="*/ 0 h 276"/>
                  <a:gd name="T6" fmla="*/ 0 60000 65536"/>
                  <a:gd name="T7" fmla="*/ 0 60000 65536"/>
                  <a:gd name="T8" fmla="*/ 0 60000 65536"/>
                  <a:gd name="T9" fmla="*/ 0 w 133"/>
                  <a:gd name="T10" fmla="*/ 0 h 276"/>
                  <a:gd name="T11" fmla="*/ 133 w 133"/>
                  <a:gd name="T12" fmla="*/ 276 h 276"/>
                </a:gdLst>
                <a:ahLst/>
                <a:cxnLst>
                  <a:cxn ang="T6">
                    <a:pos x="T0" y="T1"/>
                  </a:cxn>
                  <a:cxn ang="T7">
                    <a:pos x="T2" y="T3"/>
                  </a:cxn>
                  <a:cxn ang="T8">
                    <a:pos x="T4" y="T5"/>
                  </a:cxn>
                </a:cxnLst>
                <a:rect l="T9" t="T10" r="T11" b="T12"/>
                <a:pathLst>
                  <a:path w="133" h="276">
                    <a:moveTo>
                      <a:pt x="133" y="276"/>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5" name="Freeform 170"/>
              <p:cNvSpPr>
                <a:spLocks noChangeArrowheads="1"/>
              </p:cNvSpPr>
              <p:nvPr/>
            </p:nvSpPr>
            <p:spPr bwMode="auto">
              <a:xfrm>
                <a:off x="4123" y="882"/>
                <a:ext cx="795" cy="1648"/>
              </a:xfrm>
              <a:custGeom>
                <a:avLst/>
                <a:gdLst>
                  <a:gd name="T0" fmla="*/ 2147483647 w 133"/>
                  <a:gd name="T1" fmla="*/ 2147483647 h 275"/>
                  <a:gd name="T2" fmla="*/ 0 w 133"/>
                  <a:gd name="T3" fmla="*/ 2147483647 h 275"/>
                  <a:gd name="T4" fmla="*/ 0 w 133"/>
                  <a:gd name="T5" fmla="*/ 0 h 275"/>
                  <a:gd name="T6" fmla="*/ 0 60000 65536"/>
                  <a:gd name="T7" fmla="*/ 0 60000 65536"/>
                  <a:gd name="T8" fmla="*/ 0 60000 65536"/>
                  <a:gd name="T9" fmla="*/ 0 w 133"/>
                  <a:gd name="T10" fmla="*/ 0 h 275"/>
                  <a:gd name="T11" fmla="*/ 133 w 133"/>
                  <a:gd name="T12" fmla="*/ 275 h 275"/>
                </a:gdLst>
                <a:ahLst/>
                <a:cxnLst>
                  <a:cxn ang="T6">
                    <a:pos x="T0" y="T1"/>
                  </a:cxn>
                  <a:cxn ang="T7">
                    <a:pos x="T2" y="T3"/>
                  </a:cxn>
                  <a:cxn ang="T8">
                    <a:pos x="T4" y="T5"/>
                  </a:cxn>
                </a:cxnLst>
                <a:rect l="T9" t="T10" r="T11" b="T12"/>
                <a:pathLst>
                  <a:path w="133" h="275">
                    <a:moveTo>
                      <a:pt x="133" y="275"/>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6" name="Freeform 171"/>
              <p:cNvSpPr>
                <a:spLocks noChangeArrowheads="1"/>
              </p:cNvSpPr>
              <p:nvPr/>
            </p:nvSpPr>
            <p:spPr bwMode="auto">
              <a:xfrm>
                <a:off x="4368" y="786"/>
                <a:ext cx="789" cy="1655"/>
              </a:xfrm>
              <a:custGeom>
                <a:avLst/>
                <a:gdLst>
                  <a:gd name="T0" fmla="*/ 2147483647 w 132"/>
                  <a:gd name="T1" fmla="*/ 2147483647 h 276"/>
                  <a:gd name="T2" fmla="*/ 0 w 132"/>
                  <a:gd name="T3" fmla="*/ 2147483647 h 276"/>
                  <a:gd name="T4" fmla="*/ 0 w 132"/>
                  <a:gd name="T5" fmla="*/ 0 h 276"/>
                  <a:gd name="T6" fmla="*/ 0 60000 65536"/>
                  <a:gd name="T7" fmla="*/ 0 60000 65536"/>
                  <a:gd name="T8" fmla="*/ 0 60000 65536"/>
                  <a:gd name="T9" fmla="*/ 0 w 132"/>
                  <a:gd name="T10" fmla="*/ 0 h 276"/>
                  <a:gd name="T11" fmla="*/ 132 w 132"/>
                  <a:gd name="T12" fmla="*/ 276 h 276"/>
                </a:gdLst>
                <a:ahLst/>
                <a:cxnLst>
                  <a:cxn ang="T6">
                    <a:pos x="T0" y="T1"/>
                  </a:cxn>
                  <a:cxn ang="T7">
                    <a:pos x="T2" y="T3"/>
                  </a:cxn>
                  <a:cxn ang="T8">
                    <a:pos x="T4" y="T5"/>
                  </a:cxn>
                </a:cxnLst>
                <a:rect l="T9" t="T10" r="T11" b="T12"/>
                <a:pathLst>
                  <a:path w="132" h="276">
                    <a:moveTo>
                      <a:pt x="132" y="276"/>
                    </a:moveTo>
                    <a:lnTo>
                      <a:pt x="0" y="189"/>
                    </a:lnTo>
                    <a:lnTo>
                      <a:pt x="0"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7" name="Freeform 172"/>
              <p:cNvSpPr>
                <a:spLocks noChangeArrowheads="1"/>
              </p:cNvSpPr>
              <p:nvPr/>
            </p:nvSpPr>
            <p:spPr bwMode="auto">
              <a:xfrm>
                <a:off x="4141" y="1277"/>
                <a:ext cx="1040" cy="1529"/>
              </a:xfrm>
              <a:custGeom>
                <a:avLst/>
                <a:gdLst>
                  <a:gd name="T0" fmla="*/ 0 w 174"/>
                  <a:gd name="T1" fmla="*/ 2147483647 h 255"/>
                  <a:gd name="T2" fmla="*/ 2147483647 w 174"/>
                  <a:gd name="T3" fmla="*/ 2147483647 h 255"/>
                  <a:gd name="T4" fmla="*/ 2147483647 w 174"/>
                  <a:gd name="T5" fmla="*/ 0 h 255"/>
                  <a:gd name="T6" fmla="*/ 0 60000 65536"/>
                  <a:gd name="T7" fmla="*/ 0 60000 65536"/>
                  <a:gd name="T8" fmla="*/ 0 60000 65536"/>
                  <a:gd name="T9" fmla="*/ 0 w 174"/>
                  <a:gd name="T10" fmla="*/ 0 h 255"/>
                  <a:gd name="T11" fmla="*/ 174 w 174"/>
                  <a:gd name="T12" fmla="*/ 255 h 255"/>
                </a:gdLst>
                <a:ahLst/>
                <a:cxnLst>
                  <a:cxn ang="T6">
                    <a:pos x="T0" y="T1"/>
                  </a:cxn>
                  <a:cxn ang="T7">
                    <a:pos x="T2" y="T3"/>
                  </a:cxn>
                  <a:cxn ang="T8">
                    <a:pos x="T4" y="T5"/>
                  </a:cxn>
                </a:cxnLst>
                <a:rect l="T9" t="T10" r="T11" b="T12"/>
                <a:pathLst>
                  <a:path w="174" h="255">
                    <a:moveTo>
                      <a:pt x="0" y="255"/>
                    </a:moveTo>
                    <a:lnTo>
                      <a:pt x="174" y="189"/>
                    </a:lnTo>
                    <a:lnTo>
                      <a:pt x="174"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8" name="Freeform 173"/>
              <p:cNvSpPr>
                <a:spLocks noChangeArrowheads="1"/>
              </p:cNvSpPr>
              <p:nvPr/>
            </p:nvSpPr>
            <p:spPr bwMode="auto">
              <a:xfrm>
                <a:off x="3908" y="1122"/>
                <a:ext cx="1040" cy="1528"/>
              </a:xfrm>
              <a:custGeom>
                <a:avLst/>
                <a:gdLst>
                  <a:gd name="T0" fmla="*/ 0 w 174"/>
                  <a:gd name="T1" fmla="*/ 2147483647 h 255"/>
                  <a:gd name="T2" fmla="*/ 2147483647 w 174"/>
                  <a:gd name="T3" fmla="*/ 2147483647 h 255"/>
                  <a:gd name="T4" fmla="*/ 2147483647 w 174"/>
                  <a:gd name="T5" fmla="*/ 0 h 255"/>
                  <a:gd name="T6" fmla="*/ 0 60000 65536"/>
                  <a:gd name="T7" fmla="*/ 0 60000 65536"/>
                  <a:gd name="T8" fmla="*/ 0 60000 65536"/>
                  <a:gd name="T9" fmla="*/ 0 w 174"/>
                  <a:gd name="T10" fmla="*/ 0 h 255"/>
                  <a:gd name="T11" fmla="*/ 174 w 174"/>
                  <a:gd name="T12" fmla="*/ 255 h 255"/>
                </a:gdLst>
                <a:ahLst/>
                <a:cxnLst>
                  <a:cxn ang="T6">
                    <a:pos x="T0" y="T1"/>
                  </a:cxn>
                  <a:cxn ang="T7">
                    <a:pos x="T2" y="T3"/>
                  </a:cxn>
                  <a:cxn ang="T8">
                    <a:pos x="T4" y="T5"/>
                  </a:cxn>
                </a:cxnLst>
                <a:rect l="T9" t="T10" r="T11" b="T12"/>
                <a:pathLst>
                  <a:path w="174" h="255">
                    <a:moveTo>
                      <a:pt x="0" y="255"/>
                    </a:moveTo>
                    <a:lnTo>
                      <a:pt x="174" y="189"/>
                    </a:lnTo>
                    <a:lnTo>
                      <a:pt x="174"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69" name="Freeform 174"/>
              <p:cNvSpPr>
                <a:spLocks noChangeArrowheads="1"/>
              </p:cNvSpPr>
              <p:nvPr/>
            </p:nvSpPr>
            <p:spPr bwMode="auto">
              <a:xfrm>
                <a:off x="3674" y="972"/>
                <a:ext cx="1035" cy="1528"/>
              </a:xfrm>
              <a:custGeom>
                <a:avLst/>
                <a:gdLst>
                  <a:gd name="T0" fmla="*/ 0 w 173"/>
                  <a:gd name="T1" fmla="*/ 2147483647 h 255"/>
                  <a:gd name="T2" fmla="*/ 2147483647 w 173"/>
                  <a:gd name="T3" fmla="*/ 2147483647 h 255"/>
                  <a:gd name="T4" fmla="*/ 2147483647 w 173"/>
                  <a:gd name="T5" fmla="*/ 0 h 255"/>
                  <a:gd name="T6" fmla="*/ 0 60000 65536"/>
                  <a:gd name="T7" fmla="*/ 0 60000 65536"/>
                  <a:gd name="T8" fmla="*/ 0 60000 65536"/>
                  <a:gd name="T9" fmla="*/ 0 w 173"/>
                  <a:gd name="T10" fmla="*/ 0 h 255"/>
                  <a:gd name="T11" fmla="*/ 173 w 173"/>
                  <a:gd name="T12" fmla="*/ 255 h 255"/>
                </a:gdLst>
                <a:ahLst/>
                <a:cxnLst>
                  <a:cxn ang="T6">
                    <a:pos x="T0" y="T1"/>
                  </a:cxn>
                  <a:cxn ang="T7">
                    <a:pos x="T2" y="T3"/>
                  </a:cxn>
                  <a:cxn ang="T8">
                    <a:pos x="T4" y="T5"/>
                  </a:cxn>
                </a:cxnLst>
                <a:rect l="T9" t="T10" r="T11" b="T12"/>
                <a:pathLst>
                  <a:path w="173" h="255">
                    <a:moveTo>
                      <a:pt x="0" y="255"/>
                    </a:moveTo>
                    <a:lnTo>
                      <a:pt x="173" y="189"/>
                    </a:lnTo>
                    <a:lnTo>
                      <a:pt x="173"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0" name="Freeform 175"/>
              <p:cNvSpPr>
                <a:spLocks noChangeArrowheads="1"/>
              </p:cNvSpPr>
              <p:nvPr/>
            </p:nvSpPr>
            <p:spPr bwMode="auto">
              <a:xfrm>
                <a:off x="3441" y="816"/>
                <a:ext cx="1035" cy="1535"/>
              </a:xfrm>
              <a:custGeom>
                <a:avLst/>
                <a:gdLst>
                  <a:gd name="T0" fmla="*/ 0 w 173"/>
                  <a:gd name="T1" fmla="*/ 2147483647 h 256"/>
                  <a:gd name="T2" fmla="*/ 2147483647 w 173"/>
                  <a:gd name="T3" fmla="*/ 2147483647 h 256"/>
                  <a:gd name="T4" fmla="*/ 2147483647 w 173"/>
                  <a:gd name="T5" fmla="*/ 0 h 256"/>
                  <a:gd name="T6" fmla="*/ 0 60000 65536"/>
                  <a:gd name="T7" fmla="*/ 0 60000 65536"/>
                  <a:gd name="T8" fmla="*/ 0 60000 65536"/>
                  <a:gd name="T9" fmla="*/ 0 w 173"/>
                  <a:gd name="T10" fmla="*/ 0 h 256"/>
                  <a:gd name="T11" fmla="*/ 173 w 173"/>
                  <a:gd name="T12" fmla="*/ 256 h 256"/>
                </a:gdLst>
                <a:ahLst/>
                <a:cxnLst>
                  <a:cxn ang="T6">
                    <a:pos x="T0" y="T1"/>
                  </a:cxn>
                  <a:cxn ang="T7">
                    <a:pos x="T2" y="T3"/>
                  </a:cxn>
                  <a:cxn ang="T8">
                    <a:pos x="T4" y="T5"/>
                  </a:cxn>
                </a:cxnLst>
                <a:rect l="T9" t="T10" r="T11" b="T12"/>
                <a:pathLst>
                  <a:path w="173" h="256">
                    <a:moveTo>
                      <a:pt x="0" y="256"/>
                    </a:moveTo>
                    <a:lnTo>
                      <a:pt x="173" y="189"/>
                    </a:lnTo>
                    <a:lnTo>
                      <a:pt x="173" y="0"/>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1" name="Freeform 176"/>
              <p:cNvSpPr>
                <a:spLocks noChangeArrowheads="1"/>
              </p:cNvSpPr>
              <p:nvPr/>
            </p:nvSpPr>
            <p:spPr bwMode="auto">
              <a:xfrm>
                <a:off x="3375" y="1793"/>
                <a:ext cx="1824" cy="522"/>
              </a:xfrm>
              <a:custGeom>
                <a:avLst/>
                <a:gdLst>
                  <a:gd name="T0" fmla="*/ 0 w 305"/>
                  <a:gd name="T1" fmla="*/ 2147483647 h 87"/>
                  <a:gd name="T2" fmla="*/ 2147483647 w 305"/>
                  <a:gd name="T3" fmla="*/ 0 h 87"/>
                  <a:gd name="T4" fmla="*/ 2147483647 w 305"/>
                  <a:gd name="T5" fmla="*/ 2147483647 h 87"/>
                  <a:gd name="T6" fmla="*/ 0 60000 65536"/>
                  <a:gd name="T7" fmla="*/ 0 60000 65536"/>
                  <a:gd name="T8" fmla="*/ 0 60000 65536"/>
                  <a:gd name="T9" fmla="*/ 0 w 305"/>
                  <a:gd name="T10" fmla="*/ 0 h 87"/>
                  <a:gd name="T11" fmla="*/ 305 w 305"/>
                  <a:gd name="T12" fmla="*/ 87 h 87"/>
                </a:gdLst>
                <a:ahLst/>
                <a:cxnLst>
                  <a:cxn ang="T6">
                    <a:pos x="T0" y="T1"/>
                  </a:cxn>
                  <a:cxn ang="T7">
                    <a:pos x="T2" y="T3"/>
                  </a:cxn>
                  <a:cxn ang="T8">
                    <a:pos x="T4" y="T5"/>
                  </a:cxn>
                </a:cxnLst>
                <a:rect l="T9" t="T10" r="T11" b="T12"/>
                <a:pathLst>
                  <a:path w="305" h="87">
                    <a:moveTo>
                      <a:pt x="0" y="67"/>
                    </a:moveTo>
                    <a:lnTo>
                      <a:pt x="173" y="0"/>
                    </a:lnTo>
                    <a:lnTo>
                      <a:pt x="305" y="87"/>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2" name="Freeform 177"/>
              <p:cNvSpPr>
                <a:spLocks noChangeArrowheads="1"/>
              </p:cNvSpPr>
              <p:nvPr/>
            </p:nvSpPr>
            <p:spPr bwMode="auto">
              <a:xfrm>
                <a:off x="3375" y="1529"/>
                <a:ext cx="1824" cy="516"/>
              </a:xfrm>
              <a:custGeom>
                <a:avLst/>
                <a:gdLst>
                  <a:gd name="T0" fmla="*/ 0 w 305"/>
                  <a:gd name="T1" fmla="*/ 2147483647 h 86"/>
                  <a:gd name="T2" fmla="*/ 2147483647 w 305"/>
                  <a:gd name="T3" fmla="*/ 0 h 86"/>
                  <a:gd name="T4" fmla="*/ 2147483647 w 305"/>
                  <a:gd name="T5" fmla="*/ 2147483647 h 86"/>
                  <a:gd name="T6" fmla="*/ 0 60000 65536"/>
                  <a:gd name="T7" fmla="*/ 0 60000 65536"/>
                  <a:gd name="T8" fmla="*/ 0 60000 65536"/>
                  <a:gd name="T9" fmla="*/ 0 w 305"/>
                  <a:gd name="T10" fmla="*/ 0 h 86"/>
                  <a:gd name="T11" fmla="*/ 305 w 305"/>
                  <a:gd name="T12" fmla="*/ 86 h 86"/>
                </a:gdLst>
                <a:ahLst/>
                <a:cxnLst>
                  <a:cxn ang="T6">
                    <a:pos x="T0" y="T1"/>
                  </a:cxn>
                  <a:cxn ang="T7">
                    <a:pos x="T2" y="T3"/>
                  </a:cxn>
                  <a:cxn ang="T8">
                    <a:pos x="T4" y="T5"/>
                  </a:cxn>
                </a:cxnLst>
                <a:rect l="T9" t="T10" r="T11" b="T12"/>
                <a:pathLst>
                  <a:path w="305" h="86">
                    <a:moveTo>
                      <a:pt x="0" y="66"/>
                    </a:moveTo>
                    <a:lnTo>
                      <a:pt x="173" y="0"/>
                    </a:lnTo>
                    <a:lnTo>
                      <a:pt x="305" y="86"/>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3" name="Freeform 178"/>
              <p:cNvSpPr>
                <a:spLocks noChangeArrowheads="1"/>
              </p:cNvSpPr>
              <p:nvPr/>
            </p:nvSpPr>
            <p:spPr bwMode="auto">
              <a:xfrm>
                <a:off x="3375" y="1259"/>
                <a:ext cx="1824" cy="522"/>
              </a:xfrm>
              <a:custGeom>
                <a:avLst/>
                <a:gdLst>
                  <a:gd name="T0" fmla="*/ 0 w 305"/>
                  <a:gd name="T1" fmla="*/ 2147483647 h 87"/>
                  <a:gd name="T2" fmla="*/ 2147483647 w 305"/>
                  <a:gd name="T3" fmla="*/ 0 h 87"/>
                  <a:gd name="T4" fmla="*/ 2147483647 w 305"/>
                  <a:gd name="T5" fmla="*/ 2147483647 h 87"/>
                  <a:gd name="T6" fmla="*/ 0 60000 65536"/>
                  <a:gd name="T7" fmla="*/ 0 60000 65536"/>
                  <a:gd name="T8" fmla="*/ 0 60000 65536"/>
                  <a:gd name="T9" fmla="*/ 0 w 305"/>
                  <a:gd name="T10" fmla="*/ 0 h 87"/>
                  <a:gd name="T11" fmla="*/ 305 w 305"/>
                  <a:gd name="T12" fmla="*/ 87 h 87"/>
                </a:gdLst>
                <a:ahLst/>
                <a:cxnLst>
                  <a:cxn ang="T6">
                    <a:pos x="T0" y="T1"/>
                  </a:cxn>
                  <a:cxn ang="T7">
                    <a:pos x="T2" y="T3"/>
                  </a:cxn>
                  <a:cxn ang="T8">
                    <a:pos x="T4" y="T5"/>
                  </a:cxn>
                </a:cxnLst>
                <a:rect l="T9" t="T10" r="T11" b="T12"/>
                <a:pathLst>
                  <a:path w="305" h="87">
                    <a:moveTo>
                      <a:pt x="0" y="67"/>
                    </a:moveTo>
                    <a:lnTo>
                      <a:pt x="173" y="0"/>
                    </a:lnTo>
                    <a:lnTo>
                      <a:pt x="305" y="87"/>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4" name="Freeform 179"/>
              <p:cNvSpPr>
                <a:spLocks noChangeArrowheads="1"/>
              </p:cNvSpPr>
              <p:nvPr/>
            </p:nvSpPr>
            <p:spPr bwMode="auto">
              <a:xfrm>
                <a:off x="3375" y="996"/>
                <a:ext cx="1824" cy="515"/>
              </a:xfrm>
              <a:custGeom>
                <a:avLst/>
                <a:gdLst>
                  <a:gd name="T0" fmla="*/ 0 w 305"/>
                  <a:gd name="T1" fmla="*/ 2147483647 h 86"/>
                  <a:gd name="T2" fmla="*/ 2147483647 w 305"/>
                  <a:gd name="T3" fmla="*/ 0 h 86"/>
                  <a:gd name="T4" fmla="*/ 2147483647 w 305"/>
                  <a:gd name="T5" fmla="*/ 2147483647 h 86"/>
                  <a:gd name="T6" fmla="*/ 0 60000 65536"/>
                  <a:gd name="T7" fmla="*/ 0 60000 65536"/>
                  <a:gd name="T8" fmla="*/ 0 60000 65536"/>
                  <a:gd name="T9" fmla="*/ 0 w 305"/>
                  <a:gd name="T10" fmla="*/ 0 h 86"/>
                  <a:gd name="T11" fmla="*/ 305 w 305"/>
                  <a:gd name="T12" fmla="*/ 86 h 86"/>
                </a:gdLst>
                <a:ahLst/>
                <a:cxnLst>
                  <a:cxn ang="T6">
                    <a:pos x="T0" y="T1"/>
                  </a:cxn>
                  <a:cxn ang="T7">
                    <a:pos x="T2" y="T3"/>
                  </a:cxn>
                  <a:cxn ang="T8">
                    <a:pos x="T4" y="T5"/>
                  </a:cxn>
                </a:cxnLst>
                <a:rect l="T9" t="T10" r="T11" b="T12"/>
                <a:pathLst>
                  <a:path w="305" h="86">
                    <a:moveTo>
                      <a:pt x="0" y="66"/>
                    </a:moveTo>
                    <a:lnTo>
                      <a:pt x="173" y="0"/>
                    </a:lnTo>
                    <a:lnTo>
                      <a:pt x="305" y="86"/>
                    </a:lnTo>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5" name="Line 180"/>
              <p:cNvSpPr>
                <a:spLocks noChangeShapeType="1"/>
              </p:cNvSpPr>
              <p:nvPr/>
            </p:nvSpPr>
            <p:spPr bwMode="auto">
              <a:xfrm flipV="1">
                <a:off x="4165" y="2422"/>
                <a:ext cx="1034" cy="403"/>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76" name="Freeform 181"/>
              <p:cNvSpPr>
                <a:spLocks noChangeArrowheads="1"/>
              </p:cNvSpPr>
              <p:nvPr/>
            </p:nvSpPr>
            <p:spPr bwMode="auto">
              <a:xfrm>
                <a:off x="3375" y="1170"/>
                <a:ext cx="790" cy="1654"/>
              </a:xfrm>
              <a:custGeom>
                <a:avLst/>
                <a:gdLst>
                  <a:gd name="T0" fmla="*/ 2147483647 w 132"/>
                  <a:gd name="T1" fmla="*/ 2147483647 h 276"/>
                  <a:gd name="T2" fmla="*/ 0 w 132"/>
                  <a:gd name="T3" fmla="*/ 2147483647 h 276"/>
                  <a:gd name="T4" fmla="*/ 0 w 132"/>
                  <a:gd name="T5" fmla="*/ 0 h 276"/>
                  <a:gd name="T6" fmla="*/ 0 60000 65536"/>
                  <a:gd name="T7" fmla="*/ 0 60000 65536"/>
                  <a:gd name="T8" fmla="*/ 0 60000 65536"/>
                  <a:gd name="T9" fmla="*/ 0 w 132"/>
                  <a:gd name="T10" fmla="*/ 0 h 276"/>
                  <a:gd name="T11" fmla="*/ 132 w 132"/>
                  <a:gd name="T12" fmla="*/ 276 h 276"/>
                </a:gdLst>
                <a:ahLst/>
                <a:cxnLst>
                  <a:cxn ang="T6">
                    <a:pos x="T0" y="T1"/>
                  </a:cxn>
                  <a:cxn ang="T7">
                    <a:pos x="T2" y="T3"/>
                  </a:cxn>
                  <a:cxn ang="T8">
                    <a:pos x="T4" y="T5"/>
                  </a:cxn>
                </a:cxnLst>
                <a:rect l="T9" t="T10" r="T11" b="T12"/>
                <a:pathLst>
                  <a:path w="132" h="276">
                    <a:moveTo>
                      <a:pt x="132" y="276"/>
                    </a:moveTo>
                    <a:lnTo>
                      <a:pt x="0" y="189"/>
                    </a:lnTo>
                    <a:lnTo>
                      <a:pt x="0"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77" name="Line 182"/>
              <p:cNvSpPr>
                <a:spLocks noChangeShapeType="1"/>
              </p:cNvSpPr>
              <p:nvPr/>
            </p:nvSpPr>
            <p:spPr bwMode="auto">
              <a:xfrm>
                <a:off x="4183" y="2812"/>
                <a:ext cx="24" cy="1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78" name="Rectangle 183"/>
              <p:cNvSpPr>
                <a:spLocks noChangeArrowheads="1"/>
              </p:cNvSpPr>
              <p:nvPr/>
            </p:nvSpPr>
            <p:spPr bwMode="auto">
              <a:xfrm>
                <a:off x="4248" y="2842"/>
                <a:ext cx="4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88379" name="Line 184"/>
              <p:cNvSpPr>
                <a:spLocks noChangeShapeType="1"/>
              </p:cNvSpPr>
              <p:nvPr/>
            </p:nvSpPr>
            <p:spPr bwMode="auto">
              <a:xfrm>
                <a:off x="4428" y="2722"/>
                <a:ext cx="24"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80" name="Rectangle 185"/>
              <p:cNvSpPr>
                <a:spLocks noChangeArrowheads="1"/>
              </p:cNvSpPr>
              <p:nvPr/>
            </p:nvSpPr>
            <p:spPr bwMode="auto">
              <a:xfrm>
                <a:off x="4486" y="2746"/>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10</a:t>
                </a:r>
              </a:p>
            </p:txBody>
          </p:sp>
          <p:sp>
            <p:nvSpPr>
              <p:cNvPr id="88381" name="Line 186"/>
              <p:cNvSpPr>
                <a:spLocks noChangeShapeType="1"/>
              </p:cNvSpPr>
              <p:nvPr/>
            </p:nvSpPr>
            <p:spPr bwMode="auto">
              <a:xfrm>
                <a:off x="4673" y="2626"/>
                <a:ext cx="24" cy="1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82" name="Rectangle 187"/>
              <p:cNvSpPr>
                <a:spLocks noChangeArrowheads="1"/>
              </p:cNvSpPr>
              <p:nvPr/>
            </p:nvSpPr>
            <p:spPr bwMode="auto">
              <a:xfrm>
                <a:off x="4731" y="2656"/>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88383" name="Line 188"/>
              <p:cNvSpPr>
                <a:spLocks noChangeShapeType="1"/>
              </p:cNvSpPr>
              <p:nvPr/>
            </p:nvSpPr>
            <p:spPr bwMode="auto">
              <a:xfrm>
                <a:off x="4918" y="2530"/>
                <a:ext cx="24" cy="1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84" name="Rectangle 189"/>
              <p:cNvSpPr>
                <a:spLocks noChangeArrowheads="1"/>
              </p:cNvSpPr>
              <p:nvPr/>
            </p:nvSpPr>
            <p:spPr bwMode="auto">
              <a:xfrm>
                <a:off x="4976" y="2560"/>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30</a:t>
                </a:r>
              </a:p>
            </p:txBody>
          </p:sp>
          <p:sp>
            <p:nvSpPr>
              <p:cNvPr id="88385" name="Line 190"/>
              <p:cNvSpPr>
                <a:spLocks noChangeShapeType="1"/>
              </p:cNvSpPr>
              <p:nvPr/>
            </p:nvSpPr>
            <p:spPr bwMode="auto">
              <a:xfrm>
                <a:off x="5157" y="2441"/>
                <a:ext cx="24"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86" name="Rectangle 191"/>
              <p:cNvSpPr>
                <a:spLocks noChangeArrowheads="1"/>
              </p:cNvSpPr>
              <p:nvPr/>
            </p:nvSpPr>
            <p:spPr bwMode="auto">
              <a:xfrm>
                <a:off x="5221" y="2465"/>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40</a:t>
                </a:r>
              </a:p>
            </p:txBody>
          </p:sp>
          <p:sp>
            <p:nvSpPr>
              <p:cNvPr id="88387" name="Line 192"/>
              <p:cNvSpPr>
                <a:spLocks noChangeShapeType="1"/>
              </p:cNvSpPr>
              <p:nvPr/>
            </p:nvSpPr>
            <p:spPr bwMode="auto">
              <a:xfrm flipH="1">
                <a:off x="4116" y="2806"/>
                <a:ext cx="26"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88" name="Rectangle 193"/>
              <p:cNvSpPr>
                <a:spLocks noChangeArrowheads="1"/>
              </p:cNvSpPr>
              <p:nvPr/>
            </p:nvSpPr>
            <p:spPr bwMode="auto">
              <a:xfrm>
                <a:off x="4068" y="2824"/>
                <a:ext cx="45"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88389" name="Line 194"/>
              <p:cNvSpPr>
                <a:spLocks noChangeShapeType="1"/>
              </p:cNvSpPr>
              <p:nvPr/>
            </p:nvSpPr>
            <p:spPr bwMode="auto">
              <a:xfrm flipH="1">
                <a:off x="3883" y="2650"/>
                <a:ext cx="26"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90" name="Rectangle 195"/>
              <p:cNvSpPr>
                <a:spLocks noChangeArrowheads="1"/>
              </p:cNvSpPr>
              <p:nvPr/>
            </p:nvSpPr>
            <p:spPr bwMode="auto">
              <a:xfrm>
                <a:off x="3792" y="2674"/>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10</a:t>
                </a:r>
              </a:p>
            </p:txBody>
          </p:sp>
          <p:sp>
            <p:nvSpPr>
              <p:cNvPr id="88391" name="Line 196"/>
              <p:cNvSpPr>
                <a:spLocks noChangeShapeType="1"/>
              </p:cNvSpPr>
              <p:nvPr/>
            </p:nvSpPr>
            <p:spPr bwMode="auto">
              <a:xfrm flipH="1">
                <a:off x="3649" y="2500"/>
                <a:ext cx="26" cy="12"/>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92" name="Rectangle 197"/>
              <p:cNvSpPr>
                <a:spLocks noChangeArrowheads="1"/>
              </p:cNvSpPr>
              <p:nvPr/>
            </p:nvSpPr>
            <p:spPr bwMode="auto">
              <a:xfrm>
                <a:off x="3559" y="2518"/>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88393" name="Line 198"/>
              <p:cNvSpPr>
                <a:spLocks noChangeShapeType="1"/>
              </p:cNvSpPr>
              <p:nvPr/>
            </p:nvSpPr>
            <p:spPr bwMode="auto">
              <a:xfrm flipH="1">
                <a:off x="3416" y="2351"/>
                <a:ext cx="26" cy="6"/>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94" name="Rectangle 199"/>
              <p:cNvSpPr>
                <a:spLocks noChangeArrowheads="1"/>
              </p:cNvSpPr>
              <p:nvPr/>
            </p:nvSpPr>
            <p:spPr bwMode="auto">
              <a:xfrm>
                <a:off x="3326" y="2369"/>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30</a:t>
                </a:r>
              </a:p>
            </p:txBody>
          </p:sp>
          <p:sp>
            <p:nvSpPr>
              <p:cNvPr id="88395" name="Line 200"/>
              <p:cNvSpPr>
                <a:spLocks noChangeShapeType="1"/>
              </p:cNvSpPr>
              <p:nvPr/>
            </p:nvSpPr>
            <p:spPr bwMode="auto">
              <a:xfrm flipH="1" flipV="1">
                <a:off x="3350" y="2176"/>
                <a:ext cx="26" cy="2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96" name="Rectangle 201"/>
              <p:cNvSpPr>
                <a:spLocks noChangeArrowheads="1"/>
              </p:cNvSpPr>
              <p:nvPr/>
            </p:nvSpPr>
            <p:spPr bwMode="auto">
              <a:xfrm>
                <a:off x="3260" y="2117"/>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88397" name="Line 202"/>
              <p:cNvSpPr>
                <a:spLocks noChangeShapeType="1"/>
              </p:cNvSpPr>
              <p:nvPr/>
            </p:nvSpPr>
            <p:spPr bwMode="auto">
              <a:xfrm flipH="1" flipV="1">
                <a:off x="3350" y="1906"/>
                <a:ext cx="26" cy="2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398" name="Rectangle 203"/>
              <p:cNvSpPr>
                <a:spLocks noChangeArrowheads="1"/>
              </p:cNvSpPr>
              <p:nvPr/>
            </p:nvSpPr>
            <p:spPr bwMode="auto">
              <a:xfrm>
                <a:off x="3260" y="1847"/>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22</a:t>
                </a:r>
              </a:p>
            </p:txBody>
          </p:sp>
          <p:sp>
            <p:nvSpPr>
              <p:cNvPr id="88399" name="Line 204"/>
              <p:cNvSpPr>
                <a:spLocks noChangeShapeType="1"/>
              </p:cNvSpPr>
              <p:nvPr/>
            </p:nvSpPr>
            <p:spPr bwMode="auto">
              <a:xfrm flipH="1" flipV="1">
                <a:off x="3350" y="1642"/>
                <a:ext cx="26" cy="2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400" name="Rectangle 205"/>
              <p:cNvSpPr>
                <a:spLocks noChangeArrowheads="1"/>
              </p:cNvSpPr>
              <p:nvPr/>
            </p:nvSpPr>
            <p:spPr bwMode="auto">
              <a:xfrm>
                <a:off x="3260" y="1583"/>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24</a:t>
                </a:r>
              </a:p>
            </p:txBody>
          </p:sp>
          <p:sp>
            <p:nvSpPr>
              <p:cNvPr id="88401" name="Line 206"/>
              <p:cNvSpPr>
                <a:spLocks noChangeShapeType="1"/>
              </p:cNvSpPr>
              <p:nvPr/>
            </p:nvSpPr>
            <p:spPr bwMode="auto">
              <a:xfrm flipH="1" flipV="1">
                <a:off x="3350" y="1378"/>
                <a:ext cx="26" cy="14"/>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8402" name="Rectangle 207"/>
              <p:cNvSpPr>
                <a:spLocks noChangeArrowheads="1"/>
              </p:cNvSpPr>
              <p:nvPr/>
            </p:nvSpPr>
            <p:spPr bwMode="auto">
              <a:xfrm>
                <a:off x="3260" y="1313"/>
                <a:ext cx="8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26</a:t>
                </a:r>
              </a:p>
            </p:txBody>
          </p:sp>
          <p:sp>
            <p:nvSpPr>
              <p:cNvPr id="88403" name="Freeform 208"/>
              <p:cNvSpPr>
                <a:spLocks noChangeArrowheads="1"/>
              </p:cNvSpPr>
              <p:nvPr/>
            </p:nvSpPr>
            <p:spPr bwMode="auto">
              <a:xfrm>
                <a:off x="5020" y="2231"/>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0000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04" name="Freeform 209"/>
              <p:cNvSpPr>
                <a:spLocks noChangeArrowheads="1"/>
              </p:cNvSpPr>
              <p:nvPr/>
            </p:nvSpPr>
            <p:spPr bwMode="auto">
              <a:xfrm>
                <a:off x="5020" y="223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05" name="Oval 210"/>
              <p:cNvSpPr>
                <a:spLocks noChangeArrowheads="1"/>
              </p:cNvSpPr>
              <p:nvPr/>
            </p:nvSpPr>
            <p:spPr bwMode="auto">
              <a:xfrm>
                <a:off x="5050" y="206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06" name="Oval 211"/>
              <p:cNvSpPr>
                <a:spLocks noChangeArrowheads="1"/>
              </p:cNvSpPr>
              <p:nvPr/>
            </p:nvSpPr>
            <p:spPr bwMode="auto">
              <a:xfrm>
                <a:off x="5050" y="206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07" name="Freeform 212"/>
              <p:cNvSpPr>
                <a:spLocks noChangeArrowheads="1"/>
              </p:cNvSpPr>
              <p:nvPr/>
            </p:nvSpPr>
            <p:spPr bwMode="auto">
              <a:xfrm>
                <a:off x="4942" y="2231"/>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0000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08" name="Freeform 213"/>
              <p:cNvSpPr>
                <a:spLocks noChangeArrowheads="1"/>
              </p:cNvSpPr>
              <p:nvPr/>
            </p:nvSpPr>
            <p:spPr bwMode="auto">
              <a:xfrm>
                <a:off x="4942" y="223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09" name="Freeform 214"/>
              <p:cNvSpPr>
                <a:spLocks noChangeArrowheads="1"/>
              </p:cNvSpPr>
              <p:nvPr/>
            </p:nvSpPr>
            <p:spPr bwMode="auto">
              <a:xfrm>
                <a:off x="4942" y="2093"/>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10" name="Freeform 215"/>
              <p:cNvSpPr>
                <a:spLocks noChangeArrowheads="1"/>
              </p:cNvSpPr>
              <p:nvPr/>
            </p:nvSpPr>
            <p:spPr bwMode="auto">
              <a:xfrm>
                <a:off x="4942" y="2093"/>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11" name="Freeform 216"/>
              <p:cNvSpPr>
                <a:spLocks noChangeArrowheads="1"/>
              </p:cNvSpPr>
              <p:nvPr/>
            </p:nvSpPr>
            <p:spPr bwMode="auto">
              <a:xfrm>
                <a:off x="4906" y="2255"/>
                <a:ext cx="114" cy="156"/>
              </a:xfrm>
              <a:custGeom>
                <a:avLst/>
                <a:gdLst>
                  <a:gd name="T0" fmla="*/ 0 w 114"/>
                  <a:gd name="T1" fmla="*/ 156 h 156"/>
                  <a:gd name="T2" fmla="*/ 114 w 114"/>
                  <a:gd name="T3" fmla="*/ 138 h 156"/>
                  <a:gd name="T4" fmla="*/ 36 w 114"/>
                  <a:gd name="T5" fmla="*/ 0 h 156"/>
                  <a:gd name="T6" fmla="*/ 0 w 114"/>
                  <a:gd name="T7" fmla="*/ 156 h 156"/>
                  <a:gd name="T8" fmla="*/ 0 60000 65536"/>
                  <a:gd name="T9" fmla="*/ 0 60000 65536"/>
                  <a:gd name="T10" fmla="*/ 0 60000 65536"/>
                  <a:gd name="T11" fmla="*/ 0 60000 65536"/>
                  <a:gd name="T12" fmla="*/ 0 w 114"/>
                  <a:gd name="T13" fmla="*/ 0 h 156"/>
                  <a:gd name="T14" fmla="*/ 114 w 114"/>
                  <a:gd name="T15" fmla="*/ 156 h 156"/>
                </a:gdLst>
                <a:ahLst/>
                <a:cxnLst>
                  <a:cxn ang="T8">
                    <a:pos x="T0" y="T1"/>
                  </a:cxn>
                  <a:cxn ang="T9">
                    <a:pos x="T2" y="T3"/>
                  </a:cxn>
                  <a:cxn ang="T10">
                    <a:pos x="T4" y="T5"/>
                  </a:cxn>
                  <a:cxn ang="T11">
                    <a:pos x="T6" y="T7"/>
                  </a:cxn>
                </a:cxnLst>
                <a:rect l="T12" t="T13" r="T14" b="T15"/>
                <a:pathLst>
                  <a:path w="114" h="156">
                    <a:moveTo>
                      <a:pt x="0" y="156"/>
                    </a:moveTo>
                    <a:lnTo>
                      <a:pt x="114" y="138"/>
                    </a:lnTo>
                    <a:lnTo>
                      <a:pt x="36" y="0"/>
                    </a:lnTo>
                    <a:lnTo>
                      <a:pt x="0" y="156"/>
                    </a:lnTo>
                    <a:close/>
                  </a:path>
                </a:pathLst>
              </a:custGeom>
              <a:solidFill>
                <a:srgbClr val="0000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12" name="Freeform 217"/>
              <p:cNvSpPr>
                <a:spLocks noChangeArrowheads="1"/>
              </p:cNvSpPr>
              <p:nvPr/>
            </p:nvSpPr>
            <p:spPr bwMode="auto">
              <a:xfrm>
                <a:off x="4906" y="2255"/>
                <a:ext cx="114" cy="156"/>
              </a:xfrm>
              <a:custGeom>
                <a:avLst/>
                <a:gdLst>
                  <a:gd name="T0" fmla="*/ 0 w 19"/>
                  <a:gd name="T1" fmla="*/ 2147483647 h 26"/>
                  <a:gd name="T2" fmla="*/ 2147483647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0" y="26"/>
                    </a:moveTo>
                    <a:lnTo>
                      <a:pt x="19" y="23"/>
                    </a:lnTo>
                    <a:lnTo>
                      <a:pt x="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13" name="Oval 218"/>
              <p:cNvSpPr>
                <a:spLocks noChangeArrowheads="1"/>
              </p:cNvSpPr>
              <p:nvPr/>
            </p:nvSpPr>
            <p:spPr bwMode="auto">
              <a:xfrm>
                <a:off x="4960" y="194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14" name="Oval 219"/>
              <p:cNvSpPr>
                <a:spLocks noChangeArrowheads="1"/>
              </p:cNvSpPr>
              <p:nvPr/>
            </p:nvSpPr>
            <p:spPr bwMode="auto">
              <a:xfrm>
                <a:off x="4960" y="194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15" name="Freeform 220"/>
              <p:cNvSpPr>
                <a:spLocks noChangeArrowheads="1"/>
              </p:cNvSpPr>
              <p:nvPr/>
            </p:nvSpPr>
            <p:spPr bwMode="auto">
              <a:xfrm>
                <a:off x="4858" y="1955"/>
                <a:ext cx="114" cy="156"/>
              </a:xfrm>
              <a:custGeom>
                <a:avLst/>
                <a:gdLst>
                  <a:gd name="T0" fmla="*/ 0 w 114"/>
                  <a:gd name="T1" fmla="*/ 156 h 156"/>
                  <a:gd name="T2" fmla="*/ 114 w 114"/>
                  <a:gd name="T3" fmla="*/ 138 h 156"/>
                  <a:gd name="T4" fmla="*/ 36 w 114"/>
                  <a:gd name="T5" fmla="*/ 0 h 156"/>
                  <a:gd name="T6" fmla="*/ 0 w 114"/>
                  <a:gd name="T7" fmla="*/ 156 h 156"/>
                  <a:gd name="T8" fmla="*/ 0 60000 65536"/>
                  <a:gd name="T9" fmla="*/ 0 60000 65536"/>
                  <a:gd name="T10" fmla="*/ 0 60000 65536"/>
                  <a:gd name="T11" fmla="*/ 0 60000 65536"/>
                  <a:gd name="T12" fmla="*/ 0 w 114"/>
                  <a:gd name="T13" fmla="*/ 0 h 156"/>
                  <a:gd name="T14" fmla="*/ 114 w 114"/>
                  <a:gd name="T15" fmla="*/ 156 h 156"/>
                </a:gdLst>
                <a:ahLst/>
                <a:cxnLst>
                  <a:cxn ang="T8">
                    <a:pos x="T0" y="T1"/>
                  </a:cxn>
                  <a:cxn ang="T9">
                    <a:pos x="T2" y="T3"/>
                  </a:cxn>
                  <a:cxn ang="T10">
                    <a:pos x="T4" y="T5"/>
                  </a:cxn>
                  <a:cxn ang="T11">
                    <a:pos x="T6" y="T7"/>
                  </a:cxn>
                </a:cxnLst>
                <a:rect l="T12" t="T13" r="T14" b="T15"/>
                <a:pathLst>
                  <a:path w="114" h="156">
                    <a:moveTo>
                      <a:pt x="0" y="156"/>
                    </a:moveTo>
                    <a:lnTo>
                      <a:pt x="114" y="138"/>
                    </a:lnTo>
                    <a:lnTo>
                      <a:pt x="36" y="0"/>
                    </a:lnTo>
                    <a:lnTo>
                      <a:pt x="0" y="156"/>
                    </a:lnTo>
                    <a:close/>
                  </a:path>
                </a:pathLst>
              </a:custGeom>
              <a:solidFill>
                <a:srgbClr val="005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16" name="Freeform 221"/>
              <p:cNvSpPr>
                <a:spLocks noChangeArrowheads="1"/>
              </p:cNvSpPr>
              <p:nvPr/>
            </p:nvSpPr>
            <p:spPr bwMode="auto">
              <a:xfrm>
                <a:off x="4858" y="1955"/>
                <a:ext cx="114" cy="156"/>
              </a:xfrm>
              <a:custGeom>
                <a:avLst/>
                <a:gdLst>
                  <a:gd name="T0" fmla="*/ 0 w 19"/>
                  <a:gd name="T1" fmla="*/ 2147483647 h 26"/>
                  <a:gd name="T2" fmla="*/ 2147483647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0" y="26"/>
                    </a:moveTo>
                    <a:lnTo>
                      <a:pt x="19" y="23"/>
                    </a:lnTo>
                    <a:lnTo>
                      <a:pt x="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17" name="Freeform 222"/>
              <p:cNvSpPr>
                <a:spLocks noChangeArrowheads="1"/>
              </p:cNvSpPr>
              <p:nvPr/>
            </p:nvSpPr>
            <p:spPr bwMode="auto">
              <a:xfrm>
                <a:off x="4781" y="1955"/>
                <a:ext cx="113" cy="156"/>
              </a:xfrm>
              <a:custGeom>
                <a:avLst/>
                <a:gdLst>
                  <a:gd name="T0" fmla="*/ 77 w 113"/>
                  <a:gd name="T1" fmla="*/ 156 h 156"/>
                  <a:gd name="T2" fmla="*/ 0 w 113"/>
                  <a:gd name="T3" fmla="*/ 18 h 156"/>
                  <a:gd name="T4" fmla="*/ 113 w 113"/>
                  <a:gd name="T5" fmla="*/ 0 h 156"/>
                  <a:gd name="T6" fmla="*/ 77 w 113"/>
                  <a:gd name="T7" fmla="*/ 156 h 156"/>
                  <a:gd name="T8" fmla="*/ 0 60000 65536"/>
                  <a:gd name="T9" fmla="*/ 0 60000 65536"/>
                  <a:gd name="T10" fmla="*/ 0 60000 65536"/>
                  <a:gd name="T11" fmla="*/ 0 60000 65536"/>
                  <a:gd name="T12" fmla="*/ 0 w 113"/>
                  <a:gd name="T13" fmla="*/ 0 h 156"/>
                  <a:gd name="T14" fmla="*/ 113 w 113"/>
                  <a:gd name="T15" fmla="*/ 156 h 156"/>
                </a:gdLst>
                <a:ahLst/>
                <a:cxnLst>
                  <a:cxn ang="T8">
                    <a:pos x="T0" y="T1"/>
                  </a:cxn>
                  <a:cxn ang="T9">
                    <a:pos x="T2" y="T3"/>
                  </a:cxn>
                  <a:cxn ang="T10">
                    <a:pos x="T4" y="T5"/>
                  </a:cxn>
                  <a:cxn ang="T11">
                    <a:pos x="T6" y="T7"/>
                  </a:cxn>
                </a:cxnLst>
                <a:rect l="T12" t="T13" r="T14" b="T15"/>
                <a:pathLst>
                  <a:path w="113" h="156">
                    <a:moveTo>
                      <a:pt x="77" y="156"/>
                    </a:moveTo>
                    <a:lnTo>
                      <a:pt x="0" y="18"/>
                    </a:lnTo>
                    <a:lnTo>
                      <a:pt x="113" y="0"/>
                    </a:lnTo>
                    <a:lnTo>
                      <a:pt x="77" y="156"/>
                    </a:lnTo>
                    <a:close/>
                  </a:path>
                </a:pathLst>
              </a:custGeom>
              <a:solidFill>
                <a:srgbClr val="005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18" name="Freeform 223"/>
              <p:cNvSpPr>
                <a:spLocks noChangeArrowheads="1"/>
              </p:cNvSpPr>
              <p:nvPr/>
            </p:nvSpPr>
            <p:spPr bwMode="auto">
              <a:xfrm>
                <a:off x="4781" y="1955"/>
                <a:ext cx="113" cy="156"/>
              </a:xfrm>
              <a:custGeom>
                <a:avLst/>
                <a:gdLst>
                  <a:gd name="T0" fmla="*/ 2147483647 w 19"/>
                  <a:gd name="T1" fmla="*/ 2147483647 h 26"/>
                  <a:gd name="T2" fmla="*/ 0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13" y="26"/>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19" name="Freeform 224"/>
              <p:cNvSpPr>
                <a:spLocks noChangeArrowheads="1"/>
              </p:cNvSpPr>
              <p:nvPr/>
            </p:nvSpPr>
            <p:spPr bwMode="auto">
              <a:xfrm>
                <a:off x="4858" y="2093"/>
                <a:ext cx="114" cy="162"/>
              </a:xfrm>
              <a:custGeom>
                <a:avLst/>
                <a:gdLst>
                  <a:gd name="T0" fmla="*/ 84 w 114"/>
                  <a:gd name="T1" fmla="*/ 162 h 162"/>
                  <a:gd name="T2" fmla="*/ 0 w 114"/>
                  <a:gd name="T3" fmla="*/ 18 h 162"/>
                  <a:gd name="T4" fmla="*/ 114 w 114"/>
                  <a:gd name="T5" fmla="*/ 0 h 162"/>
                  <a:gd name="T6" fmla="*/ 84 w 114"/>
                  <a:gd name="T7" fmla="*/ 162 h 162"/>
                  <a:gd name="T8" fmla="*/ 0 60000 65536"/>
                  <a:gd name="T9" fmla="*/ 0 60000 65536"/>
                  <a:gd name="T10" fmla="*/ 0 60000 65536"/>
                  <a:gd name="T11" fmla="*/ 0 60000 65536"/>
                  <a:gd name="T12" fmla="*/ 0 w 114"/>
                  <a:gd name="T13" fmla="*/ 0 h 162"/>
                  <a:gd name="T14" fmla="*/ 114 w 114"/>
                  <a:gd name="T15" fmla="*/ 162 h 162"/>
                </a:gdLst>
                <a:ahLst/>
                <a:cxnLst>
                  <a:cxn ang="T8">
                    <a:pos x="T0" y="T1"/>
                  </a:cxn>
                  <a:cxn ang="T9">
                    <a:pos x="T2" y="T3"/>
                  </a:cxn>
                  <a:cxn ang="T10">
                    <a:pos x="T4" y="T5"/>
                  </a:cxn>
                  <a:cxn ang="T11">
                    <a:pos x="T6" y="T7"/>
                  </a:cxn>
                </a:cxnLst>
                <a:rect l="T12" t="T13" r="T14" b="T15"/>
                <a:pathLst>
                  <a:path w="114" h="162">
                    <a:moveTo>
                      <a:pt x="84" y="162"/>
                    </a:moveTo>
                    <a:lnTo>
                      <a:pt x="0" y="18"/>
                    </a:lnTo>
                    <a:lnTo>
                      <a:pt x="114" y="0"/>
                    </a:lnTo>
                    <a:lnTo>
                      <a:pt x="84" y="16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20" name="Freeform 225"/>
              <p:cNvSpPr>
                <a:spLocks noChangeArrowheads="1"/>
              </p:cNvSpPr>
              <p:nvPr/>
            </p:nvSpPr>
            <p:spPr bwMode="auto">
              <a:xfrm>
                <a:off x="4858" y="2093"/>
                <a:ext cx="114" cy="162"/>
              </a:xfrm>
              <a:custGeom>
                <a:avLst/>
                <a:gdLst>
                  <a:gd name="T0" fmla="*/ 2147483647 w 19"/>
                  <a:gd name="T1" fmla="*/ 2147483647 h 27"/>
                  <a:gd name="T2" fmla="*/ 0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14" y="27"/>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21" name="Freeform 226"/>
              <p:cNvSpPr>
                <a:spLocks noChangeArrowheads="1"/>
              </p:cNvSpPr>
              <p:nvPr/>
            </p:nvSpPr>
            <p:spPr bwMode="auto">
              <a:xfrm>
                <a:off x="4751" y="1973"/>
                <a:ext cx="107" cy="162"/>
              </a:xfrm>
              <a:custGeom>
                <a:avLst/>
                <a:gdLst>
                  <a:gd name="T0" fmla="*/ 0 w 107"/>
                  <a:gd name="T1" fmla="*/ 162 h 162"/>
                  <a:gd name="T2" fmla="*/ 107 w 107"/>
                  <a:gd name="T3" fmla="*/ 138 h 162"/>
                  <a:gd name="T4" fmla="*/ 30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38"/>
                    </a:lnTo>
                    <a:lnTo>
                      <a:pt x="30" y="0"/>
                    </a:lnTo>
                    <a:lnTo>
                      <a:pt x="0" y="162"/>
                    </a:lnTo>
                    <a:close/>
                  </a:path>
                </a:pathLst>
              </a:custGeom>
              <a:solidFill>
                <a:srgbClr val="007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22" name="Freeform 227"/>
              <p:cNvSpPr>
                <a:spLocks noChangeArrowheads="1"/>
              </p:cNvSpPr>
              <p:nvPr/>
            </p:nvSpPr>
            <p:spPr bwMode="auto">
              <a:xfrm>
                <a:off x="4751" y="1973"/>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23" name="Freeform 228"/>
              <p:cNvSpPr>
                <a:spLocks noChangeArrowheads="1"/>
              </p:cNvSpPr>
              <p:nvPr/>
            </p:nvSpPr>
            <p:spPr bwMode="auto">
              <a:xfrm>
                <a:off x="4829" y="2111"/>
                <a:ext cx="113" cy="162"/>
              </a:xfrm>
              <a:custGeom>
                <a:avLst/>
                <a:gdLst>
                  <a:gd name="T0" fmla="*/ 0 w 113"/>
                  <a:gd name="T1" fmla="*/ 162 h 162"/>
                  <a:gd name="T2" fmla="*/ 113 w 113"/>
                  <a:gd name="T3" fmla="*/ 144 h 162"/>
                  <a:gd name="T4" fmla="*/ 29 w 113"/>
                  <a:gd name="T5" fmla="*/ 0 h 162"/>
                  <a:gd name="T6" fmla="*/ 0 w 113"/>
                  <a:gd name="T7" fmla="*/ 162 h 162"/>
                  <a:gd name="T8" fmla="*/ 0 60000 65536"/>
                  <a:gd name="T9" fmla="*/ 0 60000 65536"/>
                  <a:gd name="T10" fmla="*/ 0 60000 65536"/>
                  <a:gd name="T11" fmla="*/ 0 60000 65536"/>
                  <a:gd name="T12" fmla="*/ 0 w 113"/>
                  <a:gd name="T13" fmla="*/ 0 h 162"/>
                  <a:gd name="T14" fmla="*/ 113 w 113"/>
                  <a:gd name="T15" fmla="*/ 162 h 162"/>
                </a:gdLst>
                <a:ahLst/>
                <a:cxnLst>
                  <a:cxn ang="T8">
                    <a:pos x="T0" y="T1"/>
                  </a:cxn>
                  <a:cxn ang="T9">
                    <a:pos x="T2" y="T3"/>
                  </a:cxn>
                  <a:cxn ang="T10">
                    <a:pos x="T4" y="T5"/>
                  </a:cxn>
                  <a:cxn ang="T11">
                    <a:pos x="T6" y="T7"/>
                  </a:cxn>
                </a:cxnLst>
                <a:rect l="T12" t="T13" r="T14" b="T15"/>
                <a:pathLst>
                  <a:path w="113" h="162">
                    <a:moveTo>
                      <a:pt x="0" y="162"/>
                    </a:moveTo>
                    <a:lnTo>
                      <a:pt x="113" y="144"/>
                    </a:lnTo>
                    <a:lnTo>
                      <a:pt x="29" y="0"/>
                    </a:lnTo>
                    <a:lnTo>
                      <a:pt x="0" y="162"/>
                    </a:lnTo>
                    <a:close/>
                  </a:path>
                </a:pathLst>
              </a:custGeom>
              <a:solidFill>
                <a:srgbClr val="001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24" name="Freeform 229"/>
              <p:cNvSpPr>
                <a:spLocks noChangeArrowheads="1"/>
              </p:cNvSpPr>
              <p:nvPr/>
            </p:nvSpPr>
            <p:spPr bwMode="auto">
              <a:xfrm>
                <a:off x="4829" y="2111"/>
                <a:ext cx="113" cy="162"/>
              </a:xfrm>
              <a:custGeom>
                <a:avLst/>
                <a:gdLst>
                  <a:gd name="T0" fmla="*/ 0 w 19"/>
                  <a:gd name="T1" fmla="*/ 2147483647 h 27"/>
                  <a:gd name="T2" fmla="*/ 2147483647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0" y="27"/>
                    </a:moveTo>
                    <a:lnTo>
                      <a:pt x="19"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25" name="Freeform 230"/>
              <p:cNvSpPr>
                <a:spLocks noChangeArrowheads="1"/>
              </p:cNvSpPr>
              <p:nvPr/>
            </p:nvSpPr>
            <p:spPr bwMode="auto">
              <a:xfrm>
                <a:off x="4829" y="2255"/>
                <a:ext cx="113" cy="156"/>
              </a:xfrm>
              <a:custGeom>
                <a:avLst/>
                <a:gdLst>
                  <a:gd name="T0" fmla="*/ 77 w 113"/>
                  <a:gd name="T1" fmla="*/ 156 h 156"/>
                  <a:gd name="T2" fmla="*/ 0 w 113"/>
                  <a:gd name="T3" fmla="*/ 18 h 156"/>
                  <a:gd name="T4" fmla="*/ 113 w 113"/>
                  <a:gd name="T5" fmla="*/ 0 h 156"/>
                  <a:gd name="T6" fmla="*/ 77 w 113"/>
                  <a:gd name="T7" fmla="*/ 156 h 156"/>
                  <a:gd name="T8" fmla="*/ 0 60000 65536"/>
                  <a:gd name="T9" fmla="*/ 0 60000 65536"/>
                  <a:gd name="T10" fmla="*/ 0 60000 65536"/>
                  <a:gd name="T11" fmla="*/ 0 60000 65536"/>
                  <a:gd name="T12" fmla="*/ 0 w 113"/>
                  <a:gd name="T13" fmla="*/ 0 h 156"/>
                  <a:gd name="T14" fmla="*/ 113 w 113"/>
                  <a:gd name="T15" fmla="*/ 156 h 156"/>
                </a:gdLst>
                <a:ahLst/>
                <a:cxnLst>
                  <a:cxn ang="T8">
                    <a:pos x="T0" y="T1"/>
                  </a:cxn>
                  <a:cxn ang="T9">
                    <a:pos x="T2" y="T3"/>
                  </a:cxn>
                  <a:cxn ang="T10">
                    <a:pos x="T4" y="T5"/>
                  </a:cxn>
                  <a:cxn ang="T11">
                    <a:pos x="T6" y="T7"/>
                  </a:cxn>
                </a:cxnLst>
                <a:rect l="T12" t="T13" r="T14" b="T15"/>
                <a:pathLst>
                  <a:path w="113" h="156">
                    <a:moveTo>
                      <a:pt x="77" y="156"/>
                    </a:moveTo>
                    <a:lnTo>
                      <a:pt x="0" y="18"/>
                    </a:lnTo>
                    <a:lnTo>
                      <a:pt x="113" y="0"/>
                    </a:lnTo>
                    <a:lnTo>
                      <a:pt x="77" y="156"/>
                    </a:lnTo>
                    <a:close/>
                  </a:path>
                </a:pathLst>
              </a:custGeom>
              <a:solidFill>
                <a:srgbClr val="0000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26" name="Freeform 231"/>
              <p:cNvSpPr>
                <a:spLocks noChangeArrowheads="1"/>
              </p:cNvSpPr>
              <p:nvPr/>
            </p:nvSpPr>
            <p:spPr bwMode="auto">
              <a:xfrm>
                <a:off x="4829" y="2255"/>
                <a:ext cx="113" cy="156"/>
              </a:xfrm>
              <a:custGeom>
                <a:avLst/>
                <a:gdLst>
                  <a:gd name="T0" fmla="*/ 2147483647 w 19"/>
                  <a:gd name="T1" fmla="*/ 2147483647 h 26"/>
                  <a:gd name="T2" fmla="*/ 0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13" y="26"/>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27" name="Oval 232"/>
              <p:cNvSpPr>
                <a:spLocks noChangeArrowheads="1"/>
              </p:cNvSpPr>
              <p:nvPr/>
            </p:nvSpPr>
            <p:spPr bwMode="auto">
              <a:xfrm>
                <a:off x="4912" y="206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28" name="Oval 233"/>
              <p:cNvSpPr>
                <a:spLocks noChangeArrowheads="1"/>
              </p:cNvSpPr>
              <p:nvPr/>
            </p:nvSpPr>
            <p:spPr bwMode="auto">
              <a:xfrm>
                <a:off x="4912" y="206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29" name="Freeform 234"/>
              <p:cNvSpPr>
                <a:spLocks noChangeArrowheads="1"/>
              </p:cNvSpPr>
              <p:nvPr/>
            </p:nvSpPr>
            <p:spPr bwMode="auto">
              <a:xfrm>
                <a:off x="4799" y="2273"/>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0000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30" name="Freeform 235"/>
              <p:cNvSpPr>
                <a:spLocks noChangeArrowheads="1"/>
              </p:cNvSpPr>
              <p:nvPr/>
            </p:nvSpPr>
            <p:spPr bwMode="auto">
              <a:xfrm>
                <a:off x="4799" y="2273"/>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31" name="Freeform 236"/>
              <p:cNvSpPr>
                <a:spLocks noChangeArrowheads="1"/>
              </p:cNvSpPr>
              <p:nvPr/>
            </p:nvSpPr>
            <p:spPr bwMode="auto">
              <a:xfrm>
                <a:off x="4781" y="1811"/>
                <a:ext cx="113" cy="162"/>
              </a:xfrm>
              <a:custGeom>
                <a:avLst/>
                <a:gdLst>
                  <a:gd name="T0" fmla="*/ 0 w 113"/>
                  <a:gd name="T1" fmla="*/ 162 h 162"/>
                  <a:gd name="T2" fmla="*/ 113 w 113"/>
                  <a:gd name="T3" fmla="*/ 144 h 162"/>
                  <a:gd name="T4" fmla="*/ 36 w 113"/>
                  <a:gd name="T5" fmla="*/ 0 h 162"/>
                  <a:gd name="T6" fmla="*/ 0 w 113"/>
                  <a:gd name="T7" fmla="*/ 162 h 162"/>
                  <a:gd name="T8" fmla="*/ 0 60000 65536"/>
                  <a:gd name="T9" fmla="*/ 0 60000 65536"/>
                  <a:gd name="T10" fmla="*/ 0 60000 65536"/>
                  <a:gd name="T11" fmla="*/ 0 60000 65536"/>
                  <a:gd name="T12" fmla="*/ 0 w 113"/>
                  <a:gd name="T13" fmla="*/ 0 h 162"/>
                  <a:gd name="T14" fmla="*/ 113 w 113"/>
                  <a:gd name="T15" fmla="*/ 162 h 162"/>
                </a:gdLst>
                <a:ahLst/>
                <a:cxnLst>
                  <a:cxn ang="T8">
                    <a:pos x="T0" y="T1"/>
                  </a:cxn>
                  <a:cxn ang="T9">
                    <a:pos x="T2" y="T3"/>
                  </a:cxn>
                  <a:cxn ang="T10">
                    <a:pos x="T4" y="T5"/>
                  </a:cxn>
                  <a:cxn ang="T11">
                    <a:pos x="T6" y="T7"/>
                  </a:cxn>
                </a:cxnLst>
                <a:rect l="T12" t="T13" r="T14" b="T15"/>
                <a:pathLst>
                  <a:path w="113" h="162">
                    <a:moveTo>
                      <a:pt x="0" y="162"/>
                    </a:moveTo>
                    <a:lnTo>
                      <a:pt x="113" y="144"/>
                    </a:lnTo>
                    <a:lnTo>
                      <a:pt x="36" y="0"/>
                    </a:lnTo>
                    <a:lnTo>
                      <a:pt x="0" y="162"/>
                    </a:lnTo>
                    <a:close/>
                  </a:path>
                </a:pathLst>
              </a:custGeom>
              <a:solidFill>
                <a:srgbClr val="00A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32" name="Freeform 237"/>
              <p:cNvSpPr>
                <a:spLocks noChangeArrowheads="1"/>
              </p:cNvSpPr>
              <p:nvPr/>
            </p:nvSpPr>
            <p:spPr bwMode="auto">
              <a:xfrm>
                <a:off x="4781" y="1811"/>
                <a:ext cx="113" cy="162"/>
              </a:xfrm>
              <a:custGeom>
                <a:avLst/>
                <a:gdLst>
                  <a:gd name="T0" fmla="*/ 0 w 19"/>
                  <a:gd name="T1" fmla="*/ 2147483647 h 27"/>
                  <a:gd name="T2" fmla="*/ 2147483647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0" y="27"/>
                    </a:moveTo>
                    <a:lnTo>
                      <a:pt x="19" y="24"/>
                    </a:lnTo>
                    <a:lnTo>
                      <a:pt x="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33" name="Freeform 238"/>
              <p:cNvSpPr>
                <a:spLocks noChangeArrowheads="1"/>
              </p:cNvSpPr>
              <p:nvPr/>
            </p:nvSpPr>
            <p:spPr bwMode="auto">
              <a:xfrm>
                <a:off x="4751" y="2111"/>
                <a:ext cx="107" cy="162"/>
              </a:xfrm>
              <a:custGeom>
                <a:avLst/>
                <a:gdLst>
                  <a:gd name="T0" fmla="*/ 78 w 107"/>
                  <a:gd name="T1" fmla="*/ 162 h 162"/>
                  <a:gd name="T2" fmla="*/ 0 w 107"/>
                  <a:gd name="T3" fmla="*/ 24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24"/>
                    </a:lnTo>
                    <a:lnTo>
                      <a:pt x="107" y="0"/>
                    </a:lnTo>
                    <a:lnTo>
                      <a:pt x="78" y="162"/>
                    </a:lnTo>
                    <a:close/>
                  </a:path>
                </a:pathLst>
              </a:custGeom>
              <a:solidFill>
                <a:srgbClr val="001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34" name="Freeform 239"/>
              <p:cNvSpPr>
                <a:spLocks noChangeArrowheads="1"/>
              </p:cNvSpPr>
              <p:nvPr/>
            </p:nvSpPr>
            <p:spPr bwMode="auto">
              <a:xfrm>
                <a:off x="4751" y="2111"/>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35" name="Freeform 240"/>
              <p:cNvSpPr>
                <a:spLocks noChangeArrowheads="1"/>
              </p:cNvSpPr>
              <p:nvPr/>
            </p:nvSpPr>
            <p:spPr bwMode="auto">
              <a:xfrm>
                <a:off x="4721" y="227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0000C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36" name="Freeform 241"/>
              <p:cNvSpPr>
                <a:spLocks noChangeArrowheads="1"/>
              </p:cNvSpPr>
              <p:nvPr/>
            </p:nvSpPr>
            <p:spPr bwMode="auto">
              <a:xfrm>
                <a:off x="4721" y="227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37" name="Freeform 242"/>
              <p:cNvSpPr>
                <a:spLocks noChangeArrowheads="1"/>
              </p:cNvSpPr>
              <p:nvPr/>
            </p:nvSpPr>
            <p:spPr bwMode="auto">
              <a:xfrm>
                <a:off x="4721" y="2135"/>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002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38" name="Freeform 243"/>
              <p:cNvSpPr>
                <a:spLocks noChangeArrowheads="1"/>
              </p:cNvSpPr>
              <p:nvPr/>
            </p:nvSpPr>
            <p:spPr bwMode="auto">
              <a:xfrm>
                <a:off x="4721" y="2135"/>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39" name="Freeform 244"/>
              <p:cNvSpPr>
                <a:spLocks noChangeArrowheads="1"/>
              </p:cNvSpPr>
              <p:nvPr/>
            </p:nvSpPr>
            <p:spPr bwMode="auto">
              <a:xfrm>
                <a:off x="4703" y="1811"/>
                <a:ext cx="114" cy="162"/>
              </a:xfrm>
              <a:custGeom>
                <a:avLst/>
                <a:gdLst>
                  <a:gd name="T0" fmla="*/ 78 w 114"/>
                  <a:gd name="T1" fmla="*/ 162 h 162"/>
                  <a:gd name="T2" fmla="*/ 0 w 114"/>
                  <a:gd name="T3" fmla="*/ 24 h 162"/>
                  <a:gd name="T4" fmla="*/ 114 w 114"/>
                  <a:gd name="T5" fmla="*/ 0 h 162"/>
                  <a:gd name="T6" fmla="*/ 78 w 114"/>
                  <a:gd name="T7" fmla="*/ 162 h 162"/>
                  <a:gd name="T8" fmla="*/ 0 60000 65536"/>
                  <a:gd name="T9" fmla="*/ 0 60000 65536"/>
                  <a:gd name="T10" fmla="*/ 0 60000 65536"/>
                  <a:gd name="T11" fmla="*/ 0 60000 65536"/>
                  <a:gd name="T12" fmla="*/ 0 w 114"/>
                  <a:gd name="T13" fmla="*/ 0 h 162"/>
                  <a:gd name="T14" fmla="*/ 114 w 114"/>
                  <a:gd name="T15" fmla="*/ 162 h 162"/>
                </a:gdLst>
                <a:ahLst/>
                <a:cxnLst>
                  <a:cxn ang="T8">
                    <a:pos x="T0" y="T1"/>
                  </a:cxn>
                  <a:cxn ang="T9">
                    <a:pos x="T2" y="T3"/>
                  </a:cxn>
                  <a:cxn ang="T10">
                    <a:pos x="T4" y="T5"/>
                  </a:cxn>
                  <a:cxn ang="T11">
                    <a:pos x="T6" y="T7"/>
                  </a:cxn>
                </a:cxnLst>
                <a:rect l="T12" t="T13" r="T14" b="T15"/>
                <a:pathLst>
                  <a:path w="114" h="162">
                    <a:moveTo>
                      <a:pt x="78" y="162"/>
                    </a:moveTo>
                    <a:lnTo>
                      <a:pt x="0" y="24"/>
                    </a:lnTo>
                    <a:lnTo>
                      <a:pt x="114" y="0"/>
                    </a:lnTo>
                    <a:lnTo>
                      <a:pt x="78" y="162"/>
                    </a:lnTo>
                    <a:close/>
                  </a:path>
                </a:pathLst>
              </a:custGeom>
              <a:solidFill>
                <a:srgbClr val="00A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40" name="Freeform 245"/>
              <p:cNvSpPr>
                <a:spLocks noChangeArrowheads="1"/>
              </p:cNvSpPr>
              <p:nvPr/>
            </p:nvSpPr>
            <p:spPr bwMode="auto">
              <a:xfrm>
                <a:off x="4703" y="1811"/>
                <a:ext cx="114" cy="162"/>
              </a:xfrm>
              <a:custGeom>
                <a:avLst/>
                <a:gdLst>
                  <a:gd name="T0" fmla="*/ 2147483647 w 19"/>
                  <a:gd name="T1" fmla="*/ 2147483647 h 27"/>
                  <a:gd name="T2" fmla="*/ 0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13" y="27"/>
                    </a:moveTo>
                    <a:lnTo>
                      <a:pt x="0" y="4"/>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41" name="Freeform 246"/>
              <p:cNvSpPr>
                <a:spLocks noChangeArrowheads="1"/>
              </p:cNvSpPr>
              <p:nvPr/>
            </p:nvSpPr>
            <p:spPr bwMode="auto">
              <a:xfrm>
                <a:off x="4703" y="1673"/>
                <a:ext cx="114" cy="162"/>
              </a:xfrm>
              <a:custGeom>
                <a:avLst/>
                <a:gdLst>
                  <a:gd name="T0" fmla="*/ 0 w 114"/>
                  <a:gd name="T1" fmla="*/ 162 h 162"/>
                  <a:gd name="T2" fmla="*/ 114 w 114"/>
                  <a:gd name="T3" fmla="*/ 138 h 162"/>
                  <a:gd name="T4" fmla="*/ 30 w 114"/>
                  <a:gd name="T5" fmla="*/ 0 h 162"/>
                  <a:gd name="T6" fmla="*/ 0 w 114"/>
                  <a:gd name="T7" fmla="*/ 162 h 162"/>
                  <a:gd name="T8" fmla="*/ 0 60000 65536"/>
                  <a:gd name="T9" fmla="*/ 0 60000 65536"/>
                  <a:gd name="T10" fmla="*/ 0 60000 65536"/>
                  <a:gd name="T11" fmla="*/ 0 60000 65536"/>
                  <a:gd name="T12" fmla="*/ 0 w 114"/>
                  <a:gd name="T13" fmla="*/ 0 h 162"/>
                  <a:gd name="T14" fmla="*/ 114 w 114"/>
                  <a:gd name="T15" fmla="*/ 162 h 162"/>
                </a:gdLst>
                <a:ahLst/>
                <a:cxnLst>
                  <a:cxn ang="T8">
                    <a:pos x="T0" y="T1"/>
                  </a:cxn>
                  <a:cxn ang="T9">
                    <a:pos x="T2" y="T3"/>
                  </a:cxn>
                  <a:cxn ang="T10">
                    <a:pos x="T4" y="T5"/>
                  </a:cxn>
                  <a:cxn ang="T11">
                    <a:pos x="T6" y="T7"/>
                  </a:cxn>
                </a:cxnLst>
                <a:rect l="T12" t="T13" r="T14" b="T15"/>
                <a:pathLst>
                  <a:path w="114" h="162">
                    <a:moveTo>
                      <a:pt x="0" y="162"/>
                    </a:moveTo>
                    <a:lnTo>
                      <a:pt x="114" y="138"/>
                    </a:lnTo>
                    <a:lnTo>
                      <a:pt x="30" y="0"/>
                    </a:lnTo>
                    <a:lnTo>
                      <a:pt x="0" y="162"/>
                    </a:lnTo>
                    <a:close/>
                  </a:path>
                </a:pathLst>
              </a:custGeom>
              <a:solidFill>
                <a:srgbClr val="10F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42" name="Freeform 247"/>
              <p:cNvSpPr>
                <a:spLocks noChangeArrowheads="1"/>
              </p:cNvSpPr>
              <p:nvPr/>
            </p:nvSpPr>
            <p:spPr bwMode="auto">
              <a:xfrm>
                <a:off x="4703" y="1673"/>
                <a:ext cx="114" cy="162"/>
              </a:xfrm>
              <a:custGeom>
                <a:avLst/>
                <a:gdLst>
                  <a:gd name="T0" fmla="*/ 0 w 19"/>
                  <a:gd name="T1" fmla="*/ 2147483647 h 27"/>
                  <a:gd name="T2" fmla="*/ 2147483647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0" y="27"/>
                    </a:moveTo>
                    <a:lnTo>
                      <a:pt x="19"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43" name="Oval 248"/>
              <p:cNvSpPr>
                <a:spLocks noChangeArrowheads="1"/>
              </p:cNvSpPr>
              <p:nvPr/>
            </p:nvSpPr>
            <p:spPr bwMode="auto">
              <a:xfrm>
                <a:off x="4715" y="235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44" name="Oval 249"/>
              <p:cNvSpPr>
                <a:spLocks noChangeArrowheads="1"/>
              </p:cNvSpPr>
              <p:nvPr/>
            </p:nvSpPr>
            <p:spPr bwMode="auto">
              <a:xfrm>
                <a:off x="4715" y="235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45" name="Freeform 250"/>
              <p:cNvSpPr>
                <a:spLocks noChangeArrowheads="1"/>
              </p:cNvSpPr>
              <p:nvPr/>
            </p:nvSpPr>
            <p:spPr bwMode="auto">
              <a:xfrm>
                <a:off x="4691" y="2291"/>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0000D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46" name="Freeform 251"/>
              <p:cNvSpPr>
                <a:spLocks noChangeArrowheads="1"/>
              </p:cNvSpPr>
              <p:nvPr/>
            </p:nvSpPr>
            <p:spPr bwMode="auto">
              <a:xfrm>
                <a:off x="4691" y="229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47" name="Oval 252"/>
              <p:cNvSpPr>
                <a:spLocks noChangeArrowheads="1"/>
              </p:cNvSpPr>
              <p:nvPr/>
            </p:nvSpPr>
            <p:spPr bwMode="auto">
              <a:xfrm>
                <a:off x="4775" y="169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48" name="Oval 253"/>
              <p:cNvSpPr>
                <a:spLocks noChangeArrowheads="1"/>
              </p:cNvSpPr>
              <p:nvPr/>
            </p:nvSpPr>
            <p:spPr bwMode="auto">
              <a:xfrm>
                <a:off x="4775" y="169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49" name="Oval 254"/>
              <p:cNvSpPr>
                <a:spLocks noChangeArrowheads="1"/>
              </p:cNvSpPr>
              <p:nvPr/>
            </p:nvSpPr>
            <p:spPr bwMode="auto">
              <a:xfrm>
                <a:off x="4769" y="194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50" name="Oval 255"/>
              <p:cNvSpPr>
                <a:spLocks noChangeArrowheads="1"/>
              </p:cNvSpPr>
              <p:nvPr/>
            </p:nvSpPr>
            <p:spPr bwMode="auto">
              <a:xfrm>
                <a:off x="4769" y="194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51" name="Oval 256"/>
              <p:cNvSpPr>
                <a:spLocks noChangeArrowheads="1"/>
              </p:cNvSpPr>
              <p:nvPr/>
            </p:nvSpPr>
            <p:spPr bwMode="auto">
              <a:xfrm>
                <a:off x="4763" y="211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52" name="Oval 257"/>
              <p:cNvSpPr>
                <a:spLocks noChangeArrowheads="1"/>
              </p:cNvSpPr>
              <p:nvPr/>
            </p:nvSpPr>
            <p:spPr bwMode="auto">
              <a:xfrm>
                <a:off x="4763" y="211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53" name="Freeform 258"/>
              <p:cNvSpPr>
                <a:spLocks noChangeArrowheads="1"/>
              </p:cNvSpPr>
              <p:nvPr/>
            </p:nvSpPr>
            <p:spPr bwMode="auto">
              <a:xfrm>
                <a:off x="4673" y="1835"/>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00B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54" name="Freeform 259"/>
              <p:cNvSpPr>
                <a:spLocks noChangeArrowheads="1"/>
              </p:cNvSpPr>
              <p:nvPr/>
            </p:nvSpPr>
            <p:spPr bwMode="auto">
              <a:xfrm>
                <a:off x="4673" y="1835"/>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55" name="Freeform 260"/>
              <p:cNvSpPr>
                <a:spLocks noChangeArrowheads="1"/>
              </p:cNvSpPr>
              <p:nvPr/>
            </p:nvSpPr>
            <p:spPr bwMode="auto">
              <a:xfrm>
                <a:off x="4673" y="1973"/>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007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56" name="Freeform 261"/>
              <p:cNvSpPr>
                <a:spLocks noChangeArrowheads="1"/>
              </p:cNvSpPr>
              <p:nvPr/>
            </p:nvSpPr>
            <p:spPr bwMode="auto">
              <a:xfrm>
                <a:off x="4673" y="1973"/>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57" name="Oval 262"/>
              <p:cNvSpPr>
                <a:spLocks noChangeArrowheads="1"/>
              </p:cNvSpPr>
              <p:nvPr/>
            </p:nvSpPr>
            <p:spPr bwMode="auto">
              <a:xfrm>
                <a:off x="4739" y="2494"/>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58" name="Oval 263"/>
              <p:cNvSpPr>
                <a:spLocks noChangeArrowheads="1"/>
              </p:cNvSpPr>
              <p:nvPr/>
            </p:nvSpPr>
            <p:spPr bwMode="auto">
              <a:xfrm>
                <a:off x="4739" y="2494"/>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59" name="Freeform 264"/>
              <p:cNvSpPr>
                <a:spLocks noChangeArrowheads="1"/>
              </p:cNvSpPr>
              <p:nvPr/>
            </p:nvSpPr>
            <p:spPr bwMode="auto">
              <a:xfrm>
                <a:off x="4643" y="1991"/>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60" name="Freeform 265"/>
              <p:cNvSpPr>
                <a:spLocks noChangeArrowheads="1"/>
              </p:cNvSpPr>
              <p:nvPr/>
            </p:nvSpPr>
            <p:spPr bwMode="auto">
              <a:xfrm>
                <a:off x="4643" y="199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61" name="Freeform 266"/>
              <p:cNvSpPr>
                <a:spLocks noChangeArrowheads="1"/>
              </p:cNvSpPr>
              <p:nvPr/>
            </p:nvSpPr>
            <p:spPr bwMode="auto">
              <a:xfrm>
                <a:off x="4643" y="2135"/>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002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62" name="Freeform 267"/>
              <p:cNvSpPr>
                <a:spLocks noChangeArrowheads="1"/>
              </p:cNvSpPr>
              <p:nvPr/>
            </p:nvSpPr>
            <p:spPr bwMode="auto">
              <a:xfrm>
                <a:off x="4643" y="2135"/>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63" name="Oval 268"/>
              <p:cNvSpPr>
                <a:spLocks noChangeArrowheads="1"/>
              </p:cNvSpPr>
              <p:nvPr/>
            </p:nvSpPr>
            <p:spPr bwMode="auto">
              <a:xfrm>
                <a:off x="4613" y="1529"/>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64" name="Oval 269"/>
              <p:cNvSpPr>
                <a:spLocks noChangeArrowheads="1"/>
              </p:cNvSpPr>
              <p:nvPr/>
            </p:nvSpPr>
            <p:spPr bwMode="auto">
              <a:xfrm>
                <a:off x="4613" y="1529"/>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65" name="Freeform 270"/>
              <p:cNvSpPr>
                <a:spLocks noChangeArrowheads="1"/>
              </p:cNvSpPr>
              <p:nvPr/>
            </p:nvSpPr>
            <p:spPr bwMode="auto">
              <a:xfrm>
                <a:off x="4547" y="1535"/>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60FF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66" name="Freeform 271"/>
              <p:cNvSpPr>
                <a:spLocks noChangeArrowheads="1"/>
              </p:cNvSpPr>
              <p:nvPr/>
            </p:nvSpPr>
            <p:spPr bwMode="auto">
              <a:xfrm>
                <a:off x="4547" y="1535"/>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67" name="Freeform 272"/>
              <p:cNvSpPr>
                <a:spLocks noChangeArrowheads="1"/>
              </p:cNvSpPr>
              <p:nvPr/>
            </p:nvSpPr>
            <p:spPr bwMode="auto">
              <a:xfrm>
                <a:off x="4625" y="1673"/>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10F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68" name="Freeform 273"/>
              <p:cNvSpPr>
                <a:spLocks noChangeArrowheads="1"/>
              </p:cNvSpPr>
              <p:nvPr/>
            </p:nvSpPr>
            <p:spPr bwMode="auto">
              <a:xfrm>
                <a:off x="4625" y="1673"/>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69" name="Freeform 274"/>
              <p:cNvSpPr>
                <a:spLocks noChangeArrowheads="1"/>
              </p:cNvSpPr>
              <p:nvPr/>
            </p:nvSpPr>
            <p:spPr bwMode="auto">
              <a:xfrm>
                <a:off x="4625" y="1535"/>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60FF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70" name="Freeform 275"/>
              <p:cNvSpPr>
                <a:spLocks noChangeArrowheads="1"/>
              </p:cNvSpPr>
              <p:nvPr/>
            </p:nvSpPr>
            <p:spPr bwMode="auto">
              <a:xfrm>
                <a:off x="4625" y="1535"/>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71" name="Freeform 276"/>
              <p:cNvSpPr>
                <a:spLocks noChangeArrowheads="1"/>
              </p:cNvSpPr>
              <p:nvPr/>
            </p:nvSpPr>
            <p:spPr bwMode="auto">
              <a:xfrm>
                <a:off x="4613" y="215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004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72" name="Freeform 277"/>
              <p:cNvSpPr>
                <a:spLocks noChangeArrowheads="1"/>
              </p:cNvSpPr>
              <p:nvPr/>
            </p:nvSpPr>
            <p:spPr bwMode="auto">
              <a:xfrm>
                <a:off x="4613" y="215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73" name="Freeform 278"/>
              <p:cNvSpPr>
                <a:spLocks noChangeArrowheads="1"/>
              </p:cNvSpPr>
              <p:nvPr/>
            </p:nvSpPr>
            <p:spPr bwMode="auto">
              <a:xfrm>
                <a:off x="4613" y="2291"/>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0000D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74" name="Freeform 279"/>
              <p:cNvSpPr>
                <a:spLocks noChangeArrowheads="1"/>
              </p:cNvSpPr>
              <p:nvPr/>
            </p:nvSpPr>
            <p:spPr bwMode="auto">
              <a:xfrm>
                <a:off x="4613" y="229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75" name="Rectangle 280"/>
              <p:cNvSpPr>
                <a:spLocks noChangeArrowheads="1"/>
              </p:cNvSpPr>
              <p:nvPr/>
            </p:nvSpPr>
            <p:spPr bwMode="auto">
              <a:xfrm>
                <a:off x="4787" y="2902"/>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76" name="Freeform 281"/>
              <p:cNvSpPr>
                <a:spLocks noChangeArrowheads="1"/>
              </p:cNvSpPr>
              <p:nvPr/>
            </p:nvSpPr>
            <p:spPr bwMode="auto">
              <a:xfrm>
                <a:off x="4595" y="1835"/>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00B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77" name="Freeform 282"/>
              <p:cNvSpPr>
                <a:spLocks noChangeArrowheads="1"/>
              </p:cNvSpPr>
              <p:nvPr/>
            </p:nvSpPr>
            <p:spPr bwMode="auto">
              <a:xfrm>
                <a:off x="4595" y="1835"/>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78" name="Freeform 283"/>
              <p:cNvSpPr>
                <a:spLocks noChangeArrowheads="1"/>
              </p:cNvSpPr>
              <p:nvPr/>
            </p:nvSpPr>
            <p:spPr bwMode="auto">
              <a:xfrm>
                <a:off x="4518" y="1553"/>
                <a:ext cx="107" cy="162"/>
              </a:xfrm>
              <a:custGeom>
                <a:avLst/>
                <a:gdLst>
                  <a:gd name="T0" fmla="*/ 0 w 107"/>
                  <a:gd name="T1" fmla="*/ 162 h 162"/>
                  <a:gd name="T2" fmla="*/ 107 w 107"/>
                  <a:gd name="T3" fmla="*/ 138 h 162"/>
                  <a:gd name="T4" fmla="*/ 29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38"/>
                    </a:lnTo>
                    <a:lnTo>
                      <a:pt x="29" y="0"/>
                    </a:lnTo>
                    <a:lnTo>
                      <a:pt x="0" y="162"/>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79" name="Freeform 284"/>
              <p:cNvSpPr>
                <a:spLocks noChangeArrowheads="1"/>
              </p:cNvSpPr>
              <p:nvPr/>
            </p:nvSpPr>
            <p:spPr bwMode="auto">
              <a:xfrm>
                <a:off x="4518" y="1553"/>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80" name="Oval 285"/>
              <p:cNvSpPr>
                <a:spLocks noChangeArrowheads="1"/>
              </p:cNvSpPr>
              <p:nvPr/>
            </p:nvSpPr>
            <p:spPr bwMode="auto">
              <a:xfrm>
                <a:off x="4607" y="178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81" name="Oval 286"/>
              <p:cNvSpPr>
                <a:spLocks noChangeArrowheads="1"/>
              </p:cNvSpPr>
              <p:nvPr/>
            </p:nvSpPr>
            <p:spPr bwMode="auto">
              <a:xfrm>
                <a:off x="4607" y="178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82" name="Freeform 287"/>
              <p:cNvSpPr>
                <a:spLocks noChangeArrowheads="1"/>
              </p:cNvSpPr>
              <p:nvPr/>
            </p:nvSpPr>
            <p:spPr bwMode="auto">
              <a:xfrm>
                <a:off x="4595" y="1691"/>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20FFD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83" name="Freeform 288"/>
              <p:cNvSpPr>
                <a:spLocks noChangeArrowheads="1"/>
              </p:cNvSpPr>
              <p:nvPr/>
            </p:nvSpPr>
            <p:spPr bwMode="auto">
              <a:xfrm>
                <a:off x="4595" y="169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84" name="Freeform 289"/>
              <p:cNvSpPr>
                <a:spLocks noChangeArrowheads="1"/>
              </p:cNvSpPr>
              <p:nvPr/>
            </p:nvSpPr>
            <p:spPr bwMode="auto">
              <a:xfrm>
                <a:off x="4583" y="230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85" name="Freeform 290"/>
              <p:cNvSpPr>
                <a:spLocks noChangeArrowheads="1"/>
              </p:cNvSpPr>
              <p:nvPr/>
            </p:nvSpPr>
            <p:spPr bwMode="auto">
              <a:xfrm>
                <a:off x="4583" y="230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86" name="Freeform 291"/>
              <p:cNvSpPr>
                <a:spLocks noChangeArrowheads="1"/>
              </p:cNvSpPr>
              <p:nvPr/>
            </p:nvSpPr>
            <p:spPr bwMode="auto">
              <a:xfrm>
                <a:off x="4565" y="1991"/>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87" name="Freeform 292"/>
              <p:cNvSpPr>
                <a:spLocks noChangeArrowheads="1"/>
              </p:cNvSpPr>
              <p:nvPr/>
            </p:nvSpPr>
            <p:spPr bwMode="auto">
              <a:xfrm>
                <a:off x="4565" y="199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88" name="Freeform 293"/>
              <p:cNvSpPr>
                <a:spLocks noChangeArrowheads="1"/>
              </p:cNvSpPr>
              <p:nvPr/>
            </p:nvSpPr>
            <p:spPr bwMode="auto">
              <a:xfrm>
                <a:off x="4565" y="185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89" name="Freeform 294"/>
              <p:cNvSpPr>
                <a:spLocks noChangeArrowheads="1"/>
              </p:cNvSpPr>
              <p:nvPr/>
            </p:nvSpPr>
            <p:spPr bwMode="auto">
              <a:xfrm>
                <a:off x="4565" y="185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90" name="Oval 295"/>
              <p:cNvSpPr>
                <a:spLocks noChangeArrowheads="1"/>
              </p:cNvSpPr>
              <p:nvPr/>
            </p:nvSpPr>
            <p:spPr bwMode="auto">
              <a:xfrm>
                <a:off x="4643" y="2099"/>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91" name="Oval 296"/>
              <p:cNvSpPr>
                <a:spLocks noChangeArrowheads="1"/>
              </p:cNvSpPr>
              <p:nvPr/>
            </p:nvSpPr>
            <p:spPr bwMode="auto">
              <a:xfrm>
                <a:off x="4643" y="2099"/>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492" name="Freeform 297"/>
              <p:cNvSpPr>
                <a:spLocks noChangeArrowheads="1"/>
              </p:cNvSpPr>
              <p:nvPr/>
            </p:nvSpPr>
            <p:spPr bwMode="auto">
              <a:xfrm>
                <a:off x="4547" y="1397"/>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BFFF4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93" name="Freeform 298"/>
              <p:cNvSpPr>
                <a:spLocks noChangeArrowheads="1"/>
              </p:cNvSpPr>
              <p:nvPr/>
            </p:nvSpPr>
            <p:spPr bwMode="auto">
              <a:xfrm>
                <a:off x="4547" y="1397"/>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94" name="Freeform 299"/>
              <p:cNvSpPr>
                <a:spLocks noChangeArrowheads="1"/>
              </p:cNvSpPr>
              <p:nvPr/>
            </p:nvSpPr>
            <p:spPr bwMode="auto">
              <a:xfrm>
                <a:off x="4458" y="2009"/>
                <a:ext cx="107" cy="162"/>
              </a:xfrm>
              <a:custGeom>
                <a:avLst/>
                <a:gdLst>
                  <a:gd name="T0" fmla="*/ 77 w 107"/>
                  <a:gd name="T1" fmla="*/ 162 h 162"/>
                  <a:gd name="T2" fmla="*/ 0 w 107"/>
                  <a:gd name="T3" fmla="*/ 24 h 162"/>
                  <a:gd name="T4" fmla="*/ 107 w 107"/>
                  <a:gd name="T5" fmla="*/ 0 h 162"/>
                  <a:gd name="T6" fmla="*/ 77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7" y="162"/>
                    </a:moveTo>
                    <a:lnTo>
                      <a:pt x="0" y="24"/>
                    </a:lnTo>
                    <a:lnTo>
                      <a:pt x="107" y="0"/>
                    </a:lnTo>
                    <a:lnTo>
                      <a:pt x="77" y="162"/>
                    </a:lnTo>
                    <a:close/>
                  </a:path>
                </a:pathLst>
              </a:custGeom>
              <a:solidFill>
                <a:srgbClr val="009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95" name="Freeform 300"/>
              <p:cNvSpPr>
                <a:spLocks noChangeArrowheads="1"/>
              </p:cNvSpPr>
              <p:nvPr/>
            </p:nvSpPr>
            <p:spPr bwMode="auto">
              <a:xfrm>
                <a:off x="4458" y="2009"/>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96" name="Freeform 301"/>
              <p:cNvSpPr>
                <a:spLocks noChangeArrowheads="1"/>
              </p:cNvSpPr>
              <p:nvPr/>
            </p:nvSpPr>
            <p:spPr bwMode="auto">
              <a:xfrm>
                <a:off x="4535" y="215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004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97" name="Freeform 302"/>
              <p:cNvSpPr>
                <a:spLocks noChangeArrowheads="1"/>
              </p:cNvSpPr>
              <p:nvPr/>
            </p:nvSpPr>
            <p:spPr bwMode="auto">
              <a:xfrm>
                <a:off x="4535" y="215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498" name="Freeform 303"/>
              <p:cNvSpPr>
                <a:spLocks noChangeArrowheads="1"/>
              </p:cNvSpPr>
              <p:nvPr/>
            </p:nvSpPr>
            <p:spPr bwMode="auto">
              <a:xfrm>
                <a:off x="4535" y="200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009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499" name="Freeform 304"/>
              <p:cNvSpPr>
                <a:spLocks noChangeArrowheads="1"/>
              </p:cNvSpPr>
              <p:nvPr/>
            </p:nvSpPr>
            <p:spPr bwMode="auto">
              <a:xfrm>
                <a:off x="4535" y="200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00" name="Oval 305"/>
              <p:cNvSpPr>
                <a:spLocks noChangeArrowheads="1"/>
              </p:cNvSpPr>
              <p:nvPr/>
            </p:nvSpPr>
            <p:spPr bwMode="auto">
              <a:xfrm>
                <a:off x="4613" y="214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01" name="Oval 306"/>
              <p:cNvSpPr>
                <a:spLocks noChangeArrowheads="1"/>
              </p:cNvSpPr>
              <p:nvPr/>
            </p:nvSpPr>
            <p:spPr bwMode="auto">
              <a:xfrm>
                <a:off x="4613" y="214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02" name="Oval 307"/>
              <p:cNvSpPr>
                <a:spLocks noChangeArrowheads="1"/>
              </p:cNvSpPr>
              <p:nvPr/>
            </p:nvSpPr>
            <p:spPr bwMode="auto">
              <a:xfrm>
                <a:off x="4607" y="1589"/>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03" name="Oval 308"/>
              <p:cNvSpPr>
                <a:spLocks noChangeArrowheads="1"/>
              </p:cNvSpPr>
              <p:nvPr/>
            </p:nvSpPr>
            <p:spPr bwMode="auto">
              <a:xfrm>
                <a:off x="4607" y="1589"/>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04" name="Freeform 309"/>
              <p:cNvSpPr>
                <a:spLocks noChangeArrowheads="1"/>
              </p:cNvSpPr>
              <p:nvPr/>
            </p:nvSpPr>
            <p:spPr bwMode="auto">
              <a:xfrm>
                <a:off x="4518" y="1691"/>
                <a:ext cx="107" cy="162"/>
              </a:xfrm>
              <a:custGeom>
                <a:avLst/>
                <a:gdLst>
                  <a:gd name="T0" fmla="*/ 77 w 107"/>
                  <a:gd name="T1" fmla="*/ 162 h 162"/>
                  <a:gd name="T2" fmla="*/ 0 w 107"/>
                  <a:gd name="T3" fmla="*/ 24 h 162"/>
                  <a:gd name="T4" fmla="*/ 107 w 107"/>
                  <a:gd name="T5" fmla="*/ 0 h 162"/>
                  <a:gd name="T6" fmla="*/ 77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7" y="162"/>
                    </a:moveTo>
                    <a:lnTo>
                      <a:pt x="0" y="24"/>
                    </a:lnTo>
                    <a:lnTo>
                      <a:pt x="107" y="0"/>
                    </a:lnTo>
                    <a:lnTo>
                      <a:pt x="77" y="162"/>
                    </a:lnTo>
                    <a:close/>
                  </a:path>
                </a:pathLst>
              </a:custGeom>
              <a:solidFill>
                <a:srgbClr val="20FFD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05" name="Freeform 310"/>
              <p:cNvSpPr>
                <a:spLocks noChangeArrowheads="1"/>
              </p:cNvSpPr>
              <p:nvPr/>
            </p:nvSpPr>
            <p:spPr bwMode="auto">
              <a:xfrm>
                <a:off x="4518" y="1691"/>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06" name="Freeform 311"/>
              <p:cNvSpPr>
                <a:spLocks noChangeArrowheads="1"/>
              </p:cNvSpPr>
              <p:nvPr/>
            </p:nvSpPr>
            <p:spPr bwMode="auto">
              <a:xfrm>
                <a:off x="4506" y="2309"/>
                <a:ext cx="107" cy="162"/>
              </a:xfrm>
              <a:custGeom>
                <a:avLst/>
                <a:gdLst>
                  <a:gd name="T0" fmla="*/ 77 w 107"/>
                  <a:gd name="T1" fmla="*/ 162 h 162"/>
                  <a:gd name="T2" fmla="*/ 0 w 107"/>
                  <a:gd name="T3" fmla="*/ 24 h 162"/>
                  <a:gd name="T4" fmla="*/ 107 w 107"/>
                  <a:gd name="T5" fmla="*/ 0 h 162"/>
                  <a:gd name="T6" fmla="*/ 77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7" y="162"/>
                    </a:moveTo>
                    <a:lnTo>
                      <a:pt x="0" y="24"/>
                    </a:lnTo>
                    <a:lnTo>
                      <a:pt x="107" y="0"/>
                    </a:lnTo>
                    <a:lnTo>
                      <a:pt x="77" y="162"/>
                    </a:lnTo>
                    <a:close/>
                  </a:path>
                </a:pathLst>
              </a:cu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07" name="Freeform 312"/>
              <p:cNvSpPr>
                <a:spLocks noChangeArrowheads="1"/>
              </p:cNvSpPr>
              <p:nvPr/>
            </p:nvSpPr>
            <p:spPr bwMode="auto">
              <a:xfrm>
                <a:off x="4506" y="2309"/>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08" name="Freeform 313"/>
              <p:cNvSpPr>
                <a:spLocks noChangeArrowheads="1"/>
              </p:cNvSpPr>
              <p:nvPr/>
            </p:nvSpPr>
            <p:spPr bwMode="auto">
              <a:xfrm>
                <a:off x="4428" y="2033"/>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00A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09" name="Freeform 314"/>
              <p:cNvSpPr>
                <a:spLocks noChangeArrowheads="1"/>
              </p:cNvSpPr>
              <p:nvPr/>
            </p:nvSpPr>
            <p:spPr bwMode="auto">
              <a:xfrm>
                <a:off x="4428" y="2033"/>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10" name="Freeform 315"/>
              <p:cNvSpPr>
                <a:spLocks noChangeArrowheads="1"/>
              </p:cNvSpPr>
              <p:nvPr/>
            </p:nvSpPr>
            <p:spPr bwMode="auto">
              <a:xfrm>
                <a:off x="4506" y="2171"/>
                <a:ext cx="107" cy="162"/>
              </a:xfrm>
              <a:custGeom>
                <a:avLst/>
                <a:gdLst>
                  <a:gd name="T0" fmla="*/ 0 w 107"/>
                  <a:gd name="T1" fmla="*/ 162 h 162"/>
                  <a:gd name="T2" fmla="*/ 107 w 107"/>
                  <a:gd name="T3" fmla="*/ 138 h 162"/>
                  <a:gd name="T4" fmla="*/ 29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38"/>
                    </a:lnTo>
                    <a:lnTo>
                      <a:pt x="29" y="0"/>
                    </a:lnTo>
                    <a:lnTo>
                      <a:pt x="0" y="162"/>
                    </a:lnTo>
                    <a:close/>
                  </a:path>
                </a:pathLst>
              </a:custGeom>
              <a:solidFill>
                <a:srgbClr val="005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11" name="Freeform 316"/>
              <p:cNvSpPr>
                <a:spLocks noChangeArrowheads="1"/>
              </p:cNvSpPr>
              <p:nvPr/>
            </p:nvSpPr>
            <p:spPr bwMode="auto">
              <a:xfrm>
                <a:off x="4506" y="2171"/>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12" name="Freeform 317"/>
              <p:cNvSpPr>
                <a:spLocks noChangeArrowheads="1"/>
              </p:cNvSpPr>
              <p:nvPr/>
            </p:nvSpPr>
            <p:spPr bwMode="auto">
              <a:xfrm>
                <a:off x="4488" y="1853"/>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13" name="Freeform 318"/>
              <p:cNvSpPr>
                <a:spLocks noChangeArrowheads="1"/>
              </p:cNvSpPr>
              <p:nvPr/>
            </p:nvSpPr>
            <p:spPr bwMode="auto">
              <a:xfrm>
                <a:off x="4488" y="1853"/>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14" name="Freeform 319"/>
              <p:cNvSpPr>
                <a:spLocks noChangeArrowheads="1"/>
              </p:cNvSpPr>
              <p:nvPr/>
            </p:nvSpPr>
            <p:spPr bwMode="auto">
              <a:xfrm>
                <a:off x="4488" y="1715"/>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40FFB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15" name="Freeform 320"/>
              <p:cNvSpPr>
                <a:spLocks noChangeArrowheads="1"/>
              </p:cNvSpPr>
              <p:nvPr/>
            </p:nvSpPr>
            <p:spPr bwMode="auto">
              <a:xfrm>
                <a:off x="4488" y="1715"/>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16" name="Oval 321"/>
              <p:cNvSpPr>
                <a:spLocks noChangeArrowheads="1"/>
              </p:cNvSpPr>
              <p:nvPr/>
            </p:nvSpPr>
            <p:spPr bwMode="auto">
              <a:xfrm>
                <a:off x="4470" y="238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17" name="Oval 322"/>
              <p:cNvSpPr>
                <a:spLocks noChangeArrowheads="1"/>
              </p:cNvSpPr>
              <p:nvPr/>
            </p:nvSpPr>
            <p:spPr bwMode="auto">
              <a:xfrm>
                <a:off x="4470" y="238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18" name="Freeform 323"/>
              <p:cNvSpPr>
                <a:spLocks noChangeArrowheads="1"/>
              </p:cNvSpPr>
              <p:nvPr/>
            </p:nvSpPr>
            <p:spPr bwMode="auto">
              <a:xfrm>
                <a:off x="4476" y="2333"/>
                <a:ext cx="107" cy="155"/>
              </a:xfrm>
              <a:custGeom>
                <a:avLst/>
                <a:gdLst>
                  <a:gd name="T0" fmla="*/ 0 w 107"/>
                  <a:gd name="T1" fmla="*/ 155 h 155"/>
                  <a:gd name="T2" fmla="*/ 107 w 107"/>
                  <a:gd name="T3" fmla="*/ 138 h 155"/>
                  <a:gd name="T4" fmla="*/ 30 w 107"/>
                  <a:gd name="T5" fmla="*/ 0 h 155"/>
                  <a:gd name="T6" fmla="*/ 0 w 107"/>
                  <a:gd name="T7" fmla="*/ 155 h 155"/>
                  <a:gd name="T8" fmla="*/ 0 60000 65536"/>
                  <a:gd name="T9" fmla="*/ 0 60000 65536"/>
                  <a:gd name="T10" fmla="*/ 0 60000 65536"/>
                  <a:gd name="T11" fmla="*/ 0 60000 65536"/>
                  <a:gd name="T12" fmla="*/ 0 w 107"/>
                  <a:gd name="T13" fmla="*/ 0 h 155"/>
                  <a:gd name="T14" fmla="*/ 107 w 107"/>
                  <a:gd name="T15" fmla="*/ 155 h 155"/>
                </a:gdLst>
                <a:ahLst/>
                <a:cxnLst>
                  <a:cxn ang="T8">
                    <a:pos x="T0" y="T1"/>
                  </a:cxn>
                  <a:cxn ang="T9">
                    <a:pos x="T2" y="T3"/>
                  </a:cxn>
                  <a:cxn ang="T10">
                    <a:pos x="T4" y="T5"/>
                  </a:cxn>
                  <a:cxn ang="T11">
                    <a:pos x="T6" y="T7"/>
                  </a:cxn>
                </a:cxnLst>
                <a:rect l="T12" t="T13" r="T14" b="T15"/>
                <a:pathLst>
                  <a:path w="107" h="155">
                    <a:moveTo>
                      <a:pt x="0" y="155"/>
                    </a:moveTo>
                    <a:lnTo>
                      <a:pt x="107" y="138"/>
                    </a:lnTo>
                    <a:lnTo>
                      <a:pt x="30" y="0"/>
                    </a:lnTo>
                    <a:lnTo>
                      <a:pt x="0" y="155"/>
                    </a:lnTo>
                    <a:close/>
                  </a:path>
                </a:pathLst>
              </a:custGeom>
              <a:solidFill>
                <a:srgbClr val="001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19" name="Freeform 324"/>
              <p:cNvSpPr>
                <a:spLocks noChangeArrowheads="1"/>
              </p:cNvSpPr>
              <p:nvPr/>
            </p:nvSpPr>
            <p:spPr bwMode="auto">
              <a:xfrm>
                <a:off x="4476" y="2333"/>
                <a:ext cx="107" cy="155"/>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20" name="Freeform 325"/>
              <p:cNvSpPr>
                <a:spLocks noChangeArrowheads="1"/>
              </p:cNvSpPr>
              <p:nvPr/>
            </p:nvSpPr>
            <p:spPr bwMode="auto">
              <a:xfrm>
                <a:off x="4470" y="1397"/>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BFFF4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21" name="Freeform 326"/>
              <p:cNvSpPr>
                <a:spLocks noChangeArrowheads="1"/>
              </p:cNvSpPr>
              <p:nvPr/>
            </p:nvSpPr>
            <p:spPr bwMode="auto">
              <a:xfrm>
                <a:off x="4470" y="1397"/>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22" name="Oval 327"/>
              <p:cNvSpPr>
                <a:spLocks noChangeArrowheads="1"/>
              </p:cNvSpPr>
              <p:nvPr/>
            </p:nvSpPr>
            <p:spPr bwMode="auto">
              <a:xfrm>
                <a:off x="4398" y="124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23" name="Oval 328"/>
              <p:cNvSpPr>
                <a:spLocks noChangeArrowheads="1"/>
              </p:cNvSpPr>
              <p:nvPr/>
            </p:nvSpPr>
            <p:spPr bwMode="auto">
              <a:xfrm>
                <a:off x="4398" y="124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24" name="Freeform 329"/>
              <p:cNvSpPr>
                <a:spLocks noChangeArrowheads="1"/>
              </p:cNvSpPr>
              <p:nvPr/>
            </p:nvSpPr>
            <p:spPr bwMode="auto">
              <a:xfrm>
                <a:off x="4392" y="1116"/>
                <a:ext cx="108" cy="155"/>
              </a:xfrm>
              <a:custGeom>
                <a:avLst/>
                <a:gdLst>
                  <a:gd name="T0" fmla="*/ 0 w 108"/>
                  <a:gd name="T1" fmla="*/ 155 h 155"/>
                  <a:gd name="T2" fmla="*/ 108 w 108"/>
                  <a:gd name="T3" fmla="*/ 137 h 155"/>
                  <a:gd name="T4" fmla="*/ 30 w 108"/>
                  <a:gd name="T5" fmla="*/ 0 h 155"/>
                  <a:gd name="T6" fmla="*/ 0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0" y="155"/>
                    </a:moveTo>
                    <a:lnTo>
                      <a:pt x="108" y="137"/>
                    </a:lnTo>
                    <a:lnTo>
                      <a:pt x="30" y="0"/>
                    </a:lnTo>
                    <a:lnTo>
                      <a:pt x="0" y="155"/>
                    </a:lnTo>
                    <a:close/>
                  </a:path>
                </a:pathLst>
              </a:custGeom>
              <a:solidFill>
                <a:srgbClr val="FF8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25" name="Freeform 330"/>
              <p:cNvSpPr>
                <a:spLocks noChangeArrowheads="1"/>
              </p:cNvSpPr>
              <p:nvPr/>
            </p:nvSpPr>
            <p:spPr bwMode="auto">
              <a:xfrm>
                <a:off x="4392" y="1116"/>
                <a:ext cx="108" cy="155"/>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26" name="Freeform 331"/>
              <p:cNvSpPr>
                <a:spLocks noChangeArrowheads="1"/>
              </p:cNvSpPr>
              <p:nvPr/>
            </p:nvSpPr>
            <p:spPr bwMode="auto">
              <a:xfrm>
                <a:off x="4470" y="1253"/>
                <a:ext cx="107" cy="162"/>
              </a:xfrm>
              <a:custGeom>
                <a:avLst/>
                <a:gdLst>
                  <a:gd name="T0" fmla="*/ 0 w 107"/>
                  <a:gd name="T1" fmla="*/ 162 h 162"/>
                  <a:gd name="T2" fmla="*/ 107 w 107"/>
                  <a:gd name="T3" fmla="*/ 144 h 162"/>
                  <a:gd name="T4" fmla="*/ 30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44"/>
                    </a:lnTo>
                    <a:lnTo>
                      <a:pt x="30" y="0"/>
                    </a:lnTo>
                    <a:lnTo>
                      <a:pt x="0" y="162"/>
                    </a:lnTo>
                    <a:close/>
                  </a:path>
                </a:pathLst>
              </a:custGeom>
              <a:solidFill>
                <a:srgbClr val="FFD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27" name="Freeform 332"/>
              <p:cNvSpPr>
                <a:spLocks noChangeArrowheads="1"/>
              </p:cNvSpPr>
              <p:nvPr/>
            </p:nvSpPr>
            <p:spPr bwMode="auto">
              <a:xfrm>
                <a:off x="4470" y="1253"/>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28" name="Freeform 333"/>
              <p:cNvSpPr>
                <a:spLocks noChangeArrowheads="1"/>
              </p:cNvSpPr>
              <p:nvPr/>
            </p:nvSpPr>
            <p:spPr bwMode="auto">
              <a:xfrm>
                <a:off x="4458" y="1871"/>
                <a:ext cx="107" cy="162"/>
              </a:xfrm>
              <a:custGeom>
                <a:avLst/>
                <a:gdLst>
                  <a:gd name="T0" fmla="*/ 0 w 107"/>
                  <a:gd name="T1" fmla="*/ 162 h 162"/>
                  <a:gd name="T2" fmla="*/ 107 w 107"/>
                  <a:gd name="T3" fmla="*/ 138 h 162"/>
                  <a:gd name="T4" fmla="*/ 30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38"/>
                    </a:lnTo>
                    <a:lnTo>
                      <a:pt x="30" y="0"/>
                    </a:lnTo>
                    <a:lnTo>
                      <a:pt x="0" y="162"/>
                    </a:lnTo>
                    <a:close/>
                  </a:path>
                </a:pathLst>
              </a:custGeom>
              <a:solidFill>
                <a:srgbClr val="00E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29" name="Freeform 334"/>
              <p:cNvSpPr>
                <a:spLocks noChangeArrowheads="1"/>
              </p:cNvSpPr>
              <p:nvPr/>
            </p:nvSpPr>
            <p:spPr bwMode="auto">
              <a:xfrm>
                <a:off x="4458" y="1871"/>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30" name="Freeform 335"/>
              <p:cNvSpPr>
                <a:spLocks noChangeArrowheads="1"/>
              </p:cNvSpPr>
              <p:nvPr/>
            </p:nvSpPr>
            <p:spPr bwMode="auto">
              <a:xfrm>
                <a:off x="4440" y="1553"/>
                <a:ext cx="107" cy="162"/>
              </a:xfrm>
              <a:custGeom>
                <a:avLst/>
                <a:gdLst>
                  <a:gd name="T0" fmla="*/ 78 w 107"/>
                  <a:gd name="T1" fmla="*/ 162 h 162"/>
                  <a:gd name="T2" fmla="*/ 0 w 107"/>
                  <a:gd name="T3" fmla="*/ 18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18"/>
                    </a:lnTo>
                    <a:lnTo>
                      <a:pt x="107" y="0"/>
                    </a:lnTo>
                    <a:lnTo>
                      <a:pt x="78" y="162"/>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31" name="Freeform 336"/>
              <p:cNvSpPr>
                <a:spLocks noChangeArrowheads="1"/>
              </p:cNvSpPr>
              <p:nvPr/>
            </p:nvSpPr>
            <p:spPr bwMode="auto">
              <a:xfrm>
                <a:off x="4440" y="1553"/>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32" name="Freeform 337"/>
              <p:cNvSpPr>
                <a:spLocks noChangeArrowheads="1"/>
              </p:cNvSpPr>
              <p:nvPr/>
            </p:nvSpPr>
            <p:spPr bwMode="auto">
              <a:xfrm>
                <a:off x="4440" y="1415"/>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CFFF3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33" name="Freeform 338"/>
              <p:cNvSpPr>
                <a:spLocks noChangeArrowheads="1"/>
              </p:cNvSpPr>
              <p:nvPr/>
            </p:nvSpPr>
            <p:spPr bwMode="auto">
              <a:xfrm>
                <a:off x="4440" y="1415"/>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34" name="Freeform 339"/>
              <p:cNvSpPr>
                <a:spLocks noChangeArrowheads="1"/>
              </p:cNvSpPr>
              <p:nvPr/>
            </p:nvSpPr>
            <p:spPr bwMode="auto">
              <a:xfrm>
                <a:off x="4428" y="2171"/>
                <a:ext cx="107" cy="162"/>
              </a:xfrm>
              <a:custGeom>
                <a:avLst/>
                <a:gdLst>
                  <a:gd name="T0" fmla="*/ 78 w 107"/>
                  <a:gd name="T1" fmla="*/ 162 h 162"/>
                  <a:gd name="T2" fmla="*/ 0 w 107"/>
                  <a:gd name="T3" fmla="*/ 18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18"/>
                    </a:lnTo>
                    <a:lnTo>
                      <a:pt x="107" y="0"/>
                    </a:lnTo>
                    <a:lnTo>
                      <a:pt x="78" y="162"/>
                    </a:lnTo>
                    <a:close/>
                  </a:path>
                </a:pathLst>
              </a:custGeom>
              <a:solidFill>
                <a:srgbClr val="005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35" name="Freeform 340"/>
              <p:cNvSpPr>
                <a:spLocks noChangeArrowheads="1"/>
              </p:cNvSpPr>
              <p:nvPr/>
            </p:nvSpPr>
            <p:spPr bwMode="auto">
              <a:xfrm>
                <a:off x="4428" y="2171"/>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36" name="Oval 341"/>
              <p:cNvSpPr>
                <a:spLocks noChangeArrowheads="1"/>
              </p:cNvSpPr>
              <p:nvPr/>
            </p:nvSpPr>
            <p:spPr bwMode="auto">
              <a:xfrm>
                <a:off x="4500" y="2009"/>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37" name="Oval 342"/>
              <p:cNvSpPr>
                <a:spLocks noChangeArrowheads="1"/>
              </p:cNvSpPr>
              <p:nvPr/>
            </p:nvSpPr>
            <p:spPr bwMode="auto">
              <a:xfrm>
                <a:off x="4500" y="2009"/>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38" name="Oval 343"/>
              <p:cNvSpPr>
                <a:spLocks noChangeArrowheads="1"/>
              </p:cNvSpPr>
              <p:nvPr/>
            </p:nvSpPr>
            <p:spPr bwMode="auto">
              <a:xfrm>
                <a:off x="4494" y="2141"/>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39" name="Oval 344"/>
              <p:cNvSpPr>
                <a:spLocks noChangeArrowheads="1"/>
              </p:cNvSpPr>
              <p:nvPr/>
            </p:nvSpPr>
            <p:spPr bwMode="auto">
              <a:xfrm>
                <a:off x="4494" y="2141"/>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540" name="Freeform 345"/>
              <p:cNvSpPr>
                <a:spLocks noChangeArrowheads="1"/>
              </p:cNvSpPr>
              <p:nvPr/>
            </p:nvSpPr>
            <p:spPr bwMode="auto">
              <a:xfrm>
                <a:off x="4410" y="1571"/>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8FFF7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41" name="Freeform 346"/>
              <p:cNvSpPr>
                <a:spLocks noChangeArrowheads="1"/>
              </p:cNvSpPr>
              <p:nvPr/>
            </p:nvSpPr>
            <p:spPr bwMode="auto">
              <a:xfrm>
                <a:off x="4410" y="157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42" name="Freeform 347"/>
              <p:cNvSpPr>
                <a:spLocks noChangeArrowheads="1"/>
              </p:cNvSpPr>
              <p:nvPr/>
            </p:nvSpPr>
            <p:spPr bwMode="auto">
              <a:xfrm>
                <a:off x="4410" y="1715"/>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40FFB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43" name="Freeform 348"/>
              <p:cNvSpPr>
                <a:spLocks noChangeArrowheads="1"/>
              </p:cNvSpPr>
              <p:nvPr/>
            </p:nvSpPr>
            <p:spPr bwMode="auto">
              <a:xfrm>
                <a:off x="4410" y="1715"/>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44" name="Freeform 349"/>
              <p:cNvSpPr>
                <a:spLocks noChangeArrowheads="1"/>
              </p:cNvSpPr>
              <p:nvPr/>
            </p:nvSpPr>
            <p:spPr bwMode="auto">
              <a:xfrm>
                <a:off x="4320" y="2189"/>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007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45" name="Freeform 350"/>
              <p:cNvSpPr>
                <a:spLocks noChangeArrowheads="1"/>
              </p:cNvSpPr>
              <p:nvPr/>
            </p:nvSpPr>
            <p:spPr bwMode="auto">
              <a:xfrm>
                <a:off x="4320" y="218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46" name="Freeform 351"/>
              <p:cNvSpPr>
                <a:spLocks noChangeArrowheads="1"/>
              </p:cNvSpPr>
              <p:nvPr/>
            </p:nvSpPr>
            <p:spPr bwMode="auto">
              <a:xfrm>
                <a:off x="4398" y="2333"/>
                <a:ext cx="108" cy="155"/>
              </a:xfrm>
              <a:custGeom>
                <a:avLst/>
                <a:gdLst>
                  <a:gd name="T0" fmla="*/ 78 w 108"/>
                  <a:gd name="T1" fmla="*/ 155 h 155"/>
                  <a:gd name="T2" fmla="*/ 0 w 108"/>
                  <a:gd name="T3" fmla="*/ 18 h 155"/>
                  <a:gd name="T4" fmla="*/ 108 w 108"/>
                  <a:gd name="T5" fmla="*/ 0 h 155"/>
                  <a:gd name="T6" fmla="*/ 78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78" y="155"/>
                    </a:moveTo>
                    <a:lnTo>
                      <a:pt x="0" y="18"/>
                    </a:lnTo>
                    <a:lnTo>
                      <a:pt x="108" y="0"/>
                    </a:lnTo>
                    <a:lnTo>
                      <a:pt x="78" y="155"/>
                    </a:lnTo>
                    <a:close/>
                  </a:path>
                </a:pathLst>
              </a:custGeom>
              <a:solidFill>
                <a:srgbClr val="001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47" name="Freeform 352"/>
              <p:cNvSpPr>
                <a:spLocks noChangeArrowheads="1"/>
              </p:cNvSpPr>
              <p:nvPr/>
            </p:nvSpPr>
            <p:spPr bwMode="auto">
              <a:xfrm>
                <a:off x="4398" y="2333"/>
                <a:ext cx="108" cy="155"/>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48" name="Freeform 353"/>
              <p:cNvSpPr>
                <a:spLocks noChangeArrowheads="1"/>
              </p:cNvSpPr>
              <p:nvPr/>
            </p:nvSpPr>
            <p:spPr bwMode="auto">
              <a:xfrm>
                <a:off x="4398" y="218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007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49" name="Freeform 354"/>
              <p:cNvSpPr>
                <a:spLocks noChangeArrowheads="1"/>
              </p:cNvSpPr>
              <p:nvPr/>
            </p:nvSpPr>
            <p:spPr bwMode="auto">
              <a:xfrm>
                <a:off x="4398" y="218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50" name="Freeform 355"/>
              <p:cNvSpPr>
                <a:spLocks noChangeArrowheads="1"/>
              </p:cNvSpPr>
              <p:nvPr/>
            </p:nvSpPr>
            <p:spPr bwMode="auto">
              <a:xfrm>
                <a:off x="4392" y="1253"/>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FFD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51" name="Freeform 356"/>
              <p:cNvSpPr>
                <a:spLocks noChangeArrowheads="1"/>
              </p:cNvSpPr>
              <p:nvPr/>
            </p:nvSpPr>
            <p:spPr bwMode="auto">
              <a:xfrm>
                <a:off x="4392" y="1253"/>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52" name="Freeform 357"/>
              <p:cNvSpPr>
                <a:spLocks noChangeArrowheads="1"/>
              </p:cNvSpPr>
              <p:nvPr/>
            </p:nvSpPr>
            <p:spPr bwMode="auto">
              <a:xfrm>
                <a:off x="4380" y="1871"/>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00E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53" name="Freeform 358"/>
              <p:cNvSpPr>
                <a:spLocks noChangeArrowheads="1"/>
              </p:cNvSpPr>
              <p:nvPr/>
            </p:nvSpPr>
            <p:spPr bwMode="auto">
              <a:xfrm>
                <a:off x="4380" y="187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554" name="Freeform 359"/>
              <p:cNvSpPr>
                <a:spLocks noChangeArrowheads="1"/>
              </p:cNvSpPr>
              <p:nvPr/>
            </p:nvSpPr>
            <p:spPr bwMode="auto">
              <a:xfrm>
                <a:off x="4380" y="173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50FF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555" name="Freeform 360"/>
              <p:cNvSpPr>
                <a:spLocks noChangeArrowheads="1"/>
              </p:cNvSpPr>
              <p:nvPr/>
            </p:nvSpPr>
            <p:spPr bwMode="auto">
              <a:xfrm>
                <a:off x="4380" y="173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88082" name="Freeform 361"/>
            <p:cNvSpPr>
              <a:spLocks noChangeArrowheads="1"/>
            </p:cNvSpPr>
            <p:nvPr/>
          </p:nvSpPr>
          <p:spPr bwMode="auto">
            <a:xfrm>
              <a:off x="4290" y="221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83" name="Freeform 362"/>
            <p:cNvSpPr>
              <a:spLocks noChangeArrowheads="1"/>
            </p:cNvSpPr>
            <p:nvPr/>
          </p:nvSpPr>
          <p:spPr bwMode="auto">
            <a:xfrm>
              <a:off x="4290" y="221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84" name="Freeform 363"/>
            <p:cNvSpPr>
              <a:spLocks noChangeArrowheads="1"/>
            </p:cNvSpPr>
            <p:nvPr/>
          </p:nvSpPr>
          <p:spPr bwMode="auto">
            <a:xfrm>
              <a:off x="4368" y="2351"/>
              <a:ext cx="108" cy="155"/>
            </a:xfrm>
            <a:custGeom>
              <a:avLst/>
              <a:gdLst>
                <a:gd name="T0" fmla="*/ 0 w 108"/>
                <a:gd name="T1" fmla="*/ 155 h 155"/>
                <a:gd name="T2" fmla="*/ 108 w 108"/>
                <a:gd name="T3" fmla="*/ 137 h 155"/>
                <a:gd name="T4" fmla="*/ 30 w 108"/>
                <a:gd name="T5" fmla="*/ 0 h 155"/>
                <a:gd name="T6" fmla="*/ 0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0" y="155"/>
                  </a:moveTo>
                  <a:lnTo>
                    <a:pt x="108" y="137"/>
                  </a:lnTo>
                  <a:lnTo>
                    <a:pt x="30" y="0"/>
                  </a:lnTo>
                  <a:lnTo>
                    <a:pt x="0" y="155"/>
                  </a:lnTo>
                  <a:close/>
                </a:path>
              </a:pathLst>
            </a:custGeom>
            <a:solidFill>
              <a:srgbClr val="002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85" name="Freeform 364"/>
            <p:cNvSpPr>
              <a:spLocks noChangeArrowheads="1"/>
            </p:cNvSpPr>
            <p:nvPr/>
          </p:nvSpPr>
          <p:spPr bwMode="auto">
            <a:xfrm>
              <a:off x="4368" y="2351"/>
              <a:ext cx="108" cy="155"/>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86" name="Freeform 365"/>
            <p:cNvSpPr>
              <a:spLocks noChangeArrowheads="1"/>
            </p:cNvSpPr>
            <p:nvPr/>
          </p:nvSpPr>
          <p:spPr bwMode="auto">
            <a:xfrm>
              <a:off x="4362" y="1271"/>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FFC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87" name="Freeform 366"/>
            <p:cNvSpPr>
              <a:spLocks noChangeArrowheads="1"/>
            </p:cNvSpPr>
            <p:nvPr/>
          </p:nvSpPr>
          <p:spPr bwMode="auto">
            <a:xfrm>
              <a:off x="4362" y="127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88" name="Freeform 367"/>
            <p:cNvSpPr>
              <a:spLocks noChangeArrowheads="1"/>
            </p:cNvSpPr>
            <p:nvPr/>
          </p:nvSpPr>
          <p:spPr bwMode="auto">
            <a:xfrm>
              <a:off x="4284" y="1271"/>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FFC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89" name="Freeform 368"/>
            <p:cNvSpPr>
              <a:spLocks noChangeArrowheads="1"/>
            </p:cNvSpPr>
            <p:nvPr/>
          </p:nvSpPr>
          <p:spPr bwMode="auto">
            <a:xfrm>
              <a:off x="4284" y="127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90" name="Freeform 369"/>
            <p:cNvSpPr>
              <a:spLocks noChangeArrowheads="1"/>
            </p:cNvSpPr>
            <p:nvPr/>
          </p:nvSpPr>
          <p:spPr bwMode="auto">
            <a:xfrm>
              <a:off x="4362" y="1415"/>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CFFF3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91" name="Freeform 370"/>
            <p:cNvSpPr>
              <a:spLocks noChangeArrowheads="1"/>
            </p:cNvSpPr>
            <p:nvPr/>
          </p:nvSpPr>
          <p:spPr bwMode="auto">
            <a:xfrm>
              <a:off x="4362" y="1415"/>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92" name="Oval 371"/>
            <p:cNvSpPr>
              <a:spLocks noChangeArrowheads="1"/>
            </p:cNvSpPr>
            <p:nvPr/>
          </p:nvSpPr>
          <p:spPr bwMode="auto">
            <a:xfrm>
              <a:off x="4446" y="2536"/>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093" name="Oval 372"/>
            <p:cNvSpPr>
              <a:spLocks noChangeArrowheads="1"/>
            </p:cNvSpPr>
            <p:nvPr/>
          </p:nvSpPr>
          <p:spPr bwMode="auto">
            <a:xfrm>
              <a:off x="4446" y="2536"/>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094" name="Oval 373"/>
            <p:cNvSpPr>
              <a:spLocks noChangeArrowheads="1"/>
            </p:cNvSpPr>
            <p:nvPr/>
          </p:nvSpPr>
          <p:spPr bwMode="auto">
            <a:xfrm>
              <a:off x="4440" y="123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095" name="Oval 374"/>
            <p:cNvSpPr>
              <a:spLocks noChangeArrowheads="1"/>
            </p:cNvSpPr>
            <p:nvPr/>
          </p:nvSpPr>
          <p:spPr bwMode="auto">
            <a:xfrm>
              <a:off x="4440" y="123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096" name="Freeform 375"/>
            <p:cNvSpPr>
              <a:spLocks noChangeArrowheads="1"/>
            </p:cNvSpPr>
            <p:nvPr/>
          </p:nvSpPr>
          <p:spPr bwMode="auto">
            <a:xfrm>
              <a:off x="4350" y="188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10F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97" name="Freeform 376"/>
            <p:cNvSpPr>
              <a:spLocks noChangeArrowheads="1"/>
            </p:cNvSpPr>
            <p:nvPr/>
          </p:nvSpPr>
          <p:spPr bwMode="auto">
            <a:xfrm>
              <a:off x="4350" y="188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098" name="Freeform 377"/>
            <p:cNvSpPr>
              <a:spLocks noChangeArrowheads="1"/>
            </p:cNvSpPr>
            <p:nvPr/>
          </p:nvSpPr>
          <p:spPr bwMode="auto">
            <a:xfrm>
              <a:off x="4350" y="203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00A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099" name="Freeform 378"/>
            <p:cNvSpPr>
              <a:spLocks noChangeArrowheads="1"/>
            </p:cNvSpPr>
            <p:nvPr/>
          </p:nvSpPr>
          <p:spPr bwMode="auto">
            <a:xfrm>
              <a:off x="4350" y="203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00" name="Freeform 379"/>
            <p:cNvSpPr>
              <a:spLocks noChangeArrowheads="1"/>
            </p:cNvSpPr>
            <p:nvPr/>
          </p:nvSpPr>
          <p:spPr bwMode="auto">
            <a:xfrm>
              <a:off x="4254" y="1295"/>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FFA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01" name="Freeform 380"/>
            <p:cNvSpPr>
              <a:spLocks noChangeArrowheads="1"/>
            </p:cNvSpPr>
            <p:nvPr/>
          </p:nvSpPr>
          <p:spPr bwMode="auto">
            <a:xfrm>
              <a:off x="4254" y="1295"/>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02" name="Freeform 381"/>
            <p:cNvSpPr>
              <a:spLocks noChangeArrowheads="1"/>
            </p:cNvSpPr>
            <p:nvPr/>
          </p:nvSpPr>
          <p:spPr bwMode="auto">
            <a:xfrm>
              <a:off x="4332" y="1433"/>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EFFF1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03" name="Freeform 382"/>
            <p:cNvSpPr>
              <a:spLocks noChangeArrowheads="1"/>
            </p:cNvSpPr>
            <p:nvPr/>
          </p:nvSpPr>
          <p:spPr bwMode="auto">
            <a:xfrm>
              <a:off x="4332" y="1433"/>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04" name="Freeform 383"/>
            <p:cNvSpPr>
              <a:spLocks noChangeArrowheads="1"/>
            </p:cNvSpPr>
            <p:nvPr/>
          </p:nvSpPr>
          <p:spPr bwMode="auto">
            <a:xfrm>
              <a:off x="4332" y="1571"/>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8FFF7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05" name="Freeform 384"/>
            <p:cNvSpPr>
              <a:spLocks noChangeArrowheads="1"/>
            </p:cNvSpPr>
            <p:nvPr/>
          </p:nvSpPr>
          <p:spPr bwMode="auto">
            <a:xfrm>
              <a:off x="4332" y="157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06" name="Freeform 385"/>
            <p:cNvSpPr>
              <a:spLocks noChangeArrowheads="1"/>
            </p:cNvSpPr>
            <p:nvPr/>
          </p:nvSpPr>
          <p:spPr bwMode="auto">
            <a:xfrm>
              <a:off x="4320" y="2051"/>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00B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07" name="Freeform 386"/>
            <p:cNvSpPr>
              <a:spLocks noChangeArrowheads="1"/>
            </p:cNvSpPr>
            <p:nvPr/>
          </p:nvSpPr>
          <p:spPr bwMode="auto">
            <a:xfrm>
              <a:off x="4320" y="205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08" name="Freeform 387"/>
            <p:cNvSpPr>
              <a:spLocks noChangeArrowheads="1"/>
            </p:cNvSpPr>
            <p:nvPr/>
          </p:nvSpPr>
          <p:spPr bwMode="auto">
            <a:xfrm>
              <a:off x="4314" y="1116"/>
              <a:ext cx="108" cy="155"/>
            </a:xfrm>
            <a:custGeom>
              <a:avLst/>
              <a:gdLst>
                <a:gd name="T0" fmla="*/ 78 w 108"/>
                <a:gd name="T1" fmla="*/ 155 h 155"/>
                <a:gd name="T2" fmla="*/ 0 w 108"/>
                <a:gd name="T3" fmla="*/ 18 h 155"/>
                <a:gd name="T4" fmla="*/ 108 w 108"/>
                <a:gd name="T5" fmla="*/ 0 h 155"/>
                <a:gd name="T6" fmla="*/ 78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78" y="155"/>
                  </a:moveTo>
                  <a:lnTo>
                    <a:pt x="0" y="18"/>
                  </a:lnTo>
                  <a:lnTo>
                    <a:pt x="108" y="0"/>
                  </a:lnTo>
                  <a:lnTo>
                    <a:pt x="78" y="155"/>
                  </a:lnTo>
                  <a:close/>
                </a:path>
              </a:pathLst>
            </a:custGeom>
            <a:solidFill>
              <a:srgbClr val="FF8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09" name="Freeform 388"/>
            <p:cNvSpPr>
              <a:spLocks noChangeArrowheads="1"/>
            </p:cNvSpPr>
            <p:nvPr/>
          </p:nvSpPr>
          <p:spPr bwMode="auto">
            <a:xfrm>
              <a:off x="4314" y="1116"/>
              <a:ext cx="108" cy="155"/>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10" name="Freeform 389"/>
            <p:cNvSpPr>
              <a:spLocks noChangeArrowheads="1"/>
            </p:cNvSpPr>
            <p:nvPr/>
          </p:nvSpPr>
          <p:spPr bwMode="auto">
            <a:xfrm>
              <a:off x="4302" y="1595"/>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AFFF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11" name="Freeform 390"/>
            <p:cNvSpPr>
              <a:spLocks noChangeArrowheads="1"/>
            </p:cNvSpPr>
            <p:nvPr/>
          </p:nvSpPr>
          <p:spPr bwMode="auto">
            <a:xfrm>
              <a:off x="4302" y="1595"/>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12" name="Freeform 391"/>
            <p:cNvSpPr>
              <a:spLocks noChangeArrowheads="1"/>
            </p:cNvSpPr>
            <p:nvPr/>
          </p:nvSpPr>
          <p:spPr bwMode="auto">
            <a:xfrm>
              <a:off x="4302" y="173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50FF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13" name="Freeform 392"/>
            <p:cNvSpPr>
              <a:spLocks noChangeArrowheads="1"/>
            </p:cNvSpPr>
            <p:nvPr/>
          </p:nvSpPr>
          <p:spPr bwMode="auto">
            <a:xfrm>
              <a:off x="4302" y="173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14" name="Freeform 393"/>
            <p:cNvSpPr>
              <a:spLocks noChangeArrowheads="1"/>
            </p:cNvSpPr>
            <p:nvPr/>
          </p:nvSpPr>
          <p:spPr bwMode="auto">
            <a:xfrm>
              <a:off x="4290" y="2351"/>
              <a:ext cx="108" cy="155"/>
            </a:xfrm>
            <a:custGeom>
              <a:avLst/>
              <a:gdLst>
                <a:gd name="T0" fmla="*/ 78 w 108"/>
                <a:gd name="T1" fmla="*/ 155 h 155"/>
                <a:gd name="T2" fmla="*/ 0 w 108"/>
                <a:gd name="T3" fmla="*/ 18 h 155"/>
                <a:gd name="T4" fmla="*/ 108 w 108"/>
                <a:gd name="T5" fmla="*/ 0 h 155"/>
                <a:gd name="T6" fmla="*/ 78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78" y="155"/>
                  </a:moveTo>
                  <a:lnTo>
                    <a:pt x="0" y="18"/>
                  </a:lnTo>
                  <a:lnTo>
                    <a:pt x="108" y="0"/>
                  </a:lnTo>
                  <a:lnTo>
                    <a:pt x="78" y="155"/>
                  </a:lnTo>
                  <a:close/>
                </a:path>
              </a:pathLst>
            </a:custGeom>
            <a:solidFill>
              <a:srgbClr val="002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15" name="Freeform 394"/>
            <p:cNvSpPr>
              <a:spLocks noChangeArrowheads="1"/>
            </p:cNvSpPr>
            <p:nvPr/>
          </p:nvSpPr>
          <p:spPr bwMode="auto">
            <a:xfrm>
              <a:off x="4290" y="2351"/>
              <a:ext cx="108" cy="155"/>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16" name="Oval 395"/>
            <p:cNvSpPr>
              <a:spLocks noChangeArrowheads="1"/>
            </p:cNvSpPr>
            <p:nvPr/>
          </p:nvSpPr>
          <p:spPr bwMode="auto">
            <a:xfrm>
              <a:off x="4326" y="1212"/>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17" name="Oval 396"/>
            <p:cNvSpPr>
              <a:spLocks noChangeArrowheads="1"/>
            </p:cNvSpPr>
            <p:nvPr/>
          </p:nvSpPr>
          <p:spPr bwMode="auto">
            <a:xfrm>
              <a:off x="4326" y="1212"/>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18" name="Freeform 397"/>
            <p:cNvSpPr>
              <a:spLocks noChangeArrowheads="1"/>
            </p:cNvSpPr>
            <p:nvPr/>
          </p:nvSpPr>
          <p:spPr bwMode="auto">
            <a:xfrm>
              <a:off x="4284" y="1134"/>
              <a:ext cx="108" cy="161"/>
            </a:xfrm>
            <a:custGeom>
              <a:avLst/>
              <a:gdLst>
                <a:gd name="T0" fmla="*/ 0 w 108"/>
                <a:gd name="T1" fmla="*/ 161 h 161"/>
                <a:gd name="T2" fmla="*/ 108 w 108"/>
                <a:gd name="T3" fmla="*/ 137 h 161"/>
                <a:gd name="T4" fmla="*/ 30 w 108"/>
                <a:gd name="T5" fmla="*/ 0 h 161"/>
                <a:gd name="T6" fmla="*/ 0 w 108"/>
                <a:gd name="T7" fmla="*/ 161 h 161"/>
                <a:gd name="T8" fmla="*/ 0 60000 65536"/>
                <a:gd name="T9" fmla="*/ 0 60000 65536"/>
                <a:gd name="T10" fmla="*/ 0 60000 65536"/>
                <a:gd name="T11" fmla="*/ 0 60000 65536"/>
                <a:gd name="T12" fmla="*/ 0 w 108"/>
                <a:gd name="T13" fmla="*/ 0 h 161"/>
                <a:gd name="T14" fmla="*/ 108 w 108"/>
                <a:gd name="T15" fmla="*/ 161 h 161"/>
              </a:gdLst>
              <a:ahLst/>
              <a:cxnLst>
                <a:cxn ang="T8">
                  <a:pos x="T0" y="T1"/>
                </a:cxn>
                <a:cxn ang="T9">
                  <a:pos x="T2" y="T3"/>
                </a:cxn>
                <a:cxn ang="T10">
                  <a:pos x="T4" y="T5"/>
                </a:cxn>
                <a:cxn ang="T11">
                  <a:pos x="T6" y="T7"/>
                </a:cxn>
              </a:cxnLst>
              <a:rect l="T12" t="T13" r="T14" b="T15"/>
              <a:pathLst>
                <a:path w="108" h="161">
                  <a:moveTo>
                    <a:pt x="0" y="161"/>
                  </a:moveTo>
                  <a:lnTo>
                    <a:pt x="108" y="137"/>
                  </a:lnTo>
                  <a:lnTo>
                    <a:pt x="30" y="0"/>
                  </a:lnTo>
                  <a:lnTo>
                    <a:pt x="0" y="161"/>
                  </a:lnTo>
                  <a:close/>
                </a:path>
              </a:pathLst>
            </a:custGeom>
            <a:solidFill>
              <a:srgbClr val="FF7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19" name="Freeform 398"/>
            <p:cNvSpPr>
              <a:spLocks noChangeArrowheads="1"/>
            </p:cNvSpPr>
            <p:nvPr/>
          </p:nvSpPr>
          <p:spPr bwMode="auto">
            <a:xfrm>
              <a:off x="4284" y="1134"/>
              <a:ext cx="108" cy="161"/>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20" name="Freeform 399"/>
            <p:cNvSpPr>
              <a:spLocks noChangeArrowheads="1"/>
            </p:cNvSpPr>
            <p:nvPr/>
          </p:nvSpPr>
          <p:spPr bwMode="auto">
            <a:xfrm>
              <a:off x="4272" y="1889"/>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10F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21" name="Freeform 400"/>
            <p:cNvSpPr>
              <a:spLocks noChangeArrowheads="1"/>
            </p:cNvSpPr>
            <p:nvPr/>
          </p:nvSpPr>
          <p:spPr bwMode="auto">
            <a:xfrm>
              <a:off x="4272" y="188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22" name="Freeform 401"/>
            <p:cNvSpPr>
              <a:spLocks noChangeArrowheads="1"/>
            </p:cNvSpPr>
            <p:nvPr/>
          </p:nvSpPr>
          <p:spPr bwMode="auto">
            <a:xfrm>
              <a:off x="4272" y="1751"/>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60FF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23" name="Freeform 402"/>
            <p:cNvSpPr>
              <a:spLocks noChangeArrowheads="1"/>
            </p:cNvSpPr>
            <p:nvPr/>
          </p:nvSpPr>
          <p:spPr bwMode="auto">
            <a:xfrm>
              <a:off x="4272" y="175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24" name="Freeform 403"/>
            <p:cNvSpPr>
              <a:spLocks noChangeArrowheads="1"/>
            </p:cNvSpPr>
            <p:nvPr/>
          </p:nvSpPr>
          <p:spPr bwMode="auto">
            <a:xfrm>
              <a:off x="4260" y="2369"/>
              <a:ext cx="108" cy="161"/>
            </a:xfrm>
            <a:custGeom>
              <a:avLst/>
              <a:gdLst>
                <a:gd name="T0" fmla="*/ 0 w 108"/>
                <a:gd name="T1" fmla="*/ 161 h 161"/>
                <a:gd name="T2" fmla="*/ 108 w 108"/>
                <a:gd name="T3" fmla="*/ 137 h 161"/>
                <a:gd name="T4" fmla="*/ 30 w 108"/>
                <a:gd name="T5" fmla="*/ 0 h 161"/>
                <a:gd name="T6" fmla="*/ 0 w 108"/>
                <a:gd name="T7" fmla="*/ 161 h 161"/>
                <a:gd name="T8" fmla="*/ 0 60000 65536"/>
                <a:gd name="T9" fmla="*/ 0 60000 65536"/>
                <a:gd name="T10" fmla="*/ 0 60000 65536"/>
                <a:gd name="T11" fmla="*/ 0 60000 65536"/>
                <a:gd name="T12" fmla="*/ 0 w 108"/>
                <a:gd name="T13" fmla="*/ 0 h 161"/>
                <a:gd name="T14" fmla="*/ 108 w 108"/>
                <a:gd name="T15" fmla="*/ 161 h 161"/>
              </a:gdLst>
              <a:ahLst/>
              <a:cxnLst>
                <a:cxn ang="T8">
                  <a:pos x="T0" y="T1"/>
                </a:cxn>
                <a:cxn ang="T9">
                  <a:pos x="T2" y="T3"/>
                </a:cxn>
                <a:cxn ang="T10">
                  <a:pos x="T4" y="T5"/>
                </a:cxn>
                <a:cxn ang="T11">
                  <a:pos x="T6" y="T7"/>
                </a:cxn>
              </a:cxnLst>
              <a:rect l="T12" t="T13" r="T14" b="T15"/>
              <a:pathLst>
                <a:path w="108" h="161">
                  <a:moveTo>
                    <a:pt x="0" y="161"/>
                  </a:moveTo>
                  <a:lnTo>
                    <a:pt x="108" y="137"/>
                  </a:lnTo>
                  <a:lnTo>
                    <a:pt x="30" y="0"/>
                  </a:lnTo>
                  <a:lnTo>
                    <a:pt x="0" y="161"/>
                  </a:lnTo>
                  <a:close/>
                </a:path>
              </a:pathLst>
            </a:custGeom>
            <a:solidFill>
              <a:srgbClr val="004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25" name="Freeform 404"/>
            <p:cNvSpPr>
              <a:spLocks noChangeArrowheads="1"/>
            </p:cNvSpPr>
            <p:nvPr/>
          </p:nvSpPr>
          <p:spPr bwMode="auto">
            <a:xfrm>
              <a:off x="4260" y="2369"/>
              <a:ext cx="108" cy="161"/>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26" name="Freeform 405"/>
            <p:cNvSpPr>
              <a:spLocks noChangeArrowheads="1"/>
            </p:cNvSpPr>
            <p:nvPr/>
          </p:nvSpPr>
          <p:spPr bwMode="auto">
            <a:xfrm>
              <a:off x="4254" y="1433"/>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EFFF1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27" name="Freeform 406"/>
            <p:cNvSpPr>
              <a:spLocks noChangeArrowheads="1"/>
            </p:cNvSpPr>
            <p:nvPr/>
          </p:nvSpPr>
          <p:spPr bwMode="auto">
            <a:xfrm>
              <a:off x="4254" y="1433"/>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28" name="Oval 407"/>
            <p:cNvSpPr>
              <a:spLocks noChangeArrowheads="1"/>
            </p:cNvSpPr>
            <p:nvPr/>
          </p:nvSpPr>
          <p:spPr bwMode="auto">
            <a:xfrm>
              <a:off x="4338" y="176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29" name="Oval 408"/>
            <p:cNvSpPr>
              <a:spLocks noChangeArrowheads="1"/>
            </p:cNvSpPr>
            <p:nvPr/>
          </p:nvSpPr>
          <p:spPr bwMode="auto">
            <a:xfrm>
              <a:off x="4338" y="176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30" name="Oval 409"/>
            <p:cNvSpPr>
              <a:spLocks noChangeArrowheads="1"/>
            </p:cNvSpPr>
            <p:nvPr/>
          </p:nvSpPr>
          <p:spPr bwMode="auto">
            <a:xfrm>
              <a:off x="4332" y="196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31" name="Oval 410"/>
            <p:cNvSpPr>
              <a:spLocks noChangeArrowheads="1"/>
            </p:cNvSpPr>
            <p:nvPr/>
          </p:nvSpPr>
          <p:spPr bwMode="auto">
            <a:xfrm>
              <a:off x="4332" y="196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32" name="Freeform 411"/>
            <p:cNvSpPr>
              <a:spLocks noChangeArrowheads="1"/>
            </p:cNvSpPr>
            <p:nvPr/>
          </p:nvSpPr>
          <p:spPr bwMode="auto">
            <a:xfrm>
              <a:off x="4242" y="191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20FFD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33" name="Freeform 412"/>
            <p:cNvSpPr>
              <a:spLocks noChangeArrowheads="1"/>
            </p:cNvSpPr>
            <p:nvPr/>
          </p:nvSpPr>
          <p:spPr bwMode="auto">
            <a:xfrm>
              <a:off x="4242" y="191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34" name="Freeform 413"/>
            <p:cNvSpPr>
              <a:spLocks noChangeArrowheads="1"/>
            </p:cNvSpPr>
            <p:nvPr/>
          </p:nvSpPr>
          <p:spPr bwMode="auto">
            <a:xfrm>
              <a:off x="4242" y="2051"/>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00B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35" name="Freeform 414"/>
            <p:cNvSpPr>
              <a:spLocks noChangeArrowheads="1"/>
            </p:cNvSpPr>
            <p:nvPr/>
          </p:nvSpPr>
          <p:spPr bwMode="auto">
            <a:xfrm>
              <a:off x="4242" y="205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36" name="Oval 415"/>
            <p:cNvSpPr>
              <a:spLocks noChangeArrowheads="1"/>
            </p:cNvSpPr>
            <p:nvPr/>
          </p:nvSpPr>
          <p:spPr bwMode="auto">
            <a:xfrm>
              <a:off x="4266" y="165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37" name="Freeform 416"/>
            <p:cNvSpPr>
              <a:spLocks noChangeArrowheads="1"/>
            </p:cNvSpPr>
            <p:nvPr/>
          </p:nvSpPr>
          <p:spPr bwMode="auto">
            <a:xfrm>
              <a:off x="4225" y="1595"/>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AFFF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38" name="Freeform 417"/>
            <p:cNvSpPr>
              <a:spLocks noChangeArrowheads="1"/>
            </p:cNvSpPr>
            <p:nvPr/>
          </p:nvSpPr>
          <p:spPr bwMode="auto">
            <a:xfrm>
              <a:off x="4225" y="1595"/>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39" name="Freeform 418"/>
            <p:cNvSpPr>
              <a:spLocks noChangeArrowheads="1"/>
            </p:cNvSpPr>
            <p:nvPr/>
          </p:nvSpPr>
          <p:spPr bwMode="auto">
            <a:xfrm>
              <a:off x="4225" y="1451"/>
              <a:ext cx="107" cy="162"/>
            </a:xfrm>
            <a:custGeom>
              <a:avLst/>
              <a:gdLst>
                <a:gd name="T0" fmla="*/ 0 w 107"/>
                <a:gd name="T1" fmla="*/ 162 h 162"/>
                <a:gd name="T2" fmla="*/ 107 w 107"/>
                <a:gd name="T3" fmla="*/ 144 h 162"/>
                <a:gd name="T4" fmla="*/ 29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44"/>
                  </a:lnTo>
                  <a:lnTo>
                    <a:pt x="29" y="0"/>
                  </a:lnTo>
                  <a:lnTo>
                    <a:pt x="0" y="16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40" name="Freeform 419"/>
            <p:cNvSpPr>
              <a:spLocks noChangeArrowheads="1"/>
            </p:cNvSpPr>
            <p:nvPr/>
          </p:nvSpPr>
          <p:spPr bwMode="auto">
            <a:xfrm>
              <a:off x="4225" y="1451"/>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41" name="Oval 420"/>
            <p:cNvSpPr>
              <a:spLocks noChangeArrowheads="1"/>
            </p:cNvSpPr>
            <p:nvPr/>
          </p:nvSpPr>
          <p:spPr bwMode="auto">
            <a:xfrm>
              <a:off x="4302" y="115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42" name="Oval 421"/>
            <p:cNvSpPr>
              <a:spLocks noChangeArrowheads="1"/>
            </p:cNvSpPr>
            <p:nvPr/>
          </p:nvSpPr>
          <p:spPr bwMode="auto">
            <a:xfrm>
              <a:off x="4302" y="115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43" name="Freeform 422"/>
            <p:cNvSpPr>
              <a:spLocks noChangeArrowheads="1"/>
            </p:cNvSpPr>
            <p:nvPr/>
          </p:nvSpPr>
          <p:spPr bwMode="auto">
            <a:xfrm>
              <a:off x="4213" y="2069"/>
              <a:ext cx="107" cy="162"/>
            </a:xfrm>
            <a:custGeom>
              <a:avLst/>
              <a:gdLst>
                <a:gd name="T0" fmla="*/ 0 w 107"/>
                <a:gd name="T1" fmla="*/ 162 h 162"/>
                <a:gd name="T2" fmla="*/ 107 w 107"/>
                <a:gd name="T3" fmla="*/ 144 h 162"/>
                <a:gd name="T4" fmla="*/ 29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44"/>
                  </a:lnTo>
                  <a:lnTo>
                    <a:pt x="29" y="0"/>
                  </a:lnTo>
                  <a:lnTo>
                    <a:pt x="0" y="162"/>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44" name="Freeform 423"/>
            <p:cNvSpPr>
              <a:spLocks noChangeArrowheads="1"/>
            </p:cNvSpPr>
            <p:nvPr/>
          </p:nvSpPr>
          <p:spPr bwMode="auto">
            <a:xfrm>
              <a:off x="4213" y="2069"/>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45" name="Freeform 424"/>
            <p:cNvSpPr>
              <a:spLocks noChangeArrowheads="1"/>
            </p:cNvSpPr>
            <p:nvPr/>
          </p:nvSpPr>
          <p:spPr bwMode="auto">
            <a:xfrm>
              <a:off x="4213" y="2213"/>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008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46" name="Freeform 425"/>
            <p:cNvSpPr>
              <a:spLocks noChangeArrowheads="1"/>
            </p:cNvSpPr>
            <p:nvPr/>
          </p:nvSpPr>
          <p:spPr bwMode="auto">
            <a:xfrm>
              <a:off x="4213" y="2213"/>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47" name="Freeform 426"/>
            <p:cNvSpPr>
              <a:spLocks noChangeArrowheads="1"/>
            </p:cNvSpPr>
            <p:nvPr/>
          </p:nvSpPr>
          <p:spPr bwMode="auto">
            <a:xfrm>
              <a:off x="4207" y="1134"/>
              <a:ext cx="107" cy="161"/>
            </a:xfrm>
            <a:custGeom>
              <a:avLst/>
              <a:gdLst>
                <a:gd name="T0" fmla="*/ 77 w 107"/>
                <a:gd name="T1" fmla="*/ 161 h 161"/>
                <a:gd name="T2" fmla="*/ 0 w 107"/>
                <a:gd name="T3" fmla="*/ 18 h 161"/>
                <a:gd name="T4" fmla="*/ 107 w 107"/>
                <a:gd name="T5" fmla="*/ 0 h 161"/>
                <a:gd name="T6" fmla="*/ 77 w 107"/>
                <a:gd name="T7" fmla="*/ 161 h 161"/>
                <a:gd name="T8" fmla="*/ 0 60000 65536"/>
                <a:gd name="T9" fmla="*/ 0 60000 65536"/>
                <a:gd name="T10" fmla="*/ 0 60000 65536"/>
                <a:gd name="T11" fmla="*/ 0 60000 65536"/>
                <a:gd name="T12" fmla="*/ 0 w 107"/>
                <a:gd name="T13" fmla="*/ 0 h 161"/>
                <a:gd name="T14" fmla="*/ 107 w 107"/>
                <a:gd name="T15" fmla="*/ 161 h 161"/>
              </a:gdLst>
              <a:ahLst/>
              <a:cxnLst>
                <a:cxn ang="T8">
                  <a:pos x="T0" y="T1"/>
                </a:cxn>
                <a:cxn ang="T9">
                  <a:pos x="T2" y="T3"/>
                </a:cxn>
                <a:cxn ang="T10">
                  <a:pos x="T4" y="T5"/>
                </a:cxn>
                <a:cxn ang="T11">
                  <a:pos x="T6" y="T7"/>
                </a:cxn>
              </a:cxnLst>
              <a:rect l="T12" t="T13" r="T14" b="T15"/>
              <a:pathLst>
                <a:path w="107" h="161">
                  <a:moveTo>
                    <a:pt x="77" y="161"/>
                  </a:moveTo>
                  <a:lnTo>
                    <a:pt x="0" y="18"/>
                  </a:lnTo>
                  <a:lnTo>
                    <a:pt x="107" y="0"/>
                  </a:lnTo>
                  <a:lnTo>
                    <a:pt x="77" y="161"/>
                  </a:lnTo>
                  <a:close/>
                </a:path>
              </a:pathLst>
            </a:custGeom>
            <a:solidFill>
              <a:srgbClr val="FF7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48" name="Freeform 427"/>
            <p:cNvSpPr>
              <a:spLocks noChangeArrowheads="1"/>
            </p:cNvSpPr>
            <p:nvPr/>
          </p:nvSpPr>
          <p:spPr bwMode="auto">
            <a:xfrm>
              <a:off x="4207" y="1134"/>
              <a:ext cx="107" cy="161"/>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49" name="Freeform 428"/>
            <p:cNvSpPr>
              <a:spLocks noChangeArrowheads="1"/>
            </p:cNvSpPr>
            <p:nvPr/>
          </p:nvSpPr>
          <p:spPr bwMode="auto">
            <a:xfrm>
              <a:off x="4195" y="1751"/>
              <a:ext cx="107" cy="162"/>
            </a:xfrm>
            <a:custGeom>
              <a:avLst/>
              <a:gdLst>
                <a:gd name="T0" fmla="*/ 77 w 107"/>
                <a:gd name="T1" fmla="*/ 162 h 162"/>
                <a:gd name="T2" fmla="*/ 0 w 107"/>
                <a:gd name="T3" fmla="*/ 18 h 162"/>
                <a:gd name="T4" fmla="*/ 107 w 107"/>
                <a:gd name="T5" fmla="*/ 0 h 162"/>
                <a:gd name="T6" fmla="*/ 77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7" y="162"/>
                  </a:moveTo>
                  <a:lnTo>
                    <a:pt x="0" y="18"/>
                  </a:lnTo>
                  <a:lnTo>
                    <a:pt x="107" y="0"/>
                  </a:lnTo>
                  <a:lnTo>
                    <a:pt x="77" y="162"/>
                  </a:lnTo>
                  <a:close/>
                </a:path>
              </a:pathLst>
            </a:custGeom>
            <a:solidFill>
              <a:srgbClr val="60FF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50" name="Freeform 429"/>
            <p:cNvSpPr>
              <a:spLocks noChangeArrowheads="1"/>
            </p:cNvSpPr>
            <p:nvPr/>
          </p:nvSpPr>
          <p:spPr bwMode="auto">
            <a:xfrm>
              <a:off x="4195" y="1751"/>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51" name="Freeform 430"/>
            <p:cNvSpPr>
              <a:spLocks noChangeArrowheads="1"/>
            </p:cNvSpPr>
            <p:nvPr/>
          </p:nvSpPr>
          <p:spPr bwMode="auto">
            <a:xfrm>
              <a:off x="4195" y="1613"/>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BFFF4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52" name="Freeform 431"/>
            <p:cNvSpPr>
              <a:spLocks noChangeArrowheads="1"/>
            </p:cNvSpPr>
            <p:nvPr/>
          </p:nvSpPr>
          <p:spPr bwMode="auto">
            <a:xfrm>
              <a:off x="4195" y="1613"/>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53" name="Oval 432"/>
            <p:cNvSpPr>
              <a:spLocks noChangeArrowheads="1"/>
            </p:cNvSpPr>
            <p:nvPr/>
          </p:nvSpPr>
          <p:spPr bwMode="auto">
            <a:xfrm>
              <a:off x="4272" y="1253"/>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54" name="Oval 433"/>
            <p:cNvSpPr>
              <a:spLocks noChangeArrowheads="1"/>
            </p:cNvSpPr>
            <p:nvPr/>
          </p:nvSpPr>
          <p:spPr bwMode="auto">
            <a:xfrm>
              <a:off x="4272" y="1253"/>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55" name="Freeform 434"/>
            <p:cNvSpPr>
              <a:spLocks noChangeArrowheads="1"/>
            </p:cNvSpPr>
            <p:nvPr/>
          </p:nvSpPr>
          <p:spPr bwMode="auto">
            <a:xfrm>
              <a:off x="4183" y="2369"/>
              <a:ext cx="107" cy="161"/>
            </a:xfrm>
            <a:custGeom>
              <a:avLst/>
              <a:gdLst>
                <a:gd name="T0" fmla="*/ 77 w 107"/>
                <a:gd name="T1" fmla="*/ 161 h 161"/>
                <a:gd name="T2" fmla="*/ 0 w 107"/>
                <a:gd name="T3" fmla="*/ 18 h 161"/>
                <a:gd name="T4" fmla="*/ 107 w 107"/>
                <a:gd name="T5" fmla="*/ 0 h 161"/>
                <a:gd name="T6" fmla="*/ 77 w 107"/>
                <a:gd name="T7" fmla="*/ 161 h 161"/>
                <a:gd name="T8" fmla="*/ 0 60000 65536"/>
                <a:gd name="T9" fmla="*/ 0 60000 65536"/>
                <a:gd name="T10" fmla="*/ 0 60000 65536"/>
                <a:gd name="T11" fmla="*/ 0 60000 65536"/>
                <a:gd name="T12" fmla="*/ 0 w 107"/>
                <a:gd name="T13" fmla="*/ 0 h 161"/>
                <a:gd name="T14" fmla="*/ 107 w 107"/>
                <a:gd name="T15" fmla="*/ 161 h 161"/>
              </a:gdLst>
              <a:ahLst/>
              <a:cxnLst>
                <a:cxn ang="T8">
                  <a:pos x="T0" y="T1"/>
                </a:cxn>
                <a:cxn ang="T9">
                  <a:pos x="T2" y="T3"/>
                </a:cxn>
                <a:cxn ang="T10">
                  <a:pos x="T4" y="T5"/>
                </a:cxn>
                <a:cxn ang="T11">
                  <a:pos x="T6" y="T7"/>
                </a:cxn>
              </a:cxnLst>
              <a:rect l="T12" t="T13" r="T14" b="T15"/>
              <a:pathLst>
                <a:path w="107" h="161">
                  <a:moveTo>
                    <a:pt x="77" y="161"/>
                  </a:moveTo>
                  <a:lnTo>
                    <a:pt x="0" y="18"/>
                  </a:lnTo>
                  <a:lnTo>
                    <a:pt x="107" y="0"/>
                  </a:lnTo>
                  <a:lnTo>
                    <a:pt x="77" y="161"/>
                  </a:lnTo>
                  <a:close/>
                </a:path>
              </a:pathLst>
            </a:custGeom>
            <a:solidFill>
              <a:srgbClr val="004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56" name="Freeform 435"/>
            <p:cNvSpPr>
              <a:spLocks noChangeArrowheads="1"/>
            </p:cNvSpPr>
            <p:nvPr/>
          </p:nvSpPr>
          <p:spPr bwMode="auto">
            <a:xfrm>
              <a:off x="4183" y="2369"/>
              <a:ext cx="107" cy="161"/>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57" name="Oval 436"/>
            <p:cNvSpPr>
              <a:spLocks noChangeArrowheads="1"/>
            </p:cNvSpPr>
            <p:nvPr/>
          </p:nvSpPr>
          <p:spPr bwMode="auto">
            <a:xfrm>
              <a:off x="4207" y="2297"/>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58" name="Oval 437"/>
            <p:cNvSpPr>
              <a:spLocks noChangeArrowheads="1"/>
            </p:cNvSpPr>
            <p:nvPr/>
          </p:nvSpPr>
          <p:spPr bwMode="auto">
            <a:xfrm>
              <a:off x="4207" y="2297"/>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59" name="Freeform 438"/>
            <p:cNvSpPr>
              <a:spLocks noChangeArrowheads="1"/>
            </p:cNvSpPr>
            <p:nvPr/>
          </p:nvSpPr>
          <p:spPr bwMode="auto">
            <a:xfrm>
              <a:off x="4183" y="2231"/>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009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60" name="Freeform 439"/>
            <p:cNvSpPr>
              <a:spLocks noChangeArrowheads="1"/>
            </p:cNvSpPr>
            <p:nvPr/>
          </p:nvSpPr>
          <p:spPr bwMode="auto">
            <a:xfrm>
              <a:off x="4183" y="2231"/>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61" name="Freeform 440"/>
            <p:cNvSpPr>
              <a:spLocks noChangeArrowheads="1"/>
            </p:cNvSpPr>
            <p:nvPr/>
          </p:nvSpPr>
          <p:spPr bwMode="auto">
            <a:xfrm>
              <a:off x="4177" y="1152"/>
              <a:ext cx="107" cy="161"/>
            </a:xfrm>
            <a:custGeom>
              <a:avLst/>
              <a:gdLst>
                <a:gd name="T0" fmla="*/ 0 w 107"/>
                <a:gd name="T1" fmla="*/ 161 h 161"/>
                <a:gd name="T2" fmla="*/ 107 w 107"/>
                <a:gd name="T3" fmla="*/ 143 h 161"/>
                <a:gd name="T4" fmla="*/ 30 w 107"/>
                <a:gd name="T5" fmla="*/ 0 h 161"/>
                <a:gd name="T6" fmla="*/ 0 w 107"/>
                <a:gd name="T7" fmla="*/ 161 h 161"/>
                <a:gd name="T8" fmla="*/ 0 60000 65536"/>
                <a:gd name="T9" fmla="*/ 0 60000 65536"/>
                <a:gd name="T10" fmla="*/ 0 60000 65536"/>
                <a:gd name="T11" fmla="*/ 0 60000 65536"/>
                <a:gd name="T12" fmla="*/ 0 w 107"/>
                <a:gd name="T13" fmla="*/ 0 h 161"/>
                <a:gd name="T14" fmla="*/ 107 w 107"/>
                <a:gd name="T15" fmla="*/ 161 h 161"/>
              </a:gdLst>
              <a:ahLst/>
              <a:cxnLst>
                <a:cxn ang="T8">
                  <a:pos x="T0" y="T1"/>
                </a:cxn>
                <a:cxn ang="T9">
                  <a:pos x="T2" y="T3"/>
                </a:cxn>
                <a:cxn ang="T10">
                  <a:pos x="T4" y="T5"/>
                </a:cxn>
                <a:cxn ang="T11">
                  <a:pos x="T6" y="T7"/>
                </a:cxn>
              </a:cxnLst>
              <a:rect l="T12" t="T13" r="T14" b="T15"/>
              <a:pathLst>
                <a:path w="107" h="161">
                  <a:moveTo>
                    <a:pt x="0" y="161"/>
                  </a:moveTo>
                  <a:lnTo>
                    <a:pt x="107" y="143"/>
                  </a:lnTo>
                  <a:lnTo>
                    <a:pt x="30" y="0"/>
                  </a:lnTo>
                  <a:lnTo>
                    <a:pt x="0" y="161"/>
                  </a:lnTo>
                  <a:close/>
                </a:path>
              </a:pathLst>
            </a:custGeom>
            <a:solidFill>
              <a:srgbClr val="FF6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62" name="Freeform 441"/>
            <p:cNvSpPr>
              <a:spLocks noChangeArrowheads="1"/>
            </p:cNvSpPr>
            <p:nvPr/>
          </p:nvSpPr>
          <p:spPr bwMode="auto">
            <a:xfrm>
              <a:off x="4177" y="1152"/>
              <a:ext cx="107" cy="161"/>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63" name="Oval 442"/>
            <p:cNvSpPr>
              <a:spLocks noChangeArrowheads="1"/>
            </p:cNvSpPr>
            <p:nvPr/>
          </p:nvSpPr>
          <p:spPr bwMode="auto">
            <a:xfrm>
              <a:off x="4159" y="1176"/>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64" name="Oval 443"/>
            <p:cNvSpPr>
              <a:spLocks noChangeArrowheads="1"/>
            </p:cNvSpPr>
            <p:nvPr/>
          </p:nvSpPr>
          <p:spPr bwMode="auto">
            <a:xfrm>
              <a:off x="4159" y="1176"/>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65" name="Freeform 444"/>
            <p:cNvSpPr>
              <a:spLocks noChangeArrowheads="1"/>
            </p:cNvSpPr>
            <p:nvPr/>
          </p:nvSpPr>
          <p:spPr bwMode="auto">
            <a:xfrm>
              <a:off x="4099" y="1152"/>
              <a:ext cx="108" cy="161"/>
            </a:xfrm>
            <a:custGeom>
              <a:avLst/>
              <a:gdLst>
                <a:gd name="T0" fmla="*/ 78 w 108"/>
                <a:gd name="T1" fmla="*/ 161 h 161"/>
                <a:gd name="T2" fmla="*/ 0 w 108"/>
                <a:gd name="T3" fmla="*/ 24 h 161"/>
                <a:gd name="T4" fmla="*/ 108 w 108"/>
                <a:gd name="T5" fmla="*/ 0 h 161"/>
                <a:gd name="T6" fmla="*/ 78 w 108"/>
                <a:gd name="T7" fmla="*/ 161 h 161"/>
                <a:gd name="T8" fmla="*/ 0 60000 65536"/>
                <a:gd name="T9" fmla="*/ 0 60000 65536"/>
                <a:gd name="T10" fmla="*/ 0 60000 65536"/>
                <a:gd name="T11" fmla="*/ 0 60000 65536"/>
                <a:gd name="T12" fmla="*/ 0 w 108"/>
                <a:gd name="T13" fmla="*/ 0 h 161"/>
                <a:gd name="T14" fmla="*/ 108 w 108"/>
                <a:gd name="T15" fmla="*/ 161 h 161"/>
              </a:gdLst>
              <a:ahLst/>
              <a:cxnLst>
                <a:cxn ang="T8">
                  <a:pos x="T0" y="T1"/>
                </a:cxn>
                <a:cxn ang="T9">
                  <a:pos x="T2" y="T3"/>
                </a:cxn>
                <a:cxn ang="T10">
                  <a:pos x="T4" y="T5"/>
                </a:cxn>
                <a:cxn ang="T11">
                  <a:pos x="T6" y="T7"/>
                </a:cxn>
              </a:cxnLst>
              <a:rect l="T12" t="T13" r="T14" b="T15"/>
              <a:pathLst>
                <a:path w="108" h="161">
                  <a:moveTo>
                    <a:pt x="78" y="161"/>
                  </a:moveTo>
                  <a:lnTo>
                    <a:pt x="0" y="24"/>
                  </a:lnTo>
                  <a:lnTo>
                    <a:pt x="108" y="0"/>
                  </a:lnTo>
                  <a:lnTo>
                    <a:pt x="78" y="161"/>
                  </a:lnTo>
                  <a:close/>
                </a:path>
              </a:pathLst>
            </a:custGeom>
            <a:solidFill>
              <a:srgbClr val="FF6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66" name="Freeform 445"/>
            <p:cNvSpPr>
              <a:spLocks noChangeArrowheads="1"/>
            </p:cNvSpPr>
            <p:nvPr/>
          </p:nvSpPr>
          <p:spPr bwMode="auto">
            <a:xfrm>
              <a:off x="4099" y="1152"/>
              <a:ext cx="108" cy="161"/>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67" name="Freeform 446"/>
            <p:cNvSpPr>
              <a:spLocks noChangeArrowheads="1"/>
            </p:cNvSpPr>
            <p:nvPr/>
          </p:nvSpPr>
          <p:spPr bwMode="auto">
            <a:xfrm>
              <a:off x="4177" y="1295"/>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FFA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68" name="Freeform 447"/>
            <p:cNvSpPr>
              <a:spLocks noChangeArrowheads="1"/>
            </p:cNvSpPr>
            <p:nvPr/>
          </p:nvSpPr>
          <p:spPr bwMode="auto">
            <a:xfrm>
              <a:off x="4177" y="1295"/>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69" name="Freeform 448"/>
            <p:cNvSpPr>
              <a:spLocks noChangeArrowheads="1"/>
            </p:cNvSpPr>
            <p:nvPr/>
          </p:nvSpPr>
          <p:spPr bwMode="auto">
            <a:xfrm>
              <a:off x="4165" y="1769"/>
              <a:ext cx="107" cy="162"/>
            </a:xfrm>
            <a:custGeom>
              <a:avLst/>
              <a:gdLst>
                <a:gd name="T0" fmla="*/ 0 w 107"/>
                <a:gd name="T1" fmla="*/ 162 h 162"/>
                <a:gd name="T2" fmla="*/ 107 w 107"/>
                <a:gd name="T3" fmla="*/ 144 h 162"/>
                <a:gd name="T4" fmla="*/ 30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44"/>
                  </a:lnTo>
                  <a:lnTo>
                    <a:pt x="30" y="0"/>
                  </a:lnTo>
                  <a:lnTo>
                    <a:pt x="0" y="162"/>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70" name="Freeform 449"/>
            <p:cNvSpPr>
              <a:spLocks noChangeArrowheads="1"/>
            </p:cNvSpPr>
            <p:nvPr/>
          </p:nvSpPr>
          <p:spPr bwMode="auto">
            <a:xfrm>
              <a:off x="4165" y="1769"/>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71" name="Freeform 450"/>
            <p:cNvSpPr>
              <a:spLocks noChangeArrowheads="1"/>
            </p:cNvSpPr>
            <p:nvPr/>
          </p:nvSpPr>
          <p:spPr bwMode="auto">
            <a:xfrm>
              <a:off x="4165" y="1913"/>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20FFD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72" name="Freeform 451"/>
            <p:cNvSpPr>
              <a:spLocks noChangeArrowheads="1"/>
            </p:cNvSpPr>
            <p:nvPr/>
          </p:nvSpPr>
          <p:spPr bwMode="auto">
            <a:xfrm>
              <a:off x="4165" y="1913"/>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73" name="Freeform 452"/>
            <p:cNvSpPr>
              <a:spLocks noChangeArrowheads="1"/>
            </p:cNvSpPr>
            <p:nvPr/>
          </p:nvSpPr>
          <p:spPr bwMode="auto">
            <a:xfrm>
              <a:off x="4153" y="2387"/>
              <a:ext cx="107" cy="161"/>
            </a:xfrm>
            <a:custGeom>
              <a:avLst/>
              <a:gdLst>
                <a:gd name="T0" fmla="*/ 0 w 107"/>
                <a:gd name="T1" fmla="*/ 161 h 161"/>
                <a:gd name="T2" fmla="*/ 107 w 107"/>
                <a:gd name="T3" fmla="*/ 143 h 161"/>
                <a:gd name="T4" fmla="*/ 30 w 107"/>
                <a:gd name="T5" fmla="*/ 0 h 161"/>
                <a:gd name="T6" fmla="*/ 0 w 107"/>
                <a:gd name="T7" fmla="*/ 161 h 161"/>
                <a:gd name="T8" fmla="*/ 0 60000 65536"/>
                <a:gd name="T9" fmla="*/ 0 60000 65536"/>
                <a:gd name="T10" fmla="*/ 0 60000 65536"/>
                <a:gd name="T11" fmla="*/ 0 60000 65536"/>
                <a:gd name="T12" fmla="*/ 0 w 107"/>
                <a:gd name="T13" fmla="*/ 0 h 161"/>
                <a:gd name="T14" fmla="*/ 107 w 107"/>
                <a:gd name="T15" fmla="*/ 161 h 161"/>
              </a:gdLst>
              <a:ahLst/>
              <a:cxnLst>
                <a:cxn ang="T8">
                  <a:pos x="T0" y="T1"/>
                </a:cxn>
                <a:cxn ang="T9">
                  <a:pos x="T2" y="T3"/>
                </a:cxn>
                <a:cxn ang="T10">
                  <a:pos x="T4" y="T5"/>
                </a:cxn>
                <a:cxn ang="T11">
                  <a:pos x="T6" y="T7"/>
                </a:cxn>
              </a:cxnLst>
              <a:rect l="T12" t="T13" r="T14" b="T15"/>
              <a:pathLst>
                <a:path w="107" h="161">
                  <a:moveTo>
                    <a:pt x="0" y="161"/>
                  </a:moveTo>
                  <a:lnTo>
                    <a:pt x="107" y="143"/>
                  </a:lnTo>
                  <a:lnTo>
                    <a:pt x="30" y="0"/>
                  </a:lnTo>
                  <a:lnTo>
                    <a:pt x="0" y="161"/>
                  </a:lnTo>
                  <a:close/>
                </a:path>
              </a:pathLst>
            </a:custGeom>
            <a:solidFill>
              <a:srgbClr val="005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74" name="Freeform 453"/>
            <p:cNvSpPr>
              <a:spLocks noChangeArrowheads="1"/>
            </p:cNvSpPr>
            <p:nvPr/>
          </p:nvSpPr>
          <p:spPr bwMode="auto">
            <a:xfrm>
              <a:off x="4153" y="2387"/>
              <a:ext cx="107" cy="161"/>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75" name="Freeform 454"/>
            <p:cNvSpPr>
              <a:spLocks noChangeArrowheads="1"/>
            </p:cNvSpPr>
            <p:nvPr/>
          </p:nvSpPr>
          <p:spPr bwMode="auto">
            <a:xfrm>
              <a:off x="4069" y="1176"/>
              <a:ext cx="108" cy="155"/>
            </a:xfrm>
            <a:custGeom>
              <a:avLst/>
              <a:gdLst>
                <a:gd name="T0" fmla="*/ 0 w 108"/>
                <a:gd name="T1" fmla="*/ 155 h 155"/>
                <a:gd name="T2" fmla="*/ 108 w 108"/>
                <a:gd name="T3" fmla="*/ 137 h 155"/>
                <a:gd name="T4" fmla="*/ 30 w 108"/>
                <a:gd name="T5" fmla="*/ 0 h 155"/>
                <a:gd name="T6" fmla="*/ 0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0" y="155"/>
                  </a:moveTo>
                  <a:lnTo>
                    <a:pt x="108" y="137"/>
                  </a:lnTo>
                  <a:lnTo>
                    <a:pt x="30" y="0"/>
                  </a:lnTo>
                  <a:lnTo>
                    <a:pt x="0" y="155"/>
                  </a:lnTo>
                  <a:close/>
                </a:path>
              </a:pathLst>
            </a:custGeom>
            <a:solidFill>
              <a:srgbClr val="FF4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76" name="Freeform 455"/>
            <p:cNvSpPr>
              <a:spLocks noChangeArrowheads="1"/>
            </p:cNvSpPr>
            <p:nvPr/>
          </p:nvSpPr>
          <p:spPr bwMode="auto">
            <a:xfrm>
              <a:off x="4069" y="1176"/>
              <a:ext cx="108" cy="155"/>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77" name="Freeform 456"/>
            <p:cNvSpPr>
              <a:spLocks noChangeArrowheads="1"/>
            </p:cNvSpPr>
            <p:nvPr/>
          </p:nvSpPr>
          <p:spPr bwMode="auto">
            <a:xfrm>
              <a:off x="4147" y="1313"/>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FF9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78" name="Freeform 457"/>
            <p:cNvSpPr>
              <a:spLocks noChangeArrowheads="1"/>
            </p:cNvSpPr>
            <p:nvPr/>
          </p:nvSpPr>
          <p:spPr bwMode="auto">
            <a:xfrm>
              <a:off x="4147" y="1313"/>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79" name="Freeform 458"/>
            <p:cNvSpPr>
              <a:spLocks noChangeArrowheads="1"/>
            </p:cNvSpPr>
            <p:nvPr/>
          </p:nvSpPr>
          <p:spPr bwMode="auto">
            <a:xfrm>
              <a:off x="4147" y="1451"/>
              <a:ext cx="107" cy="162"/>
            </a:xfrm>
            <a:custGeom>
              <a:avLst/>
              <a:gdLst>
                <a:gd name="T0" fmla="*/ 78 w 107"/>
                <a:gd name="T1" fmla="*/ 162 h 162"/>
                <a:gd name="T2" fmla="*/ 0 w 107"/>
                <a:gd name="T3" fmla="*/ 18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18"/>
                  </a:lnTo>
                  <a:lnTo>
                    <a:pt x="107" y="0"/>
                  </a:lnTo>
                  <a:lnTo>
                    <a:pt x="78" y="16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80" name="Freeform 459"/>
            <p:cNvSpPr>
              <a:spLocks noChangeArrowheads="1"/>
            </p:cNvSpPr>
            <p:nvPr/>
          </p:nvSpPr>
          <p:spPr bwMode="auto">
            <a:xfrm>
              <a:off x="4147" y="1451"/>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81" name="Freeform 460"/>
            <p:cNvSpPr>
              <a:spLocks noChangeArrowheads="1"/>
            </p:cNvSpPr>
            <p:nvPr/>
          </p:nvSpPr>
          <p:spPr bwMode="auto">
            <a:xfrm>
              <a:off x="4135" y="1931"/>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40FFB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82" name="Freeform 461"/>
            <p:cNvSpPr>
              <a:spLocks noChangeArrowheads="1"/>
            </p:cNvSpPr>
            <p:nvPr/>
          </p:nvSpPr>
          <p:spPr bwMode="auto">
            <a:xfrm>
              <a:off x="4135" y="1931"/>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83" name="Freeform 462"/>
            <p:cNvSpPr>
              <a:spLocks noChangeArrowheads="1"/>
            </p:cNvSpPr>
            <p:nvPr/>
          </p:nvSpPr>
          <p:spPr bwMode="auto">
            <a:xfrm>
              <a:off x="4135" y="2069"/>
              <a:ext cx="107" cy="162"/>
            </a:xfrm>
            <a:custGeom>
              <a:avLst/>
              <a:gdLst>
                <a:gd name="T0" fmla="*/ 78 w 107"/>
                <a:gd name="T1" fmla="*/ 162 h 162"/>
                <a:gd name="T2" fmla="*/ 0 w 107"/>
                <a:gd name="T3" fmla="*/ 18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18"/>
                  </a:lnTo>
                  <a:lnTo>
                    <a:pt x="107" y="0"/>
                  </a:lnTo>
                  <a:lnTo>
                    <a:pt x="78" y="162"/>
                  </a:lnTo>
                  <a:close/>
                </a:path>
              </a:pathLst>
            </a:custGeom>
            <a:solidFill>
              <a:srgbClr val="00D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84" name="Freeform 463"/>
            <p:cNvSpPr>
              <a:spLocks noChangeArrowheads="1"/>
            </p:cNvSpPr>
            <p:nvPr/>
          </p:nvSpPr>
          <p:spPr bwMode="auto">
            <a:xfrm>
              <a:off x="4135" y="2069"/>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85" name="Oval 464"/>
            <p:cNvSpPr>
              <a:spLocks noChangeArrowheads="1"/>
            </p:cNvSpPr>
            <p:nvPr/>
          </p:nvSpPr>
          <p:spPr bwMode="auto">
            <a:xfrm>
              <a:off x="4201" y="2189"/>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86" name="Oval 465"/>
            <p:cNvSpPr>
              <a:spLocks noChangeArrowheads="1"/>
            </p:cNvSpPr>
            <p:nvPr/>
          </p:nvSpPr>
          <p:spPr bwMode="auto">
            <a:xfrm>
              <a:off x="4201" y="2189"/>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87" name="Freeform 466"/>
            <p:cNvSpPr>
              <a:spLocks noChangeArrowheads="1"/>
            </p:cNvSpPr>
            <p:nvPr/>
          </p:nvSpPr>
          <p:spPr bwMode="auto">
            <a:xfrm>
              <a:off x="4117" y="146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FFD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88" name="Freeform 467"/>
            <p:cNvSpPr>
              <a:spLocks noChangeArrowheads="1"/>
            </p:cNvSpPr>
            <p:nvPr/>
          </p:nvSpPr>
          <p:spPr bwMode="auto">
            <a:xfrm>
              <a:off x="4117" y="146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89" name="Oval 468"/>
            <p:cNvSpPr>
              <a:spLocks noChangeArrowheads="1"/>
            </p:cNvSpPr>
            <p:nvPr/>
          </p:nvSpPr>
          <p:spPr bwMode="auto">
            <a:xfrm>
              <a:off x="4171" y="168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90" name="Freeform 469"/>
            <p:cNvSpPr>
              <a:spLocks noChangeArrowheads="1"/>
            </p:cNvSpPr>
            <p:nvPr/>
          </p:nvSpPr>
          <p:spPr bwMode="auto">
            <a:xfrm>
              <a:off x="4117" y="161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BFFF4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91" name="Freeform 470"/>
            <p:cNvSpPr>
              <a:spLocks noChangeArrowheads="1"/>
            </p:cNvSpPr>
            <p:nvPr/>
          </p:nvSpPr>
          <p:spPr bwMode="auto">
            <a:xfrm>
              <a:off x="4117" y="161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92" name="Oval 471"/>
            <p:cNvSpPr>
              <a:spLocks noChangeArrowheads="1"/>
            </p:cNvSpPr>
            <p:nvPr/>
          </p:nvSpPr>
          <p:spPr bwMode="auto">
            <a:xfrm>
              <a:off x="4201" y="1170"/>
              <a:ext cx="53"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93" name="Oval 472"/>
            <p:cNvSpPr>
              <a:spLocks noChangeArrowheads="1"/>
            </p:cNvSpPr>
            <p:nvPr/>
          </p:nvSpPr>
          <p:spPr bwMode="auto">
            <a:xfrm>
              <a:off x="4201" y="1170"/>
              <a:ext cx="53"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194" name="Freeform 473"/>
            <p:cNvSpPr>
              <a:spLocks noChangeArrowheads="1"/>
            </p:cNvSpPr>
            <p:nvPr/>
          </p:nvSpPr>
          <p:spPr bwMode="auto">
            <a:xfrm>
              <a:off x="4105" y="2231"/>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009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95" name="Freeform 474"/>
            <p:cNvSpPr>
              <a:spLocks noChangeArrowheads="1"/>
            </p:cNvSpPr>
            <p:nvPr/>
          </p:nvSpPr>
          <p:spPr bwMode="auto">
            <a:xfrm>
              <a:off x="4105" y="2231"/>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96" name="Freeform 475"/>
            <p:cNvSpPr>
              <a:spLocks noChangeArrowheads="1"/>
            </p:cNvSpPr>
            <p:nvPr/>
          </p:nvSpPr>
          <p:spPr bwMode="auto">
            <a:xfrm>
              <a:off x="4105" y="2087"/>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00E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97" name="Freeform 476"/>
            <p:cNvSpPr>
              <a:spLocks noChangeArrowheads="1"/>
            </p:cNvSpPr>
            <p:nvPr/>
          </p:nvSpPr>
          <p:spPr bwMode="auto">
            <a:xfrm>
              <a:off x="4105" y="2087"/>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198" name="Freeform 477"/>
            <p:cNvSpPr>
              <a:spLocks noChangeArrowheads="1"/>
            </p:cNvSpPr>
            <p:nvPr/>
          </p:nvSpPr>
          <p:spPr bwMode="auto">
            <a:xfrm>
              <a:off x="4087" y="1631"/>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CFFF3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199" name="Freeform 478"/>
            <p:cNvSpPr>
              <a:spLocks noChangeArrowheads="1"/>
            </p:cNvSpPr>
            <p:nvPr/>
          </p:nvSpPr>
          <p:spPr bwMode="auto">
            <a:xfrm>
              <a:off x="4087" y="163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00" name="Freeform 479"/>
            <p:cNvSpPr>
              <a:spLocks noChangeArrowheads="1"/>
            </p:cNvSpPr>
            <p:nvPr/>
          </p:nvSpPr>
          <p:spPr bwMode="auto">
            <a:xfrm>
              <a:off x="4009" y="1631"/>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CFFF3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01" name="Freeform 480"/>
            <p:cNvSpPr>
              <a:spLocks noChangeArrowheads="1"/>
            </p:cNvSpPr>
            <p:nvPr/>
          </p:nvSpPr>
          <p:spPr bwMode="auto">
            <a:xfrm>
              <a:off x="4009" y="163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02" name="Freeform 481"/>
            <p:cNvSpPr>
              <a:spLocks noChangeArrowheads="1"/>
            </p:cNvSpPr>
            <p:nvPr/>
          </p:nvSpPr>
          <p:spPr bwMode="auto">
            <a:xfrm>
              <a:off x="4087" y="1769"/>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80FF8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03" name="Freeform 482"/>
            <p:cNvSpPr>
              <a:spLocks noChangeArrowheads="1"/>
            </p:cNvSpPr>
            <p:nvPr/>
          </p:nvSpPr>
          <p:spPr bwMode="auto">
            <a:xfrm>
              <a:off x="4087" y="176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04" name="Freeform 483"/>
            <p:cNvSpPr>
              <a:spLocks noChangeArrowheads="1"/>
            </p:cNvSpPr>
            <p:nvPr/>
          </p:nvSpPr>
          <p:spPr bwMode="auto">
            <a:xfrm>
              <a:off x="4075" y="2249"/>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00A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05" name="Freeform 484"/>
            <p:cNvSpPr>
              <a:spLocks noChangeArrowheads="1"/>
            </p:cNvSpPr>
            <p:nvPr/>
          </p:nvSpPr>
          <p:spPr bwMode="auto">
            <a:xfrm>
              <a:off x="4075" y="224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06" name="Freeform 485"/>
            <p:cNvSpPr>
              <a:spLocks noChangeArrowheads="1"/>
            </p:cNvSpPr>
            <p:nvPr/>
          </p:nvSpPr>
          <p:spPr bwMode="auto">
            <a:xfrm>
              <a:off x="4075" y="2387"/>
              <a:ext cx="108" cy="161"/>
            </a:xfrm>
            <a:custGeom>
              <a:avLst/>
              <a:gdLst>
                <a:gd name="T0" fmla="*/ 78 w 108"/>
                <a:gd name="T1" fmla="*/ 161 h 161"/>
                <a:gd name="T2" fmla="*/ 0 w 108"/>
                <a:gd name="T3" fmla="*/ 24 h 161"/>
                <a:gd name="T4" fmla="*/ 108 w 108"/>
                <a:gd name="T5" fmla="*/ 0 h 161"/>
                <a:gd name="T6" fmla="*/ 78 w 108"/>
                <a:gd name="T7" fmla="*/ 161 h 161"/>
                <a:gd name="T8" fmla="*/ 0 60000 65536"/>
                <a:gd name="T9" fmla="*/ 0 60000 65536"/>
                <a:gd name="T10" fmla="*/ 0 60000 65536"/>
                <a:gd name="T11" fmla="*/ 0 60000 65536"/>
                <a:gd name="T12" fmla="*/ 0 w 108"/>
                <a:gd name="T13" fmla="*/ 0 h 161"/>
                <a:gd name="T14" fmla="*/ 108 w 108"/>
                <a:gd name="T15" fmla="*/ 161 h 161"/>
              </a:gdLst>
              <a:ahLst/>
              <a:cxnLst>
                <a:cxn ang="T8">
                  <a:pos x="T0" y="T1"/>
                </a:cxn>
                <a:cxn ang="T9">
                  <a:pos x="T2" y="T3"/>
                </a:cxn>
                <a:cxn ang="T10">
                  <a:pos x="T4" y="T5"/>
                </a:cxn>
                <a:cxn ang="T11">
                  <a:pos x="T6" y="T7"/>
                </a:cxn>
              </a:cxnLst>
              <a:rect l="T12" t="T13" r="T14" b="T15"/>
              <a:pathLst>
                <a:path w="108" h="161">
                  <a:moveTo>
                    <a:pt x="78" y="161"/>
                  </a:moveTo>
                  <a:lnTo>
                    <a:pt x="0" y="24"/>
                  </a:lnTo>
                  <a:lnTo>
                    <a:pt x="108" y="0"/>
                  </a:lnTo>
                  <a:lnTo>
                    <a:pt x="78" y="161"/>
                  </a:lnTo>
                  <a:close/>
                </a:path>
              </a:pathLst>
            </a:custGeom>
            <a:solidFill>
              <a:srgbClr val="005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07" name="Freeform 486"/>
            <p:cNvSpPr>
              <a:spLocks noChangeArrowheads="1"/>
            </p:cNvSpPr>
            <p:nvPr/>
          </p:nvSpPr>
          <p:spPr bwMode="auto">
            <a:xfrm>
              <a:off x="4075" y="2387"/>
              <a:ext cx="108" cy="161"/>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08" name="Freeform 487"/>
            <p:cNvSpPr>
              <a:spLocks noChangeArrowheads="1"/>
            </p:cNvSpPr>
            <p:nvPr/>
          </p:nvSpPr>
          <p:spPr bwMode="auto">
            <a:xfrm>
              <a:off x="4069" y="131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FF9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09" name="Freeform 488"/>
            <p:cNvSpPr>
              <a:spLocks noChangeArrowheads="1"/>
            </p:cNvSpPr>
            <p:nvPr/>
          </p:nvSpPr>
          <p:spPr bwMode="auto">
            <a:xfrm>
              <a:off x="4069" y="131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10" name="Freeform 489"/>
            <p:cNvSpPr>
              <a:spLocks noChangeArrowheads="1"/>
            </p:cNvSpPr>
            <p:nvPr/>
          </p:nvSpPr>
          <p:spPr bwMode="auto">
            <a:xfrm>
              <a:off x="4057" y="1931"/>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40FFB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11" name="Freeform 490"/>
            <p:cNvSpPr>
              <a:spLocks noChangeArrowheads="1"/>
            </p:cNvSpPr>
            <p:nvPr/>
          </p:nvSpPr>
          <p:spPr bwMode="auto">
            <a:xfrm>
              <a:off x="4057" y="1931"/>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12" name="Freeform 491"/>
            <p:cNvSpPr>
              <a:spLocks noChangeArrowheads="1"/>
            </p:cNvSpPr>
            <p:nvPr/>
          </p:nvSpPr>
          <p:spPr bwMode="auto">
            <a:xfrm>
              <a:off x="3979" y="164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EFFF1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13" name="Freeform 492"/>
            <p:cNvSpPr>
              <a:spLocks noChangeArrowheads="1"/>
            </p:cNvSpPr>
            <p:nvPr/>
          </p:nvSpPr>
          <p:spPr bwMode="auto">
            <a:xfrm>
              <a:off x="3979" y="164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14" name="Freeform 493"/>
            <p:cNvSpPr>
              <a:spLocks noChangeArrowheads="1"/>
            </p:cNvSpPr>
            <p:nvPr/>
          </p:nvSpPr>
          <p:spPr bwMode="auto">
            <a:xfrm>
              <a:off x="4057" y="179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8FFF7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15" name="Freeform 494"/>
            <p:cNvSpPr>
              <a:spLocks noChangeArrowheads="1"/>
            </p:cNvSpPr>
            <p:nvPr/>
          </p:nvSpPr>
          <p:spPr bwMode="auto">
            <a:xfrm>
              <a:off x="4057" y="179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16" name="Oval 495"/>
            <p:cNvSpPr>
              <a:spLocks noChangeArrowheads="1"/>
            </p:cNvSpPr>
            <p:nvPr/>
          </p:nvSpPr>
          <p:spPr bwMode="auto">
            <a:xfrm>
              <a:off x="4129" y="226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17" name="Oval 496"/>
            <p:cNvSpPr>
              <a:spLocks noChangeArrowheads="1"/>
            </p:cNvSpPr>
            <p:nvPr/>
          </p:nvSpPr>
          <p:spPr bwMode="auto">
            <a:xfrm>
              <a:off x="4129" y="226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18" name="Oval 497"/>
            <p:cNvSpPr>
              <a:spLocks noChangeArrowheads="1"/>
            </p:cNvSpPr>
            <p:nvPr/>
          </p:nvSpPr>
          <p:spPr bwMode="auto">
            <a:xfrm>
              <a:off x="4123" y="150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19" name="Freeform 498"/>
            <p:cNvSpPr>
              <a:spLocks noChangeArrowheads="1"/>
            </p:cNvSpPr>
            <p:nvPr/>
          </p:nvSpPr>
          <p:spPr bwMode="auto">
            <a:xfrm>
              <a:off x="4039" y="1469"/>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FFD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20" name="Freeform 499"/>
            <p:cNvSpPr>
              <a:spLocks noChangeArrowheads="1"/>
            </p:cNvSpPr>
            <p:nvPr/>
          </p:nvSpPr>
          <p:spPr bwMode="auto">
            <a:xfrm>
              <a:off x="4039" y="146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21" name="Freeform 500"/>
            <p:cNvSpPr>
              <a:spLocks noChangeArrowheads="1"/>
            </p:cNvSpPr>
            <p:nvPr/>
          </p:nvSpPr>
          <p:spPr bwMode="auto">
            <a:xfrm>
              <a:off x="4039" y="1331"/>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FF8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22" name="Freeform 501"/>
            <p:cNvSpPr>
              <a:spLocks noChangeArrowheads="1"/>
            </p:cNvSpPr>
            <p:nvPr/>
          </p:nvSpPr>
          <p:spPr bwMode="auto">
            <a:xfrm>
              <a:off x="4039" y="1331"/>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23" name="Freeform 502"/>
            <p:cNvSpPr>
              <a:spLocks noChangeArrowheads="1"/>
            </p:cNvSpPr>
            <p:nvPr/>
          </p:nvSpPr>
          <p:spPr bwMode="auto">
            <a:xfrm>
              <a:off x="4027" y="1949"/>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50FF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24" name="Freeform 503"/>
            <p:cNvSpPr>
              <a:spLocks noChangeArrowheads="1"/>
            </p:cNvSpPr>
            <p:nvPr/>
          </p:nvSpPr>
          <p:spPr bwMode="auto">
            <a:xfrm>
              <a:off x="4027" y="194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25" name="Freeform 504"/>
            <p:cNvSpPr>
              <a:spLocks noChangeArrowheads="1"/>
            </p:cNvSpPr>
            <p:nvPr/>
          </p:nvSpPr>
          <p:spPr bwMode="auto">
            <a:xfrm>
              <a:off x="4027" y="2087"/>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00E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26" name="Freeform 505"/>
            <p:cNvSpPr>
              <a:spLocks noChangeArrowheads="1"/>
            </p:cNvSpPr>
            <p:nvPr/>
          </p:nvSpPr>
          <p:spPr bwMode="auto">
            <a:xfrm>
              <a:off x="4027" y="2087"/>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27" name="Oval 506"/>
            <p:cNvSpPr>
              <a:spLocks noChangeArrowheads="1"/>
            </p:cNvSpPr>
            <p:nvPr/>
          </p:nvSpPr>
          <p:spPr bwMode="auto">
            <a:xfrm>
              <a:off x="4105" y="1188"/>
              <a:ext cx="54" cy="5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28" name="Oval 507"/>
            <p:cNvSpPr>
              <a:spLocks noChangeArrowheads="1"/>
            </p:cNvSpPr>
            <p:nvPr/>
          </p:nvSpPr>
          <p:spPr bwMode="auto">
            <a:xfrm>
              <a:off x="4105" y="1188"/>
              <a:ext cx="54" cy="53"/>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29" name="Freeform 508"/>
            <p:cNvSpPr>
              <a:spLocks noChangeArrowheads="1"/>
            </p:cNvSpPr>
            <p:nvPr/>
          </p:nvSpPr>
          <p:spPr bwMode="auto">
            <a:xfrm>
              <a:off x="4009" y="1493"/>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FFC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30" name="Freeform 509"/>
            <p:cNvSpPr>
              <a:spLocks noChangeArrowheads="1"/>
            </p:cNvSpPr>
            <p:nvPr/>
          </p:nvSpPr>
          <p:spPr bwMode="auto">
            <a:xfrm>
              <a:off x="4009" y="1493"/>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31" name="Freeform 510"/>
            <p:cNvSpPr>
              <a:spLocks noChangeArrowheads="1"/>
            </p:cNvSpPr>
            <p:nvPr/>
          </p:nvSpPr>
          <p:spPr bwMode="auto">
            <a:xfrm>
              <a:off x="3997" y="2111"/>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10F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32" name="Freeform 511"/>
            <p:cNvSpPr>
              <a:spLocks noChangeArrowheads="1"/>
            </p:cNvSpPr>
            <p:nvPr/>
          </p:nvSpPr>
          <p:spPr bwMode="auto">
            <a:xfrm>
              <a:off x="3997" y="2111"/>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33" name="Freeform 512"/>
            <p:cNvSpPr>
              <a:spLocks noChangeArrowheads="1"/>
            </p:cNvSpPr>
            <p:nvPr/>
          </p:nvSpPr>
          <p:spPr bwMode="auto">
            <a:xfrm>
              <a:off x="3997" y="2249"/>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00A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34" name="Freeform 513"/>
            <p:cNvSpPr>
              <a:spLocks noChangeArrowheads="1"/>
            </p:cNvSpPr>
            <p:nvPr/>
          </p:nvSpPr>
          <p:spPr bwMode="auto">
            <a:xfrm>
              <a:off x="3997" y="224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35" name="Freeform 514"/>
            <p:cNvSpPr>
              <a:spLocks noChangeArrowheads="1"/>
            </p:cNvSpPr>
            <p:nvPr/>
          </p:nvSpPr>
          <p:spPr bwMode="auto">
            <a:xfrm>
              <a:off x="3991" y="1176"/>
              <a:ext cx="108" cy="155"/>
            </a:xfrm>
            <a:custGeom>
              <a:avLst/>
              <a:gdLst>
                <a:gd name="T0" fmla="*/ 78 w 108"/>
                <a:gd name="T1" fmla="*/ 155 h 155"/>
                <a:gd name="T2" fmla="*/ 0 w 108"/>
                <a:gd name="T3" fmla="*/ 18 h 155"/>
                <a:gd name="T4" fmla="*/ 108 w 108"/>
                <a:gd name="T5" fmla="*/ 0 h 155"/>
                <a:gd name="T6" fmla="*/ 78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78" y="155"/>
                  </a:moveTo>
                  <a:lnTo>
                    <a:pt x="0" y="18"/>
                  </a:lnTo>
                  <a:lnTo>
                    <a:pt x="108" y="0"/>
                  </a:lnTo>
                  <a:lnTo>
                    <a:pt x="78" y="155"/>
                  </a:lnTo>
                  <a:close/>
                </a:path>
              </a:pathLst>
            </a:custGeom>
            <a:solidFill>
              <a:srgbClr val="FF4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36" name="Freeform 515"/>
            <p:cNvSpPr>
              <a:spLocks noChangeArrowheads="1"/>
            </p:cNvSpPr>
            <p:nvPr/>
          </p:nvSpPr>
          <p:spPr bwMode="auto">
            <a:xfrm>
              <a:off x="3991" y="1176"/>
              <a:ext cx="108" cy="155"/>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37" name="Freeform 516"/>
            <p:cNvSpPr>
              <a:spLocks noChangeArrowheads="1"/>
            </p:cNvSpPr>
            <p:nvPr/>
          </p:nvSpPr>
          <p:spPr bwMode="auto">
            <a:xfrm>
              <a:off x="3979" y="179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8FFF7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38" name="Freeform 517"/>
            <p:cNvSpPr>
              <a:spLocks noChangeArrowheads="1"/>
            </p:cNvSpPr>
            <p:nvPr/>
          </p:nvSpPr>
          <p:spPr bwMode="auto">
            <a:xfrm>
              <a:off x="3979" y="179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39" name="Oval 518"/>
            <p:cNvSpPr>
              <a:spLocks noChangeArrowheads="1"/>
            </p:cNvSpPr>
            <p:nvPr/>
          </p:nvSpPr>
          <p:spPr bwMode="auto">
            <a:xfrm>
              <a:off x="4057" y="97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40" name="Oval 519"/>
            <p:cNvSpPr>
              <a:spLocks noChangeArrowheads="1"/>
            </p:cNvSpPr>
            <p:nvPr/>
          </p:nvSpPr>
          <p:spPr bwMode="auto">
            <a:xfrm>
              <a:off x="4057" y="97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41" name="Freeform 520"/>
            <p:cNvSpPr>
              <a:spLocks noChangeArrowheads="1"/>
            </p:cNvSpPr>
            <p:nvPr/>
          </p:nvSpPr>
          <p:spPr bwMode="auto">
            <a:xfrm>
              <a:off x="3961" y="1331"/>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FF8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42" name="Freeform 521"/>
            <p:cNvSpPr>
              <a:spLocks noChangeArrowheads="1"/>
            </p:cNvSpPr>
            <p:nvPr/>
          </p:nvSpPr>
          <p:spPr bwMode="auto">
            <a:xfrm>
              <a:off x="3961" y="1331"/>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43" name="Freeform 522"/>
            <p:cNvSpPr>
              <a:spLocks noChangeArrowheads="1"/>
            </p:cNvSpPr>
            <p:nvPr/>
          </p:nvSpPr>
          <p:spPr bwMode="auto">
            <a:xfrm>
              <a:off x="3961" y="1194"/>
              <a:ext cx="108" cy="155"/>
            </a:xfrm>
            <a:custGeom>
              <a:avLst/>
              <a:gdLst>
                <a:gd name="T0" fmla="*/ 0 w 108"/>
                <a:gd name="T1" fmla="*/ 155 h 155"/>
                <a:gd name="T2" fmla="*/ 108 w 108"/>
                <a:gd name="T3" fmla="*/ 137 h 155"/>
                <a:gd name="T4" fmla="*/ 30 w 108"/>
                <a:gd name="T5" fmla="*/ 0 h 155"/>
                <a:gd name="T6" fmla="*/ 0 w 108"/>
                <a:gd name="T7" fmla="*/ 155 h 155"/>
                <a:gd name="T8" fmla="*/ 0 60000 65536"/>
                <a:gd name="T9" fmla="*/ 0 60000 65536"/>
                <a:gd name="T10" fmla="*/ 0 60000 65536"/>
                <a:gd name="T11" fmla="*/ 0 60000 65536"/>
                <a:gd name="T12" fmla="*/ 0 w 108"/>
                <a:gd name="T13" fmla="*/ 0 h 155"/>
                <a:gd name="T14" fmla="*/ 108 w 108"/>
                <a:gd name="T15" fmla="*/ 155 h 155"/>
              </a:gdLst>
              <a:ahLst/>
              <a:cxnLst>
                <a:cxn ang="T8">
                  <a:pos x="T0" y="T1"/>
                </a:cxn>
                <a:cxn ang="T9">
                  <a:pos x="T2" y="T3"/>
                </a:cxn>
                <a:cxn ang="T10">
                  <a:pos x="T4" y="T5"/>
                </a:cxn>
                <a:cxn ang="T11">
                  <a:pos x="T6" y="T7"/>
                </a:cxn>
              </a:cxnLst>
              <a:rect l="T12" t="T13" r="T14" b="T15"/>
              <a:pathLst>
                <a:path w="108" h="155">
                  <a:moveTo>
                    <a:pt x="0" y="155"/>
                  </a:moveTo>
                  <a:lnTo>
                    <a:pt x="108" y="137"/>
                  </a:lnTo>
                  <a:lnTo>
                    <a:pt x="30" y="0"/>
                  </a:lnTo>
                  <a:lnTo>
                    <a:pt x="0" y="155"/>
                  </a:lnTo>
                  <a:close/>
                </a:path>
              </a:pathLst>
            </a:custGeom>
            <a:solidFill>
              <a:srgbClr val="FF3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44" name="Freeform 523"/>
            <p:cNvSpPr>
              <a:spLocks noChangeArrowheads="1"/>
            </p:cNvSpPr>
            <p:nvPr/>
          </p:nvSpPr>
          <p:spPr bwMode="auto">
            <a:xfrm>
              <a:off x="3961" y="1194"/>
              <a:ext cx="108" cy="155"/>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45" name="Oval 524"/>
            <p:cNvSpPr>
              <a:spLocks noChangeArrowheads="1"/>
            </p:cNvSpPr>
            <p:nvPr/>
          </p:nvSpPr>
          <p:spPr bwMode="auto">
            <a:xfrm>
              <a:off x="4039" y="211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46" name="Oval 525"/>
            <p:cNvSpPr>
              <a:spLocks noChangeArrowheads="1"/>
            </p:cNvSpPr>
            <p:nvPr/>
          </p:nvSpPr>
          <p:spPr bwMode="auto">
            <a:xfrm>
              <a:off x="4039" y="211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47" name="Freeform 526"/>
            <p:cNvSpPr>
              <a:spLocks noChangeArrowheads="1"/>
            </p:cNvSpPr>
            <p:nvPr/>
          </p:nvSpPr>
          <p:spPr bwMode="auto">
            <a:xfrm>
              <a:off x="3949" y="1949"/>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50FF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48" name="Freeform 527"/>
            <p:cNvSpPr>
              <a:spLocks noChangeArrowheads="1"/>
            </p:cNvSpPr>
            <p:nvPr/>
          </p:nvSpPr>
          <p:spPr bwMode="auto">
            <a:xfrm>
              <a:off x="3949" y="194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49" name="Freeform 528"/>
            <p:cNvSpPr>
              <a:spLocks noChangeArrowheads="1"/>
            </p:cNvSpPr>
            <p:nvPr/>
          </p:nvSpPr>
          <p:spPr bwMode="auto">
            <a:xfrm>
              <a:off x="3949" y="1811"/>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AFFF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50" name="Freeform 529"/>
            <p:cNvSpPr>
              <a:spLocks noChangeArrowheads="1"/>
            </p:cNvSpPr>
            <p:nvPr/>
          </p:nvSpPr>
          <p:spPr bwMode="auto">
            <a:xfrm>
              <a:off x="3949" y="1811"/>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51" name="Freeform 530"/>
            <p:cNvSpPr>
              <a:spLocks noChangeArrowheads="1"/>
            </p:cNvSpPr>
            <p:nvPr/>
          </p:nvSpPr>
          <p:spPr bwMode="auto">
            <a:xfrm>
              <a:off x="3931" y="134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FF7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52" name="Freeform 531"/>
            <p:cNvSpPr>
              <a:spLocks noChangeArrowheads="1"/>
            </p:cNvSpPr>
            <p:nvPr/>
          </p:nvSpPr>
          <p:spPr bwMode="auto">
            <a:xfrm>
              <a:off x="3931" y="134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53" name="Freeform 532"/>
            <p:cNvSpPr>
              <a:spLocks noChangeArrowheads="1"/>
            </p:cNvSpPr>
            <p:nvPr/>
          </p:nvSpPr>
          <p:spPr bwMode="auto">
            <a:xfrm>
              <a:off x="3931" y="149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FFC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54" name="Freeform 533"/>
            <p:cNvSpPr>
              <a:spLocks noChangeArrowheads="1"/>
            </p:cNvSpPr>
            <p:nvPr/>
          </p:nvSpPr>
          <p:spPr bwMode="auto">
            <a:xfrm>
              <a:off x="3931" y="149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55" name="Freeform 534"/>
            <p:cNvSpPr>
              <a:spLocks noChangeArrowheads="1"/>
            </p:cNvSpPr>
            <p:nvPr/>
          </p:nvSpPr>
          <p:spPr bwMode="auto">
            <a:xfrm>
              <a:off x="3920" y="1967"/>
              <a:ext cx="107" cy="162"/>
            </a:xfrm>
            <a:custGeom>
              <a:avLst/>
              <a:gdLst>
                <a:gd name="T0" fmla="*/ 0 w 107"/>
                <a:gd name="T1" fmla="*/ 162 h 162"/>
                <a:gd name="T2" fmla="*/ 107 w 107"/>
                <a:gd name="T3" fmla="*/ 144 h 162"/>
                <a:gd name="T4" fmla="*/ 29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44"/>
                  </a:lnTo>
                  <a:lnTo>
                    <a:pt x="29" y="0"/>
                  </a:lnTo>
                  <a:lnTo>
                    <a:pt x="0" y="162"/>
                  </a:lnTo>
                  <a:close/>
                </a:path>
              </a:pathLst>
            </a:custGeom>
            <a:solidFill>
              <a:srgbClr val="60FF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56" name="Freeform 535"/>
            <p:cNvSpPr>
              <a:spLocks noChangeArrowheads="1"/>
            </p:cNvSpPr>
            <p:nvPr/>
          </p:nvSpPr>
          <p:spPr bwMode="auto">
            <a:xfrm>
              <a:off x="3920" y="1967"/>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57" name="Freeform 536"/>
            <p:cNvSpPr>
              <a:spLocks noChangeArrowheads="1"/>
            </p:cNvSpPr>
            <p:nvPr/>
          </p:nvSpPr>
          <p:spPr bwMode="auto">
            <a:xfrm>
              <a:off x="3920" y="2111"/>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10FFE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58" name="Freeform 537"/>
            <p:cNvSpPr>
              <a:spLocks noChangeArrowheads="1"/>
            </p:cNvSpPr>
            <p:nvPr/>
          </p:nvSpPr>
          <p:spPr bwMode="auto">
            <a:xfrm>
              <a:off x="3920" y="2111"/>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59" name="Oval 538"/>
            <p:cNvSpPr>
              <a:spLocks noChangeArrowheads="1"/>
            </p:cNvSpPr>
            <p:nvPr/>
          </p:nvSpPr>
          <p:spPr bwMode="auto">
            <a:xfrm>
              <a:off x="3985" y="208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60" name="Oval 539"/>
            <p:cNvSpPr>
              <a:spLocks noChangeArrowheads="1"/>
            </p:cNvSpPr>
            <p:nvPr/>
          </p:nvSpPr>
          <p:spPr bwMode="auto">
            <a:xfrm>
              <a:off x="3985" y="208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61" name="Freeform 540"/>
            <p:cNvSpPr>
              <a:spLocks noChangeArrowheads="1"/>
            </p:cNvSpPr>
            <p:nvPr/>
          </p:nvSpPr>
          <p:spPr bwMode="auto">
            <a:xfrm>
              <a:off x="3902" y="1511"/>
              <a:ext cx="107" cy="156"/>
            </a:xfrm>
            <a:custGeom>
              <a:avLst/>
              <a:gdLst>
                <a:gd name="T0" fmla="*/ 0 w 107"/>
                <a:gd name="T1" fmla="*/ 156 h 156"/>
                <a:gd name="T2" fmla="*/ 107 w 107"/>
                <a:gd name="T3" fmla="*/ 138 h 156"/>
                <a:gd name="T4" fmla="*/ 29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29" y="0"/>
                  </a:lnTo>
                  <a:lnTo>
                    <a:pt x="0" y="156"/>
                  </a:lnTo>
                  <a:close/>
                </a:path>
              </a:pathLst>
            </a:custGeom>
            <a:solidFill>
              <a:srgbClr val="FFA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62" name="Freeform 541"/>
            <p:cNvSpPr>
              <a:spLocks noChangeArrowheads="1"/>
            </p:cNvSpPr>
            <p:nvPr/>
          </p:nvSpPr>
          <p:spPr bwMode="auto">
            <a:xfrm>
              <a:off x="3902" y="1511"/>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63" name="Freeform 542"/>
            <p:cNvSpPr>
              <a:spLocks noChangeArrowheads="1"/>
            </p:cNvSpPr>
            <p:nvPr/>
          </p:nvSpPr>
          <p:spPr bwMode="auto">
            <a:xfrm>
              <a:off x="3902" y="1649"/>
              <a:ext cx="107" cy="162"/>
            </a:xfrm>
            <a:custGeom>
              <a:avLst/>
              <a:gdLst>
                <a:gd name="T0" fmla="*/ 77 w 107"/>
                <a:gd name="T1" fmla="*/ 162 h 162"/>
                <a:gd name="T2" fmla="*/ 0 w 107"/>
                <a:gd name="T3" fmla="*/ 18 h 162"/>
                <a:gd name="T4" fmla="*/ 107 w 107"/>
                <a:gd name="T5" fmla="*/ 0 h 162"/>
                <a:gd name="T6" fmla="*/ 77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7" y="162"/>
                  </a:moveTo>
                  <a:lnTo>
                    <a:pt x="0" y="18"/>
                  </a:lnTo>
                  <a:lnTo>
                    <a:pt x="107" y="0"/>
                  </a:lnTo>
                  <a:lnTo>
                    <a:pt x="77" y="162"/>
                  </a:lnTo>
                  <a:close/>
                </a:path>
              </a:pathLst>
            </a:custGeom>
            <a:solidFill>
              <a:srgbClr val="EFFF1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64" name="Freeform 543"/>
            <p:cNvSpPr>
              <a:spLocks noChangeArrowheads="1"/>
            </p:cNvSpPr>
            <p:nvPr/>
          </p:nvSpPr>
          <p:spPr bwMode="auto">
            <a:xfrm>
              <a:off x="3902" y="1649"/>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65" name="Freeform 544"/>
            <p:cNvSpPr>
              <a:spLocks noChangeArrowheads="1"/>
            </p:cNvSpPr>
            <p:nvPr/>
          </p:nvSpPr>
          <p:spPr bwMode="auto">
            <a:xfrm>
              <a:off x="3884" y="1194"/>
              <a:ext cx="107" cy="155"/>
            </a:xfrm>
            <a:custGeom>
              <a:avLst/>
              <a:gdLst>
                <a:gd name="T0" fmla="*/ 77 w 107"/>
                <a:gd name="T1" fmla="*/ 155 h 155"/>
                <a:gd name="T2" fmla="*/ 0 w 107"/>
                <a:gd name="T3" fmla="*/ 18 h 155"/>
                <a:gd name="T4" fmla="*/ 107 w 107"/>
                <a:gd name="T5" fmla="*/ 0 h 155"/>
                <a:gd name="T6" fmla="*/ 77 w 107"/>
                <a:gd name="T7" fmla="*/ 155 h 155"/>
                <a:gd name="T8" fmla="*/ 0 60000 65536"/>
                <a:gd name="T9" fmla="*/ 0 60000 65536"/>
                <a:gd name="T10" fmla="*/ 0 60000 65536"/>
                <a:gd name="T11" fmla="*/ 0 60000 65536"/>
                <a:gd name="T12" fmla="*/ 0 w 107"/>
                <a:gd name="T13" fmla="*/ 0 h 155"/>
                <a:gd name="T14" fmla="*/ 107 w 107"/>
                <a:gd name="T15" fmla="*/ 155 h 155"/>
              </a:gdLst>
              <a:ahLst/>
              <a:cxnLst>
                <a:cxn ang="T8">
                  <a:pos x="T0" y="T1"/>
                </a:cxn>
                <a:cxn ang="T9">
                  <a:pos x="T2" y="T3"/>
                </a:cxn>
                <a:cxn ang="T10">
                  <a:pos x="T4" y="T5"/>
                </a:cxn>
                <a:cxn ang="T11">
                  <a:pos x="T6" y="T7"/>
                </a:cxn>
              </a:cxnLst>
              <a:rect l="T12" t="T13" r="T14" b="T15"/>
              <a:pathLst>
                <a:path w="107" h="155">
                  <a:moveTo>
                    <a:pt x="77" y="155"/>
                  </a:moveTo>
                  <a:lnTo>
                    <a:pt x="0" y="18"/>
                  </a:lnTo>
                  <a:lnTo>
                    <a:pt x="107" y="0"/>
                  </a:lnTo>
                  <a:lnTo>
                    <a:pt x="77" y="155"/>
                  </a:lnTo>
                  <a:close/>
                </a:path>
              </a:pathLst>
            </a:custGeom>
            <a:solidFill>
              <a:srgbClr val="FF3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66" name="Freeform 545"/>
            <p:cNvSpPr>
              <a:spLocks noChangeArrowheads="1"/>
            </p:cNvSpPr>
            <p:nvPr/>
          </p:nvSpPr>
          <p:spPr bwMode="auto">
            <a:xfrm>
              <a:off x="3884" y="1194"/>
              <a:ext cx="107" cy="155"/>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67" name="Oval 546"/>
            <p:cNvSpPr>
              <a:spLocks noChangeArrowheads="1"/>
            </p:cNvSpPr>
            <p:nvPr/>
          </p:nvSpPr>
          <p:spPr bwMode="auto">
            <a:xfrm>
              <a:off x="3961" y="1140"/>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68" name="Oval 547"/>
            <p:cNvSpPr>
              <a:spLocks noChangeArrowheads="1"/>
            </p:cNvSpPr>
            <p:nvPr/>
          </p:nvSpPr>
          <p:spPr bwMode="auto">
            <a:xfrm>
              <a:off x="3961" y="1140"/>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69" name="Freeform 548"/>
            <p:cNvSpPr>
              <a:spLocks noChangeArrowheads="1"/>
            </p:cNvSpPr>
            <p:nvPr/>
          </p:nvSpPr>
          <p:spPr bwMode="auto">
            <a:xfrm>
              <a:off x="3872" y="1667"/>
              <a:ext cx="107" cy="162"/>
            </a:xfrm>
            <a:custGeom>
              <a:avLst/>
              <a:gdLst>
                <a:gd name="T0" fmla="*/ 0 w 107"/>
                <a:gd name="T1" fmla="*/ 162 h 162"/>
                <a:gd name="T2" fmla="*/ 107 w 107"/>
                <a:gd name="T3" fmla="*/ 144 h 162"/>
                <a:gd name="T4" fmla="*/ 30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44"/>
                  </a:lnTo>
                  <a:lnTo>
                    <a:pt x="30" y="0"/>
                  </a:lnTo>
                  <a:lnTo>
                    <a:pt x="0" y="16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70" name="Freeform 549"/>
            <p:cNvSpPr>
              <a:spLocks noChangeArrowheads="1"/>
            </p:cNvSpPr>
            <p:nvPr/>
          </p:nvSpPr>
          <p:spPr bwMode="auto">
            <a:xfrm>
              <a:off x="3872" y="1667"/>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71" name="Freeform 550"/>
            <p:cNvSpPr>
              <a:spLocks noChangeArrowheads="1"/>
            </p:cNvSpPr>
            <p:nvPr/>
          </p:nvSpPr>
          <p:spPr bwMode="auto">
            <a:xfrm>
              <a:off x="3872" y="1811"/>
              <a:ext cx="107" cy="156"/>
            </a:xfrm>
            <a:custGeom>
              <a:avLst/>
              <a:gdLst>
                <a:gd name="T0" fmla="*/ 77 w 107"/>
                <a:gd name="T1" fmla="*/ 156 h 156"/>
                <a:gd name="T2" fmla="*/ 0 w 107"/>
                <a:gd name="T3" fmla="*/ 18 h 156"/>
                <a:gd name="T4" fmla="*/ 107 w 107"/>
                <a:gd name="T5" fmla="*/ 0 h 156"/>
                <a:gd name="T6" fmla="*/ 77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7" y="156"/>
                  </a:moveTo>
                  <a:lnTo>
                    <a:pt x="0" y="18"/>
                  </a:lnTo>
                  <a:lnTo>
                    <a:pt x="107" y="0"/>
                  </a:lnTo>
                  <a:lnTo>
                    <a:pt x="77" y="156"/>
                  </a:lnTo>
                  <a:close/>
                </a:path>
              </a:pathLst>
            </a:custGeom>
            <a:solidFill>
              <a:srgbClr val="AFFF5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72" name="Freeform 551"/>
            <p:cNvSpPr>
              <a:spLocks noChangeArrowheads="1"/>
            </p:cNvSpPr>
            <p:nvPr/>
          </p:nvSpPr>
          <p:spPr bwMode="auto">
            <a:xfrm>
              <a:off x="3872" y="1811"/>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73" name="Freeform 552"/>
            <p:cNvSpPr>
              <a:spLocks noChangeArrowheads="1"/>
            </p:cNvSpPr>
            <p:nvPr/>
          </p:nvSpPr>
          <p:spPr bwMode="auto">
            <a:xfrm>
              <a:off x="3854" y="1212"/>
              <a:ext cx="107" cy="161"/>
            </a:xfrm>
            <a:custGeom>
              <a:avLst/>
              <a:gdLst>
                <a:gd name="T0" fmla="*/ 0 w 107"/>
                <a:gd name="T1" fmla="*/ 161 h 161"/>
                <a:gd name="T2" fmla="*/ 107 w 107"/>
                <a:gd name="T3" fmla="*/ 137 h 161"/>
                <a:gd name="T4" fmla="*/ 30 w 107"/>
                <a:gd name="T5" fmla="*/ 0 h 161"/>
                <a:gd name="T6" fmla="*/ 0 w 107"/>
                <a:gd name="T7" fmla="*/ 161 h 161"/>
                <a:gd name="T8" fmla="*/ 0 60000 65536"/>
                <a:gd name="T9" fmla="*/ 0 60000 65536"/>
                <a:gd name="T10" fmla="*/ 0 60000 65536"/>
                <a:gd name="T11" fmla="*/ 0 60000 65536"/>
                <a:gd name="T12" fmla="*/ 0 w 107"/>
                <a:gd name="T13" fmla="*/ 0 h 161"/>
                <a:gd name="T14" fmla="*/ 107 w 107"/>
                <a:gd name="T15" fmla="*/ 161 h 161"/>
              </a:gdLst>
              <a:ahLst/>
              <a:cxnLst>
                <a:cxn ang="T8">
                  <a:pos x="T0" y="T1"/>
                </a:cxn>
                <a:cxn ang="T9">
                  <a:pos x="T2" y="T3"/>
                </a:cxn>
                <a:cxn ang="T10">
                  <a:pos x="T4" y="T5"/>
                </a:cxn>
                <a:cxn ang="T11">
                  <a:pos x="T6" y="T7"/>
                </a:cxn>
              </a:cxnLst>
              <a:rect l="T12" t="T13" r="T14" b="T15"/>
              <a:pathLst>
                <a:path w="107" h="161">
                  <a:moveTo>
                    <a:pt x="0" y="161"/>
                  </a:moveTo>
                  <a:lnTo>
                    <a:pt x="107" y="137"/>
                  </a:lnTo>
                  <a:lnTo>
                    <a:pt x="30" y="0"/>
                  </a:lnTo>
                  <a:lnTo>
                    <a:pt x="0" y="161"/>
                  </a:lnTo>
                  <a:close/>
                </a:path>
              </a:pathLst>
            </a:custGeom>
            <a:solidFill>
              <a:srgbClr val="FF1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74" name="Freeform 553"/>
            <p:cNvSpPr>
              <a:spLocks noChangeArrowheads="1"/>
            </p:cNvSpPr>
            <p:nvPr/>
          </p:nvSpPr>
          <p:spPr bwMode="auto">
            <a:xfrm>
              <a:off x="3854" y="1212"/>
              <a:ext cx="107" cy="161"/>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75" name="Freeform 554"/>
            <p:cNvSpPr>
              <a:spLocks noChangeArrowheads="1"/>
            </p:cNvSpPr>
            <p:nvPr/>
          </p:nvSpPr>
          <p:spPr bwMode="auto">
            <a:xfrm>
              <a:off x="3854" y="1349"/>
              <a:ext cx="107" cy="162"/>
            </a:xfrm>
            <a:custGeom>
              <a:avLst/>
              <a:gdLst>
                <a:gd name="T0" fmla="*/ 77 w 107"/>
                <a:gd name="T1" fmla="*/ 162 h 162"/>
                <a:gd name="T2" fmla="*/ 0 w 107"/>
                <a:gd name="T3" fmla="*/ 24 h 162"/>
                <a:gd name="T4" fmla="*/ 107 w 107"/>
                <a:gd name="T5" fmla="*/ 0 h 162"/>
                <a:gd name="T6" fmla="*/ 77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7" y="162"/>
                  </a:moveTo>
                  <a:lnTo>
                    <a:pt x="0" y="24"/>
                  </a:lnTo>
                  <a:lnTo>
                    <a:pt x="107" y="0"/>
                  </a:lnTo>
                  <a:lnTo>
                    <a:pt x="77" y="162"/>
                  </a:lnTo>
                  <a:close/>
                </a:path>
              </a:pathLst>
            </a:custGeom>
            <a:solidFill>
              <a:srgbClr val="FF7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76" name="Freeform 555"/>
            <p:cNvSpPr>
              <a:spLocks noChangeArrowheads="1"/>
            </p:cNvSpPr>
            <p:nvPr/>
          </p:nvSpPr>
          <p:spPr bwMode="auto">
            <a:xfrm>
              <a:off x="3854" y="1349"/>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77" name="Freeform 556"/>
            <p:cNvSpPr>
              <a:spLocks noChangeArrowheads="1"/>
            </p:cNvSpPr>
            <p:nvPr/>
          </p:nvSpPr>
          <p:spPr bwMode="auto">
            <a:xfrm>
              <a:off x="3842" y="1967"/>
              <a:ext cx="107" cy="162"/>
            </a:xfrm>
            <a:custGeom>
              <a:avLst/>
              <a:gdLst>
                <a:gd name="T0" fmla="*/ 78 w 107"/>
                <a:gd name="T1" fmla="*/ 162 h 162"/>
                <a:gd name="T2" fmla="*/ 0 w 107"/>
                <a:gd name="T3" fmla="*/ 24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24"/>
                  </a:lnTo>
                  <a:lnTo>
                    <a:pt x="107" y="0"/>
                  </a:lnTo>
                  <a:lnTo>
                    <a:pt x="78" y="162"/>
                  </a:lnTo>
                  <a:close/>
                </a:path>
              </a:pathLst>
            </a:custGeom>
            <a:solidFill>
              <a:srgbClr val="60FF9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78" name="Freeform 557"/>
            <p:cNvSpPr>
              <a:spLocks noChangeArrowheads="1"/>
            </p:cNvSpPr>
            <p:nvPr/>
          </p:nvSpPr>
          <p:spPr bwMode="auto">
            <a:xfrm>
              <a:off x="3842" y="1967"/>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79" name="Freeform 558"/>
            <p:cNvSpPr>
              <a:spLocks noChangeArrowheads="1"/>
            </p:cNvSpPr>
            <p:nvPr/>
          </p:nvSpPr>
          <p:spPr bwMode="auto">
            <a:xfrm>
              <a:off x="3842" y="1829"/>
              <a:ext cx="107" cy="162"/>
            </a:xfrm>
            <a:custGeom>
              <a:avLst/>
              <a:gdLst>
                <a:gd name="T0" fmla="*/ 0 w 107"/>
                <a:gd name="T1" fmla="*/ 162 h 162"/>
                <a:gd name="T2" fmla="*/ 107 w 107"/>
                <a:gd name="T3" fmla="*/ 138 h 162"/>
                <a:gd name="T4" fmla="*/ 30 w 107"/>
                <a:gd name="T5" fmla="*/ 0 h 162"/>
                <a:gd name="T6" fmla="*/ 0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0" y="162"/>
                  </a:moveTo>
                  <a:lnTo>
                    <a:pt x="107" y="138"/>
                  </a:lnTo>
                  <a:lnTo>
                    <a:pt x="30" y="0"/>
                  </a:lnTo>
                  <a:lnTo>
                    <a:pt x="0" y="162"/>
                  </a:lnTo>
                  <a:close/>
                </a:path>
              </a:pathLst>
            </a:custGeom>
            <a:solidFill>
              <a:srgbClr val="BFFF4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80" name="Freeform 559"/>
            <p:cNvSpPr>
              <a:spLocks noChangeArrowheads="1"/>
            </p:cNvSpPr>
            <p:nvPr/>
          </p:nvSpPr>
          <p:spPr bwMode="auto">
            <a:xfrm>
              <a:off x="3842" y="1829"/>
              <a:ext cx="107"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81" name="Oval 560"/>
            <p:cNvSpPr>
              <a:spLocks noChangeArrowheads="1"/>
            </p:cNvSpPr>
            <p:nvPr/>
          </p:nvSpPr>
          <p:spPr bwMode="auto">
            <a:xfrm>
              <a:off x="3920" y="1979"/>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82" name="Oval 561"/>
            <p:cNvSpPr>
              <a:spLocks noChangeArrowheads="1"/>
            </p:cNvSpPr>
            <p:nvPr/>
          </p:nvSpPr>
          <p:spPr bwMode="auto">
            <a:xfrm>
              <a:off x="3920" y="1979"/>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83" name="Freeform 562"/>
            <p:cNvSpPr>
              <a:spLocks noChangeArrowheads="1"/>
            </p:cNvSpPr>
            <p:nvPr/>
          </p:nvSpPr>
          <p:spPr bwMode="auto">
            <a:xfrm>
              <a:off x="3824" y="1373"/>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FF6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84" name="Freeform 563"/>
            <p:cNvSpPr>
              <a:spLocks noChangeArrowheads="1"/>
            </p:cNvSpPr>
            <p:nvPr/>
          </p:nvSpPr>
          <p:spPr bwMode="auto">
            <a:xfrm>
              <a:off x="3824" y="1373"/>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85" name="Freeform 564"/>
            <p:cNvSpPr>
              <a:spLocks noChangeArrowheads="1"/>
            </p:cNvSpPr>
            <p:nvPr/>
          </p:nvSpPr>
          <p:spPr bwMode="auto">
            <a:xfrm>
              <a:off x="3824" y="1511"/>
              <a:ext cx="107" cy="156"/>
            </a:xfrm>
            <a:custGeom>
              <a:avLst/>
              <a:gdLst>
                <a:gd name="T0" fmla="*/ 78 w 107"/>
                <a:gd name="T1" fmla="*/ 156 h 156"/>
                <a:gd name="T2" fmla="*/ 0 w 107"/>
                <a:gd name="T3" fmla="*/ 18 h 156"/>
                <a:gd name="T4" fmla="*/ 107 w 107"/>
                <a:gd name="T5" fmla="*/ 0 h 156"/>
                <a:gd name="T6" fmla="*/ 78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78" y="156"/>
                  </a:moveTo>
                  <a:lnTo>
                    <a:pt x="0" y="18"/>
                  </a:lnTo>
                  <a:lnTo>
                    <a:pt x="107" y="0"/>
                  </a:lnTo>
                  <a:lnTo>
                    <a:pt x="78" y="156"/>
                  </a:lnTo>
                  <a:close/>
                </a:path>
              </a:pathLst>
            </a:custGeom>
            <a:solidFill>
              <a:srgbClr val="FFA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86" name="Freeform 565"/>
            <p:cNvSpPr>
              <a:spLocks noChangeArrowheads="1"/>
            </p:cNvSpPr>
            <p:nvPr/>
          </p:nvSpPr>
          <p:spPr bwMode="auto">
            <a:xfrm>
              <a:off x="3824" y="1511"/>
              <a:ext cx="107"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87" name="Freeform 566"/>
            <p:cNvSpPr>
              <a:spLocks noChangeArrowheads="1"/>
            </p:cNvSpPr>
            <p:nvPr/>
          </p:nvSpPr>
          <p:spPr bwMode="auto">
            <a:xfrm>
              <a:off x="3794" y="1667"/>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88" name="Freeform 567"/>
            <p:cNvSpPr>
              <a:spLocks noChangeArrowheads="1"/>
            </p:cNvSpPr>
            <p:nvPr/>
          </p:nvSpPr>
          <p:spPr bwMode="auto">
            <a:xfrm>
              <a:off x="3794" y="1667"/>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89" name="Freeform 568"/>
            <p:cNvSpPr>
              <a:spLocks noChangeArrowheads="1"/>
            </p:cNvSpPr>
            <p:nvPr/>
          </p:nvSpPr>
          <p:spPr bwMode="auto">
            <a:xfrm>
              <a:off x="3794" y="1529"/>
              <a:ext cx="108" cy="162"/>
            </a:xfrm>
            <a:custGeom>
              <a:avLst/>
              <a:gdLst>
                <a:gd name="T0" fmla="*/ 0 w 108"/>
                <a:gd name="T1" fmla="*/ 162 h 162"/>
                <a:gd name="T2" fmla="*/ 108 w 108"/>
                <a:gd name="T3" fmla="*/ 138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38"/>
                  </a:lnTo>
                  <a:lnTo>
                    <a:pt x="30" y="0"/>
                  </a:lnTo>
                  <a:lnTo>
                    <a:pt x="0" y="162"/>
                  </a:lnTo>
                  <a:close/>
                </a:path>
              </a:pathLst>
            </a:custGeom>
            <a:solidFill>
              <a:srgbClr val="FF9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90" name="Freeform 569"/>
            <p:cNvSpPr>
              <a:spLocks noChangeArrowheads="1"/>
            </p:cNvSpPr>
            <p:nvPr/>
          </p:nvSpPr>
          <p:spPr bwMode="auto">
            <a:xfrm>
              <a:off x="3794" y="152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91" name="Oval 570"/>
            <p:cNvSpPr>
              <a:spLocks noChangeArrowheads="1"/>
            </p:cNvSpPr>
            <p:nvPr/>
          </p:nvSpPr>
          <p:spPr bwMode="auto">
            <a:xfrm>
              <a:off x="3860" y="129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92" name="Oval 571"/>
            <p:cNvSpPr>
              <a:spLocks noChangeArrowheads="1"/>
            </p:cNvSpPr>
            <p:nvPr/>
          </p:nvSpPr>
          <p:spPr bwMode="auto">
            <a:xfrm>
              <a:off x="3860" y="129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93" name="Oval 572"/>
            <p:cNvSpPr>
              <a:spLocks noChangeArrowheads="1"/>
            </p:cNvSpPr>
            <p:nvPr/>
          </p:nvSpPr>
          <p:spPr bwMode="auto">
            <a:xfrm>
              <a:off x="3842" y="124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94" name="Oval 573"/>
            <p:cNvSpPr>
              <a:spLocks noChangeArrowheads="1"/>
            </p:cNvSpPr>
            <p:nvPr/>
          </p:nvSpPr>
          <p:spPr bwMode="auto">
            <a:xfrm>
              <a:off x="3842" y="124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95" name="Freeform 574"/>
            <p:cNvSpPr>
              <a:spLocks noChangeArrowheads="1"/>
            </p:cNvSpPr>
            <p:nvPr/>
          </p:nvSpPr>
          <p:spPr bwMode="auto">
            <a:xfrm>
              <a:off x="3776" y="1212"/>
              <a:ext cx="108" cy="161"/>
            </a:xfrm>
            <a:custGeom>
              <a:avLst/>
              <a:gdLst>
                <a:gd name="T0" fmla="*/ 78 w 108"/>
                <a:gd name="T1" fmla="*/ 161 h 161"/>
                <a:gd name="T2" fmla="*/ 0 w 108"/>
                <a:gd name="T3" fmla="*/ 17 h 161"/>
                <a:gd name="T4" fmla="*/ 108 w 108"/>
                <a:gd name="T5" fmla="*/ 0 h 161"/>
                <a:gd name="T6" fmla="*/ 78 w 108"/>
                <a:gd name="T7" fmla="*/ 161 h 161"/>
                <a:gd name="T8" fmla="*/ 0 60000 65536"/>
                <a:gd name="T9" fmla="*/ 0 60000 65536"/>
                <a:gd name="T10" fmla="*/ 0 60000 65536"/>
                <a:gd name="T11" fmla="*/ 0 60000 65536"/>
                <a:gd name="T12" fmla="*/ 0 w 108"/>
                <a:gd name="T13" fmla="*/ 0 h 161"/>
                <a:gd name="T14" fmla="*/ 108 w 108"/>
                <a:gd name="T15" fmla="*/ 161 h 161"/>
              </a:gdLst>
              <a:ahLst/>
              <a:cxnLst>
                <a:cxn ang="T8">
                  <a:pos x="T0" y="T1"/>
                </a:cxn>
                <a:cxn ang="T9">
                  <a:pos x="T2" y="T3"/>
                </a:cxn>
                <a:cxn ang="T10">
                  <a:pos x="T4" y="T5"/>
                </a:cxn>
                <a:cxn ang="T11">
                  <a:pos x="T6" y="T7"/>
                </a:cxn>
              </a:cxnLst>
              <a:rect l="T12" t="T13" r="T14" b="T15"/>
              <a:pathLst>
                <a:path w="108" h="161">
                  <a:moveTo>
                    <a:pt x="78" y="161"/>
                  </a:moveTo>
                  <a:lnTo>
                    <a:pt x="0" y="17"/>
                  </a:lnTo>
                  <a:lnTo>
                    <a:pt x="108" y="0"/>
                  </a:lnTo>
                  <a:lnTo>
                    <a:pt x="78" y="161"/>
                  </a:lnTo>
                  <a:close/>
                </a:path>
              </a:pathLst>
            </a:custGeom>
            <a:solidFill>
              <a:srgbClr val="FF1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296" name="Freeform 575"/>
            <p:cNvSpPr>
              <a:spLocks noChangeArrowheads="1"/>
            </p:cNvSpPr>
            <p:nvPr/>
          </p:nvSpPr>
          <p:spPr bwMode="auto">
            <a:xfrm>
              <a:off x="3776" y="1212"/>
              <a:ext cx="108" cy="161"/>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297" name="Oval 576"/>
            <p:cNvSpPr>
              <a:spLocks noChangeArrowheads="1"/>
            </p:cNvSpPr>
            <p:nvPr/>
          </p:nvSpPr>
          <p:spPr bwMode="auto">
            <a:xfrm>
              <a:off x="3824" y="181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98" name="Oval 577"/>
            <p:cNvSpPr>
              <a:spLocks noChangeArrowheads="1"/>
            </p:cNvSpPr>
            <p:nvPr/>
          </p:nvSpPr>
          <p:spPr bwMode="auto">
            <a:xfrm>
              <a:off x="3824" y="181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299" name="Freeform 578"/>
            <p:cNvSpPr>
              <a:spLocks noChangeArrowheads="1"/>
            </p:cNvSpPr>
            <p:nvPr/>
          </p:nvSpPr>
          <p:spPr bwMode="auto">
            <a:xfrm>
              <a:off x="3758" y="1691"/>
              <a:ext cx="114" cy="156"/>
            </a:xfrm>
            <a:custGeom>
              <a:avLst/>
              <a:gdLst>
                <a:gd name="T0" fmla="*/ 0 w 114"/>
                <a:gd name="T1" fmla="*/ 156 h 156"/>
                <a:gd name="T2" fmla="*/ 114 w 114"/>
                <a:gd name="T3" fmla="*/ 138 h 156"/>
                <a:gd name="T4" fmla="*/ 36 w 114"/>
                <a:gd name="T5" fmla="*/ 0 h 156"/>
                <a:gd name="T6" fmla="*/ 0 w 114"/>
                <a:gd name="T7" fmla="*/ 156 h 156"/>
                <a:gd name="T8" fmla="*/ 0 60000 65536"/>
                <a:gd name="T9" fmla="*/ 0 60000 65536"/>
                <a:gd name="T10" fmla="*/ 0 60000 65536"/>
                <a:gd name="T11" fmla="*/ 0 60000 65536"/>
                <a:gd name="T12" fmla="*/ 0 w 114"/>
                <a:gd name="T13" fmla="*/ 0 h 156"/>
                <a:gd name="T14" fmla="*/ 114 w 114"/>
                <a:gd name="T15" fmla="*/ 156 h 156"/>
              </a:gdLst>
              <a:ahLst/>
              <a:cxnLst>
                <a:cxn ang="T8">
                  <a:pos x="T0" y="T1"/>
                </a:cxn>
                <a:cxn ang="T9">
                  <a:pos x="T2" y="T3"/>
                </a:cxn>
                <a:cxn ang="T10">
                  <a:pos x="T4" y="T5"/>
                </a:cxn>
                <a:cxn ang="T11">
                  <a:pos x="T6" y="T7"/>
                </a:cxn>
              </a:cxnLst>
              <a:rect l="T12" t="T13" r="T14" b="T15"/>
              <a:pathLst>
                <a:path w="114" h="156">
                  <a:moveTo>
                    <a:pt x="0" y="156"/>
                  </a:moveTo>
                  <a:lnTo>
                    <a:pt x="114" y="138"/>
                  </a:lnTo>
                  <a:lnTo>
                    <a:pt x="36" y="0"/>
                  </a:lnTo>
                  <a:lnTo>
                    <a:pt x="0" y="156"/>
                  </a:lnTo>
                  <a:close/>
                </a:path>
              </a:pathLst>
            </a:custGeom>
            <a:solidFill>
              <a:srgbClr val="FFD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00" name="Freeform 579"/>
            <p:cNvSpPr>
              <a:spLocks noChangeArrowheads="1"/>
            </p:cNvSpPr>
            <p:nvPr/>
          </p:nvSpPr>
          <p:spPr bwMode="auto">
            <a:xfrm>
              <a:off x="3758" y="1691"/>
              <a:ext cx="114" cy="156"/>
            </a:xfrm>
            <a:custGeom>
              <a:avLst/>
              <a:gdLst>
                <a:gd name="T0" fmla="*/ 0 w 19"/>
                <a:gd name="T1" fmla="*/ 2147483647 h 26"/>
                <a:gd name="T2" fmla="*/ 2147483647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0" y="26"/>
                  </a:moveTo>
                  <a:lnTo>
                    <a:pt x="19" y="23"/>
                  </a:lnTo>
                  <a:lnTo>
                    <a:pt x="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01" name="Freeform 580"/>
            <p:cNvSpPr>
              <a:spLocks noChangeArrowheads="1"/>
            </p:cNvSpPr>
            <p:nvPr/>
          </p:nvSpPr>
          <p:spPr bwMode="auto">
            <a:xfrm>
              <a:off x="3680" y="1691"/>
              <a:ext cx="114" cy="156"/>
            </a:xfrm>
            <a:custGeom>
              <a:avLst/>
              <a:gdLst>
                <a:gd name="T0" fmla="*/ 78 w 114"/>
                <a:gd name="T1" fmla="*/ 156 h 156"/>
                <a:gd name="T2" fmla="*/ 0 w 114"/>
                <a:gd name="T3" fmla="*/ 18 h 156"/>
                <a:gd name="T4" fmla="*/ 114 w 114"/>
                <a:gd name="T5" fmla="*/ 0 h 156"/>
                <a:gd name="T6" fmla="*/ 78 w 114"/>
                <a:gd name="T7" fmla="*/ 156 h 156"/>
                <a:gd name="T8" fmla="*/ 0 60000 65536"/>
                <a:gd name="T9" fmla="*/ 0 60000 65536"/>
                <a:gd name="T10" fmla="*/ 0 60000 65536"/>
                <a:gd name="T11" fmla="*/ 0 60000 65536"/>
                <a:gd name="T12" fmla="*/ 0 w 114"/>
                <a:gd name="T13" fmla="*/ 0 h 156"/>
                <a:gd name="T14" fmla="*/ 114 w 114"/>
                <a:gd name="T15" fmla="*/ 156 h 156"/>
              </a:gdLst>
              <a:ahLst/>
              <a:cxnLst>
                <a:cxn ang="T8">
                  <a:pos x="T0" y="T1"/>
                </a:cxn>
                <a:cxn ang="T9">
                  <a:pos x="T2" y="T3"/>
                </a:cxn>
                <a:cxn ang="T10">
                  <a:pos x="T4" y="T5"/>
                </a:cxn>
                <a:cxn ang="T11">
                  <a:pos x="T6" y="T7"/>
                </a:cxn>
              </a:cxnLst>
              <a:rect l="T12" t="T13" r="T14" b="T15"/>
              <a:pathLst>
                <a:path w="114" h="156">
                  <a:moveTo>
                    <a:pt x="78" y="156"/>
                  </a:moveTo>
                  <a:lnTo>
                    <a:pt x="0" y="18"/>
                  </a:lnTo>
                  <a:lnTo>
                    <a:pt x="114" y="0"/>
                  </a:lnTo>
                  <a:lnTo>
                    <a:pt x="78" y="156"/>
                  </a:lnTo>
                  <a:close/>
                </a:path>
              </a:pathLst>
            </a:custGeom>
            <a:solidFill>
              <a:srgbClr val="FFD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02" name="Freeform 581"/>
            <p:cNvSpPr>
              <a:spLocks noChangeArrowheads="1"/>
            </p:cNvSpPr>
            <p:nvPr/>
          </p:nvSpPr>
          <p:spPr bwMode="auto">
            <a:xfrm>
              <a:off x="3680" y="1691"/>
              <a:ext cx="114" cy="156"/>
            </a:xfrm>
            <a:custGeom>
              <a:avLst/>
              <a:gdLst>
                <a:gd name="T0" fmla="*/ 2147483647 w 19"/>
                <a:gd name="T1" fmla="*/ 2147483647 h 26"/>
                <a:gd name="T2" fmla="*/ 0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13" y="26"/>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03" name="Freeform 582"/>
            <p:cNvSpPr>
              <a:spLocks noChangeArrowheads="1"/>
            </p:cNvSpPr>
            <p:nvPr/>
          </p:nvSpPr>
          <p:spPr bwMode="auto">
            <a:xfrm>
              <a:off x="3758" y="1829"/>
              <a:ext cx="114" cy="162"/>
            </a:xfrm>
            <a:custGeom>
              <a:avLst/>
              <a:gdLst>
                <a:gd name="T0" fmla="*/ 84 w 114"/>
                <a:gd name="T1" fmla="*/ 162 h 162"/>
                <a:gd name="T2" fmla="*/ 0 w 114"/>
                <a:gd name="T3" fmla="*/ 18 h 162"/>
                <a:gd name="T4" fmla="*/ 114 w 114"/>
                <a:gd name="T5" fmla="*/ 0 h 162"/>
                <a:gd name="T6" fmla="*/ 84 w 114"/>
                <a:gd name="T7" fmla="*/ 162 h 162"/>
                <a:gd name="T8" fmla="*/ 0 60000 65536"/>
                <a:gd name="T9" fmla="*/ 0 60000 65536"/>
                <a:gd name="T10" fmla="*/ 0 60000 65536"/>
                <a:gd name="T11" fmla="*/ 0 60000 65536"/>
                <a:gd name="T12" fmla="*/ 0 w 114"/>
                <a:gd name="T13" fmla="*/ 0 h 162"/>
                <a:gd name="T14" fmla="*/ 114 w 114"/>
                <a:gd name="T15" fmla="*/ 162 h 162"/>
              </a:gdLst>
              <a:ahLst/>
              <a:cxnLst>
                <a:cxn ang="T8">
                  <a:pos x="T0" y="T1"/>
                </a:cxn>
                <a:cxn ang="T9">
                  <a:pos x="T2" y="T3"/>
                </a:cxn>
                <a:cxn ang="T10">
                  <a:pos x="T4" y="T5"/>
                </a:cxn>
                <a:cxn ang="T11">
                  <a:pos x="T6" y="T7"/>
                </a:cxn>
              </a:cxnLst>
              <a:rect l="T12" t="T13" r="T14" b="T15"/>
              <a:pathLst>
                <a:path w="114" h="162">
                  <a:moveTo>
                    <a:pt x="84" y="162"/>
                  </a:moveTo>
                  <a:lnTo>
                    <a:pt x="0" y="18"/>
                  </a:lnTo>
                  <a:lnTo>
                    <a:pt x="114" y="0"/>
                  </a:lnTo>
                  <a:lnTo>
                    <a:pt x="84" y="162"/>
                  </a:lnTo>
                  <a:close/>
                </a:path>
              </a:pathLst>
            </a:custGeom>
            <a:solidFill>
              <a:srgbClr val="BFFF4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04" name="Freeform 583"/>
            <p:cNvSpPr>
              <a:spLocks noChangeArrowheads="1"/>
            </p:cNvSpPr>
            <p:nvPr/>
          </p:nvSpPr>
          <p:spPr bwMode="auto">
            <a:xfrm>
              <a:off x="3758" y="1829"/>
              <a:ext cx="114" cy="162"/>
            </a:xfrm>
            <a:custGeom>
              <a:avLst/>
              <a:gdLst>
                <a:gd name="T0" fmla="*/ 2147483647 w 19"/>
                <a:gd name="T1" fmla="*/ 2147483647 h 27"/>
                <a:gd name="T2" fmla="*/ 0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14" y="27"/>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05" name="Oval 584"/>
            <p:cNvSpPr>
              <a:spLocks noChangeArrowheads="1"/>
            </p:cNvSpPr>
            <p:nvPr/>
          </p:nvSpPr>
          <p:spPr bwMode="auto">
            <a:xfrm>
              <a:off x="3836" y="130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06" name="Oval 585"/>
            <p:cNvSpPr>
              <a:spLocks noChangeArrowheads="1"/>
            </p:cNvSpPr>
            <p:nvPr/>
          </p:nvSpPr>
          <p:spPr bwMode="auto">
            <a:xfrm>
              <a:off x="3836" y="130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07" name="Freeform 586"/>
            <p:cNvSpPr>
              <a:spLocks noChangeArrowheads="1"/>
            </p:cNvSpPr>
            <p:nvPr/>
          </p:nvSpPr>
          <p:spPr bwMode="auto">
            <a:xfrm>
              <a:off x="3746" y="1229"/>
              <a:ext cx="108" cy="162"/>
            </a:xfrm>
            <a:custGeom>
              <a:avLst/>
              <a:gdLst>
                <a:gd name="T0" fmla="*/ 0 w 108"/>
                <a:gd name="T1" fmla="*/ 162 h 162"/>
                <a:gd name="T2" fmla="*/ 108 w 108"/>
                <a:gd name="T3" fmla="*/ 144 h 162"/>
                <a:gd name="T4" fmla="*/ 30 w 108"/>
                <a:gd name="T5" fmla="*/ 0 h 162"/>
                <a:gd name="T6" fmla="*/ 0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0" y="162"/>
                  </a:moveTo>
                  <a:lnTo>
                    <a:pt x="108" y="144"/>
                  </a:lnTo>
                  <a:lnTo>
                    <a:pt x="30" y="0"/>
                  </a:lnTo>
                  <a:lnTo>
                    <a:pt x="0" y="16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08" name="Freeform 587"/>
            <p:cNvSpPr>
              <a:spLocks noChangeArrowheads="1"/>
            </p:cNvSpPr>
            <p:nvPr/>
          </p:nvSpPr>
          <p:spPr bwMode="auto">
            <a:xfrm>
              <a:off x="3746" y="1229"/>
              <a:ext cx="108" cy="162"/>
            </a:xfrm>
            <a:custGeom>
              <a:avLst/>
              <a:gdLst>
                <a:gd name="T0" fmla="*/ 0 w 18"/>
                <a:gd name="T1" fmla="*/ 2147483647 h 27"/>
                <a:gd name="T2" fmla="*/ 2147483647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0" y="27"/>
                  </a:moveTo>
                  <a:lnTo>
                    <a:pt x="18" y="24"/>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09" name="Freeform 588"/>
            <p:cNvSpPr>
              <a:spLocks noChangeArrowheads="1"/>
            </p:cNvSpPr>
            <p:nvPr/>
          </p:nvSpPr>
          <p:spPr bwMode="auto">
            <a:xfrm>
              <a:off x="3746" y="1373"/>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FF6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10" name="Freeform 589"/>
            <p:cNvSpPr>
              <a:spLocks noChangeArrowheads="1"/>
            </p:cNvSpPr>
            <p:nvPr/>
          </p:nvSpPr>
          <p:spPr bwMode="auto">
            <a:xfrm>
              <a:off x="3746" y="1373"/>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11" name="Freeform 590"/>
            <p:cNvSpPr>
              <a:spLocks noChangeArrowheads="1"/>
            </p:cNvSpPr>
            <p:nvPr/>
          </p:nvSpPr>
          <p:spPr bwMode="auto">
            <a:xfrm>
              <a:off x="3716" y="1391"/>
              <a:ext cx="108" cy="156"/>
            </a:xfrm>
            <a:custGeom>
              <a:avLst/>
              <a:gdLst>
                <a:gd name="T0" fmla="*/ 0 w 108"/>
                <a:gd name="T1" fmla="*/ 156 h 156"/>
                <a:gd name="T2" fmla="*/ 108 w 108"/>
                <a:gd name="T3" fmla="*/ 138 h 156"/>
                <a:gd name="T4" fmla="*/ 30 w 108"/>
                <a:gd name="T5" fmla="*/ 0 h 156"/>
                <a:gd name="T6" fmla="*/ 0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0" y="156"/>
                  </a:moveTo>
                  <a:lnTo>
                    <a:pt x="108" y="138"/>
                  </a:lnTo>
                  <a:lnTo>
                    <a:pt x="30" y="0"/>
                  </a:lnTo>
                  <a:lnTo>
                    <a:pt x="0" y="156"/>
                  </a:lnTo>
                  <a:close/>
                </a:path>
              </a:pathLst>
            </a:custGeom>
            <a:solidFill>
              <a:srgbClr val="FF4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12" name="Freeform 591"/>
            <p:cNvSpPr>
              <a:spLocks noChangeArrowheads="1"/>
            </p:cNvSpPr>
            <p:nvPr/>
          </p:nvSpPr>
          <p:spPr bwMode="auto">
            <a:xfrm>
              <a:off x="3716" y="1391"/>
              <a:ext cx="108"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13" name="Freeform 592"/>
            <p:cNvSpPr>
              <a:spLocks noChangeArrowheads="1"/>
            </p:cNvSpPr>
            <p:nvPr/>
          </p:nvSpPr>
          <p:spPr bwMode="auto">
            <a:xfrm>
              <a:off x="3716" y="1529"/>
              <a:ext cx="108" cy="162"/>
            </a:xfrm>
            <a:custGeom>
              <a:avLst/>
              <a:gdLst>
                <a:gd name="T0" fmla="*/ 78 w 108"/>
                <a:gd name="T1" fmla="*/ 162 h 162"/>
                <a:gd name="T2" fmla="*/ 0 w 108"/>
                <a:gd name="T3" fmla="*/ 18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18"/>
                  </a:lnTo>
                  <a:lnTo>
                    <a:pt x="108" y="0"/>
                  </a:lnTo>
                  <a:lnTo>
                    <a:pt x="78" y="162"/>
                  </a:lnTo>
                  <a:close/>
                </a:path>
              </a:pathLst>
            </a:custGeom>
            <a:solidFill>
              <a:srgbClr val="FF9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14" name="Freeform 593"/>
            <p:cNvSpPr>
              <a:spLocks noChangeArrowheads="1"/>
            </p:cNvSpPr>
            <p:nvPr/>
          </p:nvSpPr>
          <p:spPr bwMode="auto">
            <a:xfrm>
              <a:off x="3716" y="152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15" name="Freeform 594"/>
            <p:cNvSpPr>
              <a:spLocks noChangeArrowheads="1"/>
            </p:cNvSpPr>
            <p:nvPr/>
          </p:nvSpPr>
          <p:spPr bwMode="auto">
            <a:xfrm>
              <a:off x="3680" y="1547"/>
              <a:ext cx="114" cy="162"/>
            </a:xfrm>
            <a:custGeom>
              <a:avLst/>
              <a:gdLst>
                <a:gd name="T0" fmla="*/ 0 w 114"/>
                <a:gd name="T1" fmla="*/ 162 h 162"/>
                <a:gd name="T2" fmla="*/ 114 w 114"/>
                <a:gd name="T3" fmla="*/ 144 h 162"/>
                <a:gd name="T4" fmla="*/ 36 w 114"/>
                <a:gd name="T5" fmla="*/ 0 h 162"/>
                <a:gd name="T6" fmla="*/ 0 w 114"/>
                <a:gd name="T7" fmla="*/ 162 h 162"/>
                <a:gd name="T8" fmla="*/ 0 60000 65536"/>
                <a:gd name="T9" fmla="*/ 0 60000 65536"/>
                <a:gd name="T10" fmla="*/ 0 60000 65536"/>
                <a:gd name="T11" fmla="*/ 0 60000 65536"/>
                <a:gd name="T12" fmla="*/ 0 w 114"/>
                <a:gd name="T13" fmla="*/ 0 h 162"/>
                <a:gd name="T14" fmla="*/ 114 w 114"/>
                <a:gd name="T15" fmla="*/ 162 h 162"/>
              </a:gdLst>
              <a:ahLst/>
              <a:cxnLst>
                <a:cxn ang="T8">
                  <a:pos x="T0" y="T1"/>
                </a:cxn>
                <a:cxn ang="T9">
                  <a:pos x="T2" y="T3"/>
                </a:cxn>
                <a:cxn ang="T10">
                  <a:pos x="T4" y="T5"/>
                </a:cxn>
                <a:cxn ang="T11">
                  <a:pos x="T6" y="T7"/>
                </a:cxn>
              </a:cxnLst>
              <a:rect l="T12" t="T13" r="T14" b="T15"/>
              <a:pathLst>
                <a:path w="114" h="162">
                  <a:moveTo>
                    <a:pt x="0" y="162"/>
                  </a:moveTo>
                  <a:lnTo>
                    <a:pt x="114" y="144"/>
                  </a:lnTo>
                  <a:lnTo>
                    <a:pt x="36" y="0"/>
                  </a:lnTo>
                  <a:lnTo>
                    <a:pt x="0" y="162"/>
                  </a:lnTo>
                  <a:close/>
                </a:path>
              </a:pathLst>
            </a:custGeom>
            <a:solidFill>
              <a:srgbClr val="FF8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16" name="Freeform 595"/>
            <p:cNvSpPr>
              <a:spLocks noChangeArrowheads="1"/>
            </p:cNvSpPr>
            <p:nvPr/>
          </p:nvSpPr>
          <p:spPr bwMode="auto">
            <a:xfrm>
              <a:off x="3680" y="1547"/>
              <a:ext cx="114" cy="162"/>
            </a:xfrm>
            <a:custGeom>
              <a:avLst/>
              <a:gdLst>
                <a:gd name="T0" fmla="*/ 0 w 19"/>
                <a:gd name="T1" fmla="*/ 2147483647 h 27"/>
                <a:gd name="T2" fmla="*/ 2147483647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0" y="27"/>
                  </a:moveTo>
                  <a:lnTo>
                    <a:pt x="19" y="24"/>
                  </a:lnTo>
                  <a:lnTo>
                    <a:pt x="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17" name="Oval 596"/>
            <p:cNvSpPr>
              <a:spLocks noChangeArrowheads="1"/>
            </p:cNvSpPr>
            <p:nvPr/>
          </p:nvSpPr>
          <p:spPr bwMode="auto">
            <a:xfrm>
              <a:off x="3752" y="1859"/>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18" name="Oval 597"/>
            <p:cNvSpPr>
              <a:spLocks noChangeArrowheads="1"/>
            </p:cNvSpPr>
            <p:nvPr/>
          </p:nvSpPr>
          <p:spPr bwMode="auto">
            <a:xfrm>
              <a:off x="3752" y="1859"/>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19" name="Freeform 598"/>
            <p:cNvSpPr>
              <a:spLocks noChangeArrowheads="1"/>
            </p:cNvSpPr>
            <p:nvPr/>
          </p:nvSpPr>
          <p:spPr bwMode="auto">
            <a:xfrm>
              <a:off x="3668" y="1229"/>
              <a:ext cx="108" cy="162"/>
            </a:xfrm>
            <a:custGeom>
              <a:avLst/>
              <a:gdLst>
                <a:gd name="T0" fmla="*/ 78 w 108"/>
                <a:gd name="T1" fmla="*/ 162 h 162"/>
                <a:gd name="T2" fmla="*/ 0 w 108"/>
                <a:gd name="T3" fmla="*/ 24 h 162"/>
                <a:gd name="T4" fmla="*/ 108 w 108"/>
                <a:gd name="T5" fmla="*/ 0 h 162"/>
                <a:gd name="T6" fmla="*/ 78 w 108"/>
                <a:gd name="T7" fmla="*/ 162 h 162"/>
                <a:gd name="T8" fmla="*/ 0 60000 65536"/>
                <a:gd name="T9" fmla="*/ 0 60000 65536"/>
                <a:gd name="T10" fmla="*/ 0 60000 65536"/>
                <a:gd name="T11" fmla="*/ 0 60000 65536"/>
                <a:gd name="T12" fmla="*/ 0 w 108"/>
                <a:gd name="T13" fmla="*/ 0 h 162"/>
                <a:gd name="T14" fmla="*/ 108 w 108"/>
                <a:gd name="T15" fmla="*/ 162 h 162"/>
              </a:gdLst>
              <a:ahLst/>
              <a:cxnLst>
                <a:cxn ang="T8">
                  <a:pos x="T0" y="T1"/>
                </a:cxn>
                <a:cxn ang="T9">
                  <a:pos x="T2" y="T3"/>
                </a:cxn>
                <a:cxn ang="T10">
                  <a:pos x="T4" y="T5"/>
                </a:cxn>
                <a:cxn ang="T11">
                  <a:pos x="T6" y="T7"/>
                </a:cxn>
              </a:cxnLst>
              <a:rect l="T12" t="T13" r="T14" b="T15"/>
              <a:pathLst>
                <a:path w="108" h="162">
                  <a:moveTo>
                    <a:pt x="78" y="162"/>
                  </a:moveTo>
                  <a:lnTo>
                    <a:pt x="0" y="24"/>
                  </a:lnTo>
                  <a:lnTo>
                    <a:pt x="108" y="0"/>
                  </a:lnTo>
                  <a:lnTo>
                    <a:pt x="78" y="162"/>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20" name="Freeform 599"/>
            <p:cNvSpPr>
              <a:spLocks noChangeArrowheads="1"/>
            </p:cNvSpPr>
            <p:nvPr/>
          </p:nvSpPr>
          <p:spPr bwMode="auto">
            <a:xfrm>
              <a:off x="3668" y="1229"/>
              <a:ext cx="108"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4"/>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21" name="Oval 600"/>
            <p:cNvSpPr>
              <a:spLocks noChangeArrowheads="1"/>
            </p:cNvSpPr>
            <p:nvPr/>
          </p:nvSpPr>
          <p:spPr bwMode="auto">
            <a:xfrm>
              <a:off x="3740" y="1062"/>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22" name="Oval 601"/>
            <p:cNvSpPr>
              <a:spLocks noChangeArrowheads="1"/>
            </p:cNvSpPr>
            <p:nvPr/>
          </p:nvSpPr>
          <p:spPr bwMode="auto">
            <a:xfrm>
              <a:off x="3740" y="1062"/>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23" name="Oval 602"/>
            <p:cNvSpPr>
              <a:spLocks noChangeArrowheads="1"/>
            </p:cNvSpPr>
            <p:nvPr/>
          </p:nvSpPr>
          <p:spPr bwMode="auto">
            <a:xfrm>
              <a:off x="3740" y="129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24" name="Oval 603"/>
            <p:cNvSpPr>
              <a:spLocks noChangeArrowheads="1"/>
            </p:cNvSpPr>
            <p:nvPr/>
          </p:nvSpPr>
          <p:spPr bwMode="auto">
            <a:xfrm>
              <a:off x="3740" y="129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25" name="Oval 604"/>
            <p:cNvSpPr>
              <a:spLocks noChangeArrowheads="1"/>
            </p:cNvSpPr>
            <p:nvPr/>
          </p:nvSpPr>
          <p:spPr bwMode="auto">
            <a:xfrm>
              <a:off x="3722" y="1511"/>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26" name="Oval 605"/>
            <p:cNvSpPr>
              <a:spLocks noChangeArrowheads="1"/>
            </p:cNvSpPr>
            <p:nvPr/>
          </p:nvSpPr>
          <p:spPr bwMode="auto">
            <a:xfrm>
              <a:off x="3722" y="1511"/>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27" name="Freeform 606"/>
            <p:cNvSpPr>
              <a:spLocks noChangeArrowheads="1"/>
            </p:cNvSpPr>
            <p:nvPr/>
          </p:nvSpPr>
          <p:spPr bwMode="auto">
            <a:xfrm>
              <a:off x="3632" y="1253"/>
              <a:ext cx="114" cy="156"/>
            </a:xfrm>
            <a:custGeom>
              <a:avLst/>
              <a:gdLst>
                <a:gd name="T0" fmla="*/ 0 w 114"/>
                <a:gd name="T1" fmla="*/ 156 h 156"/>
                <a:gd name="T2" fmla="*/ 114 w 114"/>
                <a:gd name="T3" fmla="*/ 138 h 156"/>
                <a:gd name="T4" fmla="*/ 36 w 114"/>
                <a:gd name="T5" fmla="*/ 0 h 156"/>
                <a:gd name="T6" fmla="*/ 0 w 114"/>
                <a:gd name="T7" fmla="*/ 156 h 156"/>
                <a:gd name="T8" fmla="*/ 0 60000 65536"/>
                <a:gd name="T9" fmla="*/ 0 60000 65536"/>
                <a:gd name="T10" fmla="*/ 0 60000 65536"/>
                <a:gd name="T11" fmla="*/ 0 60000 65536"/>
                <a:gd name="T12" fmla="*/ 0 w 114"/>
                <a:gd name="T13" fmla="*/ 0 h 156"/>
                <a:gd name="T14" fmla="*/ 114 w 114"/>
                <a:gd name="T15" fmla="*/ 156 h 156"/>
              </a:gdLst>
              <a:ahLst/>
              <a:cxnLst>
                <a:cxn ang="T8">
                  <a:pos x="T0" y="T1"/>
                </a:cxn>
                <a:cxn ang="T9">
                  <a:pos x="T2" y="T3"/>
                </a:cxn>
                <a:cxn ang="T10">
                  <a:pos x="T4" y="T5"/>
                </a:cxn>
                <a:cxn ang="T11">
                  <a:pos x="T6" y="T7"/>
                </a:cxn>
              </a:cxnLst>
              <a:rect l="T12" t="T13" r="T14" b="T15"/>
              <a:pathLst>
                <a:path w="114" h="156">
                  <a:moveTo>
                    <a:pt x="0" y="156"/>
                  </a:moveTo>
                  <a:lnTo>
                    <a:pt x="114" y="138"/>
                  </a:lnTo>
                  <a:lnTo>
                    <a:pt x="36" y="0"/>
                  </a:lnTo>
                  <a:lnTo>
                    <a:pt x="0" y="156"/>
                  </a:lnTo>
                  <a:close/>
                </a:path>
              </a:pathLst>
            </a:custGeom>
            <a:solidFill>
              <a:srgbClr val="E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28" name="Freeform 607"/>
            <p:cNvSpPr>
              <a:spLocks noChangeArrowheads="1"/>
            </p:cNvSpPr>
            <p:nvPr/>
          </p:nvSpPr>
          <p:spPr bwMode="auto">
            <a:xfrm>
              <a:off x="3632" y="1253"/>
              <a:ext cx="114" cy="156"/>
            </a:xfrm>
            <a:custGeom>
              <a:avLst/>
              <a:gdLst>
                <a:gd name="T0" fmla="*/ 0 w 19"/>
                <a:gd name="T1" fmla="*/ 2147483647 h 26"/>
                <a:gd name="T2" fmla="*/ 2147483647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0" y="26"/>
                  </a:moveTo>
                  <a:lnTo>
                    <a:pt x="19" y="23"/>
                  </a:lnTo>
                  <a:lnTo>
                    <a:pt x="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29" name="Oval 608"/>
            <p:cNvSpPr>
              <a:spLocks noChangeArrowheads="1"/>
            </p:cNvSpPr>
            <p:nvPr/>
          </p:nvSpPr>
          <p:spPr bwMode="auto">
            <a:xfrm>
              <a:off x="3597" y="1301"/>
              <a:ext cx="53"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30" name="Oval 609"/>
            <p:cNvSpPr>
              <a:spLocks noChangeArrowheads="1"/>
            </p:cNvSpPr>
            <p:nvPr/>
          </p:nvSpPr>
          <p:spPr bwMode="auto">
            <a:xfrm>
              <a:off x="3597" y="1301"/>
              <a:ext cx="53"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31" name="Freeform 610"/>
            <p:cNvSpPr>
              <a:spLocks noChangeArrowheads="1"/>
            </p:cNvSpPr>
            <p:nvPr/>
          </p:nvSpPr>
          <p:spPr bwMode="auto">
            <a:xfrm>
              <a:off x="3555" y="1253"/>
              <a:ext cx="113" cy="156"/>
            </a:xfrm>
            <a:custGeom>
              <a:avLst/>
              <a:gdLst>
                <a:gd name="T0" fmla="*/ 77 w 113"/>
                <a:gd name="T1" fmla="*/ 156 h 156"/>
                <a:gd name="T2" fmla="*/ 0 w 113"/>
                <a:gd name="T3" fmla="*/ 18 h 156"/>
                <a:gd name="T4" fmla="*/ 113 w 113"/>
                <a:gd name="T5" fmla="*/ 0 h 156"/>
                <a:gd name="T6" fmla="*/ 77 w 113"/>
                <a:gd name="T7" fmla="*/ 156 h 156"/>
                <a:gd name="T8" fmla="*/ 0 60000 65536"/>
                <a:gd name="T9" fmla="*/ 0 60000 65536"/>
                <a:gd name="T10" fmla="*/ 0 60000 65536"/>
                <a:gd name="T11" fmla="*/ 0 60000 65536"/>
                <a:gd name="T12" fmla="*/ 0 w 113"/>
                <a:gd name="T13" fmla="*/ 0 h 156"/>
                <a:gd name="T14" fmla="*/ 113 w 113"/>
                <a:gd name="T15" fmla="*/ 156 h 156"/>
              </a:gdLst>
              <a:ahLst/>
              <a:cxnLst>
                <a:cxn ang="T8">
                  <a:pos x="T0" y="T1"/>
                </a:cxn>
                <a:cxn ang="T9">
                  <a:pos x="T2" y="T3"/>
                </a:cxn>
                <a:cxn ang="T10">
                  <a:pos x="T4" y="T5"/>
                </a:cxn>
                <a:cxn ang="T11">
                  <a:pos x="T6" y="T7"/>
                </a:cxn>
              </a:cxnLst>
              <a:rect l="T12" t="T13" r="T14" b="T15"/>
              <a:pathLst>
                <a:path w="113" h="156">
                  <a:moveTo>
                    <a:pt x="77" y="156"/>
                  </a:moveTo>
                  <a:lnTo>
                    <a:pt x="0" y="18"/>
                  </a:lnTo>
                  <a:lnTo>
                    <a:pt x="113" y="0"/>
                  </a:lnTo>
                  <a:lnTo>
                    <a:pt x="77" y="156"/>
                  </a:lnTo>
                  <a:close/>
                </a:path>
              </a:pathLst>
            </a:custGeom>
            <a:solidFill>
              <a:srgbClr val="E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32" name="Freeform 611"/>
            <p:cNvSpPr>
              <a:spLocks noChangeArrowheads="1"/>
            </p:cNvSpPr>
            <p:nvPr/>
          </p:nvSpPr>
          <p:spPr bwMode="auto">
            <a:xfrm>
              <a:off x="3555" y="1253"/>
              <a:ext cx="113" cy="156"/>
            </a:xfrm>
            <a:custGeom>
              <a:avLst/>
              <a:gdLst>
                <a:gd name="T0" fmla="*/ 2147483647 w 19"/>
                <a:gd name="T1" fmla="*/ 2147483647 h 26"/>
                <a:gd name="T2" fmla="*/ 0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13" y="26"/>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33" name="Freeform 612"/>
            <p:cNvSpPr>
              <a:spLocks noChangeArrowheads="1"/>
            </p:cNvSpPr>
            <p:nvPr/>
          </p:nvSpPr>
          <p:spPr bwMode="auto">
            <a:xfrm>
              <a:off x="3632" y="1391"/>
              <a:ext cx="114" cy="156"/>
            </a:xfrm>
            <a:custGeom>
              <a:avLst/>
              <a:gdLst>
                <a:gd name="T0" fmla="*/ 84 w 114"/>
                <a:gd name="T1" fmla="*/ 156 h 156"/>
                <a:gd name="T2" fmla="*/ 0 w 114"/>
                <a:gd name="T3" fmla="*/ 18 h 156"/>
                <a:gd name="T4" fmla="*/ 114 w 114"/>
                <a:gd name="T5" fmla="*/ 0 h 156"/>
                <a:gd name="T6" fmla="*/ 84 w 114"/>
                <a:gd name="T7" fmla="*/ 156 h 156"/>
                <a:gd name="T8" fmla="*/ 0 60000 65536"/>
                <a:gd name="T9" fmla="*/ 0 60000 65536"/>
                <a:gd name="T10" fmla="*/ 0 60000 65536"/>
                <a:gd name="T11" fmla="*/ 0 60000 65536"/>
                <a:gd name="T12" fmla="*/ 0 w 114"/>
                <a:gd name="T13" fmla="*/ 0 h 156"/>
                <a:gd name="T14" fmla="*/ 114 w 114"/>
                <a:gd name="T15" fmla="*/ 156 h 156"/>
              </a:gdLst>
              <a:ahLst/>
              <a:cxnLst>
                <a:cxn ang="T8">
                  <a:pos x="T0" y="T1"/>
                </a:cxn>
                <a:cxn ang="T9">
                  <a:pos x="T2" y="T3"/>
                </a:cxn>
                <a:cxn ang="T10">
                  <a:pos x="T4" y="T5"/>
                </a:cxn>
                <a:cxn ang="T11">
                  <a:pos x="T6" y="T7"/>
                </a:cxn>
              </a:cxnLst>
              <a:rect l="T12" t="T13" r="T14" b="T15"/>
              <a:pathLst>
                <a:path w="114" h="156">
                  <a:moveTo>
                    <a:pt x="84" y="156"/>
                  </a:moveTo>
                  <a:lnTo>
                    <a:pt x="0" y="18"/>
                  </a:lnTo>
                  <a:lnTo>
                    <a:pt x="114" y="0"/>
                  </a:lnTo>
                  <a:lnTo>
                    <a:pt x="84" y="156"/>
                  </a:lnTo>
                  <a:close/>
                </a:path>
              </a:pathLst>
            </a:custGeom>
            <a:solidFill>
              <a:srgbClr val="FF4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34" name="Freeform 613"/>
            <p:cNvSpPr>
              <a:spLocks noChangeArrowheads="1"/>
            </p:cNvSpPr>
            <p:nvPr/>
          </p:nvSpPr>
          <p:spPr bwMode="auto">
            <a:xfrm>
              <a:off x="3632" y="1391"/>
              <a:ext cx="114" cy="156"/>
            </a:xfrm>
            <a:custGeom>
              <a:avLst/>
              <a:gdLst>
                <a:gd name="T0" fmla="*/ 2147483647 w 19"/>
                <a:gd name="T1" fmla="*/ 2147483647 h 26"/>
                <a:gd name="T2" fmla="*/ 0 w 19"/>
                <a:gd name="T3" fmla="*/ 2147483647 h 26"/>
                <a:gd name="T4" fmla="*/ 2147483647 w 19"/>
                <a:gd name="T5" fmla="*/ 0 h 26"/>
                <a:gd name="T6" fmla="*/ 0 60000 65536"/>
                <a:gd name="T7" fmla="*/ 0 60000 65536"/>
                <a:gd name="T8" fmla="*/ 0 60000 65536"/>
                <a:gd name="T9" fmla="*/ 0 w 19"/>
                <a:gd name="T10" fmla="*/ 0 h 26"/>
                <a:gd name="T11" fmla="*/ 19 w 19"/>
                <a:gd name="T12" fmla="*/ 26 h 26"/>
              </a:gdLst>
              <a:ahLst/>
              <a:cxnLst>
                <a:cxn ang="T6">
                  <a:pos x="T0" y="T1"/>
                </a:cxn>
                <a:cxn ang="T7">
                  <a:pos x="T2" y="T3"/>
                </a:cxn>
                <a:cxn ang="T8">
                  <a:pos x="T4" y="T5"/>
                </a:cxn>
              </a:cxnLst>
              <a:rect l="T9" t="T10" r="T11" b="T12"/>
              <a:pathLst>
                <a:path w="19" h="26">
                  <a:moveTo>
                    <a:pt x="14" y="26"/>
                  </a:moveTo>
                  <a:lnTo>
                    <a:pt x="0" y="3"/>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35" name="Oval 614"/>
            <p:cNvSpPr>
              <a:spLocks noChangeArrowheads="1"/>
            </p:cNvSpPr>
            <p:nvPr/>
          </p:nvSpPr>
          <p:spPr bwMode="auto">
            <a:xfrm>
              <a:off x="3549" y="1379"/>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36" name="Oval 615"/>
            <p:cNvSpPr>
              <a:spLocks noChangeArrowheads="1"/>
            </p:cNvSpPr>
            <p:nvPr/>
          </p:nvSpPr>
          <p:spPr bwMode="auto">
            <a:xfrm>
              <a:off x="3549" y="1379"/>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37" name="Freeform 616"/>
            <p:cNvSpPr>
              <a:spLocks noChangeArrowheads="1"/>
            </p:cNvSpPr>
            <p:nvPr/>
          </p:nvSpPr>
          <p:spPr bwMode="auto">
            <a:xfrm>
              <a:off x="3525" y="1271"/>
              <a:ext cx="107" cy="156"/>
            </a:xfrm>
            <a:custGeom>
              <a:avLst/>
              <a:gdLst>
                <a:gd name="T0" fmla="*/ 0 w 107"/>
                <a:gd name="T1" fmla="*/ 156 h 156"/>
                <a:gd name="T2" fmla="*/ 107 w 107"/>
                <a:gd name="T3" fmla="*/ 138 h 156"/>
                <a:gd name="T4" fmla="*/ 30 w 107"/>
                <a:gd name="T5" fmla="*/ 0 h 156"/>
                <a:gd name="T6" fmla="*/ 0 w 107"/>
                <a:gd name="T7" fmla="*/ 156 h 156"/>
                <a:gd name="T8" fmla="*/ 0 60000 65536"/>
                <a:gd name="T9" fmla="*/ 0 60000 65536"/>
                <a:gd name="T10" fmla="*/ 0 60000 65536"/>
                <a:gd name="T11" fmla="*/ 0 60000 65536"/>
                <a:gd name="T12" fmla="*/ 0 w 107"/>
                <a:gd name="T13" fmla="*/ 0 h 156"/>
                <a:gd name="T14" fmla="*/ 107 w 107"/>
                <a:gd name="T15" fmla="*/ 156 h 156"/>
              </a:gdLst>
              <a:ahLst/>
              <a:cxnLst>
                <a:cxn ang="T8">
                  <a:pos x="T0" y="T1"/>
                </a:cxn>
                <a:cxn ang="T9">
                  <a:pos x="T2" y="T3"/>
                </a:cxn>
                <a:cxn ang="T10">
                  <a:pos x="T4" y="T5"/>
                </a:cxn>
                <a:cxn ang="T11">
                  <a:pos x="T6" y="T7"/>
                </a:cxn>
              </a:cxnLst>
              <a:rect l="T12" t="T13" r="T14" b="T15"/>
              <a:pathLst>
                <a:path w="107" h="156">
                  <a:moveTo>
                    <a:pt x="0" y="156"/>
                  </a:moveTo>
                  <a:lnTo>
                    <a:pt x="107" y="138"/>
                  </a:lnTo>
                  <a:lnTo>
                    <a:pt x="30" y="0"/>
                  </a:lnTo>
                  <a:lnTo>
                    <a:pt x="0" y="156"/>
                  </a:lnTo>
                  <a:close/>
                </a:path>
              </a:pathLst>
            </a:custGeom>
            <a:solidFill>
              <a:srgbClr val="C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38" name="Freeform 617"/>
            <p:cNvSpPr>
              <a:spLocks noChangeArrowheads="1"/>
            </p:cNvSpPr>
            <p:nvPr/>
          </p:nvSpPr>
          <p:spPr bwMode="auto">
            <a:xfrm>
              <a:off x="3525" y="1271"/>
              <a:ext cx="107" cy="156"/>
            </a:xfrm>
            <a:custGeom>
              <a:avLst/>
              <a:gdLst>
                <a:gd name="T0" fmla="*/ 0 w 18"/>
                <a:gd name="T1" fmla="*/ 2147483647 h 26"/>
                <a:gd name="T2" fmla="*/ 2147483647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0" y="26"/>
                  </a:moveTo>
                  <a:lnTo>
                    <a:pt x="18"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39" name="Freeform 618"/>
            <p:cNvSpPr>
              <a:spLocks noChangeArrowheads="1"/>
            </p:cNvSpPr>
            <p:nvPr/>
          </p:nvSpPr>
          <p:spPr bwMode="auto">
            <a:xfrm>
              <a:off x="3603" y="1409"/>
              <a:ext cx="113" cy="162"/>
            </a:xfrm>
            <a:custGeom>
              <a:avLst/>
              <a:gdLst>
                <a:gd name="T0" fmla="*/ 0 w 113"/>
                <a:gd name="T1" fmla="*/ 162 h 162"/>
                <a:gd name="T2" fmla="*/ 113 w 113"/>
                <a:gd name="T3" fmla="*/ 138 h 162"/>
                <a:gd name="T4" fmla="*/ 29 w 113"/>
                <a:gd name="T5" fmla="*/ 0 h 162"/>
                <a:gd name="T6" fmla="*/ 0 w 113"/>
                <a:gd name="T7" fmla="*/ 162 h 162"/>
                <a:gd name="T8" fmla="*/ 0 60000 65536"/>
                <a:gd name="T9" fmla="*/ 0 60000 65536"/>
                <a:gd name="T10" fmla="*/ 0 60000 65536"/>
                <a:gd name="T11" fmla="*/ 0 60000 65536"/>
                <a:gd name="T12" fmla="*/ 0 w 113"/>
                <a:gd name="T13" fmla="*/ 0 h 162"/>
                <a:gd name="T14" fmla="*/ 113 w 113"/>
                <a:gd name="T15" fmla="*/ 162 h 162"/>
              </a:gdLst>
              <a:ahLst/>
              <a:cxnLst>
                <a:cxn ang="T8">
                  <a:pos x="T0" y="T1"/>
                </a:cxn>
                <a:cxn ang="T9">
                  <a:pos x="T2" y="T3"/>
                </a:cxn>
                <a:cxn ang="T10">
                  <a:pos x="T4" y="T5"/>
                </a:cxn>
                <a:cxn ang="T11">
                  <a:pos x="T6" y="T7"/>
                </a:cxn>
              </a:cxnLst>
              <a:rect l="T12" t="T13" r="T14" b="T15"/>
              <a:pathLst>
                <a:path w="113" h="162">
                  <a:moveTo>
                    <a:pt x="0" y="162"/>
                  </a:moveTo>
                  <a:lnTo>
                    <a:pt x="113" y="138"/>
                  </a:lnTo>
                  <a:lnTo>
                    <a:pt x="29" y="0"/>
                  </a:lnTo>
                  <a:lnTo>
                    <a:pt x="0" y="162"/>
                  </a:lnTo>
                  <a:close/>
                </a:path>
              </a:pathLst>
            </a:custGeom>
            <a:solidFill>
              <a:srgbClr val="FF3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40" name="Freeform 619"/>
            <p:cNvSpPr>
              <a:spLocks noChangeArrowheads="1"/>
            </p:cNvSpPr>
            <p:nvPr/>
          </p:nvSpPr>
          <p:spPr bwMode="auto">
            <a:xfrm>
              <a:off x="3603" y="1409"/>
              <a:ext cx="113" cy="162"/>
            </a:xfrm>
            <a:custGeom>
              <a:avLst/>
              <a:gdLst>
                <a:gd name="T0" fmla="*/ 0 w 19"/>
                <a:gd name="T1" fmla="*/ 2147483647 h 27"/>
                <a:gd name="T2" fmla="*/ 2147483647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0" y="27"/>
                  </a:moveTo>
                  <a:lnTo>
                    <a:pt x="19" y="23"/>
                  </a:lnTo>
                  <a:lnTo>
                    <a:pt x="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41" name="Freeform 620"/>
            <p:cNvSpPr>
              <a:spLocks noChangeArrowheads="1"/>
            </p:cNvSpPr>
            <p:nvPr/>
          </p:nvSpPr>
          <p:spPr bwMode="auto">
            <a:xfrm>
              <a:off x="3603" y="1547"/>
              <a:ext cx="113" cy="162"/>
            </a:xfrm>
            <a:custGeom>
              <a:avLst/>
              <a:gdLst>
                <a:gd name="T0" fmla="*/ 77 w 113"/>
                <a:gd name="T1" fmla="*/ 162 h 162"/>
                <a:gd name="T2" fmla="*/ 0 w 113"/>
                <a:gd name="T3" fmla="*/ 24 h 162"/>
                <a:gd name="T4" fmla="*/ 113 w 113"/>
                <a:gd name="T5" fmla="*/ 0 h 162"/>
                <a:gd name="T6" fmla="*/ 77 w 113"/>
                <a:gd name="T7" fmla="*/ 162 h 162"/>
                <a:gd name="T8" fmla="*/ 0 60000 65536"/>
                <a:gd name="T9" fmla="*/ 0 60000 65536"/>
                <a:gd name="T10" fmla="*/ 0 60000 65536"/>
                <a:gd name="T11" fmla="*/ 0 60000 65536"/>
                <a:gd name="T12" fmla="*/ 0 w 113"/>
                <a:gd name="T13" fmla="*/ 0 h 162"/>
                <a:gd name="T14" fmla="*/ 113 w 113"/>
                <a:gd name="T15" fmla="*/ 162 h 162"/>
              </a:gdLst>
              <a:ahLst/>
              <a:cxnLst>
                <a:cxn ang="T8">
                  <a:pos x="T0" y="T1"/>
                </a:cxn>
                <a:cxn ang="T9">
                  <a:pos x="T2" y="T3"/>
                </a:cxn>
                <a:cxn ang="T10">
                  <a:pos x="T4" y="T5"/>
                </a:cxn>
                <a:cxn ang="T11">
                  <a:pos x="T6" y="T7"/>
                </a:cxn>
              </a:cxnLst>
              <a:rect l="T12" t="T13" r="T14" b="T15"/>
              <a:pathLst>
                <a:path w="113" h="162">
                  <a:moveTo>
                    <a:pt x="77" y="162"/>
                  </a:moveTo>
                  <a:lnTo>
                    <a:pt x="0" y="24"/>
                  </a:lnTo>
                  <a:lnTo>
                    <a:pt x="113" y="0"/>
                  </a:lnTo>
                  <a:lnTo>
                    <a:pt x="77" y="162"/>
                  </a:lnTo>
                  <a:close/>
                </a:path>
              </a:pathLst>
            </a:custGeom>
            <a:solidFill>
              <a:srgbClr val="FF8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42" name="Freeform 621"/>
            <p:cNvSpPr>
              <a:spLocks noChangeArrowheads="1"/>
            </p:cNvSpPr>
            <p:nvPr/>
          </p:nvSpPr>
          <p:spPr bwMode="auto">
            <a:xfrm>
              <a:off x="3603" y="1547"/>
              <a:ext cx="113" cy="162"/>
            </a:xfrm>
            <a:custGeom>
              <a:avLst/>
              <a:gdLst>
                <a:gd name="T0" fmla="*/ 2147483647 w 19"/>
                <a:gd name="T1" fmla="*/ 2147483647 h 27"/>
                <a:gd name="T2" fmla="*/ 0 w 19"/>
                <a:gd name="T3" fmla="*/ 2147483647 h 27"/>
                <a:gd name="T4" fmla="*/ 2147483647 w 19"/>
                <a:gd name="T5" fmla="*/ 0 h 27"/>
                <a:gd name="T6" fmla="*/ 0 60000 65536"/>
                <a:gd name="T7" fmla="*/ 0 60000 65536"/>
                <a:gd name="T8" fmla="*/ 0 60000 65536"/>
                <a:gd name="T9" fmla="*/ 0 w 19"/>
                <a:gd name="T10" fmla="*/ 0 h 27"/>
                <a:gd name="T11" fmla="*/ 19 w 19"/>
                <a:gd name="T12" fmla="*/ 27 h 27"/>
              </a:gdLst>
              <a:ahLst/>
              <a:cxnLst>
                <a:cxn ang="T6">
                  <a:pos x="T0" y="T1"/>
                </a:cxn>
                <a:cxn ang="T7">
                  <a:pos x="T2" y="T3"/>
                </a:cxn>
                <a:cxn ang="T8">
                  <a:pos x="T4" y="T5"/>
                </a:cxn>
              </a:cxnLst>
              <a:rect l="T9" t="T10" r="T11" b="T12"/>
              <a:pathLst>
                <a:path w="19" h="27">
                  <a:moveTo>
                    <a:pt x="13" y="27"/>
                  </a:moveTo>
                  <a:lnTo>
                    <a:pt x="0" y="4"/>
                  </a:lnTo>
                  <a:lnTo>
                    <a:pt x="19"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43" name="Oval 622"/>
            <p:cNvSpPr>
              <a:spLocks noChangeArrowheads="1"/>
            </p:cNvSpPr>
            <p:nvPr/>
          </p:nvSpPr>
          <p:spPr bwMode="auto">
            <a:xfrm>
              <a:off x="3668" y="1068"/>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44" name="Oval 623"/>
            <p:cNvSpPr>
              <a:spLocks noChangeArrowheads="1"/>
            </p:cNvSpPr>
            <p:nvPr/>
          </p:nvSpPr>
          <p:spPr bwMode="auto">
            <a:xfrm>
              <a:off x="3668" y="1068"/>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45" name="Oval 624"/>
            <p:cNvSpPr>
              <a:spLocks noChangeArrowheads="1"/>
            </p:cNvSpPr>
            <p:nvPr/>
          </p:nvSpPr>
          <p:spPr bwMode="auto">
            <a:xfrm>
              <a:off x="3638" y="1685"/>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46" name="Oval 625"/>
            <p:cNvSpPr>
              <a:spLocks noChangeArrowheads="1"/>
            </p:cNvSpPr>
            <p:nvPr/>
          </p:nvSpPr>
          <p:spPr bwMode="auto">
            <a:xfrm>
              <a:off x="3638" y="168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47" name="Freeform 626"/>
            <p:cNvSpPr>
              <a:spLocks noChangeArrowheads="1"/>
            </p:cNvSpPr>
            <p:nvPr/>
          </p:nvSpPr>
          <p:spPr bwMode="auto">
            <a:xfrm>
              <a:off x="3447" y="1271"/>
              <a:ext cx="108" cy="156"/>
            </a:xfrm>
            <a:custGeom>
              <a:avLst/>
              <a:gdLst>
                <a:gd name="T0" fmla="*/ 78 w 108"/>
                <a:gd name="T1" fmla="*/ 156 h 156"/>
                <a:gd name="T2" fmla="*/ 0 w 108"/>
                <a:gd name="T3" fmla="*/ 18 h 156"/>
                <a:gd name="T4" fmla="*/ 108 w 108"/>
                <a:gd name="T5" fmla="*/ 0 h 156"/>
                <a:gd name="T6" fmla="*/ 78 w 108"/>
                <a:gd name="T7" fmla="*/ 156 h 156"/>
                <a:gd name="T8" fmla="*/ 0 60000 65536"/>
                <a:gd name="T9" fmla="*/ 0 60000 65536"/>
                <a:gd name="T10" fmla="*/ 0 60000 65536"/>
                <a:gd name="T11" fmla="*/ 0 60000 65536"/>
                <a:gd name="T12" fmla="*/ 0 w 108"/>
                <a:gd name="T13" fmla="*/ 0 h 156"/>
                <a:gd name="T14" fmla="*/ 108 w 108"/>
                <a:gd name="T15" fmla="*/ 156 h 156"/>
              </a:gdLst>
              <a:ahLst/>
              <a:cxnLst>
                <a:cxn ang="T8">
                  <a:pos x="T0" y="T1"/>
                </a:cxn>
                <a:cxn ang="T9">
                  <a:pos x="T2" y="T3"/>
                </a:cxn>
                <a:cxn ang="T10">
                  <a:pos x="T4" y="T5"/>
                </a:cxn>
                <a:cxn ang="T11">
                  <a:pos x="T6" y="T7"/>
                </a:cxn>
              </a:cxnLst>
              <a:rect l="T12" t="T13" r="T14" b="T15"/>
              <a:pathLst>
                <a:path w="108" h="156">
                  <a:moveTo>
                    <a:pt x="78" y="156"/>
                  </a:moveTo>
                  <a:lnTo>
                    <a:pt x="0" y="18"/>
                  </a:lnTo>
                  <a:lnTo>
                    <a:pt x="108" y="0"/>
                  </a:lnTo>
                  <a:lnTo>
                    <a:pt x="78" y="156"/>
                  </a:lnTo>
                  <a:close/>
                </a:path>
              </a:pathLst>
            </a:custGeom>
            <a:solidFill>
              <a:srgbClr val="C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48" name="Freeform 627"/>
            <p:cNvSpPr>
              <a:spLocks noChangeArrowheads="1"/>
            </p:cNvSpPr>
            <p:nvPr/>
          </p:nvSpPr>
          <p:spPr bwMode="auto">
            <a:xfrm>
              <a:off x="3447" y="1271"/>
              <a:ext cx="108" cy="156"/>
            </a:xfrm>
            <a:custGeom>
              <a:avLst/>
              <a:gdLst>
                <a:gd name="T0" fmla="*/ 2147483647 w 18"/>
                <a:gd name="T1" fmla="*/ 2147483647 h 26"/>
                <a:gd name="T2" fmla="*/ 0 w 18"/>
                <a:gd name="T3" fmla="*/ 2147483647 h 26"/>
                <a:gd name="T4" fmla="*/ 2147483647 w 18"/>
                <a:gd name="T5" fmla="*/ 0 h 26"/>
                <a:gd name="T6" fmla="*/ 0 60000 65536"/>
                <a:gd name="T7" fmla="*/ 0 60000 65536"/>
                <a:gd name="T8" fmla="*/ 0 60000 65536"/>
                <a:gd name="T9" fmla="*/ 0 w 18"/>
                <a:gd name="T10" fmla="*/ 0 h 26"/>
                <a:gd name="T11" fmla="*/ 18 w 18"/>
                <a:gd name="T12" fmla="*/ 26 h 26"/>
              </a:gdLst>
              <a:ahLst/>
              <a:cxnLst>
                <a:cxn ang="T6">
                  <a:pos x="T0" y="T1"/>
                </a:cxn>
                <a:cxn ang="T7">
                  <a:pos x="T2" y="T3"/>
                </a:cxn>
                <a:cxn ang="T8">
                  <a:pos x="T4" y="T5"/>
                </a:cxn>
              </a:cxnLst>
              <a:rect l="T9" t="T10" r="T11" b="T12"/>
              <a:pathLst>
                <a:path w="18" h="26">
                  <a:moveTo>
                    <a:pt x="13" y="26"/>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49" name="Freeform 628"/>
            <p:cNvSpPr>
              <a:spLocks noChangeArrowheads="1"/>
            </p:cNvSpPr>
            <p:nvPr/>
          </p:nvSpPr>
          <p:spPr bwMode="auto">
            <a:xfrm>
              <a:off x="3525" y="1409"/>
              <a:ext cx="107" cy="162"/>
            </a:xfrm>
            <a:custGeom>
              <a:avLst/>
              <a:gdLst>
                <a:gd name="T0" fmla="*/ 78 w 107"/>
                <a:gd name="T1" fmla="*/ 162 h 162"/>
                <a:gd name="T2" fmla="*/ 0 w 107"/>
                <a:gd name="T3" fmla="*/ 18 h 162"/>
                <a:gd name="T4" fmla="*/ 107 w 107"/>
                <a:gd name="T5" fmla="*/ 0 h 162"/>
                <a:gd name="T6" fmla="*/ 78 w 107"/>
                <a:gd name="T7" fmla="*/ 162 h 162"/>
                <a:gd name="T8" fmla="*/ 0 60000 65536"/>
                <a:gd name="T9" fmla="*/ 0 60000 65536"/>
                <a:gd name="T10" fmla="*/ 0 60000 65536"/>
                <a:gd name="T11" fmla="*/ 0 60000 65536"/>
                <a:gd name="T12" fmla="*/ 0 w 107"/>
                <a:gd name="T13" fmla="*/ 0 h 162"/>
                <a:gd name="T14" fmla="*/ 107 w 107"/>
                <a:gd name="T15" fmla="*/ 162 h 162"/>
              </a:gdLst>
              <a:ahLst/>
              <a:cxnLst>
                <a:cxn ang="T8">
                  <a:pos x="T0" y="T1"/>
                </a:cxn>
                <a:cxn ang="T9">
                  <a:pos x="T2" y="T3"/>
                </a:cxn>
                <a:cxn ang="T10">
                  <a:pos x="T4" y="T5"/>
                </a:cxn>
                <a:cxn ang="T11">
                  <a:pos x="T6" y="T7"/>
                </a:cxn>
              </a:cxnLst>
              <a:rect l="T12" t="T13" r="T14" b="T15"/>
              <a:pathLst>
                <a:path w="107" h="162">
                  <a:moveTo>
                    <a:pt x="78" y="162"/>
                  </a:moveTo>
                  <a:lnTo>
                    <a:pt x="0" y="18"/>
                  </a:lnTo>
                  <a:lnTo>
                    <a:pt x="107" y="0"/>
                  </a:lnTo>
                  <a:lnTo>
                    <a:pt x="78" y="162"/>
                  </a:lnTo>
                  <a:close/>
                </a:path>
              </a:pathLst>
            </a:custGeom>
            <a:solidFill>
              <a:srgbClr val="FF3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350" name="Freeform 629"/>
            <p:cNvSpPr>
              <a:spLocks noChangeArrowheads="1"/>
            </p:cNvSpPr>
            <p:nvPr/>
          </p:nvSpPr>
          <p:spPr bwMode="auto">
            <a:xfrm>
              <a:off x="3525" y="1409"/>
              <a:ext cx="107" cy="162"/>
            </a:xfrm>
            <a:custGeom>
              <a:avLst/>
              <a:gdLst>
                <a:gd name="T0" fmla="*/ 2147483647 w 18"/>
                <a:gd name="T1" fmla="*/ 2147483647 h 27"/>
                <a:gd name="T2" fmla="*/ 0 w 18"/>
                <a:gd name="T3" fmla="*/ 2147483647 h 27"/>
                <a:gd name="T4" fmla="*/ 2147483647 w 18"/>
                <a:gd name="T5" fmla="*/ 0 h 27"/>
                <a:gd name="T6" fmla="*/ 0 60000 65536"/>
                <a:gd name="T7" fmla="*/ 0 60000 65536"/>
                <a:gd name="T8" fmla="*/ 0 60000 65536"/>
                <a:gd name="T9" fmla="*/ 0 w 18"/>
                <a:gd name="T10" fmla="*/ 0 h 27"/>
                <a:gd name="T11" fmla="*/ 18 w 18"/>
                <a:gd name="T12" fmla="*/ 27 h 27"/>
              </a:gdLst>
              <a:ahLst/>
              <a:cxnLst>
                <a:cxn ang="T6">
                  <a:pos x="T0" y="T1"/>
                </a:cxn>
                <a:cxn ang="T7">
                  <a:pos x="T2" y="T3"/>
                </a:cxn>
                <a:cxn ang="T8">
                  <a:pos x="T4" y="T5"/>
                </a:cxn>
              </a:cxnLst>
              <a:rect l="T9" t="T10" r="T11" b="T12"/>
              <a:pathLst>
                <a:path w="18" h="27">
                  <a:moveTo>
                    <a:pt x="13" y="27"/>
                  </a:moveTo>
                  <a:lnTo>
                    <a:pt x="0" y="3"/>
                  </a:lnTo>
                  <a:lnTo>
                    <a:pt x="18"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8351" name="Oval 630"/>
            <p:cNvSpPr>
              <a:spLocks noChangeArrowheads="1"/>
            </p:cNvSpPr>
            <p:nvPr/>
          </p:nvSpPr>
          <p:spPr bwMode="auto">
            <a:xfrm>
              <a:off x="3471" y="1427"/>
              <a:ext cx="54" cy="54"/>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52" name="Oval 631"/>
            <p:cNvSpPr>
              <a:spLocks noChangeArrowheads="1"/>
            </p:cNvSpPr>
            <p:nvPr/>
          </p:nvSpPr>
          <p:spPr bwMode="auto">
            <a:xfrm>
              <a:off x="3471" y="1427"/>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53" name="Rectangle 632"/>
            <p:cNvSpPr>
              <a:spLocks noChangeArrowheads="1"/>
            </p:cNvSpPr>
            <p:nvPr/>
          </p:nvSpPr>
          <p:spPr bwMode="auto">
            <a:xfrm>
              <a:off x="3040" y="1710"/>
              <a:ext cx="17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eaVert"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endParaRPr lang="en-US" altLang="en-US" sz="1800" b="0">
                <a:solidFill>
                  <a:srgbClr val="000000"/>
                </a:solidFill>
                <a:latin typeface="Arial" pitchFamily="34" charset="0"/>
                <a:cs typeface="Arial" pitchFamily="34" charset="0"/>
              </a:endParaRPr>
            </a:p>
          </p:txBody>
        </p:sp>
        <p:sp>
          <p:nvSpPr>
            <p:cNvPr id="88354" name="Oval 633"/>
            <p:cNvSpPr>
              <a:spLocks noChangeArrowheads="1"/>
            </p:cNvSpPr>
            <p:nvPr/>
          </p:nvSpPr>
          <p:spPr bwMode="auto">
            <a:xfrm>
              <a:off x="4123" y="1505"/>
              <a:ext cx="54" cy="54"/>
            </a:xfrm>
            <a:prstGeom prst="ellipse">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88355" name="Oval 634"/>
            <p:cNvSpPr>
              <a:spLocks noChangeArrowheads="1"/>
            </p:cNvSpPr>
            <p:nvPr/>
          </p:nvSpPr>
          <p:spPr bwMode="auto">
            <a:xfrm>
              <a:off x="4171" y="1685"/>
              <a:ext cx="54" cy="54"/>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grpSp>
      <p:sp>
        <p:nvSpPr>
          <p:cNvPr id="88068" name="Text Box 636"/>
          <p:cNvSpPr txBox="1">
            <a:spLocks noChangeArrowheads="1"/>
          </p:cNvSpPr>
          <p:nvPr/>
        </p:nvSpPr>
        <p:spPr bwMode="auto">
          <a:xfrm>
            <a:off x="898525" y="4230688"/>
            <a:ext cx="466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i="1">
                <a:latin typeface="Arial" pitchFamily="34" charset="0"/>
              </a:rPr>
              <a:t>x</a:t>
            </a:r>
            <a:r>
              <a:rPr lang="en-US" altLang="en-US" i="1" baseline="-25000">
                <a:latin typeface="Arial" pitchFamily="34" charset="0"/>
              </a:rPr>
              <a:t>1</a:t>
            </a:r>
          </a:p>
        </p:txBody>
      </p:sp>
      <p:sp>
        <p:nvSpPr>
          <p:cNvPr id="88069" name="Text Box 637"/>
          <p:cNvSpPr txBox="1">
            <a:spLocks noChangeArrowheads="1"/>
          </p:cNvSpPr>
          <p:nvPr/>
        </p:nvSpPr>
        <p:spPr bwMode="auto">
          <a:xfrm>
            <a:off x="2962275" y="4383088"/>
            <a:ext cx="466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i="1">
                <a:latin typeface="Arial" pitchFamily="34" charset="0"/>
              </a:rPr>
              <a:t>x</a:t>
            </a:r>
            <a:r>
              <a:rPr lang="en-US" altLang="en-US" i="1" baseline="-25000">
                <a:latin typeface="Arial" pitchFamily="34" charset="0"/>
              </a:rPr>
              <a:t>2</a:t>
            </a:r>
          </a:p>
        </p:txBody>
      </p:sp>
      <p:sp>
        <p:nvSpPr>
          <p:cNvPr id="88070" name="Text Box 640"/>
          <p:cNvSpPr txBox="1">
            <a:spLocks noChangeArrowheads="1"/>
          </p:cNvSpPr>
          <p:nvPr/>
        </p:nvSpPr>
        <p:spPr bwMode="auto">
          <a:xfrm>
            <a:off x="457200" y="26670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i="1">
                <a:latin typeface="Arial" pitchFamily="34" charset="0"/>
              </a:rPr>
              <a:t>y</a:t>
            </a:r>
            <a:endParaRPr lang="en-US" altLang="en-US" i="1" baseline="-25000">
              <a:latin typeface="Arial" pitchFamily="34" charset="0"/>
            </a:endParaRPr>
          </a:p>
        </p:txBody>
      </p:sp>
      <p:grpSp>
        <p:nvGrpSpPr>
          <p:cNvPr id="88071" name="Group 645"/>
          <p:cNvGrpSpPr>
            <a:grpSpLocks/>
          </p:cNvGrpSpPr>
          <p:nvPr/>
        </p:nvGrpSpPr>
        <p:grpSpPr bwMode="auto">
          <a:xfrm>
            <a:off x="4800600" y="2514600"/>
            <a:ext cx="3048000" cy="2173288"/>
            <a:chOff x="3024" y="1584"/>
            <a:chExt cx="1920" cy="1369"/>
          </a:xfrm>
        </p:grpSpPr>
        <p:sp>
          <p:nvSpPr>
            <p:cNvPr id="88077" name="Text Box 642"/>
            <p:cNvSpPr txBox="1">
              <a:spLocks noChangeArrowheads="1"/>
            </p:cNvSpPr>
            <p:nvPr/>
          </p:nvSpPr>
          <p:spPr bwMode="auto">
            <a:xfrm>
              <a:off x="3350" y="2569"/>
              <a:ext cx="2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i="1">
                  <a:latin typeface="Arial" pitchFamily="34" charset="0"/>
                </a:rPr>
                <a:t>x</a:t>
              </a:r>
              <a:r>
                <a:rPr lang="en-US" altLang="en-US" i="1" baseline="-25000">
                  <a:latin typeface="Arial" pitchFamily="34" charset="0"/>
                </a:rPr>
                <a:t>1</a:t>
              </a:r>
            </a:p>
          </p:txBody>
        </p:sp>
        <p:sp>
          <p:nvSpPr>
            <p:cNvPr id="88078" name="Text Box 643"/>
            <p:cNvSpPr txBox="1">
              <a:spLocks noChangeArrowheads="1"/>
            </p:cNvSpPr>
            <p:nvPr/>
          </p:nvSpPr>
          <p:spPr bwMode="auto">
            <a:xfrm>
              <a:off x="4650" y="2665"/>
              <a:ext cx="2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i="1">
                  <a:latin typeface="Arial" pitchFamily="34" charset="0"/>
                </a:rPr>
                <a:t>x</a:t>
              </a:r>
              <a:r>
                <a:rPr lang="en-US" altLang="en-US" i="1" baseline="-25000">
                  <a:latin typeface="Arial" pitchFamily="34" charset="0"/>
                </a:rPr>
                <a:t>2</a:t>
              </a:r>
            </a:p>
          </p:txBody>
        </p:sp>
        <p:sp>
          <p:nvSpPr>
            <p:cNvPr id="88079" name="Text Box 644"/>
            <p:cNvSpPr txBox="1">
              <a:spLocks noChangeArrowheads="1"/>
            </p:cNvSpPr>
            <p:nvPr/>
          </p:nvSpPr>
          <p:spPr bwMode="auto">
            <a:xfrm>
              <a:off x="3024" y="158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i="1">
                  <a:latin typeface="Arial" pitchFamily="34" charset="0"/>
                </a:rPr>
                <a:t>y</a:t>
              </a:r>
              <a:endParaRPr lang="en-US" altLang="en-US" i="1" baseline="-25000">
                <a:latin typeface="Arial" pitchFamily="34" charset="0"/>
              </a:endParaRPr>
            </a:p>
          </p:txBody>
        </p:sp>
      </p:grpSp>
      <p:grpSp>
        <p:nvGrpSpPr>
          <p:cNvPr id="88072" name="Group 659"/>
          <p:cNvGrpSpPr>
            <a:grpSpLocks/>
          </p:cNvGrpSpPr>
          <p:nvPr/>
        </p:nvGrpSpPr>
        <p:grpSpPr bwMode="auto">
          <a:xfrm>
            <a:off x="533400" y="5562600"/>
            <a:ext cx="6958013" cy="866775"/>
            <a:chOff x="336" y="3504"/>
            <a:chExt cx="4383" cy="546"/>
          </a:xfrm>
        </p:grpSpPr>
        <p:pic>
          <p:nvPicPr>
            <p:cNvPr id="88074" name="Picture 656" descr="C:\Documents and Settings\ihler\Desktop\CS178_Lectures\TP_tmp.png"/>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336" y="3744"/>
              <a:ext cx="131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5" name="Picture 655" descr="C:\Documents and Settings\ihler\Desktop\CS178_Lectures\TP_tmp.png"/>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3383" y="3792"/>
              <a:ext cx="1312"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6" name="Picture 658" descr="C:\Documents and Settings\ihler\Desktop\CS178_Lectures\TP_tmp.png"/>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3360" y="3504"/>
              <a:ext cx="1359"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pPr>
              <a:defRPr/>
            </a:pPr>
            <a:r>
              <a:rPr lang="en-US"/>
              <a:t>(c) Alexander Ihler</a:t>
            </a:r>
          </a:p>
        </p:txBody>
      </p:sp>
    </p:spTree>
    <p:extLst>
      <p:ext uri="{BB962C8B-B14F-4D97-AF65-F5344CB8AC3E}">
        <p14:creationId xmlns:p14="http://schemas.microsoft.com/office/powerpoint/2010/main" val="553127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tLang="en-US" smtClean="0"/>
              <a:t>Notation</a:t>
            </a:r>
          </a:p>
        </p:txBody>
      </p:sp>
      <p:pic>
        <p:nvPicPr>
          <p:cNvPr id="19" name="Picture 18" descr="TP_tmp.png"/>
          <p:cNvPicPr>
            <a:picLocks noChangeAspect="1"/>
          </p:cNvPicPr>
          <p:nvPr>
            <p:custDataLst>
              <p:tags r:id="rId1"/>
            </p:custDataLst>
          </p:nvPr>
        </p:nvPicPr>
        <p:blipFill>
          <a:blip r:embed="rId7" cstate="print">
            <a:extLst>
              <a:ext uri="{28A0092B-C50C-407E-A947-70E740481C1C}">
                <a14:useLocalDpi xmlns:a14="http://schemas.microsoft.com/office/drawing/2010/main" val="0"/>
              </a:ext>
            </a:extLst>
          </a:blip>
          <a:stretch>
            <a:fillRect/>
          </a:stretch>
        </p:blipFill>
        <p:spPr bwMode="auto">
          <a:xfrm>
            <a:off x="4308766" y="3810000"/>
            <a:ext cx="2701634" cy="38100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20483" name="Picture 11"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838200" y="1676400"/>
            <a:ext cx="5319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Box 12"/>
          <p:cNvSpPr txBox="1">
            <a:spLocks noChangeArrowheads="1"/>
          </p:cNvSpPr>
          <p:nvPr/>
        </p:nvSpPr>
        <p:spPr bwMode="auto">
          <a:xfrm>
            <a:off x="779463" y="2586038"/>
            <a:ext cx="46307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b="0"/>
              <a:t>Define  “feature”  </a:t>
            </a:r>
            <a:r>
              <a:rPr lang="en-US" altLang="en-US" b="0">
                <a:latin typeface="Arial" pitchFamily="34" charset="0"/>
              </a:rPr>
              <a:t>x</a:t>
            </a:r>
            <a:r>
              <a:rPr lang="en-US" altLang="en-US" b="0" baseline="-25000"/>
              <a:t>0</a:t>
            </a:r>
            <a:r>
              <a:rPr lang="en-US" altLang="en-US" b="0"/>
              <a:t> = 1  (constant)</a:t>
            </a:r>
          </a:p>
          <a:p>
            <a:pPr eaLnBrk="1" hangingPunct="1"/>
            <a:r>
              <a:rPr lang="en-US" altLang="en-US" b="0"/>
              <a:t>Then</a:t>
            </a:r>
          </a:p>
        </p:txBody>
      </p:sp>
      <p:pic>
        <p:nvPicPr>
          <p:cNvPr id="15" name="Picture 14" descr="TP_tmp.png"/>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bwMode="auto">
          <a:xfrm>
            <a:off x="928255" y="3505200"/>
            <a:ext cx="2119745" cy="540327"/>
          </a:xfrm>
          <a:prstGeom prst="rect">
            <a:avLst/>
          </a:prstGeom>
          <a:noFill/>
          <a:ln/>
          <a:effectLst/>
          <a:extLst>
            <a:ext uri="{909E8E84-426E-40DD-AFC4-6F175D3DCCD1}">
              <a14:hiddenFill xmlns:a14="http://schemas.microsoft.com/office/drawing/2010/main">
                <a:pattFill prst="pct5">
                  <a:fgClr>
                    <a:srgbClr val="FFFFFF">
                      <a:alpha val="0"/>
                    </a:srgbClr>
                  </a:fgClr>
                  <a:bgClr>
                    <a:srgbClr val="FFFFFF">
                      <a:alpha val="0"/>
                    </a:srgbClr>
                  </a:bgClr>
                </a:pattFill>
              </a14:hiddenFill>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20486" name="Picture 10" descr="C:\Documents and Settings\ihler\Desktop\Lectures\CS178_Lectures\TP_tmp.png"/>
          <p:cNvPicPr>
            <a:picLocks noChangeAspect="1" noChangeArrowheads="1"/>
          </p:cNvPicPr>
          <p:nvPr>
            <p:custDataLst>
              <p:tags r:id="rId4"/>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4343400" y="3352800"/>
            <a:ext cx="22510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en-US" smtClean="0"/>
              <a:t>Measuring error</a:t>
            </a:r>
          </a:p>
        </p:txBody>
      </p:sp>
      <p:grpSp>
        <p:nvGrpSpPr>
          <p:cNvPr id="22530" name="Group 4"/>
          <p:cNvGrpSpPr>
            <a:grpSpLocks/>
          </p:cNvGrpSpPr>
          <p:nvPr/>
        </p:nvGrpSpPr>
        <p:grpSpPr bwMode="auto">
          <a:xfrm>
            <a:off x="2954338" y="1746250"/>
            <a:ext cx="5400675" cy="2862263"/>
            <a:chOff x="1807" y="771"/>
            <a:chExt cx="3402" cy="1803"/>
          </a:xfrm>
        </p:grpSpPr>
        <p:sp>
          <p:nvSpPr>
            <p:cNvPr id="22592" name="Line 5"/>
            <p:cNvSpPr>
              <a:spLocks noChangeShapeType="1"/>
            </p:cNvSpPr>
            <p:nvPr/>
          </p:nvSpPr>
          <p:spPr bwMode="auto">
            <a:xfrm>
              <a:off x="1807" y="2115"/>
              <a:ext cx="1" cy="328"/>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3" name="Line 6"/>
            <p:cNvSpPr>
              <a:spLocks noChangeShapeType="1"/>
            </p:cNvSpPr>
            <p:nvPr/>
          </p:nvSpPr>
          <p:spPr bwMode="auto">
            <a:xfrm>
              <a:off x="5210" y="771"/>
              <a:ext cx="1" cy="328"/>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4" name="Line 7"/>
            <p:cNvSpPr>
              <a:spLocks noChangeShapeType="1"/>
            </p:cNvSpPr>
            <p:nvPr/>
          </p:nvSpPr>
          <p:spPr bwMode="auto">
            <a:xfrm>
              <a:off x="2188" y="2317"/>
              <a:ext cx="1" cy="258"/>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5" name="Line 8"/>
            <p:cNvSpPr>
              <a:spLocks noChangeShapeType="1"/>
            </p:cNvSpPr>
            <p:nvPr/>
          </p:nvSpPr>
          <p:spPr bwMode="auto">
            <a:xfrm>
              <a:off x="2949" y="2016"/>
              <a:ext cx="1" cy="119"/>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6" name="Line 9"/>
            <p:cNvSpPr>
              <a:spLocks noChangeShapeType="1"/>
            </p:cNvSpPr>
            <p:nvPr/>
          </p:nvSpPr>
          <p:spPr bwMode="auto">
            <a:xfrm>
              <a:off x="3323" y="1843"/>
              <a:ext cx="1" cy="80"/>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7" name="Line 10"/>
            <p:cNvSpPr>
              <a:spLocks noChangeShapeType="1"/>
            </p:cNvSpPr>
            <p:nvPr/>
          </p:nvSpPr>
          <p:spPr bwMode="auto">
            <a:xfrm>
              <a:off x="3707" y="1682"/>
              <a:ext cx="1" cy="199"/>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8" name="Line 11"/>
            <p:cNvSpPr>
              <a:spLocks noChangeShapeType="1"/>
            </p:cNvSpPr>
            <p:nvPr/>
          </p:nvSpPr>
          <p:spPr bwMode="auto">
            <a:xfrm>
              <a:off x="3892" y="1539"/>
              <a:ext cx="1" cy="70"/>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99" name="Line 12"/>
            <p:cNvSpPr>
              <a:spLocks noChangeShapeType="1"/>
            </p:cNvSpPr>
            <p:nvPr/>
          </p:nvSpPr>
          <p:spPr bwMode="auto">
            <a:xfrm>
              <a:off x="4078" y="1545"/>
              <a:ext cx="1" cy="279"/>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600" name="Line 13"/>
            <p:cNvSpPr>
              <a:spLocks noChangeShapeType="1"/>
            </p:cNvSpPr>
            <p:nvPr/>
          </p:nvSpPr>
          <p:spPr bwMode="auto">
            <a:xfrm>
              <a:off x="4839" y="1145"/>
              <a:ext cx="1" cy="79"/>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601" name="Line 14"/>
            <p:cNvSpPr>
              <a:spLocks noChangeShapeType="1"/>
            </p:cNvSpPr>
            <p:nvPr/>
          </p:nvSpPr>
          <p:spPr bwMode="auto">
            <a:xfrm>
              <a:off x="5024" y="1162"/>
              <a:ext cx="1" cy="228"/>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602" name="Line 15"/>
            <p:cNvSpPr>
              <a:spLocks noChangeShapeType="1"/>
            </p:cNvSpPr>
            <p:nvPr/>
          </p:nvSpPr>
          <p:spPr bwMode="auto">
            <a:xfrm>
              <a:off x="2747" y="1953"/>
              <a:ext cx="1" cy="120"/>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603" name="Line 16"/>
            <p:cNvSpPr>
              <a:spLocks noChangeShapeType="1"/>
            </p:cNvSpPr>
            <p:nvPr/>
          </p:nvSpPr>
          <p:spPr bwMode="auto">
            <a:xfrm>
              <a:off x="1999" y="2387"/>
              <a:ext cx="1" cy="119"/>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604" name="Line 17"/>
            <p:cNvSpPr>
              <a:spLocks noChangeShapeType="1"/>
            </p:cNvSpPr>
            <p:nvPr/>
          </p:nvSpPr>
          <p:spPr bwMode="auto">
            <a:xfrm>
              <a:off x="3134" y="1705"/>
              <a:ext cx="1" cy="199"/>
            </a:xfrm>
            <a:prstGeom prst="line">
              <a:avLst/>
            </a:prstGeom>
            <a:noFill/>
            <a:ln w="38160">
              <a:solidFill>
                <a:srgbClr val="3333CC"/>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
        <p:nvSpPr>
          <p:cNvPr id="22531" name="Line 18"/>
          <p:cNvSpPr>
            <a:spLocks noChangeShapeType="1"/>
          </p:cNvSpPr>
          <p:nvPr/>
        </p:nvSpPr>
        <p:spPr bwMode="auto">
          <a:xfrm flipV="1">
            <a:off x="2359025" y="2224088"/>
            <a:ext cx="6029325" cy="2446337"/>
          </a:xfrm>
          <a:prstGeom prst="line">
            <a:avLst/>
          </a:prstGeom>
          <a:noFill/>
          <a:ln w="381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32" name="Line 19"/>
          <p:cNvSpPr>
            <a:spLocks noChangeShapeType="1"/>
          </p:cNvSpPr>
          <p:nvPr/>
        </p:nvSpPr>
        <p:spPr bwMode="auto">
          <a:xfrm>
            <a:off x="2359025" y="5765800"/>
            <a:ext cx="6000750" cy="317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33" name="Line 20"/>
          <p:cNvSpPr>
            <a:spLocks noChangeShapeType="1"/>
          </p:cNvSpPr>
          <p:nvPr/>
        </p:nvSpPr>
        <p:spPr bwMode="auto">
          <a:xfrm flipV="1">
            <a:off x="2359025" y="1676400"/>
            <a:ext cx="1588" cy="4090988"/>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21"/>
          <p:cNvSpPr>
            <a:spLocks noChangeShapeType="1"/>
          </p:cNvSpPr>
          <p:nvPr/>
        </p:nvSpPr>
        <p:spPr bwMode="auto">
          <a:xfrm flipV="1">
            <a:off x="2359025" y="5699125"/>
            <a:ext cx="1588" cy="68263"/>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35" name="Rectangle 22"/>
          <p:cNvSpPr>
            <a:spLocks noChangeArrowheads="1"/>
          </p:cNvSpPr>
          <p:nvPr/>
        </p:nvSpPr>
        <p:spPr bwMode="auto">
          <a:xfrm>
            <a:off x="2371725" y="5803900"/>
            <a:ext cx="714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22536" name="Line 23"/>
          <p:cNvSpPr>
            <a:spLocks noChangeShapeType="1"/>
          </p:cNvSpPr>
          <p:nvPr/>
        </p:nvSpPr>
        <p:spPr bwMode="auto">
          <a:xfrm flipV="1">
            <a:off x="8359775" y="5699125"/>
            <a:ext cx="3175" cy="68263"/>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37" name="Rectangle 24"/>
          <p:cNvSpPr>
            <a:spLocks noChangeArrowheads="1"/>
          </p:cNvSpPr>
          <p:nvPr/>
        </p:nvSpPr>
        <p:spPr bwMode="auto">
          <a:xfrm>
            <a:off x="8329613" y="5803900"/>
            <a:ext cx="14128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20</a:t>
            </a:r>
          </a:p>
        </p:txBody>
      </p:sp>
      <p:sp>
        <p:nvSpPr>
          <p:cNvPr id="22538" name="Line 25"/>
          <p:cNvSpPr>
            <a:spLocks noChangeShapeType="1"/>
          </p:cNvSpPr>
          <p:nvPr/>
        </p:nvSpPr>
        <p:spPr bwMode="auto">
          <a:xfrm>
            <a:off x="2359025" y="5765800"/>
            <a:ext cx="52388" cy="3175"/>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39" name="Rectangle 26"/>
          <p:cNvSpPr>
            <a:spLocks noChangeArrowheads="1"/>
          </p:cNvSpPr>
          <p:nvPr/>
        </p:nvSpPr>
        <p:spPr bwMode="auto">
          <a:xfrm>
            <a:off x="2259013" y="5659438"/>
            <a:ext cx="71437"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sz="1000" b="0">
                <a:solidFill>
                  <a:srgbClr val="000000"/>
                </a:solidFill>
                <a:latin typeface="Arial" pitchFamily="34" charset="0"/>
                <a:cs typeface="Arial" pitchFamily="34" charset="0"/>
              </a:rPr>
              <a:t>0</a:t>
            </a:r>
          </a:p>
        </p:txBody>
      </p:sp>
      <p:sp>
        <p:nvSpPr>
          <p:cNvPr id="22540" name="Oval 27"/>
          <p:cNvSpPr>
            <a:spLocks noChangeArrowheads="1"/>
          </p:cNvSpPr>
          <p:nvPr/>
        </p:nvSpPr>
        <p:spPr bwMode="auto">
          <a:xfrm>
            <a:off x="2592388" y="4513263"/>
            <a:ext cx="123825" cy="11747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1" name="Oval 28"/>
          <p:cNvSpPr>
            <a:spLocks noChangeArrowheads="1"/>
          </p:cNvSpPr>
          <p:nvPr/>
        </p:nvSpPr>
        <p:spPr bwMode="auto">
          <a:xfrm>
            <a:off x="2592388" y="4513263"/>
            <a:ext cx="123825" cy="11747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2" name="Oval 29"/>
          <p:cNvSpPr>
            <a:spLocks noChangeArrowheads="1"/>
          </p:cNvSpPr>
          <p:nvPr/>
        </p:nvSpPr>
        <p:spPr bwMode="auto">
          <a:xfrm>
            <a:off x="2897188" y="3835400"/>
            <a:ext cx="125412" cy="11588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3" name="Oval 30"/>
          <p:cNvSpPr>
            <a:spLocks noChangeArrowheads="1"/>
          </p:cNvSpPr>
          <p:nvPr/>
        </p:nvSpPr>
        <p:spPr bwMode="auto">
          <a:xfrm>
            <a:off x="2897188" y="3835400"/>
            <a:ext cx="125412" cy="11588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4" name="Oval 31"/>
          <p:cNvSpPr>
            <a:spLocks noChangeArrowheads="1"/>
          </p:cNvSpPr>
          <p:nvPr/>
        </p:nvSpPr>
        <p:spPr bwMode="auto">
          <a:xfrm>
            <a:off x="3198813" y="4438650"/>
            <a:ext cx="127000" cy="112713"/>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5" name="Oval 32"/>
          <p:cNvSpPr>
            <a:spLocks noChangeArrowheads="1"/>
          </p:cNvSpPr>
          <p:nvPr/>
        </p:nvSpPr>
        <p:spPr bwMode="auto">
          <a:xfrm>
            <a:off x="3198813" y="4438650"/>
            <a:ext cx="127000" cy="112713"/>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6" name="Oval 33"/>
          <p:cNvSpPr>
            <a:spLocks noChangeArrowheads="1"/>
          </p:cNvSpPr>
          <p:nvPr/>
        </p:nvSpPr>
        <p:spPr bwMode="auto">
          <a:xfrm>
            <a:off x="3490913" y="4525963"/>
            <a:ext cx="125412" cy="117475"/>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7" name="Oval 34"/>
          <p:cNvSpPr>
            <a:spLocks noChangeArrowheads="1"/>
          </p:cNvSpPr>
          <p:nvPr/>
        </p:nvSpPr>
        <p:spPr bwMode="auto">
          <a:xfrm>
            <a:off x="3490913" y="4525963"/>
            <a:ext cx="125412" cy="117475"/>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8" name="Oval 35"/>
          <p:cNvSpPr>
            <a:spLocks noChangeArrowheads="1"/>
          </p:cNvSpPr>
          <p:nvPr/>
        </p:nvSpPr>
        <p:spPr bwMode="auto">
          <a:xfrm>
            <a:off x="3795713" y="4206875"/>
            <a:ext cx="122237" cy="114300"/>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49" name="Oval 36"/>
          <p:cNvSpPr>
            <a:spLocks noChangeArrowheads="1"/>
          </p:cNvSpPr>
          <p:nvPr/>
        </p:nvSpPr>
        <p:spPr bwMode="auto">
          <a:xfrm>
            <a:off x="3795713" y="4206875"/>
            <a:ext cx="122237" cy="114300"/>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0" name="Oval 37"/>
          <p:cNvSpPr>
            <a:spLocks noChangeArrowheads="1"/>
          </p:cNvSpPr>
          <p:nvPr/>
        </p:nvSpPr>
        <p:spPr bwMode="auto">
          <a:xfrm>
            <a:off x="4100513" y="3873500"/>
            <a:ext cx="123825" cy="11588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1" name="Oval 38"/>
          <p:cNvSpPr>
            <a:spLocks noChangeArrowheads="1"/>
          </p:cNvSpPr>
          <p:nvPr/>
        </p:nvSpPr>
        <p:spPr bwMode="auto">
          <a:xfrm>
            <a:off x="4100513" y="3873500"/>
            <a:ext cx="123825" cy="11588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2" name="Oval 39"/>
          <p:cNvSpPr>
            <a:spLocks noChangeArrowheads="1"/>
          </p:cNvSpPr>
          <p:nvPr/>
        </p:nvSpPr>
        <p:spPr bwMode="auto">
          <a:xfrm>
            <a:off x="4391025" y="3567113"/>
            <a:ext cx="123825" cy="11588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3" name="Oval 40"/>
          <p:cNvSpPr>
            <a:spLocks noChangeArrowheads="1"/>
          </p:cNvSpPr>
          <p:nvPr/>
        </p:nvSpPr>
        <p:spPr bwMode="auto">
          <a:xfrm>
            <a:off x="4391025" y="3567113"/>
            <a:ext cx="123825" cy="11588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4" name="Oval 41"/>
          <p:cNvSpPr>
            <a:spLocks noChangeArrowheads="1"/>
          </p:cNvSpPr>
          <p:nvPr/>
        </p:nvSpPr>
        <p:spPr bwMode="auto">
          <a:xfrm>
            <a:off x="4695825" y="3873500"/>
            <a:ext cx="123825" cy="11588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5" name="Oval 42"/>
          <p:cNvSpPr>
            <a:spLocks noChangeArrowheads="1"/>
          </p:cNvSpPr>
          <p:nvPr/>
        </p:nvSpPr>
        <p:spPr bwMode="auto">
          <a:xfrm>
            <a:off x="4695825" y="3873500"/>
            <a:ext cx="123825" cy="11588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6" name="Oval 43"/>
          <p:cNvSpPr>
            <a:spLocks noChangeArrowheads="1"/>
          </p:cNvSpPr>
          <p:nvPr/>
        </p:nvSpPr>
        <p:spPr bwMode="auto">
          <a:xfrm>
            <a:off x="4999038" y="3144838"/>
            <a:ext cx="123825" cy="11588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7" name="Oval 44"/>
          <p:cNvSpPr>
            <a:spLocks noChangeArrowheads="1"/>
          </p:cNvSpPr>
          <p:nvPr/>
        </p:nvSpPr>
        <p:spPr bwMode="auto">
          <a:xfrm>
            <a:off x="4999038" y="3144838"/>
            <a:ext cx="123825" cy="11588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8" name="Oval 45"/>
          <p:cNvSpPr>
            <a:spLocks noChangeArrowheads="1"/>
          </p:cNvSpPr>
          <p:nvPr/>
        </p:nvSpPr>
        <p:spPr bwMode="auto">
          <a:xfrm>
            <a:off x="5302250" y="3529013"/>
            <a:ext cx="123825" cy="114300"/>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59" name="Oval 46"/>
          <p:cNvSpPr>
            <a:spLocks noChangeArrowheads="1"/>
          </p:cNvSpPr>
          <p:nvPr/>
        </p:nvSpPr>
        <p:spPr bwMode="auto">
          <a:xfrm>
            <a:off x="5302250" y="3529013"/>
            <a:ext cx="123825" cy="114300"/>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0" name="Oval 47"/>
          <p:cNvSpPr>
            <a:spLocks noChangeArrowheads="1"/>
          </p:cNvSpPr>
          <p:nvPr/>
        </p:nvSpPr>
        <p:spPr bwMode="auto">
          <a:xfrm>
            <a:off x="5594350" y="3248025"/>
            <a:ext cx="123825" cy="114300"/>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1" name="Oval 48"/>
          <p:cNvSpPr>
            <a:spLocks noChangeArrowheads="1"/>
          </p:cNvSpPr>
          <p:nvPr/>
        </p:nvSpPr>
        <p:spPr bwMode="auto">
          <a:xfrm>
            <a:off x="5594350" y="3248025"/>
            <a:ext cx="123825" cy="114300"/>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2" name="Oval 49"/>
          <p:cNvSpPr>
            <a:spLocks noChangeArrowheads="1"/>
          </p:cNvSpPr>
          <p:nvPr/>
        </p:nvSpPr>
        <p:spPr bwMode="auto">
          <a:xfrm>
            <a:off x="5900738" y="3438525"/>
            <a:ext cx="120650" cy="11588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3" name="Oval 50"/>
          <p:cNvSpPr>
            <a:spLocks noChangeArrowheads="1"/>
          </p:cNvSpPr>
          <p:nvPr/>
        </p:nvSpPr>
        <p:spPr bwMode="auto">
          <a:xfrm>
            <a:off x="5900738" y="3438525"/>
            <a:ext cx="120650" cy="11588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4" name="Oval 51"/>
          <p:cNvSpPr>
            <a:spLocks noChangeArrowheads="1"/>
          </p:cNvSpPr>
          <p:nvPr/>
        </p:nvSpPr>
        <p:spPr bwMode="auto">
          <a:xfrm>
            <a:off x="6200775" y="2876550"/>
            <a:ext cx="127000" cy="11588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5" name="Oval 52"/>
          <p:cNvSpPr>
            <a:spLocks noChangeArrowheads="1"/>
          </p:cNvSpPr>
          <p:nvPr/>
        </p:nvSpPr>
        <p:spPr bwMode="auto">
          <a:xfrm>
            <a:off x="6200775" y="2876550"/>
            <a:ext cx="127000" cy="11588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6" name="Oval 53"/>
          <p:cNvSpPr>
            <a:spLocks noChangeArrowheads="1"/>
          </p:cNvSpPr>
          <p:nvPr/>
        </p:nvSpPr>
        <p:spPr bwMode="auto">
          <a:xfrm>
            <a:off x="6492875" y="3336925"/>
            <a:ext cx="125413" cy="115888"/>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7" name="Oval 54"/>
          <p:cNvSpPr>
            <a:spLocks noChangeArrowheads="1"/>
          </p:cNvSpPr>
          <p:nvPr/>
        </p:nvSpPr>
        <p:spPr bwMode="auto">
          <a:xfrm>
            <a:off x="6492875" y="3336925"/>
            <a:ext cx="125413" cy="115888"/>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8" name="Oval 55"/>
          <p:cNvSpPr>
            <a:spLocks noChangeArrowheads="1"/>
          </p:cNvSpPr>
          <p:nvPr/>
        </p:nvSpPr>
        <p:spPr bwMode="auto">
          <a:xfrm>
            <a:off x="6796088" y="2825750"/>
            <a:ext cx="123825" cy="114300"/>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69" name="Oval 56"/>
          <p:cNvSpPr>
            <a:spLocks noChangeArrowheads="1"/>
          </p:cNvSpPr>
          <p:nvPr/>
        </p:nvSpPr>
        <p:spPr bwMode="auto">
          <a:xfrm>
            <a:off x="6796088" y="2825750"/>
            <a:ext cx="123825" cy="114300"/>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0" name="Oval 57"/>
          <p:cNvSpPr>
            <a:spLocks noChangeArrowheads="1"/>
          </p:cNvSpPr>
          <p:nvPr/>
        </p:nvSpPr>
        <p:spPr bwMode="auto">
          <a:xfrm>
            <a:off x="7102475" y="2709863"/>
            <a:ext cx="123825" cy="11588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1" name="Oval 58"/>
          <p:cNvSpPr>
            <a:spLocks noChangeArrowheads="1"/>
          </p:cNvSpPr>
          <p:nvPr/>
        </p:nvSpPr>
        <p:spPr bwMode="auto">
          <a:xfrm>
            <a:off x="7102475" y="2709863"/>
            <a:ext cx="123825" cy="11588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2" name="Oval 59"/>
          <p:cNvSpPr>
            <a:spLocks noChangeArrowheads="1"/>
          </p:cNvSpPr>
          <p:nvPr/>
        </p:nvSpPr>
        <p:spPr bwMode="auto">
          <a:xfrm>
            <a:off x="7391400" y="2646363"/>
            <a:ext cx="123825" cy="11588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3" name="Oval 60"/>
          <p:cNvSpPr>
            <a:spLocks noChangeArrowheads="1"/>
          </p:cNvSpPr>
          <p:nvPr/>
        </p:nvSpPr>
        <p:spPr bwMode="auto">
          <a:xfrm>
            <a:off x="7391400" y="2646363"/>
            <a:ext cx="123825" cy="11588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4" name="Oval 61"/>
          <p:cNvSpPr>
            <a:spLocks noChangeArrowheads="1"/>
          </p:cNvSpPr>
          <p:nvPr/>
        </p:nvSpPr>
        <p:spPr bwMode="auto">
          <a:xfrm>
            <a:off x="7694613" y="2276475"/>
            <a:ext cx="127000" cy="114300"/>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5" name="Oval 62"/>
          <p:cNvSpPr>
            <a:spLocks noChangeArrowheads="1"/>
          </p:cNvSpPr>
          <p:nvPr/>
        </p:nvSpPr>
        <p:spPr bwMode="auto">
          <a:xfrm>
            <a:off x="7694613" y="2276475"/>
            <a:ext cx="127000" cy="114300"/>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6" name="Oval 63"/>
          <p:cNvSpPr>
            <a:spLocks noChangeArrowheads="1"/>
          </p:cNvSpPr>
          <p:nvPr/>
        </p:nvSpPr>
        <p:spPr bwMode="auto">
          <a:xfrm>
            <a:off x="8001000" y="2684463"/>
            <a:ext cx="123825" cy="115887"/>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7" name="Oval 64"/>
          <p:cNvSpPr>
            <a:spLocks noChangeArrowheads="1"/>
          </p:cNvSpPr>
          <p:nvPr/>
        </p:nvSpPr>
        <p:spPr bwMode="auto">
          <a:xfrm>
            <a:off x="8001000" y="2684463"/>
            <a:ext cx="123825" cy="115887"/>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8" name="Oval 65"/>
          <p:cNvSpPr>
            <a:spLocks noChangeArrowheads="1"/>
          </p:cNvSpPr>
          <p:nvPr/>
        </p:nvSpPr>
        <p:spPr bwMode="auto">
          <a:xfrm>
            <a:off x="8304213" y="1689100"/>
            <a:ext cx="123825" cy="114300"/>
          </a:xfrm>
          <a:prstGeom prst="ellipse">
            <a:avLst/>
          </a:prstGeom>
          <a:solidFill>
            <a:srgbClr val="FF0000"/>
          </a:solidFill>
          <a:ln w="9360">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79" name="Oval 66"/>
          <p:cNvSpPr>
            <a:spLocks noChangeArrowheads="1"/>
          </p:cNvSpPr>
          <p:nvPr/>
        </p:nvSpPr>
        <p:spPr bwMode="auto">
          <a:xfrm>
            <a:off x="8304213" y="1689100"/>
            <a:ext cx="123825" cy="114300"/>
          </a:xfrm>
          <a:prstGeom prst="ellipse">
            <a:avLst/>
          </a:prstGeom>
          <a:solidFill>
            <a:srgbClr val="FF0000"/>
          </a:solidFill>
          <a:ln w="9525">
            <a:solidFill>
              <a:srgbClr val="FF0000"/>
            </a:solidFill>
            <a:miter lim="800000"/>
            <a:headEnd/>
            <a:tailEnd/>
          </a:ln>
        </p:spPr>
        <p:txBody>
          <a:bodyPr wrap="none" anchor="ct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endParaRPr lang="en-US" altLang="en-US" sz="1800"/>
          </a:p>
        </p:txBody>
      </p:sp>
      <p:sp>
        <p:nvSpPr>
          <p:cNvPr id="22580" name="Line 67"/>
          <p:cNvSpPr>
            <a:spLocks noChangeShapeType="1"/>
          </p:cNvSpPr>
          <p:nvPr/>
        </p:nvSpPr>
        <p:spPr bwMode="auto">
          <a:xfrm flipV="1">
            <a:off x="5070475" y="3524250"/>
            <a:ext cx="1588" cy="2259013"/>
          </a:xfrm>
          <a:prstGeom prst="line">
            <a:avLst/>
          </a:prstGeom>
          <a:noFill/>
          <a:ln w="2844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581" name="Line 68"/>
          <p:cNvSpPr>
            <a:spLocks noChangeShapeType="1"/>
          </p:cNvSpPr>
          <p:nvPr/>
        </p:nvSpPr>
        <p:spPr bwMode="auto">
          <a:xfrm flipH="1">
            <a:off x="2332038" y="3170238"/>
            <a:ext cx="2740025" cy="1587"/>
          </a:xfrm>
          <a:prstGeom prst="line">
            <a:avLst/>
          </a:prstGeom>
          <a:noFill/>
          <a:ln w="2844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pic>
        <p:nvPicPr>
          <p:cNvPr id="22582" name="Picture 6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8338" y="3429000"/>
            <a:ext cx="2809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83" name="Line 70"/>
          <p:cNvSpPr>
            <a:spLocks noChangeShapeType="1"/>
          </p:cNvSpPr>
          <p:nvPr/>
        </p:nvSpPr>
        <p:spPr bwMode="auto">
          <a:xfrm flipH="1">
            <a:off x="2341563" y="3544888"/>
            <a:ext cx="2740025" cy="1587"/>
          </a:xfrm>
          <a:prstGeom prst="line">
            <a:avLst/>
          </a:prstGeom>
          <a:noFill/>
          <a:ln w="28440">
            <a:solidFill>
              <a:srgbClr val="000000"/>
            </a:solidFill>
            <a:prstDash val="dash"/>
            <a:miter lim="800000"/>
            <a:headEnd/>
            <a:tailEnd/>
          </a:ln>
          <a:extLst>
            <a:ext uri="{909E8E84-426E-40DD-AFC4-6F175D3DCCD1}">
              <a14:hiddenFill xmlns:a14="http://schemas.microsoft.com/office/drawing/2010/main">
                <a:noFill/>
              </a14:hiddenFill>
            </a:ext>
          </a:extLst>
        </p:spPr>
        <p:txBody>
          <a:bodyPr/>
          <a:lstStyle/>
          <a:p>
            <a:endParaRPr lang="en-US"/>
          </a:p>
        </p:txBody>
      </p:sp>
      <p:pic>
        <p:nvPicPr>
          <p:cNvPr id="22584" name="Picture 7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7863" y="2878138"/>
            <a:ext cx="268287"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2585" name="Line 72"/>
          <p:cNvSpPr>
            <a:spLocks noChangeShapeType="1"/>
          </p:cNvSpPr>
          <p:nvPr/>
        </p:nvSpPr>
        <p:spPr bwMode="auto">
          <a:xfrm>
            <a:off x="3511550" y="3152775"/>
            <a:ext cx="1588" cy="393700"/>
          </a:xfrm>
          <a:prstGeom prst="line">
            <a:avLst/>
          </a:prstGeom>
          <a:noFill/>
          <a:ln w="28440">
            <a:solidFill>
              <a:srgbClr val="3333CC"/>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86" name="Text Box 73"/>
          <p:cNvSpPr txBox="1">
            <a:spLocks noChangeArrowheads="1"/>
          </p:cNvSpPr>
          <p:nvPr/>
        </p:nvSpPr>
        <p:spPr bwMode="auto">
          <a:xfrm>
            <a:off x="2593975" y="2559050"/>
            <a:ext cx="2571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3333CC"/>
              </a:buClr>
              <a:buSzPct val="100000"/>
              <a:buFont typeface="Arial" pitchFamily="34" charset="0"/>
              <a:buNone/>
            </a:pPr>
            <a:r>
              <a:rPr lang="en-US" altLang="en-US" b="0">
                <a:solidFill>
                  <a:srgbClr val="3333CC"/>
                </a:solidFill>
                <a:latin typeface="Arial" pitchFamily="34" charset="0"/>
                <a:cs typeface="Arial" pitchFamily="34" charset="0"/>
              </a:rPr>
              <a:t>Error or </a:t>
            </a:r>
            <a:r>
              <a:rPr lang="ja-JP" altLang="en-US" b="0">
                <a:solidFill>
                  <a:srgbClr val="3333CC"/>
                </a:solidFill>
                <a:latin typeface="Arial" pitchFamily="34" charset="0"/>
                <a:cs typeface="Arial" pitchFamily="34" charset="0"/>
              </a:rPr>
              <a:t>“</a:t>
            </a:r>
            <a:r>
              <a:rPr lang="en-US" altLang="ja-JP" b="0">
                <a:solidFill>
                  <a:srgbClr val="3333CC"/>
                </a:solidFill>
                <a:latin typeface="Arial" pitchFamily="34" charset="0"/>
                <a:cs typeface="Arial" pitchFamily="34" charset="0"/>
              </a:rPr>
              <a:t>residual</a:t>
            </a:r>
            <a:r>
              <a:rPr lang="ja-JP" altLang="en-US" b="0">
                <a:solidFill>
                  <a:srgbClr val="3333CC"/>
                </a:solidFill>
                <a:latin typeface="Arial" pitchFamily="34" charset="0"/>
                <a:cs typeface="Arial" pitchFamily="34" charset="0"/>
              </a:rPr>
              <a:t>”</a:t>
            </a:r>
            <a:endParaRPr lang="en-US" altLang="en-US" b="0">
              <a:solidFill>
                <a:srgbClr val="3333CC"/>
              </a:solidFill>
              <a:latin typeface="Arial" pitchFamily="34" charset="0"/>
              <a:cs typeface="Arial" pitchFamily="34" charset="0"/>
            </a:endParaRPr>
          </a:p>
        </p:txBody>
      </p:sp>
      <p:sp>
        <p:nvSpPr>
          <p:cNvPr id="22587" name="Text Box 74"/>
          <p:cNvSpPr txBox="1">
            <a:spLocks noChangeArrowheads="1"/>
          </p:cNvSpPr>
          <p:nvPr/>
        </p:nvSpPr>
        <p:spPr bwMode="auto">
          <a:xfrm>
            <a:off x="388938" y="3394075"/>
            <a:ext cx="153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b="0">
                <a:solidFill>
                  <a:srgbClr val="000000"/>
                </a:solidFill>
                <a:latin typeface="Arial" pitchFamily="34" charset="0"/>
                <a:cs typeface="Arial" pitchFamily="34" charset="0"/>
              </a:rPr>
              <a:t>Prediction</a:t>
            </a:r>
          </a:p>
        </p:txBody>
      </p:sp>
      <p:sp>
        <p:nvSpPr>
          <p:cNvPr id="22588" name="Text Box 75"/>
          <p:cNvSpPr txBox="1">
            <a:spLocks noChangeArrowheads="1"/>
          </p:cNvSpPr>
          <p:nvPr/>
        </p:nvSpPr>
        <p:spPr bwMode="auto">
          <a:xfrm>
            <a:off x="119063" y="2760663"/>
            <a:ext cx="1825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1pPr>
            <a:lvl2pPr marL="742950" indent="-28575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2pPr>
            <a:lvl3pPr marL="11430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3pPr>
            <a:lvl4pPr marL="16002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4pPr>
            <a:lvl5pPr marL="2057400" indent="-228600" defTabSz="4572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itchFamily="18" charset="0"/>
                <a:ea typeface="MS PGothic" pitchFamily="34" charset="-128"/>
              </a:defRPr>
            </a:lvl9pPr>
          </a:lstStyle>
          <a:p>
            <a:pPr algn="ctr" eaLnBrk="1" hangingPunct="1">
              <a:buClr>
                <a:srgbClr val="000000"/>
              </a:buClr>
              <a:buSzPct val="100000"/>
              <a:buFont typeface="Arial" pitchFamily="34" charset="0"/>
              <a:buNone/>
            </a:pPr>
            <a:r>
              <a:rPr lang="en-US" altLang="en-US" b="0">
                <a:solidFill>
                  <a:srgbClr val="000000"/>
                </a:solidFill>
                <a:latin typeface="Arial" pitchFamily="34" charset="0"/>
                <a:cs typeface="Arial" pitchFamily="34" charset="0"/>
              </a:rPr>
              <a:t>Observation</a:t>
            </a:r>
          </a:p>
        </p:txBody>
      </p:sp>
      <p:pic>
        <p:nvPicPr>
          <p:cNvPr id="22589" name="Picture 7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8075" y="5842000"/>
            <a:ext cx="304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2590" name="Picture 85" descr="C:\Documents and Settings\ihler\Desktop\CS178_Lectures\TP_tmp.png"/>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5410200" y="4267200"/>
            <a:ext cx="3681413"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en-US" smtClean="0"/>
              <a:t>Mean squared error</a:t>
            </a:r>
          </a:p>
        </p:txBody>
      </p:sp>
      <p:sp>
        <p:nvSpPr>
          <p:cNvPr id="24578" name="Rectangle 3"/>
          <p:cNvSpPr>
            <a:spLocks noGrp="1" noChangeArrowheads="1"/>
          </p:cNvSpPr>
          <p:nvPr>
            <p:ph type="body" idx="1"/>
          </p:nvPr>
        </p:nvSpPr>
        <p:spPr/>
        <p:txBody>
          <a:bodyPr/>
          <a:lstStyle/>
          <a:p>
            <a:pPr eaLnBrk="1" hangingPunct="1"/>
            <a:r>
              <a:rPr lang="en-US" altLang="en-US" sz="2400" smtClean="0"/>
              <a:t>How can we quantify the error?</a:t>
            </a:r>
          </a:p>
          <a:p>
            <a:pPr eaLnBrk="1" hangingPunct="1"/>
            <a:endParaRPr lang="en-US" altLang="en-US" sz="2400" smtClean="0"/>
          </a:p>
          <a:p>
            <a:pPr eaLnBrk="1" hangingPunct="1"/>
            <a:endParaRPr lang="en-US" altLang="en-US" sz="2400" smtClean="0"/>
          </a:p>
          <a:p>
            <a:pPr eaLnBrk="1" hangingPunct="1"/>
            <a:endParaRPr lang="en-US" altLang="en-US" sz="2400" smtClean="0"/>
          </a:p>
          <a:p>
            <a:pPr eaLnBrk="1" hangingPunct="1"/>
            <a:endParaRPr lang="en-US" altLang="en-US" sz="2400" smtClean="0"/>
          </a:p>
          <a:p>
            <a:pPr eaLnBrk="1" hangingPunct="1"/>
            <a:r>
              <a:rPr lang="en-US" altLang="en-US" sz="2400" smtClean="0"/>
              <a:t>Could choose something else, of course…</a:t>
            </a:r>
          </a:p>
          <a:p>
            <a:pPr lvl="1" eaLnBrk="1" hangingPunct="1"/>
            <a:r>
              <a:rPr lang="en-US" altLang="en-US" sz="2000" smtClean="0"/>
              <a:t>Computationally convenient (more later)</a:t>
            </a:r>
          </a:p>
          <a:p>
            <a:pPr lvl="1" eaLnBrk="1" hangingPunct="1"/>
            <a:r>
              <a:rPr lang="en-US" altLang="en-US" sz="2000" smtClean="0"/>
              <a:t>Measures the variance of the residuals</a:t>
            </a:r>
          </a:p>
          <a:p>
            <a:pPr lvl="1" eaLnBrk="1" hangingPunct="1"/>
            <a:r>
              <a:rPr lang="en-US" altLang="en-US" sz="2000" smtClean="0"/>
              <a:t>Corresponds to likelihood under Gaussian model of </a:t>
            </a:r>
            <a:r>
              <a:rPr lang="ja-JP" altLang="en-US" sz="2000" smtClean="0"/>
              <a:t>“</a:t>
            </a:r>
            <a:r>
              <a:rPr lang="en-US" altLang="ja-JP" sz="2000" smtClean="0"/>
              <a:t>noise</a:t>
            </a:r>
            <a:r>
              <a:rPr lang="ja-JP" altLang="en-US" sz="2000" smtClean="0"/>
              <a:t>”</a:t>
            </a:r>
            <a:endParaRPr lang="en-US" altLang="en-US" sz="2000" smtClean="0"/>
          </a:p>
        </p:txBody>
      </p:sp>
      <p:pic>
        <p:nvPicPr>
          <p:cNvPr id="5" name="Picture 4" descr="TP_tmp.png"/>
          <p:cNvPicPr>
            <a:picLocks noChangeAspect="1"/>
          </p:cNvPicPr>
          <p:nvPr>
            <p:custDataLst>
              <p:tags r:id="rId1"/>
            </p:custDataLst>
          </p:nvPr>
        </p:nvPicPr>
        <p:blipFill>
          <a:blip r:embed="rId5" cstate="print">
            <a:extLst>
              <a:ext uri="{28A0092B-C50C-407E-A947-70E740481C1C}">
                <a14:useLocalDpi xmlns:a14="http://schemas.microsoft.com/office/drawing/2010/main" val="0"/>
              </a:ext>
            </a:extLst>
          </a:blip>
          <a:stretch>
            <a:fillRect/>
          </a:stretch>
        </p:blipFill>
        <p:spPr bwMode="auto">
          <a:xfrm>
            <a:off x="1392269" y="1905000"/>
            <a:ext cx="4727511" cy="1732442"/>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24580" name="Picture 13" descr="C:\Documents and Settings\ihler\Desktop\CS178_Lectures\TP_tmp.png"/>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381125" y="5334000"/>
            <a:ext cx="5726113"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tLang="en-US" smtClean="0"/>
              <a:t>MSE cost function</a:t>
            </a:r>
          </a:p>
        </p:txBody>
      </p:sp>
      <p:sp>
        <p:nvSpPr>
          <p:cNvPr id="697348" name="Rectangle 4"/>
          <p:cNvSpPr>
            <a:spLocks noGrp="1" noChangeArrowheads="1"/>
          </p:cNvSpPr>
          <p:nvPr>
            <p:ph type="body" idx="1"/>
          </p:nvPr>
        </p:nvSpPr>
        <p:spPr>
          <a:xfrm>
            <a:off x="685800" y="3276600"/>
            <a:ext cx="7772400" cy="2895600"/>
          </a:xfrm>
        </p:spPr>
        <p:txBody>
          <a:bodyPr/>
          <a:lstStyle/>
          <a:p>
            <a:pPr eaLnBrk="1" hangingPunct="1"/>
            <a:r>
              <a:rPr lang="en-US" altLang="en-US" sz="2400" smtClean="0"/>
              <a:t>Rewrite using matrix form</a:t>
            </a:r>
          </a:p>
        </p:txBody>
      </p:sp>
      <p:pic>
        <p:nvPicPr>
          <p:cNvPr id="9" name="Picture 8" descr="TP_tmp.png"/>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bwMode="auto">
          <a:xfrm>
            <a:off x="758889" y="1447800"/>
            <a:ext cx="4727511" cy="1732442"/>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697358" name="Picture 14" descr="C:\Documents and Settings\ihler\Desktop\Lectures\CS178_Lectures\TP_tmp.png"/>
          <p:cNvPicPr>
            <a:picLocks noChangeAspect="1" noChangeArrowheads="1"/>
          </p:cNvPicPr>
          <p:nvPr>
            <p:custDataLst>
              <p:tags r:id="rId2"/>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4584700" y="3665538"/>
            <a:ext cx="3348038"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a:grpSpLocks/>
          </p:cNvGrpSpPr>
          <p:nvPr/>
        </p:nvGrpSpPr>
        <p:grpSpPr bwMode="auto">
          <a:xfrm>
            <a:off x="873125" y="3817938"/>
            <a:ext cx="2614613" cy="1150937"/>
            <a:chOff x="873086" y="3817938"/>
            <a:chExt cx="2614692" cy="1150350"/>
          </a:xfrm>
        </p:grpSpPr>
        <p:pic>
          <p:nvPicPr>
            <p:cNvPr id="8" name="Picture 7" descr="TP_tmp.png"/>
            <p:cNvPicPr>
              <a:picLocks noChangeAspect="1"/>
            </p:cNvPicPr>
            <p:nvPr>
              <p:custDataLst>
                <p:tags r:id="rId4"/>
              </p:custDataLst>
            </p:nvPr>
          </p:nvPicPr>
          <p:blipFill>
            <a:blip r:embed="rId10" cstate="print">
              <a:extLst>
                <a:ext uri="{28A0092B-C50C-407E-A947-70E740481C1C}">
                  <a14:useLocalDpi xmlns:a14="http://schemas.microsoft.com/office/drawing/2010/main" val="0"/>
                </a:ext>
              </a:extLst>
            </a:blip>
            <a:stretch>
              <a:fillRect/>
            </a:stretch>
          </p:blipFill>
          <p:spPr bwMode="auto">
            <a:xfrm>
              <a:off x="990600" y="3817938"/>
              <a:ext cx="1909763" cy="32319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pic>
          <p:nvPicPr>
            <p:cNvPr id="12" name="Picture 11" descr="TP_tmp.png"/>
            <p:cNvPicPr>
              <a:picLocks noChangeAspect="1"/>
            </p:cNvPicPr>
            <p:nvPr>
              <p:custDataLst>
                <p:tags r:id="rId5"/>
              </p:custDataLst>
            </p:nvPr>
          </p:nvPicPr>
          <p:blipFill>
            <a:blip r:embed="rId11" cstate="print">
              <a:extLst>
                <a:ext uri="{28A0092B-C50C-407E-A947-70E740481C1C}">
                  <a14:useLocalDpi xmlns:a14="http://schemas.microsoft.com/office/drawing/2010/main" val="0"/>
                </a:ext>
              </a:extLst>
            </a:blip>
            <a:stretch>
              <a:fillRect/>
            </a:stretch>
          </p:blipFill>
          <p:spPr bwMode="auto">
            <a:xfrm>
              <a:off x="873086" y="4351338"/>
              <a:ext cx="2614692" cy="61695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grpSp>
      <p:pic>
        <p:nvPicPr>
          <p:cNvPr id="6" name="Picture 5" descr="TP_tmp.png"/>
          <p:cNvPicPr>
            <a:picLocks noChangeAspect="1"/>
          </p:cNvPicPr>
          <p:nvPr>
            <p:custDataLst>
              <p:tags r:id="rId3"/>
            </p:custDataLst>
          </p:nvPr>
        </p:nvPicPr>
        <p:blipFill>
          <a:blip r:embed="rId12" cstate="print">
            <a:extLst>
              <a:ext uri="{28A0092B-C50C-407E-A947-70E740481C1C}">
                <a14:useLocalDpi xmlns:a14="http://schemas.microsoft.com/office/drawing/2010/main" val="0"/>
              </a:ext>
            </a:extLst>
          </a:blip>
          <a:stretch>
            <a:fillRect/>
          </a:stretch>
        </p:blipFill>
        <p:spPr bwMode="auto">
          <a:xfrm>
            <a:off x="1763670" y="5257800"/>
            <a:ext cx="4787987" cy="616857"/>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7357" dir="2700000" rotWithShape="0">
                    <a:scrgbClr r="0" g="0" b="0"/>
                  </a:outerShdw>
                </a:effectLst>
              </a14:hiddenEffects>
            </a:ext>
            <a:ext uri="{31F19639-BCED-4A60-ADC4-E9642A236FB7}">
              <a14:hiddenScene3d xmlns:a14="http://schemas.microsoft.com/office/drawing/2010/main">
                <a:camera prst="orthographicFront">
                  <a:rot lat="0" lon="0" rev="0"/>
                </a:camera>
                <a:lightRig rig="threePt" dir="t">
                  <a:rot lat="0" lon="0" rev="0"/>
                </a:lightRig>
              </a14:hiddenScene3d>
            </a:ext>
            <a:ext uri="{E45631CC-5BF2-4C18-A39C-3461C7D3F71A}">
              <a14:hiddenSp3d xmlns:a14="http://schemas.microsoft.com/office/drawing/2010/main" extrusionH="457200">
                <a:contourClr>
                  <a:srgbClr val="000000"/>
                </a:contourClr>
              </a14:hiddenSp3d>
            </a:ext>
            <a:ext uri="{53640926-AAD7-44D8-BBD7-CCE9431645EC}">
              <a14:shadowObscured xmlns:a14="http://schemas.microsoft.com/office/drawing/2010/main"/>
            </a:ext>
          </a:extLst>
        </p:spPr>
      </p:pic>
      <p:sp>
        <p:nvSpPr>
          <p:cNvPr id="11" name="TextBox 10"/>
          <p:cNvSpPr txBox="1">
            <a:spLocks noChangeArrowheads="1"/>
          </p:cNvSpPr>
          <p:nvPr/>
        </p:nvSpPr>
        <p:spPr bwMode="auto">
          <a:xfrm>
            <a:off x="598488" y="6096000"/>
            <a:ext cx="5932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sz="1800" b="0" dirty="0">
                <a:solidFill>
                  <a:srgbClr val="FF0000"/>
                </a:solidFill>
                <a:cs typeface="Times New Roman" pitchFamily="18" charset="0"/>
              </a:rPr>
              <a:t>(</a:t>
            </a:r>
            <a:r>
              <a:rPr lang="en-US" altLang="en-US" sz="1800" b="0" dirty="0" err="1">
                <a:solidFill>
                  <a:srgbClr val="FF0000"/>
                </a:solidFill>
                <a:cs typeface="Times New Roman" pitchFamily="18" charset="0"/>
              </a:rPr>
              <a:t>Matlab</a:t>
            </a:r>
            <a:r>
              <a:rPr lang="en-US" altLang="en-US" sz="1800" b="0" dirty="0">
                <a:solidFill>
                  <a:srgbClr val="FF0000"/>
                </a:solidFill>
                <a:cs typeface="Times New Roman" pitchFamily="18" charset="0"/>
              </a:rPr>
              <a:t>)</a:t>
            </a:r>
            <a:r>
              <a:rPr lang="en-US" altLang="en-US" sz="1800" dirty="0">
                <a:latin typeface="Courier New" pitchFamily="49" charset="0"/>
                <a:cs typeface="Courier New" pitchFamily="49" charset="0"/>
              </a:rPr>
              <a:t>    &gt;&gt; e = y’ – </a:t>
            </a:r>
            <a:r>
              <a:rPr lang="en-US" altLang="en-US" sz="1800" dirty="0" err="1">
                <a:latin typeface="Courier New" pitchFamily="49" charset="0"/>
                <a:cs typeface="Courier New" pitchFamily="49" charset="0"/>
              </a:rPr>
              <a:t>th</a:t>
            </a:r>
            <a:r>
              <a:rPr lang="en-US" altLang="en-US" sz="1800" dirty="0">
                <a:latin typeface="Courier New" pitchFamily="49" charset="0"/>
                <a:cs typeface="Courier New" pitchFamily="49" charset="0"/>
              </a:rPr>
              <a:t>*X</a:t>
            </a:r>
            <a:r>
              <a:rPr lang="ja-JP" altLang="en-US" sz="1800" dirty="0">
                <a:latin typeface="Courier New" pitchFamily="49" charset="0"/>
                <a:cs typeface="Courier New" pitchFamily="49" charset="0"/>
              </a:rPr>
              <a:t>’</a:t>
            </a:r>
            <a:r>
              <a:rPr lang="en-US" altLang="ja-JP" sz="1800" dirty="0">
                <a:latin typeface="Courier New" pitchFamily="49" charset="0"/>
                <a:cs typeface="Courier New" pitchFamily="49" charset="0"/>
              </a:rPr>
              <a:t>;   J = e*e</a:t>
            </a:r>
            <a:r>
              <a:rPr lang="ja-JP" altLang="en-US" sz="1800" dirty="0">
                <a:latin typeface="Courier New" pitchFamily="49" charset="0"/>
                <a:cs typeface="Courier New" pitchFamily="49" charset="0"/>
              </a:rPr>
              <a:t>’</a:t>
            </a:r>
            <a:r>
              <a:rPr lang="en-US" altLang="ja-JP" sz="1800" dirty="0">
                <a:latin typeface="Courier New" pitchFamily="49" charset="0"/>
                <a:cs typeface="Courier New" pitchFamily="49" charset="0"/>
              </a:rPr>
              <a:t>/m;</a:t>
            </a:r>
            <a:endParaRPr lang="en-US" altLang="en-US" sz="1800" dirty="0">
              <a:latin typeface="Courier New" pitchFamily="49" charset="0"/>
              <a:cs typeface="Courier New" pitchFamily="49" charset="0"/>
            </a:endParaRPr>
          </a:p>
        </p:txBody>
      </p:sp>
      <p:sp>
        <p:nvSpPr>
          <p:cNvPr id="5" name="Footer Placeholder 4"/>
          <p:cNvSpPr>
            <a:spLocks noGrp="1"/>
          </p:cNvSpPr>
          <p:nvPr>
            <p:ph type="ftr" sz="quarter" idx="11"/>
          </p:nvPr>
        </p:nvSpPr>
        <p:spPr/>
        <p:txBody>
          <a:bodyPr/>
          <a:lstStyle/>
          <a:p>
            <a:pPr>
              <a:defRPr/>
            </a:pPr>
            <a:r>
              <a:rPr lang="en-US"/>
              <a:t>(c) Alexander Ihler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734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69735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348" grpId="0" build="p" autoUpdateAnimBg="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en-US" smtClean="0"/>
              <a:t>Visualizing the cost function</a:t>
            </a:r>
          </a:p>
        </p:txBody>
      </p:sp>
      <p:pic>
        <p:nvPicPr>
          <p:cNvPr id="65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48125"/>
            <a:ext cx="3962400"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843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4029075"/>
            <a:ext cx="3886200" cy="290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7" descr="C:\Documents and Settings\ihler\Desktop\regression ex\cost3d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371600"/>
            <a:ext cx="3656013"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8440" name="Picture 8" descr="C:\Documents and Settings\ihler\Desktop\regression ex\cost3d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5988" y="1371600"/>
            <a:ext cx="3656012"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a:t>(c) Alexander Ihler</a:t>
            </a:r>
          </a:p>
        </p:txBody>
      </p:sp>
      <p:sp>
        <p:nvSpPr>
          <p:cNvPr id="30727" name="TextBox 6"/>
          <p:cNvSpPr txBox="1">
            <a:spLocks noChangeArrowheads="1"/>
          </p:cNvSpPr>
          <p:nvPr/>
        </p:nvSpPr>
        <p:spPr bwMode="auto">
          <a:xfrm>
            <a:off x="1247775" y="3560763"/>
            <a:ext cx="5421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l-GR" altLang="en-US" b="0" dirty="0" smtClean="0">
                <a:solidFill>
                  <a:schemeClr val="bg1"/>
                </a:solidFill>
                <a:latin typeface="cmmi10" pitchFamily="1" charset="0"/>
              </a:rPr>
              <a:t>θ</a:t>
            </a:r>
            <a:r>
              <a:rPr lang="en-US" altLang="en-US" b="0" baseline="-25000" dirty="0" smtClean="0">
                <a:solidFill>
                  <a:schemeClr val="bg1"/>
                </a:solidFill>
              </a:rPr>
              <a:t>1</a:t>
            </a:r>
            <a:r>
              <a:rPr lang="en-US" altLang="en-US" dirty="0" smtClean="0">
                <a:solidFill>
                  <a:schemeClr val="bg1"/>
                </a:solidFill>
              </a:rPr>
              <a:t> </a:t>
            </a:r>
            <a:endParaRPr lang="en-US" altLang="en-US" dirty="0">
              <a:solidFill>
                <a:schemeClr val="bg1"/>
              </a:solidFill>
              <a:latin typeface="cmsy10" pitchFamily="1" charset="0"/>
            </a:endParaRPr>
          </a:p>
        </p:txBody>
      </p:sp>
      <p:sp>
        <p:nvSpPr>
          <p:cNvPr id="30728" name="TextBox 16"/>
          <p:cNvSpPr txBox="1">
            <a:spLocks noChangeArrowheads="1"/>
          </p:cNvSpPr>
          <p:nvPr/>
        </p:nvSpPr>
        <p:spPr bwMode="auto">
          <a:xfrm rot="18153322">
            <a:off x="3459200" y="3285480"/>
            <a:ext cx="615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l-GR" altLang="en-US" b="0" dirty="0" smtClean="0">
                <a:solidFill>
                  <a:schemeClr val="bg1"/>
                </a:solidFill>
                <a:latin typeface="cmmi10" pitchFamily="1" charset="0"/>
              </a:rPr>
              <a:t>θ </a:t>
            </a:r>
            <a:r>
              <a:rPr lang="en-US" altLang="en-US" b="0" baseline="-25000" dirty="0" smtClean="0">
                <a:solidFill>
                  <a:schemeClr val="bg1"/>
                </a:solidFill>
              </a:rPr>
              <a:t>0</a:t>
            </a:r>
            <a:r>
              <a:rPr lang="en-US" altLang="en-US" b="0" dirty="0" smtClean="0">
                <a:solidFill>
                  <a:schemeClr val="bg1"/>
                </a:solidFill>
              </a:rPr>
              <a:t> </a:t>
            </a:r>
            <a:endParaRPr lang="en-US" altLang="en-US" dirty="0">
              <a:solidFill>
                <a:schemeClr val="bg1"/>
              </a:solidFill>
              <a:latin typeface="cmsy10" pitchFamily="1" charset="0"/>
            </a:endParaRPr>
          </a:p>
        </p:txBody>
      </p:sp>
      <p:sp>
        <p:nvSpPr>
          <p:cNvPr id="30729" name="TextBox 17"/>
          <p:cNvSpPr txBox="1">
            <a:spLocks noChangeArrowheads="1"/>
          </p:cNvSpPr>
          <p:nvPr/>
        </p:nvSpPr>
        <p:spPr bwMode="auto">
          <a:xfrm rot="16200000">
            <a:off x="479791" y="2630636"/>
            <a:ext cx="7120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itchFamily="18" charset="0"/>
                <a:ea typeface="MS PGothic" pitchFamily="34" charset="-128"/>
              </a:defRPr>
            </a:lvl1pPr>
            <a:lvl2pPr marL="742950" indent="-285750" eaLnBrk="0" hangingPunct="0">
              <a:defRPr sz="2400" b="1">
                <a:solidFill>
                  <a:schemeClr val="tx1"/>
                </a:solidFill>
                <a:latin typeface="Times New Roman" pitchFamily="18" charset="0"/>
                <a:ea typeface="MS PGothic" pitchFamily="34" charset="-128"/>
              </a:defRPr>
            </a:lvl2pPr>
            <a:lvl3pPr marL="1143000" indent="-228600" eaLnBrk="0" hangingPunct="0">
              <a:defRPr sz="2400" b="1">
                <a:solidFill>
                  <a:schemeClr val="tx1"/>
                </a:solidFill>
                <a:latin typeface="Times New Roman" pitchFamily="18" charset="0"/>
                <a:ea typeface="MS PGothic" pitchFamily="34" charset="-128"/>
              </a:defRPr>
            </a:lvl3pPr>
            <a:lvl4pPr marL="1600200" indent="-228600" eaLnBrk="0" hangingPunct="0">
              <a:defRPr sz="2400" b="1">
                <a:solidFill>
                  <a:schemeClr val="tx1"/>
                </a:solidFill>
                <a:latin typeface="Times New Roman" pitchFamily="18" charset="0"/>
                <a:ea typeface="MS PGothic" pitchFamily="34" charset="-128"/>
              </a:defRPr>
            </a:lvl4pPr>
            <a:lvl5pPr marL="2057400" indent="-228600" eaLnBrk="0" hangingPunct="0">
              <a:defRPr sz="2400" b="1">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b="1">
                <a:solidFill>
                  <a:schemeClr val="tx1"/>
                </a:solidFill>
                <a:latin typeface="Times New Roman" pitchFamily="18" charset="0"/>
                <a:ea typeface="MS PGothic" pitchFamily="34" charset="-128"/>
              </a:defRPr>
            </a:lvl9pPr>
          </a:lstStyle>
          <a:p>
            <a:pPr eaLnBrk="1" hangingPunct="1"/>
            <a:r>
              <a:rPr lang="en-US" altLang="en-US" b="0" dirty="0" smtClean="0">
                <a:solidFill>
                  <a:schemeClr val="bg1"/>
                </a:solidFill>
                <a:latin typeface="Calibri" pitchFamily="34" charset="0"/>
                <a:ea typeface="cmmi10" pitchFamily="1" charset="0"/>
              </a:rPr>
              <a:t>J(</a:t>
            </a:r>
            <a:r>
              <a:rPr lang="el-GR" altLang="en-US" b="0" dirty="0" smtClean="0">
                <a:solidFill>
                  <a:schemeClr val="bg1"/>
                </a:solidFill>
                <a:latin typeface="cmmi10" pitchFamily="1" charset="0"/>
              </a:rPr>
              <a:t>θ</a:t>
            </a:r>
            <a:r>
              <a:rPr lang="en-US" altLang="en-US" b="0" dirty="0" smtClean="0">
                <a:solidFill>
                  <a:schemeClr val="bg1"/>
                </a:solidFill>
                <a:latin typeface="Calibri" pitchFamily="34" charset="0"/>
                <a:ea typeface="cmmi10" pitchFamily="1" charset="0"/>
              </a:rPr>
              <a:t>)</a:t>
            </a:r>
            <a:r>
              <a:rPr lang="en-US" altLang="en-US" b="0" dirty="0" smtClean="0">
                <a:solidFill>
                  <a:schemeClr val="bg1"/>
                </a:solidFill>
              </a:rPr>
              <a:t> </a:t>
            </a:r>
            <a:endParaRPr lang="en-US" altLang="en-US" b="0" dirty="0">
              <a:solidFill>
                <a:schemeClr val="bg1"/>
              </a:solidFill>
              <a:latin typeface="cmsy10" pitchFamily="1" charset="0"/>
            </a:endParaRPr>
          </a:p>
        </p:txBody>
      </p:sp>
    </p:spTree>
    <p:extLst>
      <p:ext uri="{BB962C8B-B14F-4D97-AF65-F5344CB8AC3E}">
        <p14:creationId xmlns:p14="http://schemas.microsoft.com/office/powerpoint/2010/main" val="1369520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584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584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58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FIRSTIHLER@C02GX0G1DJWT3PP7" val="4497"/>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theta = \left[ \theta_0, \ldots, \theta_n \right]&#10;\end{align*}&#10;\end{document}&#10;"/>
  <p:tag name="FILENAME" val="TP_tmp"/>
  <p:tag name="FORMAT" val="pngmono"/>
  <p:tag name="RES" val="600"/>
  <p:tag name="BLEND" val="0"/>
  <p:tag name="TRANSPARENT" val="0"/>
  <p:tag name="TBUG" val="0"/>
  <p:tag name="ALLOWFS" val="0"/>
  <p:tag name="ORIGWIDTH" val="65"/>
  <p:tag name="PICTUREFILESIZE" val="1009"/>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ulem}&#10;\let\underbar\uline&#10;\begin{document}&#10;$$y - \hat y(x) \\&#10;= (y - \underbar \theta \cdot \underbar x^T)$$&#10;\end{document}&#10;"/>
  <p:tag name="FILENAME" val="TP_tmp"/>
  <p:tag name="FORMAT" val="pngmono"/>
  <p:tag name="RES" val="600"/>
  <p:tag name="BLEND" val="0"/>
  <p:tag name="TRANSPARENT" val="0"/>
  <p:tag name="TBUG" val="0"/>
  <p:tag name="ALLOWFS" val="0"/>
  <p:tag name="ORIGWIDTH" val="99"/>
  <p:tag name="PICTUREFILESIZE" val="1723"/>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mathrm{MSE,\ } J(\underbar \theta) &amp;= \frac{1}{m} \sum_j (y^{(j)} - \hat y(x^{(j)}))^2 \\&#10;&amp;= \frac{1}{m} \sum_j (y^{(j)} - \underbar \theta \cdot \underbar x^{(j)T})^2&#10;\end{align*}&#10;\end{document}&#10;"/>
  <p:tag name="FILENAME" val="TP_tmp"/>
  <p:tag name="FORMAT" val="pngmono"/>
  <p:tag name="RES" val="600"/>
  <p:tag name="BLEND" val="0"/>
  <p:tag name="TRANSPARENT" val="0"/>
  <p:tag name="TBUG" val="0"/>
  <p:tag name="ALLOWFS" val="0"/>
  <p:tag name="ORIGWIDTH" val="161"/>
  <p:tag name="PICTUREFILESIZE" val="6638"/>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mathcal{N}(y\ ;\ \mu, \sigma^2) &amp;= \frac{1}{\sqrt{2 \pi \sigma^2}} \exp \left\{ -\frac{1}{2\sigma^2} (y - \mu)^2 \right\}&#10;\end{align*}&#10;\end{document}&#10;"/>
  <p:tag name="FILENAME" val="TP_tmp"/>
  <p:tag name="FORMAT" val="pngmono"/>
  <p:tag name="RES" val="600"/>
  <p:tag name="BLEND" val="0"/>
  <p:tag name="TRANSPARENT" val="0"/>
  <p:tag name="TBUG" val="0"/>
  <p:tag name="ALLOWFS" val="0"/>
  <p:tag name="ORIGWIDTH" val="195"/>
  <p:tag name="PICTUREFILESIZE" val="4390"/>
</p:tagLst>
</file>

<file path=ppt/tags/tag1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mathrm{MSE,\ } J(\underbar \theta) &amp;= \frac{1}{m} \sum_j (y^{(j)} - \hat y(x^{(j)}))^2 \\&#10;&amp;= \frac{1}{m} \sum_j (y^{(j)} - \underbar \theta \cdot \underbar x^{(j)T})^2&#10;\end{align*}&#10;\end{document}&#10;"/>
  <p:tag name="FILENAME" val="TP_tmp"/>
  <p:tag name="FORMAT" val="pngmono"/>
  <p:tag name="RES" val="600"/>
  <p:tag name="BLEND" val="0"/>
  <p:tag name="TRANSPARENT" val="0"/>
  <p:tag name="TBUG" val="0"/>
  <p:tag name="ALLOWFS" val="0"/>
  <p:tag name="ORIGWIDTH" val="161"/>
  <p:tag name="PICTUREFILESIZE" val="6638"/>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X = \left[ &#10;\begin{array}{ccc}&#10;x_0^{(1)} &amp; \ldots &amp; x_n^{(1)} \\ &#10;\vdots &amp; \ddots &amp; \vdots \\ &#10;x_0^{(m)} &amp; \ldots &amp; x_n^{(m)} &#10;\end{array}&#10;\right]&#10;\end{align*}&#10;\end{document}&#10;"/>
  <p:tag name="FILENAME" val="TP_tmp"/>
  <p:tag name="FORMAT" val="pngmono"/>
  <p:tag name="RES" val="600"/>
  <p:tag name="BLEND" val="0"/>
  <p:tag name="TRANSPARENT" val="0"/>
  <p:tag name="TBUG" val="0"/>
  <p:tag name="ALLOWFS" val="0"/>
  <p:tag name="ORIGWIDTH" val="114"/>
  <p:tag name="PICTUREFILESIZE" val="2770"/>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J(\underbar \theta) = \frac{1}{m} (\underbar y^T - \underbar \theta \, \underbar X^T) \cdot (\underbar y^T - \underbar \theta \, \underbar X^T)^T&#10;\end{align*}&#10;\end{document}&#10;"/>
  <p:tag name="FILENAME" val="TP_tmp"/>
  <p:tag name="FORMAT" val="pngmono"/>
  <p:tag name="RES" val="600"/>
  <p:tag name="BLEND" val="0"/>
  <p:tag name="TRANSPARENT" val="0"/>
  <p:tag name="TBUG" val="0"/>
  <p:tag name="ALLOWFS" val="0"/>
  <p:tag name="ORIGWIDTH" val="163"/>
  <p:tag name="PICTUREFILESIZE" val="2976"/>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theta = \left[ \theta_0, \ldots, \theta_n \right]&#10;\end{align*}&#10;\end{document}&#10;"/>
  <p:tag name="FILENAME" val="TP_tmp"/>
  <p:tag name="FORMAT" val="pngmono"/>
  <p:tag name="RES" val="600"/>
  <p:tag name="BLEND" val="0"/>
  <p:tag name="TRANSPARENT" val="0"/>
  <p:tag name="TBUG" val="0"/>
  <p:tag name="ALLOWFS" val="0"/>
  <p:tag name="ORIGWIDTH" val="65"/>
  <p:tag name="PICTUREFILESIZE" val="961"/>
</p:tagLst>
</file>

<file path=ppt/tags/tag1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y = \left[ y^{(1)} \ldots, y^{(m)} \right]^T&#10;\end{align*}&#10;\end{document}&#10;"/>
  <p:tag name="FILENAME" val="TP_tmp"/>
  <p:tag name="FORMAT" val="pngmono"/>
  <p:tag name="RES" val="600"/>
  <p:tag name="BLEND" val="0"/>
  <p:tag name="TRANSPARENT" val="0"/>
  <p:tag name="TBUG" val="0"/>
  <p:tag name="ALLOWFS" val="0"/>
  <p:tag name="ORIGWIDTH" val="89"/>
  <p:tag name="PICTUREFILESIZE" val="1440"/>
</p:tagLst>
</file>

<file path=ppt/tags/tag1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theta_0$$&#10;\end{document}&#10;"/>
  <p:tag name="FILENAME" val="TP_tmp"/>
  <p:tag name="FORMAT" val="pngmono"/>
  <p:tag name="RES" val="600"/>
  <p:tag name="BLEND" val="0"/>
  <p:tag name="TRANSPARENT" val="0"/>
  <p:tag name="TBUG" val="0"/>
  <p:tag name="ALLOWFS" val="0"/>
  <p:tag name="ORIGWIDTH" val="9"/>
  <p:tag name="PICTUREFILESIZE" val="356"/>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ags/tag2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theta_1$$&#10;\end{document}&#10;"/>
  <p:tag name="FILENAME" val="TP_tmp"/>
  <p:tag name="FORMAT" val="pngmono"/>
  <p:tag name="RES" val="600"/>
  <p:tag name="BLEND" val="0"/>
  <p:tag name="TRANSPARENT" val="0"/>
  <p:tag name="TBUG" val="0"/>
  <p:tag name="ALLOWFS" val="0"/>
  <p:tag name="ORIGWIDTH" val="9"/>
  <p:tag name="PICTUREFILESIZE" val="326"/>
</p:tagLst>
</file>

<file path=ppt/tags/tag2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J(\underbar \theta)$$&#10;\end{document}&#10;"/>
  <p:tag name="FILENAME" val="TP_tmp"/>
  <p:tag name="FORMAT" val="pngmono"/>
  <p:tag name="RES" val="600"/>
  <p:tag name="BLEND" val="0"/>
  <p:tag name="TRANSPARENT" val="0"/>
  <p:tag name="TBUG" val="0"/>
  <p:tag name="ALLOWFS" val="0"/>
  <p:tag name="ORIGWIDTH" val="19"/>
  <p:tag name="PICTUREFILESIZE" val="602"/>
</p:tagLst>
</file>

<file path=ppt/tags/tag2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hat {\underbar{\theta}} = \arg \min_{\underbar \theta} J(\underbar \theta)$$&#10;\end{document}&#10;"/>
  <p:tag name="FILENAME" val="TP_tmp"/>
  <p:tag name="FORMAT" val="pngmono"/>
  <p:tag name="RES" val="600"/>
  <p:tag name="BLEND" val="0"/>
  <p:tag name="TRANSPARENT" val="0"/>
  <p:tag name="TBUG" val="0"/>
  <p:tag name="ALLOWFS" val="0"/>
  <p:tag name="ORIGWIDTH" val="72"/>
  <p:tag name="PICTUREFILESIZE" val="1474"/>
</p:tagLst>
</file>

<file path=ppt/tags/tag2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y^T = \underbar \theta \, \underbar X^T&#10;\qquad \quad \Rightarrow&#10;\qquad \quad&#10;\underbar {\hat \theta} = y^T (\underbar X^T)^{-1}&#10;\end{align*}&#10;\end{document}&#10;"/>
  <p:tag name="FILENAME" val="TP_tmp"/>
  <p:tag name="FORMAT" val="pngmono"/>
  <p:tag name="RES" val="600"/>
  <p:tag name="BLEND" val="0"/>
  <p:tag name="TRANSPARENT" val="0"/>
  <p:tag name="TBUG" val="0"/>
  <p:tag name="ALLOWFS" val="0"/>
  <p:tag name="ORIGWIDTH" val="186"/>
  <p:tag name="PICTUREFILESIZE" val="2496"/>
</p:tagLst>
</file>

<file path=ppt/tags/tag2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y^{(1)} &amp;= \theta_0 + \theta_1 x^{(1)} \\&#10;y^{(2)} &amp;= \theta_0 + \theta_1 x^{(2)}&#10;\end{align*}&#10;\end{document}&#10;"/>
  <p:tag name="FILENAME" val="TP_tmp"/>
  <p:tag name="FORMAT" val="pngmono"/>
  <p:tag name="RES" val="600"/>
  <p:tag name="BLEND" val="0"/>
  <p:tag name="TRANSPARENT" val="0"/>
  <p:tag name="TBUG" val="0"/>
  <p:tag name="ALLOWFS" val="0"/>
  <p:tag name="ORIGWIDTH" val="76"/>
  <p:tag name="PICTUREFILESIZE" val="1806"/>
</p:tagLst>
</file>

<file path=ppt/tags/tag2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nabla J(\underbar \theta) = - (\underbar y^T - \underbar \theta \underbar X^T) \cdot \underbar X \quad = \quad \underbar 0&#10;\end{align*}&#10;\end{document}&#10;"/>
  <p:tag name="FILENAME" val="TP_tmp"/>
  <p:tag name="FORMAT" val="pngmono"/>
  <p:tag name="RES" val="600"/>
  <p:tag name="BLEND" val="0"/>
  <p:tag name="TRANSPARENT" val="0"/>
  <p:tag name="TBUG" val="0"/>
  <p:tag name="ALLOWFS" val="0"/>
  <p:tag name="ORIGWIDTH" val="156"/>
  <p:tag name="PICTUREFILESIZE" val="2425"/>
</p:tagLst>
</file>

<file path=ppt/tags/tag2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y^T \,\underbar X   - \underbar \theta \underbar X^T \cdot \underbar X \quad &amp;= \quad \underbar 0 \\&#10;\end{align*}&#10;\end{document}&#10;"/>
  <p:tag name="FILENAME" val="TP_tmp"/>
  <p:tag name="FORMAT" val="pngmono"/>
  <p:tag name="RES" val="600"/>
  <p:tag name="BLEND" val="0"/>
  <p:tag name="TRANSPARENT" val="0"/>
  <p:tag name="TBUG" val="0"/>
  <p:tag name="ALLOWFS" val="0"/>
  <p:tag name="ORIGWIDTH" val="110"/>
  <p:tag name="PICTUREFILESIZE" val="1575"/>
</p:tagLst>
</file>

<file path=ppt/tags/tag2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y^T \,\underbar X   &amp;= \underbar \theta \underbar X^T \cdot \underbar X \\&#10;\end{align*}&#10;\end{document}&#10;"/>
  <p:tag name="FILENAME" val="TP_tmp"/>
  <p:tag name="FORMAT" val="pngmono"/>
  <p:tag name="RES" val="600"/>
  <p:tag name="BLEND" val="0"/>
  <p:tag name="TRANSPARENT" val="0"/>
  <p:tag name="TBUG" val="0"/>
  <p:tag name="ALLOWFS" val="0"/>
  <p:tag name="ORIGWIDTH" val="73"/>
  <p:tag name="PICTUREFILESIZE" val="1385"/>
</p:tagLst>
</file>

<file path=ppt/tags/tag2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theta \quad &amp;= \quad \underbar y^T \,\underbar X (\underbar X^T \, \underbar X)^{-1}&#10;\end{align*}&#10;\end{document}&#10;"/>
  <p:tag name="FILENAME" val="TP_tmp"/>
  <p:tag name="FORMAT" val="pngmono"/>
  <p:tag name="RES" val="600"/>
  <p:tag name="BLEND" val="0"/>
  <p:tag name="TRANSPARENT" val="0"/>
  <p:tag name="TBUG" val="0"/>
  <p:tag name="ALLOWFS" val="0"/>
  <p:tag name="ORIGWIDTH" val="104"/>
  <p:tag name="PICTUREFILESIZE" val="1706"/>
</p:tagLst>
</file>

<file path=ppt/tags/tag2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theta \quad &amp;= \quad \underbar y^T \,\underbar X (\underbar X^T \, \underbar X)^{-1}&#10;\end{align*}&#10;\end{document}&#10;"/>
  <p:tag name="FILENAME" val="TP_tmp"/>
  <p:tag name="FORMAT" val="pngmono"/>
  <p:tag name="RES" val="600"/>
  <p:tag name="BLEND" val="0"/>
  <p:tag name="TRANSPARENT" val="0"/>
  <p:tag name="TBUG" val="0"/>
  <p:tag name="ALLOWFS" val="0"/>
  <p:tag name="ORIGWIDTH" val="104"/>
  <p:tag name="PICTUREFILESIZE" val="1706"/>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 r = \theta_0 + \theta_1 x_1 $$&#10;\end{document}&#10;"/>
  <p:tag name="FILENAME" val="TP_tmp"/>
  <p:tag name="FORMAT" val="pngmono"/>
  <p:tag name="RES" val="600"/>
  <p:tag name="BLEND" val="0"/>
  <p:tag name="TRANSPARENT" val="1"/>
  <p:tag name="TBUG" val="0"/>
  <p:tag name="ALLOWFS" val="0"/>
  <p:tag name="ORIGWIDTH" val="58"/>
  <p:tag name="PICTUREFILESIZE" val="867"/>
</p:tagLst>
</file>

<file path=ppt/tags/tag3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ell_1(\underbar \theta) &amp;= \sum_j |y^{(j)} - \hat y(x^{(j)})| \\&#10;&amp;= \sum_j |y - \underbar \theta \cdot \underbar x^T|&#10;\end{align*}&#10;\end{document}&#10;"/>
  <p:tag name="FILENAME" val="TP_tmp"/>
  <p:tag name="FORMAT" val="pngmono"/>
  <p:tag name="RES" val="600"/>
  <p:tag name="BLEND" val="0"/>
  <p:tag name="TRANSPARENT" val="0"/>
  <p:tag name="TBUG" val="0"/>
  <p:tag name="ALLOWFS" val="0"/>
  <p:tag name="ORIGWIDTH" val="112"/>
  <p:tag name="PICTUREFILESIZE" val="3745"/>
</p:tagLst>
</file>

<file path=ppt/tags/tag3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leftarrow (y - \hat y) \rightarrow&#10;\end{align*}&#10;\end{document}&#10;"/>
  <p:tag name="FILENAME" val="TP_tmp"/>
  <p:tag name="FORMAT" val="pngmono"/>
  <p:tag name="RES" val="600"/>
  <p:tag name="BLEND" val="0"/>
  <p:tag name="TRANSPARENT" val="0"/>
  <p:tag name="TBUG" val="0"/>
  <p:tag name="ALLOWFS" val="0"/>
  <p:tag name="ORIGWIDTH" val="56"/>
  <p:tag name="PICTUREFILESIZE" val="907"/>
</p:tagLst>
</file>

<file path=ppt/tags/tag3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c - \log( \exp(-(y - \hat y)^2)+c)&#10;\end{align*}&#10;\end{document}&#10;"/>
  <p:tag name="FILENAME" val="TP_tmp"/>
  <p:tag name="FORMAT" val="pngmono"/>
  <p:tag name="RES" val="600"/>
  <p:tag name="BLEND" val="0"/>
  <p:tag name="TRANSPARENT" val="0"/>
  <p:tag name="TBUG" val="0"/>
  <p:tag name="ALLOWFS" val="0"/>
  <p:tag name="ORIGWIDTH" val="119"/>
  <p:tag name="PICTUREFILESIZE" val="2039"/>
</p:tagLst>
</file>

<file path=ppt/tags/tag3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ell_1 \ : \ |y - \hat y|&#10;\end{align*}&#10;\end{document}&#10;"/>
  <p:tag name="FILENAME" val="TP_tmp"/>
  <p:tag name="FORMAT" val="pngmono"/>
  <p:tag name="RES" val="600"/>
  <p:tag name="BLEND" val="0"/>
  <p:tag name="TRANSPARENT" val="0"/>
  <p:tag name="TBUG" val="0"/>
  <p:tag name="ALLOWFS" val="0"/>
  <p:tag name="ORIGWIDTH" val="52"/>
  <p:tag name="PICTUREFILESIZE" val="805"/>
</p:tagLst>
</file>

<file path=ppt/tags/tag3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ell_2 \ : \ (y - \hat y)^2&#10;\end{align*}&#10;\end{document}&#10;"/>
  <p:tag name="FILENAME" val="TP_tmp"/>
  <p:tag name="FORMAT" val="pngmono"/>
  <p:tag name="RES" val="600"/>
  <p:tag name="BLEND" val="0"/>
  <p:tag name="TRANSPARENT" val="0"/>
  <p:tag name="TBUG" val="0"/>
  <p:tag name="ALLOWFS" val="0"/>
  <p:tag name="ORIGWIDTH" val="58"/>
  <p:tag name="PICTUREFILESIZE" val="1179"/>
</p:tagLst>
</file>

<file path=ppt/tags/tag3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hat y(x) = \theta_0 + \theta_1 \, x + \theta_2 \, x^2 + \theta_3 \, x^3$$&#10;\end{document}&#10;"/>
  <p:tag name="FILENAME" val="TP_tmp"/>
  <p:tag name="FORMAT" val="pngmono"/>
  <p:tag name="RES" val="600"/>
  <p:tag name="BLEND" val="0"/>
  <p:tag name="TRANSPARENT" val="0"/>
  <p:tag name="TBUG" val="0"/>
  <p:tag name="ALLOWFS" val="0"/>
  <p:tag name="ORIGWIDTH" val="136"/>
  <p:tag name="PICTUREFILESIZE" val="2505"/>
</p:tagLst>
</file>

<file path=ppt/tags/tag3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begin{document}&#10;$$D = \big\{ (x^{(j)}, y^{(j)} ) \big\}$$&#10;\end{document}&#10;"/>
  <p:tag name="FILENAME" val="TP_tmp"/>
  <p:tag name="FORMAT" val="pngmono"/>
  <p:tag name="RES" val="600"/>
  <p:tag name="BLEND" val="0"/>
  <p:tag name="TRANSPARENT" val="0"/>
  <p:tag name="TBUG" val="0"/>
  <p:tag name="ALLOWFS" val="0"/>
  <p:tag name="ORIGWIDTH" val="77"/>
  <p:tag name="PICTUREFILESIZE" val="1579"/>
</p:tagLst>
</file>

<file path=ppt/tags/tag3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color}&#10;\begin{document}&#10;$$\textcolor{blue}{\Rightarrow}$$&#10;\end{document}&#10;"/>
  <p:tag name="FILENAME" val="TP_tmp"/>
  <p:tag name="FORMAT" val="png256"/>
  <p:tag name="RES" val="600"/>
  <p:tag name="BLEND" val="0"/>
  <p:tag name="TRANSPARENT" val="0"/>
  <p:tag name="TBUG" val="0"/>
  <p:tag name="ALLOWFS" val="0"/>
  <p:tag name="ORIGWIDTH" val="9"/>
  <p:tag name="PICTUREFILESIZE" val="1095"/>
</p:tagLst>
</file>

<file path=ppt/tags/tag3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color}&#10;\begin{document}&#10;$$D = \big\{ ([x^{(j)}, \textcolor{blue}{(x^{(j)})^2, (x^{(j)})^3}], y^{(j)} ) \big\}$$&#10;\end{document}&#10;"/>
  <p:tag name="FILENAME" val="TP_tmp"/>
  <p:tag name="FORMAT" val="png256"/>
  <p:tag name="RES" val="600"/>
  <p:tag name="BLEND" val="0"/>
  <p:tag name="TRANSPARENT" val="0"/>
  <p:tag name="TBUG" val="0"/>
  <p:tag name="ALLOWFS" val="0"/>
  <p:tag name="ORIGWIDTH" val="148"/>
  <p:tag name="PICTUREFILESIZE" val="5898"/>
</p:tagLst>
</file>

<file path=ppt/tags/tag3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color}&#10;\begin{document}&#10;$$\hat y(x) = \theta_0 + \theta_1 x_1 + \theta_2 \textcolor{blue}{x_2} + \theta_3 \textcolor{blue}{x_3}$$&#10;\end{document}&#10;"/>
  <p:tag name="FILENAME" val="TP_tmp"/>
  <p:tag name="FORMAT" val="png256"/>
  <p:tag name="RES" val="600"/>
  <p:tag name="BLEND" val="0"/>
  <p:tag name="TRANSPARENT" val="0"/>
  <p:tag name="TBUG" val="0"/>
  <p:tag name="ALLOWFS" val="0"/>
  <p:tag name="ORIGWIDTH" val="135"/>
  <p:tag name="PICTUREFILESIZE" val="5111"/>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ulem}&#10;\let\underbar\uline&#10;\begin{document}&#10;$$\hat y(x) = \underbar \theta \cdot \underbar x^T$$&#10;\end{document}&#10;"/>
  <p:tag name="FILENAME" val="TP_tmp"/>
  <p:tag name="FORMAT" val="pngmono"/>
  <p:tag name="RES" val="600"/>
  <p:tag name="BLEND" val="0"/>
  <p:tag name="TRANSPARENT" val="0"/>
  <p:tag name="TBUG" val="0"/>
  <p:tag name="ALLOWFS" val="0"/>
  <p:tag name="ORIGWIDTH" val="56"/>
  <p:tag name="PICTUREFILESIZE" val="1126"/>
</p:tagLst>
</file>

<file path=ppt/tags/tag4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color}&#10;\begin{document}&#10;$$\textcolor{blue}{\Rightarrow}$$&#10;\end{document}&#10;"/>
  <p:tag name="FILENAME" val="TP_tmp"/>
  <p:tag name="FORMAT" val="png256"/>
  <p:tag name="RES" val="600"/>
  <p:tag name="BLEND" val="0"/>
  <p:tag name="TRANSPARENT" val="0"/>
  <p:tag name="TBUG" val="0"/>
  <p:tag name="ALLOWFS" val="0"/>
  <p:tag name="ORIGWIDTH" val="9"/>
  <p:tag name="PICTUREFILESIZE" val="1095"/>
</p:tagLst>
</file>

<file path=ppt/tags/tag4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ulem}&#10;\let\underbar\uline&#10;\begin{document}&#10;$$\hat y(x) = \underbar \theta \cdot \Phi(x)$$&#10;\end{document}&#10;"/>
  <p:tag name="FILENAME" val="TP_tmp"/>
  <p:tag name="FORMAT" val="pngmono"/>
  <p:tag name="RES" val="600"/>
  <p:tag name="BLEND" val="0"/>
  <p:tag name="TRANSPARENT" val="0"/>
  <p:tag name="TBUG" val="0"/>
  <p:tag name="ALLOWFS" val="0"/>
  <p:tag name="ORIGWIDTH" val="64"/>
  <p:tag name="PICTUREFILESIZE" val="1287"/>
</p:tagLst>
</file>

<file path=ppt/tags/tag4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ulem}&#10;\let\underbar\uline&#10;\begin{document}&#10;$$\Phi(x) = \big[ 1 \,,\, x \,,\, x^2 \,,\, x^3 \,,\, \dots\big]$$&#10;\end{document}&#10;"/>
  <p:tag name="FILENAME" val="TP_tmp"/>
  <p:tag name="FORMAT" val="pngmono"/>
  <p:tag name="RES" val="600"/>
  <p:tag name="BLEND" val="0"/>
  <p:tag name="TRANSPARENT" val="0"/>
  <p:tag name="TBUG" val="0"/>
  <p:tag name="ALLOWFS" val="0"/>
  <p:tag name="ORIGWIDTH" val="116"/>
  <p:tag name="PICTUREFILESIZE" val="1659"/>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ulem}&#10;\let\underbar\uline&#10;\begin{document}&#10;$$\underbar x = [1 \ x_1 \ x_2]$$&#10;\end{document}&#10;"/>
  <p:tag name="FILENAME" val="TP_tmp"/>
  <p:tag name="FORMAT" val="pngmono"/>
  <p:tag name="RES" val="600"/>
  <p:tag name="BLEND" val="0"/>
  <p:tag name="TRANSPARENT" val="0"/>
  <p:tag name="TBUG" val="0"/>
  <p:tag name="ALLOWFS" val="0"/>
  <p:tag name="ORIGWIDTH" val="56"/>
  <p:tag name="PICTUREFILESIZE" val="720"/>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ulem}&#10;\let\underbar\uline&#10;\begin{document}&#10;$$\underbar \theta = [\theta_0 \ \theta_1 \ \theta_2]$$&#10;\end{document}&#10;"/>
  <p:tag name="FILENAME" val="TP_tmp"/>
  <p:tag name="FORMAT" val="pngmono"/>
  <p:tag name="RES" val="600"/>
  <p:tag name="BLEND" val="0"/>
  <p:tag name="TRANSPARENT" val="0"/>
  <p:tag name="TBUG" val="0"/>
  <p:tag name="ALLOWFS" val="0"/>
  <p:tag name="ORIGWIDTH" val="58"/>
  <p:tag name="PICTUREFILESIZE" val="903"/>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amssymb,amsfonts}&#10;\usepackage{ulem}&#10;\let\underbar\uline&#10;\begin{document}&#10;\begin{align*}&#10;\underbar x = \left[ 1, x_1,  \ldots, x_n \right]&#10;\end{align*}&#10;\end{document}&#10;"/>
  <p:tag name="FILENAME" val="TP_tmp"/>
  <p:tag name="FORMAT" val="pngmono"/>
  <p:tag name="RES" val="600"/>
  <p:tag name="BLEND" val="0"/>
  <p:tag name="TRANSPARENT" val="0"/>
  <p:tag name="TBUG" val="0"/>
  <p:tag name="ALLOWFS" val="0"/>
  <p:tag name="ORIGWIDTH" val="78"/>
  <p:tag name="PICTUREFILESIZE" val="992"/>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amsmath,amssymb}&#10;\pagestyle{empty}&#10;&#10;\begin{document}&#10;\begin{align*}&#10;\hat y(x) = \theta_0 + \theta_1 x_1 + \theta_2 x_2 + \ldots&#10;\end{align*}&#10;&#10;\end{document}"/>
  <p:tag name="FILENAME" val="TP_tmp"/>
  <p:tag name="FORMAT" val="pngmono"/>
  <p:tag name="RES" val="600"/>
  <p:tag name="BLEND" val="0"/>
  <p:tag name="TRANSPARENT" val="0"/>
  <p:tag name="TBUG" val="0"/>
  <p:tag name="ALLOWFS" val="0"/>
  <p:tag name="ORIGWIDTH" val="128"/>
  <p:tag name="PICTUREFILESIZE" val="1995"/>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amsmath,amssymb}&#10;\pagestyle{empty}&#10;&#10;\begin{document}&#10;\begin{align*}&#10;\hat y(x) = \theta \, x^T &#10;\end{align*}&#10;&#10;\end{document}"/>
  <p:tag name="FILENAME" val="TP_tmp"/>
  <p:tag name="FORMAT" val="pngmono"/>
  <p:tag name="RES" val="600"/>
  <p:tag name="BLEND" val="0"/>
  <p:tag name="TRANSPARENT" val="0"/>
  <p:tag name="TBUG" val="0"/>
  <p:tag name="ALLOWFS" val="0"/>
  <p:tag name="ORIGWIDTH" val="51"/>
  <p:tag name="PICTUREFILESIZE" val="1148"/>
</p:tagLst>
</file>

<file path=ppt/theme/theme1.xml><?xml version="1.0" encoding="utf-8"?>
<a:theme xmlns:a="http://schemas.openxmlformats.org/drawingml/2006/main" name="2007-07 UAI">
  <a:themeElements>
    <a:clrScheme name="">
      <a:dk1>
        <a:srgbClr val="000000"/>
      </a:dk1>
      <a:lt1>
        <a:srgbClr val="FFFFFF"/>
      </a:lt1>
      <a:dk2>
        <a:srgbClr val="000000"/>
      </a:dk2>
      <a:lt2>
        <a:srgbClr val="808080"/>
      </a:lt2>
      <a:accent1>
        <a:srgbClr val="6699FF"/>
      </a:accent1>
      <a:accent2>
        <a:srgbClr val="9933FF"/>
      </a:accent2>
      <a:accent3>
        <a:srgbClr val="FFFFFF"/>
      </a:accent3>
      <a:accent4>
        <a:srgbClr val="000000"/>
      </a:accent4>
      <a:accent5>
        <a:srgbClr val="B8CAFF"/>
      </a:accent5>
      <a:accent6>
        <a:srgbClr val="8A2DE7"/>
      </a:accent6>
      <a:hlink>
        <a:srgbClr val="00FFFF"/>
      </a:hlink>
      <a:folHlink>
        <a:srgbClr val="0099CC"/>
      </a:folHlink>
    </a:clrScheme>
    <a:fontScheme name="2007-07 UA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007-07 UAI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2007-07 UAI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2007-07 UAI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2007-07 UAI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2007-07 UAI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2007-07 UAI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Settings\ihler\Desktop\2007-07 UAI.ppt</Template>
  <TotalTime>50499</TotalTime>
  <Words>3112</Words>
  <Application>Microsoft Office PowerPoint</Application>
  <PresentationFormat>On-screen Show (4:3)</PresentationFormat>
  <Paragraphs>426</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2007-07 UAI</vt:lpstr>
      <vt:lpstr>Machine Learning and Data Mining   Linear regression </vt:lpstr>
      <vt:lpstr>Supervised learning</vt:lpstr>
      <vt:lpstr>Linear regression</vt:lpstr>
      <vt:lpstr>More dimensions?</vt:lpstr>
      <vt:lpstr>Notation</vt:lpstr>
      <vt:lpstr>Measuring error</vt:lpstr>
      <vt:lpstr>Mean squared error</vt:lpstr>
      <vt:lpstr>MSE cost function</vt:lpstr>
      <vt:lpstr>Visualizing the cost function</vt:lpstr>
      <vt:lpstr>Supervised learning</vt:lpstr>
      <vt:lpstr>Finding good parameters</vt:lpstr>
      <vt:lpstr>Machine Learning and Data Mining   Linear regression: direct minimization </vt:lpstr>
      <vt:lpstr>MSE Minimum</vt:lpstr>
      <vt:lpstr>SSE Minimum</vt:lpstr>
      <vt:lpstr>Matlab SSE</vt:lpstr>
      <vt:lpstr>Effects of MSE choice</vt:lpstr>
      <vt:lpstr>L1 error</vt:lpstr>
      <vt:lpstr>Cost functions for regression</vt:lpstr>
      <vt:lpstr>Machine Learning and Data Mining   Linear regression: nonlinear features </vt:lpstr>
      <vt:lpstr>Nonlinear functions</vt:lpstr>
      <vt:lpstr>Nonlinear functions</vt:lpstr>
      <vt:lpstr>Higher-order polynomials</vt:lpstr>
      <vt:lpstr>Features</vt:lpstr>
      <vt:lpstr>Higher-order polynomials</vt:lpstr>
      <vt:lpstr>Overfitting and complexity</vt:lpstr>
      <vt:lpstr>Test data</vt:lpstr>
      <vt:lpstr>Training versus test error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Lathrop,Richard</dc:creator>
  <cp:lastModifiedBy>Lathrop,Richard</cp:lastModifiedBy>
  <cp:revision>485</cp:revision>
  <cp:lastPrinted>2013-10-22T08:10:46Z</cp:lastPrinted>
  <dcterms:created xsi:type="dcterms:W3CDTF">1601-01-01T00:00:00Z</dcterms:created>
  <dcterms:modified xsi:type="dcterms:W3CDTF">2013-12-03T21:44:11Z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