
<file path=[Content_Types].xml><?xml version="1.0" encoding="utf-8"?>
<Types xmlns="http://schemas.openxmlformats.org/package/2006/content-types">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8" r:id="rId4"/>
    <p:sldId id="258" r:id="rId5"/>
    <p:sldId id="269" r:id="rId6"/>
    <p:sldId id="259" r:id="rId7"/>
    <p:sldId id="260" r:id="rId8"/>
    <p:sldId id="261" r:id="rId9"/>
    <p:sldId id="262" r:id="rId10"/>
    <p:sldId id="263" r:id="rId11"/>
    <p:sldId id="264" r:id="rId12"/>
    <p:sldId id="265" r:id="rId13"/>
    <p:sldId id="266"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90" y="-4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D305E3-E35C-4DC2-945A-08F732B46428}" type="datetimeFigureOut">
              <a:rPr lang="en-US" smtClean="0"/>
              <a:t>10/1/2013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A7F03A-03B3-457B-9949-27EA2D7BBCB5}" type="slidenum">
              <a:rPr lang="en-US" smtClean="0"/>
              <a:t>‹#›</a:t>
            </a:fld>
            <a:endParaRPr lang="en-US"/>
          </a:p>
        </p:txBody>
      </p:sp>
    </p:spTree>
    <p:extLst>
      <p:ext uri="{BB962C8B-B14F-4D97-AF65-F5344CB8AC3E}">
        <p14:creationId xmlns:p14="http://schemas.microsoft.com/office/powerpoint/2010/main" val="3941992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1pPr>
            <a:lvl2pPr marL="702756" indent="-270291">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2pPr>
            <a:lvl3pPr marL="1081164" indent="-216233">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3pPr>
            <a:lvl4pPr marL="1513629" indent="-216233">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4pPr>
            <a:lvl5pPr marL="1946095" indent="-216233">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5pPr>
            <a:lvl6pPr marL="2378560" indent="-216233" eaLnBrk="0" fontAlgn="base" hangingPunct="0">
              <a:spcBef>
                <a:spcPct val="0"/>
              </a:spcBef>
              <a:spcAft>
                <a:spcPct val="0"/>
              </a:spcAft>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6pPr>
            <a:lvl7pPr marL="2811026" indent="-216233" eaLnBrk="0" fontAlgn="base" hangingPunct="0">
              <a:spcBef>
                <a:spcPct val="0"/>
              </a:spcBef>
              <a:spcAft>
                <a:spcPct val="0"/>
              </a:spcAft>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7pPr>
            <a:lvl8pPr marL="3243491" indent="-216233" eaLnBrk="0" fontAlgn="base" hangingPunct="0">
              <a:spcBef>
                <a:spcPct val="0"/>
              </a:spcBef>
              <a:spcAft>
                <a:spcPct val="0"/>
              </a:spcAft>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8pPr>
            <a:lvl9pPr marL="3675957" indent="-216233" eaLnBrk="0" fontAlgn="base" hangingPunct="0">
              <a:spcBef>
                <a:spcPct val="0"/>
              </a:spcBef>
              <a:spcAft>
                <a:spcPct val="0"/>
              </a:spcAft>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9pPr>
          </a:lstStyle>
          <a:p>
            <a:fld id="{1F65AA89-490E-4B6A-AF6C-B0316EA17C9A}" type="slidenum">
              <a:rPr lang="en-US" smtClean="0">
                <a:solidFill>
                  <a:srgbClr val="000000"/>
                </a:solidFill>
                <a:latin typeface="Arial" charset="0"/>
                <a:cs typeface="Arial" charset="0"/>
              </a:rPr>
              <a:pPr/>
              <a:t>3</a:t>
            </a:fld>
            <a:endParaRPr lang="en-US" smtClean="0">
              <a:solidFill>
                <a:srgbClr val="000000"/>
              </a:solidFill>
              <a:latin typeface="Arial" charset="0"/>
              <a:cs typeface="Arial" charset="0"/>
            </a:endParaRPr>
          </a:p>
        </p:txBody>
      </p:sp>
      <p:sp>
        <p:nvSpPr>
          <p:cNvPr id="67587" name="Text Box 1"/>
          <p:cNvSpPr txBox="1">
            <a:spLocks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260" tIns="45630" rIns="91260" bIns="4563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algn="r" defTabSz="432465" eaLnBrk="1" hangingPunct="1">
              <a:buSzPct val="100000"/>
              <a:defRPr/>
            </a:pPr>
            <a:fld id="{52CFF467-7712-4C08-A7C0-6C7ADF201B8D}" type="slidenum">
              <a:rPr lang="en-US" sz="1100">
                <a:solidFill>
                  <a:srgbClr val="000000"/>
                </a:solidFill>
              </a:rPr>
              <a:pPr algn="r" defTabSz="432465" eaLnBrk="1" hangingPunct="1">
                <a:buSzPct val="100000"/>
                <a:defRPr/>
              </a:pPr>
              <a:t>3</a:t>
            </a:fld>
            <a:endParaRPr lang="en-US" sz="1100">
              <a:solidFill>
                <a:srgbClr val="000000"/>
              </a:solidFill>
            </a:endParaRPr>
          </a:p>
        </p:txBody>
      </p:sp>
      <p:sp>
        <p:nvSpPr>
          <p:cNvPr id="55300" name="Rectangle 2"/>
          <p:cNvSpPr>
            <a:spLocks noGrp="1" noRot="1" noChangeAspect="1" noChangeArrowheads="1" noTextEdit="1"/>
          </p:cNvSpPr>
          <p:nvPr>
            <p:ph type="sldImg"/>
          </p:nvPr>
        </p:nvSpPr>
        <p:spPr>
          <a:solidFill>
            <a:srgbClr val="FFFFFF"/>
          </a:solidFill>
          <a:ln/>
        </p:spPr>
      </p:sp>
      <p:sp>
        <p:nvSpPr>
          <p:cNvPr id="55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US" smtClean="0">
              <a:ea typeface="SimSun"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1pPr>
            <a:lvl2pPr marL="702756" indent="-270291">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2pPr>
            <a:lvl3pPr marL="1081164" indent="-216233">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3pPr>
            <a:lvl4pPr marL="1513629" indent="-216233">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4pPr>
            <a:lvl5pPr marL="1946095" indent="-216233">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5pPr>
            <a:lvl6pPr marL="2378560" indent="-216233" eaLnBrk="0" fontAlgn="base" hangingPunct="0">
              <a:spcBef>
                <a:spcPct val="0"/>
              </a:spcBef>
              <a:spcAft>
                <a:spcPct val="0"/>
              </a:spcAft>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6pPr>
            <a:lvl7pPr marL="2811026" indent="-216233" eaLnBrk="0" fontAlgn="base" hangingPunct="0">
              <a:spcBef>
                <a:spcPct val="0"/>
              </a:spcBef>
              <a:spcAft>
                <a:spcPct val="0"/>
              </a:spcAft>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7pPr>
            <a:lvl8pPr marL="3243491" indent="-216233" eaLnBrk="0" fontAlgn="base" hangingPunct="0">
              <a:spcBef>
                <a:spcPct val="0"/>
              </a:spcBef>
              <a:spcAft>
                <a:spcPct val="0"/>
              </a:spcAft>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8pPr>
            <a:lvl9pPr marL="3675957" indent="-216233" eaLnBrk="0" fontAlgn="base" hangingPunct="0">
              <a:spcBef>
                <a:spcPct val="0"/>
              </a:spcBef>
              <a:spcAft>
                <a:spcPct val="0"/>
              </a:spcAft>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9pPr>
          </a:lstStyle>
          <a:p>
            <a:fld id="{1F65AA89-490E-4B6A-AF6C-B0316EA17C9A}" type="slidenum">
              <a:rPr lang="en-US" smtClean="0">
                <a:solidFill>
                  <a:srgbClr val="000000"/>
                </a:solidFill>
                <a:latin typeface="Arial" charset="0"/>
                <a:cs typeface="Arial" charset="0"/>
              </a:rPr>
              <a:pPr/>
              <a:t>4</a:t>
            </a:fld>
            <a:endParaRPr lang="en-US" smtClean="0">
              <a:solidFill>
                <a:srgbClr val="000000"/>
              </a:solidFill>
              <a:latin typeface="Arial" charset="0"/>
              <a:cs typeface="Arial" charset="0"/>
            </a:endParaRPr>
          </a:p>
        </p:txBody>
      </p:sp>
      <p:sp>
        <p:nvSpPr>
          <p:cNvPr id="67587" name="Text Box 1"/>
          <p:cNvSpPr txBox="1">
            <a:spLocks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260" tIns="45630" rIns="91260" bIns="4563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algn="r" defTabSz="432465" eaLnBrk="1" hangingPunct="1">
              <a:buSzPct val="100000"/>
              <a:defRPr/>
            </a:pPr>
            <a:fld id="{52CFF467-7712-4C08-A7C0-6C7ADF201B8D}" type="slidenum">
              <a:rPr lang="en-US" sz="1100">
                <a:solidFill>
                  <a:srgbClr val="000000"/>
                </a:solidFill>
              </a:rPr>
              <a:pPr algn="r" defTabSz="432465" eaLnBrk="1" hangingPunct="1">
                <a:buSzPct val="100000"/>
                <a:defRPr/>
              </a:pPr>
              <a:t>4</a:t>
            </a:fld>
            <a:endParaRPr lang="en-US" sz="1100">
              <a:solidFill>
                <a:srgbClr val="000000"/>
              </a:solidFill>
            </a:endParaRPr>
          </a:p>
        </p:txBody>
      </p:sp>
      <p:sp>
        <p:nvSpPr>
          <p:cNvPr id="55300" name="Rectangle 2"/>
          <p:cNvSpPr>
            <a:spLocks noGrp="1" noRot="1" noChangeAspect="1" noChangeArrowheads="1" noTextEdit="1"/>
          </p:cNvSpPr>
          <p:nvPr>
            <p:ph type="sldImg"/>
          </p:nvPr>
        </p:nvSpPr>
        <p:spPr>
          <a:solidFill>
            <a:srgbClr val="FFFFFF"/>
          </a:solidFill>
          <a:ln/>
        </p:spPr>
      </p:sp>
      <p:sp>
        <p:nvSpPr>
          <p:cNvPr id="55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US" smtClean="0">
              <a:ea typeface="SimSun"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1pPr>
            <a:lvl2pPr marL="702756" indent="-270291">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2pPr>
            <a:lvl3pPr marL="1081164" indent="-216233">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3pPr>
            <a:lvl4pPr marL="1513629" indent="-216233">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4pPr>
            <a:lvl5pPr marL="1946095" indent="-216233">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5pPr>
            <a:lvl6pPr marL="2378560" indent="-216233" eaLnBrk="0" fontAlgn="base" hangingPunct="0">
              <a:spcBef>
                <a:spcPct val="0"/>
              </a:spcBef>
              <a:spcAft>
                <a:spcPct val="0"/>
              </a:spcAft>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6pPr>
            <a:lvl7pPr marL="2811026" indent="-216233" eaLnBrk="0" fontAlgn="base" hangingPunct="0">
              <a:spcBef>
                <a:spcPct val="0"/>
              </a:spcBef>
              <a:spcAft>
                <a:spcPct val="0"/>
              </a:spcAft>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7pPr>
            <a:lvl8pPr marL="3243491" indent="-216233" eaLnBrk="0" fontAlgn="base" hangingPunct="0">
              <a:spcBef>
                <a:spcPct val="0"/>
              </a:spcBef>
              <a:spcAft>
                <a:spcPct val="0"/>
              </a:spcAft>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8pPr>
            <a:lvl9pPr marL="3675957" indent="-216233" eaLnBrk="0" fontAlgn="base" hangingPunct="0">
              <a:spcBef>
                <a:spcPct val="0"/>
              </a:spcBef>
              <a:spcAft>
                <a:spcPct val="0"/>
              </a:spcAft>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9pPr>
          </a:lstStyle>
          <a:p>
            <a:fld id="{7FB5E782-2826-4212-B162-98CA691E8010}" type="slidenum">
              <a:rPr lang="en-US" smtClean="0">
                <a:solidFill>
                  <a:srgbClr val="000000"/>
                </a:solidFill>
                <a:latin typeface="Arial" charset="0"/>
                <a:cs typeface="Arial" charset="0"/>
              </a:rPr>
              <a:pPr/>
              <a:t>5</a:t>
            </a:fld>
            <a:endParaRPr lang="en-US" smtClean="0">
              <a:solidFill>
                <a:srgbClr val="000000"/>
              </a:solidFill>
              <a:latin typeface="Arial" charset="0"/>
              <a:cs typeface="Arial" charset="0"/>
            </a:endParaRPr>
          </a:p>
        </p:txBody>
      </p:sp>
      <p:sp>
        <p:nvSpPr>
          <p:cNvPr id="68611" name="Text Box 1"/>
          <p:cNvSpPr txBox="1">
            <a:spLocks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260" tIns="45630" rIns="91260" bIns="4563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algn="r" defTabSz="432465" eaLnBrk="1" hangingPunct="1">
              <a:buSzPct val="100000"/>
              <a:defRPr/>
            </a:pPr>
            <a:fld id="{EE02A06E-2FE7-4179-8184-90E37674009B}" type="slidenum">
              <a:rPr lang="en-US" sz="1100">
                <a:solidFill>
                  <a:srgbClr val="000000"/>
                </a:solidFill>
              </a:rPr>
              <a:pPr algn="r" defTabSz="432465" eaLnBrk="1" hangingPunct="1">
                <a:buSzPct val="100000"/>
                <a:defRPr/>
              </a:pPr>
              <a:t>5</a:t>
            </a:fld>
            <a:endParaRPr lang="en-US" sz="1100">
              <a:solidFill>
                <a:srgbClr val="000000"/>
              </a:solidFill>
            </a:endParaRPr>
          </a:p>
        </p:txBody>
      </p:sp>
      <p:sp>
        <p:nvSpPr>
          <p:cNvPr id="56324" name="Rectangle 2"/>
          <p:cNvSpPr>
            <a:spLocks noGrp="1" noRot="1" noChangeAspect="1" noChangeArrowheads="1" noTextEdit="1"/>
          </p:cNvSpPr>
          <p:nvPr>
            <p:ph type="sldImg"/>
          </p:nvPr>
        </p:nvSpPr>
        <p:spPr>
          <a:solidFill>
            <a:srgbClr val="FFFFFF"/>
          </a:solidFill>
          <a:ln/>
        </p:spPr>
      </p:sp>
      <p:sp>
        <p:nvSpPr>
          <p:cNvPr id="56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US" smtClean="0">
              <a:ea typeface="SimSun"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1pPr>
            <a:lvl2pPr marL="702756" indent="-270291">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2pPr>
            <a:lvl3pPr marL="1081164" indent="-216233">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3pPr>
            <a:lvl4pPr marL="1513629" indent="-216233">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4pPr>
            <a:lvl5pPr marL="1946095" indent="-216233">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5pPr>
            <a:lvl6pPr marL="2378560" indent="-216233" eaLnBrk="0" fontAlgn="base" hangingPunct="0">
              <a:spcBef>
                <a:spcPct val="0"/>
              </a:spcBef>
              <a:spcAft>
                <a:spcPct val="0"/>
              </a:spcAft>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6pPr>
            <a:lvl7pPr marL="2811026" indent="-216233" eaLnBrk="0" fontAlgn="base" hangingPunct="0">
              <a:spcBef>
                <a:spcPct val="0"/>
              </a:spcBef>
              <a:spcAft>
                <a:spcPct val="0"/>
              </a:spcAft>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7pPr>
            <a:lvl8pPr marL="3243491" indent="-216233" eaLnBrk="0" fontAlgn="base" hangingPunct="0">
              <a:spcBef>
                <a:spcPct val="0"/>
              </a:spcBef>
              <a:spcAft>
                <a:spcPct val="0"/>
              </a:spcAft>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8pPr>
            <a:lvl9pPr marL="3675957" indent="-216233" eaLnBrk="0" fontAlgn="base" hangingPunct="0">
              <a:spcBef>
                <a:spcPct val="0"/>
              </a:spcBef>
              <a:spcAft>
                <a:spcPct val="0"/>
              </a:spcAft>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defRPr>
                <a:solidFill>
                  <a:schemeClr val="tx1"/>
                </a:solidFill>
                <a:latin typeface="Tahoma" pitchFamily="34" charset="0"/>
                <a:ea typeface="ＭＳ Ｐゴシック" charset="-128"/>
              </a:defRPr>
            </a:lvl9pPr>
          </a:lstStyle>
          <a:p>
            <a:fld id="{7FB5E782-2826-4212-B162-98CA691E8010}" type="slidenum">
              <a:rPr lang="en-US" smtClean="0">
                <a:solidFill>
                  <a:srgbClr val="000000"/>
                </a:solidFill>
                <a:latin typeface="Arial" charset="0"/>
                <a:cs typeface="Arial" charset="0"/>
              </a:rPr>
              <a:pPr/>
              <a:t>6</a:t>
            </a:fld>
            <a:endParaRPr lang="en-US" smtClean="0">
              <a:solidFill>
                <a:srgbClr val="000000"/>
              </a:solidFill>
              <a:latin typeface="Arial" charset="0"/>
              <a:cs typeface="Arial" charset="0"/>
            </a:endParaRPr>
          </a:p>
        </p:txBody>
      </p:sp>
      <p:sp>
        <p:nvSpPr>
          <p:cNvPr id="68611" name="Text Box 1"/>
          <p:cNvSpPr txBox="1">
            <a:spLocks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260" tIns="45630" rIns="91260" bIns="4563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algn="r" defTabSz="432465" eaLnBrk="1" hangingPunct="1">
              <a:buSzPct val="100000"/>
              <a:defRPr/>
            </a:pPr>
            <a:fld id="{EE02A06E-2FE7-4179-8184-90E37674009B}" type="slidenum">
              <a:rPr lang="en-US" sz="1100">
                <a:solidFill>
                  <a:srgbClr val="000000"/>
                </a:solidFill>
              </a:rPr>
              <a:pPr algn="r" defTabSz="432465" eaLnBrk="1" hangingPunct="1">
                <a:buSzPct val="100000"/>
                <a:defRPr/>
              </a:pPr>
              <a:t>6</a:t>
            </a:fld>
            <a:endParaRPr lang="en-US" sz="1100">
              <a:solidFill>
                <a:srgbClr val="000000"/>
              </a:solidFill>
            </a:endParaRPr>
          </a:p>
        </p:txBody>
      </p:sp>
      <p:sp>
        <p:nvSpPr>
          <p:cNvPr id="56324" name="Rectangle 2"/>
          <p:cNvSpPr>
            <a:spLocks noGrp="1" noRot="1" noChangeAspect="1" noChangeArrowheads="1" noTextEdit="1"/>
          </p:cNvSpPr>
          <p:nvPr>
            <p:ph type="sldImg"/>
          </p:nvPr>
        </p:nvSpPr>
        <p:spPr>
          <a:solidFill>
            <a:srgbClr val="FFFFFF"/>
          </a:solidFill>
          <a:ln/>
        </p:spPr>
      </p:sp>
      <p:sp>
        <p:nvSpPr>
          <p:cNvPr id="56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US" smtClean="0">
              <a:ea typeface="SimSun"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0F5B87-3D34-4B2D-B530-9AE870BF65D2}"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476EC-F17D-469F-8E9F-16835DA822CC}" type="slidenum">
              <a:rPr lang="en-US" smtClean="0"/>
              <a:t>‹#›</a:t>
            </a:fld>
            <a:endParaRPr lang="en-US"/>
          </a:p>
        </p:txBody>
      </p:sp>
    </p:spTree>
    <p:extLst>
      <p:ext uri="{BB962C8B-B14F-4D97-AF65-F5344CB8AC3E}">
        <p14:creationId xmlns:p14="http://schemas.microsoft.com/office/powerpoint/2010/main" val="25646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0F5B87-3D34-4B2D-B530-9AE870BF65D2}"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476EC-F17D-469F-8E9F-16835DA822CC}" type="slidenum">
              <a:rPr lang="en-US" smtClean="0"/>
              <a:t>‹#›</a:t>
            </a:fld>
            <a:endParaRPr lang="en-US"/>
          </a:p>
        </p:txBody>
      </p:sp>
    </p:spTree>
    <p:extLst>
      <p:ext uri="{BB962C8B-B14F-4D97-AF65-F5344CB8AC3E}">
        <p14:creationId xmlns:p14="http://schemas.microsoft.com/office/powerpoint/2010/main" val="34076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0F5B87-3D34-4B2D-B530-9AE870BF65D2}"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476EC-F17D-469F-8E9F-16835DA822CC}" type="slidenum">
              <a:rPr lang="en-US" smtClean="0"/>
              <a:t>‹#›</a:t>
            </a:fld>
            <a:endParaRPr lang="en-US"/>
          </a:p>
        </p:txBody>
      </p:sp>
    </p:spTree>
    <p:extLst>
      <p:ext uri="{BB962C8B-B14F-4D97-AF65-F5344CB8AC3E}">
        <p14:creationId xmlns:p14="http://schemas.microsoft.com/office/powerpoint/2010/main" val="3280287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71488"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2488"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1488"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2488"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457200" y="6245225"/>
            <a:ext cx="2133600" cy="476250"/>
          </a:xfrm>
          <a:prstGeom prst="rect">
            <a:avLst/>
          </a:prstGeom>
        </p:spPr>
        <p:txBody>
          <a:bodyPr/>
          <a:lstStyle>
            <a:lvl1pPr defTabSz="457200" eaLnBrk="1" hangingPunct="1">
              <a:buClr>
                <a:srgbClr val="000000"/>
              </a:buClr>
              <a:buSzPct val="100000"/>
              <a:buFont typeface="Times New Roman" pitchFamily="18" charset="0"/>
              <a:buNone/>
              <a:defRPr>
                <a:solidFill>
                  <a:srgbClr val="FFFFFF"/>
                </a:solidFill>
                <a:latin typeface="Arial" pitchFamily="34" charset="0"/>
                <a:ea typeface="+mn-ea"/>
                <a:cs typeface="Arial" pitchFamily="34" charset="0"/>
              </a:defRPr>
            </a:lvl1pPr>
          </a:lstStyle>
          <a:p>
            <a:pPr>
              <a:defRPr/>
            </a:pPr>
            <a:endParaRPr lang="en-US"/>
          </a:p>
        </p:txBody>
      </p:sp>
      <p:sp>
        <p:nvSpPr>
          <p:cNvPr id="8" name="Footer Placeholder 7"/>
          <p:cNvSpPr>
            <a:spLocks noGrp="1" noChangeArrowheads="1"/>
          </p:cNvSpPr>
          <p:nvPr>
            <p:ph type="ftr" sz="quarter" idx="11"/>
          </p:nvPr>
        </p:nvSpPr>
        <p:spPr>
          <a:xfrm>
            <a:off x="3124200" y="6245225"/>
            <a:ext cx="2895600" cy="476250"/>
          </a:xfrm>
          <a:prstGeom prst="rect">
            <a:avLst/>
          </a:prstGeom>
        </p:spPr>
        <p:txBody>
          <a:bodyPr/>
          <a:lstStyle>
            <a:lvl1pPr defTabSz="457200" eaLnBrk="1" hangingPunct="1">
              <a:buClr>
                <a:srgbClr val="000000"/>
              </a:buClr>
              <a:buSzPct val="100000"/>
              <a:buFont typeface="Times New Roman" pitchFamily="18" charset="0"/>
              <a:buNone/>
              <a:defRPr>
                <a:solidFill>
                  <a:srgbClr val="FFFFFF"/>
                </a:solidFill>
                <a:latin typeface="Arial" pitchFamily="34" charset="0"/>
                <a:ea typeface="+mn-ea"/>
                <a:cs typeface="Arial" pitchFamily="34" charset="0"/>
              </a:defRPr>
            </a:lvl1pPr>
          </a:lstStyle>
          <a:p>
            <a:pPr>
              <a:defRPr/>
            </a:pPr>
            <a:endParaRPr lang="en-US"/>
          </a:p>
        </p:txBody>
      </p:sp>
      <p:sp>
        <p:nvSpPr>
          <p:cNvPr id="9" name="Slide Number Placeholder 8"/>
          <p:cNvSpPr>
            <a:spLocks noGrp="1" noChangeArrowheads="1"/>
          </p:cNvSpPr>
          <p:nvPr>
            <p:ph type="sldNum" sz="quarter" idx="12"/>
          </p:nvPr>
        </p:nvSpPr>
        <p:spPr>
          <a:xfrm>
            <a:off x="6553200" y="6245225"/>
            <a:ext cx="2133600" cy="476250"/>
          </a:xfrm>
          <a:prstGeom prst="rect">
            <a:avLst/>
          </a:prstGeom>
        </p:spPr>
        <p:txBody>
          <a:bodyPr/>
          <a:lstStyle>
            <a:lvl1pPr defTabSz="457200" eaLnBrk="1" hangingPunct="1">
              <a:buClr>
                <a:srgbClr val="000000"/>
              </a:buClr>
              <a:buSzPct val="100000"/>
              <a:buFont typeface="Times New Roman" pitchFamily="18" charset="0"/>
              <a:buNone/>
              <a:defRPr>
                <a:solidFill>
                  <a:srgbClr val="FFFFFF"/>
                </a:solidFill>
                <a:latin typeface="Arial" pitchFamily="34" charset="0"/>
                <a:ea typeface="+mn-ea"/>
                <a:cs typeface="Arial" pitchFamily="34" charset="0"/>
              </a:defRPr>
            </a:lvl1pPr>
          </a:lstStyle>
          <a:p>
            <a:pPr>
              <a:defRPr/>
            </a:pPr>
            <a:fld id="{C45E0C87-BD74-48F5-8D40-D8B9C526936C}" type="slidenum">
              <a:rPr lang="en-US"/>
              <a:pPr>
                <a:defRPr/>
              </a:pPr>
              <a:t>‹#›</a:t>
            </a:fld>
            <a:endParaRPr lang="en-US"/>
          </a:p>
        </p:txBody>
      </p:sp>
    </p:spTree>
    <p:extLst>
      <p:ext uri="{BB962C8B-B14F-4D97-AF65-F5344CB8AC3E}">
        <p14:creationId xmlns:p14="http://schemas.microsoft.com/office/powerpoint/2010/main" val="419729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8"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2488"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2488"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457200" y="6245225"/>
            <a:ext cx="2133600" cy="476250"/>
          </a:xfrm>
          <a:prstGeom prst="rect">
            <a:avLst/>
          </a:prstGeom>
        </p:spPr>
        <p:txBody>
          <a:bodyPr/>
          <a:lstStyle>
            <a:lvl1pPr defTabSz="457200" eaLnBrk="1" hangingPunct="1">
              <a:buClr>
                <a:srgbClr val="000000"/>
              </a:buClr>
              <a:buSzPct val="100000"/>
              <a:buFont typeface="Times New Roman" pitchFamily="18" charset="0"/>
              <a:buNone/>
              <a:defRPr>
                <a:solidFill>
                  <a:srgbClr val="FFFFFF"/>
                </a:solidFill>
                <a:latin typeface="Arial" pitchFamily="34" charset="0"/>
                <a:ea typeface="+mn-ea"/>
                <a:cs typeface="Arial" pitchFamily="34" charset="0"/>
              </a:defRPr>
            </a:lvl1pPr>
          </a:lstStyle>
          <a:p>
            <a:pPr>
              <a:defRPr/>
            </a:pPr>
            <a:endParaRPr lang="en-US"/>
          </a:p>
        </p:txBody>
      </p:sp>
      <p:sp>
        <p:nvSpPr>
          <p:cNvPr id="7" name="Footer Placeholder 6"/>
          <p:cNvSpPr>
            <a:spLocks noGrp="1" noChangeArrowheads="1"/>
          </p:cNvSpPr>
          <p:nvPr>
            <p:ph type="ftr" sz="quarter" idx="11"/>
          </p:nvPr>
        </p:nvSpPr>
        <p:spPr>
          <a:xfrm>
            <a:off x="3124200" y="6245225"/>
            <a:ext cx="2895600" cy="476250"/>
          </a:xfrm>
          <a:prstGeom prst="rect">
            <a:avLst/>
          </a:prstGeom>
        </p:spPr>
        <p:txBody>
          <a:bodyPr/>
          <a:lstStyle>
            <a:lvl1pPr defTabSz="457200" eaLnBrk="1" hangingPunct="1">
              <a:buClr>
                <a:srgbClr val="000000"/>
              </a:buClr>
              <a:buSzPct val="100000"/>
              <a:buFont typeface="Times New Roman" pitchFamily="18" charset="0"/>
              <a:buNone/>
              <a:defRPr>
                <a:solidFill>
                  <a:srgbClr val="FFFFFF"/>
                </a:solidFill>
                <a:latin typeface="Arial" pitchFamily="34" charset="0"/>
                <a:ea typeface="+mn-ea"/>
                <a:cs typeface="Arial" pitchFamily="34" charset="0"/>
              </a:defRPr>
            </a:lvl1pPr>
          </a:lstStyle>
          <a:p>
            <a:pPr>
              <a:defRPr/>
            </a:pPr>
            <a:endParaRPr lang="en-US"/>
          </a:p>
        </p:txBody>
      </p:sp>
      <p:sp>
        <p:nvSpPr>
          <p:cNvPr id="8" name="Slide Number Placeholder 7"/>
          <p:cNvSpPr>
            <a:spLocks noGrp="1" noChangeArrowheads="1"/>
          </p:cNvSpPr>
          <p:nvPr>
            <p:ph type="sldNum" sz="quarter" idx="12"/>
          </p:nvPr>
        </p:nvSpPr>
        <p:spPr>
          <a:xfrm>
            <a:off x="6553200" y="6245225"/>
            <a:ext cx="2133600" cy="476250"/>
          </a:xfrm>
          <a:prstGeom prst="rect">
            <a:avLst/>
          </a:prstGeom>
        </p:spPr>
        <p:txBody>
          <a:bodyPr/>
          <a:lstStyle>
            <a:lvl1pPr defTabSz="457200" eaLnBrk="1" hangingPunct="1">
              <a:buClr>
                <a:srgbClr val="000000"/>
              </a:buClr>
              <a:buSzPct val="100000"/>
              <a:buFont typeface="Times New Roman" pitchFamily="18" charset="0"/>
              <a:buNone/>
              <a:defRPr>
                <a:solidFill>
                  <a:srgbClr val="FFFFFF"/>
                </a:solidFill>
                <a:latin typeface="Arial" pitchFamily="34" charset="0"/>
                <a:ea typeface="+mn-ea"/>
                <a:cs typeface="Arial" pitchFamily="34" charset="0"/>
              </a:defRPr>
            </a:lvl1pPr>
          </a:lstStyle>
          <a:p>
            <a:pPr>
              <a:defRPr/>
            </a:pPr>
            <a:fld id="{FCB846B2-DD5D-4BA0-BDA7-AAEB1752D0C4}" type="slidenum">
              <a:rPr lang="en-US"/>
              <a:pPr>
                <a:defRPr/>
              </a:pPr>
              <a:t>‹#›</a:t>
            </a:fld>
            <a:endParaRPr lang="en-US"/>
          </a:p>
        </p:txBody>
      </p:sp>
    </p:spTree>
    <p:extLst>
      <p:ext uri="{BB962C8B-B14F-4D97-AF65-F5344CB8AC3E}">
        <p14:creationId xmlns:p14="http://schemas.microsoft.com/office/powerpoint/2010/main" val="873115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43888"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noChangeArrowheads="1"/>
          </p:cNvSpPr>
          <p:nvPr>
            <p:ph type="dt" sz="half" idx="10"/>
          </p:nvPr>
        </p:nvSpPr>
        <p:spPr>
          <a:xfrm>
            <a:off x="457200" y="6245225"/>
            <a:ext cx="2133600" cy="476250"/>
          </a:xfrm>
          <a:prstGeom prst="rect">
            <a:avLst/>
          </a:prstGeom>
        </p:spPr>
        <p:txBody>
          <a:bodyPr/>
          <a:lstStyle>
            <a:lvl1pPr defTabSz="457200" eaLnBrk="1" hangingPunct="1">
              <a:buClr>
                <a:srgbClr val="000000"/>
              </a:buClr>
              <a:buSzPct val="100000"/>
              <a:buFont typeface="Times New Roman" pitchFamily="18" charset="0"/>
              <a:buNone/>
              <a:defRPr>
                <a:solidFill>
                  <a:srgbClr val="FFFFFF"/>
                </a:solidFill>
                <a:latin typeface="Arial" pitchFamily="34" charset="0"/>
                <a:ea typeface="+mn-ea"/>
                <a:cs typeface="Arial" pitchFamily="34" charset="0"/>
              </a:defRPr>
            </a:lvl1pPr>
          </a:lstStyle>
          <a:p>
            <a:pPr>
              <a:defRPr/>
            </a:pPr>
            <a:endParaRPr lang="en-US"/>
          </a:p>
        </p:txBody>
      </p:sp>
      <p:sp>
        <p:nvSpPr>
          <p:cNvPr id="4" name="Footer Placeholder 3"/>
          <p:cNvSpPr>
            <a:spLocks noGrp="1" noChangeArrowheads="1"/>
          </p:cNvSpPr>
          <p:nvPr>
            <p:ph type="ftr" sz="quarter" idx="11"/>
          </p:nvPr>
        </p:nvSpPr>
        <p:spPr>
          <a:xfrm>
            <a:off x="3124200" y="6245225"/>
            <a:ext cx="2895600" cy="476250"/>
          </a:xfrm>
          <a:prstGeom prst="rect">
            <a:avLst/>
          </a:prstGeom>
        </p:spPr>
        <p:txBody>
          <a:bodyPr/>
          <a:lstStyle>
            <a:lvl1pPr defTabSz="457200" eaLnBrk="1" hangingPunct="1">
              <a:buClr>
                <a:srgbClr val="000000"/>
              </a:buClr>
              <a:buSzPct val="100000"/>
              <a:buFont typeface="Times New Roman" pitchFamily="18" charset="0"/>
              <a:buNone/>
              <a:defRPr>
                <a:solidFill>
                  <a:srgbClr val="FFFFFF"/>
                </a:solidFill>
                <a:latin typeface="Arial" pitchFamily="34" charset="0"/>
                <a:ea typeface="+mn-ea"/>
                <a:cs typeface="Arial" pitchFamily="34" charset="0"/>
              </a:defRPr>
            </a:lvl1pPr>
          </a:lstStyle>
          <a:p>
            <a:pPr>
              <a:defRPr/>
            </a:pPr>
            <a:endParaRPr lang="en-US"/>
          </a:p>
        </p:txBody>
      </p:sp>
      <p:sp>
        <p:nvSpPr>
          <p:cNvPr id="5" name="Slide Number Placeholder 4"/>
          <p:cNvSpPr>
            <a:spLocks noGrp="1" noChangeArrowheads="1"/>
          </p:cNvSpPr>
          <p:nvPr>
            <p:ph type="sldNum" sz="quarter" idx="12"/>
          </p:nvPr>
        </p:nvSpPr>
        <p:spPr>
          <a:xfrm>
            <a:off x="6553200" y="6245225"/>
            <a:ext cx="2133600" cy="476250"/>
          </a:xfrm>
          <a:prstGeom prst="rect">
            <a:avLst/>
          </a:prstGeom>
        </p:spPr>
        <p:txBody>
          <a:bodyPr/>
          <a:lstStyle>
            <a:lvl1pPr defTabSz="457200" eaLnBrk="1" hangingPunct="1">
              <a:buClr>
                <a:srgbClr val="000000"/>
              </a:buClr>
              <a:buSzPct val="100000"/>
              <a:buFont typeface="Times New Roman" pitchFamily="18" charset="0"/>
              <a:buNone/>
              <a:defRPr>
                <a:solidFill>
                  <a:srgbClr val="FFFFFF"/>
                </a:solidFill>
                <a:latin typeface="Arial" pitchFamily="34" charset="0"/>
                <a:ea typeface="+mn-ea"/>
                <a:cs typeface="Arial" pitchFamily="34" charset="0"/>
              </a:defRPr>
            </a:lvl1pPr>
          </a:lstStyle>
          <a:p>
            <a:pPr>
              <a:defRPr/>
            </a:pPr>
            <a:fld id="{731B9B6C-5D24-4D75-BA8F-BFA5AB058B4C}" type="slidenum">
              <a:rPr lang="en-US"/>
              <a:pPr>
                <a:defRPr/>
              </a:pPr>
              <a:t>‹#›</a:t>
            </a:fld>
            <a:endParaRPr lang="en-US"/>
          </a:p>
        </p:txBody>
      </p:sp>
    </p:spTree>
    <p:extLst>
      <p:ext uri="{BB962C8B-B14F-4D97-AF65-F5344CB8AC3E}">
        <p14:creationId xmlns:p14="http://schemas.microsoft.com/office/powerpoint/2010/main" val="993539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0F5B87-3D34-4B2D-B530-9AE870BF65D2}"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476EC-F17D-469F-8E9F-16835DA822CC}" type="slidenum">
              <a:rPr lang="en-US" smtClean="0"/>
              <a:t>‹#›</a:t>
            </a:fld>
            <a:endParaRPr lang="en-US"/>
          </a:p>
        </p:txBody>
      </p:sp>
    </p:spTree>
    <p:extLst>
      <p:ext uri="{BB962C8B-B14F-4D97-AF65-F5344CB8AC3E}">
        <p14:creationId xmlns:p14="http://schemas.microsoft.com/office/powerpoint/2010/main" val="418334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0F5B87-3D34-4B2D-B530-9AE870BF65D2}"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476EC-F17D-469F-8E9F-16835DA822CC}" type="slidenum">
              <a:rPr lang="en-US" smtClean="0"/>
              <a:t>‹#›</a:t>
            </a:fld>
            <a:endParaRPr lang="en-US"/>
          </a:p>
        </p:txBody>
      </p:sp>
    </p:spTree>
    <p:extLst>
      <p:ext uri="{BB962C8B-B14F-4D97-AF65-F5344CB8AC3E}">
        <p14:creationId xmlns:p14="http://schemas.microsoft.com/office/powerpoint/2010/main" val="3936569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0F5B87-3D34-4B2D-B530-9AE870BF65D2}" type="datetimeFigureOut">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476EC-F17D-469F-8E9F-16835DA822CC}" type="slidenum">
              <a:rPr lang="en-US" smtClean="0"/>
              <a:t>‹#›</a:t>
            </a:fld>
            <a:endParaRPr lang="en-US"/>
          </a:p>
        </p:txBody>
      </p:sp>
    </p:spTree>
    <p:extLst>
      <p:ext uri="{BB962C8B-B14F-4D97-AF65-F5344CB8AC3E}">
        <p14:creationId xmlns:p14="http://schemas.microsoft.com/office/powerpoint/2010/main" val="1671564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0F5B87-3D34-4B2D-B530-9AE870BF65D2}" type="datetimeFigureOut">
              <a:rPr lang="en-US" smtClean="0"/>
              <a:t>10/1/2013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9476EC-F17D-469F-8E9F-16835DA822CC}" type="slidenum">
              <a:rPr lang="en-US" smtClean="0"/>
              <a:t>‹#›</a:t>
            </a:fld>
            <a:endParaRPr lang="en-US"/>
          </a:p>
        </p:txBody>
      </p:sp>
    </p:spTree>
    <p:extLst>
      <p:ext uri="{BB962C8B-B14F-4D97-AF65-F5344CB8AC3E}">
        <p14:creationId xmlns:p14="http://schemas.microsoft.com/office/powerpoint/2010/main" val="130423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0F5B87-3D34-4B2D-B530-9AE870BF65D2}" type="datetimeFigureOut">
              <a:rPr lang="en-US" smtClean="0"/>
              <a:t>10/1/2013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9476EC-F17D-469F-8E9F-16835DA822CC}" type="slidenum">
              <a:rPr lang="en-US" smtClean="0"/>
              <a:t>‹#›</a:t>
            </a:fld>
            <a:endParaRPr lang="en-US"/>
          </a:p>
        </p:txBody>
      </p:sp>
    </p:spTree>
    <p:extLst>
      <p:ext uri="{BB962C8B-B14F-4D97-AF65-F5344CB8AC3E}">
        <p14:creationId xmlns:p14="http://schemas.microsoft.com/office/powerpoint/2010/main" val="2464776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F5B87-3D34-4B2D-B530-9AE870BF65D2}" type="datetimeFigureOut">
              <a:rPr lang="en-US" smtClean="0"/>
              <a:t>10/1/2013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9476EC-F17D-469F-8E9F-16835DA822CC}" type="slidenum">
              <a:rPr lang="en-US" smtClean="0"/>
              <a:t>‹#›</a:t>
            </a:fld>
            <a:endParaRPr lang="en-US"/>
          </a:p>
        </p:txBody>
      </p:sp>
    </p:spTree>
    <p:extLst>
      <p:ext uri="{BB962C8B-B14F-4D97-AF65-F5344CB8AC3E}">
        <p14:creationId xmlns:p14="http://schemas.microsoft.com/office/powerpoint/2010/main" val="3556343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F5B87-3D34-4B2D-B530-9AE870BF65D2}" type="datetimeFigureOut">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476EC-F17D-469F-8E9F-16835DA822CC}" type="slidenum">
              <a:rPr lang="en-US" smtClean="0"/>
              <a:t>‹#›</a:t>
            </a:fld>
            <a:endParaRPr lang="en-US"/>
          </a:p>
        </p:txBody>
      </p:sp>
    </p:spTree>
    <p:extLst>
      <p:ext uri="{BB962C8B-B14F-4D97-AF65-F5344CB8AC3E}">
        <p14:creationId xmlns:p14="http://schemas.microsoft.com/office/powerpoint/2010/main" val="311163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F5B87-3D34-4B2D-B530-9AE870BF65D2}" type="datetimeFigureOut">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476EC-F17D-469F-8E9F-16835DA822CC}" type="slidenum">
              <a:rPr lang="en-US" smtClean="0"/>
              <a:t>‹#›</a:t>
            </a:fld>
            <a:endParaRPr lang="en-US"/>
          </a:p>
        </p:txBody>
      </p:sp>
    </p:spTree>
    <p:extLst>
      <p:ext uri="{BB962C8B-B14F-4D97-AF65-F5344CB8AC3E}">
        <p14:creationId xmlns:p14="http://schemas.microsoft.com/office/powerpoint/2010/main" val="251836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F5B87-3D34-4B2D-B530-9AE870BF65D2}" type="datetimeFigureOut">
              <a:rPr lang="en-US" smtClean="0"/>
              <a:t>10/1/2013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476EC-F17D-469F-8E9F-16835DA822CC}" type="slidenum">
              <a:rPr lang="en-US" smtClean="0"/>
              <a:t>‹#›</a:t>
            </a:fld>
            <a:endParaRPr lang="en-US"/>
          </a:p>
        </p:txBody>
      </p:sp>
    </p:spTree>
    <p:extLst>
      <p:ext uri="{BB962C8B-B14F-4D97-AF65-F5344CB8AC3E}">
        <p14:creationId xmlns:p14="http://schemas.microsoft.com/office/powerpoint/2010/main" val="2552653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b="1" dirty="0" smtClean="0">
                <a:solidFill>
                  <a:srgbClr val="000000"/>
                </a:solidFill>
              </a:rPr>
              <a:t>The </a:t>
            </a:r>
            <a:r>
              <a:rPr lang="en-US" b="1" dirty="0">
                <a:solidFill>
                  <a:srgbClr val="000000"/>
                </a:solidFill>
              </a:rPr>
              <a:t>I</a:t>
            </a:r>
            <a:r>
              <a:rPr lang="en-US" b="1" dirty="0" smtClean="0">
                <a:solidFill>
                  <a:srgbClr val="000000"/>
                </a:solidFill>
              </a:rPr>
              <a:t>mportance of</a:t>
            </a:r>
            <a:br>
              <a:rPr lang="en-US" b="1" dirty="0" smtClean="0">
                <a:solidFill>
                  <a:srgbClr val="000000"/>
                </a:solidFill>
              </a:rPr>
            </a:br>
            <a:r>
              <a:rPr lang="en-US" b="1" dirty="0" smtClean="0">
                <a:solidFill>
                  <a:srgbClr val="000000"/>
                </a:solidFill>
              </a:rPr>
              <a:t>A </a:t>
            </a:r>
            <a:r>
              <a:rPr lang="en-US" b="1" dirty="0">
                <a:solidFill>
                  <a:srgbClr val="000000"/>
                </a:solidFill>
              </a:rPr>
              <a:t>G</a:t>
            </a:r>
            <a:r>
              <a:rPr lang="en-US" b="1" dirty="0" smtClean="0">
                <a:solidFill>
                  <a:srgbClr val="000000"/>
                </a:solidFill>
              </a:rPr>
              <a:t>ood </a:t>
            </a:r>
            <a:r>
              <a:rPr lang="en-US" b="1" dirty="0">
                <a:solidFill>
                  <a:srgbClr val="000000"/>
                </a:solidFill>
              </a:rPr>
              <a:t>R</a:t>
            </a:r>
            <a:r>
              <a:rPr lang="en-US" b="1" dirty="0" smtClean="0">
                <a:solidFill>
                  <a:srgbClr val="000000"/>
                </a:solidFill>
              </a:rPr>
              <a:t>epresentation</a:t>
            </a:r>
            <a:endParaRPr lang="en-US" b="1" dirty="0"/>
          </a:p>
        </p:txBody>
      </p:sp>
      <p:sp>
        <p:nvSpPr>
          <p:cNvPr id="3" name="Subtitle 2"/>
          <p:cNvSpPr>
            <a:spLocks noGrp="1"/>
          </p:cNvSpPr>
          <p:nvPr>
            <p:ph type="subTitle" idx="1"/>
          </p:nvPr>
        </p:nvSpPr>
        <p:spPr/>
        <p:txBody>
          <a:bodyPr/>
          <a:lstStyle/>
          <a:p>
            <a:r>
              <a:rPr lang="en-US" sz="2400" b="1" dirty="0" smtClean="0">
                <a:solidFill>
                  <a:srgbClr val="000000"/>
                </a:solidFill>
                <a:latin typeface="Verdana"/>
              </a:rPr>
              <a:t>“You can’t learn what</a:t>
            </a:r>
          </a:p>
          <a:p>
            <a:r>
              <a:rPr lang="en-US" sz="2400" b="1" dirty="0" smtClean="0">
                <a:solidFill>
                  <a:srgbClr val="000000"/>
                </a:solidFill>
                <a:latin typeface="Verdana"/>
              </a:rPr>
              <a:t>you can’t represent.”</a:t>
            </a:r>
            <a:endParaRPr lang="en-US" sz="2400" dirty="0">
              <a:solidFill>
                <a:srgbClr val="000000"/>
              </a:solidFill>
              <a:latin typeface="Verdana"/>
            </a:endParaRPr>
          </a:p>
          <a:p>
            <a:r>
              <a:rPr lang="en-US" dirty="0" smtClean="0">
                <a:solidFill>
                  <a:srgbClr val="000000"/>
                </a:solidFill>
                <a:latin typeface="Verdana"/>
                <a:ea typeface="+mn-ea"/>
              </a:rPr>
              <a:t>--- G. </a:t>
            </a:r>
            <a:r>
              <a:rPr lang="en-US" dirty="0" err="1" smtClean="0">
                <a:solidFill>
                  <a:srgbClr val="000000"/>
                </a:solidFill>
                <a:latin typeface="Verdana"/>
                <a:ea typeface="+mn-ea"/>
              </a:rPr>
              <a:t>Sussman</a:t>
            </a:r>
            <a:endParaRPr lang="en-US" dirty="0" smtClean="0">
              <a:solidFill>
                <a:srgbClr val="000000"/>
              </a:solidFill>
              <a:latin typeface="Verdana"/>
              <a:ea typeface="+mn-ea"/>
            </a:endParaRPr>
          </a:p>
          <a:p>
            <a:endParaRPr lang="en-US" dirty="0"/>
          </a:p>
        </p:txBody>
      </p:sp>
    </p:spTree>
    <p:extLst>
      <p:ext uri="{BB962C8B-B14F-4D97-AF65-F5344CB8AC3E}">
        <p14:creationId xmlns:p14="http://schemas.microsoft.com/office/powerpoint/2010/main" val="1829550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en-US" sz="3200" b="1" dirty="0" smtClean="0"/>
              <a:t>Positive Examples   |   Negative Examples</a:t>
            </a:r>
          </a:p>
        </p:txBody>
      </p:sp>
      <p:pic>
        <p:nvPicPr>
          <p:cNvPr id="32771" name="Picture 9" descr="musks-pos-n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9400" y="1600200"/>
            <a:ext cx="6073775" cy="4525963"/>
          </a:xfrm>
        </p:spPr>
      </p:pic>
      <p:sp>
        <p:nvSpPr>
          <p:cNvPr id="15364" name="TextBox 11"/>
          <p:cNvSpPr txBox="1">
            <a:spLocks noChangeArrowheads="1"/>
          </p:cNvSpPr>
          <p:nvPr/>
        </p:nvSpPr>
        <p:spPr bwMode="auto">
          <a:xfrm>
            <a:off x="6565900" y="3178175"/>
            <a:ext cx="377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buClr>
                <a:srgbClr val="000000"/>
              </a:buClr>
              <a:buSzPct val="100000"/>
              <a:buFont typeface="Times New Roman" pitchFamily="18" charset="0"/>
              <a:buNone/>
              <a:defRPr/>
            </a:pPr>
            <a:r>
              <a:rPr lang="en-US" sz="3200">
                <a:solidFill>
                  <a:srgbClr val="FF0000"/>
                </a:solidFill>
                <a:latin typeface="Arial" charset="0"/>
                <a:ea typeface="+mn-ea"/>
              </a:rPr>
              <a:t>*</a:t>
            </a:r>
          </a:p>
        </p:txBody>
      </p:sp>
      <p:sp>
        <p:nvSpPr>
          <p:cNvPr id="15365" name="TextBox 13"/>
          <p:cNvSpPr txBox="1">
            <a:spLocks noChangeArrowheads="1"/>
          </p:cNvSpPr>
          <p:nvPr/>
        </p:nvSpPr>
        <p:spPr bwMode="auto">
          <a:xfrm>
            <a:off x="7678738" y="4141788"/>
            <a:ext cx="376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buClr>
                <a:srgbClr val="000000"/>
              </a:buClr>
              <a:buSzPct val="100000"/>
              <a:buFont typeface="Times New Roman" pitchFamily="18" charset="0"/>
              <a:buNone/>
              <a:defRPr/>
            </a:pPr>
            <a:r>
              <a:rPr lang="en-US" sz="3200">
                <a:solidFill>
                  <a:srgbClr val="FF0000"/>
                </a:solidFill>
                <a:latin typeface="Arial" charset="0"/>
                <a:ea typeface="+mn-ea"/>
              </a:rPr>
              <a:t>*</a:t>
            </a:r>
          </a:p>
        </p:txBody>
      </p:sp>
      <p:sp>
        <p:nvSpPr>
          <p:cNvPr id="15366" name="TextBox 15"/>
          <p:cNvSpPr txBox="1">
            <a:spLocks noChangeArrowheads="1"/>
          </p:cNvSpPr>
          <p:nvPr/>
        </p:nvSpPr>
        <p:spPr bwMode="auto">
          <a:xfrm>
            <a:off x="5643563" y="1273175"/>
            <a:ext cx="376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buClr>
                <a:srgbClr val="000000"/>
              </a:buClr>
              <a:buSzPct val="100000"/>
              <a:buFont typeface="Times New Roman" pitchFamily="18" charset="0"/>
              <a:buNone/>
              <a:defRPr/>
            </a:pPr>
            <a:r>
              <a:rPr lang="en-US" sz="3200">
                <a:solidFill>
                  <a:srgbClr val="FF0000"/>
                </a:solidFill>
                <a:latin typeface="Arial" charset="0"/>
                <a:ea typeface="+mn-ea"/>
              </a:rPr>
              <a:t>*</a:t>
            </a:r>
          </a:p>
        </p:txBody>
      </p:sp>
    </p:spTree>
    <p:extLst>
      <p:ext uri="{BB962C8B-B14F-4D97-AF65-F5344CB8AC3E}">
        <p14:creationId xmlns:p14="http://schemas.microsoft.com/office/powerpoint/2010/main" val="894932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4"/>
          <p:cNvSpPr>
            <a:spLocks noGrp="1" noChangeArrowheads="1"/>
          </p:cNvSpPr>
          <p:nvPr>
            <p:ph type="title" sz="quarter"/>
          </p:nvPr>
        </p:nvSpPr>
        <p:spPr>
          <a:xfrm>
            <a:off x="457200" y="274638"/>
            <a:ext cx="8229600" cy="639762"/>
          </a:xfrm>
        </p:spPr>
        <p:txBody>
          <a:bodyPr/>
          <a:lstStyle/>
          <a:p>
            <a:pPr eaLnBrk="1" hangingPunct="1"/>
            <a:r>
              <a:rPr lang="en-US" sz="3200" smtClean="0"/>
              <a:t>Digital 3D Shape Representation</a:t>
            </a:r>
          </a:p>
        </p:txBody>
      </p:sp>
      <p:pic>
        <p:nvPicPr>
          <p:cNvPr id="33795" name="Picture 4" descr="musk-features"/>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831850" y="1509713"/>
            <a:ext cx="2185988" cy="2185987"/>
          </a:xfrm>
        </p:spPr>
      </p:pic>
      <p:pic>
        <p:nvPicPr>
          <p:cNvPr id="33796" name="Picture 7" descr="mol-features"/>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341313" y="3932238"/>
            <a:ext cx="3417887" cy="2185987"/>
          </a:xfrm>
        </p:spPr>
      </p:pic>
      <p:pic>
        <p:nvPicPr>
          <p:cNvPr id="33797" name="Picture 10" descr="musk-3d-in-classifier"/>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4646613" y="1555750"/>
            <a:ext cx="4038600" cy="2166938"/>
          </a:xfrm>
        </p:spPr>
      </p:pic>
      <p:pic>
        <p:nvPicPr>
          <p:cNvPr id="33798" name="Picture 13" descr="musk-1d-in-classifier"/>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4662488" y="3992563"/>
            <a:ext cx="4038600" cy="2079625"/>
          </a:xfrm>
        </p:spPr>
      </p:pic>
    </p:spTree>
    <p:extLst>
      <p:ext uri="{BB962C8B-B14F-4D97-AF65-F5344CB8AC3E}">
        <p14:creationId xmlns:p14="http://schemas.microsoft.com/office/powerpoint/2010/main" val="1376931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sz="quarter"/>
          </p:nvPr>
        </p:nvSpPr>
        <p:spPr>
          <a:xfrm>
            <a:off x="469900" y="166688"/>
            <a:ext cx="8229600" cy="735012"/>
          </a:xfrm>
        </p:spPr>
        <p:txBody>
          <a:bodyPr/>
          <a:lstStyle/>
          <a:p>
            <a:r>
              <a:rPr lang="en-US" sz="2800" smtClean="0"/>
              <a:t>The Power of a Good Representation</a:t>
            </a:r>
          </a:p>
        </p:txBody>
      </p:sp>
      <p:pic>
        <p:nvPicPr>
          <p:cNvPr id="34819" name="Picture 6" descr="musk-ring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8100" y="996950"/>
            <a:ext cx="3997325"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2846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a:xfrm>
            <a:off x="457200" y="274638"/>
            <a:ext cx="8229600" cy="868362"/>
          </a:xfrm>
        </p:spPr>
        <p:txBody>
          <a:bodyPr/>
          <a:lstStyle/>
          <a:p>
            <a:pPr eaLnBrk="1" hangingPunct="1"/>
            <a:r>
              <a:rPr lang="en-US" sz="2400" smtClean="0"/>
              <a:t>Learning the “Multiple Instance” Problem</a:t>
            </a:r>
          </a:p>
        </p:txBody>
      </p:sp>
      <p:pic>
        <p:nvPicPr>
          <p:cNvPr id="35843" name="Picture 4" descr="multiple-instance"/>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561975" y="1504950"/>
            <a:ext cx="4038600" cy="1211263"/>
          </a:xfrm>
        </p:spPr>
      </p:pic>
      <p:pic>
        <p:nvPicPr>
          <p:cNvPr id="35844" name="Picture 7" descr="multiple-instance-mol"/>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77850" y="3289300"/>
            <a:ext cx="4038600" cy="1303338"/>
          </a:xfrm>
        </p:spPr>
      </p:pic>
      <p:pic>
        <p:nvPicPr>
          <p:cNvPr id="35845" name="Picture 9" descr="multiple-instance-learner"/>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4975225" y="1393825"/>
            <a:ext cx="3721100" cy="3217863"/>
          </a:xfrm>
        </p:spPr>
      </p:pic>
      <p:sp>
        <p:nvSpPr>
          <p:cNvPr id="18438" name="Text Box 12"/>
          <p:cNvSpPr txBox="1">
            <a:spLocks noChangeArrowheads="1"/>
          </p:cNvSpPr>
          <p:nvPr/>
        </p:nvSpPr>
        <p:spPr bwMode="auto">
          <a:xfrm>
            <a:off x="242888" y="5408613"/>
            <a:ext cx="791051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spcBef>
                <a:spcPct val="50000"/>
              </a:spcBef>
              <a:buClr>
                <a:srgbClr val="000000"/>
              </a:buClr>
              <a:buSzPct val="100000"/>
              <a:buFont typeface="Times New Roman" pitchFamily="18" charset="0"/>
              <a:buNone/>
              <a:defRPr/>
            </a:pPr>
            <a:r>
              <a:rPr lang="en-US">
                <a:solidFill>
                  <a:srgbClr val="000000"/>
                </a:solidFill>
                <a:latin typeface="Arial" charset="0"/>
                <a:ea typeface="+mn-ea"/>
              </a:rPr>
              <a:t>“Solving the multiple instance problem with axis-parallel rectangles”</a:t>
            </a:r>
          </a:p>
          <a:p>
            <a:pPr defTabSz="457200" eaLnBrk="1" hangingPunct="1">
              <a:spcBef>
                <a:spcPct val="50000"/>
              </a:spcBef>
              <a:buClr>
                <a:srgbClr val="000000"/>
              </a:buClr>
              <a:buSzPct val="100000"/>
              <a:buFont typeface="Times New Roman" pitchFamily="18" charset="0"/>
              <a:buNone/>
              <a:defRPr/>
            </a:pPr>
            <a:r>
              <a:rPr lang="en-US">
                <a:solidFill>
                  <a:srgbClr val="000000"/>
                </a:solidFill>
                <a:latin typeface="Arial" charset="0"/>
                <a:ea typeface="+mn-ea"/>
              </a:rPr>
              <a:t> Dietterich, Lathrop, Lozano-Perez, Artificial Intelligence 89(1997) 31-71</a:t>
            </a:r>
          </a:p>
        </p:txBody>
      </p:sp>
    </p:spTree>
    <p:extLst>
      <p:ext uri="{BB962C8B-B14F-4D97-AF65-F5344CB8AC3E}">
        <p14:creationId xmlns:p14="http://schemas.microsoft.com/office/powerpoint/2010/main" val="471774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1" descr="musk-pos-neg-in-classifie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50800"/>
            <a:ext cx="7165975" cy="6908800"/>
          </a:xfrm>
        </p:spPr>
      </p:pic>
      <p:sp>
        <p:nvSpPr>
          <p:cNvPr id="19459" name="Text Box 13"/>
          <p:cNvSpPr txBox="1">
            <a:spLocks noChangeArrowheads="1"/>
          </p:cNvSpPr>
          <p:nvPr/>
        </p:nvSpPr>
        <p:spPr bwMode="auto">
          <a:xfrm>
            <a:off x="7239000" y="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spcBef>
                <a:spcPct val="50000"/>
              </a:spcBef>
              <a:buClr>
                <a:srgbClr val="000000"/>
              </a:buClr>
              <a:buSzPct val="100000"/>
              <a:buFont typeface="Times New Roman" pitchFamily="18" charset="0"/>
              <a:buNone/>
              <a:defRPr/>
            </a:pPr>
            <a:endParaRPr lang="en-US" b="1" u="sng">
              <a:solidFill>
                <a:srgbClr val="000000"/>
              </a:solidFill>
              <a:latin typeface="Arial" charset="0"/>
              <a:ea typeface="+mn-ea"/>
            </a:endParaRPr>
          </a:p>
        </p:txBody>
      </p:sp>
      <p:sp>
        <p:nvSpPr>
          <p:cNvPr id="19460" name="Text Box 14"/>
          <p:cNvSpPr txBox="1">
            <a:spLocks noChangeArrowheads="1"/>
          </p:cNvSpPr>
          <p:nvPr/>
        </p:nvSpPr>
        <p:spPr bwMode="auto">
          <a:xfrm>
            <a:off x="7239000" y="0"/>
            <a:ext cx="19050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spcBef>
                <a:spcPct val="50000"/>
              </a:spcBef>
              <a:buClr>
                <a:srgbClr val="000000"/>
              </a:buClr>
              <a:buSzPct val="100000"/>
              <a:buFont typeface="Times New Roman" pitchFamily="18" charset="0"/>
              <a:buNone/>
              <a:defRPr/>
            </a:pPr>
            <a:r>
              <a:rPr lang="en-US">
                <a:solidFill>
                  <a:srgbClr val="000000"/>
                </a:solidFill>
                <a:latin typeface="Arial" charset="0"/>
                <a:ea typeface="+mn-ea"/>
              </a:rPr>
              <a:t>“Compass: A shape-based machine learning tool for drug design,” Jain, Dietterich, Lathrop, Chapman, Critchlow, Bauer, Webster, Lozano-Perez,</a:t>
            </a:r>
          </a:p>
          <a:p>
            <a:pPr defTabSz="457200" eaLnBrk="1" hangingPunct="1">
              <a:spcBef>
                <a:spcPct val="50000"/>
              </a:spcBef>
              <a:buClr>
                <a:srgbClr val="000000"/>
              </a:buClr>
              <a:buSzPct val="100000"/>
              <a:buFont typeface="Times New Roman" pitchFamily="18" charset="0"/>
              <a:buNone/>
              <a:defRPr/>
            </a:pPr>
            <a:r>
              <a:rPr lang="en-US">
                <a:solidFill>
                  <a:srgbClr val="000000"/>
                </a:solidFill>
                <a:latin typeface="Arial" charset="0"/>
                <a:ea typeface="+mn-ea"/>
              </a:rPr>
              <a:t>J. Of Computer-Aided Molecular Design, 8(1994) 635-652</a:t>
            </a:r>
          </a:p>
        </p:txBody>
      </p:sp>
    </p:spTree>
    <p:extLst>
      <p:ext uri="{BB962C8B-B14F-4D97-AF65-F5344CB8AC3E}">
        <p14:creationId xmlns:p14="http://schemas.microsoft.com/office/powerpoint/2010/main" val="3338425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r>
              <a:rPr lang="en-US" sz="4000" b="1" dirty="0" smtClean="0"/>
              <a:t>Properties of a good representation:</a:t>
            </a:r>
            <a:endParaRPr lang="en-US" sz="4000" dirty="0" smtClean="0"/>
          </a:p>
        </p:txBody>
      </p:sp>
      <p:sp>
        <p:nvSpPr>
          <p:cNvPr id="26627" name="Content Placeholder 2"/>
          <p:cNvSpPr>
            <a:spLocks noGrp="1"/>
          </p:cNvSpPr>
          <p:nvPr>
            <p:ph idx="1"/>
          </p:nvPr>
        </p:nvSpPr>
        <p:spPr/>
        <p:txBody>
          <a:bodyPr>
            <a:normAutofit fontScale="85000" lnSpcReduction="10000"/>
          </a:bodyPr>
          <a:lstStyle/>
          <a:p>
            <a:pPr>
              <a:buFont typeface="Arial" charset="0"/>
              <a:buChar char="•"/>
            </a:pPr>
            <a:endParaRPr lang="en-US" dirty="0" smtClean="0"/>
          </a:p>
          <a:p>
            <a:pPr>
              <a:buFont typeface="Arial" charset="0"/>
              <a:buChar char="•"/>
            </a:pPr>
            <a:r>
              <a:rPr lang="en-US" dirty="0" smtClean="0"/>
              <a:t>Reveals important features </a:t>
            </a:r>
          </a:p>
          <a:p>
            <a:pPr>
              <a:buFont typeface="Arial" charset="0"/>
              <a:buChar char="•"/>
            </a:pPr>
            <a:r>
              <a:rPr lang="en-US" dirty="0" smtClean="0"/>
              <a:t>Hides irrelevant detail</a:t>
            </a:r>
          </a:p>
          <a:p>
            <a:pPr>
              <a:buFont typeface="Arial" charset="0"/>
              <a:buChar char="•"/>
            </a:pPr>
            <a:r>
              <a:rPr lang="en-US" dirty="0" smtClean="0"/>
              <a:t>Exposes useful constraints</a:t>
            </a:r>
          </a:p>
          <a:p>
            <a:pPr>
              <a:buFont typeface="Arial" charset="0"/>
              <a:buChar char="•"/>
            </a:pPr>
            <a:r>
              <a:rPr lang="en-US" dirty="0" smtClean="0"/>
              <a:t>Makes frequent operations easy-to-do</a:t>
            </a:r>
          </a:p>
          <a:p>
            <a:pPr>
              <a:buFont typeface="Arial" charset="0"/>
              <a:buChar char="•"/>
            </a:pPr>
            <a:r>
              <a:rPr lang="en-US" dirty="0" smtClean="0"/>
              <a:t>Supports local inferences from local features</a:t>
            </a:r>
          </a:p>
          <a:p>
            <a:pPr lvl="1">
              <a:buFont typeface="Arial" charset="0"/>
              <a:buChar char="•"/>
            </a:pPr>
            <a:r>
              <a:rPr lang="en-US" dirty="0" smtClean="0"/>
              <a:t>Called the “soda straw” principle or “locality” principle</a:t>
            </a:r>
          </a:p>
          <a:p>
            <a:pPr lvl="1">
              <a:buFont typeface="Arial" charset="0"/>
              <a:buChar char="•"/>
            </a:pPr>
            <a:r>
              <a:rPr lang="en-US" dirty="0" smtClean="0"/>
              <a:t>Inference from features “through a soda straw”</a:t>
            </a:r>
          </a:p>
          <a:p>
            <a:pPr>
              <a:buFont typeface="Arial" charset="0"/>
              <a:buChar char="•"/>
            </a:pPr>
            <a:r>
              <a:rPr lang="en-US" dirty="0" smtClean="0"/>
              <a:t>Rapidly or efficiently computable</a:t>
            </a:r>
          </a:p>
          <a:p>
            <a:pPr lvl="1">
              <a:buFont typeface="Arial" charset="0"/>
              <a:buChar char="•"/>
            </a:pPr>
            <a:r>
              <a:rPr lang="en-US" dirty="0" smtClean="0"/>
              <a:t>It’s nice to be fast</a:t>
            </a:r>
          </a:p>
          <a:p>
            <a:pPr>
              <a:buFont typeface="Arial" charset="0"/>
              <a:buChar char="•"/>
            </a:pPr>
            <a:endParaRPr lang="en-US" dirty="0" smtClean="0"/>
          </a:p>
        </p:txBody>
      </p:sp>
    </p:spTree>
    <p:extLst>
      <p:ext uri="{BB962C8B-B14F-4D97-AF65-F5344CB8AC3E}">
        <p14:creationId xmlns:p14="http://schemas.microsoft.com/office/powerpoint/2010/main" val="2707125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3048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defTabSz="457200" eaLnBrk="1" hangingPunct="1">
              <a:spcBef>
                <a:spcPts val="450"/>
              </a:spcBef>
              <a:buClr>
                <a:srgbClr val="000000"/>
              </a:buClr>
              <a:buSzPct val="100000"/>
              <a:buFont typeface="Times New Roman" pitchFamily="18" charset="0"/>
              <a:buNone/>
              <a:defRPr/>
            </a:pPr>
            <a:r>
              <a:rPr lang="en-US" sz="2000" b="1">
                <a:solidFill>
                  <a:srgbClr val="3333CC"/>
                </a:solidFill>
                <a:latin typeface="Verdana" pitchFamily="34" charset="0"/>
                <a:ea typeface="+mn-ea"/>
              </a:rPr>
              <a:t>Reveals important features / Hides irrelevant detail</a:t>
            </a:r>
          </a:p>
        </p:txBody>
      </p:sp>
      <p:sp>
        <p:nvSpPr>
          <p:cNvPr id="5123" name="Text Box 2"/>
          <p:cNvSpPr txBox="1">
            <a:spLocks noChangeArrowheads="1"/>
          </p:cNvSpPr>
          <p:nvPr/>
        </p:nvSpPr>
        <p:spPr bwMode="auto">
          <a:xfrm>
            <a:off x="304800" y="1143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1pPr>
            <a:lvl2pPr marL="739775" indent="-28257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9pPr>
          </a:lstStyle>
          <a:p>
            <a:pPr marL="0" indent="0" defTabSz="457200" eaLnBrk="1" hangingPunct="1">
              <a:spcBef>
                <a:spcPts val="400"/>
              </a:spcBef>
              <a:buClr>
                <a:srgbClr val="000000"/>
              </a:buClr>
              <a:buSzPct val="100000"/>
              <a:buFont typeface="Times New Roman" pitchFamily="18" charset="0"/>
              <a:buNone/>
              <a:defRPr/>
            </a:pPr>
            <a:endParaRPr lang="en-US" dirty="0" smtClean="0">
              <a:solidFill>
                <a:srgbClr val="000000"/>
              </a:solidFill>
              <a:latin typeface="Verdana"/>
              <a:ea typeface="+mn-ea"/>
            </a:endParaRPr>
          </a:p>
          <a:p>
            <a:pPr defTabSz="457200" eaLnBrk="1" hangingPunct="1">
              <a:spcBef>
                <a:spcPts val="400"/>
              </a:spcBef>
              <a:buClr>
                <a:srgbClr val="000000"/>
              </a:buClr>
              <a:buSzPct val="100000"/>
              <a:buFont typeface="Verdana" pitchFamily="34" charset="0"/>
              <a:buChar char="•"/>
              <a:defRPr/>
            </a:pPr>
            <a:r>
              <a:rPr lang="en-US" sz="2400" b="1" dirty="0" smtClean="0">
                <a:solidFill>
                  <a:srgbClr val="000000"/>
                </a:solidFill>
                <a:latin typeface="Verdana"/>
              </a:rPr>
              <a:t>In search:</a:t>
            </a:r>
          </a:p>
          <a:p>
            <a:pPr marL="0" indent="0" defTabSz="457200" eaLnBrk="1" hangingPunct="1">
              <a:spcBef>
                <a:spcPts val="400"/>
              </a:spcBef>
              <a:buClr>
                <a:srgbClr val="000000"/>
              </a:buClr>
              <a:buSzPct val="100000"/>
              <a:defRPr/>
            </a:pPr>
            <a:r>
              <a:rPr lang="en-US" sz="2400" b="1" i="1" dirty="0">
                <a:solidFill>
                  <a:srgbClr val="000000"/>
                </a:solidFill>
                <a:latin typeface="Verdana"/>
              </a:rPr>
              <a:t>	</a:t>
            </a:r>
            <a:r>
              <a:rPr lang="en-US" sz="2400" i="1" dirty="0" smtClean="0">
                <a:solidFill>
                  <a:srgbClr val="000000"/>
                </a:solidFill>
                <a:latin typeface="Verdana"/>
              </a:rPr>
              <a:t>A man is traveling to market with a fox, a goose, and a bag of oats.  He comes to a river.  The only way across the river is a boat that can hold the man and exactly one of the fox, goose or bag of oats.  The fox will eat the goose if left alone with it, and the goose will eat the oats if left alone with it.</a:t>
            </a:r>
          </a:p>
          <a:p>
            <a:pPr marL="0" indent="0" defTabSz="457200" eaLnBrk="1" hangingPunct="1">
              <a:spcBef>
                <a:spcPts val="400"/>
              </a:spcBef>
              <a:buClr>
                <a:srgbClr val="000000"/>
              </a:buClr>
              <a:buSzPct val="100000"/>
              <a:defRPr/>
            </a:pPr>
            <a:endParaRPr lang="en-US" sz="2400" i="1" dirty="0">
              <a:solidFill>
                <a:srgbClr val="000000"/>
              </a:solidFill>
              <a:latin typeface="Verdana"/>
            </a:endParaRPr>
          </a:p>
          <a:p>
            <a:pPr marL="0" indent="0" defTabSz="457200" eaLnBrk="1" hangingPunct="1">
              <a:spcBef>
                <a:spcPts val="400"/>
              </a:spcBef>
              <a:buClr>
                <a:srgbClr val="000000"/>
              </a:buClr>
              <a:buSzPct val="100000"/>
              <a:defRPr/>
            </a:pPr>
            <a:r>
              <a:rPr lang="en-US" sz="2400" i="1" dirty="0" smtClean="0">
                <a:solidFill>
                  <a:srgbClr val="000000"/>
                </a:solidFill>
                <a:latin typeface="Verdana"/>
              </a:rPr>
              <a:t>	</a:t>
            </a:r>
            <a:r>
              <a:rPr lang="en-US" sz="2400" b="1" i="1" dirty="0" smtClean="0">
                <a:solidFill>
                  <a:srgbClr val="000000"/>
                </a:solidFill>
                <a:latin typeface="Verdana"/>
              </a:rPr>
              <a:t>How </a:t>
            </a:r>
            <a:r>
              <a:rPr lang="en-US" sz="2400" b="1" i="1" dirty="0">
                <a:solidFill>
                  <a:srgbClr val="000000"/>
                </a:solidFill>
                <a:latin typeface="Verdana"/>
              </a:rPr>
              <a:t>can the man get all his possessions </a:t>
            </a:r>
            <a:r>
              <a:rPr lang="en-US" sz="2400" b="1" i="1" dirty="0" smtClean="0">
                <a:solidFill>
                  <a:srgbClr val="000000"/>
                </a:solidFill>
                <a:latin typeface="Verdana"/>
              </a:rPr>
              <a:t>safely across </a:t>
            </a:r>
            <a:r>
              <a:rPr lang="en-US" sz="2400" b="1" i="1" dirty="0">
                <a:solidFill>
                  <a:srgbClr val="000000"/>
                </a:solidFill>
                <a:latin typeface="Verdana"/>
              </a:rPr>
              <a:t>the river</a:t>
            </a:r>
            <a:r>
              <a:rPr lang="en-US" sz="2400" b="1" i="1" dirty="0" smtClean="0">
                <a:solidFill>
                  <a:srgbClr val="000000"/>
                </a:solidFill>
                <a:latin typeface="Verdana"/>
              </a:rPr>
              <a:t>?</a:t>
            </a:r>
          </a:p>
          <a:p>
            <a:pPr marL="0" indent="0" defTabSz="457200" eaLnBrk="1" hangingPunct="1">
              <a:spcBef>
                <a:spcPts val="400"/>
              </a:spcBef>
              <a:buClr>
                <a:srgbClr val="000000"/>
              </a:buClr>
              <a:buSzPct val="100000"/>
              <a:buFont typeface="Times New Roman" pitchFamily="18" charset="0"/>
              <a:buNone/>
              <a:defRPr/>
            </a:pPr>
            <a:endParaRPr lang="en-US" i="1" dirty="0" smtClean="0">
              <a:solidFill>
                <a:srgbClr val="000000"/>
              </a:solidFill>
              <a:latin typeface="Verdana"/>
              <a:ea typeface="+mn-ea"/>
            </a:endParaRPr>
          </a:p>
          <a:p>
            <a:pPr defTabSz="457200">
              <a:buClr>
                <a:srgbClr val="000000"/>
              </a:buClr>
              <a:buSzPct val="100000"/>
              <a:buFont typeface="Times New Roman" pitchFamily="18" charset="0"/>
              <a:buNone/>
              <a:defRPr/>
            </a:pPr>
            <a:r>
              <a:rPr lang="en-US" b="1" dirty="0" smtClean="0">
                <a:solidFill>
                  <a:srgbClr val="FFFFFF"/>
                </a:solidFill>
                <a:ea typeface="+mn-ea"/>
              </a:rPr>
              <a:t>1110</a:t>
            </a:r>
            <a:endParaRPr lang="en-US" dirty="0" smtClean="0">
              <a:solidFill>
                <a:srgbClr val="FFFFFF"/>
              </a:solidFill>
              <a:ea typeface="+mn-ea"/>
            </a:endParaRPr>
          </a:p>
          <a:p>
            <a:pPr defTabSz="457200">
              <a:buClr>
                <a:srgbClr val="000000"/>
              </a:buClr>
              <a:buSzPct val="100000"/>
              <a:buFont typeface="Times New Roman" pitchFamily="18" charset="0"/>
              <a:buNone/>
              <a:defRPr/>
            </a:pPr>
            <a:r>
              <a:rPr lang="en-US" b="1" dirty="0" smtClean="0">
                <a:solidFill>
                  <a:srgbClr val="FFFFFF"/>
                </a:solidFill>
                <a:ea typeface="+mn-ea"/>
              </a:rPr>
              <a:t>0010</a:t>
            </a:r>
            <a:endParaRPr lang="en-US" dirty="0" smtClean="0">
              <a:solidFill>
                <a:srgbClr val="FFFFFF"/>
              </a:solidFill>
              <a:ea typeface="+mn-ea"/>
            </a:endParaRPr>
          </a:p>
          <a:p>
            <a:pPr defTabSz="457200">
              <a:buClr>
                <a:srgbClr val="000000"/>
              </a:buClr>
              <a:buSzPct val="100000"/>
              <a:buFont typeface="Times New Roman" pitchFamily="18" charset="0"/>
              <a:buNone/>
              <a:defRPr/>
            </a:pPr>
            <a:r>
              <a:rPr lang="en-US" b="1" dirty="0" smtClean="0">
                <a:solidFill>
                  <a:srgbClr val="FFFFFF"/>
                </a:solidFill>
                <a:ea typeface="+mn-ea"/>
              </a:rPr>
              <a:t>1010</a:t>
            </a:r>
            <a:endParaRPr lang="en-US" dirty="0" smtClean="0">
              <a:solidFill>
                <a:srgbClr val="FFFFFF"/>
              </a:solidFill>
              <a:ea typeface="+mn-ea"/>
            </a:endParaRPr>
          </a:p>
          <a:p>
            <a:pPr defTabSz="457200">
              <a:buClr>
                <a:srgbClr val="000000"/>
              </a:buClr>
              <a:buSzPct val="100000"/>
              <a:buFont typeface="Times New Roman" pitchFamily="18" charset="0"/>
              <a:buNone/>
              <a:defRPr/>
            </a:pPr>
            <a:r>
              <a:rPr lang="en-US" b="1" dirty="0" smtClean="0">
                <a:solidFill>
                  <a:srgbClr val="FFFFFF"/>
                </a:solidFill>
                <a:ea typeface="+mn-ea"/>
              </a:rPr>
              <a:t>1111</a:t>
            </a:r>
            <a:endParaRPr lang="en-US" dirty="0" smtClean="0">
              <a:solidFill>
                <a:srgbClr val="FFFFFF"/>
              </a:solidFill>
              <a:ea typeface="+mn-ea"/>
            </a:endParaRPr>
          </a:p>
          <a:p>
            <a:pPr defTabSz="457200">
              <a:buClr>
                <a:srgbClr val="000000"/>
              </a:buClr>
              <a:buSzPct val="100000"/>
              <a:buFont typeface="Times New Roman" pitchFamily="18" charset="0"/>
              <a:buNone/>
              <a:defRPr/>
            </a:pPr>
            <a:r>
              <a:rPr lang="en-US" b="1" dirty="0" smtClean="0">
                <a:solidFill>
                  <a:srgbClr val="FFFFFF"/>
                </a:solidFill>
                <a:ea typeface="+mn-ea"/>
              </a:rPr>
              <a:t>0001</a:t>
            </a:r>
            <a:endParaRPr lang="en-US" dirty="0" smtClean="0">
              <a:solidFill>
                <a:srgbClr val="FFFFFF"/>
              </a:solidFill>
              <a:ea typeface="+mn-ea"/>
            </a:endParaRPr>
          </a:p>
          <a:p>
            <a:pPr defTabSz="457200">
              <a:buClr>
                <a:srgbClr val="000000"/>
              </a:buClr>
              <a:buSzPct val="100000"/>
              <a:buFont typeface="Times New Roman" pitchFamily="18" charset="0"/>
              <a:buNone/>
              <a:defRPr/>
            </a:pPr>
            <a:r>
              <a:rPr lang="en-US" b="1" dirty="0" smtClean="0">
                <a:solidFill>
                  <a:srgbClr val="FFFFFF"/>
                </a:solidFill>
                <a:ea typeface="+mn-ea"/>
              </a:rPr>
              <a:t>0101</a:t>
            </a:r>
            <a:endParaRPr lang="en-US" dirty="0" smtClean="0">
              <a:solidFill>
                <a:srgbClr val="FFFFFF"/>
              </a:solidFill>
              <a:ea typeface="+mn-ea"/>
            </a:endParaRPr>
          </a:p>
          <a:p>
            <a:pPr defTabSz="457200" eaLnBrk="1" hangingPunct="1">
              <a:spcBef>
                <a:spcPts val="400"/>
              </a:spcBef>
              <a:buClr>
                <a:srgbClr val="000000"/>
              </a:buClr>
              <a:buSzPct val="100000"/>
              <a:buFont typeface="Verdana" pitchFamily="34" charset="0"/>
              <a:buChar char="•"/>
              <a:defRPr/>
            </a:pPr>
            <a:endParaRPr lang="en-US" dirty="0" smtClean="0">
              <a:solidFill>
                <a:srgbClr val="000000"/>
              </a:solidFill>
              <a:latin typeface="Verdana" pitchFamily="34" charset="0"/>
              <a:ea typeface="+mn-ea"/>
            </a:endParaRPr>
          </a:p>
          <a:p>
            <a:pPr defTabSz="457200" eaLnBrk="1" hangingPunct="1">
              <a:spcBef>
                <a:spcPts val="400"/>
              </a:spcBef>
              <a:buClr>
                <a:srgbClr val="000000"/>
              </a:buClr>
              <a:buSzPct val="100000"/>
              <a:buFont typeface="Verdana" pitchFamily="34" charset="0"/>
              <a:buChar char="•"/>
              <a:defRPr/>
            </a:pPr>
            <a:endParaRPr lang="en-US" dirty="0" smtClean="0">
              <a:solidFill>
                <a:srgbClr val="000000"/>
              </a:solidFill>
              <a:latin typeface="Verdana" pitchFamily="34" charset="0"/>
              <a:ea typeface="+mn-ea"/>
            </a:endParaRPr>
          </a:p>
        </p:txBody>
      </p:sp>
    </p:spTree>
    <p:extLst>
      <p:ext uri="{BB962C8B-B14F-4D97-AF65-F5344CB8AC3E}">
        <p14:creationId xmlns:p14="http://schemas.microsoft.com/office/powerpoint/2010/main" val="40693081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3048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defTabSz="457200" eaLnBrk="1" hangingPunct="1">
              <a:spcBef>
                <a:spcPts val="450"/>
              </a:spcBef>
              <a:buClr>
                <a:srgbClr val="000000"/>
              </a:buClr>
              <a:buSzPct val="100000"/>
              <a:buFont typeface="Times New Roman" pitchFamily="18" charset="0"/>
              <a:buNone/>
              <a:defRPr/>
            </a:pPr>
            <a:r>
              <a:rPr lang="en-US" sz="2000" b="1">
                <a:solidFill>
                  <a:srgbClr val="3333CC"/>
                </a:solidFill>
                <a:latin typeface="Verdana" pitchFamily="34" charset="0"/>
                <a:ea typeface="+mn-ea"/>
              </a:rPr>
              <a:t>Reveals important features / Hides irrelevant detail</a:t>
            </a:r>
          </a:p>
        </p:txBody>
      </p:sp>
      <p:sp>
        <p:nvSpPr>
          <p:cNvPr id="5123" name="Text Box 2"/>
          <p:cNvSpPr txBox="1">
            <a:spLocks noChangeArrowheads="1"/>
          </p:cNvSpPr>
          <p:nvPr/>
        </p:nvSpPr>
        <p:spPr bwMode="auto">
          <a:xfrm>
            <a:off x="304800" y="1143000"/>
            <a:ext cx="8458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1pPr>
            <a:lvl2pPr marL="739775" indent="-28257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9pPr>
          </a:lstStyle>
          <a:p>
            <a:pPr marL="0" indent="0" defTabSz="457200" eaLnBrk="1" hangingPunct="1">
              <a:spcBef>
                <a:spcPts val="400"/>
              </a:spcBef>
              <a:buClr>
                <a:srgbClr val="000000"/>
              </a:buClr>
              <a:buSzPct val="100000"/>
              <a:buFont typeface="Times New Roman" pitchFamily="18" charset="0"/>
              <a:buNone/>
              <a:defRPr/>
            </a:pPr>
            <a:endParaRPr lang="en-US" dirty="0" smtClean="0">
              <a:solidFill>
                <a:srgbClr val="000000"/>
              </a:solidFill>
              <a:latin typeface="Verdana"/>
              <a:ea typeface="+mn-ea"/>
            </a:endParaRPr>
          </a:p>
          <a:p>
            <a:pPr defTabSz="457200" eaLnBrk="1" hangingPunct="1">
              <a:spcBef>
                <a:spcPts val="400"/>
              </a:spcBef>
              <a:buClr>
                <a:srgbClr val="000000"/>
              </a:buClr>
              <a:buSzPct val="100000"/>
              <a:buFont typeface="Verdana" pitchFamily="34" charset="0"/>
              <a:buChar char="•"/>
              <a:defRPr/>
            </a:pPr>
            <a:r>
              <a:rPr lang="en-US" b="1" dirty="0" smtClean="0">
                <a:solidFill>
                  <a:srgbClr val="000000"/>
                </a:solidFill>
                <a:latin typeface="Verdana"/>
                <a:ea typeface="+mn-ea"/>
              </a:rPr>
              <a:t>In search:  </a:t>
            </a:r>
            <a:r>
              <a:rPr lang="en-US" i="1" dirty="0" smtClean="0">
                <a:solidFill>
                  <a:srgbClr val="000000"/>
                </a:solidFill>
                <a:latin typeface="Verdana"/>
                <a:ea typeface="+mn-ea"/>
              </a:rPr>
              <a:t>A man is traveling to market with a fox, a goose, and a bag of oats.  He comes to a river.  The only way across the river is a boat that can hold the man and exactly one of the fox, goose or bag of oats.  The fox will eat the goose if left alone with it, and the goose will eat the oats if left alone with it.</a:t>
            </a:r>
          </a:p>
          <a:p>
            <a:pPr marL="457200" lvl="1" indent="0" defTabSz="457200" eaLnBrk="1" hangingPunct="1">
              <a:spcBef>
                <a:spcPts val="400"/>
              </a:spcBef>
              <a:buClr>
                <a:srgbClr val="000000"/>
              </a:buClr>
              <a:buSzPct val="100000"/>
              <a:defRPr/>
            </a:pPr>
            <a:r>
              <a:rPr lang="en-US" i="1" dirty="0" smtClean="0">
                <a:solidFill>
                  <a:srgbClr val="000000"/>
                </a:solidFill>
                <a:latin typeface="Verdana"/>
                <a:ea typeface="+mn-ea"/>
              </a:rPr>
              <a:t>	How </a:t>
            </a:r>
            <a:r>
              <a:rPr lang="en-US" i="1" dirty="0">
                <a:solidFill>
                  <a:srgbClr val="000000"/>
                </a:solidFill>
                <a:latin typeface="Verdana"/>
                <a:ea typeface="+mn-ea"/>
              </a:rPr>
              <a:t>can the man get all his possessions safely across the river</a:t>
            </a:r>
            <a:r>
              <a:rPr lang="en-US" i="1" dirty="0" smtClean="0">
                <a:solidFill>
                  <a:srgbClr val="000000"/>
                </a:solidFill>
                <a:latin typeface="Verdana"/>
                <a:ea typeface="+mn-ea"/>
              </a:rPr>
              <a:t>?</a:t>
            </a:r>
          </a:p>
          <a:p>
            <a:pPr defTabSz="457200" eaLnBrk="1" hangingPunct="1">
              <a:spcBef>
                <a:spcPts val="400"/>
              </a:spcBef>
              <a:buClr>
                <a:srgbClr val="000000"/>
              </a:buClr>
              <a:buSzPct val="100000"/>
              <a:buFont typeface="Verdana" pitchFamily="34" charset="0"/>
              <a:buChar char="•"/>
              <a:defRPr/>
            </a:pPr>
            <a:r>
              <a:rPr lang="en-US" b="1" dirty="0">
                <a:solidFill>
                  <a:srgbClr val="000000"/>
                </a:solidFill>
                <a:latin typeface="Verdana"/>
                <a:ea typeface="+mn-ea"/>
              </a:rPr>
              <a:t>A good representation </a:t>
            </a:r>
            <a:r>
              <a:rPr lang="en-US" b="1" dirty="0" smtClean="0">
                <a:solidFill>
                  <a:srgbClr val="000000"/>
                </a:solidFill>
                <a:latin typeface="Verdana"/>
                <a:ea typeface="+mn-ea"/>
              </a:rPr>
              <a:t>makes </a:t>
            </a:r>
            <a:r>
              <a:rPr lang="en-US" b="1" dirty="0">
                <a:solidFill>
                  <a:srgbClr val="000000"/>
                </a:solidFill>
                <a:latin typeface="Verdana"/>
                <a:ea typeface="+mn-ea"/>
              </a:rPr>
              <a:t>this problem easy:</a:t>
            </a:r>
          </a:p>
          <a:p>
            <a:pPr marL="0" indent="0" defTabSz="457200" eaLnBrk="1" hangingPunct="1">
              <a:spcBef>
                <a:spcPts val="400"/>
              </a:spcBef>
              <a:buClr>
                <a:srgbClr val="000000"/>
              </a:buClr>
              <a:buSzPct val="100000"/>
              <a:buFont typeface="Times New Roman" pitchFamily="18" charset="0"/>
              <a:buNone/>
              <a:defRPr/>
            </a:pPr>
            <a:endParaRPr lang="en-US" i="1" dirty="0" smtClean="0">
              <a:solidFill>
                <a:srgbClr val="000000"/>
              </a:solidFill>
              <a:latin typeface="Verdana"/>
              <a:ea typeface="+mn-ea"/>
            </a:endParaRPr>
          </a:p>
          <a:p>
            <a:pPr defTabSz="457200">
              <a:buClr>
                <a:srgbClr val="000000"/>
              </a:buClr>
              <a:buSzPct val="100000"/>
              <a:buFont typeface="Times New Roman" pitchFamily="18" charset="0"/>
              <a:buNone/>
              <a:defRPr/>
            </a:pPr>
            <a:r>
              <a:rPr lang="en-US" b="1" dirty="0" smtClean="0">
                <a:solidFill>
                  <a:srgbClr val="FFFFFF"/>
                </a:solidFill>
                <a:ea typeface="+mn-ea"/>
              </a:rPr>
              <a:t>1110</a:t>
            </a:r>
            <a:endParaRPr lang="en-US" dirty="0" smtClean="0">
              <a:solidFill>
                <a:srgbClr val="FFFFFF"/>
              </a:solidFill>
              <a:ea typeface="+mn-ea"/>
            </a:endParaRPr>
          </a:p>
          <a:p>
            <a:pPr defTabSz="457200">
              <a:buClr>
                <a:srgbClr val="000000"/>
              </a:buClr>
              <a:buSzPct val="100000"/>
              <a:buFont typeface="Times New Roman" pitchFamily="18" charset="0"/>
              <a:buNone/>
              <a:defRPr/>
            </a:pPr>
            <a:r>
              <a:rPr lang="en-US" b="1" dirty="0" smtClean="0">
                <a:solidFill>
                  <a:srgbClr val="FFFFFF"/>
                </a:solidFill>
                <a:ea typeface="+mn-ea"/>
              </a:rPr>
              <a:t>0010</a:t>
            </a:r>
            <a:endParaRPr lang="en-US" dirty="0" smtClean="0">
              <a:solidFill>
                <a:srgbClr val="FFFFFF"/>
              </a:solidFill>
              <a:ea typeface="+mn-ea"/>
            </a:endParaRPr>
          </a:p>
          <a:p>
            <a:pPr defTabSz="457200">
              <a:buClr>
                <a:srgbClr val="000000"/>
              </a:buClr>
              <a:buSzPct val="100000"/>
              <a:buFont typeface="Times New Roman" pitchFamily="18" charset="0"/>
              <a:buNone/>
              <a:defRPr/>
            </a:pPr>
            <a:r>
              <a:rPr lang="en-US" b="1" dirty="0" smtClean="0">
                <a:solidFill>
                  <a:srgbClr val="FFFFFF"/>
                </a:solidFill>
                <a:ea typeface="+mn-ea"/>
              </a:rPr>
              <a:t>1010</a:t>
            </a:r>
            <a:endParaRPr lang="en-US" dirty="0" smtClean="0">
              <a:solidFill>
                <a:srgbClr val="FFFFFF"/>
              </a:solidFill>
              <a:ea typeface="+mn-ea"/>
            </a:endParaRPr>
          </a:p>
          <a:p>
            <a:pPr defTabSz="457200">
              <a:buClr>
                <a:srgbClr val="000000"/>
              </a:buClr>
              <a:buSzPct val="100000"/>
              <a:buFont typeface="Times New Roman" pitchFamily="18" charset="0"/>
              <a:buNone/>
              <a:defRPr/>
            </a:pPr>
            <a:r>
              <a:rPr lang="en-US" b="1" dirty="0" smtClean="0">
                <a:solidFill>
                  <a:srgbClr val="FFFFFF"/>
                </a:solidFill>
                <a:ea typeface="+mn-ea"/>
              </a:rPr>
              <a:t>1111</a:t>
            </a:r>
            <a:endParaRPr lang="en-US" dirty="0" smtClean="0">
              <a:solidFill>
                <a:srgbClr val="FFFFFF"/>
              </a:solidFill>
              <a:ea typeface="+mn-ea"/>
            </a:endParaRPr>
          </a:p>
          <a:p>
            <a:pPr defTabSz="457200">
              <a:buClr>
                <a:srgbClr val="000000"/>
              </a:buClr>
              <a:buSzPct val="100000"/>
              <a:buFont typeface="Times New Roman" pitchFamily="18" charset="0"/>
              <a:buNone/>
              <a:defRPr/>
            </a:pPr>
            <a:r>
              <a:rPr lang="en-US" b="1" dirty="0" smtClean="0">
                <a:solidFill>
                  <a:srgbClr val="FFFFFF"/>
                </a:solidFill>
                <a:ea typeface="+mn-ea"/>
              </a:rPr>
              <a:t>0001</a:t>
            </a:r>
            <a:endParaRPr lang="en-US" dirty="0" smtClean="0">
              <a:solidFill>
                <a:srgbClr val="FFFFFF"/>
              </a:solidFill>
              <a:ea typeface="+mn-ea"/>
            </a:endParaRPr>
          </a:p>
          <a:p>
            <a:pPr defTabSz="457200">
              <a:buClr>
                <a:srgbClr val="000000"/>
              </a:buClr>
              <a:buSzPct val="100000"/>
              <a:buFont typeface="Times New Roman" pitchFamily="18" charset="0"/>
              <a:buNone/>
              <a:defRPr/>
            </a:pPr>
            <a:r>
              <a:rPr lang="en-US" b="1" dirty="0" smtClean="0">
                <a:solidFill>
                  <a:srgbClr val="FFFFFF"/>
                </a:solidFill>
                <a:ea typeface="+mn-ea"/>
              </a:rPr>
              <a:t>0101</a:t>
            </a:r>
            <a:endParaRPr lang="en-US" dirty="0" smtClean="0">
              <a:solidFill>
                <a:srgbClr val="FFFFFF"/>
              </a:solidFill>
              <a:ea typeface="+mn-ea"/>
            </a:endParaRPr>
          </a:p>
          <a:p>
            <a:pPr defTabSz="457200" eaLnBrk="1" hangingPunct="1">
              <a:spcBef>
                <a:spcPts val="400"/>
              </a:spcBef>
              <a:buClr>
                <a:srgbClr val="000000"/>
              </a:buClr>
              <a:buSzPct val="100000"/>
              <a:buFont typeface="Verdana" pitchFamily="34" charset="0"/>
              <a:buChar char="•"/>
              <a:defRPr/>
            </a:pPr>
            <a:endParaRPr lang="en-US" dirty="0" smtClean="0">
              <a:solidFill>
                <a:srgbClr val="000000"/>
              </a:solidFill>
              <a:latin typeface="Verdana" pitchFamily="34" charset="0"/>
              <a:ea typeface="+mn-ea"/>
            </a:endParaRPr>
          </a:p>
          <a:p>
            <a:pPr defTabSz="457200" eaLnBrk="1" hangingPunct="1">
              <a:spcBef>
                <a:spcPts val="400"/>
              </a:spcBef>
              <a:buClr>
                <a:srgbClr val="000000"/>
              </a:buClr>
              <a:buSzPct val="100000"/>
              <a:buFont typeface="Verdana" pitchFamily="34" charset="0"/>
              <a:buChar char="•"/>
              <a:defRPr/>
            </a:pPr>
            <a:endParaRPr lang="en-US" dirty="0" smtClean="0">
              <a:solidFill>
                <a:srgbClr val="000000"/>
              </a:solidFill>
              <a:latin typeface="Verdana" pitchFamily="34" charset="0"/>
              <a:ea typeface="+mn-ea"/>
            </a:endParaRPr>
          </a:p>
        </p:txBody>
      </p:sp>
      <p:pic>
        <p:nvPicPr>
          <p:cNvPr id="276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038600"/>
            <a:ext cx="5961063" cy="25114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3" name="TextBox 1"/>
          <p:cNvSpPr txBox="1">
            <a:spLocks noChangeArrowheads="1"/>
          </p:cNvSpPr>
          <p:nvPr/>
        </p:nvSpPr>
        <p:spPr bwMode="auto">
          <a:xfrm>
            <a:off x="6858000" y="4038600"/>
            <a:ext cx="2057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ea typeface="ＭＳ Ｐゴシック" charset="-128"/>
              </a:defRPr>
            </a:lvl1pPr>
            <a:lvl2pPr marL="742950" indent="-285750">
              <a:defRPr>
                <a:solidFill>
                  <a:schemeClr val="tx1"/>
                </a:solidFill>
                <a:latin typeface="Tahoma" pitchFamily="34" charset="0"/>
                <a:ea typeface="ＭＳ Ｐゴシック" charset="-128"/>
              </a:defRPr>
            </a:lvl2pPr>
            <a:lvl3pPr marL="1143000" indent="-228600">
              <a:defRPr>
                <a:solidFill>
                  <a:schemeClr val="tx1"/>
                </a:solidFill>
                <a:latin typeface="Tahoma" pitchFamily="34" charset="0"/>
                <a:ea typeface="ＭＳ Ｐゴシック" charset="-128"/>
              </a:defRPr>
            </a:lvl3pPr>
            <a:lvl4pPr marL="1600200" indent="-228600">
              <a:defRPr>
                <a:solidFill>
                  <a:schemeClr val="tx1"/>
                </a:solidFill>
                <a:latin typeface="Tahoma" pitchFamily="34" charset="0"/>
                <a:ea typeface="ＭＳ Ｐゴシック" charset="-128"/>
              </a:defRPr>
            </a:lvl4pPr>
            <a:lvl5pPr marL="2057400" indent="-228600">
              <a:defRPr>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charset="-128"/>
              </a:defRPr>
            </a:lvl9pPr>
          </a:lstStyle>
          <a:p>
            <a:r>
              <a:rPr lang="en-US"/>
              <a:t>MFGO</a:t>
            </a:r>
          </a:p>
          <a:p>
            <a:endParaRPr lang="en-US"/>
          </a:p>
          <a:p>
            <a:r>
              <a:rPr lang="en-US"/>
              <a:t>M = man</a:t>
            </a:r>
          </a:p>
          <a:p>
            <a:r>
              <a:rPr lang="en-US"/>
              <a:t>F = fox</a:t>
            </a:r>
          </a:p>
          <a:p>
            <a:r>
              <a:rPr lang="en-US"/>
              <a:t>G = goose</a:t>
            </a:r>
          </a:p>
          <a:p>
            <a:r>
              <a:rPr lang="en-US"/>
              <a:t>O = oats</a:t>
            </a:r>
          </a:p>
          <a:p>
            <a:r>
              <a:rPr lang="en-US"/>
              <a:t>0 = starting side</a:t>
            </a:r>
          </a:p>
          <a:p>
            <a:r>
              <a:rPr lang="en-US"/>
              <a:t>1 = ending side</a:t>
            </a:r>
          </a:p>
        </p:txBody>
      </p:sp>
    </p:spTree>
    <p:extLst>
      <p:ext uri="{BB962C8B-B14F-4D97-AF65-F5344CB8AC3E}">
        <p14:creationId xmlns:p14="http://schemas.microsoft.com/office/powerpoint/2010/main" val="35806294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3048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defTabSz="457200" eaLnBrk="1" hangingPunct="1">
              <a:spcBef>
                <a:spcPts val="450"/>
              </a:spcBef>
              <a:buClr>
                <a:srgbClr val="000000"/>
              </a:buClr>
              <a:buSzPct val="100000"/>
              <a:buFont typeface="Times New Roman" pitchFamily="18" charset="0"/>
              <a:buNone/>
              <a:defRPr/>
            </a:pPr>
            <a:r>
              <a:rPr lang="en-US" sz="2000" b="1">
                <a:solidFill>
                  <a:srgbClr val="3333CC"/>
                </a:solidFill>
                <a:latin typeface="Verdana" pitchFamily="34" charset="0"/>
                <a:ea typeface="+mn-ea"/>
              </a:rPr>
              <a:t>Exposes useful constraints</a:t>
            </a:r>
          </a:p>
        </p:txBody>
      </p:sp>
      <p:sp>
        <p:nvSpPr>
          <p:cNvPr id="5123" name="Text Box 2"/>
          <p:cNvSpPr txBox="1">
            <a:spLocks noChangeArrowheads="1"/>
          </p:cNvSpPr>
          <p:nvPr/>
        </p:nvSpPr>
        <p:spPr bwMode="auto">
          <a:xfrm>
            <a:off x="609600" y="1143000"/>
            <a:ext cx="8001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1pPr>
            <a:lvl2pPr marL="739775" indent="-28257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9pPr>
          </a:lstStyle>
          <a:p>
            <a:pPr marL="0" indent="0" defTabSz="457200" eaLnBrk="1" hangingPunct="1">
              <a:spcBef>
                <a:spcPts val="400"/>
              </a:spcBef>
              <a:buClr>
                <a:srgbClr val="000000"/>
              </a:buClr>
              <a:buSzPct val="100000"/>
              <a:buFont typeface="Times New Roman" pitchFamily="18" charset="0"/>
              <a:buNone/>
              <a:defRPr/>
            </a:pPr>
            <a:endParaRPr lang="en-US" dirty="0" smtClean="0">
              <a:solidFill>
                <a:srgbClr val="000000"/>
              </a:solidFill>
              <a:latin typeface="Verdana"/>
              <a:ea typeface="+mn-ea"/>
            </a:endParaRPr>
          </a:p>
          <a:p>
            <a:pPr defTabSz="457200" eaLnBrk="1" hangingPunct="1">
              <a:spcBef>
                <a:spcPts val="400"/>
              </a:spcBef>
              <a:buClr>
                <a:srgbClr val="000000"/>
              </a:buClr>
              <a:buSzPct val="100000"/>
              <a:buFont typeface="Verdana" pitchFamily="34" charset="0"/>
              <a:buChar char="•"/>
              <a:defRPr/>
            </a:pPr>
            <a:r>
              <a:rPr lang="en-US" sz="2400" b="1" dirty="0" smtClean="0">
                <a:solidFill>
                  <a:srgbClr val="000000"/>
                </a:solidFill>
                <a:latin typeface="Verdana"/>
              </a:rPr>
              <a:t>In logic:</a:t>
            </a:r>
            <a:endParaRPr lang="en-US" sz="2400" dirty="0">
              <a:solidFill>
                <a:srgbClr val="000000"/>
              </a:solidFill>
              <a:latin typeface="Verdana"/>
            </a:endParaRPr>
          </a:p>
          <a:p>
            <a:pPr marL="0" indent="0" defTabSz="457200" eaLnBrk="1" hangingPunct="1">
              <a:spcBef>
                <a:spcPts val="400"/>
              </a:spcBef>
              <a:buClr>
                <a:srgbClr val="000000"/>
              </a:buClr>
              <a:buSzPct val="100000"/>
              <a:defRPr/>
            </a:pPr>
            <a:r>
              <a:rPr lang="en-US" sz="2400" i="1" dirty="0" smtClean="0">
                <a:solidFill>
                  <a:srgbClr val="000000"/>
                </a:solidFill>
                <a:latin typeface="Verdana"/>
              </a:rPr>
              <a:t>	If the unicorn is mythical, then it is immortal, but if it is not mythical, then it is a mortal mammal. If the unicorn is either immortal or a mammal, then it is horned. The unicorn is magical if it is horned.</a:t>
            </a:r>
          </a:p>
          <a:p>
            <a:pPr marL="0" indent="0" defTabSz="457200" eaLnBrk="1" hangingPunct="1">
              <a:spcBef>
                <a:spcPts val="400"/>
              </a:spcBef>
              <a:buClr>
                <a:srgbClr val="000000"/>
              </a:buClr>
              <a:buSzPct val="100000"/>
              <a:defRPr/>
            </a:pPr>
            <a:endParaRPr lang="en-US" sz="2400" i="1" dirty="0">
              <a:solidFill>
                <a:srgbClr val="000000"/>
              </a:solidFill>
              <a:latin typeface="Verdana"/>
            </a:endParaRPr>
          </a:p>
          <a:p>
            <a:pPr marL="0" indent="0" defTabSz="457200" eaLnBrk="1" hangingPunct="1">
              <a:spcBef>
                <a:spcPts val="400"/>
              </a:spcBef>
              <a:buClr>
                <a:srgbClr val="000000"/>
              </a:buClr>
              <a:buSzPct val="100000"/>
              <a:defRPr/>
            </a:pPr>
            <a:r>
              <a:rPr lang="en-US" sz="2400" i="1" dirty="0" smtClean="0">
                <a:solidFill>
                  <a:srgbClr val="000000"/>
                </a:solidFill>
                <a:latin typeface="Verdana"/>
              </a:rPr>
              <a:t>	</a:t>
            </a:r>
            <a:r>
              <a:rPr lang="en-US" sz="2400" b="1" i="1" dirty="0" smtClean="0">
                <a:solidFill>
                  <a:srgbClr val="000000"/>
                </a:solidFill>
                <a:latin typeface="Verdana"/>
              </a:rPr>
              <a:t>Prove that the unicorn is both magical and horned.</a:t>
            </a:r>
            <a:endParaRPr lang="en-US" sz="2400" b="1" i="1" dirty="0">
              <a:solidFill>
                <a:srgbClr val="000000"/>
              </a:solidFill>
              <a:latin typeface="Verdana"/>
            </a:endParaRPr>
          </a:p>
          <a:p>
            <a:pPr marL="0" indent="0" defTabSz="457200" eaLnBrk="1" hangingPunct="1">
              <a:spcBef>
                <a:spcPts val="400"/>
              </a:spcBef>
              <a:buClr>
                <a:srgbClr val="000000"/>
              </a:buClr>
              <a:buSzPct val="100000"/>
              <a:defRPr/>
            </a:pPr>
            <a:endParaRPr lang="en-US" sz="2400" dirty="0" smtClean="0">
              <a:solidFill>
                <a:srgbClr val="000000"/>
              </a:solidFill>
              <a:latin typeface="Verdana" pitchFamily="34" charset="0"/>
            </a:endParaRPr>
          </a:p>
        </p:txBody>
      </p:sp>
    </p:spTree>
    <p:extLst>
      <p:ext uri="{BB962C8B-B14F-4D97-AF65-F5344CB8AC3E}">
        <p14:creationId xmlns:p14="http://schemas.microsoft.com/office/powerpoint/2010/main" val="14631008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3048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defTabSz="457200" eaLnBrk="1" hangingPunct="1">
              <a:spcBef>
                <a:spcPts val="450"/>
              </a:spcBef>
              <a:buClr>
                <a:srgbClr val="000000"/>
              </a:buClr>
              <a:buSzPct val="100000"/>
              <a:buFont typeface="Times New Roman" pitchFamily="18" charset="0"/>
              <a:buNone/>
              <a:defRPr/>
            </a:pPr>
            <a:r>
              <a:rPr lang="en-US" sz="2000" b="1">
                <a:solidFill>
                  <a:srgbClr val="3333CC"/>
                </a:solidFill>
                <a:latin typeface="Verdana" pitchFamily="34" charset="0"/>
                <a:ea typeface="+mn-ea"/>
              </a:rPr>
              <a:t>Exposes useful constraints</a:t>
            </a:r>
          </a:p>
        </p:txBody>
      </p:sp>
      <p:sp>
        <p:nvSpPr>
          <p:cNvPr id="5123" name="Text Box 2"/>
          <p:cNvSpPr txBox="1">
            <a:spLocks noChangeArrowheads="1"/>
          </p:cNvSpPr>
          <p:nvPr/>
        </p:nvSpPr>
        <p:spPr bwMode="auto">
          <a:xfrm>
            <a:off x="609600" y="1143000"/>
            <a:ext cx="8001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1pPr>
            <a:lvl2pPr marL="739775" indent="-28257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9pPr>
          </a:lstStyle>
          <a:p>
            <a:pPr marL="0" indent="0" defTabSz="457200" eaLnBrk="1" hangingPunct="1">
              <a:spcBef>
                <a:spcPts val="400"/>
              </a:spcBef>
              <a:buClr>
                <a:srgbClr val="000000"/>
              </a:buClr>
              <a:buSzPct val="100000"/>
              <a:buFont typeface="Times New Roman" pitchFamily="18" charset="0"/>
              <a:buNone/>
              <a:defRPr/>
            </a:pPr>
            <a:endParaRPr lang="en-US" dirty="0" smtClean="0">
              <a:solidFill>
                <a:srgbClr val="000000"/>
              </a:solidFill>
              <a:latin typeface="Verdana"/>
              <a:ea typeface="+mn-ea"/>
            </a:endParaRPr>
          </a:p>
          <a:p>
            <a:pPr defTabSz="457200" eaLnBrk="1" hangingPunct="1">
              <a:spcBef>
                <a:spcPts val="400"/>
              </a:spcBef>
              <a:buClr>
                <a:srgbClr val="000000"/>
              </a:buClr>
              <a:buSzPct val="100000"/>
              <a:buFont typeface="Verdana" pitchFamily="34" charset="0"/>
              <a:buChar char="•"/>
              <a:defRPr/>
            </a:pPr>
            <a:r>
              <a:rPr lang="en-US" b="1" dirty="0" smtClean="0">
                <a:solidFill>
                  <a:srgbClr val="000000"/>
                </a:solidFill>
                <a:latin typeface="Verdana"/>
                <a:ea typeface="+mn-ea"/>
              </a:rPr>
              <a:t>In logic:</a:t>
            </a:r>
            <a:r>
              <a:rPr lang="en-US" dirty="0" smtClean="0">
                <a:solidFill>
                  <a:srgbClr val="000000"/>
                </a:solidFill>
                <a:latin typeface="Verdana"/>
                <a:ea typeface="+mn-ea"/>
              </a:rPr>
              <a:t> </a:t>
            </a:r>
            <a:r>
              <a:rPr lang="en-US" i="1" dirty="0" smtClean="0">
                <a:solidFill>
                  <a:srgbClr val="000000"/>
                </a:solidFill>
                <a:latin typeface="Verdana"/>
                <a:ea typeface="+mn-ea"/>
              </a:rPr>
              <a:t>If the unicorn is mythical, then it is immortal, but if it is not mythical, then it is a mortal mammal. If the unicorn is either immortal or a mammal, then it is horned. The unicorn is magical if it is horned.</a:t>
            </a:r>
          </a:p>
          <a:p>
            <a:pPr marL="457200" lvl="1" indent="0" defTabSz="457200" eaLnBrk="1" hangingPunct="1">
              <a:spcBef>
                <a:spcPts val="400"/>
              </a:spcBef>
              <a:buClr>
                <a:srgbClr val="000000"/>
              </a:buClr>
              <a:buSzPct val="100000"/>
              <a:defRPr/>
            </a:pPr>
            <a:r>
              <a:rPr lang="en-US" i="1" dirty="0">
                <a:solidFill>
                  <a:srgbClr val="000000"/>
                </a:solidFill>
                <a:latin typeface="Verdana"/>
                <a:ea typeface="+mn-ea"/>
              </a:rPr>
              <a:t>	</a:t>
            </a:r>
            <a:r>
              <a:rPr lang="en-US" i="1" dirty="0" smtClean="0">
                <a:solidFill>
                  <a:srgbClr val="000000"/>
                </a:solidFill>
                <a:latin typeface="Verdana"/>
                <a:ea typeface="+mn-ea"/>
              </a:rPr>
              <a:t>Prove that the unicorn is both magical and horned.</a:t>
            </a:r>
            <a:endParaRPr lang="en-US" i="1" dirty="0">
              <a:solidFill>
                <a:srgbClr val="000000"/>
              </a:solidFill>
              <a:latin typeface="Verdana"/>
              <a:ea typeface="+mn-ea"/>
            </a:endParaRPr>
          </a:p>
          <a:p>
            <a:pPr defTabSz="457200" eaLnBrk="1" hangingPunct="1">
              <a:spcBef>
                <a:spcPts val="400"/>
              </a:spcBef>
              <a:buClr>
                <a:srgbClr val="000000"/>
              </a:buClr>
              <a:buSzPct val="100000"/>
              <a:buFont typeface="Verdana" pitchFamily="34" charset="0"/>
              <a:buChar char="•"/>
              <a:defRPr/>
            </a:pPr>
            <a:r>
              <a:rPr lang="en-US" b="1" dirty="0">
                <a:solidFill>
                  <a:srgbClr val="000000"/>
                </a:solidFill>
                <a:ea typeface="+mn-ea"/>
              </a:rPr>
              <a:t>A good representation </a:t>
            </a:r>
            <a:r>
              <a:rPr lang="en-US" b="1" dirty="0" smtClean="0">
                <a:solidFill>
                  <a:srgbClr val="000000"/>
                </a:solidFill>
                <a:ea typeface="+mn-ea"/>
              </a:rPr>
              <a:t>makes </a:t>
            </a:r>
            <a:r>
              <a:rPr lang="en-US" b="1" dirty="0">
                <a:solidFill>
                  <a:srgbClr val="000000"/>
                </a:solidFill>
                <a:ea typeface="+mn-ea"/>
              </a:rPr>
              <a:t>this problem </a:t>
            </a:r>
            <a:r>
              <a:rPr lang="en-US" b="1" dirty="0" smtClean="0">
                <a:solidFill>
                  <a:srgbClr val="000000"/>
                </a:solidFill>
                <a:ea typeface="+mn-ea"/>
              </a:rPr>
              <a:t>easy (as we’ll see when we do our unit on logic):</a:t>
            </a:r>
          </a:p>
          <a:p>
            <a:pPr defTabSz="457200" eaLnBrk="1" hangingPunct="1">
              <a:spcBef>
                <a:spcPts val="400"/>
              </a:spcBef>
              <a:buClr>
                <a:srgbClr val="000000"/>
              </a:buClr>
              <a:buSzPct val="100000"/>
              <a:buFont typeface="Verdana" pitchFamily="34" charset="0"/>
              <a:buChar char="•"/>
              <a:defRPr/>
            </a:pPr>
            <a:endParaRPr lang="en-US" b="1" dirty="0" smtClean="0">
              <a:solidFill>
                <a:srgbClr val="000000"/>
              </a:solidFill>
              <a:ea typeface="+mn-ea"/>
            </a:endParaRPr>
          </a:p>
          <a:p>
            <a:pPr defTabSz="457200" eaLnBrk="1" hangingPunct="1">
              <a:spcBef>
                <a:spcPts val="400"/>
              </a:spcBef>
              <a:buClr>
                <a:srgbClr val="000000"/>
              </a:buClr>
              <a:buSzPct val="100000"/>
              <a:buFont typeface="Verdana" pitchFamily="34" charset="0"/>
              <a:buChar char="•"/>
              <a:defRPr/>
            </a:pPr>
            <a:endParaRPr lang="en-US" b="1" dirty="0" smtClean="0">
              <a:solidFill>
                <a:srgbClr val="000000"/>
              </a:solidFill>
              <a:ea typeface="+mn-ea"/>
            </a:endParaRPr>
          </a:p>
          <a:p>
            <a:pPr marL="0" indent="0" defTabSz="457200" eaLnBrk="1" hangingPunct="1">
              <a:spcBef>
                <a:spcPts val="400"/>
              </a:spcBef>
              <a:buClr>
                <a:srgbClr val="000000"/>
              </a:buClr>
              <a:buSzPct val="100000"/>
              <a:buFont typeface="Times New Roman" pitchFamily="18" charset="0"/>
              <a:buNone/>
              <a:defRPr/>
            </a:pPr>
            <a:r>
              <a:rPr lang="pt-BR" dirty="0" smtClean="0">
                <a:solidFill>
                  <a:srgbClr val="000000"/>
                </a:solidFill>
                <a:ea typeface="+mn-ea"/>
              </a:rPr>
              <a:t>	( </a:t>
            </a:r>
            <a:r>
              <a:rPr lang="pt-BR" dirty="0">
                <a:solidFill>
                  <a:srgbClr val="000000"/>
                </a:solidFill>
                <a:ea typeface="+mn-ea"/>
              </a:rPr>
              <a:t>¬ Y ˅ ¬ R ) </a:t>
            </a:r>
            <a:r>
              <a:rPr lang="pt-BR" dirty="0" smtClean="0">
                <a:solidFill>
                  <a:srgbClr val="000000"/>
                </a:solidFill>
                <a:ea typeface="+mn-ea"/>
              </a:rPr>
              <a:t>^ ( </a:t>
            </a:r>
            <a:r>
              <a:rPr lang="pt-BR" dirty="0">
                <a:solidFill>
                  <a:srgbClr val="000000"/>
                </a:solidFill>
                <a:ea typeface="+mn-ea"/>
              </a:rPr>
              <a:t>Y ˅ R ) </a:t>
            </a:r>
            <a:r>
              <a:rPr lang="pt-BR" dirty="0" smtClean="0">
                <a:solidFill>
                  <a:srgbClr val="000000"/>
                </a:solidFill>
                <a:ea typeface="+mn-ea"/>
              </a:rPr>
              <a:t>^ ( </a:t>
            </a:r>
            <a:r>
              <a:rPr lang="pt-BR" dirty="0">
                <a:solidFill>
                  <a:srgbClr val="000000"/>
                </a:solidFill>
                <a:ea typeface="+mn-ea"/>
              </a:rPr>
              <a:t>Y ˅ M ) </a:t>
            </a:r>
            <a:r>
              <a:rPr lang="pt-BR" dirty="0" smtClean="0">
                <a:solidFill>
                  <a:srgbClr val="000000"/>
                </a:solidFill>
                <a:ea typeface="+mn-ea"/>
              </a:rPr>
              <a:t>^ ( </a:t>
            </a:r>
            <a:r>
              <a:rPr lang="pt-BR" dirty="0">
                <a:solidFill>
                  <a:srgbClr val="000000"/>
                </a:solidFill>
                <a:ea typeface="+mn-ea"/>
              </a:rPr>
              <a:t>R ˅ H ) </a:t>
            </a:r>
            <a:r>
              <a:rPr lang="pt-BR" dirty="0" smtClean="0">
                <a:solidFill>
                  <a:srgbClr val="000000"/>
                </a:solidFill>
                <a:ea typeface="+mn-ea"/>
              </a:rPr>
              <a:t>^ ( </a:t>
            </a:r>
            <a:r>
              <a:rPr lang="pt-BR" dirty="0">
                <a:solidFill>
                  <a:srgbClr val="000000"/>
                </a:solidFill>
                <a:ea typeface="+mn-ea"/>
              </a:rPr>
              <a:t>¬ M ˅ H ) </a:t>
            </a:r>
            <a:r>
              <a:rPr lang="pt-BR" dirty="0" smtClean="0">
                <a:solidFill>
                  <a:srgbClr val="000000"/>
                </a:solidFill>
                <a:ea typeface="+mn-ea"/>
              </a:rPr>
              <a:t>^ ( </a:t>
            </a:r>
            <a:r>
              <a:rPr lang="pt-BR" dirty="0">
                <a:solidFill>
                  <a:srgbClr val="000000"/>
                </a:solidFill>
                <a:ea typeface="+mn-ea"/>
              </a:rPr>
              <a:t>¬ H ˅ G )</a:t>
            </a:r>
          </a:p>
          <a:p>
            <a:pPr defTabSz="457200" eaLnBrk="1" hangingPunct="1">
              <a:spcBef>
                <a:spcPts val="400"/>
              </a:spcBef>
              <a:buClr>
                <a:srgbClr val="000000"/>
              </a:buClr>
              <a:buSzPct val="100000"/>
              <a:buFont typeface="Verdana" pitchFamily="34" charset="0"/>
              <a:buChar char="•"/>
              <a:defRPr/>
            </a:pPr>
            <a:endParaRPr lang="en-US" b="1" dirty="0" smtClean="0">
              <a:solidFill>
                <a:srgbClr val="000000"/>
              </a:solidFill>
              <a:ea typeface="+mn-ea"/>
            </a:endParaRPr>
          </a:p>
          <a:p>
            <a:pPr marL="0" indent="0" defTabSz="457200" eaLnBrk="1" hangingPunct="1">
              <a:spcBef>
                <a:spcPts val="400"/>
              </a:spcBef>
              <a:buClr>
                <a:srgbClr val="000000"/>
              </a:buClr>
              <a:buSzPct val="100000"/>
              <a:buFont typeface="Times New Roman" pitchFamily="18" charset="0"/>
              <a:buNone/>
              <a:defRPr/>
            </a:pPr>
            <a:endParaRPr lang="en-US" dirty="0" smtClean="0">
              <a:solidFill>
                <a:srgbClr val="FFFFFF"/>
              </a:solidFill>
              <a:ea typeface="+mn-ea"/>
            </a:endParaRPr>
          </a:p>
          <a:p>
            <a:pPr defTabSz="457200">
              <a:buClr>
                <a:srgbClr val="000000"/>
              </a:buClr>
              <a:buSzPct val="100000"/>
              <a:buFont typeface="Times New Roman" pitchFamily="18" charset="0"/>
              <a:buNone/>
              <a:defRPr/>
            </a:pPr>
            <a:r>
              <a:rPr lang="en-US" b="1" dirty="0" smtClean="0">
                <a:solidFill>
                  <a:srgbClr val="FFFFFF"/>
                </a:solidFill>
                <a:ea typeface="+mn-ea"/>
              </a:rPr>
              <a:t>1010</a:t>
            </a:r>
            <a:endParaRPr lang="en-US" dirty="0" smtClean="0">
              <a:solidFill>
                <a:srgbClr val="FFFFFF"/>
              </a:solidFill>
              <a:ea typeface="+mn-ea"/>
            </a:endParaRPr>
          </a:p>
          <a:p>
            <a:pPr defTabSz="457200">
              <a:buClr>
                <a:srgbClr val="000000"/>
              </a:buClr>
              <a:buSzPct val="100000"/>
              <a:buFont typeface="Times New Roman" pitchFamily="18" charset="0"/>
              <a:buNone/>
              <a:defRPr/>
            </a:pPr>
            <a:r>
              <a:rPr lang="en-US" b="1" dirty="0" smtClean="0">
                <a:solidFill>
                  <a:srgbClr val="FFFFFF"/>
                </a:solidFill>
                <a:ea typeface="+mn-ea"/>
              </a:rPr>
              <a:t>1111</a:t>
            </a:r>
            <a:endParaRPr lang="en-US" dirty="0" smtClean="0">
              <a:solidFill>
                <a:srgbClr val="FFFFFF"/>
              </a:solidFill>
              <a:ea typeface="+mn-ea"/>
            </a:endParaRPr>
          </a:p>
          <a:p>
            <a:pPr defTabSz="457200">
              <a:buClr>
                <a:srgbClr val="000000"/>
              </a:buClr>
              <a:buSzPct val="100000"/>
              <a:buFont typeface="Times New Roman" pitchFamily="18" charset="0"/>
              <a:buNone/>
              <a:defRPr/>
            </a:pPr>
            <a:r>
              <a:rPr lang="en-US" b="1" dirty="0" smtClean="0">
                <a:solidFill>
                  <a:srgbClr val="FFFFFF"/>
                </a:solidFill>
                <a:ea typeface="+mn-ea"/>
              </a:rPr>
              <a:t>0001</a:t>
            </a:r>
            <a:endParaRPr lang="en-US" dirty="0" smtClean="0">
              <a:solidFill>
                <a:srgbClr val="FFFFFF"/>
              </a:solidFill>
              <a:ea typeface="+mn-ea"/>
            </a:endParaRPr>
          </a:p>
          <a:p>
            <a:pPr defTabSz="457200">
              <a:buClr>
                <a:srgbClr val="000000"/>
              </a:buClr>
              <a:buSzPct val="100000"/>
              <a:buFont typeface="Times New Roman" pitchFamily="18" charset="0"/>
              <a:buNone/>
              <a:defRPr/>
            </a:pPr>
            <a:r>
              <a:rPr lang="en-US" b="1" dirty="0" smtClean="0">
                <a:solidFill>
                  <a:srgbClr val="FFFFFF"/>
                </a:solidFill>
                <a:ea typeface="+mn-ea"/>
              </a:rPr>
              <a:t>0101</a:t>
            </a:r>
            <a:endParaRPr lang="en-US" dirty="0" smtClean="0">
              <a:solidFill>
                <a:srgbClr val="FFFFFF"/>
              </a:solidFill>
              <a:ea typeface="+mn-ea"/>
            </a:endParaRPr>
          </a:p>
          <a:p>
            <a:pPr defTabSz="457200" eaLnBrk="1" hangingPunct="1">
              <a:spcBef>
                <a:spcPts val="400"/>
              </a:spcBef>
              <a:buClr>
                <a:srgbClr val="000000"/>
              </a:buClr>
              <a:buSzPct val="100000"/>
              <a:buFont typeface="Verdana" pitchFamily="34" charset="0"/>
              <a:buChar char="•"/>
              <a:defRPr/>
            </a:pPr>
            <a:endParaRPr lang="en-US" dirty="0" smtClean="0">
              <a:solidFill>
                <a:srgbClr val="000000"/>
              </a:solidFill>
              <a:latin typeface="Verdana" pitchFamily="34" charset="0"/>
              <a:ea typeface="+mn-ea"/>
            </a:endParaRPr>
          </a:p>
          <a:p>
            <a:pPr defTabSz="457200" eaLnBrk="1" hangingPunct="1">
              <a:spcBef>
                <a:spcPts val="400"/>
              </a:spcBef>
              <a:buClr>
                <a:srgbClr val="000000"/>
              </a:buClr>
              <a:buSzPct val="100000"/>
              <a:buFont typeface="Verdana" pitchFamily="34" charset="0"/>
              <a:buChar char="•"/>
              <a:defRPr/>
            </a:pPr>
            <a:endParaRPr lang="en-US" dirty="0" smtClean="0">
              <a:solidFill>
                <a:srgbClr val="000000"/>
              </a:solidFill>
              <a:latin typeface="Verdana" pitchFamily="34" charset="0"/>
              <a:ea typeface="+mn-ea"/>
            </a:endParaRPr>
          </a:p>
        </p:txBody>
      </p:sp>
    </p:spTree>
    <p:extLst>
      <p:ext uri="{BB962C8B-B14F-4D97-AF65-F5344CB8AC3E}">
        <p14:creationId xmlns:p14="http://schemas.microsoft.com/office/powerpoint/2010/main" val="10676229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304800"/>
            <a:ext cx="7848600" cy="606425"/>
          </a:xfrm>
        </p:spPr>
        <p:txBody>
          <a:bodyPr>
            <a:normAutofit fontScale="90000"/>
          </a:bodyPr>
          <a:lstStyle/>
          <a:p>
            <a:r>
              <a:rPr lang="en-US" dirty="0" smtClean="0"/>
              <a:t>Makes frequent operations</a:t>
            </a:r>
            <a:br>
              <a:rPr lang="en-US" dirty="0" smtClean="0"/>
            </a:br>
            <a:r>
              <a:rPr lang="en-US" dirty="0" smtClean="0"/>
              <a:t>easy-to-do</a:t>
            </a:r>
          </a:p>
        </p:txBody>
      </p:sp>
      <p:sp>
        <p:nvSpPr>
          <p:cNvPr id="3" name="Content Placeholder 2"/>
          <p:cNvSpPr>
            <a:spLocks noGrp="1"/>
          </p:cNvSpPr>
          <p:nvPr>
            <p:ph idx="1"/>
          </p:nvPr>
        </p:nvSpPr>
        <p:spPr>
          <a:xfrm>
            <a:off x="609600" y="1143000"/>
            <a:ext cx="8001000" cy="5026025"/>
          </a:xfrm>
        </p:spPr>
        <p:txBody>
          <a:bodyPr>
            <a:normAutofit fontScale="77500" lnSpcReduction="20000"/>
          </a:bodyPr>
          <a:lstStyle/>
          <a:p>
            <a:pPr marL="0" indent="0">
              <a:defRPr/>
            </a:pPr>
            <a:r>
              <a:rPr lang="en-US" b="1" dirty="0" smtClean="0"/>
              <a:t>Roman numerals </a:t>
            </a:r>
          </a:p>
          <a:p>
            <a:pPr lvl="1">
              <a:buFont typeface="Arial" pitchFamily="34" charset="0"/>
              <a:buChar char="•"/>
              <a:defRPr/>
            </a:pPr>
            <a:r>
              <a:rPr lang="en-US" dirty="0" smtClean="0"/>
              <a:t>M=1000, D=500, C=100, L=50, X=10, V=5, I=1</a:t>
            </a:r>
          </a:p>
          <a:p>
            <a:pPr lvl="1">
              <a:buFont typeface="Arial" pitchFamily="34" charset="0"/>
              <a:buChar char="•"/>
              <a:defRPr/>
            </a:pPr>
            <a:r>
              <a:rPr lang="en-US" dirty="0" smtClean="0"/>
              <a:t>2000 = MM;  1776 = MDCCLXXVI</a:t>
            </a:r>
          </a:p>
          <a:p>
            <a:pPr lvl="1">
              <a:buFont typeface="Arial" pitchFamily="34" charset="0"/>
              <a:buChar char="•"/>
              <a:defRPr/>
            </a:pPr>
            <a:endParaRPr lang="en-US" dirty="0" smtClean="0"/>
          </a:p>
          <a:p>
            <a:pPr>
              <a:buFont typeface="Arial" pitchFamily="34" charset="0"/>
              <a:buChar char="•"/>
              <a:defRPr/>
            </a:pPr>
            <a:r>
              <a:rPr lang="en-US" dirty="0" smtClean="0"/>
              <a:t>Long division is </a:t>
            </a:r>
            <a:r>
              <a:rPr lang="en-US" b="1" dirty="0" smtClean="0"/>
              <a:t>very tedious</a:t>
            </a:r>
            <a:r>
              <a:rPr lang="en-US" dirty="0" smtClean="0"/>
              <a:t> (try MDCCLXXVI / XVI)</a:t>
            </a:r>
            <a:endParaRPr lang="en-US" b="1" dirty="0" smtClean="0"/>
          </a:p>
          <a:p>
            <a:pPr>
              <a:buFont typeface="Arial" pitchFamily="34" charset="0"/>
              <a:buChar char="•"/>
              <a:defRPr/>
            </a:pPr>
            <a:r>
              <a:rPr lang="en-US" dirty="0" smtClean="0"/>
              <a:t>Testing for N &lt; 1000 is very easy (first letter is not “M”)</a:t>
            </a:r>
          </a:p>
          <a:p>
            <a:pPr lvl="1">
              <a:buFont typeface="Arial" pitchFamily="34" charset="0"/>
              <a:buChar char="•"/>
              <a:defRPr/>
            </a:pPr>
            <a:endParaRPr lang="en-US" dirty="0"/>
          </a:p>
          <a:p>
            <a:pPr marL="0" indent="0">
              <a:defRPr/>
            </a:pPr>
            <a:r>
              <a:rPr lang="en-US" b="1" dirty="0" smtClean="0"/>
              <a:t>Arabic numerals</a:t>
            </a:r>
          </a:p>
          <a:p>
            <a:pPr lvl="1">
              <a:buFont typeface="Arial" pitchFamily="34" charset="0"/>
              <a:buChar char="•"/>
              <a:defRPr/>
            </a:pPr>
            <a:r>
              <a:rPr lang="en-US" dirty="0" smtClean="0"/>
              <a:t>0, 1, 2, 3, 4, 5, 6, 7, 8, 9, “.”</a:t>
            </a:r>
          </a:p>
          <a:p>
            <a:pPr lvl="1">
              <a:buFont typeface="Arial" pitchFamily="34" charset="0"/>
              <a:buChar char="•"/>
              <a:defRPr/>
            </a:pPr>
            <a:endParaRPr lang="en-US" dirty="0" smtClean="0"/>
          </a:p>
          <a:p>
            <a:pPr>
              <a:buFont typeface="Arial" pitchFamily="34" charset="0"/>
              <a:buChar char="•"/>
              <a:defRPr/>
            </a:pPr>
            <a:r>
              <a:rPr lang="en-US" dirty="0" smtClean="0"/>
              <a:t>Long division is </a:t>
            </a:r>
            <a:r>
              <a:rPr lang="en-US" b="1" dirty="0" smtClean="0"/>
              <a:t>much easier</a:t>
            </a:r>
            <a:r>
              <a:rPr lang="en-US" dirty="0" smtClean="0"/>
              <a:t> (try 1776 / 16)</a:t>
            </a:r>
            <a:endParaRPr lang="en-US" b="1" dirty="0" smtClean="0"/>
          </a:p>
          <a:p>
            <a:pPr>
              <a:buFont typeface="Arial" pitchFamily="34" charset="0"/>
              <a:buChar char="•"/>
              <a:defRPr/>
            </a:pPr>
            <a:r>
              <a:rPr lang="en-US" dirty="0" smtClean="0"/>
              <a:t>Testing for N &lt; 1000 is slightly harder (have to scan the string)</a:t>
            </a:r>
            <a:endParaRPr lang="en-US" dirty="0"/>
          </a:p>
        </p:txBody>
      </p:sp>
    </p:spTree>
    <p:extLst>
      <p:ext uri="{BB962C8B-B14F-4D97-AF65-F5344CB8AC3E}">
        <p14:creationId xmlns:p14="http://schemas.microsoft.com/office/powerpoint/2010/main" val="2154877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US" dirty="0" smtClean="0"/>
              <a:t>Local inferences from local features</a:t>
            </a:r>
          </a:p>
        </p:txBody>
      </p:sp>
      <p:sp>
        <p:nvSpPr>
          <p:cNvPr id="30723" name="Content Placeholder 2"/>
          <p:cNvSpPr>
            <a:spLocks noGrp="1"/>
          </p:cNvSpPr>
          <p:nvPr>
            <p:ph idx="1"/>
          </p:nvPr>
        </p:nvSpPr>
        <p:spPr>
          <a:xfrm>
            <a:off x="609600" y="1447800"/>
            <a:ext cx="7845425" cy="2895600"/>
          </a:xfrm>
        </p:spPr>
        <p:txBody>
          <a:bodyPr>
            <a:normAutofit fontScale="85000" lnSpcReduction="20000"/>
          </a:bodyPr>
          <a:lstStyle/>
          <a:p>
            <a:pPr>
              <a:buFont typeface="Arial" charset="0"/>
              <a:buChar char="•"/>
            </a:pPr>
            <a:r>
              <a:rPr lang="en-US" dirty="0" smtClean="0"/>
              <a:t>Linear vector of pixels</a:t>
            </a:r>
          </a:p>
          <a:p>
            <a:pPr marL="0" indent="0">
              <a:buNone/>
            </a:pPr>
            <a:r>
              <a:rPr lang="en-US" dirty="0"/>
              <a:t>	</a:t>
            </a:r>
            <a:r>
              <a:rPr lang="en-US" dirty="0" smtClean="0"/>
              <a:t>= highly non-local inference for vision</a:t>
            </a:r>
          </a:p>
          <a:p>
            <a:pPr>
              <a:buFont typeface="Arial" charset="0"/>
              <a:buChar char="•"/>
            </a:pPr>
            <a:endParaRPr lang="en-US" dirty="0" smtClean="0"/>
          </a:p>
          <a:p>
            <a:pPr>
              <a:buFont typeface="Arial" charset="0"/>
              <a:buChar char="•"/>
            </a:pPr>
            <a:endParaRPr lang="en-US" dirty="0" smtClean="0"/>
          </a:p>
          <a:p>
            <a:pPr>
              <a:buFont typeface="Arial" charset="0"/>
              <a:buChar char="•"/>
            </a:pPr>
            <a:endParaRPr lang="en-US" dirty="0" smtClean="0"/>
          </a:p>
          <a:p>
            <a:pPr>
              <a:buFont typeface="Arial" charset="0"/>
              <a:buChar char="•"/>
            </a:pPr>
            <a:r>
              <a:rPr lang="en-US" dirty="0" smtClean="0"/>
              <a:t>Rectangular array of pixels</a:t>
            </a:r>
          </a:p>
          <a:p>
            <a:pPr marL="0" indent="0">
              <a:buNone/>
            </a:pPr>
            <a:r>
              <a:rPr lang="en-US" dirty="0"/>
              <a:t>	</a:t>
            </a:r>
            <a:r>
              <a:rPr lang="en-US" dirty="0" smtClean="0"/>
              <a:t>= local inference for vision</a:t>
            </a:r>
          </a:p>
          <a:p>
            <a:pPr>
              <a:buFont typeface="Arial" charset="0"/>
              <a:buChar char="•"/>
            </a:pPr>
            <a:endParaRPr lang="en-US" dirty="0" smtClean="0"/>
          </a:p>
          <a:p>
            <a:pPr>
              <a:buFont typeface="Arial" charset="0"/>
              <a:buChar char="•"/>
            </a:pPr>
            <a:endParaRPr lang="en-US" dirty="0" smtClean="0"/>
          </a:p>
          <a:p>
            <a:pPr>
              <a:buFont typeface="Arial" charset="0"/>
              <a:buChar char="•"/>
            </a:pPr>
            <a:endParaRPr lang="en-US" dirty="0" smtClean="0"/>
          </a:p>
          <a:p>
            <a:pPr>
              <a:buFont typeface="Arial" charset="0"/>
              <a:buChar char="•"/>
            </a:pPr>
            <a:endParaRPr lang="en-US" dirty="0" smtClean="0"/>
          </a:p>
          <a:p>
            <a:pPr>
              <a:buFont typeface="Arial" charset="0"/>
              <a:buChar char="•"/>
            </a:pPr>
            <a:endParaRPr lang="en-US" dirty="0" smtClean="0"/>
          </a:p>
          <a:p>
            <a:pPr>
              <a:buFont typeface="Arial" charset="0"/>
              <a:buChar char="•"/>
            </a:pPr>
            <a:endParaRPr lang="en-US" dirty="0" smtClean="0"/>
          </a:p>
          <a:p>
            <a:pPr>
              <a:buFont typeface="Arial" charset="0"/>
              <a:buChar char="•"/>
            </a:pPr>
            <a:endParaRPr lang="en-US" dirty="0" smtClean="0"/>
          </a:p>
          <a:p>
            <a:pPr>
              <a:buFont typeface="Arial" charset="0"/>
              <a:buChar char="•"/>
            </a:pPr>
            <a:endParaRPr lang="en-US" dirty="0" smtClean="0"/>
          </a:p>
          <a:p>
            <a:pPr>
              <a:buFont typeface="Arial" charset="0"/>
              <a:buChar char="•"/>
            </a:pPr>
            <a:endParaRPr lang="en-US" dirty="0" smtClean="0"/>
          </a:p>
          <a:p>
            <a:pPr>
              <a:buFont typeface="Arial" charset="0"/>
              <a:buChar char="•"/>
            </a:pPr>
            <a:endParaRPr lang="en-US" dirty="0" smtClean="0"/>
          </a:p>
          <a:p>
            <a:pPr>
              <a:buFont typeface="Arial" charset="0"/>
              <a:buChar char="•"/>
            </a:pPr>
            <a:endParaRPr lang="en-US" dirty="0" smtClean="0"/>
          </a:p>
        </p:txBody>
      </p:sp>
      <p:graphicFrame>
        <p:nvGraphicFramePr>
          <p:cNvPr id="5" name="Table 4"/>
          <p:cNvGraphicFramePr>
            <a:graphicFrameLocks noGrp="1" noChangeAspect="1"/>
          </p:cNvGraphicFramePr>
          <p:nvPr>
            <p:extLst>
              <p:ext uri="{D42A27DB-BD31-4B8C-83A1-F6EECF244321}">
                <p14:modId xmlns:p14="http://schemas.microsoft.com/office/powerpoint/2010/main" val="2311262021"/>
              </p:ext>
            </p:extLst>
          </p:nvPr>
        </p:nvGraphicFramePr>
        <p:xfrm>
          <a:off x="2362200" y="4343400"/>
          <a:ext cx="3276600" cy="2194344"/>
        </p:xfrm>
        <a:graphic>
          <a:graphicData uri="http://schemas.openxmlformats.org/drawingml/2006/table">
            <a:tbl>
              <a:tblPr>
                <a:tableStyleId>{5940675A-B579-460E-94D1-54222C63F5DA}</a:tableStyleId>
              </a:tblPr>
              <a:tblGrid>
                <a:gridCol w="327660"/>
                <a:gridCol w="327660"/>
                <a:gridCol w="327660"/>
                <a:gridCol w="327660"/>
                <a:gridCol w="327660"/>
                <a:gridCol w="327660"/>
                <a:gridCol w="327660"/>
                <a:gridCol w="327660"/>
                <a:gridCol w="327660"/>
                <a:gridCol w="327660"/>
              </a:tblGrid>
              <a:tr h="365720">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1</a:t>
                      </a:r>
                      <a:endParaRPr lang="en-US" sz="1800" b="1" dirty="0"/>
                    </a:p>
                  </a:txBody>
                  <a:tcPr marT="45702" marB="45702">
                    <a:solidFill>
                      <a:srgbClr val="FFC000"/>
                    </a:solidFill>
                  </a:tcPr>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r>
              <a:tr h="365720">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1</a:t>
                      </a:r>
                      <a:endParaRPr lang="en-US" sz="1800" b="1" dirty="0"/>
                    </a:p>
                  </a:txBody>
                  <a:tcPr marT="45702" marB="45702">
                    <a:solidFill>
                      <a:srgbClr val="FFC000"/>
                    </a:solidFill>
                  </a:tcPr>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r>
              <a:tr h="365720">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1</a:t>
                      </a:r>
                      <a:endParaRPr lang="en-US" sz="1800" b="1" dirty="0"/>
                    </a:p>
                  </a:txBody>
                  <a:tcPr marT="45702" marB="45702">
                    <a:solidFill>
                      <a:srgbClr val="FFC000"/>
                    </a:solidFill>
                  </a:tcPr>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r>
              <a:tr h="365720">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1</a:t>
                      </a:r>
                      <a:endParaRPr lang="en-US" sz="1800" b="1" dirty="0"/>
                    </a:p>
                  </a:txBody>
                  <a:tcPr marT="45702" marB="45702">
                    <a:solidFill>
                      <a:srgbClr val="FFC000"/>
                    </a:solidFill>
                  </a:tcPr>
                </a:tc>
                <a:tc>
                  <a:txBody>
                    <a:bodyPr/>
                    <a:lstStyle/>
                    <a:p>
                      <a:pPr algn="ctr"/>
                      <a:r>
                        <a:rPr lang="en-US" sz="1800" b="1" dirty="0" smtClean="0"/>
                        <a:t>1</a:t>
                      </a:r>
                      <a:endParaRPr lang="en-US" sz="1800" b="1" dirty="0"/>
                    </a:p>
                  </a:txBody>
                  <a:tcPr marT="45702" marB="45702">
                    <a:solidFill>
                      <a:srgbClr val="FFC000"/>
                    </a:solidFill>
                  </a:tcPr>
                </a:tc>
                <a:tc>
                  <a:txBody>
                    <a:bodyPr/>
                    <a:lstStyle/>
                    <a:p>
                      <a:pPr algn="ctr"/>
                      <a:r>
                        <a:rPr lang="en-US" sz="1800" b="1" dirty="0" smtClean="0"/>
                        <a:t>1</a:t>
                      </a:r>
                      <a:endParaRPr lang="en-US" sz="1800" b="1" dirty="0"/>
                    </a:p>
                  </a:txBody>
                  <a:tcPr marT="45702" marB="45702">
                    <a:solidFill>
                      <a:srgbClr val="FFC000"/>
                    </a:solidFill>
                  </a:tcPr>
                </a:tc>
                <a:tc>
                  <a:txBody>
                    <a:bodyPr/>
                    <a:lstStyle/>
                    <a:p>
                      <a:pPr algn="ctr"/>
                      <a:r>
                        <a:rPr lang="en-US" sz="1800" b="1" dirty="0" smtClean="0"/>
                        <a:t>1</a:t>
                      </a:r>
                      <a:endParaRPr lang="en-US" sz="1800" b="1" dirty="0"/>
                    </a:p>
                  </a:txBody>
                  <a:tcPr marT="45702" marB="45702">
                    <a:solidFill>
                      <a:srgbClr val="FFC000"/>
                    </a:solidFill>
                  </a:tcPr>
                </a:tc>
                <a:tc>
                  <a:txBody>
                    <a:bodyPr/>
                    <a:lstStyle/>
                    <a:p>
                      <a:pPr algn="ctr"/>
                      <a:r>
                        <a:rPr lang="en-US" sz="1800" b="1" dirty="0" smtClean="0"/>
                        <a:t>1</a:t>
                      </a:r>
                      <a:endParaRPr lang="en-US" sz="1800" b="1" dirty="0"/>
                    </a:p>
                  </a:txBody>
                  <a:tcPr marT="45702" marB="45702">
                    <a:solidFill>
                      <a:srgbClr val="FFC000"/>
                    </a:solidFill>
                  </a:tcPr>
                </a:tc>
                <a:tc>
                  <a:txBody>
                    <a:bodyPr/>
                    <a:lstStyle/>
                    <a:p>
                      <a:pPr algn="ctr"/>
                      <a:r>
                        <a:rPr lang="en-US" sz="1800" b="1" dirty="0" smtClean="0"/>
                        <a:t>1</a:t>
                      </a:r>
                      <a:endParaRPr lang="en-US" sz="1800" b="1" dirty="0"/>
                    </a:p>
                  </a:txBody>
                  <a:tcPr marT="45702" marB="45702">
                    <a:solidFill>
                      <a:srgbClr val="FFC000"/>
                    </a:solidFill>
                  </a:tcPr>
                </a:tc>
                <a:tc>
                  <a:txBody>
                    <a:bodyPr/>
                    <a:lstStyle/>
                    <a:p>
                      <a:pPr algn="ctr"/>
                      <a:r>
                        <a:rPr lang="en-US" sz="1800" b="1" dirty="0" smtClean="0"/>
                        <a:t>1</a:t>
                      </a:r>
                      <a:endParaRPr lang="en-US" sz="1800" b="1" dirty="0"/>
                    </a:p>
                  </a:txBody>
                  <a:tcPr marT="45702" marB="45702">
                    <a:solidFill>
                      <a:srgbClr val="FFC000"/>
                    </a:solidFill>
                  </a:tcPr>
                </a:tc>
              </a:tr>
              <a:tr h="365720">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r>
              <a:tr h="365720">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c>
                  <a:txBody>
                    <a:bodyPr/>
                    <a:lstStyle/>
                    <a:p>
                      <a:pPr algn="ctr"/>
                      <a:r>
                        <a:rPr lang="en-US" sz="1800" b="1" dirty="0" smtClean="0"/>
                        <a:t>0</a:t>
                      </a:r>
                      <a:endParaRPr lang="en-US" sz="1800" b="1" dirty="0"/>
                    </a:p>
                  </a:txBody>
                  <a:tcPr marT="45702" marB="45702"/>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216654908"/>
              </p:ext>
            </p:extLst>
          </p:nvPr>
        </p:nvGraphicFramePr>
        <p:xfrm>
          <a:off x="1104899" y="2321147"/>
          <a:ext cx="6019802" cy="371475"/>
        </p:xfrm>
        <a:graphic>
          <a:graphicData uri="http://schemas.openxmlformats.org/drawingml/2006/table">
            <a:tbl>
              <a:tblPr firstRow="1" bandRow="1">
                <a:tableStyleId>{D7AC3CCA-C797-4891-BE02-D94E43425B78}</a:tableStyleId>
              </a:tblPr>
              <a:tblGrid>
                <a:gridCol w="354106"/>
                <a:gridCol w="354106"/>
                <a:gridCol w="354106"/>
                <a:gridCol w="354106"/>
                <a:gridCol w="354106"/>
                <a:gridCol w="354106"/>
                <a:gridCol w="354106"/>
                <a:gridCol w="354106"/>
                <a:gridCol w="354106"/>
                <a:gridCol w="354106"/>
                <a:gridCol w="354106"/>
                <a:gridCol w="354106"/>
                <a:gridCol w="354106"/>
                <a:gridCol w="354106"/>
                <a:gridCol w="354106"/>
                <a:gridCol w="354106"/>
                <a:gridCol w="354106"/>
              </a:tblGrid>
              <a:tr h="3714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t>
                      </a:r>
                    </a:p>
                  </a:txBody>
                  <a:tcPr marT="45798" marB="45798">
                    <a:noFill/>
                  </a:tcPr>
                </a:tc>
                <a:tc>
                  <a:txBody>
                    <a:bodyPr/>
                    <a:lstStyle/>
                    <a:p>
                      <a:pPr algn="ctr"/>
                      <a:r>
                        <a:rPr lang="en-US" sz="1800" dirty="0" smtClean="0"/>
                        <a:t>…</a:t>
                      </a:r>
                      <a:endParaRPr lang="en-US" sz="1800" dirty="0"/>
                    </a:p>
                  </a:txBody>
                  <a:tcPr marT="45798" marB="45798">
                    <a:noFill/>
                  </a:tcPr>
                </a:tc>
                <a:tc>
                  <a:txBody>
                    <a:bodyPr/>
                    <a:lstStyle/>
                    <a:p>
                      <a:pPr algn="ctr"/>
                      <a:r>
                        <a:rPr lang="en-US" sz="1800" dirty="0" smtClean="0"/>
                        <a:t>0</a:t>
                      </a:r>
                      <a:endParaRPr lang="en-US" sz="1800" dirty="0"/>
                    </a:p>
                  </a:txBody>
                  <a:tcPr marT="45798" marB="45798">
                    <a:noFill/>
                  </a:tcPr>
                </a:tc>
                <a:tc>
                  <a:txBody>
                    <a:bodyPr/>
                    <a:lstStyle/>
                    <a:p>
                      <a:pPr algn="ctr"/>
                      <a:r>
                        <a:rPr lang="en-US" sz="1800" dirty="0" smtClean="0"/>
                        <a:t>1</a:t>
                      </a:r>
                      <a:endParaRPr lang="en-US" sz="1800" dirty="0"/>
                    </a:p>
                  </a:txBody>
                  <a:tcPr marT="45798" marB="45798">
                    <a:solidFill>
                      <a:srgbClr val="FFC000"/>
                    </a:solidFill>
                  </a:tcPr>
                </a:tc>
                <a:tc>
                  <a:txBody>
                    <a:bodyPr/>
                    <a:lstStyle/>
                    <a:p>
                      <a:pPr algn="ctr"/>
                      <a:r>
                        <a:rPr lang="en-US" sz="1800" dirty="0" smtClean="0"/>
                        <a:t>0</a:t>
                      </a:r>
                      <a:endParaRPr lang="en-US" sz="1800" dirty="0"/>
                    </a:p>
                  </a:txBody>
                  <a:tcPr marT="45798" marB="45798">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t>
                      </a:r>
                    </a:p>
                  </a:txBody>
                  <a:tcPr marT="45798" marB="45798">
                    <a:noFill/>
                  </a:tcPr>
                </a:tc>
                <a:tc>
                  <a:txBody>
                    <a:bodyPr/>
                    <a:lstStyle/>
                    <a:p>
                      <a:pPr algn="ctr"/>
                      <a:r>
                        <a:rPr lang="en-US" sz="1800" dirty="0" smtClean="0"/>
                        <a:t>…</a:t>
                      </a:r>
                      <a:endParaRPr lang="en-US" sz="1800" dirty="0"/>
                    </a:p>
                  </a:txBody>
                  <a:tcPr marT="45798" marB="45798">
                    <a:noFill/>
                  </a:tcPr>
                </a:tc>
                <a:tc>
                  <a:txBody>
                    <a:bodyPr/>
                    <a:lstStyle/>
                    <a:p>
                      <a:pPr algn="ctr"/>
                      <a:r>
                        <a:rPr lang="en-US" sz="1800" dirty="0" smtClean="0"/>
                        <a:t>0</a:t>
                      </a:r>
                      <a:endParaRPr lang="en-US" sz="1800" dirty="0"/>
                    </a:p>
                  </a:txBody>
                  <a:tcPr marT="45798" marB="45798">
                    <a:noFill/>
                  </a:tcPr>
                </a:tc>
                <a:tc>
                  <a:txBody>
                    <a:bodyPr/>
                    <a:lstStyle/>
                    <a:p>
                      <a:pPr algn="ctr"/>
                      <a:r>
                        <a:rPr lang="en-US" sz="1800" dirty="0" smtClean="0"/>
                        <a:t>1</a:t>
                      </a:r>
                      <a:endParaRPr lang="en-US" sz="1800" dirty="0"/>
                    </a:p>
                  </a:txBody>
                  <a:tcPr marT="45798" marB="45798">
                    <a:solidFill>
                      <a:srgbClr val="FFC000"/>
                    </a:solidFill>
                  </a:tcPr>
                </a:tc>
                <a:tc>
                  <a:txBody>
                    <a:bodyPr/>
                    <a:lstStyle/>
                    <a:p>
                      <a:pPr algn="ctr"/>
                      <a:r>
                        <a:rPr lang="en-US" sz="1800" dirty="0" smtClean="0"/>
                        <a:t>1</a:t>
                      </a:r>
                      <a:endParaRPr lang="en-US" sz="1800" dirty="0"/>
                    </a:p>
                  </a:txBody>
                  <a:tcPr marT="45798" marB="45798">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t>
                      </a:r>
                    </a:p>
                  </a:txBody>
                  <a:tcPr marT="45798" marB="45798">
                    <a:noFill/>
                  </a:tcPr>
                </a:tc>
                <a:tc>
                  <a:txBody>
                    <a:bodyPr/>
                    <a:lstStyle/>
                    <a:p>
                      <a:pPr algn="ctr"/>
                      <a:r>
                        <a:rPr lang="en-US" sz="1800" dirty="0" smtClean="0"/>
                        <a:t>…</a:t>
                      </a:r>
                      <a:endParaRPr lang="en-US" sz="1800" dirty="0"/>
                    </a:p>
                  </a:txBody>
                  <a:tcPr marT="45798" marB="45798">
                    <a:noFill/>
                  </a:tcPr>
                </a:tc>
                <a:tc>
                  <a:txBody>
                    <a:bodyPr/>
                    <a:lstStyle/>
                    <a:p>
                      <a:pPr algn="ctr"/>
                      <a:r>
                        <a:rPr lang="en-US" sz="1800" dirty="0" smtClean="0"/>
                        <a:t>0</a:t>
                      </a:r>
                      <a:endParaRPr lang="en-US" sz="1800" dirty="0"/>
                    </a:p>
                  </a:txBody>
                  <a:tcPr marT="45798" marB="45798">
                    <a:noFill/>
                  </a:tcPr>
                </a:tc>
                <a:tc>
                  <a:txBody>
                    <a:bodyPr/>
                    <a:lstStyle/>
                    <a:p>
                      <a:pPr algn="ctr"/>
                      <a:r>
                        <a:rPr lang="en-US" sz="1800" dirty="0" smtClean="0"/>
                        <a:t>0</a:t>
                      </a:r>
                      <a:endParaRPr lang="en-US" sz="1800" dirty="0"/>
                    </a:p>
                  </a:txBody>
                  <a:tcPr marT="45798" marB="45798">
                    <a:noFill/>
                  </a:tcPr>
                </a:tc>
                <a:tc>
                  <a:txBody>
                    <a:bodyPr/>
                    <a:lstStyle/>
                    <a:p>
                      <a:pPr algn="ctr"/>
                      <a:r>
                        <a:rPr lang="en-US" sz="1800" dirty="0" smtClean="0"/>
                        <a:t>0</a:t>
                      </a:r>
                      <a:endParaRPr lang="en-US" sz="1800" dirty="0"/>
                    </a:p>
                  </a:txBody>
                  <a:tcPr marT="45798" marB="45798">
                    <a:noFill/>
                  </a:tcPr>
                </a:tc>
                <a:tc>
                  <a:txBody>
                    <a:bodyPr/>
                    <a:lstStyle/>
                    <a:p>
                      <a:pPr algn="ctr"/>
                      <a:r>
                        <a:rPr lang="en-US" sz="1800" dirty="0" smtClean="0"/>
                        <a:t>…</a:t>
                      </a:r>
                      <a:endParaRPr lang="en-US" sz="1800" dirty="0"/>
                    </a:p>
                  </a:txBody>
                  <a:tcPr marT="45798" marB="45798">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t>
                      </a:r>
                    </a:p>
                  </a:txBody>
                  <a:tcPr marT="45798" marB="45798">
                    <a:noFill/>
                  </a:tcPr>
                </a:tc>
              </a:tr>
            </a:tbl>
          </a:graphicData>
        </a:graphic>
      </p:graphicFrame>
      <p:grpSp>
        <p:nvGrpSpPr>
          <p:cNvPr id="4" name="Group 3"/>
          <p:cNvGrpSpPr/>
          <p:nvPr/>
        </p:nvGrpSpPr>
        <p:grpSpPr>
          <a:xfrm>
            <a:off x="2971800" y="3962400"/>
            <a:ext cx="4267200" cy="2209800"/>
            <a:chOff x="2667000" y="3124200"/>
            <a:chExt cx="4267200" cy="2209800"/>
          </a:xfrm>
        </p:grpSpPr>
        <p:sp>
          <p:nvSpPr>
            <p:cNvPr id="13417" name="Rectangle 6"/>
            <p:cNvSpPr>
              <a:spLocks noChangeArrowheads="1"/>
            </p:cNvSpPr>
            <p:nvPr/>
          </p:nvSpPr>
          <p:spPr bwMode="auto">
            <a:xfrm>
              <a:off x="2667000" y="4191000"/>
              <a:ext cx="1066800" cy="1143000"/>
            </a:xfrm>
            <a:prstGeom prst="rect">
              <a:avLst/>
            </a:prstGeom>
            <a:noFill/>
            <a:ln w="889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eaLnBrk="1" hangingPunct="1">
                <a:buClr>
                  <a:srgbClr val="000000"/>
                </a:buClr>
                <a:buSzPct val="100000"/>
                <a:buFont typeface="Times New Roman" pitchFamily="18" charset="0"/>
                <a:buNone/>
                <a:defRPr/>
              </a:pPr>
              <a:endParaRPr lang="en-US">
                <a:solidFill>
                  <a:srgbClr val="FFFFFF"/>
                </a:solidFill>
                <a:latin typeface="Arial" charset="0"/>
                <a:ea typeface="+mn-ea"/>
              </a:endParaRPr>
            </a:p>
          </p:txBody>
        </p:sp>
        <p:sp>
          <p:nvSpPr>
            <p:cNvPr id="13418" name="TextBox 7"/>
            <p:cNvSpPr txBox="1">
              <a:spLocks noChangeArrowheads="1"/>
            </p:cNvSpPr>
            <p:nvPr/>
          </p:nvSpPr>
          <p:spPr bwMode="auto">
            <a:xfrm>
              <a:off x="5813425" y="3124200"/>
              <a:ext cx="112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buClr>
                  <a:srgbClr val="000000"/>
                </a:buClr>
                <a:buSzPct val="100000"/>
                <a:buFont typeface="Times New Roman" pitchFamily="18" charset="0"/>
                <a:buNone/>
                <a:defRPr/>
              </a:pPr>
              <a:r>
                <a:rPr lang="en-US" b="1">
                  <a:solidFill>
                    <a:srgbClr val="FF0000"/>
                  </a:solidFill>
                  <a:latin typeface="Arial" charset="0"/>
                  <a:ea typeface="+mn-ea"/>
                </a:rPr>
                <a:t>Corner!!</a:t>
              </a:r>
            </a:p>
          </p:txBody>
        </p:sp>
        <p:cxnSp>
          <p:nvCxnSpPr>
            <p:cNvPr id="30865" name="Straight Connector 13"/>
            <p:cNvCxnSpPr>
              <a:cxnSpLocks noChangeShapeType="1"/>
            </p:cNvCxnSpPr>
            <p:nvPr/>
          </p:nvCxnSpPr>
          <p:spPr bwMode="auto">
            <a:xfrm flipH="1">
              <a:off x="3733800" y="3308350"/>
              <a:ext cx="2079625" cy="88265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grpSp>
        <p:nvGrpSpPr>
          <p:cNvPr id="3" name="Group 2"/>
          <p:cNvGrpSpPr/>
          <p:nvPr/>
        </p:nvGrpSpPr>
        <p:grpSpPr>
          <a:xfrm>
            <a:off x="1752600" y="2271711"/>
            <a:ext cx="5334000" cy="914400"/>
            <a:chOff x="1752600" y="1671638"/>
            <a:chExt cx="5334000" cy="914400"/>
          </a:xfrm>
        </p:grpSpPr>
        <p:sp>
          <p:nvSpPr>
            <p:cNvPr id="13450" name="TextBox 14"/>
            <p:cNvSpPr txBox="1">
              <a:spLocks noChangeArrowheads="1"/>
            </p:cNvSpPr>
            <p:nvPr/>
          </p:nvSpPr>
          <p:spPr bwMode="auto">
            <a:xfrm>
              <a:off x="5813425" y="2216150"/>
              <a:ext cx="1273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buClr>
                  <a:srgbClr val="000000"/>
                </a:buClr>
                <a:buSzPct val="100000"/>
                <a:buFont typeface="Times New Roman" pitchFamily="18" charset="0"/>
                <a:buNone/>
                <a:defRPr/>
              </a:pPr>
              <a:r>
                <a:rPr lang="en-US" b="1" dirty="0">
                  <a:solidFill>
                    <a:srgbClr val="FF0000"/>
                  </a:solidFill>
                  <a:latin typeface="Arial" charset="0"/>
                  <a:ea typeface="+mn-ea"/>
                </a:rPr>
                <a:t>Corner??</a:t>
              </a:r>
            </a:p>
          </p:txBody>
        </p:sp>
        <p:grpSp>
          <p:nvGrpSpPr>
            <p:cNvPr id="2" name="Group 1"/>
            <p:cNvGrpSpPr/>
            <p:nvPr/>
          </p:nvGrpSpPr>
          <p:grpSpPr>
            <a:xfrm>
              <a:off x="1752600" y="1671638"/>
              <a:ext cx="4627563" cy="730250"/>
              <a:chOff x="1752600" y="1671638"/>
              <a:chExt cx="4627563" cy="730250"/>
            </a:xfrm>
          </p:grpSpPr>
          <p:cxnSp>
            <p:nvCxnSpPr>
              <p:cNvPr id="30867" name="Straight Connector 17"/>
              <p:cNvCxnSpPr>
                <a:cxnSpLocks noChangeShapeType="1"/>
                <a:stCxn id="13450" idx="1"/>
              </p:cNvCxnSpPr>
              <p:nvPr/>
            </p:nvCxnSpPr>
            <p:spPr bwMode="auto">
              <a:xfrm flipH="1" flipV="1">
                <a:off x="4648200" y="2149475"/>
                <a:ext cx="1165225" cy="252413"/>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0868" name="Straight Connector 21"/>
              <p:cNvCxnSpPr>
                <a:cxnSpLocks noChangeShapeType="1"/>
              </p:cNvCxnSpPr>
              <p:nvPr/>
            </p:nvCxnSpPr>
            <p:spPr bwMode="auto">
              <a:xfrm flipH="1" flipV="1">
                <a:off x="5291138" y="2149475"/>
                <a:ext cx="500062" cy="252413"/>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0869" name="Straight Connector 22"/>
              <p:cNvCxnSpPr>
                <a:cxnSpLocks noChangeShapeType="1"/>
              </p:cNvCxnSpPr>
              <p:nvPr/>
            </p:nvCxnSpPr>
            <p:spPr bwMode="auto">
              <a:xfrm flipH="1" flipV="1">
                <a:off x="2819400" y="2149475"/>
                <a:ext cx="2994025" cy="252413"/>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14" name="Rectangle 6"/>
              <p:cNvSpPr>
                <a:spLocks noChangeArrowheads="1"/>
              </p:cNvSpPr>
              <p:nvPr/>
            </p:nvSpPr>
            <p:spPr bwMode="auto">
              <a:xfrm>
                <a:off x="1752600" y="1676400"/>
                <a:ext cx="1066800" cy="473075"/>
              </a:xfrm>
              <a:prstGeom prst="rect">
                <a:avLst/>
              </a:prstGeom>
              <a:noFill/>
              <a:ln w="889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eaLnBrk="1" hangingPunct="1">
                  <a:buClr>
                    <a:srgbClr val="000000"/>
                  </a:buClr>
                  <a:buSzPct val="100000"/>
                  <a:buFont typeface="Times New Roman" pitchFamily="18" charset="0"/>
                  <a:buNone/>
                  <a:defRPr/>
                </a:pPr>
                <a:endParaRPr lang="en-US">
                  <a:solidFill>
                    <a:srgbClr val="FFFFFF"/>
                  </a:solidFill>
                  <a:latin typeface="Arial" charset="0"/>
                  <a:ea typeface="+mn-ea"/>
                </a:endParaRPr>
              </a:p>
            </p:txBody>
          </p:sp>
          <p:sp>
            <p:nvSpPr>
              <p:cNvPr id="16" name="Rectangle 6"/>
              <p:cNvSpPr>
                <a:spLocks noChangeArrowheads="1"/>
              </p:cNvSpPr>
              <p:nvPr/>
            </p:nvSpPr>
            <p:spPr bwMode="auto">
              <a:xfrm>
                <a:off x="3581400" y="1671638"/>
                <a:ext cx="1066800" cy="473075"/>
              </a:xfrm>
              <a:prstGeom prst="rect">
                <a:avLst/>
              </a:prstGeom>
              <a:noFill/>
              <a:ln w="889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eaLnBrk="1" hangingPunct="1">
                  <a:buClr>
                    <a:srgbClr val="000000"/>
                  </a:buClr>
                  <a:buSzPct val="100000"/>
                  <a:buFont typeface="Times New Roman" pitchFamily="18" charset="0"/>
                  <a:buNone/>
                  <a:defRPr/>
                </a:pPr>
                <a:endParaRPr lang="en-US">
                  <a:solidFill>
                    <a:srgbClr val="FFFFFF"/>
                  </a:solidFill>
                  <a:latin typeface="Arial" charset="0"/>
                  <a:ea typeface="+mn-ea"/>
                </a:endParaRPr>
              </a:p>
            </p:txBody>
          </p:sp>
          <p:sp>
            <p:nvSpPr>
              <p:cNvPr id="17" name="Rectangle 6"/>
              <p:cNvSpPr>
                <a:spLocks noChangeArrowheads="1"/>
              </p:cNvSpPr>
              <p:nvPr/>
            </p:nvSpPr>
            <p:spPr bwMode="auto">
              <a:xfrm>
                <a:off x="5313363" y="1676400"/>
                <a:ext cx="1066800" cy="473075"/>
              </a:xfrm>
              <a:prstGeom prst="rect">
                <a:avLst/>
              </a:prstGeom>
              <a:noFill/>
              <a:ln w="889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eaLnBrk="1" hangingPunct="1">
                  <a:buClr>
                    <a:srgbClr val="000000"/>
                  </a:buClr>
                  <a:buSzPct val="100000"/>
                  <a:buFont typeface="Times New Roman" pitchFamily="18" charset="0"/>
                  <a:buNone/>
                  <a:defRPr/>
                </a:pPr>
                <a:endParaRPr lang="en-US">
                  <a:solidFill>
                    <a:srgbClr val="FFFFFF"/>
                  </a:solidFill>
                  <a:latin typeface="Arial" charset="0"/>
                  <a:ea typeface="+mn-ea"/>
                </a:endParaRPr>
              </a:p>
            </p:txBody>
          </p:sp>
        </p:grpSp>
      </p:grpSp>
    </p:spTree>
    <p:extLst>
      <p:ext uri="{BB962C8B-B14F-4D97-AF65-F5344CB8AC3E}">
        <p14:creationId xmlns:p14="http://schemas.microsoft.com/office/powerpoint/2010/main" val="1002510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mus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219075"/>
            <a:ext cx="4608513"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8414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17028</TotalTime>
  <Words>534</Words>
  <Application>Microsoft Office PowerPoint</Application>
  <PresentationFormat>On-screen Show (4:3)</PresentationFormat>
  <Paragraphs>196</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Importance of A Good Representation</vt:lpstr>
      <vt:lpstr>Properties of a good representation:</vt:lpstr>
      <vt:lpstr>PowerPoint Presentation</vt:lpstr>
      <vt:lpstr>PowerPoint Presentation</vt:lpstr>
      <vt:lpstr>PowerPoint Presentation</vt:lpstr>
      <vt:lpstr>PowerPoint Presentation</vt:lpstr>
      <vt:lpstr>Makes frequent operations easy-to-do</vt:lpstr>
      <vt:lpstr>Local inferences from local features</vt:lpstr>
      <vt:lpstr>PowerPoint Presentation</vt:lpstr>
      <vt:lpstr>Positive Examples   |   Negative Examples</vt:lpstr>
      <vt:lpstr>Digital 3D Shape Representation</vt:lpstr>
      <vt:lpstr>The Power of a Good Representation</vt:lpstr>
      <vt:lpstr>Learning the “Multiple Instance” Problem</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Lathrop,Richard</dc:creator>
  <cp:lastModifiedBy>Lathrop,Richard</cp:lastModifiedBy>
  <cp:revision>6</cp:revision>
  <dcterms:created xsi:type="dcterms:W3CDTF">2013-01-17T19:53:25Z</dcterms:created>
  <dcterms:modified xsi:type="dcterms:W3CDTF">2013-10-01T20:38:33Z</dcterms:modified>
</cp:coreProperties>
</file>