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0"/>
  </p:notesMasterIdLst>
  <p:handoutMasterIdLst>
    <p:handoutMasterId r:id="rId111"/>
  </p:handoutMasterIdLst>
  <p:sldIdLst>
    <p:sldId id="318" r:id="rId2"/>
    <p:sldId id="257" r:id="rId3"/>
    <p:sldId id="381" r:id="rId4"/>
    <p:sldId id="319" r:id="rId5"/>
    <p:sldId id="366" r:id="rId6"/>
    <p:sldId id="320" r:id="rId7"/>
    <p:sldId id="260" r:id="rId8"/>
    <p:sldId id="261" r:id="rId9"/>
    <p:sldId id="321" r:id="rId10"/>
    <p:sldId id="262" r:id="rId11"/>
    <p:sldId id="263" r:id="rId12"/>
    <p:sldId id="264" r:id="rId13"/>
    <p:sldId id="382" r:id="rId14"/>
    <p:sldId id="265" r:id="rId15"/>
    <p:sldId id="322" r:id="rId16"/>
    <p:sldId id="266" r:id="rId17"/>
    <p:sldId id="267" r:id="rId18"/>
    <p:sldId id="268" r:id="rId19"/>
    <p:sldId id="269" r:id="rId20"/>
    <p:sldId id="270"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50" r:id="rId35"/>
    <p:sldId id="383" r:id="rId36"/>
    <p:sldId id="275" r:id="rId37"/>
    <p:sldId id="323" r:id="rId38"/>
    <p:sldId id="276" r:id="rId39"/>
    <p:sldId id="277" r:id="rId40"/>
    <p:sldId id="278" r:id="rId41"/>
    <p:sldId id="279" r:id="rId42"/>
    <p:sldId id="280" r:id="rId43"/>
    <p:sldId id="281" r:id="rId44"/>
    <p:sldId id="282" r:id="rId45"/>
    <p:sldId id="283" r:id="rId46"/>
    <p:sldId id="338" r:id="rId47"/>
    <p:sldId id="389" r:id="rId48"/>
    <p:sldId id="390" r:id="rId49"/>
    <p:sldId id="337" r:id="rId50"/>
    <p:sldId id="329" r:id="rId51"/>
    <p:sldId id="330" r:id="rId52"/>
    <p:sldId id="392" r:id="rId53"/>
    <p:sldId id="391" r:id="rId54"/>
    <p:sldId id="393" r:id="rId55"/>
    <p:sldId id="339" r:id="rId56"/>
    <p:sldId id="332" r:id="rId57"/>
    <p:sldId id="396" r:id="rId58"/>
    <p:sldId id="397" r:id="rId59"/>
    <p:sldId id="394" r:id="rId60"/>
    <p:sldId id="398" r:id="rId61"/>
    <p:sldId id="401" r:id="rId62"/>
    <p:sldId id="408" r:id="rId63"/>
    <p:sldId id="405" r:id="rId64"/>
    <p:sldId id="409" r:id="rId65"/>
    <p:sldId id="407" r:id="rId66"/>
    <p:sldId id="410" r:id="rId67"/>
    <p:sldId id="411" r:id="rId68"/>
    <p:sldId id="412" r:id="rId69"/>
    <p:sldId id="417" r:id="rId70"/>
    <p:sldId id="418" r:id="rId71"/>
    <p:sldId id="413" r:id="rId72"/>
    <p:sldId id="414" r:id="rId73"/>
    <p:sldId id="415" r:id="rId74"/>
    <p:sldId id="416" r:id="rId75"/>
    <p:sldId id="419" r:id="rId76"/>
    <p:sldId id="420" r:id="rId77"/>
    <p:sldId id="421" r:id="rId78"/>
    <p:sldId id="422" r:id="rId79"/>
    <p:sldId id="423" r:id="rId80"/>
    <p:sldId id="424" r:id="rId81"/>
    <p:sldId id="425" r:id="rId82"/>
    <p:sldId id="426" r:id="rId83"/>
    <p:sldId id="351" r:id="rId84"/>
    <p:sldId id="295" r:id="rId85"/>
    <p:sldId id="342" r:id="rId86"/>
    <p:sldId id="296" r:id="rId87"/>
    <p:sldId id="297" r:id="rId88"/>
    <p:sldId id="298" r:id="rId89"/>
    <p:sldId id="299" r:id="rId90"/>
    <p:sldId id="343" r:id="rId91"/>
    <p:sldId id="300" r:id="rId92"/>
    <p:sldId id="340" r:id="rId93"/>
    <p:sldId id="301" r:id="rId94"/>
    <p:sldId id="341" r:id="rId95"/>
    <p:sldId id="303" r:id="rId96"/>
    <p:sldId id="304" r:id="rId97"/>
    <p:sldId id="305" r:id="rId98"/>
    <p:sldId id="306" r:id="rId99"/>
    <p:sldId id="307" r:id="rId100"/>
    <p:sldId id="352" r:id="rId101"/>
    <p:sldId id="308" r:id="rId102"/>
    <p:sldId id="349" r:id="rId103"/>
    <p:sldId id="384" r:id="rId104"/>
    <p:sldId id="385" r:id="rId105"/>
    <p:sldId id="427" r:id="rId106"/>
    <p:sldId id="310" r:id="rId107"/>
    <p:sldId id="311" r:id="rId108"/>
    <p:sldId id="317" r:id="rId10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1" d="100"/>
          <a:sy n="111" d="100"/>
        </p:scale>
        <p:origin x="-15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c\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c\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Avg</a:t>
            </a:r>
            <a:r>
              <a:rPr lang="en-US" dirty="0" smtClean="0"/>
              <a:t> Time vs. R</a:t>
            </a:r>
            <a:endParaRPr lang="en-US" dirty="0"/>
          </a:p>
        </c:rich>
      </c:tx>
      <c:layout/>
      <c:overlay val="0"/>
    </c:title>
    <c:autoTitleDeleted val="0"/>
    <c:plotArea>
      <c:layout>
        <c:manualLayout>
          <c:layoutTarget val="inner"/>
          <c:xMode val="edge"/>
          <c:yMode val="edge"/>
          <c:x val="9.8450693663292094E-2"/>
          <c:y val="0.27968346456692911"/>
          <c:w val="0.58622140982377202"/>
          <c:h val="0.55126089238845144"/>
        </c:manualLayout>
      </c:layout>
      <c:scatterChart>
        <c:scatterStyle val="lineMarker"/>
        <c:varyColors val="0"/>
        <c:ser>
          <c:idx val="0"/>
          <c:order val="0"/>
          <c:tx>
            <c:strRef>
              <c:f>Sheet1!$A$74</c:f>
              <c:strCache>
                <c:ptCount val="1"/>
                <c:pt idx="0">
                  <c:v>Avg Time</c:v>
                </c:pt>
              </c:strCache>
            </c:strRef>
          </c:tx>
          <c:xVal>
            <c:numRef>
              <c:f>Sheet1!$B$73:$J$73</c:f>
              <c:numCache>
                <c:formatCode>General</c:formatCode>
                <c:ptCount val="9"/>
                <c:pt idx="0">
                  <c:v>0</c:v>
                </c:pt>
                <c:pt idx="1">
                  <c:v>6.1728395061728392E-2</c:v>
                </c:pt>
                <c:pt idx="2">
                  <c:v>0.12345679012345678</c:v>
                </c:pt>
                <c:pt idx="3">
                  <c:v>0.16049382716049382</c:v>
                </c:pt>
                <c:pt idx="4">
                  <c:v>0.18518518518518517</c:v>
                </c:pt>
                <c:pt idx="5">
                  <c:v>0.20987654320987653</c:v>
                </c:pt>
                <c:pt idx="6">
                  <c:v>0.24691358024691357</c:v>
                </c:pt>
                <c:pt idx="7">
                  <c:v>0.30864197530864196</c:v>
                </c:pt>
                <c:pt idx="8">
                  <c:v>0.37037037037037035</c:v>
                </c:pt>
              </c:numCache>
            </c:numRef>
          </c:xVal>
          <c:yVal>
            <c:numRef>
              <c:f>Sheet1!$B$74:$J$74</c:f>
              <c:numCache>
                <c:formatCode>General</c:formatCode>
                <c:ptCount val="9"/>
                <c:pt idx="0">
                  <c:v>2.7105263157894739</c:v>
                </c:pt>
                <c:pt idx="1">
                  <c:v>0.93333333333333335</c:v>
                </c:pt>
                <c:pt idx="2">
                  <c:v>704.39</c:v>
                </c:pt>
                <c:pt idx="3">
                  <c:v>1979</c:v>
                </c:pt>
                <c:pt idx="4">
                  <c:v>2299</c:v>
                </c:pt>
                <c:pt idx="5">
                  <c:v>3395</c:v>
                </c:pt>
                <c:pt idx="6">
                  <c:v>817</c:v>
                </c:pt>
                <c:pt idx="7">
                  <c:v>36</c:v>
                </c:pt>
                <c:pt idx="8">
                  <c:v>1</c:v>
                </c:pt>
              </c:numCache>
            </c:numRef>
          </c:yVal>
          <c:smooth val="0"/>
        </c:ser>
        <c:dLbls>
          <c:showLegendKey val="0"/>
          <c:showVal val="0"/>
          <c:showCatName val="0"/>
          <c:showSerName val="0"/>
          <c:showPercent val="0"/>
          <c:showBubbleSize val="0"/>
        </c:dLbls>
        <c:axId val="163946496"/>
        <c:axId val="163947072"/>
      </c:scatterChart>
      <c:valAx>
        <c:axId val="163946496"/>
        <c:scaling>
          <c:orientation val="minMax"/>
        </c:scaling>
        <c:delete val="0"/>
        <c:axPos val="b"/>
        <c:numFmt formatCode="#,##0.00" sourceLinked="0"/>
        <c:majorTickMark val="out"/>
        <c:minorTickMark val="none"/>
        <c:tickLblPos val="nextTo"/>
        <c:crossAx val="163947072"/>
        <c:crosses val="autoZero"/>
        <c:crossBetween val="midCat"/>
      </c:valAx>
      <c:valAx>
        <c:axId val="163947072"/>
        <c:scaling>
          <c:orientation val="minMax"/>
        </c:scaling>
        <c:delete val="0"/>
        <c:axPos val="l"/>
        <c:majorGridlines/>
        <c:numFmt formatCode="General" sourceLinked="1"/>
        <c:majorTickMark val="out"/>
        <c:minorTickMark val="none"/>
        <c:tickLblPos val="nextTo"/>
        <c:crossAx val="16394649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Success </a:t>
            </a:r>
            <a:r>
              <a:rPr lang="en-US" dirty="0" smtClean="0"/>
              <a:t>Rate vs. R</a:t>
            </a:r>
            <a:endParaRPr lang="en-US" dirty="0"/>
          </a:p>
        </c:rich>
      </c:tx>
      <c:layout>
        <c:manualLayout>
          <c:xMode val="edge"/>
          <c:yMode val="edge"/>
          <c:x val="0.21345426579742049"/>
          <c:y val="4.5454545454545456E-2"/>
        </c:manualLayout>
      </c:layout>
      <c:overlay val="0"/>
    </c:title>
    <c:autoTitleDeleted val="0"/>
    <c:plotArea>
      <c:layout>
        <c:manualLayout>
          <c:layoutTarget val="inner"/>
          <c:xMode val="edge"/>
          <c:yMode val="edge"/>
          <c:x val="8.5868963960150146E-2"/>
          <c:y val="0.31782211882605582"/>
          <c:w val="0.55390116558010905"/>
          <c:h val="0.49006919589596754"/>
        </c:manualLayout>
      </c:layout>
      <c:scatterChart>
        <c:scatterStyle val="lineMarker"/>
        <c:varyColors val="0"/>
        <c:ser>
          <c:idx val="0"/>
          <c:order val="0"/>
          <c:tx>
            <c:strRef>
              <c:f>Sheet1!$A$95</c:f>
              <c:strCache>
                <c:ptCount val="1"/>
                <c:pt idx="0">
                  <c:v>Success Rate</c:v>
                </c:pt>
              </c:strCache>
            </c:strRef>
          </c:tx>
          <c:xVal>
            <c:numRef>
              <c:f>Sheet1!$B$94:$M$94</c:f>
              <c:numCache>
                <c:formatCode>General</c:formatCode>
                <c:ptCount val="12"/>
                <c:pt idx="0">
                  <c:v>0</c:v>
                </c:pt>
                <c:pt idx="1">
                  <c:v>6.1728395061728392E-2</c:v>
                </c:pt>
                <c:pt idx="2">
                  <c:v>0.12345679012345678</c:v>
                </c:pt>
                <c:pt idx="3">
                  <c:v>0.16049382716049382</c:v>
                </c:pt>
                <c:pt idx="4">
                  <c:v>0.18518518518518517</c:v>
                </c:pt>
                <c:pt idx="5">
                  <c:v>0.20987654320987653</c:v>
                </c:pt>
                <c:pt idx="6">
                  <c:v>0.24691358024691357</c:v>
                </c:pt>
                <c:pt idx="7">
                  <c:v>0.29629629629629628</c:v>
                </c:pt>
                <c:pt idx="8">
                  <c:v>0.30864197530864196</c:v>
                </c:pt>
                <c:pt idx="9">
                  <c:v>0.37037037037037035</c:v>
                </c:pt>
                <c:pt idx="10">
                  <c:v>0.43209876543209874</c:v>
                </c:pt>
                <c:pt idx="11">
                  <c:v>0.49382716049382713</c:v>
                </c:pt>
              </c:numCache>
            </c:numRef>
          </c:xVal>
          <c:yVal>
            <c:numRef>
              <c:f>Sheet1!$B$95:$M$95</c:f>
              <c:numCache>
                <c:formatCode>General</c:formatCode>
                <c:ptCount val="12"/>
                <c:pt idx="0">
                  <c:v>1</c:v>
                </c:pt>
                <c:pt idx="1">
                  <c:v>1</c:v>
                </c:pt>
                <c:pt idx="2">
                  <c:v>1</c:v>
                </c:pt>
                <c:pt idx="3">
                  <c:v>0.96</c:v>
                </c:pt>
                <c:pt idx="4">
                  <c:v>0.96</c:v>
                </c:pt>
                <c:pt idx="5">
                  <c:v>0.88</c:v>
                </c:pt>
                <c:pt idx="6">
                  <c:v>0.74</c:v>
                </c:pt>
                <c:pt idx="7">
                  <c:v>0.48</c:v>
                </c:pt>
                <c:pt idx="8">
                  <c:v>0.38</c:v>
                </c:pt>
                <c:pt idx="9">
                  <c:v>0.06</c:v>
                </c:pt>
                <c:pt idx="10">
                  <c:v>0</c:v>
                </c:pt>
                <c:pt idx="11">
                  <c:v>0</c:v>
                </c:pt>
              </c:numCache>
            </c:numRef>
          </c:yVal>
          <c:smooth val="0"/>
        </c:ser>
        <c:dLbls>
          <c:showLegendKey val="0"/>
          <c:showVal val="0"/>
          <c:showCatName val="0"/>
          <c:showSerName val="0"/>
          <c:showPercent val="0"/>
          <c:showBubbleSize val="0"/>
        </c:dLbls>
        <c:axId val="163948800"/>
        <c:axId val="163949376"/>
      </c:scatterChart>
      <c:valAx>
        <c:axId val="163948800"/>
        <c:scaling>
          <c:orientation val="minMax"/>
          <c:max val="0.5"/>
        </c:scaling>
        <c:delete val="0"/>
        <c:axPos val="b"/>
        <c:numFmt formatCode="#,##0.00" sourceLinked="0"/>
        <c:majorTickMark val="out"/>
        <c:minorTickMark val="none"/>
        <c:tickLblPos val="nextTo"/>
        <c:crossAx val="163949376"/>
        <c:crosses val="autoZero"/>
        <c:crossBetween val="midCat"/>
      </c:valAx>
      <c:valAx>
        <c:axId val="163949376"/>
        <c:scaling>
          <c:orientation val="minMax"/>
          <c:max val="1"/>
        </c:scaling>
        <c:delete val="0"/>
        <c:axPos val="l"/>
        <c:majorGridlines/>
        <c:numFmt formatCode="#,##0.00" sourceLinked="0"/>
        <c:majorTickMark val="out"/>
        <c:minorTickMark val="none"/>
        <c:tickLblPos val="nextTo"/>
        <c:crossAx val="163948800"/>
        <c:crosses val="autoZero"/>
        <c:crossBetween val="midCat"/>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5747" tIns="47873" rIns="95747" bIns="47873" rtlCol="0"/>
          <a:lstStyle>
            <a:lvl1pPr algn="l">
              <a:defRPr sz="13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5747" tIns="47873" rIns="95747" bIns="47873" rtlCol="0"/>
          <a:lstStyle>
            <a:lvl1pPr algn="r">
              <a:defRPr sz="1300">
                <a:latin typeface="Arial" pitchFamily="34" charset="0"/>
                <a:cs typeface="Arial" pitchFamily="34" charset="0"/>
              </a:defRPr>
            </a:lvl1pPr>
          </a:lstStyle>
          <a:p>
            <a:pPr>
              <a:defRPr/>
            </a:pPr>
            <a:fld id="{39E58DD5-7D95-40F0-BAD2-057F658009F2}" type="datetimeFigureOut">
              <a:rPr lang="en-US"/>
              <a:pPr>
                <a:defRPr/>
              </a:pPr>
              <a:t>1/30/2014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5747" tIns="47873" rIns="95747" bIns="47873" rtlCol="0" anchor="b"/>
          <a:lstStyle>
            <a:lvl1pPr algn="l">
              <a:defRPr sz="13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5747" tIns="47873" rIns="95747" bIns="47873" rtlCol="0" anchor="b"/>
          <a:lstStyle>
            <a:lvl1pPr algn="r">
              <a:defRPr sz="1300">
                <a:latin typeface="Arial" pitchFamily="34" charset="0"/>
                <a:cs typeface="Arial" pitchFamily="34" charset="0"/>
              </a:defRPr>
            </a:lvl1pPr>
          </a:lstStyle>
          <a:p>
            <a:pPr>
              <a:defRPr/>
            </a:pPr>
            <a:fld id="{ACDBEE66-F20E-46EF-8044-4FE36C1AC4D1}" type="slidenum">
              <a:rPr lang="en-US"/>
              <a:pPr>
                <a:defRPr/>
              </a:pPr>
              <a:t>‹#›</a:t>
            </a:fld>
            <a:endParaRPr lang="en-US"/>
          </a:p>
        </p:txBody>
      </p:sp>
    </p:spTree>
    <p:extLst>
      <p:ext uri="{BB962C8B-B14F-4D97-AF65-F5344CB8AC3E}">
        <p14:creationId xmlns:p14="http://schemas.microsoft.com/office/powerpoint/2010/main" val="3604169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atin typeface="Arial" pitchFamily="34" charset="0"/>
                <a:cs typeface="Arial" pitchFamily="34"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atin typeface="Arial" pitchFamily="34" charset="0"/>
                <a:cs typeface="Arial" pitchFamily="34" charset="0"/>
              </a:defRPr>
            </a:lvl1pPr>
          </a:lstStyle>
          <a:p>
            <a:pPr>
              <a:defRPr/>
            </a:pPr>
            <a:fld id="{3AE10F00-33C6-4FCF-B415-465AC0509AD5}" type="slidenum">
              <a:rPr lang="en-US"/>
              <a:pPr>
                <a:defRPr/>
              </a:pPr>
              <a:t>‹#›</a:t>
            </a:fld>
            <a:endParaRPr lang="en-US"/>
          </a:p>
        </p:txBody>
      </p:sp>
    </p:spTree>
    <p:extLst>
      <p:ext uri="{BB962C8B-B14F-4D97-AF65-F5344CB8AC3E}">
        <p14:creationId xmlns:p14="http://schemas.microsoft.com/office/powerpoint/2010/main" val="508569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A0E9CAC-1F6E-46C9-A846-D2624BFB743D}" type="slidenum">
              <a:rPr lang="en-US" altLang="en-US" sz="1300" smtClean="0"/>
              <a:pPr eaLnBrk="1" hangingPunct="1">
                <a:spcBef>
                  <a:spcPct val="0"/>
                </a:spcBef>
              </a:pPr>
              <a:t>1</a:t>
            </a:fld>
            <a:endParaRPr lang="en-US" altLang="en-US" sz="130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06B1368-6028-44BA-B2CC-C9E107567C60}" type="slidenum">
              <a:rPr lang="en-US" altLang="en-US" sz="1300" smtClean="0"/>
              <a:pPr eaLnBrk="1" hangingPunct="1">
                <a:spcBef>
                  <a:spcPct val="0"/>
                </a:spcBef>
              </a:pPr>
              <a:t>10</a:t>
            </a:fld>
            <a:endParaRPr lang="en-US" altLang="en-US" sz="1300"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68E02C6-2644-437C-A974-0E3B64696EB9}" type="slidenum">
              <a:rPr lang="en-US" altLang="en-US" sz="1300" smtClean="0"/>
              <a:pPr eaLnBrk="1" hangingPunct="1">
                <a:spcBef>
                  <a:spcPct val="0"/>
                </a:spcBef>
              </a:pPr>
              <a:t>11</a:t>
            </a:fld>
            <a:endParaRPr lang="en-US" altLang="en-US" sz="1300"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65D55AB-B8CD-4DDA-A08C-56AD31113289}" type="slidenum">
              <a:rPr lang="en-US" altLang="en-US" sz="1300" smtClean="0"/>
              <a:pPr eaLnBrk="1" hangingPunct="1">
                <a:spcBef>
                  <a:spcPct val="0"/>
                </a:spcBef>
              </a:pPr>
              <a:t>12</a:t>
            </a:fld>
            <a:endParaRPr lang="en-US" altLang="en-US" sz="1300"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5F70069-04E8-4073-B6F3-F0F2A6245D3F}" type="slidenum">
              <a:rPr lang="en-US" altLang="en-US" sz="1300" smtClean="0"/>
              <a:pPr eaLnBrk="1" hangingPunct="1">
                <a:spcBef>
                  <a:spcPct val="0"/>
                </a:spcBef>
              </a:pPr>
              <a:t>14</a:t>
            </a:fld>
            <a:endParaRPr lang="en-US" altLang="en-US" sz="1300"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8CD83A1-E141-41C1-AD35-474E02DF55B0}" type="slidenum">
              <a:rPr lang="en-US" altLang="en-US" sz="1300" smtClean="0"/>
              <a:pPr eaLnBrk="1" hangingPunct="1">
                <a:spcBef>
                  <a:spcPct val="0"/>
                </a:spcBef>
              </a:pPr>
              <a:t>15</a:t>
            </a:fld>
            <a:endParaRPr lang="en-US" altLang="en-US" sz="1300"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59BC6A3-CE9B-4DB2-B650-AB03F7846F57}" type="slidenum">
              <a:rPr lang="en-US" altLang="en-US" sz="1300" smtClean="0"/>
              <a:pPr eaLnBrk="1" hangingPunct="1">
                <a:spcBef>
                  <a:spcPct val="0"/>
                </a:spcBef>
              </a:pPr>
              <a:t>16</a:t>
            </a:fld>
            <a:endParaRPr lang="en-US" altLang="en-US" sz="1300"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81B7919-1224-4EF4-8D49-4667922D7C04}" type="slidenum">
              <a:rPr lang="en-US" altLang="en-US" sz="1300" smtClean="0"/>
              <a:pPr eaLnBrk="1" hangingPunct="1">
                <a:spcBef>
                  <a:spcPct val="0"/>
                </a:spcBef>
              </a:pPr>
              <a:t>17</a:t>
            </a:fld>
            <a:endParaRPr lang="en-US" altLang="en-US" sz="1300"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3DF6A64-9641-4A9F-83CC-1B24C9ABDCD6}" type="slidenum">
              <a:rPr lang="en-US" altLang="en-US" sz="1300" smtClean="0"/>
              <a:pPr eaLnBrk="1" hangingPunct="1">
                <a:spcBef>
                  <a:spcPct val="0"/>
                </a:spcBef>
              </a:pPr>
              <a:t>18</a:t>
            </a:fld>
            <a:endParaRPr lang="en-US" altLang="en-US" sz="1300"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1BC0C10-10BE-4562-B39C-E5BA11223BB8}" type="slidenum">
              <a:rPr lang="en-US" altLang="en-US" sz="1300" smtClean="0"/>
              <a:pPr eaLnBrk="1" hangingPunct="1">
                <a:spcBef>
                  <a:spcPct val="0"/>
                </a:spcBef>
              </a:pPr>
              <a:t>19</a:t>
            </a:fld>
            <a:endParaRPr lang="en-US" altLang="en-US" sz="1300"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760F49D-341C-4E04-966C-1C3632803CCA}" type="slidenum">
              <a:rPr lang="en-US" altLang="en-US" sz="1300" smtClean="0"/>
              <a:pPr eaLnBrk="1" hangingPunct="1">
                <a:spcBef>
                  <a:spcPct val="0"/>
                </a:spcBef>
              </a:pPr>
              <a:t>20</a:t>
            </a:fld>
            <a:endParaRPr lang="en-US" altLang="en-US" sz="1300"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5E0E6F7-8E06-47A9-9614-FEF40BA7F819}" type="slidenum">
              <a:rPr lang="en-US" altLang="en-US" sz="1300" smtClean="0"/>
              <a:pPr eaLnBrk="1" hangingPunct="1">
                <a:spcBef>
                  <a:spcPct val="0"/>
                </a:spcBef>
              </a:pPr>
              <a:t>2</a:t>
            </a:fld>
            <a:endParaRPr lang="en-US" altLang="en-US" sz="1300"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C8645CD-AFB8-40FA-A2E7-67B25FBD6901}" type="slidenum">
              <a:rPr lang="en-US" altLang="en-US" sz="1300" smtClean="0"/>
              <a:pPr eaLnBrk="1" hangingPunct="1">
                <a:spcBef>
                  <a:spcPct val="0"/>
                </a:spcBef>
              </a:pPr>
              <a:t>21</a:t>
            </a:fld>
            <a:endParaRPr lang="en-US" altLang="en-US" sz="1300"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10F8D79-2CA9-4D44-A521-2204506F9950}" type="slidenum">
              <a:rPr lang="en-US" altLang="en-US" sz="1300" smtClean="0"/>
              <a:pPr eaLnBrk="1" hangingPunct="1">
                <a:spcBef>
                  <a:spcPct val="0"/>
                </a:spcBef>
              </a:pPr>
              <a:t>22</a:t>
            </a:fld>
            <a:endParaRPr lang="en-US" altLang="en-US" sz="1300"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80C8577-4213-4C0F-B694-1EEDD0563297}" type="slidenum">
              <a:rPr lang="en-US" altLang="en-US" sz="1300" smtClean="0"/>
              <a:pPr eaLnBrk="1" hangingPunct="1">
                <a:spcBef>
                  <a:spcPct val="0"/>
                </a:spcBef>
              </a:pPr>
              <a:t>23</a:t>
            </a:fld>
            <a:endParaRPr lang="en-US" altLang="en-US" sz="1300"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C1DB108-057B-4513-99F4-2EAFDA9A296F}" type="slidenum">
              <a:rPr lang="en-US" altLang="en-US" sz="1300" smtClean="0"/>
              <a:pPr eaLnBrk="1" hangingPunct="1">
                <a:spcBef>
                  <a:spcPct val="0"/>
                </a:spcBef>
              </a:pPr>
              <a:t>24</a:t>
            </a:fld>
            <a:endParaRPr lang="en-US" altLang="en-US" sz="1300"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89DD95C-2432-459C-8ECE-5512717EE3E6}" type="slidenum">
              <a:rPr lang="en-US" altLang="en-US" sz="1300" smtClean="0"/>
              <a:pPr eaLnBrk="1" hangingPunct="1">
                <a:spcBef>
                  <a:spcPct val="0"/>
                </a:spcBef>
              </a:pPr>
              <a:t>25</a:t>
            </a:fld>
            <a:endParaRPr lang="en-US" altLang="en-US" sz="1300"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9B24323-A879-4A8B-933A-EA1B4E0A542D}" type="slidenum">
              <a:rPr lang="en-US" altLang="en-US" sz="1300" smtClean="0"/>
              <a:pPr eaLnBrk="1" hangingPunct="1">
                <a:spcBef>
                  <a:spcPct val="0"/>
                </a:spcBef>
              </a:pPr>
              <a:t>26</a:t>
            </a:fld>
            <a:endParaRPr lang="en-US" altLang="en-US" sz="1300"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F2F086A-D00C-4191-9626-A9EDE4D1FFBE}" type="slidenum">
              <a:rPr lang="en-US" altLang="en-US" sz="1300" smtClean="0"/>
              <a:pPr eaLnBrk="1" hangingPunct="1">
                <a:spcBef>
                  <a:spcPct val="0"/>
                </a:spcBef>
              </a:pPr>
              <a:t>27</a:t>
            </a:fld>
            <a:endParaRPr lang="en-US" altLang="en-US" sz="1300"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1A449B4-B38B-4E81-BE0A-1F1190F738C1}" type="slidenum">
              <a:rPr lang="en-US" altLang="en-US" sz="1300" smtClean="0"/>
              <a:pPr eaLnBrk="1" hangingPunct="1">
                <a:spcBef>
                  <a:spcPct val="0"/>
                </a:spcBef>
              </a:pPr>
              <a:t>28</a:t>
            </a:fld>
            <a:endParaRPr lang="en-US" altLang="en-US" sz="1300"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6F1801C-F78A-4995-8BB7-0CB46B0679B8}" type="slidenum">
              <a:rPr lang="en-US" altLang="en-US" sz="1300" smtClean="0"/>
              <a:pPr eaLnBrk="1" hangingPunct="1">
                <a:spcBef>
                  <a:spcPct val="0"/>
                </a:spcBef>
              </a:pPr>
              <a:t>29</a:t>
            </a:fld>
            <a:endParaRPr lang="en-US" altLang="en-US" sz="1300"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F7B71AB-EF5C-4CC9-8FA3-DA1B5F6D3CA8}" type="slidenum">
              <a:rPr lang="en-US" altLang="en-US" sz="1300" smtClean="0"/>
              <a:pPr eaLnBrk="1" hangingPunct="1">
                <a:spcBef>
                  <a:spcPct val="0"/>
                </a:spcBef>
              </a:pPr>
              <a:t>30</a:t>
            </a:fld>
            <a:endParaRPr lang="en-US" altLang="en-US" sz="1300"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586692D-ADEF-4D62-B7F8-E2D35C5783D8}" type="slidenum">
              <a:rPr lang="en-US" altLang="en-US" sz="1300" smtClean="0"/>
              <a:pPr eaLnBrk="1" hangingPunct="1">
                <a:spcBef>
                  <a:spcPct val="0"/>
                </a:spcBef>
              </a:pPr>
              <a:t>3</a:t>
            </a:fld>
            <a:endParaRPr lang="en-US" altLang="en-US" sz="1300"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CBFB9C4-2CDB-4AFD-88FC-79B41F94FC07}" type="slidenum">
              <a:rPr lang="en-US" altLang="en-US" sz="1300" smtClean="0"/>
              <a:pPr eaLnBrk="1" hangingPunct="1">
                <a:spcBef>
                  <a:spcPct val="0"/>
                </a:spcBef>
              </a:pPr>
              <a:t>31</a:t>
            </a:fld>
            <a:endParaRPr lang="en-US" altLang="en-US" sz="1300"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5EA70B2-275E-43B4-A9CF-94BA9D60DB57}" type="slidenum">
              <a:rPr lang="en-US" altLang="en-US" sz="1300" smtClean="0"/>
              <a:pPr eaLnBrk="1" hangingPunct="1">
                <a:spcBef>
                  <a:spcPct val="0"/>
                </a:spcBef>
              </a:pPr>
              <a:t>32</a:t>
            </a:fld>
            <a:endParaRPr lang="en-US" altLang="en-US" sz="1300"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94DCED2-0F2F-4C1E-9387-FDB7613A7AFE}" type="slidenum">
              <a:rPr lang="en-US" altLang="en-US" sz="1300" smtClean="0"/>
              <a:pPr eaLnBrk="1" hangingPunct="1">
                <a:spcBef>
                  <a:spcPct val="0"/>
                </a:spcBef>
              </a:pPr>
              <a:t>33</a:t>
            </a:fld>
            <a:endParaRPr lang="en-US" altLang="en-US" sz="1300"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297F9A7-590A-4BA3-A0E1-FB0535C3E880}" type="slidenum">
              <a:rPr lang="en-US" altLang="en-US" sz="1300" smtClean="0"/>
              <a:pPr eaLnBrk="1" hangingPunct="1">
                <a:spcBef>
                  <a:spcPct val="0"/>
                </a:spcBef>
              </a:pPr>
              <a:t>34</a:t>
            </a:fld>
            <a:endParaRPr lang="en-US" altLang="en-US" sz="1300"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490101-A46C-41A8-9517-CC3F33EE6607}" type="slidenum">
              <a:rPr lang="en-US" altLang="en-US" sz="1300" smtClean="0"/>
              <a:pPr eaLnBrk="1" hangingPunct="1">
                <a:spcBef>
                  <a:spcPct val="0"/>
                </a:spcBef>
              </a:pPr>
              <a:t>36</a:t>
            </a:fld>
            <a:endParaRPr lang="en-US" altLang="en-US" sz="1300"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2640C0B-96A6-4743-ADB2-392B5A689CAA}" type="slidenum">
              <a:rPr lang="en-US" altLang="en-US" sz="1300" smtClean="0"/>
              <a:pPr eaLnBrk="1" hangingPunct="1">
                <a:spcBef>
                  <a:spcPct val="0"/>
                </a:spcBef>
              </a:pPr>
              <a:t>37</a:t>
            </a:fld>
            <a:endParaRPr lang="en-US" altLang="en-US" sz="1300"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BF250F0-ED0E-4346-A5F6-23DD49190BA0}" type="slidenum">
              <a:rPr lang="en-US" altLang="en-US" sz="1300" smtClean="0"/>
              <a:pPr eaLnBrk="1" hangingPunct="1">
                <a:spcBef>
                  <a:spcPct val="0"/>
                </a:spcBef>
              </a:pPr>
              <a:t>38</a:t>
            </a:fld>
            <a:endParaRPr lang="en-US" altLang="en-US" sz="1300"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A7AFEFF-5324-43DE-BC7D-75AFC39A6346}" type="slidenum">
              <a:rPr lang="en-US" altLang="en-US" sz="1300" smtClean="0"/>
              <a:pPr eaLnBrk="1" hangingPunct="1">
                <a:spcBef>
                  <a:spcPct val="0"/>
                </a:spcBef>
              </a:pPr>
              <a:t>39</a:t>
            </a:fld>
            <a:endParaRPr lang="en-US" altLang="en-US" sz="1300"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97F32EF-7384-4174-AD46-05630584DB2A}" type="slidenum">
              <a:rPr lang="en-US" altLang="en-US" sz="1300" smtClean="0"/>
              <a:pPr eaLnBrk="1" hangingPunct="1">
                <a:spcBef>
                  <a:spcPct val="0"/>
                </a:spcBef>
              </a:pPr>
              <a:t>40</a:t>
            </a:fld>
            <a:endParaRPr lang="en-US" altLang="en-US" sz="130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4FD890C-1CBD-46AB-8B33-B50213416374}" type="slidenum">
              <a:rPr lang="en-US" altLang="en-US" sz="1300" smtClean="0"/>
              <a:pPr eaLnBrk="1" hangingPunct="1">
                <a:spcBef>
                  <a:spcPct val="0"/>
                </a:spcBef>
              </a:pPr>
              <a:t>41</a:t>
            </a:fld>
            <a:endParaRPr lang="en-US" altLang="en-US" sz="130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AA6C6EE-6AF2-4066-B9D5-3802D8E9F259}" type="slidenum">
              <a:rPr lang="en-US" altLang="en-US" sz="1300" smtClean="0"/>
              <a:pPr eaLnBrk="1" hangingPunct="1">
                <a:spcBef>
                  <a:spcPct val="0"/>
                </a:spcBef>
              </a:pPr>
              <a:t>4</a:t>
            </a:fld>
            <a:endParaRPr lang="en-US" altLang="en-US" sz="130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628ED7C-13CD-421C-A717-64C46679B6D0}" type="slidenum">
              <a:rPr lang="en-US" altLang="en-US" sz="1300" smtClean="0"/>
              <a:pPr eaLnBrk="1" hangingPunct="1">
                <a:spcBef>
                  <a:spcPct val="0"/>
                </a:spcBef>
              </a:pPr>
              <a:t>42</a:t>
            </a:fld>
            <a:endParaRPr lang="en-US" altLang="en-US" sz="130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8B048EA-C500-4851-93F3-9C95C2DE6772}" type="slidenum">
              <a:rPr lang="en-US" altLang="en-US" sz="1300" smtClean="0"/>
              <a:pPr eaLnBrk="1" hangingPunct="1">
                <a:spcBef>
                  <a:spcPct val="0"/>
                </a:spcBef>
              </a:pPr>
              <a:t>43</a:t>
            </a:fld>
            <a:endParaRPr lang="en-US" altLang="en-US" sz="130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2FBF273-C04C-4906-84A2-E4EFEBC89523}" type="slidenum">
              <a:rPr lang="en-US" altLang="en-US" sz="1300" smtClean="0"/>
              <a:pPr eaLnBrk="1" hangingPunct="1">
                <a:spcBef>
                  <a:spcPct val="0"/>
                </a:spcBef>
              </a:pPr>
              <a:t>44</a:t>
            </a:fld>
            <a:endParaRPr lang="en-US" altLang="en-US" sz="130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88EAA41-0962-4718-A9D8-CD1C33B73857}" type="slidenum">
              <a:rPr lang="en-US" altLang="en-US" sz="1300" smtClean="0"/>
              <a:pPr eaLnBrk="1" hangingPunct="1">
                <a:spcBef>
                  <a:spcPct val="0"/>
                </a:spcBef>
              </a:pPr>
              <a:t>45</a:t>
            </a:fld>
            <a:endParaRPr lang="en-US" altLang="en-US" sz="130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9A77830-406B-4427-88DE-CA7EDDF091FB}" type="slidenum">
              <a:rPr lang="en-US" altLang="en-US" sz="1300" smtClean="0"/>
              <a:pPr eaLnBrk="1" hangingPunct="1">
                <a:spcBef>
                  <a:spcPct val="0"/>
                </a:spcBef>
              </a:pPr>
              <a:t>46</a:t>
            </a:fld>
            <a:endParaRPr lang="en-US" altLang="en-US" sz="130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76450D0-ABD5-45CD-AE2B-F4FD20792B01}" type="slidenum">
              <a:rPr lang="en-US" altLang="en-US" sz="1300" smtClean="0"/>
              <a:pPr eaLnBrk="1" hangingPunct="1">
                <a:spcBef>
                  <a:spcPct val="0"/>
                </a:spcBef>
              </a:pPr>
              <a:t>47</a:t>
            </a:fld>
            <a:endParaRPr lang="en-US" altLang="en-US" sz="1300"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C63600F-2CDB-4706-8EDF-EE6E3919D0BF}" type="slidenum">
              <a:rPr lang="en-US" altLang="en-US" sz="1300" smtClean="0"/>
              <a:pPr eaLnBrk="1" hangingPunct="1">
                <a:spcBef>
                  <a:spcPct val="0"/>
                </a:spcBef>
              </a:pPr>
              <a:t>49</a:t>
            </a:fld>
            <a:endParaRPr lang="en-US" altLang="en-US" sz="1300"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85F9C3C-A135-427E-9AA0-B1518023D178}" type="slidenum">
              <a:rPr lang="en-US" altLang="en-US" sz="1300" smtClean="0"/>
              <a:pPr eaLnBrk="1" hangingPunct="1">
                <a:spcBef>
                  <a:spcPct val="0"/>
                </a:spcBef>
              </a:pPr>
              <a:t>50</a:t>
            </a:fld>
            <a:endParaRPr lang="en-US" altLang="en-US" sz="1300"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9996953-F3BC-4E0B-91DE-63675EBF9D7F}" type="slidenum">
              <a:rPr lang="en-US" altLang="en-US" sz="1300" smtClean="0"/>
              <a:pPr eaLnBrk="1" hangingPunct="1">
                <a:spcBef>
                  <a:spcPct val="0"/>
                </a:spcBef>
              </a:pPr>
              <a:t>51</a:t>
            </a:fld>
            <a:endParaRPr lang="en-US" altLang="en-US" sz="130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CD20F69-1BCD-4D75-B05C-F0B857016E31}" type="slidenum">
              <a:rPr lang="en-US" altLang="en-US" sz="1300" smtClean="0"/>
              <a:pPr eaLnBrk="1" hangingPunct="1">
                <a:spcBef>
                  <a:spcPct val="0"/>
                </a:spcBef>
              </a:pPr>
              <a:t>53</a:t>
            </a:fld>
            <a:endParaRPr lang="en-US" altLang="en-US" sz="130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92ABF3A-5722-4F03-814D-509993093382}" type="slidenum">
              <a:rPr lang="en-US" altLang="en-US" sz="1300" smtClean="0"/>
              <a:pPr eaLnBrk="1" hangingPunct="1">
                <a:spcBef>
                  <a:spcPct val="0"/>
                </a:spcBef>
              </a:pPr>
              <a:t>5</a:t>
            </a:fld>
            <a:endParaRPr lang="en-US" altLang="en-US" sz="130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35B9D3-2574-4FBC-8206-FDFC611DCE75}" type="slidenum">
              <a:rPr lang="en-US" altLang="en-US" sz="1300" smtClean="0"/>
              <a:pPr eaLnBrk="1" hangingPunct="1">
                <a:spcBef>
                  <a:spcPct val="0"/>
                </a:spcBef>
              </a:pPr>
              <a:t>55</a:t>
            </a:fld>
            <a:endParaRPr lang="en-US" altLang="en-US" sz="130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FC640AC-BCAD-4299-94E5-2841A33E99C9}" type="slidenum">
              <a:rPr lang="en-US" altLang="en-US" sz="1300" smtClean="0"/>
              <a:pPr eaLnBrk="1" hangingPunct="1">
                <a:spcBef>
                  <a:spcPct val="0"/>
                </a:spcBef>
              </a:pPr>
              <a:t>56</a:t>
            </a:fld>
            <a:endParaRPr lang="en-US" altLang="en-US" sz="130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8426F19-A9AF-4706-8531-B3C35D011A90}" type="slidenum">
              <a:rPr lang="en-US" altLang="en-US" sz="1300" smtClean="0"/>
              <a:pPr eaLnBrk="1" hangingPunct="1">
                <a:spcBef>
                  <a:spcPct val="0"/>
                </a:spcBef>
              </a:pPr>
              <a:t>57</a:t>
            </a:fld>
            <a:endParaRPr lang="en-US" altLang="en-US" sz="1300"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5A997E8-F741-4FB8-9314-7B32D2725B14}" type="slidenum">
              <a:rPr lang="en-US" altLang="en-US" sz="1300" smtClean="0"/>
              <a:pPr eaLnBrk="1" hangingPunct="1">
                <a:spcBef>
                  <a:spcPct val="0"/>
                </a:spcBef>
              </a:pPr>
              <a:t>59</a:t>
            </a:fld>
            <a:endParaRPr lang="en-US" altLang="en-US" sz="130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E9563C-C731-4577-9673-073514DDF8D5}" type="slidenum">
              <a:rPr lang="en-US" altLang="en-US" sz="1300" smtClean="0"/>
              <a:pPr eaLnBrk="1" hangingPunct="1">
                <a:spcBef>
                  <a:spcPct val="0"/>
                </a:spcBef>
              </a:pPr>
              <a:t>60</a:t>
            </a:fld>
            <a:endParaRPr lang="en-US" altLang="en-US" sz="1300"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F9F0010-0B43-401D-80ED-310B43566F91}" type="slidenum">
              <a:rPr lang="en-US" altLang="en-US" sz="1300" smtClean="0"/>
              <a:pPr eaLnBrk="1" hangingPunct="1">
                <a:spcBef>
                  <a:spcPct val="0"/>
                </a:spcBef>
              </a:pPr>
              <a:t>61</a:t>
            </a:fld>
            <a:endParaRPr lang="en-US" altLang="en-US" sz="130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80B447-5202-457D-935B-1C92AEC623ED}" type="slidenum">
              <a:rPr lang="en-US" altLang="en-US" sz="1300" smtClean="0"/>
              <a:pPr eaLnBrk="1" hangingPunct="1">
                <a:spcBef>
                  <a:spcPct val="0"/>
                </a:spcBef>
              </a:pPr>
              <a:t>63</a:t>
            </a:fld>
            <a:endParaRPr lang="en-US" altLang="en-US" sz="1300"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4A10D42-C281-4035-ACD8-8550652F481A}" type="slidenum">
              <a:rPr lang="en-US" altLang="en-US" sz="1300" smtClean="0"/>
              <a:pPr eaLnBrk="1" hangingPunct="1">
                <a:spcBef>
                  <a:spcPct val="0"/>
                </a:spcBef>
              </a:pPr>
              <a:t>65</a:t>
            </a:fld>
            <a:endParaRPr lang="en-US" altLang="en-US" sz="130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F95ACC5-B6CA-4AAE-81D7-198D9AA408DA}" type="slidenum">
              <a:rPr lang="en-US" altLang="en-US" sz="1300" smtClean="0"/>
              <a:pPr eaLnBrk="1" hangingPunct="1">
                <a:spcBef>
                  <a:spcPct val="0"/>
                </a:spcBef>
              </a:pPr>
              <a:t>67</a:t>
            </a:fld>
            <a:endParaRPr lang="en-US" altLang="en-US" sz="1300"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7A6CB5C-CA78-4328-B0A0-453AA2CF4C70}" type="slidenum">
              <a:rPr lang="en-US" altLang="en-US" sz="1300" smtClean="0"/>
              <a:pPr eaLnBrk="1" hangingPunct="1">
                <a:spcBef>
                  <a:spcPct val="0"/>
                </a:spcBef>
              </a:pPr>
              <a:t>69</a:t>
            </a:fld>
            <a:endParaRPr lang="en-US" altLang="en-US" sz="1300" smtClean="0"/>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1FDDC4C-640F-424E-94B2-FF7312A1C362}" type="slidenum">
              <a:rPr lang="en-US" altLang="en-US" sz="1300" smtClean="0"/>
              <a:pPr eaLnBrk="1" hangingPunct="1">
                <a:spcBef>
                  <a:spcPct val="0"/>
                </a:spcBef>
              </a:pPr>
              <a:t>6</a:t>
            </a:fld>
            <a:endParaRPr lang="en-US" altLang="en-US" sz="1300"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5D1C53B-A5EB-494B-93CC-BD7EAA456012}" type="slidenum">
              <a:rPr lang="en-US" altLang="en-US" sz="1300" smtClean="0"/>
              <a:pPr eaLnBrk="1" hangingPunct="1">
                <a:spcBef>
                  <a:spcPct val="0"/>
                </a:spcBef>
              </a:pPr>
              <a:t>70</a:t>
            </a:fld>
            <a:endParaRPr lang="en-US" altLang="en-US" sz="130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6" tIns="46978" rIns="93956" bIns="46978"/>
          <a:lstStyle/>
          <a:p>
            <a:pPr eaLnBrk="1" hangingPunct="1"/>
            <a:endParaRPr lang="en-GB" altLang="en-US" smtClean="0">
              <a:latin typeface="Arial" charset="0"/>
              <a:cs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66CBEA-0E96-4F87-9141-30DA7D559971}" type="slidenum">
              <a:rPr lang="en-US" altLang="en-US" sz="1300" smtClean="0"/>
              <a:pPr eaLnBrk="1" hangingPunct="1">
                <a:spcBef>
                  <a:spcPct val="0"/>
                </a:spcBef>
              </a:pPr>
              <a:t>71</a:t>
            </a:fld>
            <a:endParaRPr lang="en-US" altLang="en-US" sz="130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31F5D8-DC3A-46C5-B7F7-878CF2C9DD79}" type="slidenum">
              <a:rPr lang="en-US" altLang="en-US" sz="1300" smtClean="0"/>
              <a:pPr eaLnBrk="1" hangingPunct="1">
                <a:spcBef>
                  <a:spcPct val="0"/>
                </a:spcBef>
              </a:pPr>
              <a:t>73</a:t>
            </a:fld>
            <a:endParaRPr lang="en-US" altLang="en-US" sz="1300"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656AA26-1949-42DA-A587-FDAC9B7CCDF8}" type="slidenum">
              <a:rPr lang="en-US" altLang="en-US" sz="1300" smtClean="0"/>
              <a:pPr eaLnBrk="1" hangingPunct="1">
                <a:spcBef>
                  <a:spcPct val="0"/>
                </a:spcBef>
              </a:pPr>
              <a:t>74</a:t>
            </a:fld>
            <a:endParaRPr lang="en-US" altLang="en-US" sz="130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31CD3E-2671-48A9-9B8B-F30BAE81ABE5}" type="slidenum">
              <a:rPr lang="en-US" altLang="en-US" sz="1300" smtClean="0"/>
              <a:pPr eaLnBrk="1" hangingPunct="1">
                <a:spcBef>
                  <a:spcPct val="0"/>
                </a:spcBef>
              </a:pPr>
              <a:t>75</a:t>
            </a:fld>
            <a:endParaRPr lang="en-US" altLang="en-US" sz="1300"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72F08EE-74F9-46DB-93BF-1A87CBC0433B}" type="slidenum">
              <a:rPr lang="en-US" altLang="en-US" sz="1300" smtClean="0"/>
              <a:pPr eaLnBrk="1" hangingPunct="1">
                <a:spcBef>
                  <a:spcPct val="0"/>
                </a:spcBef>
              </a:pPr>
              <a:t>77</a:t>
            </a:fld>
            <a:endParaRPr lang="en-US" altLang="en-US" sz="130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7B702E1-24B5-4E42-B7D0-851A9D9D7B65}" type="slidenum">
              <a:rPr lang="en-US" altLang="en-US" sz="1300" smtClean="0"/>
              <a:pPr eaLnBrk="1" hangingPunct="1">
                <a:spcBef>
                  <a:spcPct val="0"/>
                </a:spcBef>
              </a:pPr>
              <a:t>78</a:t>
            </a:fld>
            <a:endParaRPr lang="en-US" altLang="en-US" sz="1300"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D9C4F8-9F64-499A-B5CE-FB533D412872}" type="slidenum">
              <a:rPr lang="en-US" altLang="en-US" sz="1300" smtClean="0"/>
              <a:pPr eaLnBrk="1" hangingPunct="1">
                <a:spcBef>
                  <a:spcPct val="0"/>
                </a:spcBef>
              </a:pPr>
              <a:t>79</a:t>
            </a:fld>
            <a:endParaRPr lang="en-US" altLang="en-US" sz="1300"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0F772FE-7D08-4561-8AA1-CCE0A2C0C76E}" type="slidenum">
              <a:rPr lang="en-US" altLang="en-US" sz="1300" smtClean="0"/>
              <a:pPr eaLnBrk="1" hangingPunct="1">
                <a:spcBef>
                  <a:spcPct val="0"/>
                </a:spcBef>
              </a:pPr>
              <a:t>81</a:t>
            </a:fld>
            <a:endParaRPr lang="en-US" altLang="en-US" sz="1300"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28853F8-1D82-45B9-A811-19B391E143D7}" type="slidenum">
              <a:rPr lang="en-US" altLang="en-US" sz="1300" smtClean="0"/>
              <a:pPr eaLnBrk="1" hangingPunct="1">
                <a:spcBef>
                  <a:spcPct val="0"/>
                </a:spcBef>
              </a:pPr>
              <a:t>82</a:t>
            </a:fld>
            <a:endParaRPr lang="en-US" altLang="en-US" sz="130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7CF6ECB-F791-403A-958C-F6FD15E5F84A}" type="slidenum">
              <a:rPr lang="en-US" altLang="en-US" sz="1300" smtClean="0"/>
              <a:pPr eaLnBrk="1" hangingPunct="1">
                <a:spcBef>
                  <a:spcPct val="0"/>
                </a:spcBef>
              </a:pPr>
              <a:t>7</a:t>
            </a:fld>
            <a:endParaRPr lang="en-US" altLang="en-US" sz="1300"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E4372F4-1F6B-4AC6-BABF-E8B4CE123E39}" type="slidenum">
              <a:rPr lang="en-US" altLang="en-US" sz="1300" smtClean="0"/>
              <a:pPr eaLnBrk="1" hangingPunct="1">
                <a:spcBef>
                  <a:spcPct val="0"/>
                </a:spcBef>
              </a:pPr>
              <a:t>83</a:t>
            </a:fld>
            <a:endParaRPr lang="en-US" altLang="en-US" sz="130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B729718-1D0C-400C-BD94-8223B6B47E3B}" type="slidenum">
              <a:rPr lang="en-US" altLang="en-US" sz="1300" smtClean="0"/>
              <a:pPr eaLnBrk="1" hangingPunct="1">
                <a:spcBef>
                  <a:spcPct val="0"/>
                </a:spcBef>
              </a:pPr>
              <a:t>84</a:t>
            </a:fld>
            <a:endParaRPr lang="en-US" altLang="en-US" sz="130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D2F9894-7772-4179-844A-0A9153EA3291}" type="slidenum">
              <a:rPr lang="en-US" altLang="en-US" sz="1300" smtClean="0"/>
              <a:pPr eaLnBrk="1" hangingPunct="1">
                <a:spcBef>
                  <a:spcPct val="0"/>
                </a:spcBef>
              </a:pPr>
              <a:t>85</a:t>
            </a:fld>
            <a:endParaRPr lang="en-US" altLang="en-US" sz="130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2D92B03-499D-4D18-94E0-2B226D4F7F29}" type="slidenum">
              <a:rPr lang="en-US" altLang="en-US" sz="1300" smtClean="0"/>
              <a:pPr eaLnBrk="1" hangingPunct="1">
                <a:spcBef>
                  <a:spcPct val="0"/>
                </a:spcBef>
              </a:pPr>
              <a:t>86</a:t>
            </a:fld>
            <a:endParaRPr lang="en-US" altLang="en-US" sz="130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4A4ECE8-CAA9-4D72-BE39-0B6F786798AD}" type="slidenum">
              <a:rPr lang="en-US" altLang="en-US" sz="1300" smtClean="0"/>
              <a:pPr eaLnBrk="1" hangingPunct="1">
                <a:spcBef>
                  <a:spcPct val="0"/>
                </a:spcBef>
              </a:pPr>
              <a:t>87</a:t>
            </a:fld>
            <a:endParaRPr lang="en-US" altLang="en-US" sz="130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FD43FEE-F9BF-45D1-AA10-99C18C4F34EF}" type="slidenum">
              <a:rPr lang="en-US" altLang="en-US" sz="1300" smtClean="0"/>
              <a:pPr eaLnBrk="1" hangingPunct="1">
                <a:spcBef>
                  <a:spcPct val="0"/>
                </a:spcBef>
              </a:pPr>
              <a:t>88</a:t>
            </a:fld>
            <a:endParaRPr lang="en-US" altLang="en-US" sz="1300"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136EB6D-D0AD-4899-B969-20A0957BDF06}" type="slidenum">
              <a:rPr lang="en-US" altLang="en-US" sz="1300" smtClean="0"/>
              <a:pPr eaLnBrk="1" hangingPunct="1">
                <a:spcBef>
                  <a:spcPct val="0"/>
                </a:spcBef>
              </a:pPr>
              <a:t>89</a:t>
            </a:fld>
            <a:endParaRPr lang="en-US" altLang="en-US" sz="130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F06D223-4D74-4373-A776-9C4FB9A6D033}" type="slidenum">
              <a:rPr lang="en-US" altLang="en-US" sz="1300" smtClean="0"/>
              <a:pPr eaLnBrk="1" hangingPunct="1">
                <a:spcBef>
                  <a:spcPct val="0"/>
                </a:spcBef>
              </a:pPr>
              <a:t>90</a:t>
            </a:fld>
            <a:endParaRPr lang="en-US" altLang="en-US" sz="1300" smtClean="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8298400-11DE-4A1A-A975-5EDE75AD7D9F}" type="slidenum">
              <a:rPr lang="en-US" altLang="en-US" sz="1300" smtClean="0"/>
              <a:pPr eaLnBrk="1" hangingPunct="1">
                <a:spcBef>
                  <a:spcPct val="0"/>
                </a:spcBef>
              </a:pPr>
              <a:t>91</a:t>
            </a:fld>
            <a:endParaRPr lang="en-US" altLang="en-US" sz="1300"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47B6509-6221-4979-8BD8-F64B6C3AF8FA}" type="slidenum">
              <a:rPr lang="en-US" altLang="en-US" sz="1300" smtClean="0"/>
              <a:pPr eaLnBrk="1" hangingPunct="1">
                <a:spcBef>
                  <a:spcPct val="0"/>
                </a:spcBef>
              </a:pPr>
              <a:t>92</a:t>
            </a:fld>
            <a:endParaRPr lang="en-US" altLang="en-US" sz="1300" smtClean="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DA42311-9136-4358-8739-767ABD72B31A}" type="slidenum">
              <a:rPr lang="en-US" altLang="en-US" sz="1300" smtClean="0"/>
              <a:pPr eaLnBrk="1" hangingPunct="1">
                <a:spcBef>
                  <a:spcPct val="0"/>
                </a:spcBef>
              </a:pPr>
              <a:t>8</a:t>
            </a:fld>
            <a:endParaRPr lang="en-US" altLang="en-US" sz="1300"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476FC2D-E433-413A-B18F-D666256F9E8C}" type="slidenum">
              <a:rPr lang="en-US" altLang="en-US" sz="1300" smtClean="0"/>
              <a:pPr eaLnBrk="1" hangingPunct="1">
                <a:spcBef>
                  <a:spcPct val="0"/>
                </a:spcBef>
              </a:pPr>
              <a:t>93</a:t>
            </a:fld>
            <a:endParaRPr lang="en-US" altLang="en-US" sz="1300" smtClean="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D95D7EF-B7BC-4083-9D0B-ACB6EC6FDB0B}" type="slidenum">
              <a:rPr lang="en-US" altLang="en-US" sz="1300" smtClean="0"/>
              <a:pPr eaLnBrk="1" hangingPunct="1">
                <a:spcBef>
                  <a:spcPct val="0"/>
                </a:spcBef>
              </a:pPr>
              <a:t>94</a:t>
            </a:fld>
            <a:endParaRPr lang="en-US" altLang="en-US" sz="1300"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1AE4BE1-B91C-4EA5-85CB-F57035999CFC}" type="slidenum">
              <a:rPr lang="en-US" altLang="en-US" sz="1300" smtClean="0"/>
              <a:pPr eaLnBrk="1" hangingPunct="1">
                <a:spcBef>
                  <a:spcPct val="0"/>
                </a:spcBef>
              </a:pPr>
              <a:t>95</a:t>
            </a:fld>
            <a:endParaRPr lang="en-US" altLang="en-US" sz="1300" smtClean="0"/>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A2E9AF4-62C9-42FF-879F-9C21A6462766}" type="slidenum">
              <a:rPr lang="en-US" altLang="en-US" sz="1300" smtClean="0"/>
              <a:pPr eaLnBrk="1" hangingPunct="1">
                <a:spcBef>
                  <a:spcPct val="0"/>
                </a:spcBef>
              </a:pPr>
              <a:t>96</a:t>
            </a:fld>
            <a:endParaRPr lang="en-US" altLang="en-US" sz="1300"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8A28D0B-1CD1-4E23-906B-3595472A0BF3}" type="slidenum">
              <a:rPr lang="en-US" altLang="en-US" sz="1300" smtClean="0"/>
              <a:pPr eaLnBrk="1" hangingPunct="1">
                <a:spcBef>
                  <a:spcPct val="0"/>
                </a:spcBef>
              </a:pPr>
              <a:t>97</a:t>
            </a:fld>
            <a:endParaRPr lang="en-US" altLang="en-US" sz="1300"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5E4BBD0-E297-48C5-BC76-13AECEF3A340}" type="slidenum">
              <a:rPr lang="en-US" altLang="en-US" sz="1300" smtClean="0"/>
              <a:pPr eaLnBrk="1" hangingPunct="1">
                <a:spcBef>
                  <a:spcPct val="0"/>
                </a:spcBef>
              </a:pPr>
              <a:t>98</a:t>
            </a:fld>
            <a:endParaRPr lang="en-US" altLang="en-US" sz="1300"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B03FECB-DD59-43FD-95DD-7C9C448CE417}" type="slidenum">
              <a:rPr lang="en-US" altLang="en-US" sz="1300" smtClean="0"/>
              <a:pPr eaLnBrk="1" hangingPunct="1">
                <a:spcBef>
                  <a:spcPct val="0"/>
                </a:spcBef>
              </a:pPr>
              <a:t>99</a:t>
            </a:fld>
            <a:endParaRPr lang="en-US" altLang="en-US" sz="1300"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473C509-A75A-4A36-850F-B385CEEBCB50}" type="slidenum">
              <a:rPr lang="en-US" altLang="en-US" sz="1300" smtClean="0"/>
              <a:pPr eaLnBrk="1" hangingPunct="1">
                <a:spcBef>
                  <a:spcPct val="0"/>
                </a:spcBef>
              </a:pPr>
              <a:t>100</a:t>
            </a:fld>
            <a:endParaRPr lang="en-US" altLang="en-US" sz="1300"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931F1E1-202D-4057-B1A9-0D6D4926C308}" type="slidenum">
              <a:rPr lang="en-US" altLang="en-US" sz="1300" smtClean="0"/>
              <a:pPr eaLnBrk="1" hangingPunct="1">
                <a:spcBef>
                  <a:spcPct val="0"/>
                </a:spcBef>
              </a:pPr>
              <a:t>101</a:t>
            </a:fld>
            <a:endParaRPr lang="en-US" altLang="en-US" sz="1300" smtClean="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1538B31-F577-4F8D-8B5C-7C6154DDEEF3}" type="slidenum">
              <a:rPr lang="en-US" altLang="en-US" sz="1300" smtClean="0"/>
              <a:pPr eaLnBrk="1" hangingPunct="1">
                <a:spcBef>
                  <a:spcPct val="0"/>
                </a:spcBef>
              </a:pPr>
              <a:t>102</a:t>
            </a:fld>
            <a:endParaRPr lang="en-US" altLang="en-US" sz="1300"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1C7C41-8773-4CB6-A73F-95EC290266C7}" type="slidenum">
              <a:rPr lang="en-US" altLang="en-US" sz="1300" smtClean="0"/>
              <a:pPr eaLnBrk="1" hangingPunct="1">
                <a:spcBef>
                  <a:spcPct val="0"/>
                </a:spcBef>
              </a:pPr>
              <a:t>9</a:t>
            </a:fld>
            <a:endParaRPr lang="en-US" altLang="en-US" sz="1300"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1F56A67-07BB-4AE5-B78D-2F4465F4404A}" type="slidenum">
              <a:rPr lang="en-US" altLang="en-US" sz="1300" smtClean="0">
                <a:ea typeface="ＭＳ Ｐゴシック" pitchFamily="34" charset="-128"/>
              </a:rPr>
              <a:pPr eaLnBrk="1" hangingPunct="1">
                <a:spcBef>
                  <a:spcPct val="0"/>
                </a:spcBef>
              </a:pPr>
              <a:t>103</a:t>
            </a:fld>
            <a:endParaRPr lang="en-US" altLang="en-US" sz="1300" smtClean="0">
              <a:ea typeface="ＭＳ Ｐゴシック" pitchFamily="34" charset="-128"/>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F3131A2-E4E8-4CED-8875-588862BF9A4D}" type="slidenum">
              <a:rPr lang="en-US" altLang="en-US" sz="1300" smtClean="0">
                <a:ea typeface="ＭＳ Ｐゴシック" pitchFamily="34" charset="-128"/>
              </a:rPr>
              <a:pPr eaLnBrk="1" hangingPunct="1">
                <a:spcBef>
                  <a:spcPct val="0"/>
                </a:spcBef>
              </a:pPr>
              <a:t>104</a:t>
            </a:fld>
            <a:endParaRPr lang="en-US" altLang="en-US" sz="1300" smtClean="0">
              <a:ea typeface="ＭＳ Ｐゴシック" pitchFamily="34" charset="-128"/>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F3131A2-E4E8-4CED-8875-588862BF9A4D}" type="slidenum">
              <a:rPr lang="en-US" altLang="en-US" sz="1300" smtClean="0">
                <a:ea typeface="ＭＳ Ｐゴシック" pitchFamily="34" charset="-128"/>
              </a:rPr>
              <a:pPr eaLnBrk="1" hangingPunct="1">
                <a:spcBef>
                  <a:spcPct val="0"/>
                </a:spcBef>
              </a:pPr>
              <a:t>105</a:t>
            </a:fld>
            <a:endParaRPr lang="en-US" altLang="en-US" sz="1300" smtClean="0">
              <a:ea typeface="ＭＳ Ｐゴシック" pitchFamily="34" charset="-128"/>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853CC35-4B46-429B-85BB-B9B4050E52C7}" type="slidenum">
              <a:rPr lang="en-US" altLang="en-US" sz="1300" smtClean="0"/>
              <a:pPr eaLnBrk="1" hangingPunct="1">
                <a:spcBef>
                  <a:spcPct val="0"/>
                </a:spcBef>
              </a:pPr>
              <a:t>106</a:t>
            </a:fld>
            <a:endParaRPr lang="en-US" altLang="en-US" sz="1300"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F628568-1817-43A1-96E5-DECCF1BFD796}" type="slidenum">
              <a:rPr lang="en-US" altLang="en-US" sz="1300" smtClean="0"/>
              <a:pPr eaLnBrk="1" hangingPunct="1">
                <a:spcBef>
                  <a:spcPct val="0"/>
                </a:spcBef>
              </a:pPr>
              <a:t>107</a:t>
            </a:fld>
            <a:endParaRPr lang="en-US" altLang="en-US" sz="1300"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913509C-EBA4-44D6-9349-2610BBFAB46C}" type="slidenum">
              <a:rPr lang="en-US" altLang="en-US" sz="1300" smtClean="0"/>
              <a:pPr eaLnBrk="1" hangingPunct="1">
                <a:spcBef>
                  <a:spcPct val="0"/>
                </a:spcBef>
              </a:pPr>
              <a:t>108</a:t>
            </a:fld>
            <a:endParaRPr lang="en-US" altLang="en-US" sz="1300"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295400"/>
            <a:ext cx="7772400" cy="1470025"/>
          </a:xfrm>
        </p:spPr>
        <p:txBody>
          <a:bodyPr/>
          <a:lstStyle>
            <a:lvl1pPr algn="ctr">
              <a:defRPr/>
            </a:lvl1pPr>
          </a:lstStyle>
          <a:p>
            <a:r>
              <a:rPr lang="en-US"/>
              <a:t>Click to edit Master title style</a:t>
            </a:r>
          </a:p>
        </p:txBody>
      </p:sp>
      <p:sp>
        <p:nvSpPr>
          <p:cNvPr id="6147" name="Rectangle 3"/>
          <p:cNvSpPr>
            <a:spLocks noGrp="1" noChangeArrowheads="1"/>
          </p:cNvSpPr>
          <p:nvPr>
            <p:ph type="subTitle" idx="1"/>
          </p:nvPr>
        </p:nvSpPr>
        <p:spPr>
          <a:xfrm>
            <a:off x="1371600" y="3352800"/>
            <a:ext cx="6400800" cy="1752600"/>
          </a:xfrm>
        </p:spPr>
        <p:txBody>
          <a:bodyPr/>
          <a:lstStyle>
            <a:lvl1pPr marL="0" indent="0" algn="ctr">
              <a:buFontTx/>
              <a:buNone/>
              <a:defRPr>
                <a:solidFill>
                  <a:srgbClr val="0000FF"/>
                </a:solidFill>
              </a:defRPr>
            </a:lvl1pPr>
          </a:lstStyle>
          <a:p>
            <a:r>
              <a:rPr lang="en-US"/>
              <a:t>Click to edit Master subtitle style</a:t>
            </a:r>
          </a:p>
        </p:txBody>
      </p:sp>
    </p:spTree>
    <p:extLst>
      <p:ext uri="{BB962C8B-B14F-4D97-AF65-F5344CB8AC3E}">
        <p14:creationId xmlns:p14="http://schemas.microsoft.com/office/powerpoint/2010/main" val="427213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18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3048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406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7338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677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143000"/>
            <a:ext cx="38481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143000"/>
            <a:ext cx="38481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733800"/>
            <a:ext cx="78486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950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308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361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848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61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034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301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47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963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30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 </a:t>
            </a:r>
          </a:p>
        </p:txBody>
      </p:sp>
      <p:sp>
        <p:nvSpPr>
          <p:cNvPr id="1028" name="Line 7"/>
          <p:cNvSpPr>
            <a:spLocks noChangeShapeType="1"/>
          </p:cNvSpPr>
          <p:nvPr userDrawn="1"/>
        </p:nvSpPr>
        <p:spPr bwMode="auto">
          <a:xfrm>
            <a:off x="609600" y="914400"/>
            <a:ext cx="6019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28"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Lst>
  <p:txStyles>
    <p:titleStyle>
      <a:lvl1pPr algn="l" rtl="0" eaLnBrk="0" fontAlgn="base" hangingPunct="0">
        <a:spcBef>
          <a:spcPct val="0"/>
        </a:spcBef>
        <a:spcAft>
          <a:spcPct val="0"/>
        </a:spcAft>
        <a:defRPr sz="2000" b="1">
          <a:solidFill>
            <a:srgbClr val="0000FF"/>
          </a:solidFill>
          <a:latin typeface="+mj-lt"/>
          <a:ea typeface="+mj-ea"/>
          <a:cs typeface="+mj-cs"/>
        </a:defRPr>
      </a:lvl1pPr>
      <a:lvl2pPr algn="l" rtl="0" eaLnBrk="0" fontAlgn="base" hangingPunct="0">
        <a:spcBef>
          <a:spcPct val="0"/>
        </a:spcBef>
        <a:spcAft>
          <a:spcPct val="0"/>
        </a:spcAft>
        <a:defRPr sz="2000" b="1">
          <a:solidFill>
            <a:srgbClr val="0000FF"/>
          </a:solidFill>
          <a:latin typeface="Verdana" pitchFamily="34" charset="0"/>
          <a:cs typeface="Arial" pitchFamily="34" charset="0"/>
        </a:defRPr>
      </a:lvl2pPr>
      <a:lvl3pPr algn="l" rtl="0" eaLnBrk="0" fontAlgn="base" hangingPunct="0">
        <a:spcBef>
          <a:spcPct val="0"/>
        </a:spcBef>
        <a:spcAft>
          <a:spcPct val="0"/>
        </a:spcAft>
        <a:defRPr sz="2000" b="1">
          <a:solidFill>
            <a:srgbClr val="0000FF"/>
          </a:solidFill>
          <a:latin typeface="Verdana" pitchFamily="34" charset="0"/>
          <a:cs typeface="Arial" pitchFamily="34" charset="0"/>
        </a:defRPr>
      </a:lvl3pPr>
      <a:lvl4pPr algn="l" rtl="0" eaLnBrk="0" fontAlgn="base" hangingPunct="0">
        <a:spcBef>
          <a:spcPct val="0"/>
        </a:spcBef>
        <a:spcAft>
          <a:spcPct val="0"/>
        </a:spcAft>
        <a:defRPr sz="2000" b="1">
          <a:solidFill>
            <a:srgbClr val="0000FF"/>
          </a:solidFill>
          <a:latin typeface="Verdana" pitchFamily="34" charset="0"/>
          <a:cs typeface="Arial" pitchFamily="34" charset="0"/>
        </a:defRPr>
      </a:lvl4pPr>
      <a:lvl5pPr algn="l" rtl="0" eaLnBrk="0" fontAlgn="base" hangingPunct="0">
        <a:spcBef>
          <a:spcPct val="0"/>
        </a:spcBef>
        <a:spcAft>
          <a:spcPct val="0"/>
        </a:spcAft>
        <a:defRPr sz="2000" b="1">
          <a:solidFill>
            <a:srgbClr val="0000FF"/>
          </a:solidFill>
          <a:latin typeface="Verdana" pitchFamily="34" charset="0"/>
          <a:cs typeface="Arial" pitchFamily="34" charset="0"/>
        </a:defRPr>
      </a:lvl5pPr>
      <a:lvl6pPr marL="457200" algn="l" rtl="0" fontAlgn="base">
        <a:spcBef>
          <a:spcPct val="0"/>
        </a:spcBef>
        <a:spcAft>
          <a:spcPct val="0"/>
        </a:spcAft>
        <a:defRPr sz="2000" b="1">
          <a:solidFill>
            <a:srgbClr val="0000FF"/>
          </a:solidFill>
          <a:latin typeface="Verdana" pitchFamily="34" charset="0"/>
          <a:cs typeface="Arial" pitchFamily="34" charset="0"/>
        </a:defRPr>
      </a:lvl6pPr>
      <a:lvl7pPr marL="914400" algn="l" rtl="0" fontAlgn="base">
        <a:spcBef>
          <a:spcPct val="0"/>
        </a:spcBef>
        <a:spcAft>
          <a:spcPct val="0"/>
        </a:spcAft>
        <a:defRPr sz="2000" b="1">
          <a:solidFill>
            <a:srgbClr val="0000FF"/>
          </a:solidFill>
          <a:latin typeface="Verdana" pitchFamily="34" charset="0"/>
          <a:cs typeface="Arial" pitchFamily="34" charset="0"/>
        </a:defRPr>
      </a:lvl7pPr>
      <a:lvl8pPr marL="1371600" algn="l" rtl="0" fontAlgn="base">
        <a:spcBef>
          <a:spcPct val="0"/>
        </a:spcBef>
        <a:spcAft>
          <a:spcPct val="0"/>
        </a:spcAft>
        <a:defRPr sz="2000" b="1">
          <a:solidFill>
            <a:srgbClr val="0000FF"/>
          </a:solidFill>
          <a:latin typeface="Verdana" pitchFamily="34" charset="0"/>
          <a:cs typeface="Arial" pitchFamily="34" charset="0"/>
        </a:defRPr>
      </a:lvl8pPr>
      <a:lvl9pPr marL="1828800" algn="l" rtl="0" fontAlgn="base">
        <a:spcBef>
          <a:spcPct val="0"/>
        </a:spcBef>
        <a:spcAft>
          <a:spcPct val="0"/>
        </a:spcAft>
        <a:defRPr sz="2000" b="1">
          <a:solidFill>
            <a:srgbClr val="0000FF"/>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SzPct val="100000"/>
        <a:buChar char="•"/>
        <a:defRPr>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16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16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16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1600">
          <a:solidFill>
            <a:schemeClr val="tx1"/>
          </a:solidFill>
          <a:latin typeface="+mn-lt"/>
          <a:cs typeface="+mn-cs"/>
        </a:defRPr>
      </a:lvl5pPr>
      <a:lvl6pPr marL="2514600" indent="-228600" algn="l" rtl="0" fontAlgn="base">
        <a:spcBef>
          <a:spcPct val="20000"/>
        </a:spcBef>
        <a:spcAft>
          <a:spcPct val="0"/>
        </a:spcAft>
        <a:buSzPct val="100000"/>
        <a:buChar char="•"/>
        <a:defRPr sz="1600">
          <a:solidFill>
            <a:schemeClr val="tx1"/>
          </a:solidFill>
          <a:latin typeface="+mn-lt"/>
          <a:cs typeface="+mn-cs"/>
        </a:defRPr>
      </a:lvl6pPr>
      <a:lvl7pPr marL="2971800" indent="-228600" algn="l" rtl="0" fontAlgn="base">
        <a:spcBef>
          <a:spcPct val="20000"/>
        </a:spcBef>
        <a:spcAft>
          <a:spcPct val="0"/>
        </a:spcAft>
        <a:buSzPct val="100000"/>
        <a:buChar char="•"/>
        <a:defRPr sz="1600">
          <a:solidFill>
            <a:schemeClr val="tx1"/>
          </a:solidFill>
          <a:latin typeface="+mn-lt"/>
          <a:cs typeface="+mn-cs"/>
        </a:defRPr>
      </a:lvl7pPr>
      <a:lvl8pPr marL="3429000" indent="-228600" algn="l" rtl="0" fontAlgn="base">
        <a:spcBef>
          <a:spcPct val="20000"/>
        </a:spcBef>
        <a:spcAft>
          <a:spcPct val="0"/>
        </a:spcAft>
        <a:buSzPct val="100000"/>
        <a:buChar char="•"/>
        <a:defRPr sz="1600">
          <a:solidFill>
            <a:schemeClr val="tx1"/>
          </a:solidFill>
          <a:latin typeface="+mn-lt"/>
          <a:cs typeface="+mn-cs"/>
        </a:defRPr>
      </a:lvl8pPr>
      <a:lvl9pPr marL="3886200" indent="-228600" algn="l" rtl="0" fontAlgn="base">
        <a:spcBef>
          <a:spcPct val="20000"/>
        </a:spcBef>
        <a:spcAft>
          <a:spcPct val="0"/>
        </a:spcAft>
        <a:buSzPct val="10000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0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1.xml"/><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
            <a:ext cx="7772400" cy="1470025"/>
          </a:xfrm>
        </p:spPr>
        <p:txBody>
          <a:bodyPr/>
          <a:lstStyle/>
          <a:p>
            <a:pPr eaLnBrk="1" hangingPunct="1"/>
            <a:r>
              <a:rPr lang="en-US" altLang="en-US" smtClean="0"/>
              <a:t>Constraint Satisfaction Problems (CSPs)</a:t>
            </a:r>
          </a:p>
        </p:txBody>
      </p:sp>
      <p:sp>
        <p:nvSpPr>
          <p:cNvPr id="3075" name="Rectangle 3"/>
          <p:cNvSpPr>
            <a:spLocks noGrp="1" noChangeArrowheads="1"/>
          </p:cNvSpPr>
          <p:nvPr>
            <p:ph type="subTitle" idx="1"/>
          </p:nvPr>
        </p:nvSpPr>
        <p:spPr>
          <a:xfrm>
            <a:off x="1143000" y="2057400"/>
            <a:ext cx="6629400" cy="2743200"/>
          </a:xfrm>
        </p:spPr>
        <p:txBody>
          <a:bodyPr/>
          <a:lstStyle/>
          <a:p>
            <a:pPr eaLnBrk="1" hangingPunct="1"/>
            <a:r>
              <a:rPr lang="en-US" altLang="en-US" smtClean="0"/>
              <a:t>This lecture topic (two lectures)</a:t>
            </a:r>
          </a:p>
          <a:p>
            <a:pPr eaLnBrk="1" hangingPunct="1"/>
            <a:r>
              <a:rPr lang="en-US" altLang="en-US" smtClean="0"/>
              <a:t>Chapter 6.1 – 6.4, except 6.3.3</a:t>
            </a:r>
          </a:p>
          <a:p>
            <a:pPr eaLnBrk="1" hangingPunct="1"/>
            <a:endParaRPr lang="en-US" altLang="en-US" smtClean="0"/>
          </a:p>
          <a:p>
            <a:pPr eaLnBrk="1" hangingPunct="1"/>
            <a:r>
              <a:rPr lang="en-US" altLang="en-US" smtClean="0"/>
              <a:t>Next lecture topic (two lectures)</a:t>
            </a:r>
          </a:p>
          <a:p>
            <a:pPr eaLnBrk="1" hangingPunct="1"/>
            <a:r>
              <a:rPr lang="en-US" altLang="en-US" smtClean="0"/>
              <a:t>Chapter 7.1 – 7.5</a:t>
            </a:r>
          </a:p>
          <a:p>
            <a:pPr eaLnBrk="1" hangingPunct="1"/>
            <a:r>
              <a:rPr lang="en-US" altLang="en-US" smtClean="0"/>
              <a:t/>
            </a:r>
            <a:br>
              <a:rPr lang="en-US" altLang="en-US" smtClean="0"/>
            </a:br>
            <a:r>
              <a:rPr lang="en-US" altLang="en-US" smtClean="0"/>
              <a:t>(Please read lecture topic material before and after each lecture on that topic)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Constraint graphs</a:t>
            </a:r>
          </a:p>
        </p:txBody>
      </p:sp>
      <p:pic>
        <p:nvPicPr>
          <p:cNvPr id="12291"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267200" y="990600"/>
            <a:ext cx="3429000" cy="2941638"/>
          </a:xfrm>
        </p:spPr>
      </p:pic>
      <p:sp>
        <p:nvSpPr>
          <p:cNvPr id="12292" name="Text Box 5"/>
          <p:cNvSpPr txBox="1">
            <a:spLocks noChangeArrowheads="1"/>
          </p:cNvSpPr>
          <p:nvPr/>
        </p:nvSpPr>
        <p:spPr bwMode="auto">
          <a:xfrm>
            <a:off x="593725" y="17367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spcBef>
                <a:spcPct val="0"/>
              </a:spcBef>
              <a:buSzTx/>
              <a:buFontTx/>
              <a:buNone/>
            </a:pPr>
            <a:endParaRPr lang="en-GB" altLang="en-US" sz="2400">
              <a:latin typeface="Times" pitchFamily="18" charset="0"/>
            </a:endParaRPr>
          </a:p>
        </p:txBody>
      </p:sp>
      <p:sp>
        <p:nvSpPr>
          <p:cNvPr id="12293" name="Rectangle 6"/>
          <p:cNvSpPr>
            <a:spLocks noChangeArrowheads="1"/>
          </p:cNvSpPr>
          <p:nvPr/>
        </p:nvSpPr>
        <p:spPr bwMode="auto">
          <a:xfrm>
            <a:off x="685800" y="1600200"/>
            <a:ext cx="8229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nSpc>
                <a:spcPct val="90000"/>
              </a:lnSpc>
              <a:spcBef>
                <a:spcPct val="0"/>
              </a:spcBef>
              <a:buSzTx/>
            </a:pPr>
            <a:r>
              <a:rPr lang="en-US" altLang="en-US" sz="2000"/>
              <a:t> Constraint graph:</a:t>
            </a:r>
          </a:p>
          <a:p>
            <a:pPr>
              <a:lnSpc>
                <a:spcPct val="90000"/>
              </a:lnSpc>
              <a:spcBef>
                <a:spcPct val="0"/>
              </a:spcBef>
              <a:buSzTx/>
            </a:pPr>
            <a:endParaRPr lang="en-US" altLang="en-US" sz="2000"/>
          </a:p>
          <a:p>
            <a:pPr lvl="1">
              <a:lnSpc>
                <a:spcPct val="90000"/>
              </a:lnSpc>
              <a:spcBef>
                <a:spcPct val="0"/>
              </a:spcBef>
              <a:buSzTx/>
              <a:buFontTx/>
              <a:buChar char="•"/>
            </a:pPr>
            <a:r>
              <a:rPr lang="en-US" altLang="en-US" sz="2000"/>
              <a:t> </a:t>
            </a:r>
            <a:r>
              <a:rPr lang="en-US" altLang="en-US" sz="1800"/>
              <a:t>nodes are variables</a:t>
            </a:r>
          </a:p>
          <a:p>
            <a:pPr lvl="1">
              <a:lnSpc>
                <a:spcPct val="90000"/>
              </a:lnSpc>
              <a:spcBef>
                <a:spcPct val="0"/>
              </a:spcBef>
              <a:buSzTx/>
              <a:buFontTx/>
              <a:buChar char="•"/>
            </a:pPr>
            <a:endParaRPr lang="en-US" altLang="en-US" sz="1800"/>
          </a:p>
          <a:p>
            <a:pPr lvl="1">
              <a:lnSpc>
                <a:spcPct val="90000"/>
              </a:lnSpc>
              <a:spcBef>
                <a:spcPct val="0"/>
              </a:spcBef>
              <a:buSzTx/>
              <a:buFontTx/>
              <a:buChar char="•"/>
            </a:pPr>
            <a:r>
              <a:rPr lang="en-US" altLang="en-US" sz="1800"/>
              <a:t> arcs are binary constraints</a:t>
            </a:r>
          </a:p>
          <a:p>
            <a:pPr lvl="1">
              <a:lnSpc>
                <a:spcPct val="90000"/>
              </a:lnSpc>
              <a:spcBef>
                <a:spcPct val="0"/>
              </a:spcBef>
              <a:buSzTx/>
              <a:buFontTx/>
              <a:buChar char="•"/>
            </a:pPr>
            <a:endParaRPr lang="en-US" altLang="en-US" sz="1800"/>
          </a:p>
          <a:p>
            <a:pPr lvl="1">
              <a:lnSpc>
                <a:spcPct val="90000"/>
              </a:lnSpc>
              <a:spcBef>
                <a:spcPct val="0"/>
              </a:spcBef>
              <a:buSzTx/>
              <a:buFontTx/>
              <a:buChar char="•"/>
            </a:pPr>
            <a:endParaRPr lang="en-US" altLang="en-US" sz="1800"/>
          </a:p>
          <a:p>
            <a:pPr lvl="1">
              <a:lnSpc>
                <a:spcPct val="90000"/>
              </a:lnSpc>
              <a:spcBef>
                <a:spcPct val="0"/>
              </a:spcBef>
              <a:buSzTx/>
              <a:buFontTx/>
              <a:buChar char="•"/>
            </a:pPr>
            <a:endParaRPr lang="en-US" altLang="en-US" sz="1800"/>
          </a:p>
          <a:p>
            <a:pPr lvl="1">
              <a:lnSpc>
                <a:spcPct val="90000"/>
              </a:lnSpc>
              <a:spcBef>
                <a:spcPct val="0"/>
              </a:spcBef>
              <a:buSzTx/>
              <a:buFontTx/>
              <a:buChar char="•"/>
            </a:pPr>
            <a:endParaRPr lang="en-US" altLang="en-US" sz="1800"/>
          </a:p>
          <a:p>
            <a:pPr>
              <a:lnSpc>
                <a:spcPct val="90000"/>
              </a:lnSpc>
              <a:spcBef>
                <a:spcPct val="0"/>
              </a:spcBef>
              <a:buSzTx/>
            </a:pPr>
            <a:endParaRPr lang="en-US" altLang="en-US" sz="1200"/>
          </a:p>
          <a:p>
            <a:pPr>
              <a:lnSpc>
                <a:spcPct val="90000"/>
              </a:lnSpc>
              <a:spcBef>
                <a:spcPct val="0"/>
              </a:spcBef>
              <a:buSzTx/>
            </a:pPr>
            <a:r>
              <a:rPr lang="en-US" altLang="en-US" sz="1600"/>
              <a:t> </a:t>
            </a:r>
            <a:r>
              <a:rPr lang="en-US" altLang="en-US"/>
              <a:t>Graph can be used to simplify search</a:t>
            </a:r>
          </a:p>
          <a:p>
            <a:pPr>
              <a:lnSpc>
                <a:spcPct val="90000"/>
              </a:lnSpc>
              <a:spcBef>
                <a:spcPct val="0"/>
              </a:spcBef>
              <a:buSzTx/>
              <a:buFontTx/>
              <a:buNone/>
            </a:pPr>
            <a:r>
              <a:rPr lang="en-US" altLang="en-US" sz="1600"/>
              <a:t>            e.g. Tasmania is an independent subproblem</a:t>
            </a:r>
          </a:p>
          <a:p>
            <a:pPr>
              <a:lnSpc>
                <a:spcPct val="90000"/>
              </a:lnSpc>
              <a:spcBef>
                <a:spcPct val="0"/>
              </a:spcBef>
              <a:buSzTx/>
              <a:buFontTx/>
              <a:buNone/>
            </a:pPr>
            <a:endParaRPr lang="en-US" altLang="en-US" sz="1600"/>
          </a:p>
          <a:p>
            <a:pPr>
              <a:lnSpc>
                <a:spcPct val="90000"/>
              </a:lnSpc>
              <a:spcBef>
                <a:spcPct val="0"/>
              </a:spcBef>
              <a:buSzTx/>
              <a:buFontTx/>
              <a:buNone/>
            </a:pPr>
            <a:r>
              <a:rPr lang="en-US" altLang="en-US" sz="1600"/>
              <a:t>   (will return to graph structure later)</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altLang="en-US" smtClean="0"/>
              <a:t>Comparison of CSP algorithms on different problems</a:t>
            </a:r>
          </a:p>
        </p:txBody>
      </p:sp>
      <p:pic>
        <p:nvPicPr>
          <p:cNvPr id="104451"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2482850"/>
          </a:xfrm>
        </p:spPr>
      </p:pic>
      <p:sp>
        <p:nvSpPr>
          <p:cNvPr id="104452" name="Rectangle 4"/>
          <p:cNvSpPr>
            <a:spLocks noChangeArrowheads="1"/>
          </p:cNvSpPr>
          <p:nvPr/>
        </p:nvSpPr>
        <p:spPr bwMode="auto">
          <a:xfrm>
            <a:off x="533400" y="43434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lnSpc>
                <a:spcPct val="90000"/>
              </a:lnSpc>
            </a:pPr>
            <a:endParaRPr lang="en-US" altLang="en-US"/>
          </a:p>
        </p:txBody>
      </p:sp>
      <p:sp>
        <p:nvSpPr>
          <p:cNvPr id="104453" name="Text Box 5"/>
          <p:cNvSpPr txBox="1">
            <a:spLocks noChangeArrowheads="1"/>
          </p:cNvSpPr>
          <p:nvPr/>
        </p:nvSpPr>
        <p:spPr bwMode="auto">
          <a:xfrm>
            <a:off x="533400" y="4287838"/>
            <a:ext cx="70834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t>Median number of consistency checks over 5 runs to solve problem</a:t>
            </a:r>
          </a:p>
          <a:p>
            <a:pPr eaLnBrk="1" hangingPunct="1">
              <a:spcBef>
                <a:spcPct val="0"/>
              </a:spcBef>
              <a:buSzTx/>
              <a:buFontTx/>
              <a:buNone/>
            </a:pPr>
            <a:endParaRPr lang="en-US" altLang="en-US" sz="1600"/>
          </a:p>
          <a:p>
            <a:pPr eaLnBrk="1" hangingPunct="1">
              <a:spcBef>
                <a:spcPct val="0"/>
              </a:spcBef>
              <a:buSzTx/>
              <a:buFontTx/>
              <a:buNone/>
            </a:pPr>
            <a:r>
              <a:rPr lang="en-US" altLang="en-US" sz="1600"/>
              <a:t>Parentheses -&gt; no solution found</a:t>
            </a:r>
          </a:p>
          <a:p>
            <a:pPr eaLnBrk="1" hangingPunct="1">
              <a:spcBef>
                <a:spcPct val="0"/>
              </a:spcBef>
              <a:buSzTx/>
              <a:buFontTx/>
              <a:buNone/>
            </a:pPr>
            <a:endParaRPr lang="en-US" altLang="en-US" sz="1600"/>
          </a:p>
          <a:p>
            <a:pPr eaLnBrk="1" hangingPunct="1">
              <a:spcBef>
                <a:spcPct val="0"/>
              </a:spcBef>
              <a:buSzTx/>
              <a:buFontTx/>
              <a:buNone/>
            </a:pPr>
            <a:r>
              <a:rPr lang="en-US" altLang="en-US" sz="1600"/>
              <a:t>USA: 4 coloring</a:t>
            </a:r>
          </a:p>
          <a:p>
            <a:pPr eaLnBrk="1" hangingPunct="1">
              <a:spcBef>
                <a:spcPct val="0"/>
              </a:spcBef>
              <a:buSzTx/>
              <a:buFontTx/>
              <a:buNone/>
            </a:pPr>
            <a:r>
              <a:rPr lang="en-US" altLang="en-US" sz="1600"/>
              <a:t>n-queens: n = 2 to 50</a:t>
            </a:r>
          </a:p>
          <a:p>
            <a:pPr eaLnBrk="1" hangingPunct="1">
              <a:spcBef>
                <a:spcPct val="0"/>
              </a:spcBef>
              <a:buSzTx/>
              <a:buFontTx/>
              <a:buNone/>
            </a:pPr>
            <a:r>
              <a:rPr lang="en-US" altLang="en-US" sz="1600"/>
              <a:t>Zebra: see exercise 6.7 (3</a:t>
            </a:r>
            <a:r>
              <a:rPr lang="en-US" altLang="en-US" sz="1600" baseline="30000"/>
              <a:t>rd</a:t>
            </a:r>
            <a:r>
              <a:rPr lang="en-US" altLang="en-US" sz="1600"/>
              <a:t> ed.); exercise 5.13 (2</a:t>
            </a:r>
            <a:r>
              <a:rPr lang="en-US" altLang="en-US" sz="1600" baseline="30000"/>
              <a:t>nd</a:t>
            </a:r>
            <a:r>
              <a:rPr lang="en-US" altLang="en-US" sz="1600"/>
              <a:t> ed.)</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GB" altLang="en-US" smtClean="0"/>
              <a:t>Advantages of local search</a:t>
            </a:r>
          </a:p>
        </p:txBody>
      </p:sp>
      <p:sp>
        <p:nvSpPr>
          <p:cNvPr id="105475" name="Rectangle 3"/>
          <p:cNvSpPr>
            <a:spLocks noGrp="1" noChangeArrowheads="1"/>
          </p:cNvSpPr>
          <p:nvPr>
            <p:ph type="body" idx="1"/>
          </p:nvPr>
        </p:nvSpPr>
        <p:spPr/>
        <p:txBody>
          <a:bodyPr/>
          <a:lstStyle/>
          <a:p>
            <a:pPr lvl="1" eaLnBrk="1" hangingPunct="1">
              <a:buFontTx/>
              <a:buNone/>
            </a:pPr>
            <a:endParaRPr lang="en-GB" altLang="en-US" sz="1500" smtClean="0"/>
          </a:p>
          <a:p>
            <a:pPr eaLnBrk="1" hangingPunct="1"/>
            <a:r>
              <a:rPr lang="en-GB" altLang="en-US" sz="1600" smtClean="0"/>
              <a:t>Local search can be particularly useful in an online setting</a:t>
            </a:r>
          </a:p>
          <a:p>
            <a:pPr lvl="1" eaLnBrk="1" hangingPunct="1"/>
            <a:r>
              <a:rPr lang="en-GB" altLang="en-US" sz="1400" smtClean="0"/>
              <a:t>Airline schedule example</a:t>
            </a:r>
          </a:p>
          <a:p>
            <a:pPr lvl="2" eaLnBrk="1" hangingPunct="1"/>
            <a:r>
              <a:rPr lang="en-GB" altLang="en-US" sz="1400" smtClean="0"/>
              <a:t>E.g., mechanical problems require than 1 plane is taken out of service</a:t>
            </a:r>
          </a:p>
          <a:p>
            <a:pPr lvl="2" eaLnBrk="1" hangingPunct="1"/>
            <a:r>
              <a:rPr lang="en-GB" altLang="en-US" sz="1400" smtClean="0"/>
              <a:t>Can locally search for another “close” solution in state-space</a:t>
            </a:r>
          </a:p>
          <a:p>
            <a:pPr lvl="2" eaLnBrk="1" hangingPunct="1"/>
            <a:r>
              <a:rPr lang="en-GB" altLang="en-US" sz="1400" smtClean="0"/>
              <a:t>Much better (and faster) in practice than finding an entirely new schedule</a:t>
            </a:r>
          </a:p>
          <a:p>
            <a:pPr lvl="2" eaLnBrk="1" hangingPunct="1"/>
            <a:endParaRPr lang="en-GB" altLang="en-US" sz="1400" smtClean="0"/>
          </a:p>
          <a:p>
            <a:pPr lvl="2" eaLnBrk="1" hangingPunct="1"/>
            <a:endParaRPr lang="en-GB" altLang="en-US" sz="1400" smtClean="0"/>
          </a:p>
          <a:p>
            <a:pPr eaLnBrk="1" hangingPunct="1"/>
            <a:r>
              <a:rPr lang="en-GB" altLang="en-US" sz="1600" smtClean="0"/>
              <a:t>The runtime of min-conflicts is roughly independent of problem size.</a:t>
            </a:r>
          </a:p>
          <a:p>
            <a:pPr lvl="1" eaLnBrk="1" hangingPunct="1"/>
            <a:r>
              <a:rPr lang="en-GB" altLang="en-US" sz="1500" smtClean="0"/>
              <a:t>Can solve the millions-queen problem in roughly 50 steps.</a:t>
            </a:r>
          </a:p>
          <a:p>
            <a:pPr lvl="1" eaLnBrk="1" hangingPunct="1"/>
            <a:endParaRPr lang="en-GB" altLang="en-US" sz="1500" smtClean="0"/>
          </a:p>
          <a:p>
            <a:pPr lvl="1" eaLnBrk="1" hangingPunct="1"/>
            <a:r>
              <a:rPr lang="en-GB" altLang="en-US" sz="1500" smtClean="0"/>
              <a:t>Why?</a:t>
            </a:r>
          </a:p>
          <a:p>
            <a:pPr lvl="2" eaLnBrk="1" hangingPunct="1"/>
            <a:r>
              <a:rPr lang="en-GB" altLang="en-US" sz="1500" smtClean="0"/>
              <a:t>n-queens is easy for local search because of the relatively high density of solutions in state-space</a:t>
            </a:r>
          </a:p>
          <a:p>
            <a:pPr lvl="2" eaLnBrk="1" hangingPunct="1"/>
            <a:endParaRPr lang="en-GB" altLang="en-US" sz="1400" smtClean="0"/>
          </a:p>
          <a:p>
            <a:pPr lvl="2" eaLnBrk="1" hangingPunct="1"/>
            <a:endParaRPr lang="en-GB" altLang="en-US" sz="1400" smtClean="0"/>
          </a:p>
          <a:p>
            <a:pPr lvl="1" eaLnBrk="1" hangingPunct="1">
              <a:buFontTx/>
              <a:buNone/>
            </a:pPr>
            <a:endParaRPr lang="en-GB" altLang="en-US" sz="150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4775"/>
            <a:ext cx="8743950" cy="675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altLang="en-US" smtClean="0"/>
              <a:t>Hard satisfiability problems</a:t>
            </a:r>
          </a:p>
        </p:txBody>
      </p:sp>
      <p:pic>
        <p:nvPicPr>
          <p:cNvPr id="107523" name="Picture 4" descr="random-3sat-satisfia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00200"/>
            <a:ext cx="66294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smtClean="0"/>
              <a:t>Hard satisfiability problems</a:t>
            </a:r>
          </a:p>
        </p:txBody>
      </p:sp>
      <p:sp>
        <p:nvSpPr>
          <p:cNvPr id="108547" name="Rectangle 3"/>
          <p:cNvSpPr>
            <a:spLocks noGrp="1" noChangeArrowheads="1"/>
          </p:cNvSpPr>
          <p:nvPr>
            <p:ph type="body" idx="1"/>
          </p:nvPr>
        </p:nvSpPr>
        <p:spPr>
          <a:xfrm>
            <a:off x="457200" y="5257800"/>
            <a:ext cx="8229600" cy="868363"/>
          </a:xfrm>
        </p:spPr>
        <p:txBody>
          <a:bodyPr/>
          <a:lstStyle/>
          <a:p>
            <a:pPr eaLnBrk="1" hangingPunct="1">
              <a:lnSpc>
                <a:spcPct val="90000"/>
              </a:lnSpc>
            </a:pPr>
            <a:r>
              <a:rPr lang="en-US" altLang="en-US" sz="2800" smtClean="0"/>
              <a:t>Median runtime for 100 </a:t>
            </a:r>
            <a:r>
              <a:rPr lang="en-US" altLang="en-US" sz="2800" smtClean="0">
                <a:solidFill>
                  <a:schemeClr val="accent2"/>
                </a:solidFill>
              </a:rPr>
              <a:t>satisfiable</a:t>
            </a:r>
            <a:r>
              <a:rPr lang="en-US" altLang="en-US" sz="2800" smtClean="0"/>
              <a:t> random 3-CNF sentences, </a:t>
            </a:r>
            <a:r>
              <a:rPr lang="en-US" altLang="en-US" sz="2800" i="1" smtClean="0"/>
              <a:t>n</a:t>
            </a:r>
            <a:r>
              <a:rPr lang="en-US" altLang="en-US" sz="2800" smtClean="0"/>
              <a:t> = 50</a:t>
            </a:r>
          </a:p>
        </p:txBody>
      </p:sp>
      <p:pic>
        <p:nvPicPr>
          <p:cNvPr id="108548" name="Picture 5" descr="random-3sat-perform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19200"/>
            <a:ext cx="5486400" cy="391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dirty="0" smtClean="0"/>
              <a:t>Sudoku — Backtracking Search + Forward Checking</a:t>
            </a:r>
          </a:p>
        </p:txBody>
      </p:sp>
      <p:sp>
        <p:nvSpPr>
          <p:cNvPr id="108547" name="Rectangle 3"/>
          <p:cNvSpPr>
            <a:spLocks noGrp="1" noChangeArrowheads="1"/>
          </p:cNvSpPr>
          <p:nvPr>
            <p:ph type="body" idx="1"/>
          </p:nvPr>
        </p:nvSpPr>
        <p:spPr>
          <a:xfrm>
            <a:off x="457200" y="4953000"/>
            <a:ext cx="8229600" cy="1447800"/>
          </a:xfrm>
        </p:spPr>
        <p:txBody>
          <a:bodyPr/>
          <a:lstStyle/>
          <a:p>
            <a:pPr eaLnBrk="1" hangingPunct="1">
              <a:lnSpc>
                <a:spcPct val="90000"/>
              </a:lnSpc>
            </a:pPr>
            <a:r>
              <a:rPr lang="en-US" altLang="en-US" sz="2000" dirty="0" smtClean="0"/>
              <a:t>R = [number of cells]/[number of filled cells]</a:t>
            </a:r>
          </a:p>
          <a:p>
            <a:pPr eaLnBrk="1" hangingPunct="1">
              <a:lnSpc>
                <a:spcPct val="90000"/>
              </a:lnSpc>
            </a:pPr>
            <a:r>
              <a:rPr lang="en-US" altLang="en-US" sz="2000" dirty="0" smtClean="0"/>
              <a:t>Success Rate = P(random puzzle is solvable)</a:t>
            </a:r>
          </a:p>
          <a:p>
            <a:pPr eaLnBrk="1" hangingPunct="1">
              <a:lnSpc>
                <a:spcPct val="90000"/>
              </a:lnSpc>
            </a:pPr>
            <a:r>
              <a:rPr lang="en-US" altLang="en-US" sz="2000" dirty="0" smtClean="0"/>
              <a:t>[number of cells] = 81</a:t>
            </a:r>
          </a:p>
          <a:p>
            <a:pPr eaLnBrk="1" hangingPunct="1">
              <a:lnSpc>
                <a:spcPct val="90000"/>
              </a:lnSpc>
            </a:pPr>
            <a:r>
              <a:rPr lang="en-US" altLang="en-US" sz="2000" dirty="0" smtClean="0"/>
              <a:t>[number of filled cells] = variable</a:t>
            </a:r>
          </a:p>
        </p:txBody>
      </p:sp>
      <p:graphicFrame>
        <p:nvGraphicFramePr>
          <p:cNvPr id="7" name="Chart 6"/>
          <p:cNvGraphicFramePr/>
          <p:nvPr>
            <p:extLst>
              <p:ext uri="{D42A27DB-BD31-4B8C-83A1-F6EECF244321}">
                <p14:modId xmlns:p14="http://schemas.microsoft.com/office/powerpoint/2010/main" val="1080186788"/>
              </p:ext>
            </p:extLst>
          </p:nvPr>
        </p:nvGraphicFramePr>
        <p:xfrm>
          <a:off x="1676400" y="914400"/>
          <a:ext cx="5334000" cy="1905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1464084664"/>
              </p:ext>
            </p:extLst>
          </p:nvPr>
        </p:nvGraphicFramePr>
        <p:xfrm>
          <a:off x="1600200" y="2989919"/>
          <a:ext cx="7086600" cy="16764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286000" y="2667000"/>
            <a:ext cx="3124200" cy="276999"/>
          </a:xfrm>
          <a:prstGeom prst="rect">
            <a:avLst/>
          </a:prstGeom>
          <a:noFill/>
        </p:spPr>
        <p:txBody>
          <a:bodyPr wrap="square" rtlCol="0">
            <a:spAutoFit/>
          </a:bodyPr>
          <a:lstStyle/>
          <a:p>
            <a:r>
              <a:rPr lang="en-US" sz="1200" dirty="0" smtClean="0"/>
              <a:t>R = </a:t>
            </a:r>
            <a:r>
              <a:rPr lang="en-US" altLang="en-US" sz="1200" dirty="0"/>
              <a:t>[number of cells]/[number of filled cells</a:t>
            </a:r>
            <a:r>
              <a:rPr lang="en-US" altLang="en-US" sz="1200" dirty="0" smtClean="0"/>
              <a:t>]</a:t>
            </a:r>
            <a:endParaRPr lang="en-US" altLang="en-US" sz="1200" dirty="0"/>
          </a:p>
        </p:txBody>
      </p:sp>
      <p:sp>
        <p:nvSpPr>
          <p:cNvPr id="9" name="TextBox 8"/>
          <p:cNvSpPr txBox="1"/>
          <p:nvPr/>
        </p:nvSpPr>
        <p:spPr>
          <a:xfrm>
            <a:off x="2286000" y="4565864"/>
            <a:ext cx="3124200" cy="276999"/>
          </a:xfrm>
          <a:prstGeom prst="rect">
            <a:avLst/>
          </a:prstGeom>
          <a:noFill/>
        </p:spPr>
        <p:txBody>
          <a:bodyPr wrap="square" rtlCol="0">
            <a:spAutoFit/>
          </a:bodyPr>
          <a:lstStyle/>
          <a:p>
            <a:r>
              <a:rPr lang="en-US" sz="1200" dirty="0" smtClean="0"/>
              <a:t>R = </a:t>
            </a:r>
            <a:r>
              <a:rPr lang="en-US" altLang="en-US" sz="1200" dirty="0"/>
              <a:t>[number of cells]/[number of filled cells</a:t>
            </a:r>
            <a:r>
              <a:rPr lang="en-US" altLang="en-US" sz="1200" dirty="0" smtClean="0"/>
              <a:t>]</a:t>
            </a:r>
            <a:endParaRPr lang="en-US" altLang="en-US" sz="1200" dirty="0"/>
          </a:p>
        </p:txBody>
      </p:sp>
    </p:spTree>
    <p:extLst>
      <p:ext uri="{BB962C8B-B14F-4D97-AF65-F5344CB8AC3E}">
        <p14:creationId xmlns:p14="http://schemas.microsoft.com/office/powerpoint/2010/main" val="19804799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altLang="en-US" smtClean="0"/>
              <a:t>Graph structure and problem complexity</a:t>
            </a:r>
          </a:p>
        </p:txBody>
      </p:sp>
      <p:sp>
        <p:nvSpPr>
          <p:cNvPr id="109571" name="Rectangle 3"/>
          <p:cNvSpPr>
            <a:spLocks noGrp="1" noChangeArrowheads="1"/>
          </p:cNvSpPr>
          <p:nvPr>
            <p:ph type="body" sz="half" idx="2"/>
          </p:nvPr>
        </p:nvSpPr>
        <p:spPr>
          <a:xfrm>
            <a:off x="533400" y="3276600"/>
            <a:ext cx="7848600" cy="3200400"/>
          </a:xfrm>
        </p:spPr>
        <p:txBody>
          <a:bodyPr/>
          <a:lstStyle/>
          <a:p>
            <a:pPr eaLnBrk="1" hangingPunct="1">
              <a:lnSpc>
                <a:spcPct val="90000"/>
              </a:lnSpc>
            </a:pPr>
            <a:r>
              <a:rPr lang="en-US" altLang="en-US" sz="1600" smtClean="0"/>
              <a:t>Solving disconnected subproblems</a:t>
            </a:r>
          </a:p>
          <a:p>
            <a:pPr lvl="1" eaLnBrk="1" hangingPunct="1">
              <a:lnSpc>
                <a:spcPct val="90000"/>
              </a:lnSpc>
            </a:pPr>
            <a:r>
              <a:rPr lang="en-US" altLang="en-US" sz="1400" smtClean="0"/>
              <a:t>Suppose each subproblem has </a:t>
            </a:r>
            <a:r>
              <a:rPr lang="en-US" altLang="en-US" sz="1400" i="1" smtClean="0"/>
              <a:t>c</a:t>
            </a:r>
            <a:r>
              <a:rPr lang="en-US" altLang="en-US" sz="1400" smtClean="0"/>
              <a:t> variables out of a total of </a:t>
            </a:r>
            <a:r>
              <a:rPr lang="en-US" altLang="en-US" sz="1400" i="1" smtClean="0"/>
              <a:t>n</a:t>
            </a:r>
            <a:r>
              <a:rPr lang="en-US" altLang="en-US" sz="1400" smtClean="0"/>
              <a:t>.</a:t>
            </a:r>
          </a:p>
          <a:p>
            <a:pPr eaLnBrk="1" hangingPunct="1">
              <a:lnSpc>
                <a:spcPct val="90000"/>
              </a:lnSpc>
            </a:pPr>
            <a:endParaRPr lang="en-US" altLang="en-US" sz="1600" smtClean="0"/>
          </a:p>
          <a:p>
            <a:pPr lvl="1" eaLnBrk="1" hangingPunct="1">
              <a:lnSpc>
                <a:spcPct val="90000"/>
              </a:lnSpc>
            </a:pPr>
            <a:r>
              <a:rPr lang="en-US" altLang="en-US" sz="1400" smtClean="0"/>
              <a:t>Worst case solution cost is </a:t>
            </a:r>
            <a:r>
              <a:rPr lang="en-US" altLang="en-US" sz="1400" i="1" smtClean="0"/>
              <a:t>O(n/c d</a:t>
            </a:r>
            <a:r>
              <a:rPr lang="en-US" altLang="en-US" sz="1400" i="1" baseline="30000" smtClean="0"/>
              <a:t>c</a:t>
            </a:r>
            <a:r>
              <a:rPr lang="en-US" altLang="en-US" sz="1400" i="1" smtClean="0"/>
              <a:t>)</a:t>
            </a:r>
            <a:r>
              <a:rPr lang="en-US" altLang="en-US" sz="1400" smtClean="0"/>
              <a:t>, i.e. linear in </a:t>
            </a:r>
            <a:r>
              <a:rPr lang="en-US" altLang="en-US" sz="1400" i="1" smtClean="0"/>
              <a:t>n</a:t>
            </a:r>
            <a:endParaRPr lang="en-US" altLang="en-US" sz="1400" smtClean="0"/>
          </a:p>
          <a:p>
            <a:pPr lvl="2" eaLnBrk="1" hangingPunct="1">
              <a:lnSpc>
                <a:spcPct val="90000"/>
              </a:lnSpc>
            </a:pPr>
            <a:r>
              <a:rPr lang="en-US" altLang="en-US" sz="1200" smtClean="0"/>
              <a:t>Instead of </a:t>
            </a:r>
            <a:r>
              <a:rPr lang="en-US" altLang="en-US" sz="1200" i="1" smtClean="0"/>
              <a:t>O(d </a:t>
            </a:r>
            <a:r>
              <a:rPr lang="en-US" altLang="en-US" sz="1200" i="1" baseline="30000" smtClean="0"/>
              <a:t>n</a:t>
            </a:r>
            <a:r>
              <a:rPr lang="en-US" altLang="en-US" sz="1200" i="1" smtClean="0"/>
              <a:t>),</a:t>
            </a:r>
            <a:r>
              <a:rPr lang="en-US" altLang="en-US" sz="1200" smtClean="0"/>
              <a:t> exponential in </a:t>
            </a:r>
            <a:r>
              <a:rPr lang="en-US" altLang="en-US" sz="1200" i="1" smtClean="0"/>
              <a:t>n</a:t>
            </a:r>
          </a:p>
          <a:p>
            <a:pPr lvl="1" eaLnBrk="1" hangingPunct="1">
              <a:lnSpc>
                <a:spcPct val="90000"/>
              </a:lnSpc>
            </a:pPr>
            <a:endParaRPr lang="en-US" altLang="en-US" sz="1200" smtClean="0"/>
          </a:p>
          <a:p>
            <a:pPr eaLnBrk="1" hangingPunct="1">
              <a:lnSpc>
                <a:spcPct val="90000"/>
              </a:lnSpc>
            </a:pPr>
            <a:r>
              <a:rPr lang="en-US" altLang="en-US" sz="1600" smtClean="0"/>
              <a:t>E.g. </a:t>
            </a:r>
            <a:r>
              <a:rPr lang="en-US" altLang="en-US" sz="1600" i="1" smtClean="0"/>
              <a:t>n= 80, c= 20, d=2</a:t>
            </a:r>
          </a:p>
          <a:p>
            <a:pPr lvl="1" eaLnBrk="1" hangingPunct="1">
              <a:lnSpc>
                <a:spcPct val="90000"/>
              </a:lnSpc>
            </a:pPr>
            <a:r>
              <a:rPr lang="en-US" altLang="en-US" sz="1200" smtClean="0"/>
              <a:t>2</a:t>
            </a:r>
            <a:r>
              <a:rPr lang="en-US" altLang="en-US" sz="1200" baseline="30000" smtClean="0"/>
              <a:t>80</a:t>
            </a:r>
            <a:r>
              <a:rPr lang="en-US" altLang="en-US" sz="1200" smtClean="0"/>
              <a:t> = 4 billion years at 1 million nodes/sec.</a:t>
            </a:r>
          </a:p>
          <a:p>
            <a:pPr lvl="1" eaLnBrk="1" hangingPunct="1">
              <a:lnSpc>
                <a:spcPct val="90000"/>
              </a:lnSpc>
            </a:pPr>
            <a:r>
              <a:rPr lang="en-US" altLang="en-US" sz="1200" smtClean="0"/>
              <a:t>4 * 2</a:t>
            </a:r>
            <a:r>
              <a:rPr lang="en-US" altLang="en-US" sz="1200" baseline="30000" smtClean="0"/>
              <a:t>20</a:t>
            </a:r>
            <a:r>
              <a:rPr lang="en-US" altLang="en-US" sz="1200" smtClean="0"/>
              <a:t>= .4 second at 1 million nodes/sec</a:t>
            </a:r>
          </a:p>
        </p:txBody>
      </p:sp>
      <p:pic>
        <p:nvPicPr>
          <p:cNvPr id="109572"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181600" y="1066800"/>
            <a:ext cx="3733800" cy="2452688"/>
          </a:xfrm>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altLang="en-US" smtClean="0"/>
              <a:t>Tree-structured CSPs</a:t>
            </a:r>
          </a:p>
        </p:txBody>
      </p:sp>
      <p:sp>
        <p:nvSpPr>
          <p:cNvPr id="110595" name="Rectangle 3"/>
          <p:cNvSpPr>
            <a:spLocks noGrp="1" noChangeArrowheads="1"/>
          </p:cNvSpPr>
          <p:nvPr>
            <p:ph type="body" sz="half" idx="2"/>
          </p:nvPr>
        </p:nvSpPr>
        <p:spPr>
          <a:xfrm>
            <a:off x="609600" y="3756025"/>
            <a:ext cx="7848600" cy="2416175"/>
          </a:xfrm>
        </p:spPr>
        <p:txBody>
          <a:bodyPr/>
          <a:lstStyle/>
          <a:p>
            <a:pPr eaLnBrk="1" hangingPunct="1"/>
            <a:r>
              <a:rPr lang="en-US" altLang="en-US" sz="1700" smtClean="0"/>
              <a:t>Theorem: </a:t>
            </a:r>
          </a:p>
          <a:p>
            <a:pPr lvl="1" eaLnBrk="1" hangingPunct="1"/>
            <a:r>
              <a:rPr lang="en-US" altLang="en-US" sz="1700" smtClean="0"/>
              <a:t>if a constraint graph has no loops then the CSP can be solved in </a:t>
            </a:r>
            <a:r>
              <a:rPr lang="en-US" altLang="en-US" sz="1700" i="1" smtClean="0"/>
              <a:t>O(nd </a:t>
            </a:r>
            <a:r>
              <a:rPr lang="en-US" altLang="en-US" sz="1700" i="1" baseline="30000" smtClean="0"/>
              <a:t>2</a:t>
            </a:r>
            <a:r>
              <a:rPr lang="en-US" altLang="en-US" sz="1700" i="1" smtClean="0"/>
              <a:t>)</a:t>
            </a:r>
            <a:r>
              <a:rPr lang="en-US" altLang="en-US" sz="1700" smtClean="0"/>
              <a:t> time</a:t>
            </a:r>
          </a:p>
          <a:p>
            <a:pPr lvl="1" eaLnBrk="1" hangingPunct="1"/>
            <a:r>
              <a:rPr lang="en-US" altLang="en-US" sz="1700" smtClean="0"/>
              <a:t>linear in the number of variables!</a:t>
            </a:r>
          </a:p>
          <a:p>
            <a:pPr eaLnBrk="1" hangingPunct="1"/>
            <a:endParaRPr lang="en-US" altLang="en-US" sz="1900" smtClean="0"/>
          </a:p>
          <a:p>
            <a:pPr eaLnBrk="1" hangingPunct="1"/>
            <a:r>
              <a:rPr lang="en-US" altLang="en-US" sz="1700" smtClean="0"/>
              <a:t>Compare difference with general CSP, where worst case is </a:t>
            </a:r>
            <a:r>
              <a:rPr lang="en-US" altLang="en-US" sz="1700" i="1" smtClean="0"/>
              <a:t>O(d </a:t>
            </a:r>
            <a:r>
              <a:rPr lang="en-US" altLang="en-US" sz="1700" i="1" baseline="30000" smtClean="0"/>
              <a:t>n</a:t>
            </a:r>
            <a:r>
              <a:rPr lang="en-US" altLang="en-US" sz="1700" i="1" smtClean="0"/>
              <a:t>)</a:t>
            </a:r>
            <a:endParaRPr lang="en-US" altLang="en-US" smtClean="0"/>
          </a:p>
        </p:txBody>
      </p:sp>
      <p:pic>
        <p:nvPicPr>
          <p:cNvPr id="110596" name="Picture 4"/>
          <p:cNvPicPr>
            <a:picLocks noGrp="1" noChangeAspect="1" noChangeArrowheads="1"/>
          </p:cNvPicPr>
          <p:nvPr>
            <p:ph sz="half" idx="1"/>
          </p:nvPr>
        </p:nvPicPr>
        <p:blipFill>
          <a:blip r:embed="rId3">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a:xfrm>
            <a:off x="2514600" y="1371600"/>
            <a:ext cx="3352800" cy="1735138"/>
          </a:xfrm>
          <a:noFill/>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altLang="en-US" smtClean="0"/>
              <a:t>Summary</a:t>
            </a:r>
          </a:p>
        </p:txBody>
      </p:sp>
      <p:sp>
        <p:nvSpPr>
          <p:cNvPr id="111619" name="Rectangle 3"/>
          <p:cNvSpPr>
            <a:spLocks noGrp="1" noChangeArrowheads="1"/>
          </p:cNvSpPr>
          <p:nvPr>
            <p:ph type="body" idx="1"/>
          </p:nvPr>
        </p:nvSpPr>
        <p:spPr/>
        <p:txBody>
          <a:bodyPr/>
          <a:lstStyle/>
          <a:p>
            <a:pPr eaLnBrk="1" hangingPunct="1">
              <a:lnSpc>
                <a:spcPct val="90000"/>
              </a:lnSpc>
            </a:pPr>
            <a:r>
              <a:rPr lang="en-US" altLang="en-US" sz="1600" smtClean="0"/>
              <a:t>CSPs </a:t>
            </a:r>
          </a:p>
          <a:p>
            <a:pPr lvl="1" eaLnBrk="1" hangingPunct="1">
              <a:lnSpc>
                <a:spcPct val="90000"/>
              </a:lnSpc>
            </a:pPr>
            <a:r>
              <a:rPr lang="en-US" altLang="en-US" sz="1400" smtClean="0"/>
              <a:t> special kind of problem: states defined by values of a fixed set of variables, goal test defined by constraints on variable values</a:t>
            </a:r>
          </a:p>
          <a:p>
            <a:pPr eaLnBrk="1" hangingPunct="1">
              <a:lnSpc>
                <a:spcPct val="90000"/>
              </a:lnSpc>
            </a:pPr>
            <a:endParaRPr lang="en-US" altLang="en-US" sz="1600" smtClean="0"/>
          </a:p>
          <a:p>
            <a:pPr eaLnBrk="1" hangingPunct="1">
              <a:lnSpc>
                <a:spcPct val="90000"/>
              </a:lnSpc>
            </a:pPr>
            <a:r>
              <a:rPr lang="en-US" altLang="en-US" sz="1600" smtClean="0"/>
              <a:t>Backtracking=depth-first search with one variable assigned per node</a:t>
            </a:r>
          </a:p>
          <a:p>
            <a:pPr eaLnBrk="1" hangingPunct="1">
              <a:lnSpc>
                <a:spcPct val="90000"/>
              </a:lnSpc>
            </a:pPr>
            <a:endParaRPr lang="en-US" altLang="en-US" sz="1600" smtClean="0"/>
          </a:p>
          <a:p>
            <a:pPr eaLnBrk="1" hangingPunct="1">
              <a:lnSpc>
                <a:spcPct val="90000"/>
              </a:lnSpc>
            </a:pPr>
            <a:r>
              <a:rPr lang="en-US" altLang="en-US" sz="1600" smtClean="0"/>
              <a:t>Heuristics</a:t>
            </a:r>
          </a:p>
          <a:p>
            <a:pPr lvl="1" eaLnBrk="1" hangingPunct="1">
              <a:lnSpc>
                <a:spcPct val="90000"/>
              </a:lnSpc>
            </a:pPr>
            <a:r>
              <a:rPr lang="en-US" altLang="en-US" sz="1400" smtClean="0"/>
              <a:t>Variable ordering and value selection heuristics help significantly</a:t>
            </a:r>
          </a:p>
          <a:p>
            <a:pPr eaLnBrk="1" hangingPunct="1">
              <a:lnSpc>
                <a:spcPct val="90000"/>
              </a:lnSpc>
            </a:pPr>
            <a:endParaRPr lang="en-US" altLang="en-US" sz="1600" smtClean="0"/>
          </a:p>
          <a:p>
            <a:pPr eaLnBrk="1" hangingPunct="1">
              <a:lnSpc>
                <a:spcPct val="90000"/>
              </a:lnSpc>
            </a:pPr>
            <a:r>
              <a:rPr lang="en-US" altLang="en-US" sz="1600" smtClean="0"/>
              <a:t>Constraint propagation does additional work to constrain values and detect inconsistencies</a:t>
            </a:r>
          </a:p>
          <a:p>
            <a:pPr lvl="1" eaLnBrk="1" hangingPunct="1">
              <a:lnSpc>
                <a:spcPct val="90000"/>
              </a:lnSpc>
            </a:pPr>
            <a:r>
              <a:rPr lang="en-US" altLang="en-US" sz="1400" smtClean="0"/>
              <a:t>Works effectively when combined with heuristics</a:t>
            </a:r>
          </a:p>
          <a:p>
            <a:pPr eaLnBrk="1" hangingPunct="1">
              <a:lnSpc>
                <a:spcPct val="90000"/>
              </a:lnSpc>
            </a:pPr>
            <a:endParaRPr lang="en-US" altLang="en-US" sz="1600" smtClean="0"/>
          </a:p>
          <a:p>
            <a:pPr eaLnBrk="1" hangingPunct="1">
              <a:lnSpc>
                <a:spcPct val="90000"/>
              </a:lnSpc>
            </a:pPr>
            <a:r>
              <a:rPr lang="en-US" altLang="en-US" sz="1600" smtClean="0"/>
              <a:t>Iterative min-conflicts is often effective in practice.</a:t>
            </a:r>
          </a:p>
          <a:p>
            <a:pPr eaLnBrk="1" hangingPunct="1">
              <a:lnSpc>
                <a:spcPct val="90000"/>
              </a:lnSpc>
            </a:pPr>
            <a:endParaRPr lang="en-US" altLang="en-US" sz="1600" smtClean="0"/>
          </a:p>
          <a:p>
            <a:pPr eaLnBrk="1" hangingPunct="1">
              <a:lnSpc>
                <a:spcPct val="90000"/>
              </a:lnSpc>
            </a:pPr>
            <a:r>
              <a:rPr lang="en-US" altLang="en-US" sz="1600" smtClean="0"/>
              <a:t>Graph structure of CSPs determines problem complexity</a:t>
            </a:r>
          </a:p>
          <a:p>
            <a:pPr lvl="1" eaLnBrk="1" hangingPunct="1">
              <a:lnSpc>
                <a:spcPct val="90000"/>
              </a:lnSpc>
            </a:pPr>
            <a:r>
              <a:rPr lang="en-US" altLang="en-US" sz="1400" smtClean="0"/>
              <a:t>e.g., tree structured CSPs can be solved in linear time.</a:t>
            </a:r>
          </a:p>
          <a:p>
            <a:pPr eaLnBrk="1" hangingPunct="1">
              <a:lnSpc>
                <a:spcPct val="90000"/>
              </a:lnSpc>
            </a:pPr>
            <a:endParaRPr lang="en-US" altLang="en-US" sz="1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Varieties of CSPs</a:t>
            </a:r>
          </a:p>
        </p:txBody>
      </p:sp>
      <p:sp>
        <p:nvSpPr>
          <p:cNvPr id="13315" name="Rectangle 3"/>
          <p:cNvSpPr>
            <a:spLocks noGrp="1" noChangeArrowheads="1"/>
          </p:cNvSpPr>
          <p:nvPr>
            <p:ph type="body" idx="1"/>
          </p:nvPr>
        </p:nvSpPr>
        <p:spPr/>
        <p:txBody>
          <a:bodyPr/>
          <a:lstStyle/>
          <a:p>
            <a:pPr eaLnBrk="1" hangingPunct="1"/>
            <a:r>
              <a:rPr lang="en-US" altLang="en-US" smtClean="0"/>
              <a:t>Discrete variables</a:t>
            </a:r>
          </a:p>
          <a:p>
            <a:pPr eaLnBrk="1" hangingPunct="1"/>
            <a:endParaRPr lang="en-US" altLang="en-US" smtClean="0"/>
          </a:p>
          <a:p>
            <a:pPr lvl="1" eaLnBrk="1" hangingPunct="1"/>
            <a:r>
              <a:rPr lang="en-US" altLang="en-US" sz="1700" smtClean="0"/>
              <a:t>Finite domains; size </a:t>
            </a:r>
            <a:r>
              <a:rPr lang="en-US" altLang="en-US" sz="1700" i="1" smtClean="0"/>
              <a:t>d</a:t>
            </a:r>
            <a:r>
              <a:rPr lang="en-US" altLang="en-US" sz="1700" smtClean="0"/>
              <a:t> </a:t>
            </a:r>
            <a:r>
              <a:rPr lang="en-US" altLang="en-US" sz="1700" smtClean="0">
                <a:sym typeface="Symbol" pitchFamily="18" charset="2"/>
              </a:rPr>
              <a:t></a:t>
            </a:r>
            <a:r>
              <a:rPr lang="en-US" altLang="en-US" sz="1700" i="1" smtClean="0"/>
              <a:t>O(d</a:t>
            </a:r>
            <a:r>
              <a:rPr lang="en-US" altLang="en-US" sz="1700" i="1" baseline="30000" smtClean="0"/>
              <a:t>n</a:t>
            </a:r>
            <a:r>
              <a:rPr lang="en-US" altLang="en-US" sz="1700" i="1" smtClean="0"/>
              <a:t>)</a:t>
            </a:r>
            <a:r>
              <a:rPr lang="en-US" altLang="en-US" sz="1700" smtClean="0"/>
              <a:t> complete assignments.</a:t>
            </a:r>
          </a:p>
          <a:p>
            <a:pPr lvl="2" eaLnBrk="1" hangingPunct="1"/>
            <a:r>
              <a:rPr lang="en-US" altLang="en-US" smtClean="0"/>
              <a:t>E.g. Boolean CSPs: Boolean satisfiability (NP-complete).</a:t>
            </a:r>
          </a:p>
          <a:p>
            <a:pPr lvl="2" eaLnBrk="1" hangingPunct="1"/>
            <a:endParaRPr lang="en-US" altLang="en-US" smtClean="0"/>
          </a:p>
          <a:p>
            <a:pPr lvl="1" eaLnBrk="1" hangingPunct="1"/>
            <a:r>
              <a:rPr lang="en-US" altLang="en-US" sz="1700" smtClean="0"/>
              <a:t>Infinite domains (integers, strings, etc.)</a:t>
            </a:r>
          </a:p>
          <a:p>
            <a:pPr lvl="2" eaLnBrk="1" hangingPunct="1"/>
            <a:r>
              <a:rPr lang="en-US" altLang="en-US" smtClean="0"/>
              <a:t>E.g. job scheduling, variables are start/end days for each job</a:t>
            </a:r>
          </a:p>
          <a:p>
            <a:pPr lvl="2" eaLnBrk="1" hangingPunct="1"/>
            <a:r>
              <a:rPr lang="en-US" altLang="en-US" smtClean="0"/>
              <a:t>Need a constraint language e.g </a:t>
            </a:r>
            <a:r>
              <a:rPr lang="en-US" altLang="en-US" i="1" smtClean="0"/>
              <a:t>StartJob</a:t>
            </a:r>
            <a:r>
              <a:rPr lang="en-US" altLang="en-US" i="1" baseline="-25000" smtClean="0"/>
              <a:t>1</a:t>
            </a:r>
            <a:r>
              <a:rPr lang="en-US" altLang="en-US" i="1" smtClean="0"/>
              <a:t> +5 ≤ StartJob</a:t>
            </a:r>
            <a:r>
              <a:rPr lang="en-US" altLang="en-US" i="1" baseline="-25000" smtClean="0"/>
              <a:t>3</a:t>
            </a:r>
            <a:r>
              <a:rPr lang="en-US" altLang="en-US" i="1" smtClean="0"/>
              <a:t>.</a:t>
            </a:r>
          </a:p>
          <a:p>
            <a:pPr lvl="2" eaLnBrk="1" hangingPunct="1"/>
            <a:r>
              <a:rPr lang="en-US" altLang="en-US" smtClean="0"/>
              <a:t>Infinitely many solutions</a:t>
            </a:r>
          </a:p>
          <a:p>
            <a:pPr lvl="2" eaLnBrk="1" hangingPunct="1"/>
            <a:r>
              <a:rPr lang="en-US" altLang="en-US" smtClean="0"/>
              <a:t>Linear constraints: solvable</a:t>
            </a:r>
          </a:p>
          <a:p>
            <a:pPr lvl="2" eaLnBrk="1" hangingPunct="1"/>
            <a:r>
              <a:rPr lang="en-US" altLang="en-US" smtClean="0"/>
              <a:t>Nonlinear: no general algorithm</a:t>
            </a:r>
          </a:p>
          <a:p>
            <a:pPr lvl="2" eaLnBrk="1" hangingPunct="1">
              <a:buFontTx/>
              <a:buNone/>
            </a:pPr>
            <a:r>
              <a:rPr lang="en-US" altLang="en-US" smtClean="0"/>
              <a:t> </a:t>
            </a:r>
          </a:p>
          <a:p>
            <a:pPr eaLnBrk="1" hangingPunct="1"/>
            <a:r>
              <a:rPr lang="en-US" altLang="en-US" smtClean="0"/>
              <a:t>Continuous variables</a:t>
            </a:r>
          </a:p>
          <a:p>
            <a:pPr lvl="1" eaLnBrk="1" hangingPunct="1"/>
            <a:r>
              <a:rPr lang="en-US" altLang="en-US" sz="1500" smtClean="0"/>
              <a:t>e.g. building an airline schedule or class schedule.</a:t>
            </a:r>
          </a:p>
          <a:p>
            <a:pPr lvl="1" eaLnBrk="1" hangingPunct="1"/>
            <a:r>
              <a:rPr lang="en-US" altLang="en-US" sz="1500" smtClean="0"/>
              <a:t>Linear constraints solvable in polynomial time by LP methods.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Varieties of constraints</a:t>
            </a:r>
          </a:p>
        </p:txBody>
      </p:sp>
      <p:sp>
        <p:nvSpPr>
          <p:cNvPr id="14339" name="Rectangle 3"/>
          <p:cNvSpPr>
            <a:spLocks noGrp="1" noChangeArrowheads="1"/>
          </p:cNvSpPr>
          <p:nvPr>
            <p:ph type="body" idx="1"/>
          </p:nvPr>
        </p:nvSpPr>
        <p:spPr/>
        <p:txBody>
          <a:bodyPr/>
          <a:lstStyle/>
          <a:p>
            <a:pPr eaLnBrk="1" hangingPunct="1"/>
            <a:r>
              <a:rPr lang="en-US" altLang="en-US" smtClean="0"/>
              <a:t>Unary constraints involve a single variable.</a:t>
            </a:r>
          </a:p>
          <a:p>
            <a:pPr lvl="1" eaLnBrk="1" hangingPunct="1"/>
            <a:r>
              <a:rPr lang="en-US" altLang="en-US" smtClean="0"/>
              <a:t>e.g. </a:t>
            </a:r>
            <a:r>
              <a:rPr lang="en-US" altLang="en-US" i="1" smtClean="0"/>
              <a:t>SA </a:t>
            </a:r>
            <a:r>
              <a:rPr lang="en-US" altLang="en-US" i="1" smtClean="0">
                <a:sym typeface="Symbol" pitchFamily="18" charset="2"/>
              </a:rPr>
              <a:t></a:t>
            </a:r>
            <a:r>
              <a:rPr lang="en-US" altLang="en-US" i="1" smtClean="0"/>
              <a:t> green</a:t>
            </a:r>
          </a:p>
          <a:p>
            <a:pPr lvl="1" eaLnBrk="1" hangingPunct="1"/>
            <a:endParaRPr lang="en-US" altLang="en-US" smtClean="0"/>
          </a:p>
          <a:p>
            <a:pPr eaLnBrk="1" hangingPunct="1"/>
            <a:r>
              <a:rPr lang="en-US" altLang="en-US" smtClean="0"/>
              <a:t>Binary constraints involve pairs of variables.</a:t>
            </a:r>
          </a:p>
          <a:p>
            <a:pPr lvl="1" eaLnBrk="1" hangingPunct="1"/>
            <a:r>
              <a:rPr lang="en-US" altLang="en-US" smtClean="0"/>
              <a:t>e.g. </a:t>
            </a:r>
            <a:r>
              <a:rPr lang="en-US" altLang="en-US" i="1" smtClean="0"/>
              <a:t>SA </a:t>
            </a:r>
            <a:r>
              <a:rPr lang="en-US" altLang="en-US" sz="2100" i="1" smtClean="0">
                <a:sym typeface="Symbol" pitchFamily="18" charset="2"/>
              </a:rPr>
              <a:t> </a:t>
            </a:r>
            <a:r>
              <a:rPr lang="en-US" altLang="en-US" i="1" smtClean="0"/>
              <a:t>WA</a:t>
            </a:r>
          </a:p>
          <a:p>
            <a:pPr lvl="1" eaLnBrk="1" hangingPunct="1"/>
            <a:endParaRPr lang="en-US" altLang="en-US" i="1" smtClean="0"/>
          </a:p>
          <a:p>
            <a:pPr eaLnBrk="1" hangingPunct="1"/>
            <a:r>
              <a:rPr lang="en-US" altLang="en-US" smtClean="0"/>
              <a:t>Higher-order constraints involve 3 or more variables.</a:t>
            </a:r>
          </a:p>
          <a:p>
            <a:pPr lvl="1" eaLnBrk="1" hangingPunct="1"/>
            <a:r>
              <a:rPr lang="en-US" altLang="en-US" smtClean="0"/>
              <a:t>Professors A, B,and C cannot be on a committee together</a:t>
            </a:r>
          </a:p>
          <a:p>
            <a:pPr lvl="1" eaLnBrk="1" hangingPunct="1"/>
            <a:r>
              <a:rPr lang="en-US" altLang="en-US" smtClean="0"/>
              <a:t>Can always be represented by multiple binary constraints</a:t>
            </a:r>
          </a:p>
          <a:p>
            <a:pPr lvl="1" eaLnBrk="1" hangingPunct="1"/>
            <a:endParaRPr lang="en-US" altLang="en-US" smtClean="0"/>
          </a:p>
          <a:p>
            <a:pPr eaLnBrk="1" hangingPunct="1"/>
            <a:r>
              <a:rPr lang="en-US" altLang="en-US" smtClean="0"/>
              <a:t>Preference (soft constraints) </a:t>
            </a:r>
          </a:p>
          <a:p>
            <a:pPr lvl="1" eaLnBrk="1" hangingPunct="1"/>
            <a:r>
              <a:rPr lang="en-US" altLang="en-US" smtClean="0"/>
              <a:t>e.g. </a:t>
            </a:r>
            <a:r>
              <a:rPr lang="en-US" altLang="en-US" i="1" smtClean="0"/>
              <a:t>red</a:t>
            </a:r>
            <a:r>
              <a:rPr lang="en-US" altLang="en-US" smtClean="0"/>
              <a:t> is better than </a:t>
            </a:r>
            <a:r>
              <a:rPr lang="en-US" altLang="en-US" i="1" smtClean="0"/>
              <a:t>green</a:t>
            </a:r>
            <a:r>
              <a:rPr lang="en-US" altLang="en-US" smtClean="0"/>
              <a:t> often can be represented by a cost for each variable assignment </a:t>
            </a:r>
            <a:r>
              <a:rPr lang="en-US" altLang="en-US" smtClean="0">
                <a:sym typeface="Symbol" pitchFamily="18" charset="2"/>
              </a:rPr>
              <a:t> </a:t>
            </a:r>
            <a:endParaRPr lang="en-US" altLang="en-US" smtClean="0"/>
          </a:p>
          <a:p>
            <a:pPr lvl="1" eaLnBrk="1" hangingPunct="1"/>
            <a:r>
              <a:rPr lang="en-US" altLang="en-US" smtClean="0"/>
              <a:t>combination of optimization with CSPs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CSPs Only Need Binary Constraints!!</a:t>
            </a:r>
          </a:p>
        </p:txBody>
      </p:sp>
      <p:sp>
        <p:nvSpPr>
          <p:cNvPr id="15363" name="Content Placeholder 2"/>
          <p:cNvSpPr>
            <a:spLocks noGrp="1"/>
          </p:cNvSpPr>
          <p:nvPr>
            <p:ph idx="1"/>
          </p:nvPr>
        </p:nvSpPr>
        <p:spPr>
          <a:xfrm>
            <a:off x="457200" y="1143000"/>
            <a:ext cx="8077200" cy="5029200"/>
          </a:xfrm>
        </p:spPr>
        <p:txBody>
          <a:bodyPr/>
          <a:lstStyle/>
          <a:p>
            <a:r>
              <a:rPr lang="en-US" altLang="en-US" smtClean="0"/>
              <a:t>Unary constraints: Just delete values from variable’s domain.</a:t>
            </a:r>
          </a:p>
          <a:p>
            <a:r>
              <a:rPr lang="en-US" altLang="en-US" smtClean="0"/>
              <a:t>Higher order (3 variables or more): reduce to binary constraints.</a:t>
            </a:r>
          </a:p>
          <a:p>
            <a:r>
              <a:rPr lang="en-US" altLang="en-US" smtClean="0"/>
              <a:t>Simple example:</a:t>
            </a:r>
          </a:p>
          <a:p>
            <a:pPr lvl="1"/>
            <a:r>
              <a:rPr lang="en-US" altLang="en-US" smtClean="0"/>
              <a:t>Three example variables, X, Y, Z.</a:t>
            </a:r>
          </a:p>
          <a:p>
            <a:pPr lvl="1"/>
            <a:r>
              <a:rPr lang="en-US" altLang="en-US" smtClean="0"/>
              <a:t>Domains Dx={1,2,3}, Dy={1,2,3}, Dz={1,2,3}.</a:t>
            </a:r>
          </a:p>
          <a:p>
            <a:pPr lvl="1"/>
            <a:r>
              <a:rPr lang="en-US" altLang="en-US" smtClean="0"/>
              <a:t>Constraint C[X,Y,Z] = {</a:t>
            </a:r>
            <a:r>
              <a:rPr lang="en-US" altLang="en-US" b="1" i="1" smtClean="0"/>
              <a:t>X+Y=Z</a:t>
            </a:r>
            <a:r>
              <a:rPr lang="en-US" altLang="en-US" smtClean="0"/>
              <a:t>} = {(1,1,2), (1,2,3), (2,1,3)}.</a:t>
            </a:r>
          </a:p>
          <a:p>
            <a:pPr lvl="1"/>
            <a:r>
              <a:rPr lang="en-US" altLang="en-US" smtClean="0"/>
              <a:t>Plus many other variables and constraints elsewhere in the CSP.</a:t>
            </a:r>
          </a:p>
          <a:p>
            <a:pPr lvl="1"/>
            <a:endParaRPr lang="en-US" altLang="en-US" smtClean="0"/>
          </a:p>
          <a:p>
            <a:pPr lvl="1"/>
            <a:r>
              <a:rPr lang="en-US" altLang="en-US" smtClean="0"/>
              <a:t>Create a new variable, W, taking values as triples (3-tuples).</a:t>
            </a:r>
          </a:p>
          <a:p>
            <a:pPr lvl="1"/>
            <a:r>
              <a:rPr lang="en-US" altLang="en-US" smtClean="0"/>
              <a:t>Domain of W is Dw = {(1,1,2), (1,2,3), (2,1,3)}.</a:t>
            </a:r>
          </a:p>
          <a:p>
            <a:pPr lvl="2"/>
            <a:r>
              <a:rPr lang="en-US" altLang="en-US" smtClean="0"/>
              <a:t>Dw is exactly the tuples that satisfy the higher order constraint.</a:t>
            </a:r>
          </a:p>
          <a:p>
            <a:pPr lvl="1"/>
            <a:r>
              <a:rPr lang="en-US" altLang="en-US" smtClean="0"/>
              <a:t>Create three new constraints:</a:t>
            </a:r>
          </a:p>
          <a:p>
            <a:pPr lvl="2"/>
            <a:r>
              <a:rPr lang="en-US" altLang="en-US" smtClean="0"/>
              <a:t>C[X,W] = { [1, (1,1,2)], [1, (1,2,3)], [2, (2,1,3)] }.</a:t>
            </a:r>
          </a:p>
          <a:p>
            <a:pPr lvl="2"/>
            <a:r>
              <a:rPr lang="en-US" altLang="en-US" smtClean="0"/>
              <a:t>C[Y,W] = { [1, (1,1,2)], [2, (1,2,3)], [1, (2,1,3)] }.</a:t>
            </a:r>
          </a:p>
          <a:p>
            <a:pPr lvl="2"/>
            <a:r>
              <a:rPr lang="en-US" altLang="en-US" smtClean="0"/>
              <a:t>C[Z,W] = { [2, (1,1,2)], [3, (1,2,3)], [3, (2,1,3)] }.</a:t>
            </a:r>
          </a:p>
          <a:p>
            <a:pPr lvl="1"/>
            <a:r>
              <a:rPr lang="en-US" altLang="en-US" smtClean="0"/>
              <a:t>Other constraints elsewhere involving X, Y, or Z are unaffected.</a:t>
            </a:r>
          </a:p>
          <a:p>
            <a:pPr lvl="2"/>
            <a:endParaRPr lang="en-US" altLang="en-US" smtClean="0"/>
          </a:p>
          <a:p>
            <a:pPr lvl="2"/>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CSP Example: Cryptharithmetic puzzle</a:t>
            </a:r>
          </a:p>
        </p:txBody>
      </p:sp>
      <p:sp>
        <p:nvSpPr>
          <p:cNvPr id="16387" name="Rectangle 3"/>
          <p:cNvSpPr>
            <a:spLocks noGrp="1" noChangeArrowheads="1"/>
          </p:cNvSpPr>
          <p:nvPr>
            <p:ph idx="1"/>
          </p:nvPr>
        </p:nvSpPr>
        <p:spPr/>
        <p:txBody>
          <a:bodyPr/>
          <a:lstStyle/>
          <a:p>
            <a:pPr eaLnBrk="1" hangingPunct="1"/>
            <a:endParaRPr lang="en-GB" altLang="en-US" smtClean="0"/>
          </a:p>
        </p:txBody>
      </p:sp>
      <p:grpSp>
        <p:nvGrpSpPr>
          <p:cNvPr id="16388" name="Group 4"/>
          <p:cNvGrpSpPr>
            <a:grpSpLocks/>
          </p:cNvGrpSpPr>
          <p:nvPr/>
        </p:nvGrpSpPr>
        <p:grpSpPr bwMode="auto">
          <a:xfrm>
            <a:off x="838200" y="1143000"/>
            <a:ext cx="7010400" cy="4648200"/>
            <a:chOff x="1152" y="1296"/>
            <a:chExt cx="5040" cy="3750"/>
          </a:xfrm>
        </p:grpSpPr>
        <p:pic>
          <p:nvPicPr>
            <p:cNvPr id="1639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3870"/>
              <a:ext cx="5040" cy="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639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1296"/>
              <a:ext cx="5040" cy="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sp>
        <p:nvSpPr>
          <p:cNvPr id="16389" name="Rectangle 8"/>
          <p:cNvSpPr>
            <a:spLocks noChangeArrowheads="1"/>
          </p:cNvSpPr>
          <p:nvPr/>
        </p:nvSpPr>
        <p:spPr bwMode="auto">
          <a:xfrm>
            <a:off x="3581400" y="1066800"/>
            <a:ext cx="5257800" cy="228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CSP Example: Cryptharithmetic puzzle</a:t>
            </a:r>
          </a:p>
        </p:txBody>
      </p:sp>
      <p:sp>
        <p:nvSpPr>
          <p:cNvPr id="17411" name="Rectangle 3"/>
          <p:cNvSpPr>
            <a:spLocks noGrp="1" noChangeArrowheads="1"/>
          </p:cNvSpPr>
          <p:nvPr>
            <p:ph idx="1"/>
          </p:nvPr>
        </p:nvSpPr>
        <p:spPr/>
        <p:txBody>
          <a:bodyPr/>
          <a:lstStyle/>
          <a:p>
            <a:pPr eaLnBrk="1" hangingPunct="1"/>
            <a:endParaRPr lang="en-GB" altLang="en-US" smtClean="0"/>
          </a:p>
        </p:txBody>
      </p:sp>
      <p:grpSp>
        <p:nvGrpSpPr>
          <p:cNvPr id="17412" name="Group 4"/>
          <p:cNvGrpSpPr>
            <a:grpSpLocks/>
          </p:cNvGrpSpPr>
          <p:nvPr/>
        </p:nvGrpSpPr>
        <p:grpSpPr bwMode="auto">
          <a:xfrm>
            <a:off x="838200" y="1143000"/>
            <a:ext cx="7010400" cy="4648200"/>
            <a:chOff x="1152" y="1296"/>
            <a:chExt cx="5040" cy="3750"/>
          </a:xfrm>
        </p:grpSpPr>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3870"/>
              <a:ext cx="5040" cy="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174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1296"/>
              <a:ext cx="5040" cy="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1800" smtClean="0"/>
              <a:t>CSP as a standard search problem</a:t>
            </a:r>
            <a:endParaRPr lang="en-US" altLang="en-US" sz="2400" smtClean="0"/>
          </a:p>
        </p:txBody>
      </p:sp>
      <p:sp>
        <p:nvSpPr>
          <p:cNvPr id="18435" name="Rectangle 3"/>
          <p:cNvSpPr>
            <a:spLocks noGrp="1" noChangeArrowheads="1"/>
          </p:cNvSpPr>
          <p:nvPr>
            <p:ph type="body" idx="1"/>
          </p:nvPr>
        </p:nvSpPr>
        <p:spPr/>
        <p:txBody>
          <a:bodyPr/>
          <a:lstStyle/>
          <a:p>
            <a:pPr eaLnBrk="1" hangingPunct="1"/>
            <a:r>
              <a:rPr lang="en-US" altLang="en-US" smtClean="0"/>
              <a:t>A CSP can easily be expressed as a standard search problem.</a:t>
            </a:r>
          </a:p>
          <a:p>
            <a:pPr eaLnBrk="1" hangingPunct="1"/>
            <a:endParaRPr lang="en-US" altLang="en-US" smtClean="0"/>
          </a:p>
          <a:p>
            <a:pPr eaLnBrk="1" hangingPunct="1"/>
            <a:r>
              <a:rPr lang="en-US" altLang="en-US" smtClean="0"/>
              <a:t>Incremental formulation</a:t>
            </a:r>
          </a:p>
          <a:p>
            <a:pPr eaLnBrk="1" hangingPunct="1"/>
            <a:endParaRPr lang="en-US" altLang="en-US" smtClean="0"/>
          </a:p>
          <a:p>
            <a:pPr lvl="1" eaLnBrk="1" hangingPunct="1"/>
            <a:r>
              <a:rPr lang="en-US" altLang="en-US" i="1" smtClean="0"/>
              <a:t>Initial State</a:t>
            </a:r>
            <a:r>
              <a:rPr lang="en-US" altLang="en-US" smtClean="0"/>
              <a:t>: the empty assignment {}</a:t>
            </a:r>
          </a:p>
          <a:p>
            <a:pPr lvl="1" eaLnBrk="1" hangingPunct="1"/>
            <a:endParaRPr lang="en-US" altLang="en-US" smtClean="0"/>
          </a:p>
          <a:p>
            <a:pPr lvl="1" eaLnBrk="1" hangingPunct="1"/>
            <a:r>
              <a:rPr lang="en-US" altLang="en-US" i="1" smtClean="0"/>
              <a:t>Actions (3</a:t>
            </a:r>
            <a:r>
              <a:rPr lang="en-US" altLang="en-US" i="1" baseline="30000" smtClean="0"/>
              <a:t>rd</a:t>
            </a:r>
            <a:r>
              <a:rPr lang="en-US" altLang="en-US" i="1" smtClean="0"/>
              <a:t> ed.), Successor function (2</a:t>
            </a:r>
            <a:r>
              <a:rPr lang="en-US" altLang="en-US" i="1" baseline="30000" smtClean="0"/>
              <a:t>nd</a:t>
            </a:r>
            <a:r>
              <a:rPr lang="en-US" altLang="en-US" i="1" smtClean="0"/>
              <a:t> ed.)</a:t>
            </a:r>
            <a:r>
              <a:rPr lang="en-US" altLang="en-US" smtClean="0"/>
              <a:t>: Assign a value to an unassigned variable provided that it does not violate a constraint</a:t>
            </a:r>
          </a:p>
          <a:p>
            <a:pPr lvl="1" eaLnBrk="1" hangingPunct="1">
              <a:buFontTx/>
              <a:buNone/>
            </a:pPr>
            <a:endParaRPr lang="en-US" altLang="en-US" smtClean="0"/>
          </a:p>
          <a:p>
            <a:pPr lvl="1" eaLnBrk="1" hangingPunct="1"/>
            <a:r>
              <a:rPr lang="en-US" altLang="en-US" i="1" smtClean="0"/>
              <a:t>Goal test</a:t>
            </a:r>
            <a:r>
              <a:rPr lang="en-US" altLang="en-US" smtClean="0"/>
              <a:t>: the current assignment is complete </a:t>
            </a:r>
          </a:p>
          <a:p>
            <a:pPr lvl="2" eaLnBrk="1" hangingPunct="1">
              <a:buFontTx/>
              <a:buNone/>
            </a:pPr>
            <a:r>
              <a:rPr lang="en-US" altLang="en-US" smtClean="0"/>
              <a:t> (by construction it is consistent)</a:t>
            </a:r>
          </a:p>
          <a:p>
            <a:pPr lvl="1" eaLnBrk="1" hangingPunct="1"/>
            <a:endParaRPr lang="en-US" altLang="en-US" smtClean="0"/>
          </a:p>
          <a:p>
            <a:pPr lvl="1" eaLnBrk="1" hangingPunct="1"/>
            <a:r>
              <a:rPr lang="en-US" altLang="en-US" i="1" smtClean="0"/>
              <a:t>Path cost</a:t>
            </a:r>
            <a:r>
              <a:rPr lang="en-US" altLang="en-US" smtClean="0"/>
              <a:t>: constant cost for every step (not really relevant)</a:t>
            </a:r>
          </a:p>
          <a:p>
            <a:pPr lvl="1" eaLnBrk="1" hangingPunct="1"/>
            <a:endParaRPr lang="en-US" altLang="en-US" smtClean="0"/>
          </a:p>
          <a:p>
            <a:pPr eaLnBrk="1" hangingPunct="1"/>
            <a:r>
              <a:rPr lang="en-US" altLang="en-US" smtClean="0"/>
              <a:t>Can also use complete-state formulation</a:t>
            </a:r>
          </a:p>
          <a:p>
            <a:pPr lvl="1" eaLnBrk="1" hangingPunct="1"/>
            <a:r>
              <a:rPr lang="en-US" altLang="en-US" smtClean="0"/>
              <a:t>Local search techniques (Chapter 4) tend to work well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1800" smtClean="0"/>
              <a:t>CSP as a standard search problem</a:t>
            </a:r>
            <a:endParaRPr lang="en-US" altLang="en-US" sz="2400" smtClean="0"/>
          </a:p>
        </p:txBody>
      </p:sp>
      <p:sp>
        <p:nvSpPr>
          <p:cNvPr id="19459" name="Rectangle 3"/>
          <p:cNvSpPr>
            <a:spLocks noGrp="1" noChangeArrowheads="1"/>
          </p:cNvSpPr>
          <p:nvPr>
            <p:ph type="body" idx="1"/>
          </p:nvPr>
        </p:nvSpPr>
        <p:spPr/>
        <p:txBody>
          <a:bodyPr/>
          <a:lstStyle/>
          <a:p>
            <a:pPr eaLnBrk="1" hangingPunct="1">
              <a:lnSpc>
                <a:spcPct val="90000"/>
              </a:lnSpc>
            </a:pPr>
            <a:r>
              <a:rPr lang="en-US" altLang="en-US" sz="1600" smtClean="0"/>
              <a:t>Solution is found at depth </a:t>
            </a:r>
            <a:r>
              <a:rPr lang="en-US" altLang="en-US" sz="1600" i="1" smtClean="0"/>
              <a:t>n</a:t>
            </a:r>
            <a:r>
              <a:rPr lang="en-US" altLang="en-US" sz="1600" smtClean="0"/>
              <a:t> (if there are </a:t>
            </a:r>
            <a:r>
              <a:rPr lang="en-US" altLang="en-US" sz="1600" i="1" smtClean="0"/>
              <a:t>n</a:t>
            </a:r>
            <a:r>
              <a:rPr lang="en-US" altLang="en-US" sz="1600" smtClean="0"/>
              <a:t> variables).</a:t>
            </a:r>
          </a:p>
          <a:p>
            <a:pPr eaLnBrk="1" hangingPunct="1">
              <a:lnSpc>
                <a:spcPct val="90000"/>
              </a:lnSpc>
            </a:pPr>
            <a:endParaRPr lang="en-US" altLang="en-US" sz="1600" smtClean="0"/>
          </a:p>
          <a:p>
            <a:pPr eaLnBrk="1" hangingPunct="1">
              <a:lnSpc>
                <a:spcPct val="90000"/>
              </a:lnSpc>
            </a:pPr>
            <a:endParaRPr lang="en-US" altLang="en-US" sz="1600" smtClean="0"/>
          </a:p>
          <a:p>
            <a:pPr eaLnBrk="1" hangingPunct="1">
              <a:lnSpc>
                <a:spcPct val="90000"/>
              </a:lnSpc>
            </a:pPr>
            <a:r>
              <a:rPr lang="en-US" altLang="en-US" sz="1600" smtClean="0"/>
              <a:t>Consider using BFS</a:t>
            </a:r>
          </a:p>
          <a:p>
            <a:pPr lvl="1" eaLnBrk="1" hangingPunct="1">
              <a:lnSpc>
                <a:spcPct val="90000"/>
              </a:lnSpc>
            </a:pPr>
            <a:r>
              <a:rPr lang="en-US" altLang="en-US" sz="1400" smtClean="0"/>
              <a:t>Branching factor </a:t>
            </a:r>
            <a:r>
              <a:rPr lang="en-US" altLang="en-US" sz="1400" i="1" smtClean="0"/>
              <a:t>b</a:t>
            </a:r>
            <a:r>
              <a:rPr lang="en-US" altLang="en-US" sz="1400" smtClean="0"/>
              <a:t> at the top level is </a:t>
            </a:r>
            <a:r>
              <a:rPr lang="en-US" altLang="en-US" sz="1400" i="1" smtClean="0"/>
              <a:t>nd</a:t>
            </a:r>
            <a:r>
              <a:rPr lang="en-US" altLang="en-US" sz="1400" smtClean="0"/>
              <a:t> </a:t>
            </a:r>
          </a:p>
          <a:p>
            <a:pPr lvl="1" eaLnBrk="1" hangingPunct="1">
              <a:lnSpc>
                <a:spcPct val="90000"/>
              </a:lnSpc>
            </a:pPr>
            <a:r>
              <a:rPr lang="en-US" altLang="en-US" sz="1400" smtClean="0"/>
              <a:t>At next level is (n-1)d</a:t>
            </a:r>
          </a:p>
          <a:p>
            <a:pPr lvl="1" eaLnBrk="1" hangingPunct="1">
              <a:lnSpc>
                <a:spcPct val="90000"/>
              </a:lnSpc>
            </a:pPr>
            <a:r>
              <a:rPr lang="en-US" altLang="en-US" sz="1400" smtClean="0"/>
              <a:t>….</a:t>
            </a:r>
          </a:p>
          <a:p>
            <a:pPr lvl="1" eaLnBrk="1" hangingPunct="1">
              <a:lnSpc>
                <a:spcPct val="90000"/>
              </a:lnSpc>
            </a:pPr>
            <a:endParaRPr lang="en-US" altLang="en-US" sz="1400" smtClean="0"/>
          </a:p>
          <a:p>
            <a:pPr lvl="1" eaLnBrk="1" hangingPunct="1">
              <a:lnSpc>
                <a:spcPct val="90000"/>
              </a:lnSpc>
            </a:pPr>
            <a:endParaRPr lang="en-US" altLang="en-US" sz="1400" smtClean="0"/>
          </a:p>
          <a:p>
            <a:pPr eaLnBrk="1" hangingPunct="1">
              <a:lnSpc>
                <a:spcPct val="90000"/>
              </a:lnSpc>
            </a:pPr>
            <a:r>
              <a:rPr lang="en-US" altLang="en-US" sz="1600" smtClean="0"/>
              <a:t>end up with </a:t>
            </a:r>
            <a:r>
              <a:rPr lang="en-US" altLang="en-US" sz="1600" i="1" smtClean="0"/>
              <a:t>n!d</a:t>
            </a:r>
            <a:r>
              <a:rPr lang="en-US" altLang="en-US" sz="1600" i="1" baseline="30000" smtClean="0"/>
              <a:t>n</a:t>
            </a:r>
            <a:r>
              <a:rPr lang="en-US" altLang="en-US" sz="1600" smtClean="0"/>
              <a:t> leaves even though there are only </a:t>
            </a:r>
            <a:r>
              <a:rPr lang="en-US" altLang="en-US" sz="1600" i="1" smtClean="0"/>
              <a:t>d</a:t>
            </a:r>
            <a:r>
              <a:rPr lang="en-US" altLang="en-US" sz="1600" i="1" baseline="30000" smtClean="0"/>
              <a:t>n</a:t>
            </a:r>
            <a:r>
              <a:rPr lang="en-US" altLang="en-US" sz="1600" smtClean="0"/>
              <a:t> complete assignments!</a:t>
            </a:r>
          </a:p>
          <a:p>
            <a:pPr lvl="1" eaLnBrk="1" hangingPunct="1">
              <a:lnSpc>
                <a:spcPct val="90000"/>
              </a:lnSpc>
            </a:pPr>
            <a:endParaRPr lang="en-US" altLang="en-US" sz="1400" smtClean="0"/>
          </a:p>
          <a:p>
            <a:pPr lvl="1" eaLnBrk="1" hangingPunct="1">
              <a:lnSpc>
                <a:spcPct val="90000"/>
              </a:lnSpc>
            </a:pPr>
            <a:endParaRPr lang="en-US" altLang="en-US" sz="1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Commutativity</a:t>
            </a:r>
          </a:p>
        </p:txBody>
      </p:sp>
      <p:sp>
        <p:nvSpPr>
          <p:cNvPr id="20483" name="Rectangle 3"/>
          <p:cNvSpPr>
            <a:spLocks noGrp="1" noChangeArrowheads="1"/>
          </p:cNvSpPr>
          <p:nvPr>
            <p:ph type="body" idx="1"/>
          </p:nvPr>
        </p:nvSpPr>
        <p:spPr/>
        <p:txBody>
          <a:bodyPr/>
          <a:lstStyle/>
          <a:p>
            <a:pPr eaLnBrk="1" hangingPunct="1"/>
            <a:r>
              <a:rPr lang="en-US" altLang="en-US" smtClean="0"/>
              <a:t>CSPs are commutative.</a:t>
            </a:r>
          </a:p>
          <a:p>
            <a:pPr eaLnBrk="1" hangingPunct="1"/>
            <a:endParaRPr lang="en-US" altLang="en-US" smtClean="0"/>
          </a:p>
          <a:p>
            <a:pPr lvl="1" eaLnBrk="1" hangingPunct="1"/>
            <a:r>
              <a:rPr lang="en-US" altLang="en-US" smtClean="0"/>
              <a:t>The order of any given set of actions has no effect on the outcome.</a:t>
            </a:r>
          </a:p>
          <a:p>
            <a:pPr lvl="1" eaLnBrk="1" hangingPunct="1"/>
            <a:endParaRPr lang="en-US" altLang="en-US" smtClean="0"/>
          </a:p>
          <a:p>
            <a:pPr lvl="1" eaLnBrk="1" hangingPunct="1"/>
            <a:r>
              <a:rPr lang="en-US" altLang="en-US" smtClean="0"/>
              <a:t>Example: choose colors for Australian territories one at a time</a:t>
            </a:r>
          </a:p>
          <a:p>
            <a:pPr lvl="2" eaLnBrk="1" hangingPunct="1"/>
            <a:r>
              <a:rPr lang="en-US" altLang="en-US" smtClean="0"/>
              <a:t>[WA=red then NT=green] same as [NT=green then WA=red]</a:t>
            </a:r>
          </a:p>
          <a:p>
            <a:pPr lvl="2" eaLnBrk="1" hangingPunct="1"/>
            <a:endParaRPr lang="en-US" altLang="en-US" smtClean="0"/>
          </a:p>
          <a:p>
            <a:pPr eaLnBrk="1" hangingPunct="1"/>
            <a:endParaRPr lang="en-US" altLang="en-US" smtClean="0"/>
          </a:p>
          <a:p>
            <a:pPr eaLnBrk="1" hangingPunct="1"/>
            <a:r>
              <a:rPr lang="en-US" altLang="en-US" smtClean="0"/>
              <a:t>All CSP search algorithms can generate successors by considering assignments for only a single variable at each node in the search tree</a:t>
            </a:r>
          </a:p>
          <a:p>
            <a:pPr lvl="1" eaLnBrk="1" hangingPunct="1">
              <a:buFontTx/>
              <a:buNone/>
            </a:pPr>
            <a:r>
              <a:rPr lang="en-US" altLang="en-US" smtClean="0">
                <a:sym typeface="Symbol" pitchFamily="18" charset="2"/>
              </a:rPr>
              <a:t>   </a:t>
            </a:r>
            <a:r>
              <a:rPr lang="en-US" altLang="en-US" smtClean="0"/>
              <a:t> there are </a:t>
            </a:r>
            <a:r>
              <a:rPr lang="en-US" altLang="en-US" i="1" smtClean="0"/>
              <a:t>d</a:t>
            </a:r>
            <a:r>
              <a:rPr lang="en-US" altLang="en-US" i="1" baseline="30000" smtClean="0"/>
              <a:t>n</a:t>
            </a:r>
            <a:r>
              <a:rPr lang="en-US" altLang="en-US" smtClean="0"/>
              <a:t> leaves</a:t>
            </a:r>
          </a:p>
          <a:p>
            <a:pPr lvl="1" eaLnBrk="1" hangingPunct="1">
              <a:buFontTx/>
              <a:buNone/>
            </a:pPr>
            <a:endParaRPr lang="en-US" altLang="en-US" smtClean="0"/>
          </a:p>
          <a:p>
            <a:pPr lvl="1" eaLnBrk="1" hangingPunct="1">
              <a:buFontTx/>
              <a:buNone/>
            </a:pPr>
            <a:r>
              <a:rPr lang="en-US" altLang="en-US" smtClean="0"/>
              <a:t>(will need to figure out later which variable to assign a value to at each node)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Backtracking search</a:t>
            </a:r>
          </a:p>
        </p:txBody>
      </p:sp>
      <p:sp>
        <p:nvSpPr>
          <p:cNvPr id="21507" name="Rectangle 3"/>
          <p:cNvSpPr>
            <a:spLocks noGrp="1" noChangeArrowheads="1"/>
          </p:cNvSpPr>
          <p:nvPr>
            <p:ph type="body" idx="1"/>
          </p:nvPr>
        </p:nvSpPr>
        <p:spPr/>
        <p:txBody>
          <a:bodyPr/>
          <a:lstStyle/>
          <a:p>
            <a:pPr eaLnBrk="1" hangingPunct="1">
              <a:lnSpc>
                <a:spcPct val="90000"/>
              </a:lnSpc>
            </a:pPr>
            <a:r>
              <a:rPr lang="en-US" altLang="en-US" sz="1600" smtClean="0"/>
              <a:t>Similar to Depth-first search, generating children one at a time.</a:t>
            </a:r>
          </a:p>
          <a:p>
            <a:pPr eaLnBrk="1" hangingPunct="1">
              <a:lnSpc>
                <a:spcPct val="90000"/>
              </a:lnSpc>
            </a:pPr>
            <a:endParaRPr lang="en-US" altLang="en-US" sz="1600" smtClean="0"/>
          </a:p>
          <a:p>
            <a:pPr eaLnBrk="1" hangingPunct="1">
              <a:lnSpc>
                <a:spcPct val="90000"/>
              </a:lnSpc>
            </a:pPr>
            <a:r>
              <a:rPr lang="en-US" altLang="en-US" sz="1600" smtClean="0"/>
              <a:t>Chooses values for one variable at a time and backtracks when a variable has no legal values left to assign.</a:t>
            </a:r>
          </a:p>
          <a:p>
            <a:pPr eaLnBrk="1" hangingPunct="1">
              <a:lnSpc>
                <a:spcPct val="90000"/>
              </a:lnSpc>
            </a:pPr>
            <a:endParaRPr lang="en-US" altLang="en-US" sz="1600" smtClean="0"/>
          </a:p>
          <a:p>
            <a:pPr eaLnBrk="1" hangingPunct="1">
              <a:lnSpc>
                <a:spcPct val="90000"/>
              </a:lnSpc>
            </a:pPr>
            <a:r>
              <a:rPr lang="en-US" altLang="en-US" sz="1600" smtClean="0"/>
              <a:t>Uninformed algorithm</a:t>
            </a:r>
          </a:p>
          <a:p>
            <a:pPr lvl="1" eaLnBrk="1" hangingPunct="1">
              <a:lnSpc>
                <a:spcPct val="90000"/>
              </a:lnSpc>
            </a:pPr>
            <a:r>
              <a:rPr lang="en-US" altLang="en-US" sz="1400" smtClean="0"/>
              <a:t>No good general performance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Outline</a:t>
            </a:r>
          </a:p>
        </p:txBody>
      </p:sp>
      <p:sp>
        <p:nvSpPr>
          <p:cNvPr id="4099" name="Rectangle 3"/>
          <p:cNvSpPr>
            <a:spLocks noGrp="1" noChangeArrowheads="1"/>
          </p:cNvSpPr>
          <p:nvPr>
            <p:ph type="body" idx="1"/>
          </p:nvPr>
        </p:nvSpPr>
        <p:spPr/>
        <p:txBody>
          <a:bodyPr/>
          <a:lstStyle/>
          <a:p>
            <a:pPr eaLnBrk="1" hangingPunct="1"/>
            <a:r>
              <a:rPr lang="en-US" altLang="en-US" smtClean="0"/>
              <a:t>What is a CSP</a:t>
            </a:r>
          </a:p>
          <a:p>
            <a:pPr eaLnBrk="1" hangingPunct="1"/>
            <a:endParaRPr lang="en-US" altLang="en-US" smtClean="0"/>
          </a:p>
          <a:p>
            <a:pPr eaLnBrk="1" hangingPunct="1"/>
            <a:r>
              <a:rPr lang="en-US" altLang="en-US" smtClean="0"/>
              <a:t>Backtracking for CSP</a:t>
            </a:r>
          </a:p>
          <a:p>
            <a:pPr eaLnBrk="1" hangingPunct="1"/>
            <a:endParaRPr lang="en-US" altLang="en-US" smtClean="0"/>
          </a:p>
          <a:p>
            <a:pPr eaLnBrk="1" hangingPunct="1"/>
            <a:r>
              <a:rPr lang="en-US" altLang="en-US" smtClean="0"/>
              <a:t>Local search for CSPs</a:t>
            </a:r>
          </a:p>
          <a:p>
            <a:pPr eaLnBrk="1" hangingPunct="1"/>
            <a:endParaRPr lang="en-US" altLang="en-US" smtClean="0"/>
          </a:p>
          <a:p>
            <a:pPr eaLnBrk="1" hangingPunct="1"/>
            <a:r>
              <a:rPr lang="en-US" altLang="en-US" smtClean="0">
                <a:solidFill>
                  <a:srgbClr val="FF0000"/>
                </a:solidFill>
              </a:rPr>
              <a:t>(Removed)</a:t>
            </a:r>
            <a:r>
              <a:rPr lang="en-US" altLang="en-US" smtClean="0"/>
              <a:t> Problem structure and decomposition</a:t>
            </a:r>
          </a:p>
        </p:txBody>
      </p:sp>
      <p:cxnSp>
        <p:nvCxnSpPr>
          <p:cNvPr id="5" name="Straight Connector 4"/>
          <p:cNvCxnSpPr/>
          <p:nvPr/>
        </p:nvCxnSpPr>
        <p:spPr>
          <a:xfrm>
            <a:off x="2362200" y="3276600"/>
            <a:ext cx="4419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Backtracking search</a:t>
            </a:r>
          </a:p>
        </p:txBody>
      </p:sp>
      <p:sp>
        <p:nvSpPr>
          <p:cNvPr id="22531" name="Rectangle 3"/>
          <p:cNvSpPr>
            <a:spLocks noGrp="1" noChangeArrowheads="1"/>
          </p:cNvSpPr>
          <p:nvPr>
            <p:ph type="body" idx="1"/>
          </p:nvPr>
        </p:nvSpPr>
        <p:spPr>
          <a:noFill/>
        </p:spPr>
        <p:txBody>
          <a:bodyPr/>
          <a:lstStyle/>
          <a:p>
            <a:pPr eaLnBrk="1" hangingPunct="1">
              <a:buFontTx/>
              <a:buNone/>
            </a:pPr>
            <a:r>
              <a:rPr lang="en-US" altLang="en-US" sz="1400" b="1" smtClean="0"/>
              <a:t>function</a:t>
            </a:r>
            <a:r>
              <a:rPr lang="en-US" altLang="en-US" sz="1400" smtClean="0"/>
              <a:t> BACKTRACKING-SEARCH(</a:t>
            </a:r>
            <a:r>
              <a:rPr lang="en-US" altLang="en-US" sz="1400" i="1" smtClean="0"/>
              <a:t>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return</a:t>
            </a:r>
            <a:r>
              <a:rPr lang="en-US" altLang="en-US" sz="1400" smtClean="0"/>
              <a:t> RECURSIVE-BACKTRACKING(</a:t>
            </a:r>
            <a:r>
              <a:rPr lang="en-US" altLang="en-US" sz="1400" i="1" smtClean="0"/>
              <a:t>{} , csp</a:t>
            </a:r>
            <a:r>
              <a:rPr lang="en-US" altLang="en-US" sz="1400" smtClean="0"/>
              <a:t>)</a:t>
            </a:r>
          </a:p>
          <a:p>
            <a:pPr eaLnBrk="1" hangingPunct="1">
              <a:buFontTx/>
              <a:buNone/>
            </a:pPr>
            <a:endParaRPr lang="en-US" altLang="en-US" sz="1400" smtClean="0"/>
          </a:p>
          <a:p>
            <a:pPr eaLnBrk="1" hangingPunct="1">
              <a:buFontTx/>
              <a:buNone/>
            </a:pPr>
            <a:r>
              <a:rPr lang="en-US" altLang="en-US" sz="1400" b="1" smtClean="0"/>
              <a:t>function</a:t>
            </a:r>
            <a:r>
              <a:rPr lang="en-US" altLang="en-US" sz="1400" smtClean="0"/>
              <a:t> RECURSIVE-BACKTRACKING(</a:t>
            </a:r>
            <a:r>
              <a:rPr lang="en-US" altLang="en-US" sz="1400" i="1" smtClean="0"/>
              <a:t>assignment, 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assignment</a:t>
            </a:r>
            <a:r>
              <a:rPr lang="en-US" altLang="en-US" sz="1400" smtClean="0"/>
              <a:t> is complete </a:t>
            </a:r>
            <a:r>
              <a:rPr lang="en-US" altLang="en-US" sz="1400" b="1" smtClean="0"/>
              <a:t>then return </a:t>
            </a:r>
            <a:r>
              <a:rPr lang="en-US" altLang="en-US" sz="1400" i="1" smtClean="0"/>
              <a:t>assignment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b="1" smtClean="0">
                <a:solidFill>
                  <a:srgbClr val="FF0000"/>
                </a:solidFill>
              </a:rPr>
              <a:t>SELECT-UNASSIGNED-VARIABLE</a:t>
            </a:r>
            <a:r>
              <a:rPr lang="en-US" altLang="en-US" sz="1400" smtClean="0"/>
              <a:t>(VARIABLES[</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p>
          <a:p>
            <a:pPr eaLnBrk="1" hangingPunct="1">
              <a:buFontTx/>
              <a:buNone/>
            </a:pPr>
            <a:r>
              <a:rPr lang="en-US" altLang="en-US" sz="1400" smtClean="0"/>
              <a:t>	</a:t>
            </a:r>
            <a:r>
              <a:rPr lang="en-US" altLang="en-US" sz="1400" b="1" smtClean="0"/>
              <a:t>for each </a:t>
            </a:r>
            <a:r>
              <a:rPr lang="en-US" altLang="en-US" sz="1400" i="1" smtClean="0"/>
              <a:t>value </a:t>
            </a:r>
            <a:r>
              <a:rPr lang="en-US" altLang="en-US" sz="1400" b="1" smtClean="0"/>
              <a:t>in </a:t>
            </a:r>
            <a:r>
              <a:rPr lang="en-US" altLang="en-US" sz="1400" b="1" smtClean="0">
                <a:solidFill>
                  <a:srgbClr val="FF0000"/>
                </a:solidFill>
              </a:rPr>
              <a:t>ORDER-DOMAIN-VALUES</a:t>
            </a:r>
            <a:r>
              <a:rPr lang="en-US" altLang="en-US" sz="1400" smtClean="0"/>
              <a:t>(</a:t>
            </a:r>
            <a:r>
              <a:rPr lang="en-US" altLang="en-US" sz="1400" i="1" smtClean="0"/>
              <a:t>var, assignment, csp</a:t>
            </a:r>
            <a:r>
              <a:rPr lang="en-US" altLang="en-US" sz="1400" smtClean="0"/>
              <a:t>)</a:t>
            </a:r>
            <a:r>
              <a:rPr lang="en-US" altLang="en-US" sz="1400" i="1" smtClean="0"/>
              <a:t> </a:t>
            </a:r>
            <a:r>
              <a:rPr lang="en-US" altLang="en-US" sz="1400" b="1" smtClean="0"/>
              <a:t>do</a:t>
            </a:r>
            <a:endParaRPr lang="en-US" altLang="en-US" sz="1400" smtClean="0"/>
          </a:p>
          <a:p>
            <a:pPr eaLnBrk="1" hangingPunct="1">
              <a:buFontTx/>
              <a:buNone/>
            </a:pPr>
            <a:r>
              <a:rPr lang="en-US" altLang="en-US" sz="1400" smtClean="0"/>
              <a:t>		</a:t>
            </a:r>
            <a:r>
              <a:rPr lang="en-US" altLang="en-US" sz="1400" b="1" smtClean="0"/>
              <a:t>if</a:t>
            </a:r>
            <a:r>
              <a:rPr lang="en-US" altLang="en-US" sz="1400" smtClean="0"/>
              <a:t> </a:t>
            </a:r>
            <a:r>
              <a:rPr lang="en-US" altLang="en-US" sz="1400" i="1" smtClean="0"/>
              <a:t>value</a:t>
            </a:r>
            <a:r>
              <a:rPr lang="en-US" altLang="en-US" sz="1400" smtClean="0"/>
              <a:t> is consistent with </a:t>
            </a:r>
            <a:r>
              <a:rPr lang="en-US" altLang="en-US" sz="1400" i="1" smtClean="0"/>
              <a:t>assignment</a:t>
            </a:r>
            <a:r>
              <a:rPr lang="en-US" altLang="en-US" sz="1400" smtClean="0"/>
              <a:t> according to CONSTRAINTS[</a:t>
            </a:r>
            <a:r>
              <a:rPr lang="en-US" altLang="en-US" sz="1400" i="1" smtClean="0"/>
              <a:t>csp</a:t>
            </a:r>
            <a:r>
              <a:rPr lang="en-US" altLang="en-US" sz="1400" smtClean="0"/>
              <a:t>] 		</a:t>
            </a:r>
            <a:r>
              <a:rPr lang="en-US" altLang="en-US" sz="1400" b="1" smtClean="0"/>
              <a:t>then</a:t>
            </a:r>
            <a:endParaRPr lang="en-US" altLang="en-US" sz="1400" smtClean="0"/>
          </a:p>
          <a:p>
            <a:pPr eaLnBrk="1" hangingPunct="1">
              <a:buFontTx/>
              <a:buNone/>
            </a:pPr>
            <a:r>
              <a:rPr lang="en-US" altLang="en-US" sz="1400" smtClean="0"/>
              <a:t>			add </a:t>
            </a:r>
            <a:r>
              <a:rPr lang="en-US" altLang="en-US" sz="1400" i="1" smtClean="0"/>
              <a:t>{var=value}</a:t>
            </a:r>
            <a:r>
              <a:rPr lang="en-US" altLang="en-US" sz="1400" smtClean="0"/>
              <a:t> to assignment </a:t>
            </a:r>
          </a:p>
          <a:p>
            <a:pPr eaLnBrk="1" hangingPunct="1">
              <a:buFontTx/>
              <a:buNone/>
            </a:pPr>
            <a:r>
              <a:rPr lang="en-US" altLang="en-US" sz="1400" smtClean="0"/>
              <a:t>			</a:t>
            </a:r>
            <a:r>
              <a:rPr lang="en-US" altLang="en-US" sz="1400" i="1" smtClean="0"/>
              <a:t>result</a:t>
            </a:r>
            <a:r>
              <a:rPr lang="en-US" altLang="en-US" sz="1400" smtClean="0"/>
              <a:t> </a:t>
            </a:r>
            <a:r>
              <a:rPr lang="en-US" altLang="en-US" sz="1400" smtClean="0">
                <a:sym typeface="Symbol" pitchFamily="18" charset="2"/>
              </a:rPr>
              <a:t> </a:t>
            </a:r>
            <a:r>
              <a:rPr lang="en-US" altLang="en-US" sz="1400" smtClean="0"/>
              <a:t>RECURSIVE-BACTRACKING(</a:t>
            </a:r>
            <a:r>
              <a:rPr lang="en-US" altLang="en-US" sz="1400" i="1" smtClean="0"/>
              <a:t>assignment, csp</a:t>
            </a:r>
            <a:r>
              <a:rPr lang="en-US" altLang="en-US" sz="1400" smtClean="0"/>
              <a:t>)</a:t>
            </a:r>
          </a:p>
          <a:p>
            <a:pPr eaLnBrk="1" hangingPunct="1">
              <a:buFontTx/>
              <a:buNone/>
            </a:pPr>
            <a:r>
              <a:rPr lang="en-US" altLang="en-US" sz="1400" smtClean="0"/>
              <a:t>			</a:t>
            </a:r>
            <a:r>
              <a:rPr lang="en-US" altLang="en-US" sz="1400" b="1" smtClean="0"/>
              <a:t>if</a:t>
            </a:r>
            <a:r>
              <a:rPr lang="en-US" altLang="en-US" sz="1400" i="1" smtClean="0"/>
              <a:t> result </a:t>
            </a:r>
            <a:r>
              <a:rPr lang="en-US" altLang="en-US" sz="1400" i="1" smtClean="0">
                <a:sym typeface="Symbol" pitchFamily="18" charset="2"/>
              </a:rPr>
              <a:t> f</a:t>
            </a:r>
            <a:r>
              <a:rPr lang="en-US" altLang="en-US" sz="1400" i="1" smtClean="0"/>
              <a:t>ailure  </a:t>
            </a:r>
            <a:r>
              <a:rPr lang="en-US" altLang="en-US" sz="1400" b="1" smtClean="0"/>
              <a:t>then return</a:t>
            </a:r>
            <a:r>
              <a:rPr lang="en-US" altLang="en-US" sz="1400" i="1" smtClean="0"/>
              <a:t> result</a:t>
            </a:r>
          </a:p>
          <a:p>
            <a:pPr eaLnBrk="1" hangingPunct="1">
              <a:buFontTx/>
              <a:buNone/>
            </a:pPr>
            <a:r>
              <a:rPr lang="en-US" altLang="en-US" sz="1400" smtClean="0"/>
              <a:t>			remove </a:t>
            </a:r>
            <a:r>
              <a:rPr lang="en-US" altLang="en-US" sz="1400" i="1" smtClean="0"/>
              <a:t>{var=value}</a:t>
            </a:r>
            <a:r>
              <a:rPr lang="en-US" altLang="en-US" sz="1400" smtClean="0"/>
              <a:t> from </a:t>
            </a:r>
            <a:r>
              <a:rPr lang="en-US" altLang="en-US" sz="1400" i="1" smtClean="0"/>
              <a:t>assignment</a:t>
            </a:r>
            <a:endParaRPr lang="en-US" altLang="en-US" sz="1400" smtClean="0"/>
          </a:p>
          <a:p>
            <a:pPr eaLnBrk="1" hangingPunct="1">
              <a:buFontTx/>
              <a:buNone/>
            </a:pPr>
            <a:r>
              <a:rPr lang="en-US" altLang="en-US" sz="1400" smtClean="0"/>
              <a:t>	return </a:t>
            </a:r>
            <a:r>
              <a:rPr lang="en-US" altLang="en-US" sz="1400" i="1" smtClean="0"/>
              <a:t>failure</a:t>
            </a:r>
            <a:endParaRPr lang="en-US" altLang="en-US" sz="14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E41B69D1-8530-40FF-8406-4CB90D461EFC}" type="slidenum">
              <a:rPr lang="en-US" altLang="en-US">
                <a:latin typeface="Arial" charset="0"/>
              </a:rPr>
              <a:pPr eaLnBrk="1" hangingPunct="1">
                <a:spcBef>
                  <a:spcPct val="0"/>
                </a:spcBef>
                <a:buSzTx/>
                <a:buFontTx/>
                <a:buNone/>
              </a:pPr>
              <a:t>21</a:t>
            </a:fld>
            <a:endParaRPr lang="en-US" altLang="en-US">
              <a:latin typeface="Arial" charset="0"/>
            </a:endParaRPr>
          </a:p>
        </p:txBody>
      </p:sp>
      <p:pic>
        <p:nvPicPr>
          <p:cNvPr id="23555"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noChangeArrowheads="1"/>
          </p:cNvSpPr>
          <p:nvPr>
            <p:ph type="title"/>
          </p:nvPr>
        </p:nvSpPr>
        <p:spPr/>
        <p:txBody>
          <a:bodyPr/>
          <a:lstStyle/>
          <a:p>
            <a:pPr eaLnBrk="1" hangingPunct="1"/>
            <a:r>
              <a:rPr lang="en-US" altLang="en-US" smtClean="0"/>
              <a:t>Backtracking search</a:t>
            </a:r>
          </a:p>
        </p:txBody>
      </p:sp>
      <p:sp>
        <p:nvSpPr>
          <p:cNvPr id="23557" name="Rectangle 3"/>
          <p:cNvSpPr>
            <a:spLocks noGrp="1" noChangeArrowheads="1"/>
          </p:cNvSpPr>
          <p:nvPr>
            <p:ph type="body" idx="1"/>
          </p:nvPr>
        </p:nvSpPr>
        <p:spPr>
          <a:xfrm>
            <a:off x="609600" y="914400"/>
            <a:ext cx="7848600" cy="5029200"/>
          </a:xfrm>
        </p:spPr>
        <p:txBody>
          <a:bodyPr/>
          <a:lstStyle/>
          <a:p>
            <a:pPr eaLnBrk="1" hangingPunct="1"/>
            <a:r>
              <a:rPr lang="en-US" altLang="en-US" sz="2800" smtClean="0"/>
              <a:t>Expand </a:t>
            </a:r>
            <a:r>
              <a:rPr lang="en-US" altLang="en-US" sz="2800" i="1" smtClean="0"/>
              <a:t>deepest</a:t>
            </a:r>
            <a:r>
              <a:rPr lang="en-US" altLang="en-US" sz="2800" smtClean="0"/>
              <a:t> unexpanded node</a:t>
            </a:r>
          </a:p>
          <a:p>
            <a:pPr eaLnBrk="1" hangingPunct="1"/>
            <a:r>
              <a:rPr lang="en-US" altLang="en-US" sz="2800" smtClean="0"/>
              <a:t>Generate </a:t>
            </a:r>
            <a:r>
              <a:rPr lang="en-US" altLang="en-US" sz="2800" b="1" i="1" smtClean="0">
                <a:solidFill>
                  <a:srgbClr val="FF0000"/>
                </a:solidFill>
              </a:rPr>
              <a:t>only one</a:t>
            </a:r>
            <a:r>
              <a:rPr lang="en-US" altLang="en-US" sz="2800" i="1" smtClean="0"/>
              <a:t> </a:t>
            </a:r>
            <a:r>
              <a:rPr lang="en-US" altLang="en-US" sz="2800" smtClean="0"/>
              <a:t>child at a time.</a:t>
            </a:r>
          </a:p>
          <a:p>
            <a:pPr eaLnBrk="1" hangingPunct="1"/>
            <a:r>
              <a:rPr lang="en-US" altLang="en-US" sz="2800" i="1" smtClean="0"/>
              <a:t>Goal-Test</a:t>
            </a:r>
            <a:r>
              <a:rPr lang="en-US" altLang="en-US" sz="2800" smtClean="0"/>
              <a:t> when inserted.</a:t>
            </a:r>
          </a:p>
          <a:p>
            <a:pPr lvl="1" eaLnBrk="1" hangingPunct="1"/>
            <a:r>
              <a:rPr lang="en-US" altLang="en-US" sz="2600" smtClean="0"/>
              <a:t>For CSP, Goal-test at bottom</a:t>
            </a:r>
          </a:p>
          <a:p>
            <a:pPr eaLnBrk="1" hangingPunct="1">
              <a:buFontTx/>
              <a:buNone/>
            </a:pPr>
            <a:endParaRPr lang="en-US" altLang="en-US" sz="2400" smtClean="0"/>
          </a:p>
          <a:p>
            <a:pPr eaLnBrk="1" hangingPunct="1"/>
            <a:endParaRPr lang="en-US" altLang="en-US" sz="2400" smtClean="0"/>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59"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FDBD1512-E642-4B7C-BDB0-F285812DD693}" type="slidenum">
              <a:rPr lang="en-US" altLang="en-US">
                <a:latin typeface="Arial" charset="0"/>
              </a:rPr>
              <a:pPr eaLnBrk="1" hangingPunct="1">
                <a:spcBef>
                  <a:spcPct val="0"/>
                </a:spcBef>
                <a:buSzTx/>
                <a:buFontTx/>
                <a:buNone/>
              </a:pPr>
              <a:t>22</a:t>
            </a:fld>
            <a:endParaRPr lang="en-US" altLang="en-US">
              <a:latin typeface="Arial" charset="0"/>
            </a:endParaRPr>
          </a:p>
        </p:txBody>
      </p:sp>
      <p:sp>
        <p:nvSpPr>
          <p:cNvPr id="24580" name="Rectangle 2"/>
          <p:cNvSpPr>
            <a:spLocks noGrp="1" noChangeArrowheads="1"/>
          </p:cNvSpPr>
          <p:nvPr>
            <p:ph type="title"/>
          </p:nvPr>
        </p:nvSpPr>
        <p:spPr/>
        <p:txBody>
          <a:bodyPr/>
          <a:lstStyle/>
          <a:p>
            <a:pPr eaLnBrk="1" hangingPunct="1"/>
            <a:r>
              <a:rPr lang="en-US" altLang="en-US" smtClean="0"/>
              <a:t>Backtracking search</a:t>
            </a:r>
          </a:p>
        </p:txBody>
      </p:sp>
      <p:sp>
        <p:nvSpPr>
          <p:cNvPr id="24581"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3048000" y="42672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dirty="0">
                <a:latin typeface="+mn-lt"/>
                <a:cs typeface="+mn-cs"/>
              </a:rPr>
              <a:t>Expand </a:t>
            </a:r>
            <a:r>
              <a:rPr lang="en-US" sz="2800" i="1" kern="0" dirty="0">
                <a:latin typeface="+mn-lt"/>
                <a:cs typeface="+mn-cs"/>
              </a:rPr>
              <a:t>deepest</a:t>
            </a:r>
            <a:r>
              <a:rPr lang="en-US" sz="2800" kern="0" dirty="0">
                <a:latin typeface="+mn-lt"/>
                <a:cs typeface="+mn-cs"/>
              </a:rPr>
              <a:t> unexpanded node</a:t>
            </a:r>
          </a:p>
          <a:p>
            <a:pPr marL="342900" indent="-342900">
              <a:spcBef>
                <a:spcPct val="20000"/>
              </a:spcBef>
              <a:buSzPct val="100000"/>
              <a:buFontTx/>
              <a:buChar char="•"/>
              <a:defRPr/>
            </a:pPr>
            <a:r>
              <a:rPr lang="en-US" sz="2800" kern="0" dirty="0">
                <a:latin typeface="+mn-lt"/>
                <a:cs typeface="+mn-cs"/>
              </a:rPr>
              <a:t>Generate </a:t>
            </a:r>
            <a:r>
              <a:rPr lang="en-US" sz="2800" i="1" kern="0" dirty="0">
                <a:latin typeface="+mn-lt"/>
                <a:cs typeface="+mn-cs"/>
              </a:rPr>
              <a:t>only one </a:t>
            </a:r>
            <a:r>
              <a:rPr lang="en-US" sz="2800" kern="0" dirty="0">
                <a:latin typeface="+mn-lt"/>
                <a:cs typeface="+mn-cs"/>
              </a:rPr>
              <a:t>child at a time.</a:t>
            </a:r>
          </a:p>
          <a:p>
            <a:pPr marL="342900" indent="-342900">
              <a:spcBef>
                <a:spcPct val="20000"/>
              </a:spcBef>
              <a:buSzPct val="100000"/>
              <a:buFontTx/>
              <a:buChar char="•"/>
              <a:defRPr/>
            </a:pPr>
            <a:r>
              <a:rPr lang="en-US" sz="2800" i="1" kern="0" dirty="0">
                <a:latin typeface="+mn-lt"/>
                <a:cs typeface="+mn-cs"/>
              </a:rPr>
              <a:t>Goal-Test</a:t>
            </a:r>
            <a:r>
              <a:rPr lang="en-US" sz="2800" kern="0" dirty="0">
                <a:latin typeface="+mn-lt"/>
                <a:cs typeface="+mn-cs"/>
              </a:rPr>
              <a:t> when inserted.</a:t>
            </a:r>
          </a:p>
          <a:p>
            <a:pPr marL="742950" lvl="1" indent="-285750">
              <a:spcBef>
                <a:spcPct val="20000"/>
              </a:spcBef>
              <a:buSzPct val="100000"/>
              <a:buFontTx/>
              <a:buChar char="–"/>
              <a:defRPr/>
            </a:pPr>
            <a:r>
              <a:rPr lang="en-US" sz="2600" kern="0" dirty="0">
                <a:latin typeface="+mn-lt"/>
                <a:cs typeface="+mn-cs"/>
              </a:rPr>
              <a:t>For CSP, Goal-test at bottom</a:t>
            </a:r>
          </a:p>
          <a:p>
            <a:pPr marL="342900" indent="-342900">
              <a:spcBef>
                <a:spcPct val="20000"/>
              </a:spcBef>
              <a:buSzPct val="100000"/>
              <a:defRPr/>
            </a:pPr>
            <a:endParaRPr lang="en-US" sz="2400" kern="0" dirty="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pic>
        <p:nvPicPr>
          <p:cNvPr id="25603"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71335BDF-906B-4A82-99BA-A6D1E18C6813}" type="slidenum">
              <a:rPr lang="en-US" altLang="en-US">
                <a:latin typeface="Arial" charset="0"/>
              </a:rPr>
              <a:pPr eaLnBrk="1" hangingPunct="1">
                <a:spcBef>
                  <a:spcPct val="0"/>
                </a:spcBef>
                <a:buSzTx/>
                <a:buFontTx/>
                <a:buNone/>
              </a:pPr>
              <a:t>23</a:t>
            </a:fld>
            <a:endParaRPr lang="en-US" altLang="en-US">
              <a:latin typeface="Arial" charset="0"/>
            </a:endParaRPr>
          </a:p>
        </p:txBody>
      </p:sp>
      <p:sp>
        <p:nvSpPr>
          <p:cNvPr id="25605" name="Rectangle 2"/>
          <p:cNvSpPr>
            <a:spLocks noGrp="1" noChangeArrowheads="1"/>
          </p:cNvSpPr>
          <p:nvPr>
            <p:ph type="title"/>
          </p:nvPr>
        </p:nvSpPr>
        <p:spPr/>
        <p:txBody>
          <a:bodyPr/>
          <a:lstStyle/>
          <a:p>
            <a:pPr eaLnBrk="1" hangingPunct="1"/>
            <a:r>
              <a:rPr lang="en-US" altLang="en-US" smtClean="0"/>
              <a:t>Backtracking search</a:t>
            </a:r>
          </a:p>
        </p:txBody>
      </p:sp>
      <p:sp>
        <p:nvSpPr>
          <p:cNvPr id="25606"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2362200" y="51054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FF0A686B-B8DF-4937-A752-47BBBAB2CFCE}" type="slidenum">
              <a:rPr lang="en-US" altLang="en-US">
                <a:latin typeface="Arial" charset="0"/>
              </a:rPr>
              <a:pPr eaLnBrk="1" hangingPunct="1">
                <a:spcBef>
                  <a:spcPct val="0"/>
                </a:spcBef>
                <a:buSzTx/>
                <a:buFontTx/>
                <a:buNone/>
              </a:pPr>
              <a:t>24</a:t>
            </a:fld>
            <a:endParaRPr lang="en-US" altLang="en-US">
              <a:latin typeface="Arial" charset="0"/>
            </a:endParaRPr>
          </a:p>
        </p:txBody>
      </p:sp>
      <p:sp>
        <p:nvSpPr>
          <p:cNvPr id="26628" name="Rectangle 2"/>
          <p:cNvSpPr>
            <a:spLocks noGrp="1" noChangeArrowheads="1"/>
          </p:cNvSpPr>
          <p:nvPr>
            <p:ph type="title"/>
          </p:nvPr>
        </p:nvSpPr>
        <p:spPr/>
        <p:txBody>
          <a:bodyPr/>
          <a:lstStyle/>
          <a:p>
            <a:pPr eaLnBrk="1" hangingPunct="1"/>
            <a:r>
              <a:rPr lang="en-US" altLang="en-US" smtClean="0"/>
              <a:t>Backtracking search</a:t>
            </a:r>
          </a:p>
        </p:txBody>
      </p:sp>
      <p:sp>
        <p:nvSpPr>
          <p:cNvPr id="26629"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dirty="0">
                <a:latin typeface="+mn-lt"/>
                <a:cs typeface="+mn-cs"/>
              </a:rPr>
              <a:t>Expand </a:t>
            </a:r>
            <a:r>
              <a:rPr lang="en-US" sz="2800" i="1" kern="0" dirty="0">
                <a:latin typeface="+mn-lt"/>
                <a:cs typeface="+mn-cs"/>
              </a:rPr>
              <a:t>deepest</a:t>
            </a:r>
            <a:r>
              <a:rPr lang="en-US" sz="2800" kern="0" dirty="0">
                <a:latin typeface="+mn-lt"/>
                <a:cs typeface="+mn-cs"/>
              </a:rPr>
              <a:t> unexpanded node</a:t>
            </a:r>
          </a:p>
          <a:p>
            <a:pPr marL="342900" indent="-342900">
              <a:spcBef>
                <a:spcPct val="20000"/>
              </a:spcBef>
              <a:buSzPct val="100000"/>
              <a:buFontTx/>
              <a:buChar char="•"/>
              <a:defRPr/>
            </a:pPr>
            <a:r>
              <a:rPr lang="en-US" sz="2800" kern="0" dirty="0">
                <a:latin typeface="+mn-lt"/>
                <a:cs typeface="+mn-cs"/>
              </a:rPr>
              <a:t>Generate </a:t>
            </a:r>
            <a:r>
              <a:rPr lang="en-US" sz="2800" i="1" kern="0" dirty="0">
                <a:latin typeface="+mn-lt"/>
                <a:cs typeface="+mn-cs"/>
              </a:rPr>
              <a:t>only one </a:t>
            </a:r>
            <a:r>
              <a:rPr lang="en-US" sz="2800" kern="0" dirty="0">
                <a:latin typeface="+mn-lt"/>
                <a:cs typeface="+mn-cs"/>
              </a:rPr>
              <a:t>child at a time.</a:t>
            </a:r>
          </a:p>
          <a:p>
            <a:pPr marL="342900" indent="-342900">
              <a:spcBef>
                <a:spcPct val="20000"/>
              </a:spcBef>
              <a:buSzPct val="100000"/>
              <a:buFontTx/>
              <a:buChar char="•"/>
              <a:defRPr/>
            </a:pPr>
            <a:r>
              <a:rPr lang="en-US" sz="2800" i="1" kern="0" dirty="0">
                <a:latin typeface="+mn-lt"/>
                <a:cs typeface="+mn-cs"/>
              </a:rPr>
              <a:t>Goal-Test</a:t>
            </a:r>
            <a:r>
              <a:rPr lang="en-US" sz="2800" kern="0" dirty="0">
                <a:latin typeface="+mn-lt"/>
                <a:cs typeface="+mn-cs"/>
              </a:rPr>
              <a:t> when inserted.</a:t>
            </a:r>
          </a:p>
          <a:p>
            <a:pPr marL="742950" lvl="1" indent="-285750">
              <a:spcBef>
                <a:spcPct val="20000"/>
              </a:spcBef>
              <a:buSzPct val="100000"/>
              <a:buFontTx/>
              <a:buChar char="–"/>
              <a:defRPr/>
            </a:pPr>
            <a:r>
              <a:rPr lang="en-US" sz="2600" kern="0" dirty="0">
                <a:latin typeface="+mn-lt"/>
                <a:cs typeface="+mn-cs"/>
              </a:rPr>
              <a:t>For CSP, Goal-test at bottom</a:t>
            </a:r>
          </a:p>
          <a:p>
            <a:pPr marL="342900" indent="-342900">
              <a:spcBef>
                <a:spcPct val="20000"/>
              </a:spcBef>
              <a:buSzPct val="100000"/>
              <a:defRPr/>
            </a:pPr>
            <a:endParaRPr lang="en-US" sz="2400" kern="0" dirty="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
        <p:nvSpPr>
          <p:cNvPr id="12" name="Dodecagon 11"/>
          <p:cNvSpPr/>
          <p:nvPr/>
        </p:nvSpPr>
        <p:spPr>
          <a:xfrm>
            <a:off x="20574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78C89BA0-5B48-436F-8FBD-1FF53D8C975E}" type="slidenum">
              <a:rPr lang="en-US" altLang="en-US">
                <a:latin typeface="Arial" charset="0"/>
              </a:rPr>
              <a:pPr eaLnBrk="1" hangingPunct="1">
                <a:spcBef>
                  <a:spcPct val="0"/>
                </a:spcBef>
                <a:buSzTx/>
                <a:buFontTx/>
                <a:buNone/>
              </a:pPr>
              <a:t>25</a:t>
            </a:fld>
            <a:endParaRPr lang="en-US" altLang="en-US">
              <a:latin typeface="Arial" charset="0"/>
            </a:endParaRPr>
          </a:p>
        </p:txBody>
      </p:sp>
      <p:sp>
        <p:nvSpPr>
          <p:cNvPr id="27652" name="Rectangle 2"/>
          <p:cNvSpPr>
            <a:spLocks noGrp="1" noChangeArrowheads="1"/>
          </p:cNvSpPr>
          <p:nvPr>
            <p:ph type="title"/>
          </p:nvPr>
        </p:nvSpPr>
        <p:spPr/>
        <p:txBody>
          <a:bodyPr/>
          <a:lstStyle/>
          <a:p>
            <a:pPr eaLnBrk="1" hangingPunct="1"/>
            <a:r>
              <a:rPr lang="en-US" altLang="en-US" smtClean="0"/>
              <a:t>Backtracking search</a:t>
            </a:r>
          </a:p>
        </p:txBody>
      </p:sp>
      <p:sp>
        <p:nvSpPr>
          <p:cNvPr id="27653"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26670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385EDA33-303B-4AB7-99D5-77F0C69ACEA6}" type="slidenum">
              <a:rPr lang="en-US" altLang="en-US">
                <a:latin typeface="Arial" charset="0"/>
              </a:rPr>
              <a:pPr eaLnBrk="1" hangingPunct="1">
                <a:spcBef>
                  <a:spcPct val="0"/>
                </a:spcBef>
                <a:buSzTx/>
                <a:buFontTx/>
                <a:buNone/>
              </a:pPr>
              <a:t>26</a:t>
            </a:fld>
            <a:endParaRPr lang="en-US" altLang="en-US">
              <a:latin typeface="Arial" charset="0"/>
            </a:endParaRPr>
          </a:p>
        </p:txBody>
      </p:sp>
      <p:sp>
        <p:nvSpPr>
          <p:cNvPr id="28676" name="Rectangle 2"/>
          <p:cNvSpPr>
            <a:spLocks noGrp="1" noChangeArrowheads="1"/>
          </p:cNvSpPr>
          <p:nvPr>
            <p:ph type="title"/>
          </p:nvPr>
        </p:nvSpPr>
        <p:spPr/>
        <p:txBody>
          <a:bodyPr/>
          <a:lstStyle/>
          <a:p>
            <a:pPr eaLnBrk="1" hangingPunct="1"/>
            <a:r>
              <a:rPr lang="en-US" altLang="en-US" smtClean="0"/>
              <a:t>Backtracking search</a:t>
            </a:r>
          </a:p>
        </p:txBody>
      </p:sp>
      <p:sp>
        <p:nvSpPr>
          <p:cNvPr id="28677"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Dodecagon 11"/>
          <p:cNvSpPr/>
          <p:nvPr/>
        </p:nvSpPr>
        <p:spPr>
          <a:xfrm>
            <a:off x="3657600" y="51054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D41B6529-26C6-4B4A-8FC5-EE8F1D9BA738}" type="slidenum">
              <a:rPr lang="en-US" altLang="en-US">
                <a:latin typeface="Arial" charset="0"/>
              </a:rPr>
              <a:pPr eaLnBrk="1" hangingPunct="1">
                <a:spcBef>
                  <a:spcPct val="0"/>
                </a:spcBef>
                <a:buSzTx/>
                <a:buFontTx/>
                <a:buNone/>
              </a:pPr>
              <a:t>27</a:t>
            </a:fld>
            <a:endParaRPr lang="en-US" altLang="en-US">
              <a:latin typeface="Arial" charset="0"/>
            </a:endParaRPr>
          </a:p>
        </p:txBody>
      </p:sp>
      <p:sp>
        <p:nvSpPr>
          <p:cNvPr id="29700" name="Rectangle 2"/>
          <p:cNvSpPr>
            <a:spLocks noGrp="1" noChangeArrowheads="1"/>
          </p:cNvSpPr>
          <p:nvPr>
            <p:ph type="title"/>
          </p:nvPr>
        </p:nvSpPr>
        <p:spPr/>
        <p:txBody>
          <a:bodyPr/>
          <a:lstStyle/>
          <a:p>
            <a:pPr eaLnBrk="1" hangingPunct="1"/>
            <a:r>
              <a:rPr lang="en-US" altLang="en-US" smtClean="0"/>
              <a:t>Backtracking search</a:t>
            </a:r>
          </a:p>
        </p:txBody>
      </p:sp>
      <p:sp>
        <p:nvSpPr>
          <p:cNvPr id="29701"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Dodecagon 23"/>
          <p:cNvSpPr/>
          <p:nvPr/>
        </p:nvSpPr>
        <p:spPr>
          <a:xfrm>
            <a:off x="36576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
        <p:nvSpPr>
          <p:cNvPr id="12" name="Dodecagon 11"/>
          <p:cNvSpPr/>
          <p:nvPr/>
        </p:nvSpPr>
        <p:spPr>
          <a:xfrm>
            <a:off x="33528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26532D38-274A-4CC2-84C9-4963864B45E5}" type="slidenum">
              <a:rPr lang="en-US" altLang="en-US">
                <a:latin typeface="Arial" charset="0"/>
              </a:rPr>
              <a:pPr eaLnBrk="1" hangingPunct="1">
                <a:spcBef>
                  <a:spcPct val="0"/>
                </a:spcBef>
                <a:buSzTx/>
                <a:buFontTx/>
                <a:buNone/>
              </a:pPr>
              <a:t>28</a:t>
            </a:fld>
            <a:endParaRPr lang="en-US" altLang="en-US">
              <a:latin typeface="Arial" charset="0"/>
            </a:endParaRPr>
          </a:p>
        </p:txBody>
      </p:sp>
      <p:sp>
        <p:nvSpPr>
          <p:cNvPr id="30724" name="Rectangle 2"/>
          <p:cNvSpPr>
            <a:spLocks noGrp="1" noChangeArrowheads="1"/>
          </p:cNvSpPr>
          <p:nvPr>
            <p:ph type="title"/>
          </p:nvPr>
        </p:nvSpPr>
        <p:spPr/>
        <p:txBody>
          <a:bodyPr/>
          <a:lstStyle/>
          <a:p>
            <a:pPr eaLnBrk="1" hangingPunct="1"/>
            <a:r>
              <a:rPr lang="en-US" altLang="en-US" smtClean="0"/>
              <a:t>Backtracking search</a:t>
            </a:r>
          </a:p>
        </p:txBody>
      </p:sp>
      <p:sp>
        <p:nvSpPr>
          <p:cNvPr id="30725"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Dodecagon 11"/>
          <p:cNvSpPr/>
          <p:nvPr/>
        </p:nvSpPr>
        <p:spPr>
          <a:xfrm>
            <a:off x="40386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odecagon 24"/>
          <p:cNvSpPr/>
          <p:nvPr/>
        </p:nvSpPr>
        <p:spPr>
          <a:xfrm>
            <a:off x="3429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6" name="Straight Connector 25"/>
          <p:cNvCxnSpPr/>
          <p:nvPr/>
        </p:nvCxnSpPr>
        <p:spPr>
          <a:xfrm rot="16200000" flipV="1">
            <a:off x="3931444" y="5669756"/>
            <a:ext cx="381000" cy="166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Dodecagon 26"/>
          <p:cNvSpPr/>
          <p:nvPr/>
        </p:nvSpPr>
        <p:spPr>
          <a:xfrm>
            <a:off x="37338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44D271B6-602F-4D7C-9B30-56B4D9FB8BA2}" type="slidenum">
              <a:rPr lang="en-US" altLang="en-US">
                <a:latin typeface="Arial" charset="0"/>
              </a:rPr>
              <a:pPr eaLnBrk="1" hangingPunct="1">
                <a:spcBef>
                  <a:spcPct val="0"/>
                </a:spcBef>
                <a:buSzTx/>
                <a:buFontTx/>
                <a:buNone/>
              </a:pPr>
              <a:t>29</a:t>
            </a:fld>
            <a:endParaRPr lang="en-US" altLang="en-US">
              <a:latin typeface="Arial" charset="0"/>
            </a:endParaRPr>
          </a:p>
        </p:txBody>
      </p:sp>
      <p:sp>
        <p:nvSpPr>
          <p:cNvPr id="31748" name="Rectangle 2"/>
          <p:cNvSpPr>
            <a:spLocks noGrp="1" noChangeArrowheads="1"/>
          </p:cNvSpPr>
          <p:nvPr>
            <p:ph type="title"/>
          </p:nvPr>
        </p:nvSpPr>
        <p:spPr/>
        <p:txBody>
          <a:bodyPr/>
          <a:lstStyle/>
          <a:p>
            <a:pPr eaLnBrk="1" hangingPunct="1"/>
            <a:r>
              <a:rPr lang="en-US" altLang="en-US" smtClean="0"/>
              <a:t>Backtracking search</a:t>
            </a:r>
          </a:p>
        </p:txBody>
      </p:sp>
      <p:sp>
        <p:nvSpPr>
          <p:cNvPr id="31749"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odecagon 24"/>
          <p:cNvSpPr/>
          <p:nvPr/>
        </p:nvSpPr>
        <p:spPr>
          <a:xfrm>
            <a:off x="3429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6" name="Straight Connector 25"/>
          <p:cNvCxnSpPr/>
          <p:nvPr/>
        </p:nvCxnSpPr>
        <p:spPr>
          <a:xfrm rot="16200000" flipV="1">
            <a:off x="3931444" y="5669756"/>
            <a:ext cx="381000" cy="166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Dodecagon 26"/>
          <p:cNvSpPr/>
          <p:nvPr/>
        </p:nvSpPr>
        <p:spPr>
          <a:xfrm>
            <a:off x="37338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8" name="Straight Connector 27"/>
          <p:cNvCxnSpPr>
            <a:endCxn id="13" idx="2"/>
          </p:cNvCxnSpPr>
          <p:nvPr/>
        </p:nvCxnSpPr>
        <p:spPr>
          <a:xfrm rot="10800000">
            <a:off x="4800600" y="3795713"/>
            <a:ext cx="914400" cy="6238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5638800" y="42672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
        <p:nvSpPr>
          <p:cNvPr id="30" name="Dodecagon 29"/>
          <p:cNvSpPr/>
          <p:nvPr/>
        </p:nvSpPr>
        <p:spPr>
          <a:xfrm>
            <a:off x="40386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You Will Be Expected to Know</a:t>
            </a:r>
          </a:p>
        </p:txBody>
      </p:sp>
      <p:sp>
        <p:nvSpPr>
          <p:cNvPr id="5123" name="Rectangle 3"/>
          <p:cNvSpPr>
            <a:spLocks noGrp="1" noChangeArrowheads="1"/>
          </p:cNvSpPr>
          <p:nvPr>
            <p:ph type="body" idx="1"/>
          </p:nvPr>
        </p:nvSpPr>
        <p:spPr/>
        <p:txBody>
          <a:bodyPr/>
          <a:lstStyle/>
          <a:p>
            <a:pPr eaLnBrk="1" hangingPunct="1"/>
            <a:r>
              <a:rPr lang="en-US" altLang="en-US" smtClean="0"/>
              <a:t>Basic definitions (section 6.1)</a:t>
            </a:r>
          </a:p>
          <a:p>
            <a:pPr eaLnBrk="1" hangingPunct="1"/>
            <a:endParaRPr lang="en-US" altLang="en-US" smtClean="0"/>
          </a:p>
          <a:p>
            <a:pPr eaLnBrk="1" hangingPunct="1"/>
            <a:r>
              <a:rPr lang="en-US" altLang="en-US" smtClean="0"/>
              <a:t>Node consistency, arc consistency, path consistency (6.2)</a:t>
            </a:r>
          </a:p>
          <a:p>
            <a:pPr eaLnBrk="1" hangingPunct="1"/>
            <a:endParaRPr lang="en-US" altLang="en-US" smtClean="0"/>
          </a:p>
          <a:p>
            <a:pPr eaLnBrk="1" hangingPunct="1"/>
            <a:r>
              <a:rPr lang="en-US" altLang="en-US" smtClean="0"/>
              <a:t>Backtracking search (6.3)</a:t>
            </a:r>
          </a:p>
          <a:p>
            <a:pPr eaLnBrk="1" hangingPunct="1"/>
            <a:endParaRPr lang="en-US" altLang="en-US" smtClean="0"/>
          </a:p>
          <a:p>
            <a:pPr eaLnBrk="1" hangingPunct="1"/>
            <a:r>
              <a:rPr lang="en-US" altLang="en-US" smtClean="0"/>
              <a:t>Variable and value ordering: minimum-remaining values, degree heuristic, least-constraining-value (6.3.1)</a:t>
            </a:r>
          </a:p>
          <a:p>
            <a:pPr eaLnBrk="1" hangingPunct="1"/>
            <a:endParaRPr lang="en-US" altLang="en-US" smtClean="0"/>
          </a:p>
          <a:p>
            <a:pPr eaLnBrk="1" hangingPunct="1"/>
            <a:r>
              <a:rPr lang="en-US" altLang="en-US" smtClean="0"/>
              <a:t>Forward checking (6.3.2)</a:t>
            </a:r>
          </a:p>
          <a:p>
            <a:pPr eaLnBrk="1" hangingPunct="1"/>
            <a:endParaRPr lang="en-US" altLang="en-US" smtClean="0"/>
          </a:p>
          <a:p>
            <a:pPr eaLnBrk="1" hangingPunct="1"/>
            <a:r>
              <a:rPr lang="en-US" altLang="en-US" smtClean="0"/>
              <a:t>Local search for CSPs: min-conflict heuristic (6.4)</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pic>
        <p:nvPicPr>
          <p:cNvPr id="32771"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37A8877B-2D8A-4319-BB67-FF486EE2C9B8}" type="slidenum">
              <a:rPr lang="en-US" altLang="en-US">
                <a:latin typeface="Arial" charset="0"/>
              </a:rPr>
              <a:pPr eaLnBrk="1" hangingPunct="1">
                <a:spcBef>
                  <a:spcPct val="0"/>
                </a:spcBef>
                <a:buSzTx/>
                <a:buFontTx/>
                <a:buNone/>
              </a:pPr>
              <a:t>30</a:t>
            </a:fld>
            <a:endParaRPr lang="en-US" altLang="en-US">
              <a:latin typeface="Arial" charset="0"/>
            </a:endParaRPr>
          </a:p>
        </p:txBody>
      </p:sp>
      <p:sp>
        <p:nvSpPr>
          <p:cNvPr id="32773" name="Rectangle 2"/>
          <p:cNvSpPr>
            <a:spLocks noGrp="1" noChangeArrowheads="1"/>
          </p:cNvSpPr>
          <p:nvPr>
            <p:ph type="title"/>
          </p:nvPr>
        </p:nvSpPr>
        <p:spPr/>
        <p:txBody>
          <a:bodyPr/>
          <a:lstStyle/>
          <a:p>
            <a:pPr eaLnBrk="1" hangingPunct="1"/>
            <a:r>
              <a:rPr lang="en-US" altLang="en-US" smtClean="0"/>
              <a:t>Backtracking search</a:t>
            </a:r>
          </a:p>
        </p:txBody>
      </p:sp>
      <p:sp>
        <p:nvSpPr>
          <p:cNvPr id="32774"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odecagon 24"/>
          <p:cNvSpPr/>
          <p:nvPr/>
        </p:nvSpPr>
        <p:spPr>
          <a:xfrm>
            <a:off x="3429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6" name="Straight Connector 25"/>
          <p:cNvCxnSpPr/>
          <p:nvPr/>
        </p:nvCxnSpPr>
        <p:spPr>
          <a:xfrm rot="16200000" flipV="1">
            <a:off x="3931444" y="5669756"/>
            <a:ext cx="381000" cy="166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Dodecagon 26"/>
          <p:cNvSpPr/>
          <p:nvPr/>
        </p:nvSpPr>
        <p:spPr>
          <a:xfrm>
            <a:off x="37338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8" name="Straight Connector 27"/>
          <p:cNvCxnSpPr>
            <a:endCxn id="13" idx="2"/>
          </p:cNvCxnSpPr>
          <p:nvPr/>
        </p:nvCxnSpPr>
        <p:spPr>
          <a:xfrm rot="10800000">
            <a:off x="4800600" y="3795713"/>
            <a:ext cx="914400" cy="6238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Dodecagon 23"/>
          <p:cNvSpPr/>
          <p:nvPr/>
        </p:nvSpPr>
        <p:spPr>
          <a:xfrm>
            <a:off x="5715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0" name="Straight Connector 29"/>
          <p:cNvCxnSpPr>
            <a:endCxn id="24" idx="6"/>
          </p:cNvCxnSpPr>
          <p:nvPr/>
        </p:nvCxnSpPr>
        <p:spPr>
          <a:xfrm rot="5400000" flipH="1" flipV="1">
            <a:off x="5295901" y="4700587"/>
            <a:ext cx="519112" cy="4429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Dodecagon 30"/>
          <p:cNvSpPr/>
          <p:nvPr/>
        </p:nvSpPr>
        <p:spPr>
          <a:xfrm>
            <a:off x="40386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Dodecagon 11"/>
          <p:cNvSpPr/>
          <p:nvPr/>
        </p:nvSpPr>
        <p:spPr>
          <a:xfrm>
            <a:off x="5029200" y="51054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E902AC64-B320-4109-92FF-2783215391FD}" type="slidenum">
              <a:rPr lang="en-US" altLang="en-US">
                <a:latin typeface="Arial" charset="0"/>
              </a:rPr>
              <a:pPr eaLnBrk="1" hangingPunct="1">
                <a:spcBef>
                  <a:spcPct val="0"/>
                </a:spcBef>
                <a:buSzTx/>
                <a:buFontTx/>
                <a:buNone/>
              </a:pPr>
              <a:t>31</a:t>
            </a:fld>
            <a:endParaRPr lang="en-US" altLang="en-US">
              <a:latin typeface="Arial" charset="0"/>
            </a:endParaRPr>
          </a:p>
        </p:txBody>
      </p:sp>
      <p:sp>
        <p:nvSpPr>
          <p:cNvPr id="33796" name="Rectangle 2"/>
          <p:cNvSpPr>
            <a:spLocks noGrp="1" noChangeArrowheads="1"/>
          </p:cNvSpPr>
          <p:nvPr>
            <p:ph type="title"/>
          </p:nvPr>
        </p:nvSpPr>
        <p:spPr/>
        <p:txBody>
          <a:bodyPr/>
          <a:lstStyle/>
          <a:p>
            <a:pPr eaLnBrk="1" hangingPunct="1"/>
            <a:r>
              <a:rPr lang="en-US" altLang="en-US" smtClean="0"/>
              <a:t>Backtracking search</a:t>
            </a:r>
          </a:p>
        </p:txBody>
      </p:sp>
      <p:sp>
        <p:nvSpPr>
          <p:cNvPr id="33797"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odecagon 24"/>
          <p:cNvSpPr/>
          <p:nvPr/>
        </p:nvSpPr>
        <p:spPr>
          <a:xfrm>
            <a:off x="3429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6" name="Straight Connector 25"/>
          <p:cNvCxnSpPr/>
          <p:nvPr/>
        </p:nvCxnSpPr>
        <p:spPr>
          <a:xfrm rot="16200000" flipV="1">
            <a:off x="3931444" y="5669756"/>
            <a:ext cx="381000" cy="166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Dodecagon 26"/>
          <p:cNvSpPr/>
          <p:nvPr/>
        </p:nvSpPr>
        <p:spPr>
          <a:xfrm>
            <a:off x="37338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8" name="Straight Connector 27"/>
          <p:cNvCxnSpPr>
            <a:endCxn id="13" idx="2"/>
          </p:cNvCxnSpPr>
          <p:nvPr/>
        </p:nvCxnSpPr>
        <p:spPr>
          <a:xfrm rot="10800000">
            <a:off x="4800600" y="3795713"/>
            <a:ext cx="914400" cy="6238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46482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Dodecagon 23"/>
          <p:cNvSpPr/>
          <p:nvPr/>
        </p:nvSpPr>
        <p:spPr>
          <a:xfrm>
            <a:off x="5715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0" name="Straight Connector 29"/>
          <p:cNvCxnSpPr>
            <a:endCxn id="24" idx="6"/>
          </p:cNvCxnSpPr>
          <p:nvPr/>
        </p:nvCxnSpPr>
        <p:spPr>
          <a:xfrm rot="5400000" flipH="1" flipV="1">
            <a:off x="5295901" y="4700587"/>
            <a:ext cx="519112" cy="4429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Dodecagon 30"/>
          <p:cNvSpPr/>
          <p:nvPr/>
        </p:nvSpPr>
        <p:spPr>
          <a:xfrm>
            <a:off x="40386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Dodecagon 28"/>
          <p:cNvSpPr/>
          <p:nvPr/>
        </p:nvSpPr>
        <p:spPr>
          <a:xfrm>
            <a:off x="50292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3" name="Straight Connector 32"/>
          <p:cNvCxnSpPr>
            <a:endCxn id="29" idx="5"/>
          </p:cNvCxnSpPr>
          <p:nvPr/>
        </p:nvCxnSpPr>
        <p:spPr>
          <a:xfrm rot="5400000" flipH="1" flipV="1">
            <a:off x="4883944" y="5631656"/>
            <a:ext cx="381000" cy="242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dfs-progress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5181600" cy="301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Slide Number Placeholder 5"/>
          <p:cNvSpPr>
            <a:spLocks noGrp="1"/>
          </p:cNvSpPr>
          <p:nvPr>
            <p:ph type="sldNum" sz="quarter" idx="4294967295"/>
          </p:nvPr>
        </p:nvSpPr>
        <p:spPr bwMode="auto">
          <a:xfrm>
            <a:off x="7042150" y="6243638"/>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fld id="{7105B133-7EFC-4DDB-AF6B-13F85830836A}" type="slidenum">
              <a:rPr lang="en-US" altLang="en-US">
                <a:latin typeface="Arial" charset="0"/>
              </a:rPr>
              <a:pPr eaLnBrk="1" hangingPunct="1">
                <a:spcBef>
                  <a:spcPct val="0"/>
                </a:spcBef>
                <a:buSzTx/>
                <a:buFontTx/>
                <a:buNone/>
              </a:pPr>
              <a:t>32</a:t>
            </a:fld>
            <a:endParaRPr lang="en-US" altLang="en-US">
              <a:latin typeface="Arial" charset="0"/>
            </a:endParaRPr>
          </a:p>
        </p:txBody>
      </p:sp>
      <p:sp>
        <p:nvSpPr>
          <p:cNvPr id="34820" name="Rectangle 2"/>
          <p:cNvSpPr>
            <a:spLocks noGrp="1" noChangeArrowheads="1"/>
          </p:cNvSpPr>
          <p:nvPr>
            <p:ph type="title"/>
          </p:nvPr>
        </p:nvSpPr>
        <p:spPr/>
        <p:txBody>
          <a:bodyPr/>
          <a:lstStyle/>
          <a:p>
            <a:pPr eaLnBrk="1" hangingPunct="1"/>
            <a:r>
              <a:rPr lang="en-US" altLang="en-US" smtClean="0"/>
              <a:t>Backtracking search</a:t>
            </a:r>
          </a:p>
        </p:txBody>
      </p:sp>
      <p:sp>
        <p:nvSpPr>
          <p:cNvPr id="34821" name="TextBox 6"/>
          <p:cNvSpPr txBox="1">
            <a:spLocks noChangeArrowheads="1"/>
          </p:cNvSpPr>
          <p:nvPr/>
        </p:nvSpPr>
        <p:spPr bwMode="auto">
          <a:xfrm>
            <a:off x="5791200" y="2971800"/>
            <a:ext cx="289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Future= green dotted circles</a:t>
            </a:r>
          </a:p>
          <a:p>
            <a:pPr eaLnBrk="1" hangingPunct="1">
              <a:spcBef>
                <a:spcPct val="0"/>
              </a:spcBef>
              <a:buSzTx/>
              <a:buFontTx/>
              <a:buNone/>
            </a:pPr>
            <a:r>
              <a:rPr lang="en-US" altLang="en-US" sz="1400">
                <a:latin typeface="Arial" charset="0"/>
              </a:rPr>
              <a:t>Frontier=white nodes</a:t>
            </a:r>
          </a:p>
          <a:p>
            <a:pPr eaLnBrk="1" hangingPunct="1">
              <a:spcBef>
                <a:spcPct val="0"/>
              </a:spcBef>
              <a:buSzTx/>
              <a:buFontTx/>
              <a:buNone/>
            </a:pPr>
            <a:r>
              <a:rPr lang="en-US" altLang="en-US" sz="1400">
                <a:latin typeface="Arial" charset="0"/>
              </a:rPr>
              <a:t>Expanded/active=gray nodes</a:t>
            </a:r>
          </a:p>
          <a:p>
            <a:pPr eaLnBrk="1" hangingPunct="1">
              <a:spcBef>
                <a:spcPct val="0"/>
              </a:spcBef>
              <a:buSzTx/>
              <a:buFontTx/>
              <a:buNone/>
            </a:pPr>
            <a:r>
              <a:rPr lang="en-US" altLang="en-US" sz="1400">
                <a:latin typeface="Arial" charset="0"/>
              </a:rPr>
              <a:t>Forgotten/reclaimed= black nodes</a:t>
            </a:r>
          </a:p>
        </p:txBody>
      </p:sp>
      <p:sp>
        <p:nvSpPr>
          <p:cNvPr id="8" name="Hexagon 7"/>
          <p:cNvSpPr/>
          <p:nvPr/>
        </p:nvSpPr>
        <p:spPr>
          <a:xfrm>
            <a:off x="3962400" y="3505200"/>
            <a:ext cx="381000" cy="304800"/>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rot="10800000" flipV="1">
            <a:off x="3429000" y="3810000"/>
            <a:ext cx="914400" cy="609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odecagon 12"/>
          <p:cNvSpPr/>
          <p:nvPr/>
        </p:nvSpPr>
        <p:spPr>
          <a:xfrm>
            <a:off x="4343400" y="3505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6" name="Straight Connector 15"/>
          <p:cNvCxnSpPr/>
          <p:nvPr/>
        </p:nvCxnSpPr>
        <p:spPr>
          <a:xfrm rot="10800000" flipV="1">
            <a:off x="2743200" y="4648200"/>
            <a:ext cx="366713" cy="5191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odecagon 16"/>
          <p:cNvSpPr/>
          <p:nvPr/>
        </p:nvSpPr>
        <p:spPr>
          <a:xfrm>
            <a:off x="3048000" y="42672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Dodecagon 13"/>
          <p:cNvSpPr/>
          <p:nvPr/>
        </p:nvSpPr>
        <p:spPr>
          <a:xfrm>
            <a:off x="23622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 name="Straight Connector 18"/>
          <p:cNvCxnSpPr/>
          <p:nvPr/>
        </p:nvCxnSpPr>
        <p:spPr>
          <a:xfrm rot="5400000" flipH="1" flipV="1">
            <a:off x="21717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4" idx="4"/>
          </p:cNvCxnSpPr>
          <p:nvPr/>
        </p:nvCxnSpPr>
        <p:spPr>
          <a:xfrm rot="16200000" flipV="1">
            <a:off x="2545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odecagon 21"/>
          <p:cNvSpPr/>
          <p:nvPr/>
        </p:nvSpPr>
        <p:spPr>
          <a:xfrm>
            <a:off x="2057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1" name="Straight Connector 20"/>
          <p:cNvCxnSpPr>
            <a:endCxn id="17" idx="4"/>
          </p:cNvCxnSpPr>
          <p:nvPr/>
        </p:nvCxnSpPr>
        <p:spPr>
          <a:xfrm rot="10800000">
            <a:off x="3338513" y="4724400"/>
            <a:ext cx="471487" cy="457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odecagon 22"/>
          <p:cNvSpPr/>
          <p:nvPr/>
        </p:nvSpPr>
        <p:spPr>
          <a:xfrm>
            <a:off x="2667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 name="Straight Connector 17"/>
          <p:cNvCxnSpPr/>
          <p:nvPr/>
        </p:nvCxnSpPr>
        <p:spPr>
          <a:xfrm rot="5400000" flipH="1" flipV="1">
            <a:off x="3543300" y="5676900"/>
            <a:ext cx="457200" cy="228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Dodecagon 24"/>
          <p:cNvSpPr/>
          <p:nvPr/>
        </p:nvSpPr>
        <p:spPr>
          <a:xfrm>
            <a:off x="34290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6" name="Straight Connector 25"/>
          <p:cNvCxnSpPr/>
          <p:nvPr/>
        </p:nvCxnSpPr>
        <p:spPr>
          <a:xfrm rot="16200000" flipV="1">
            <a:off x="3931444" y="5669756"/>
            <a:ext cx="381000" cy="1666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Dodecagon 26"/>
          <p:cNvSpPr/>
          <p:nvPr/>
        </p:nvSpPr>
        <p:spPr>
          <a:xfrm>
            <a:off x="3733800" y="51054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8" name="Straight Connector 27"/>
          <p:cNvCxnSpPr>
            <a:endCxn id="13" idx="2"/>
          </p:cNvCxnSpPr>
          <p:nvPr/>
        </p:nvCxnSpPr>
        <p:spPr>
          <a:xfrm rot="10800000">
            <a:off x="4800600" y="3795713"/>
            <a:ext cx="914400" cy="6238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decagon 11"/>
          <p:cNvSpPr/>
          <p:nvPr/>
        </p:nvSpPr>
        <p:spPr>
          <a:xfrm>
            <a:off x="5334000" y="5943600"/>
            <a:ext cx="457200" cy="457200"/>
          </a:xfrm>
          <a:prstGeom prst="dodecagon">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Dodecagon 23"/>
          <p:cNvSpPr/>
          <p:nvPr/>
        </p:nvSpPr>
        <p:spPr>
          <a:xfrm>
            <a:off x="5715000" y="42672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0" name="Straight Connector 29"/>
          <p:cNvCxnSpPr>
            <a:endCxn id="24" idx="6"/>
          </p:cNvCxnSpPr>
          <p:nvPr/>
        </p:nvCxnSpPr>
        <p:spPr>
          <a:xfrm rot="5400000" flipH="1" flipV="1">
            <a:off x="5295901" y="4700587"/>
            <a:ext cx="519112" cy="4429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Dodecagon 30"/>
          <p:cNvSpPr/>
          <p:nvPr/>
        </p:nvSpPr>
        <p:spPr>
          <a:xfrm>
            <a:off x="40386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Dodecagon 28"/>
          <p:cNvSpPr/>
          <p:nvPr/>
        </p:nvSpPr>
        <p:spPr>
          <a:xfrm>
            <a:off x="5029200" y="5105400"/>
            <a:ext cx="457200" cy="457200"/>
          </a:xfrm>
          <a:prstGeom prst="dodecagon">
            <a:avLst/>
          </a:prstGeom>
          <a:solidFill>
            <a:schemeClr val="bg2">
              <a:lumMod val="60000"/>
              <a:lumOff val="4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3" name="Straight Connector 32"/>
          <p:cNvCxnSpPr>
            <a:endCxn id="29" idx="5"/>
          </p:cNvCxnSpPr>
          <p:nvPr/>
        </p:nvCxnSpPr>
        <p:spPr>
          <a:xfrm rot="5400000" flipH="1" flipV="1">
            <a:off x="4883944" y="5631656"/>
            <a:ext cx="381000" cy="242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29" idx="4"/>
          </p:cNvCxnSpPr>
          <p:nvPr/>
        </p:nvCxnSpPr>
        <p:spPr>
          <a:xfrm rot="16200000" flipV="1">
            <a:off x="5212557" y="5669756"/>
            <a:ext cx="381000" cy="16668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Dodecagon 34"/>
          <p:cNvSpPr/>
          <p:nvPr/>
        </p:nvSpPr>
        <p:spPr>
          <a:xfrm>
            <a:off x="4724400" y="5943600"/>
            <a:ext cx="457200" cy="457200"/>
          </a:xfrm>
          <a:prstGeom prst="dodecagon">
            <a:avLst/>
          </a:prstGeom>
          <a:solidFill>
            <a:schemeClr val="tx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Rectangle 3"/>
          <p:cNvSpPr txBox="1">
            <a:spLocks noChangeArrowheads="1"/>
          </p:cNvSpPr>
          <p:nvPr/>
        </p:nvSpPr>
        <p:spPr bwMode="auto">
          <a:xfrm>
            <a:off x="609600" y="914400"/>
            <a:ext cx="7848600" cy="50292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kern="0">
                <a:latin typeface="+mn-lt"/>
                <a:cs typeface="+mn-cs"/>
              </a:rPr>
              <a:t>Expand </a:t>
            </a:r>
            <a:r>
              <a:rPr lang="en-US" sz="2800" i="1" kern="0">
                <a:latin typeface="+mn-lt"/>
                <a:cs typeface="+mn-cs"/>
              </a:rPr>
              <a:t>deepest</a:t>
            </a:r>
            <a:r>
              <a:rPr lang="en-US" sz="2800" kern="0">
                <a:latin typeface="+mn-lt"/>
                <a:cs typeface="+mn-cs"/>
              </a:rPr>
              <a:t> unexpanded node</a:t>
            </a:r>
          </a:p>
          <a:p>
            <a:pPr marL="342900" indent="-342900">
              <a:spcBef>
                <a:spcPct val="20000"/>
              </a:spcBef>
              <a:buSzPct val="100000"/>
              <a:buFontTx/>
              <a:buChar char="•"/>
              <a:defRPr/>
            </a:pPr>
            <a:r>
              <a:rPr lang="en-US" sz="2800" kern="0">
                <a:latin typeface="+mn-lt"/>
                <a:cs typeface="+mn-cs"/>
              </a:rPr>
              <a:t>Generate </a:t>
            </a:r>
            <a:r>
              <a:rPr lang="en-US" sz="2800" i="1" kern="0">
                <a:latin typeface="+mn-lt"/>
                <a:cs typeface="+mn-cs"/>
              </a:rPr>
              <a:t>only one </a:t>
            </a:r>
            <a:r>
              <a:rPr lang="en-US" sz="2800" kern="0">
                <a:latin typeface="+mn-lt"/>
                <a:cs typeface="+mn-cs"/>
              </a:rPr>
              <a:t>child at a time.</a:t>
            </a:r>
          </a:p>
          <a:p>
            <a:pPr marL="342900" indent="-342900">
              <a:spcBef>
                <a:spcPct val="20000"/>
              </a:spcBef>
              <a:buSzPct val="100000"/>
              <a:buFontTx/>
              <a:buChar char="•"/>
              <a:defRPr/>
            </a:pPr>
            <a:r>
              <a:rPr lang="en-US" sz="2800" i="1" kern="0">
                <a:latin typeface="+mn-lt"/>
                <a:cs typeface="+mn-cs"/>
              </a:rPr>
              <a:t>Goal-Test</a:t>
            </a:r>
            <a:r>
              <a:rPr lang="en-US" sz="2800" kern="0">
                <a:latin typeface="+mn-lt"/>
                <a:cs typeface="+mn-cs"/>
              </a:rPr>
              <a:t> when inserted.</a:t>
            </a:r>
          </a:p>
          <a:p>
            <a:pPr marL="742950" lvl="1" indent="-285750">
              <a:spcBef>
                <a:spcPct val="20000"/>
              </a:spcBef>
              <a:buSzPct val="100000"/>
              <a:buFontTx/>
              <a:buChar char="–"/>
              <a:defRPr/>
            </a:pPr>
            <a:r>
              <a:rPr lang="en-US" sz="2600" kern="0">
                <a:latin typeface="+mn-lt"/>
                <a:cs typeface="+mn-cs"/>
              </a:rPr>
              <a:t>For CSP, Goal-test at bottom</a:t>
            </a:r>
          </a:p>
          <a:p>
            <a:pPr marL="342900" indent="-342900">
              <a:spcBef>
                <a:spcPct val="20000"/>
              </a:spcBef>
              <a:buSzPct val="100000"/>
              <a:defRPr/>
            </a:pPr>
            <a:endParaRPr lang="en-US" sz="2400" kern="0">
              <a:latin typeface="+mn-lt"/>
              <a:cs typeface="+mn-cs"/>
            </a:endParaRPr>
          </a:p>
          <a:p>
            <a:pPr marL="342900" indent="-342900">
              <a:spcBef>
                <a:spcPct val="20000"/>
              </a:spcBef>
              <a:buSzPct val="100000"/>
              <a:buFontTx/>
              <a:buChar char="•"/>
              <a:defRPr/>
            </a:pPr>
            <a:endParaRPr lang="en-US" sz="2400" kern="0" dirty="0">
              <a:latin typeface="+mn-lt"/>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Backtracking search (Figure 6.5)</a:t>
            </a:r>
          </a:p>
        </p:txBody>
      </p:sp>
      <p:sp>
        <p:nvSpPr>
          <p:cNvPr id="35843" name="Rectangle 3"/>
          <p:cNvSpPr>
            <a:spLocks noGrp="1" noChangeArrowheads="1"/>
          </p:cNvSpPr>
          <p:nvPr>
            <p:ph type="body" idx="1"/>
          </p:nvPr>
        </p:nvSpPr>
        <p:spPr>
          <a:noFill/>
        </p:spPr>
        <p:txBody>
          <a:bodyPr/>
          <a:lstStyle/>
          <a:p>
            <a:pPr eaLnBrk="1" hangingPunct="1">
              <a:buFontTx/>
              <a:buNone/>
            </a:pPr>
            <a:r>
              <a:rPr lang="en-US" altLang="en-US" sz="1400" b="1" smtClean="0"/>
              <a:t>function</a:t>
            </a:r>
            <a:r>
              <a:rPr lang="en-US" altLang="en-US" sz="1400" smtClean="0"/>
              <a:t> BACKTRACKING-SEARCH(</a:t>
            </a:r>
            <a:r>
              <a:rPr lang="en-US" altLang="en-US" sz="1400" i="1" smtClean="0"/>
              <a:t>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return</a:t>
            </a:r>
            <a:r>
              <a:rPr lang="en-US" altLang="en-US" sz="1400" smtClean="0"/>
              <a:t> RECURSIVE-BACKTRACKING(</a:t>
            </a:r>
            <a:r>
              <a:rPr lang="en-US" altLang="en-US" sz="1400" i="1" smtClean="0"/>
              <a:t>{} , csp</a:t>
            </a:r>
            <a:r>
              <a:rPr lang="en-US" altLang="en-US" sz="1400" smtClean="0"/>
              <a:t>)</a:t>
            </a:r>
          </a:p>
          <a:p>
            <a:pPr eaLnBrk="1" hangingPunct="1">
              <a:buFontTx/>
              <a:buNone/>
            </a:pPr>
            <a:endParaRPr lang="en-US" altLang="en-US" sz="1400" smtClean="0"/>
          </a:p>
          <a:p>
            <a:pPr eaLnBrk="1" hangingPunct="1">
              <a:buFontTx/>
              <a:buNone/>
            </a:pPr>
            <a:r>
              <a:rPr lang="en-US" altLang="en-US" sz="1400" b="1" smtClean="0"/>
              <a:t>function</a:t>
            </a:r>
            <a:r>
              <a:rPr lang="en-US" altLang="en-US" sz="1400" smtClean="0"/>
              <a:t> RECURSIVE-BACKTRACKING(</a:t>
            </a:r>
            <a:r>
              <a:rPr lang="en-US" altLang="en-US" sz="1400" i="1" smtClean="0"/>
              <a:t>assignment, 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assignment</a:t>
            </a:r>
            <a:r>
              <a:rPr lang="en-US" altLang="en-US" sz="1400" smtClean="0"/>
              <a:t> is complete </a:t>
            </a:r>
            <a:r>
              <a:rPr lang="en-US" altLang="en-US" sz="1400" b="1" smtClean="0"/>
              <a:t>then return </a:t>
            </a:r>
            <a:r>
              <a:rPr lang="en-US" altLang="en-US" sz="1400" i="1" smtClean="0"/>
              <a:t>assignment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b="1" smtClean="0">
                <a:solidFill>
                  <a:srgbClr val="FF0000"/>
                </a:solidFill>
              </a:rPr>
              <a:t>SELECT-UNASSIGNED-VARIABLE(VARIABLES</a:t>
            </a:r>
            <a:r>
              <a:rPr lang="en-US" altLang="en-US" sz="1400" smtClean="0"/>
              <a:t>[</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p>
          <a:p>
            <a:pPr eaLnBrk="1" hangingPunct="1">
              <a:buFontTx/>
              <a:buNone/>
            </a:pPr>
            <a:r>
              <a:rPr lang="en-US" altLang="en-US" sz="1400" smtClean="0"/>
              <a:t>	</a:t>
            </a:r>
            <a:r>
              <a:rPr lang="en-US" altLang="en-US" sz="1400" b="1" smtClean="0"/>
              <a:t>for each </a:t>
            </a:r>
            <a:r>
              <a:rPr lang="en-US" altLang="en-US" sz="1400" i="1" smtClean="0"/>
              <a:t>value </a:t>
            </a:r>
            <a:r>
              <a:rPr lang="en-US" altLang="en-US" sz="1400" b="1" smtClean="0"/>
              <a:t>in </a:t>
            </a:r>
            <a:r>
              <a:rPr lang="en-US" altLang="en-US" sz="1400" b="1" smtClean="0">
                <a:solidFill>
                  <a:srgbClr val="FF0000"/>
                </a:solidFill>
              </a:rPr>
              <a:t>ORDER-DOMAIN-VALUES</a:t>
            </a:r>
            <a:r>
              <a:rPr lang="en-US" altLang="en-US" sz="1400" smtClean="0"/>
              <a:t>(</a:t>
            </a:r>
            <a:r>
              <a:rPr lang="en-US" altLang="en-US" sz="1400" i="1" smtClean="0"/>
              <a:t>var, assignment, csp</a:t>
            </a:r>
            <a:r>
              <a:rPr lang="en-US" altLang="en-US" sz="1400" smtClean="0"/>
              <a:t>)</a:t>
            </a:r>
            <a:r>
              <a:rPr lang="en-US" altLang="en-US" sz="1400" i="1" smtClean="0"/>
              <a:t> </a:t>
            </a:r>
            <a:r>
              <a:rPr lang="en-US" altLang="en-US" sz="1400" b="1" smtClean="0"/>
              <a:t>do</a:t>
            </a:r>
            <a:endParaRPr lang="en-US" altLang="en-US" sz="1400" smtClean="0"/>
          </a:p>
          <a:p>
            <a:pPr eaLnBrk="1" hangingPunct="1">
              <a:buFontTx/>
              <a:buNone/>
            </a:pPr>
            <a:r>
              <a:rPr lang="en-US" altLang="en-US" sz="1400" smtClean="0"/>
              <a:t>		</a:t>
            </a:r>
            <a:r>
              <a:rPr lang="en-US" altLang="en-US" sz="1400" b="1" smtClean="0"/>
              <a:t>if</a:t>
            </a:r>
            <a:r>
              <a:rPr lang="en-US" altLang="en-US" sz="1400" smtClean="0"/>
              <a:t> </a:t>
            </a:r>
            <a:r>
              <a:rPr lang="en-US" altLang="en-US" sz="1400" i="1" smtClean="0"/>
              <a:t>value</a:t>
            </a:r>
            <a:r>
              <a:rPr lang="en-US" altLang="en-US" sz="1400" smtClean="0"/>
              <a:t> is consistent with </a:t>
            </a:r>
            <a:r>
              <a:rPr lang="en-US" altLang="en-US" sz="1400" i="1" smtClean="0"/>
              <a:t>assignment</a:t>
            </a:r>
            <a:r>
              <a:rPr lang="en-US" altLang="en-US" sz="1400" smtClean="0"/>
              <a:t> according to CONSTRAINTS[</a:t>
            </a:r>
            <a:r>
              <a:rPr lang="en-US" altLang="en-US" sz="1400" i="1" smtClean="0"/>
              <a:t>csp</a:t>
            </a:r>
            <a:r>
              <a:rPr lang="en-US" altLang="en-US" sz="1400" smtClean="0"/>
              <a:t>] 		</a:t>
            </a:r>
            <a:r>
              <a:rPr lang="en-US" altLang="en-US" sz="1400" b="1" smtClean="0"/>
              <a:t>then</a:t>
            </a:r>
            <a:endParaRPr lang="en-US" altLang="en-US" sz="1400" smtClean="0"/>
          </a:p>
          <a:p>
            <a:pPr eaLnBrk="1" hangingPunct="1">
              <a:buFontTx/>
              <a:buNone/>
            </a:pPr>
            <a:r>
              <a:rPr lang="en-US" altLang="en-US" sz="1400" smtClean="0"/>
              <a:t>			add </a:t>
            </a:r>
            <a:r>
              <a:rPr lang="en-US" altLang="en-US" sz="1400" i="1" smtClean="0"/>
              <a:t>{var=value}</a:t>
            </a:r>
            <a:r>
              <a:rPr lang="en-US" altLang="en-US" sz="1400" smtClean="0"/>
              <a:t> to assignment </a:t>
            </a:r>
          </a:p>
          <a:p>
            <a:pPr eaLnBrk="1" hangingPunct="1">
              <a:buFontTx/>
              <a:buNone/>
            </a:pPr>
            <a:r>
              <a:rPr lang="en-US" altLang="en-US" sz="1400" smtClean="0"/>
              <a:t>			</a:t>
            </a:r>
            <a:r>
              <a:rPr lang="en-US" altLang="en-US" sz="1400" i="1" smtClean="0"/>
              <a:t>result</a:t>
            </a:r>
            <a:r>
              <a:rPr lang="en-US" altLang="en-US" sz="1400" smtClean="0"/>
              <a:t> </a:t>
            </a:r>
            <a:r>
              <a:rPr lang="en-US" altLang="en-US" sz="1400" smtClean="0">
                <a:sym typeface="Symbol" pitchFamily="18" charset="2"/>
              </a:rPr>
              <a:t> </a:t>
            </a:r>
            <a:r>
              <a:rPr lang="en-US" altLang="en-US" sz="1400" smtClean="0"/>
              <a:t>RECURSIVE-BACTRACKING(</a:t>
            </a:r>
            <a:r>
              <a:rPr lang="en-US" altLang="en-US" sz="1400" i="1" smtClean="0"/>
              <a:t>assignment, csp</a:t>
            </a:r>
            <a:r>
              <a:rPr lang="en-US" altLang="en-US" sz="1400" smtClean="0"/>
              <a:t>)</a:t>
            </a:r>
          </a:p>
          <a:p>
            <a:pPr eaLnBrk="1" hangingPunct="1">
              <a:buFontTx/>
              <a:buNone/>
            </a:pPr>
            <a:r>
              <a:rPr lang="en-US" altLang="en-US" sz="1400" smtClean="0"/>
              <a:t>			</a:t>
            </a:r>
            <a:r>
              <a:rPr lang="en-US" altLang="en-US" sz="1400" b="1" smtClean="0"/>
              <a:t>if</a:t>
            </a:r>
            <a:r>
              <a:rPr lang="en-US" altLang="en-US" sz="1400" i="1" smtClean="0"/>
              <a:t> result </a:t>
            </a:r>
            <a:r>
              <a:rPr lang="en-US" altLang="en-US" sz="1400" i="1" smtClean="0">
                <a:sym typeface="Symbol" pitchFamily="18" charset="2"/>
              </a:rPr>
              <a:t> f</a:t>
            </a:r>
            <a:r>
              <a:rPr lang="en-US" altLang="en-US" sz="1400" i="1" smtClean="0"/>
              <a:t>ailure  </a:t>
            </a:r>
            <a:r>
              <a:rPr lang="en-US" altLang="en-US" sz="1400" b="1" smtClean="0"/>
              <a:t>then return</a:t>
            </a:r>
            <a:r>
              <a:rPr lang="en-US" altLang="en-US" sz="1400" i="1" smtClean="0"/>
              <a:t> result</a:t>
            </a:r>
          </a:p>
          <a:p>
            <a:pPr eaLnBrk="1" hangingPunct="1">
              <a:buFontTx/>
              <a:buNone/>
            </a:pPr>
            <a:r>
              <a:rPr lang="en-US" altLang="en-US" sz="1400" smtClean="0"/>
              <a:t>			remove </a:t>
            </a:r>
            <a:r>
              <a:rPr lang="en-US" altLang="en-US" sz="1400" i="1" smtClean="0"/>
              <a:t>{var=value}</a:t>
            </a:r>
            <a:r>
              <a:rPr lang="en-US" altLang="en-US" sz="1400" smtClean="0"/>
              <a:t> from </a:t>
            </a:r>
            <a:r>
              <a:rPr lang="en-US" altLang="en-US" sz="1400" i="1" smtClean="0"/>
              <a:t>assignment</a:t>
            </a:r>
            <a:endParaRPr lang="en-US" altLang="en-US" sz="1400" smtClean="0"/>
          </a:p>
          <a:p>
            <a:pPr eaLnBrk="1" hangingPunct="1">
              <a:buFontTx/>
              <a:buNone/>
            </a:pPr>
            <a:r>
              <a:rPr lang="en-US" altLang="en-US" sz="1400" smtClean="0"/>
              <a:t>	return </a:t>
            </a:r>
            <a:r>
              <a:rPr lang="en-US" altLang="en-US" sz="1400" i="1" smtClean="0"/>
              <a:t>failure</a:t>
            </a:r>
          </a:p>
          <a:p>
            <a:pPr eaLnBrk="1" hangingPunct="1">
              <a:buFontTx/>
              <a:buNone/>
            </a:pPr>
            <a:endParaRPr lang="en-US" altLang="en-US" sz="140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Comparison of CSP algorithms on different problems</a:t>
            </a:r>
          </a:p>
        </p:txBody>
      </p:sp>
      <p:pic>
        <p:nvPicPr>
          <p:cNvPr id="36867"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2482850"/>
          </a:xfrm>
        </p:spPr>
      </p:pic>
      <p:sp>
        <p:nvSpPr>
          <p:cNvPr id="36868" name="Rectangle 4"/>
          <p:cNvSpPr>
            <a:spLocks noChangeArrowheads="1"/>
          </p:cNvSpPr>
          <p:nvPr/>
        </p:nvSpPr>
        <p:spPr bwMode="auto">
          <a:xfrm>
            <a:off x="533400" y="43434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lnSpc>
                <a:spcPct val="90000"/>
              </a:lnSpc>
            </a:pPr>
            <a:endParaRPr lang="en-US" altLang="en-US"/>
          </a:p>
        </p:txBody>
      </p:sp>
      <p:sp>
        <p:nvSpPr>
          <p:cNvPr id="36869" name="Text Box 5"/>
          <p:cNvSpPr txBox="1">
            <a:spLocks noChangeArrowheads="1"/>
          </p:cNvSpPr>
          <p:nvPr/>
        </p:nvSpPr>
        <p:spPr bwMode="auto">
          <a:xfrm>
            <a:off x="533400" y="4287838"/>
            <a:ext cx="70834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t>Median number of consistency checks over 5 runs to solve problem</a:t>
            </a:r>
          </a:p>
          <a:p>
            <a:pPr eaLnBrk="1" hangingPunct="1">
              <a:spcBef>
                <a:spcPct val="0"/>
              </a:spcBef>
              <a:buSzTx/>
              <a:buFontTx/>
              <a:buNone/>
            </a:pPr>
            <a:endParaRPr lang="en-US" altLang="en-US" sz="1600"/>
          </a:p>
          <a:p>
            <a:pPr eaLnBrk="1" hangingPunct="1">
              <a:spcBef>
                <a:spcPct val="0"/>
              </a:spcBef>
              <a:buSzTx/>
              <a:buFontTx/>
              <a:buNone/>
            </a:pPr>
            <a:r>
              <a:rPr lang="en-US" altLang="en-US" sz="1600"/>
              <a:t>Parentheses -&gt; no solution found</a:t>
            </a:r>
          </a:p>
          <a:p>
            <a:pPr eaLnBrk="1" hangingPunct="1">
              <a:spcBef>
                <a:spcPct val="0"/>
              </a:spcBef>
              <a:buSzTx/>
              <a:buFontTx/>
              <a:buNone/>
            </a:pPr>
            <a:endParaRPr lang="en-US" altLang="en-US" sz="1600"/>
          </a:p>
          <a:p>
            <a:pPr eaLnBrk="1" hangingPunct="1">
              <a:spcBef>
                <a:spcPct val="0"/>
              </a:spcBef>
              <a:buSzTx/>
              <a:buFontTx/>
              <a:buNone/>
            </a:pPr>
            <a:r>
              <a:rPr lang="en-US" altLang="en-US" sz="1600"/>
              <a:t>USA: 4 coloring</a:t>
            </a:r>
          </a:p>
          <a:p>
            <a:pPr eaLnBrk="1" hangingPunct="1">
              <a:spcBef>
                <a:spcPct val="0"/>
              </a:spcBef>
              <a:buSzTx/>
              <a:buFontTx/>
              <a:buNone/>
            </a:pPr>
            <a:r>
              <a:rPr lang="en-US" altLang="en-US" sz="1600"/>
              <a:t>n-queens: n = 2 to 50</a:t>
            </a:r>
          </a:p>
          <a:p>
            <a:pPr eaLnBrk="1" hangingPunct="1">
              <a:spcBef>
                <a:spcPct val="0"/>
              </a:spcBef>
              <a:buSzTx/>
              <a:buFontTx/>
              <a:buNone/>
            </a:pPr>
            <a:r>
              <a:rPr lang="en-US" altLang="en-US" sz="1600"/>
              <a:t>Zebra: see exercise 6.7 (3</a:t>
            </a:r>
            <a:r>
              <a:rPr lang="en-US" altLang="en-US" sz="1600" baseline="30000"/>
              <a:t>rd</a:t>
            </a:r>
            <a:r>
              <a:rPr lang="en-US" altLang="en-US" sz="1600"/>
              <a:t> ed.); exercise 5.13 (2</a:t>
            </a:r>
            <a:r>
              <a:rPr lang="en-US" altLang="en-US" sz="1600" baseline="30000"/>
              <a:t>nd</a:t>
            </a:r>
            <a:r>
              <a:rPr lang="en-US" altLang="en-US" sz="1600"/>
              <a:t> 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Random Binary CSP</a:t>
            </a:r>
            <a:br>
              <a:rPr lang="en-US" altLang="en-US" smtClean="0"/>
            </a:br>
            <a:r>
              <a:rPr lang="en-US" altLang="en-US" smtClean="0"/>
              <a:t>(adapted from http://www.unitime.org/csp.php)</a:t>
            </a:r>
          </a:p>
        </p:txBody>
      </p:sp>
      <p:sp>
        <p:nvSpPr>
          <p:cNvPr id="37891" name="Content Placeholder 2"/>
          <p:cNvSpPr>
            <a:spLocks noGrp="1"/>
          </p:cNvSpPr>
          <p:nvPr>
            <p:ph idx="1"/>
          </p:nvPr>
        </p:nvSpPr>
        <p:spPr/>
        <p:txBody>
          <a:bodyPr/>
          <a:lstStyle/>
          <a:p>
            <a:r>
              <a:rPr lang="en-US" altLang="en-US" smtClean="0"/>
              <a:t>A random binary CSP is defined by a four-tuple (n, d, p1, p2)</a:t>
            </a:r>
          </a:p>
          <a:p>
            <a:pPr lvl="1"/>
            <a:r>
              <a:rPr lang="en-US" altLang="en-US" smtClean="0"/>
              <a:t>n = the number of variables.</a:t>
            </a:r>
          </a:p>
          <a:p>
            <a:pPr lvl="1"/>
            <a:r>
              <a:rPr lang="en-US" altLang="en-US" smtClean="0"/>
              <a:t>d = the domain size of each variable.</a:t>
            </a:r>
          </a:p>
          <a:p>
            <a:pPr lvl="1"/>
            <a:r>
              <a:rPr lang="en-US" altLang="en-US" smtClean="0"/>
              <a:t>p1 = probability a constraint exists between two variables.</a:t>
            </a:r>
          </a:p>
          <a:p>
            <a:pPr lvl="1"/>
            <a:r>
              <a:rPr lang="en-US" altLang="en-US" smtClean="0"/>
              <a:t>p2 = probability a pair of values in the domains of two variables connected by a constraint is incompatible.</a:t>
            </a:r>
          </a:p>
          <a:p>
            <a:pPr lvl="2"/>
            <a:r>
              <a:rPr lang="en-US" altLang="en-US" smtClean="0"/>
              <a:t>Note that R&amp;N lists compatible pairs of values instead.</a:t>
            </a:r>
          </a:p>
          <a:p>
            <a:pPr lvl="2"/>
            <a:r>
              <a:rPr lang="en-US" altLang="en-US" smtClean="0"/>
              <a:t>Equivalent formulations; just take the set complement.</a:t>
            </a:r>
          </a:p>
          <a:p>
            <a:r>
              <a:rPr lang="en-US" altLang="en-US" smtClean="0"/>
              <a:t>(n, d, p1, p2) are used to generate randomly the binary constraints among the variables.</a:t>
            </a:r>
          </a:p>
          <a:p>
            <a:r>
              <a:rPr lang="en-US" altLang="en-US" smtClean="0"/>
              <a:t>The so called model B of Random CSP (n, d, n1, n2) </a:t>
            </a:r>
          </a:p>
          <a:p>
            <a:pPr lvl="1"/>
            <a:r>
              <a:rPr lang="en-US" altLang="en-US" smtClean="0"/>
              <a:t>n1 = p1n(n-1)/2 pairs of variables are randomly and uniformly selected and binary constraints are posted between them.</a:t>
            </a:r>
          </a:p>
          <a:p>
            <a:pPr lvl="1"/>
            <a:r>
              <a:rPr lang="en-US" altLang="en-US" smtClean="0"/>
              <a:t>For each constraint, n2 = p2d^2 randomly and uniformly selected pairs of values are picked as incompatible.</a:t>
            </a:r>
          </a:p>
          <a:p>
            <a:r>
              <a:rPr lang="en-US" altLang="en-US" smtClean="0"/>
              <a:t>The random CSP as an optimization problem (minCSP).</a:t>
            </a:r>
          </a:p>
          <a:p>
            <a:pPr lvl="1"/>
            <a:r>
              <a:rPr lang="en-US" altLang="en-US" smtClean="0"/>
              <a:t>Goal is to minimize the total sum of values for all variables.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1800" smtClean="0"/>
              <a:t>Improving CSP efficiency</a:t>
            </a:r>
            <a:endParaRPr lang="en-US" altLang="en-US" smtClean="0"/>
          </a:p>
        </p:txBody>
      </p:sp>
      <p:sp>
        <p:nvSpPr>
          <p:cNvPr id="38915" name="Rectangle 3"/>
          <p:cNvSpPr>
            <a:spLocks noGrp="1" noChangeArrowheads="1"/>
          </p:cNvSpPr>
          <p:nvPr>
            <p:ph type="body" idx="1"/>
          </p:nvPr>
        </p:nvSpPr>
        <p:spPr/>
        <p:txBody>
          <a:bodyPr/>
          <a:lstStyle/>
          <a:p>
            <a:pPr eaLnBrk="1" hangingPunct="1">
              <a:lnSpc>
                <a:spcPct val="90000"/>
              </a:lnSpc>
            </a:pPr>
            <a:r>
              <a:rPr lang="en-US" altLang="en-US" smtClean="0"/>
              <a:t>Previous improvements on uninformed search</a:t>
            </a:r>
          </a:p>
          <a:p>
            <a:pPr lvl="1" eaLnBrk="1" hangingPunct="1">
              <a:lnSpc>
                <a:spcPct val="90000"/>
              </a:lnSpc>
              <a:buFontTx/>
              <a:buNone/>
            </a:pPr>
            <a:r>
              <a:rPr lang="en-US" altLang="en-US" smtClean="0"/>
              <a:t> </a:t>
            </a:r>
            <a:r>
              <a:rPr lang="en-US" altLang="en-US" smtClean="0">
                <a:sym typeface="Symbol" pitchFamily="18" charset="2"/>
              </a:rPr>
              <a:t> </a:t>
            </a:r>
            <a:r>
              <a:rPr lang="en-US" altLang="en-US" smtClean="0"/>
              <a:t>introduce heuristics</a:t>
            </a:r>
          </a:p>
          <a:p>
            <a:pPr eaLnBrk="1" hangingPunct="1">
              <a:lnSpc>
                <a:spcPct val="90000"/>
              </a:lnSpc>
            </a:pPr>
            <a:endParaRPr lang="en-US" altLang="en-US" smtClean="0"/>
          </a:p>
          <a:p>
            <a:pPr eaLnBrk="1" hangingPunct="1">
              <a:lnSpc>
                <a:spcPct val="90000"/>
              </a:lnSpc>
            </a:pPr>
            <a:r>
              <a:rPr lang="en-US" altLang="en-US" smtClean="0"/>
              <a:t>For CSPS, general-purpose methods can give large gains in speed, e.g.,</a:t>
            </a:r>
          </a:p>
          <a:p>
            <a:pPr lvl="1" eaLnBrk="1" hangingPunct="1">
              <a:lnSpc>
                <a:spcPct val="90000"/>
              </a:lnSpc>
            </a:pPr>
            <a:r>
              <a:rPr lang="en-US" altLang="en-US" smtClean="0"/>
              <a:t>Which variable should be assigned next?</a:t>
            </a:r>
          </a:p>
          <a:p>
            <a:pPr lvl="1" eaLnBrk="1" hangingPunct="1">
              <a:lnSpc>
                <a:spcPct val="90000"/>
              </a:lnSpc>
            </a:pPr>
            <a:r>
              <a:rPr lang="en-US" altLang="en-US" smtClean="0"/>
              <a:t>In what order should its values be tried?</a:t>
            </a:r>
          </a:p>
          <a:p>
            <a:pPr lvl="1" eaLnBrk="1" hangingPunct="1">
              <a:lnSpc>
                <a:spcPct val="90000"/>
              </a:lnSpc>
            </a:pPr>
            <a:r>
              <a:rPr lang="en-US" altLang="en-US" smtClean="0"/>
              <a:t>Can we detect inevitable failure early?</a:t>
            </a:r>
          </a:p>
          <a:p>
            <a:pPr lvl="1" eaLnBrk="1" hangingPunct="1">
              <a:lnSpc>
                <a:spcPct val="90000"/>
              </a:lnSpc>
            </a:pPr>
            <a:r>
              <a:rPr lang="en-US" altLang="en-US" smtClean="0"/>
              <a:t>Can we take advantage of problem structure?</a:t>
            </a:r>
          </a:p>
          <a:p>
            <a:pPr lvl="1" eaLnBrk="1" hangingPunct="1">
              <a:lnSpc>
                <a:spcPct val="90000"/>
              </a:lnSpc>
            </a:pPr>
            <a:endParaRPr lang="en-US" altLang="en-US" smtClean="0"/>
          </a:p>
          <a:p>
            <a:pPr lvl="1" eaLnBrk="1" hangingPunct="1">
              <a:lnSpc>
                <a:spcPct val="90000"/>
              </a:lnSpc>
              <a:buFontTx/>
              <a:buNone/>
            </a:pPr>
            <a:r>
              <a:rPr lang="en-US" altLang="en-US" smtClean="0"/>
              <a:t>Note: CSPs are somewhat generic in their formulation, and so the heuristics are more general compared to methods in Chapter 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609600" y="2438400"/>
            <a:ext cx="7543800" cy="3048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39939" name="Rectangle 2"/>
          <p:cNvSpPr>
            <a:spLocks noGrp="1" noChangeArrowheads="1"/>
          </p:cNvSpPr>
          <p:nvPr>
            <p:ph type="title"/>
          </p:nvPr>
        </p:nvSpPr>
        <p:spPr/>
        <p:txBody>
          <a:bodyPr/>
          <a:lstStyle/>
          <a:p>
            <a:pPr eaLnBrk="1" hangingPunct="1"/>
            <a:r>
              <a:rPr lang="en-US" altLang="en-US" smtClean="0"/>
              <a:t>Backtracking search</a:t>
            </a:r>
          </a:p>
        </p:txBody>
      </p:sp>
      <p:sp>
        <p:nvSpPr>
          <p:cNvPr id="39940" name="Rectangle 3"/>
          <p:cNvSpPr>
            <a:spLocks noGrp="1" noChangeArrowheads="1"/>
          </p:cNvSpPr>
          <p:nvPr>
            <p:ph type="body" idx="1"/>
          </p:nvPr>
        </p:nvSpPr>
        <p:spPr>
          <a:noFill/>
        </p:spPr>
        <p:txBody>
          <a:bodyPr/>
          <a:lstStyle/>
          <a:p>
            <a:pPr eaLnBrk="1" hangingPunct="1">
              <a:buFontTx/>
              <a:buNone/>
            </a:pPr>
            <a:r>
              <a:rPr lang="en-US" altLang="en-US" sz="1400" b="1" smtClean="0"/>
              <a:t>function</a:t>
            </a:r>
            <a:r>
              <a:rPr lang="en-US" altLang="en-US" sz="1400" smtClean="0"/>
              <a:t> BACKTRACKING-SEARCH(</a:t>
            </a:r>
            <a:r>
              <a:rPr lang="en-US" altLang="en-US" sz="1400" i="1" smtClean="0"/>
              <a:t>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return</a:t>
            </a:r>
            <a:r>
              <a:rPr lang="en-US" altLang="en-US" sz="1400" smtClean="0"/>
              <a:t> RECURSIVE-BACKTRACKING(</a:t>
            </a:r>
            <a:r>
              <a:rPr lang="en-US" altLang="en-US" sz="1400" i="1" smtClean="0"/>
              <a:t>{} , csp</a:t>
            </a:r>
            <a:r>
              <a:rPr lang="en-US" altLang="en-US" sz="1400" smtClean="0"/>
              <a:t>)</a:t>
            </a:r>
          </a:p>
          <a:p>
            <a:pPr eaLnBrk="1" hangingPunct="1">
              <a:buFontTx/>
              <a:buNone/>
            </a:pPr>
            <a:endParaRPr lang="en-US" altLang="en-US" sz="1400" smtClean="0"/>
          </a:p>
          <a:p>
            <a:pPr eaLnBrk="1" hangingPunct="1">
              <a:buFontTx/>
              <a:buNone/>
            </a:pPr>
            <a:r>
              <a:rPr lang="en-US" altLang="en-US" sz="1400" b="1" smtClean="0"/>
              <a:t>function</a:t>
            </a:r>
            <a:r>
              <a:rPr lang="en-US" altLang="en-US" sz="1400" smtClean="0"/>
              <a:t> RECURSIVE-BACKTRACKING(</a:t>
            </a:r>
            <a:r>
              <a:rPr lang="en-US" altLang="en-US" sz="1400" i="1" smtClean="0"/>
              <a:t>assignment, csp</a:t>
            </a:r>
            <a:r>
              <a:rPr lang="en-US" altLang="en-US" sz="1400" smtClean="0"/>
              <a:t>) </a:t>
            </a:r>
            <a:r>
              <a:rPr lang="en-US" altLang="en-US" sz="1400" b="1" smtClean="0"/>
              <a:t>return</a:t>
            </a:r>
            <a:r>
              <a:rPr lang="en-US" altLang="en-US" sz="1400" smtClean="0"/>
              <a:t> a solution or failure</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assignment</a:t>
            </a:r>
            <a:r>
              <a:rPr lang="en-US" altLang="en-US" sz="1400" smtClean="0"/>
              <a:t> is complete </a:t>
            </a:r>
            <a:r>
              <a:rPr lang="en-US" altLang="en-US" sz="1400" b="1" smtClean="0"/>
              <a:t>then return </a:t>
            </a:r>
            <a:r>
              <a:rPr lang="en-US" altLang="en-US" sz="1400" i="1" smtClean="0"/>
              <a:t>assignment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SELECT-UNASSIGNED-VARIABLE(VARIABLES[</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p>
          <a:p>
            <a:pPr eaLnBrk="1" hangingPunct="1">
              <a:buFontTx/>
              <a:buNone/>
            </a:pPr>
            <a:r>
              <a:rPr lang="en-US" altLang="en-US" sz="1400" smtClean="0"/>
              <a:t>	</a:t>
            </a:r>
            <a:r>
              <a:rPr lang="en-US" altLang="en-US" sz="1400" b="1" smtClean="0"/>
              <a:t>for each </a:t>
            </a:r>
            <a:r>
              <a:rPr lang="en-US" altLang="en-US" sz="1400" i="1" smtClean="0"/>
              <a:t>value </a:t>
            </a:r>
            <a:r>
              <a:rPr lang="en-US" altLang="en-US" sz="1400" b="1" smtClean="0"/>
              <a:t>in </a:t>
            </a:r>
            <a:r>
              <a:rPr lang="en-US" altLang="en-US" sz="1400" smtClean="0"/>
              <a:t>ORDER-DOMAIN-VALUES(</a:t>
            </a:r>
            <a:r>
              <a:rPr lang="en-US" altLang="en-US" sz="1400" i="1" smtClean="0"/>
              <a:t>var, assignment, csp</a:t>
            </a:r>
            <a:r>
              <a:rPr lang="en-US" altLang="en-US" sz="1400" smtClean="0"/>
              <a:t>)</a:t>
            </a:r>
            <a:r>
              <a:rPr lang="en-US" altLang="en-US" sz="1400" i="1" smtClean="0"/>
              <a:t> </a:t>
            </a:r>
            <a:r>
              <a:rPr lang="en-US" altLang="en-US" sz="1400" b="1" smtClean="0"/>
              <a:t>do</a:t>
            </a:r>
            <a:endParaRPr lang="en-US" altLang="en-US" sz="1400" smtClean="0"/>
          </a:p>
          <a:p>
            <a:pPr eaLnBrk="1" hangingPunct="1">
              <a:buFontTx/>
              <a:buNone/>
            </a:pPr>
            <a:r>
              <a:rPr lang="en-US" altLang="en-US" sz="1400" smtClean="0"/>
              <a:t>		</a:t>
            </a:r>
            <a:r>
              <a:rPr lang="en-US" altLang="en-US" sz="1400" b="1" smtClean="0"/>
              <a:t>if</a:t>
            </a:r>
            <a:r>
              <a:rPr lang="en-US" altLang="en-US" sz="1400" smtClean="0"/>
              <a:t> </a:t>
            </a:r>
            <a:r>
              <a:rPr lang="en-US" altLang="en-US" sz="1400" i="1" smtClean="0"/>
              <a:t>value</a:t>
            </a:r>
            <a:r>
              <a:rPr lang="en-US" altLang="en-US" sz="1400" smtClean="0"/>
              <a:t> is consistent with </a:t>
            </a:r>
            <a:r>
              <a:rPr lang="en-US" altLang="en-US" sz="1400" i="1" smtClean="0"/>
              <a:t>assignment</a:t>
            </a:r>
            <a:r>
              <a:rPr lang="en-US" altLang="en-US" sz="1400" smtClean="0"/>
              <a:t> according to CONSTRAINTS[</a:t>
            </a:r>
            <a:r>
              <a:rPr lang="en-US" altLang="en-US" sz="1400" i="1" smtClean="0"/>
              <a:t>csp</a:t>
            </a:r>
            <a:r>
              <a:rPr lang="en-US" altLang="en-US" sz="1400" smtClean="0"/>
              <a:t>] </a:t>
            </a:r>
            <a:r>
              <a:rPr lang="en-US" altLang="en-US" sz="1400" b="1" smtClean="0"/>
              <a:t>then</a:t>
            </a:r>
            <a:endParaRPr lang="en-US" altLang="en-US" sz="1400" smtClean="0"/>
          </a:p>
          <a:p>
            <a:pPr eaLnBrk="1" hangingPunct="1">
              <a:buFontTx/>
              <a:buNone/>
            </a:pPr>
            <a:r>
              <a:rPr lang="en-US" altLang="en-US" sz="1400" smtClean="0"/>
              <a:t>			add </a:t>
            </a:r>
            <a:r>
              <a:rPr lang="en-US" altLang="en-US" sz="1400" i="1" smtClean="0"/>
              <a:t>{var=value}</a:t>
            </a:r>
            <a:r>
              <a:rPr lang="en-US" altLang="en-US" sz="1400" smtClean="0"/>
              <a:t> to assignment </a:t>
            </a:r>
          </a:p>
          <a:p>
            <a:pPr eaLnBrk="1" hangingPunct="1">
              <a:buFontTx/>
              <a:buNone/>
            </a:pPr>
            <a:r>
              <a:rPr lang="en-US" altLang="en-US" sz="1400" smtClean="0"/>
              <a:t>			</a:t>
            </a:r>
            <a:r>
              <a:rPr lang="en-US" altLang="en-US" sz="1400" i="1" smtClean="0"/>
              <a:t>result</a:t>
            </a:r>
            <a:r>
              <a:rPr lang="en-US" altLang="en-US" sz="1400" smtClean="0"/>
              <a:t> </a:t>
            </a:r>
            <a:r>
              <a:rPr lang="en-US" altLang="en-US" sz="1400" smtClean="0">
                <a:sym typeface="Symbol" pitchFamily="18" charset="2"/>
              </a:rPr>
              <a:t> </a:t>
            </a:r>
            <a:r>
              <a:rPr lang="en-US" altLang="en-US" sz="1400" smtClean="0"/>
              <a:t>RRECURSIVE-BACTRACKING(</a:t>
            </a:r>
            <a:r>
              <a:rPr lang="en-US" altLang="en-US" sz="1400" i="1" smtClean="0"/>
              <a:t>assignment, csp</a:t>
            </a:r>
            <a:r>
              <a:rPr lang="en-US" altLang="en-US" sz="1400" smtClean="0"/>
              <a:t>)</a:t>
            </a:r>
          </a:p>
          <a:p>
            <a:pPr eaLnBrk="1" hangingPunct="1">
              <a:buFontTx/>
              <a:buNone/>
            </a:pPr>
            <a:r>
              <a:rPr lang="en-US" altLang="en-US" sz="1400" smtClean="0"/>
              <a:t>			</a:t>
            </a:r>
            <a:r>
              <a:rPr lang="en-US" altLang="en-US" sz="1400" b="1" smtClean="0"/>
              <a:t>if</a:t>
            </a:r>
            <a:r>
              <a:rPr lang="en-US" altLang="en-US" sz="1400" i="1" smtClean="0"/>
              <a:t> result </a:t>
            </a:r>
            <a:r>
              <a:rPr lang="en-US" altLang="en-US" sz="1400" i="1" smtClean="0">
                <a:sym typeface="Symbol" pitchFamily="18" charset="2"/>
              </a:rPr>
              <a:t> f</a:t>
            </a:r>
            <a:r>
              <a:rPr lang="en-US" altLang="en-US" sz="1400" i="1" smtClean="0"/>
              <a:t>ailure  </a:t>
            </a:r>
            <a:r>
              <a:rPr lang="en-US" altLang="en-US" sz="1400" b="1" smtClean="0"/>
              <a:t>then return</a:t>
            </a:r>
            <a:r>
              <a:rPr lang="en-US" altLang="en-US" sz="1400" i="1" smtClean="0"/>
              <a:t> result</a:t>
            </a:r>
          </a:p>
          <a:p>
            <a:pPr eaLnBrk="1" hangingPunct="1">
              <a:buFontTx/>
              <a:buNone/>
            </a:pPr>
            <a:r>
              <a:rPr lang="en-US" altLang="en-US" sz="1400" smtClean="0"/>
              <a:t>			remove </a:t>
            </a:r>
            <a:r>
              <a:rPr lang="en-US" altLang="en-US" sz="1400" i="1" smtClean="0"/>
              <a:t>{var=value}</a:t>
            </a:r>
            <a:r>
              <a:rPr lang="en-US" altLang="en-US" sz="1400" smtClean="0"/>
              <a:t> from </a:t>
            </a:r>
            <a:r>
              <a:rPr lang="en-US" altLang="en-US" sz="1400" i="1" smtClean="0"/>
              <a:t>assignment</a:t>
            </a:r>
            <a:endParaRPr lang="en-US" altLang="en-US" sz="1400" smtClean="0"/>
          </a:p>
          <a:p>
            <a:pPr eaLnBrk="1" hangingPunct="1">
              <a:buFontTx/>
              <a:buNone/>
            </a:pPr>
            <a:r>
              <a:rPr lang="en-US" altLang="en-US" sz="1400" smtClean="0"/>
              <a:t>	return </a:t>
            </a:r>
            <a:r>
              <a:rPr lang="en-US" altLang="en-US" sz="1400" i="1" smtClean="0"/>
              <a:t>failure</a:t>
            </a:r>
            <a:endParaRPr lang="en-US" altLang="en-US" sz="14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Minimum remaining values (MRV)</a:t>
            </a:r>
          </a:p>
        </p:txBody>
      </p:sp>
      <p:sp>
        <p:nvSpPr>
          <p:cNvPr id="40963" name="Rectangle 3"/>
          <p:cNvSpPr>
            <a:spLocks noGrp="1" noChangeArrowheads="1"/>
          </p:cNvSpPr>
          <p:nvPr>
            <p:ph type="body" sz="half" idx="2"/>
          </p:nvPr>
        </p:nvSpPr>
        <p:spPr>
          <a:xfrm>
            <a:off x="609600" y="3756025"/>
            <a:ext cx="7848600" cy="2416175"/>
          </a:xfrm>
        </p:spPr>
        <p:txBody>
          <a:bodyPr/>
          <a:lstStyle/>
          <a:p>
            <a:pPr eaLnBrk="1" hangingPunct="1">
              <a:lnSpc>
                <a:spcPct val="90000"/>
              </a:lnSpc>
              <a:buFontTx/>
              <a:buNone/>
            </a:pPr>
            <a:r>
              <a:rPr lang="en-US" altLang="en-US" sz="8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SELECT-UNASSIGNED-VARIABLE(VARIABLES[</a:t>
            </a:r>
            <a:r>
              <a:rPr lang="en-US" altLang="en-US" sz="1400" i="1" smtClean="0"/>
              <a:t>csp</a:t>
            </a:r>
            <a:r>
              <a:rPr lang="en-US" altLang="en-US" sz="1400" smtClean="0"/>
              <a:t>],</a:t>
            </a:r>
            <a:r>
              <a:rPr lang="en-US" altLang="en-US" sz="1400" i="1" smtClean="0"/>
              <a:t>assignment</a:t>
            </a:r>
            <a:r>
              <a:rPr lang="en-US" altLang="en-US" sz="1400" smtClean="0"/>
              <a:t>,</a:t>
            </a:r>
            <a:r>
              <a:rPr lang="en-US" altLang="en-US" sz="1400" i="1" smtClean="0"/>
              <a:t>csp</a:t>
            </a:r>
            <a:r>
              <a:rPr lang="en-US" altLang="en-US" sz="1400" smtClean="0"/>
              <a:t>)</a:t>
            </a:r>
            <a:endParaRPr lang="en-US" altLang="en-US" sz="2800" smtClean="0"/>
          </a:p>
          <a:p>
            <a:pPr eaLnBrk="1" hangingPunct="1">
              <a:lnSpc>
                <a:spcPct val="90000"/>
              </a:lnSpc>
            </a:pPr>
            <a:endParaRPr lang="en-US" altLang="en-US" smtClean="0"/>
          </a:p>
          <a:p>
            <a:pPr eaLnBrk="1" hangingPunct="1">
              <a:lnSpc>
                <a:spcPct val="90000"/>
              </a:lnSpc>
            </a:pPr>
            <a:r>
              <a:rPr lang="en-US" altLang="en-US" sz="1600" smtClean="0"/>
              <a:t>A.k.a. most constrained variable heuristic</a:t>
            </a:r>
          </a:p>
          <a:p>
            <a:pPr eaLnBrk="1" hangingPunct="1">
              <a:lnSpc>
                <a:spcPct val="90000"/>
              </a:lnSpc>
            </a:pPr>
            <a:endParaRPr lang="en-US" altLang="en-US" sz="1600" smtClean="0"/>
          </a:p>
          <a:p>
            <a:pPr eaLnBrk="1" hangingPunct="1">
              <a:lnSpc>
                <a:spcPct val="90000"/>
              </a:lnSpc>
            </a:pPr>
            <a:r>
              <a:rPr lang="en-US" altLang="en-US" sz="1600" i="1" smtClean="0"/>
              <a:t>Heuristic Rule</a:t>
            </a:r>
            <a:r>
              <a:rPr lang="en-US" altLang="en-US" sz="1600" smtClean="0"/>
              <a:t>: choose variable with the fewest legal moves</a:t>
            </a:r>
          </a:p>
          <a:p>
            <a:pPr lvl="1" eaLnBrk="1" hangingPunct="1">
              <a:lnSpc>
                <a:spcPct val="90000"/>
              </a:lnSpc>
            </a:pPr>
            <a:r>
              <a:rPr lang="en-US" altLang="en-US" sz="1400" smtClean="0"/>
              <a:t>e.g., will immediately detect failure if X has no legal values</a:t>
            </a:r>
          </a:p>
          <a:p>
            <a:pPr eaLnBrk="1" hangingPunct="1">
              <a:lnSpc>
                <a:spcPct val="90000"/>
              </a:lnSpc>
              <a:buFontTx/>
              <a:buNone/>
            </a:pPr>
            <a:endParaRPr lang="en-US" altLang="en-US" sz="1600" smtClean="0"/>
          </a:p>
        </p:txBody>
      </p:sp>
      <p:pic>
        <p:nvPicPr>
          <p:cNvPr id="40964"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265238"/>
            <a:ext cx="7848600" cy="2171700"/>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Degree heuristic for the initial variable</a:t>
            </a:r>
          </a:p>
        </p:txBody>
      </p:sp>
      <p:sp>
        <p:nvSpPr>
          <p:cNvPr id="41987" name="Rectangle 3"/>
          <p:cNvSpPr>
            <a:spLocks noGrp="1" noChangeArrowheads="1"/>
          </p:cNvSpPr>
          <p:nvPr>
            <p:ph type="body" sz="half" idx="2"/>
          </p:nvPr>
        </p:nvSpPr>
        <p:spPr>
          <a:xfrm>
            <a:off x="533400" y="3581400"/>
            <a:ext cx="7848600" cy="2416175"/>
          </a:xfrm>
        </p:spPr>
        <p:txBody>
          <a:bodyPr/>
          <a:lstStyle/>
          <a:p>
            <a:pPr eaLnBrk="1" hangingPunct="1"/>
            <a:r>
              <a:rPr lang="en-US" altLang="en-US" sz="1600" i="1" smtClean="0"/>
              <a:t>Heuristic Rule</a:t>
            </a:r>
            <a:r>
              <a:rPr lang="en-US" altLang="en-US" sz="1600" smtClean="0"/>
              <a:t>: select variable that is involved in the largest number of constraints on other unassigned variables.</a:t>
            </a:r>
          </a:p>
          <a:p>
            <a:pPr eaLnBrk="1" hangingPunct="1"/>
            <a:endParaRPr lang="en-US" altLang="en-US" sz="1600" smtClean="0"/>
          </a:p>
          <a:p>
            <a:pPr eaLnBrk="1" hangingPunct="1"/>
            <a:r>
              <a:rPr lang="en-US" altLang="en-US" sz="1600" smtClean="0"/>
              <a:t>Degree heuristic can be useful as a tie breaker.</a:t>
            </a:r>
          </a:p>
          <a:p>
            <a:pPr eaLnBrk="1" hangingPunct="1"/>
            <a:endParaRPr lang="en-US" altLang="en-US" sz="1600" smtClean="0"/>
          </a:p>
          <a:p>
            <a:pPr eaLnBrk="1" hangingPunct="1"/>
            <a:r>
              <a:rPr lang="en-US" altLang="en-US" sz="1600" i="1" smtClean="0"/>
              <a:t>In what order should a variable’s values be tried?</a:t>
            </a:r>
          </a:p>
        </p:txBody>
      </p:sp>
      <p:pic>
        <p:nvPicPr>
          <p:cNvPr id="41988"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343025"/>
            <a:ext cx="7848600" cy="201295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Constraint Satisfaction Problems</a:t>
            </a:r>
          </a:p>
        </p:txBody>
      </p:sp>
      <p:sp>
        <p:nvSpPr>
          <p:cNvPr id="6147" name="Rectangle 3"/>
          <p:cNvSpPr>
            <a:spLocks noGrp="1" noChangeArrowheads="1"/>
          </p:cNvSpPr>
          <p:nvPr>
            <p:ph type="body" idx="1"/>
          </p:nvPr>
        </p:nvSpPr>
        <p:spPr>
          <a:xfrm>
            <a:off x="609600" y="1143000"/>
            <a:ext cx="7924800" cy="5029200"/>
          </a:xfrm>
        </p:spPr>
        <p:txBody>
          <a:bodyPr/>
          <a:lstStyle/>
          <a:p>
            <a:pPr eaLnBrk="1" hangingPunct="1">
              <a:lnSpc>
                <a:spcPct val="90000"/>
              </a:lnSpc>
            </a:pPr>
            <a:r>
              <a:rPr lang="en-US" altLang="en-US" sz="1600" smtClean="0"/>
              <a:t>What is a CSP?</a:t>
            </a:r>
          </a:p>
          <a:p>
            <a:pPr lvl="1" eaLnBrk="1" hangingPunct="1">
              <a:lnSpc>
                <a:spcPct val="90000"/>
              </a:lnSpc>
            </a:pPr>
            <a:r>
              <a:rPr lang="en-US" altLang="en-US" sz="1500" smtClean="0"/>
              <a:t>Finite set of variables </a:t>
            </a:r>
            <a:r>
              <a:rPr lang="en-US" altLang="en-US" sz="1500" i="1" smtClean="0"/>
              <a:t>X</a:t>
            </a:r>
            <a:r>
              <a:rPr lang="en-US" altLang="en-US" sz="1500" i="1" baseline="-25000" smtClean="0"/>
              <a:t>1</a:t>
            </a:r>
            <a:r>
              <a:rPr lang="en-US" altLang="en-US" sz="1500" i="1" smtClean="0"/>
              <a:t>, X</a:t>
            </a:r>
            <a:r>
              <a:rPr lang="en-US" altLang="en-US" sz="1500" i="1" baseline="-25000" smtClean="0"/>
              <a:t>2</a:t>
            </a:r>
            <a:r>
              <a:rPr lang="en-US" altLang="en-US" sz="1500" i="1" smtClean="0"/>
              <a:t>, …, X</a:t>
            </a:r>
            <a:r>
              <a:rPr lang="en-US" altLang="en-US" sz="1500" i="1" baseline="-25000" smtClean="0"/>
              <a:t>n</a:t>
            </a:r>
          </a:p>
          <a:p>
            <a:pPr lvl="1" eaLnBrk="1" hangingPunct="1">
              <a:lnSpc>
                <a:spcPct val="90000"/>
              </a:lnSpc>
              <a:buFontTx/>
              <a:buNone/>
            </a:pPr>
            <a:endParaRPr lang="en-US" altLang="en-US" sz="1500" i="1" baseline="-25000" smtClean="0"/>
          </a:p>
          <a:p>
            <a:pPr lvl="1" eaLnBrk="1" hangingPunct="1">
              <a:lnSpc>
                <a:spcPct val="90000"/>
              </a:lnSpc>
            </a:pPr>
            <a:r>
              <a:rPr lang="en-US" altLang="en-US" sz="1500" smtClean="0"/>
              <a:t>Nonempty domain of possible values for each variable </a:t>
            </a:r>
            <a:br>
              <a:rPr lang="en-US" altLang="en-US" sz="1500" smtClean="0"/>
            </a:br>
            <a:r>
              <a:rPr lang="en-US" altLang="en-US" sz="1500" i="1" smtClean="0"/>
              <a:t>D</a:t>
            </a:r>
            <a:r>
              <a:rPr lang="en-US" altLang="en-US" sz="1500" i="1" baseline="-25000" smtClean="0"/>
              <a:t>1</a:t>
            </a:r>
            <a:r>
              <a:rPr lang="en-US" altLang="en-US" sz="1500" i="1" smtClean="0"/>
              <a:t>, D</a:t>
            </a:r>
            <a:r>
              <a:rPr lang="en-US" altLang="en-US" sz="1500" i="1" baseline="-25000" smtClean="0"/>
              <a:t>2</a:t>
            </a:r>
            <a:r>
              <a:rPr lang="en-US" altLang="en-US" sz="1500" i="1" smtClean="0"/>
              <a:t>, …, D</a:t>
            </a:r>
            <a:r>
              <a:rPr lang="en-US" altLang="en-US" sz="1500" i="1" baseline="-25000" smtClean="0"/>
              <a:t>n</a:t>
            </a:r>
            <a:endParaRPr lang="en-US" altLang="en-US" sz="1500" baseline="-25000" smtClean="0"/>
          </a:p>
          <a:p>
            <a:pPr lvl="1" eaLnBrk="1" hangingPunct="1">
              <a:lnSpc>
                <a:spcPct val="90000"/>
              </a:lnSpc>
              <a:buFontTx/>
              <a:buNone/>
            </a:pPr>
            <a:endParaRPr lang="en-US" altLang="en-US" sz="1500" i="1" baseline="-25000" smtClean="0"/>
          </a:p>
          <a:p>
            <a:pPr lvl="1" eaLnBrk="1" hangingPunct="1">
              <a:lnSpc>
                <a:spcPct val="90000"/>
              </a:lnSpc>
            </a:pPr>
            <a:r>
              <a:rPr lang="en-US" altLang="en-US" sz="1500" smtClean="0"/>
              <a:t>Finite set of constraints </a:t>
            </a:r>
            <a:r>
              <a:rPr lang="en-US" altLang="en-US" sz="1500" i="1" smtClean="0"/>
              <a:t>C</a:t>
            </a:r>
            <a:r>
              <a:rPr lang="en-US" altLang="en-US" sz="1500" i="1" baseline="-25000" smtClean="0"/>
              <a:t>1</a:t>
            </a:r>
            <a:r>
              <a:rPr lang="en-US" altLang="en-US" sz="1500" i="1" smtClean="0"/>
              <a:t>, C</a:t>
            </a:r>
            <a:r>
              <a:rPr lang="en-US" altLang="en-US" sz="1500" i="1" baseline="-25000" smtClean="0"/>
              <a:t>2</a:t>
            </a:r>
            <a:r>
              <a:rPr lang="en-US" altLang="en-US" sz="1500" i="1" smtClean="0"/>
              <a:t>, …, C</a:t>
            </a:r>
            <a:r>
              <a:rPr lang="en-US" altLang="en-US" sz="1500" i="1" baseline="-25000" smtClean="0"/>
              <a:t>m</a:t>
            </a:r>
            <a:endParaRPr lang="en-US" altLang="en-US" sz="1500" smtClean="0"/>
          </a:p>
          <a:p>
            <a:pPr lvl="2" eaLnBrk="1" hangingPunct="1">
              <a:lnSpc>
                <a:spcPct val="90000"/>
              </a:lnSpc>
            </a:pPr>
            <a:r>
              <a:rPr lang="en-US" altLang="en-US" sz="1500" smtClean="0"/>
              <a:t>Each constraint </a:t>
            </a:r>
            <a:r>
              <a:rPr lang="en-US" altLang="en-US" sz="1500" i="1" smtClean="0"/>
              <a:t>C</a:t>
            </a:r>
            <a:r>
              <a:rPr lang="en-US" altLang="en-US" sz="1500" i="1" baseline="-25000" smtClean="0"/>
              <a:t>i</a:t>
            </a:r>
            <a:r>
              <a:rPr lang="en-US" altLang="en-US" sz="1500" smtClean="0"/>
              <a:t> limits the values that variables can take, </a:t>
            </a:r>
          </a:p>
          <a:p>
            <a:pPr lvl="2" eaLnBrk="1" hangingPunct="1">
              <a:lnSpc>
                <a:spcPct val="90000"/>
              </a:lnSpc>
            </a:pPr>
            <a:r>
              <a:rPr lang="en-US" altLang="en-US" sz="1500" smtClean="0"/>
              <a:t>e.g., </a:t>
            </a:r>
            <a:r>
              <a:rPr lang="en-US" altLang="en-US" sz="1500" i="1" smtClean="0"/>
              <a:t>X</a:t>
            </a:r>
            <a:r>
              <a:rPr lang="en-US" altLang="en-US" sz="1500" i="1" baseline="-25000" smtClean="0"/>
              <a:t>1 </a:t>
            </a:r>
            <a:r>
              <a:rPr lang="en-US" altLang="en-US" sz="1500" i="1" smtClean="0"/>
              <a:t>≠ X</a:t>
            </a:r>
            <a:r>
              <a:rPr lang="en-US" altLang="en-US" sz="1500" i="1" baseline="-25000" smtClean="0"/>
              <a:t>2</a:t>
            </a:r>
            <a:endParaRPr lang="en-US" altLang="en-US" sz="1500" smtClean="0"/>
          </a:p>
          <a:p>
            <a:pPr lvl="1" eaLnBrk="1" hangingPunct="1">
              <a:lnSpc>
                <a:spcPct val="90000"/>
              </a:lnSpc>
            </a:pPr>
            <a:r>
              <a:rPr lang="en-US" altLang="en-US" sz="1500" smtClean="0"/>
              <a:t>Each constraint </a:t>
            </a:r>
            <a:r>
              <a:rPr lang="en-US" altLang="en-US" sz="1500" i="1" smtClean="0"/>
              <a:t>C</a:t>
            </a:r>
            <a:r>
              <a:rPr lang="en-US" altLang="en-US" sz="1500" i="1" baseline="-25000" smtClean="0"/>
              <a:t>i</a:t>
            </a:r>
            <a:r>
              <a:rPr lang="en-US" altLang="en-US" sz="1500" smtClean="0"/>
              <a:t> is a pair &lt;scope, relation&gt;</a:t>
            </a:r>
          </a:p>
          <a:p>
            <a:pPr lvl="2" eaLnBrk="1" hangingPunct="1">
              <a:lnSpc>
                <a:spcPct val="90000"/>
              </a:lnSpc>
            </a:pPr>
            <a:r>
              <a:rPr lang="en-US" altLang="en-US" sz="1500" smtClean="0"/>
              <a:t>Scope = Tuple of variables that participate in the constraint.</a:t>
            </a:r>
          </a:p>
          <a:p>
            <a:pPr lvl="2" eaLnBrk="1" hangingPunct="1">
              <a:lnSpc>
                <a:spcPct val="90000"/>
              </a:lnSpc>
            </a:pPr>
            <a:r>
              <a:rPr lang="en-US" altLang="en-US" sz="1500" smtClean="0"/>
              <a:t>Relation = List of allowed combinations of variable values.</a:t>
            </a:r>
          </a:p>
          <a:p>
            <a:pPr lvl="2" eaLnBrk="1" hangingPunct="1">
              <a:lnSpc>
                <a:spcPct val="90000"/>
              </a:lnSpc>
              <a:buFontTx/>
              <a:buNone/>
            </a:pPr>
            <a:r>
              <a:rPr lang="en-US" altLang="en-US" sz="1500" smtClean="0"/>
              <a:t>	May be an explicit list of allowed combinations.</a:t>
            </a:r>
          </a:p>
          <a:p>
            <a:pPr lvl="2" eaLnBrk="1" hangingPunct="1">
              <a:lnSpc>
                <a:spcPct val="90000"/>
              </a:lnSpc>
              <a:buFontTx/>
              <a:buNone/>
            </a:pPr>
            <a:r>
              <a:rPr lang="en-US" altLang="en-US" sz="1500" smtClean="0"/>
              <a:t>	May be an abstract relation allowing membership testing and listing.</a:t>
            </a:r>
            <a:endParaRPr lang="en-US" altLang="en-US" sz="1400" smtClean="0"/>
          </a:p>
          <a:p>
            <a:pPr lvl="1" eaLnBrk="1" hangingPunct="1">
              <a:lnSpc>
                <a:spcPct val="90000"/>
              </a:lnSpc>
            </a:pPr>
            <a:endParaRPr lang="en-US" altLang="en-US" sz="1400" smtClean="0"/>
          </a:p>
          <a:p>
            <a:pPr lvl="1" eaLnBrk="1" hangingPunct="1">
              <a:lnSpc>
                <a:spcPct val="90000"/>
              </a:lnSpc>
            </a:pPr>
            <a:endParaRPr lang="en-US" altLang="en-US" sz="1400" smtClean="0"/>
          </a:p>
          <a:p>
            <a:pPr eaLnBrk="1" hangingPunct="1">
              <a:lnSpc>
                <a:spcPct val="90000"/>
              </a:lnSpc>
            </a:pPr>
            <a:r>
              <a:rPr lang="en-US" altLang="en-US" sz="1600" smtClean="0"/>
              <a:t>CSP benefits</a:t>
            </a:r>
          </a:p>
          <a:p>
            <a:pPr lvl="1" eaLnBrk="1" hangingPunct="1">
              <a:lnSpc>
                <a:spcPct val="90000"/>
              </a:lnSpc>
            </a:pPr>
            <a:r>
              <a:rPr lang="en-US" altLang="en-US" sz="1500" smtClean="0"/>
              <a:t>Standard representation pattern</a:t>
            </a:r>
          </a:p>
          <a:p>
            <a:pPr lvl="1" eaLnBrk="1" hangingPunct="1">
              <a:lnSpc>
                <a:spcPct val="90000"/>
              </a:lnSpc>
            </a:pPr>
            <a:r>
              <a:rPr lang="en-US" altLang="en-US" sz="1500" smtClean="0"/>
              <a:t>Generic goal and successor functions</a:t>
            </a:r>
          </a:p>
          <a:p>
            <a:pPr lvl="1" eaLnBrk="1" hangingPunct="1">
              <a:lnSpc>
                <a:spcPct val="90000"/>
              </a:lnSpc>
            </a:pPr>
            <a:r>
              <a:rPr lang="en-US" altLang="en-US" sz="1500" smtClean="0"/>
              <a:t>Generic heuristics (no domain specific expertise).</a:t>
            </a:r>
          </a:p>
          <a:p>
            <a:pPr lvl="1"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Least constraining value for value-ordering</a:t>
            </a:r>
          </a:p>
        </p:txBody>
      </p:sp>
      <p:sp>
        <p:nvSpPr>
          <p:cNvPr id="43011" name="Rectangle 3"/>
          <p:cNvSpPr>
            <a:spLocks noGrp="1" noChangeArrowheads="1"/>
          </p:cNvSpPr>
          <p:nvPr>
            <p:ph type="body" sz="half" idx="2"/>
          </p:nvPr>
        </p:nvSpPr>
        <p:spPr>
          <a:xfrm>
            <a:off x="609600" y="3756025"/>
            <a:ext cx="7848600" cy="2416175"/>
          </a:xfrm>
        </p:spPr>
        <p:txBody>
          <a:bodyPr/>
          <a:lstStyle/>
          <a:p>
            <a:pPr eaLnBrk="1" hangingPunct="1"/>
            <a:r>
              <a:rPr lang="en-US" altLang="en-US" sz="1600" smtClean="0"/>
              <a:t>Least constraining value heuristic</a:t>
            </a:r>
          </a:p>
          <a:p>
            <a:pPr eaLnBrk="1" hangingPunct="1"/>
            <a:endParaRPr lang="en-US" altLang="en-US" sz="1600" smtClean="0"/>
          </a:p>
          <a:p>
            <a:pPr eaLnBrk="1" hangingPunct="1"/>
            <a:r>
              <a:rPr lang="en-US" altLang="en-US" sz="1600" smtClean="0"/>
              <a:t>Heuristic Rule: given a variable choose the least constraining value</a:t>
            </a:r>
          </a:p>
          <a:p>
            <a:pPr lvl="1" eaLnBrk="1" hangingPunct="1"/>
            <a:r>
              <a:rPr lang="en-US" altLang="en-US" sz="1400" smtClean="0"/>
              <a:t> leaves the maximum flexibility for subsequent variable assignments</a:t>
            </a:r>
          </a:p>
          <a:p>
            <a:pPr lvl="1" eaLnBrk="1" hangingPunct="1"/>
            <a:endParaRPr lang="en-US" altLang="en-US" sz="1400" smtClean="0"/>
          </a:p>
          <a:p>
            <a:pPr lvl="1" eaLnBrk="1" hangingPunct="1"/>
            <a:endParaRPr lang="en-US" altLang="en-US" sz="1400" i="1" smtClean="0"/>
          </a:p>
        </p:txBody>
      </p:sp>
      <p:pic>
        <p:nvPicPr>
          <p:cNvPr id="43012"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09600" y="1355725"/>
            <a:ext cx="7848600" cy="1987550"/>
          </a:xfr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Forward checking</a:t>
            </a:r>
          </a:p>
        </p:txBody>
      </p:sp>
      <p:pic>
        <p:nvPicPr>
          <p:cNvPr id="44035"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539875"/>
            <a:ext cx="4648200" cy="1401763"/>
          </a:xfrm>
          <a:noFill/>
        </p:spPr>
      </p:pic>
      <p:sp>
        <p:nvSpPr>
          <p:cNvPr id="44036" name="Rectangle 3"/>
          <p:cNvSpPr>
            <a:spLocks noGrp="1" noChangeArrowheads="1"/>
          </p:cNvSpPr>
          <p:nvPr>
            <p:ph type="body" sz="half" idx="3"/>
          </p:nvPr>
        </p:nvSpPr>
        <p:spPr/>
        <p:txBody>
          <a:bodyPr/>
          <a:lstStyle/>
          <a:p>
            <a:pPr eaLnBrk="1" hangingPunct="1">
              <a:lnSpc>
                <a:spcPct val="90000"/>
              </a:lnSpc>
            </a:pPr>
            <a:r>
              <a:rPr lang="en-US" altLang="en-US" sz="1600" smtClean="0"/>
              <a:t>Can we detect inevitable failure early?</a:t>
            </a:r>
          </a:p>
          <a:p>
            <a:pPr lvl="1" eaLnBrk="1" hangingPunct="1">
              <a:lnSpc>
                <a:spcPct val="90000"/>
              </a:lnSpc>
            </a:pPr>
            <a:r>
              <a:rPr lang="en-US" altLang="en-US" sz="1400" i="1" smtClean="0"/>
              <a:t>And avoid it later?</a:t>
            </a:r>
          </a:p>
          <a:p>
            <a:pPr lvl="1" eaLnBrk="1" hangingPunct="1">
              <a:lnSpc>
                <a:spcPct val="90000"/>
              </a:lnSpc>
            </a:pPr>
            <a:endParaRPr lang="en-US" altLang="en-US" sz="1400" i="1" smtClean="0"/>
          </a:p>
          <a:p>
            <a:pPr eaLnBrk="1" hangingPunct="1">
              <a:lnSpc>
                <a:spcPct val="90000"/>
              </a:lnSpc>
            </a:pPr>
            <a:r>
              <a:rPr lang="en-US" altLang="en-US" sz="1600" i="1" smtClean="0"/>
              <a:t>Forward checking idea: </a:t>
            </a:r>
            <a:r>
              <a:rPr lang="en-US" altLang="en-US" sz="1600" smtClean="0"/>
              <a:t>keep track of remaining legal values for unassigned variables.</a:t>
            </a:r>
          </a:p>
          <a:p>
            <a:pPr eaLnBrk="1" hangingPunct="1">
              <a:lnSpc>
                <a:spcPct val="90000"/>
              </a:lnSpc>
            </a:pPr>
            <a:endParaRPr lang="en-US" altLang="en-US" sz="1600" smtClean="0"/>
          </a:p>
          <a:p>
            <a:pPr eaLnBrk="1" hangingPunct="1">
              <a:lnSpc>
                <a:spcPct val="90000"/>
              </a:lnSpc>
            </a:pPr>
            <a:r>
              <a:rPr lang="en-US" altLang="en-US" sz="1600" smtClean="0"/>
              <a:t>Terminate search when any variable has no legal values.</a:t>
            </a:r>
            <a:endParaRPr lang="en-US" altLang="en-US" sz="1600" i="1" smtClean="0"/>
          </a:p>
        </p:txBody>
      </p:sp>
      <p:pic>
        <p:nvPicPr>
          <p:cNvPr id="44037"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Forward checking</a:t>
            </a:r>
          </a:p>
        </p:txBody>
      </p:sp>
      <p:pic>
        <p:nvPicPr>
          <p:cNvPr id="45059"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84313"/>
            <a:ext cx="4572000" cy="1514475"/>
          </a:xfrm>
          <a:noFill/>
        </p:spPr>
      </p:pic>
      <p:sp>
        <p:nvSpPr>
          <p:cNvPr id="45060" name="Rectangle 3"/>
          <p:cNvSpPr>
            <a:spLocks noGrp="1" noChangeArrowheads="1"/>
          </p:cNvSpPr>
          <p:nvPr>
            <p:ph type="body" sz="half" idx="3"/>
          </p:nvPr>
        </p:nvSpPr>
        <p:spPr/>
        <p:txBody>
          <a:bodyPr/>
          <a:lstStyle/>
          <a:p>
            <a:pPr eaLnBrk="1" hangingPunct="1"/>
            <a:r>
              <a:rPr lang="en-US" altLang="en-US" sz="1400" smtClean="0"/>
              <a:t>Assign</a:t>
            </a:r>
            <a:r>
              <a:rPr lang="en-US" altLang="en-US" sz="1400" i="1" smtClean="0"/>
              <a:t> {WA=red}</a:t>
            </a:r>
          </a:p>
          <a:p>
            <a:pPr eaLnBrk="1" hangingPunct="1"/>
            <a:endParaRPr lang="en-US" altLang="en-US" sz="1400" i="1" smtClean="0"/>
          </a:p>
          <a:p>
            <a:pPr eaLnBrk="1" hangingPunct="1"/>
            <a:r>
              <a:rPr lang="en-US" altLang="en-US" sz="1400" smtClean="0"/>
              <a:t>Effects on other variables connected by constraints to WA</a:t>
            </a:r>
          </a:p>
          <a:p>
            <a:pPr lvl="1" eaLnBrk="1" hangingPunct="1"/>
            <a:r>
              <a:rPr lang="en-US" altLang="en-US" sz="1200" i="1" smtClean="0"/>
              <a:t>NT can no longer be red</a:t>
            </a:r>
          </a:p>
          <a:p>
            <a:pPr lvl="1" eaLnBrk="1" hangingPunct="1"/>
            <a:r>
              <a:rPr lang="en-US" altLang="en-US" sz="1200" i="1" smtClean="0"/>
              <a:t>SA can no longer be red</a:t>
            </a:r>
          </a:p>
        </p:txBody>
      </p:sp>
      <p:pic>
        <p:nvPicPr>
          <p:cNvPr id="45061"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Forward checking</a:t>
            </a:r>
          </a:p>
        </p:txBody>
      </p:sp>
      <p:pic>
        <p:nvPicPr>
          <p:cNvPr id="46083"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392238"/>
            <a:ext cx="4495800" cy="1695450"/>
          </a:xfrm>
          <a:noFill/>
        </p:spPr>
      </p:pic>
      <p:sp>
        <p:nvSpPr>
          <p:cNvPr id="46084" name="Rectangle 3"/>
          <p:cNvSpPr>
            <a:spLocks noGrp="1" noChangeArrowheads="1"/>
          </p:cNvSpPr>
          <p:nvPr>
            <p:ph type="body" sz="half" idx="3"/>
          </p:nvPr>
        </p:nvSpPr>
        <p:spPr/>
        <p:txBody>
          <a:bodyPr/>
          <a:lstStyle/>
          <a:p>
            <a:pPr eaLnBrk="1" hangingPunct="1"/>
            <a:r>
              <a:rPr lang="en-US" altLang="en-US" sz="1400" smtClean="0"/>
              <a:t>Assign</a:t>
            </a:r>
            <a:r>
              <a:rPr lang="en-US" altLang="en-US" sz="1400" i="1" smtClean="0"/>
              <a:t> {Q=green}</a:t>
            </a:r>
          </a:p>
          <a:p>
            <a:pPr eaLnBrk="1" hangingPunct="1"/>
            <a:endParaRPr lang="en-US" altLang="en-US" sz="1400" i="1" smtClean="0"/>
          </a:p>
          <a:p>
            <a:pPr eaLnBrk="1" hangingPunct="1"/>
            <a:r>
              <a:rPr lang="en-US" altLang="en-US" sz="1400" smtClean="0"/>
              <a:t>Effects on other variables connected by constraints with WA</a:t>
            </a:r>
          </a:p>
          <a:p>
            <a:pPr lvl="1" eaLnBrk="1" hangingPunct="1"/>
            <a:r>
              <a:rPr lang="en-US" altLang="en-US" sz="1200" i="1" smtClean="0"/>
              <a:t>NT can no longer be green</a:t>
            </a:r>
          </a:p>
          <a:p>
            <a:pPr lvl="1" eaLnBrk="1" hangingPunct="1"/>
            <a:r>
              <a:rPr lang="en-US" altLang="en-US" sz="1200" i="1" smtClean="0"/>
              <a:t>NSW can no longer be green</a:t>
            </a:r>
          </a:p>
          <a:p>
            <a:pPr lvl="1" eaLnBrk="1" hangingPunct="1"/>
            <a:r>
              <a:rPr lang="en-US" altLang="en-US" sz="1200" i="1" smtClean="0"/>
              <a:t>SA can no longer be green</a:t>
            </a:r>
          </a:p>
          <a:p>
            <a:pPr lvl="1" eaLnBrk="1" hangingPunct="1"/>
            <a:endParaRPr lang="en-US" altLang="en-US" sz="1200" i="1" smtClean="0"/>
          </a:p>
          <a:p>
            <a:pPr eaLnBrk="1" hangingPunct="1"/>
            <a:r>
              <a:rPr lang="en-US" altLang="en-US" sz="1400" i="1" smtClean="0"/>
              <a:t>MRV heuristic</a:t>
            </a:r>
            <a:r>
              <a:rPr lang="en-US" altLang="en-US" sz="1400" smtClean="0"/>
              <a:t> would automatically select NT or SA next </a:t>
            </a:r>
          </a:p>
          <a:p>
            <a:pPr lvl="1" eaLnBrk="1" hangingPunct="1">
              <a:buFontTx/>
              <a:buNone/>
            </a:pPr>
            <a:endParaRPr lang="en-US" altLang="en-US" sz="1200" smtClean="0"/>
          </a:p>
        </p:txBody>
      </p:sp>
      <p:pic>
        <p:nvPicPr>
          <p:cNvPr id="46085"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Forward checking</a:t>
            </a:r>
          </a:p>
        </p:txBody>
      </p:sp>
      <p:pic>
        <p:nvPicPr>
          <p:cNvPr id="47107"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47800"/>
            <a:ext cx="4419600" cy="1992313"/>
          </a:xfrm>
          <a:noFill/>
        </p:spPr>
      </p:pic>
      <p:sp>
        <p:nvSpPr>
          <p:cNvPr id="47108" name="Rectangle 3"/>
          <p:cNvSpPr>
            <a:spLocks noGrp="1" noChangeArrowheads="1"/>
          </p:cNvSpPr>
          <p:nvPr>
            <p:ph type="body" sz="half" idx="3"/>
          </p:nvPr>
        </p:nvSpPr>
        <p:spPr/>
        <p:txBody>
          <a:bodyPr/>
          <a:lstStyle/>
          <a:p>
            <a:pPr eaLnBrk="1" hangingPunct="1"/>
            <a:r>
              <a:rPr lang="en-US" altLang="en-US" sz="1400" smtClean="0"/>
              <a:t>If </a:t>
            </a:r>
            <a:r>
              <a:rPr lang="en-US" altLang="en-US" sz="1400" i="1" smtClean="0"/>
              <a:t>V</a:t>
            </a:r>
            <a:r>
              <a:rPr lang="en-US" altLang="en-US" sz="1400" smtClean="0"/>
              <a:t> is assigned</a:t>
            </a:r>
            <a:r>
              <a:rPr lang="en-US" altLang="en-US" sz="1400" i="1" smtClean="0"/>
              <a:t> blue</a:t>
            </a:r>
          </a:p>
          <a:p>
            <a:pPr eaLnBrk="1" hangingPunct="1"/>
            <a:endParaRPr lang="en-US" altLang="en-US" sz="1400" i="1" smtClean="0"/>
          </a:p>
          <a:p>
            <a:pPr eaLnBrk="1" hangingPunct="1"/>
            <a:r>
              <a:rPr lang="en-US" altLang="en-US" sz="1400" smtClean="0"/>
              <a:t>Effects on other variables connected by constraints with WA</a:t>
            </a:r>
            <a:endParaRPr lang="en-US" altLang="en-US" sz="1600" i="1" smtClean="0"/>
          </a:p>
          <a:p>
            <a:pPr lvl="1" eaLnBrk="1" hangingPunct="1"/>
            <a:r>
              <a:rPr lang="en-US" altLang="en-US" sz="1400" i="1" smtClean="0"/>
              <a:t>NSW can no longer be blue</a:t>
            </a:r>
          </a:p>
          <a:p>
            <a:pPr lvl="1" eaLnBrk="1" hangingPunct="1"/>
            <a:r>
              <a:rPr lang="en-US" altLang="en-US" sz="1400" i="1" smtClean="0"/>
              <a:t>SA is empty</a:t>
            </a:r>
          </a:p>
          <a:p>
            <a:pPr lvl="1" eaLnBrk="1" hangingPunct="1"/>
            <a:endParaRPr lang="en-US" altLang="en-US" sz="1400" i="1" smtClean="0"/>
          </a:p>
          <a:p>
            <a:pPr eaLnBrk="1" hangingPunct="1"/>
            <a:r>
              <a:rPr lang="en-US" altLang="en-US" sz="1400" smtClean="0"/>
              <a:t>FC has detected that partial assignment is </a:t>
            </a:r>
            <a:r>
              <a:rPr lang="en-US" altLang="en-US" sz="1400" i="1" smtClean="0"/>
              <a:t>inconsistent</a:t>
            </a:r>
            <a:r>
              <a:rPr lang="en-US" altLang="en-US" sz="1400" smtClean="0"/>
              <a:t> with the constraints and backtracking can occur.</a:t>
            </a:r>
          </a:p>
        </p:txBody>
      </p:sp>
      <p:pic>
        <p:nvPicPr>
          <p:cNvPr id="47109"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48131" name="Group 3"/>
          <p:cNvGrpSpPr>
            <a:grpSpLocks/>
          </p:cNvGrpSpPr>
          <p:nvPr/>
        </p:nvGrpSpPr>
        <p:grpSpPr bwMode="auto">
          <a:xfrm>
            <a:off x="762000" y="2133600"/>
            <a:ext cx="2225675" cy="2209800"/>
            <a:chOff x="624" y="1776"/>
            <a:chExt cx="1402" cy="1392"/>
          </a:xfrm>
        </p:grpSpPr>
        <p:grpSp>
          <p:nvGrpSpPr>
            <p:cNvPr id="48144" name="Group 4"/>
            <p:cNvGrpSpPr>
              <a:grpSpLocks/>
            </p:cNvGrpSpPr>
            <p:nvPr/>
          </p:nvGrpSpPr>
          <p:grpSpPr bwMode="auto">
            <a:xfrm>
              <a:off x="816" y="2016"/>
              <a:ext cx="1152" cy="1152"/>
              <a:chOff x="576" y="1728"/>
              <a:chExt cx="1152" cy="1152"/>
            </a:xfrm>
          </p:grpSpPr>
          <p:sp>
            <p:nvSpPr>
              <p:cNvPr id="4815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5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6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816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48145"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48146"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48147"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48148"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48149"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48150"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48151"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48152"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48132" name="Group 22"/>
          <p:cNvGrpSpPr>
            <a:grpSpLocks/>
          </p:cNvGrpSpPr>
          <p:nvPr/>
        </p:nvGrpSpPr>
        <p:grpSpPr bwMode="auto">
          <a:xfrm>
            <a:off x="3810000" y="1600200"/>
            <a:ext cx="3714750" cy="3270250"/>
            <a:chOff x="2445" y="1344"/>
            <a:chExt cx="2340" cy="2060"/>
          </a:xfrm>
        </p:grpSpPr>
        <p:grpSp>
          <p:nvGrpSpPr>
            <p:cNvPr id="48133" name="Group 23"/>
            <p:cNvGrpSpPr>
              <a:grpSpLocks/>
            </p:cNvGrpSpPr>
            <p:nvPr/>
          </p:nvGrpSpPr>
          <p:grpSpPr bwMode="auto">
            <a:xfrm>
              <a:off x="2445" y="1344"/>
              <a:ext cx="2340" cy="2060"/>
              <a:chOff x="2445" y="1344"/>
              <a:chExt cx="2340" cy="2060"/>
            </a:xfrm>
          </p:grpSpPr>
          <p:sp>
            <p:nvSpPr>
              <p:cNvPr id="48140"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X1</a:t>
                </a:r>
              </a:p>
              <a:p>
                <a:pPr algn="ctr" eaLnBrk="1" hangingPunct="1">
                  <a:spcBef>
                    <a:spcPct val="0"/>
                  </a:spcBef>
                  <a:buSzTx/>
                  <a:buFontTx/>
                  <a:buNone/>
                </a:pPr>
                <a:r>
                  <a:rPr lang="en-US" altLang="en-US" sz="2400">
                    <a:latin typeface="Tahoma" pitchFamily="34" charset="0"/>
                  </a:rPr>
                  <a:t>{1,2,3,4}</a:t>
                </a:r>
              </a:p>
            </p:txBody>
          </p:sp>
          <p:sp>
            <p:nvSpPr>
              <p:cNvPr id="48141"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48142"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48143"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4813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49155" name="Group 3"/>
          <p:cNvGrpSpPr>
            <a:grpSpLocks/>
          </p:cNvGrpSpPr>
          <p:nvPr/>
        </p:nvGrpSpPr>
        <p:grpSpPr bwMode="auto">
          <a:xfrm>
            <a:off x="762000" y="2133600"/>
            <a:ext cx="2225675" cy="2209800"/>
            <a:chOff x="624" y="1776"/>
            <a:chExt cx="1402" cy="1392"/>
          </a:xfrm>
        </p:grpSpPr>
        <p:grpSp>
          <p:nvGrpSpPr>
            <p:cNvPr id="49170" name="Group 4"/>
            <p:cNvGrpSpPr>
              <a:grpSpLocks/>
            </p:cNvGrpSpPr>
            <p:nvPr/>
          </p:nvGrpSpPr>
          <p:grpSpPr bwMode="auto">
            <a:xfrm>
              <a:off x="816" y="2016"/>
              <a:ext cx="1152" cy="1152"/>
              <a:chOff x="576" y="1728"/>
              <a:chExt cx="1152" cy="1152"/>
            </a:xfrm>
          </p:grpSpPr>
          <p:sp>
            <p:nvSpPr>
              <p:cNvPr id="4917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8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49171"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49172"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49173"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49174"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49175"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49176"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49177"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49178"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49156" name="Group 22"/>
          <p:cNvGrpSpPr>
            <a:grpSpLocks/>
          </p:cNvGrpSpPr>
          <p:nvPr/>
        </p:nvGrpSpPr>
        <p:grpSpPr bwMode="auto">
          <a:xfrm>
            <a:off x="3810000" y="1600200"/>
            <a:ext cx="3714750" cy="3270250"/>
            <a:chOff x="2445" y="1344"/>
            <a:chExt cx="2340" cy="2060"/>
          </a:xfrm>
        </p:grpSpPr>
        <p:grpSp>
          <p:nvGrpSpPr>
            <p:cNvPr id="49159" name="Group 23"/>
            <p:cNvGrpSpPr>
              <a:grpSpLocks/>
            </p:cNvGrpSpPr>
            <p:nvPr/>
          </p:nvGrpSpPr>
          <p:grpSpPr bwMode="auto">
            <a:xfrm>
              <a:off x="2445" y="1344"/>
              <a:ext cx="2340" cy="2060"/>
              <a:chOff x="2445" y="1344"/>
              <a:chExt cx="2340" cy="2060"/>
            </a:xfrm>
          </p:grpSpPr>
          <p:sp>
            <p:nvSpPr>
              <p:cNvPr id="4916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chemeClr val="hlink"/>
                    </a:solidFill>
                    <a:latin typeface="Tahoma" pitchFamily="34" charset="0"/>
                  </a:rPr>
                  <a:t>1</a:t>
                </a:r>
                <a:r>
                  <a:rPr lang="en-US" altLang="en-US" sz="2400">
                    <a:latin typeface="Tahoma" pitchFamily="34" charset="0"/>
                  </a:rPr>
                  <a:t>,2,3,4}</a:t>
                </a:r>
              </a:p>
            </p:txBody>
          </p:sp>
          <p:sp>
            <p:nvSpPr>
              <p:cNvPr id="49167"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49168"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49169"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4916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915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49158" name="TextBox 1"/>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0179" name="Group 3"/>
          <p:cNvGrpSpPr>
            <a:grpSpLocks/>
          </p:cNvGrpSpPr>
          <p:nvPr/>
        </p:nvGrpSpPr>
        <p:grpSpPr bwMode="auto">
          <a:xfrm>
            <a:off x="762000" y="2133600"/>
            <a:ext cx="2225675" cy="2209800"/>
            <a:chOff x="768" y="1680"/>
            <a:chExt cx="1402" cy="1392"/>
          </a:xfrm>
        </p:grpSpPr>
        <p:grpSp>
          <p:nvGrpSpPr>
            <p:cNvPr id="50200" name="Group 4"/>
            <p:cNvGrpSpPr>
              <a:grpSpLocks/>
            </p:cNvGrpSpPr>
            <p:nvPr/>
          </p:nvGrpSpPr>
          <p:grpSpPr bwMode="auto">
            <a:xfrm>
              <a:off x="960" y="1920"/>
              <a:ext cx="1152" cy="1152"/>
              <a:chOff x="576" y="1728"/>
              <a:chExt cx="1152" cy="1152"/>
            </a:xfrm>
          </p:grpSpPr>
          <p:sp>
            <p:nvSpPr>
              <p:cNvPr id="5020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21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020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020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020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020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020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020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020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020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0180" name="Group 22"/>
          <p:cNvGrpSpPr>
            <a:grpSpLocks/>
          </p:cNvGrpSpPr>
          <p:nvPr/>
        </p:nvGrpSpPr>
        <p:grpSpPr bwMode="auto">
          <a:xfrm>
            <a:off x="3806825" y="1600200"/>
            <a:ext cx="3740150" cy="3270250"/>
            <a:chOff x="2443" y="1344"/>
            <a:chExt cx="2356" cy="2060"/>
          </a:xfrm>
        </p:grpSpPr>
        <p:grpSp>
          <p:nvGrpSpPr>
            <p:cNvPr id="50189" name="Group 23"/>
            <p:cNvGrpSpPr>
              <a:grpSpLocks/>
            </p:cNvGrpSpPr>
            <p:nvPr/>
          </p:nvGrpSpPr>
          <p:grpSpPr bwMode="auto">
            <a:xfrm>
              <a:off x="2443" y="1344"/>
              <a:ext cx="2356" cy="2060"/>
              <a:chOff x="2443" y="1344"/>
              <a:chExt cx="2356" cy="2060"/>
            </a:xfrm>
          </p:grpSpPr>
          <p:sp>
            <p:nvSpPr>
              <p:cNvPr id="5019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0197" name="Text Box 25"/>
              <p:cNvSpPr txBox="1">
                <a:spLocks noChangeArrowheads="1"/>
              </p:cNvSpPr>
              <p:nvPr/>
            </p:nvSpPr>
            <p:spPr bwMode="auto">
              <a:xfrm>
                <a:off x="2443" y="2880"/>
                <a:ext cx="90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50198"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50199"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5019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19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018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0188" name="TextBox 40"/>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Example: 4-Queens Problem</a:t>
            </a:r>
          </a:p>
        </p:txBody>
      </p:sp>
      <p:sp>
        <p:nvSpPr>
          <p:cNvPr id="51203"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Deleted:</a:t>
            </a:r>
          </a:p>
          <a:p>
            <a:pPr lvl="2"/>
            <a:r>
              <a:rPr lang="en-US" altLang="en-US" smtClean="0"/>
              <a:t>{ (X2,1) (X2,2) (X3,1) (X3,3) (X4,1) (X4,4) }</a:t>
            </a:r>
          </a:p>
          <a:p>
            <a:pPr lvl="2"/>
            <a:endParaRPr lang="en-US" altLang="en-US" smtClean="0"/>
          </a:p>
          <a:p>
            <a:r>
              <a:rPr lang="en-US" altLang="en-US" smtClean="0"/>
              <a:t>(</a:t>
            </a:r>
            <a:r>
              <a:rPr lang="en-US" altLang="en-US" b="1" smtClean="0">
                <a:solidFill>
                  <a:srgbClr val="FF0000"/>
                </a:solidFill>
              </a:rPr>
              <a:t>Please note: </a:t>
            </a:r>
            <a:r>
              <a:rPr lang="en-US" altLang="en-US" smtClean="0"/>
              <a:t>As always in computer science, there are many different ways to implement anything.  The book-keeping method shown here was chosen because it is easy to present and understand visually.  It is not necessarily the most efficient way to implement the book-keeping in a computer.  Your job as an algorithm designer is to think long and hard about your problem, then devise an efficient implementation.)</a:t>
            </a:r>
          </a:p>
          <a:p>
            <a:endParaRPr lang="en-US" altLang="en-US" smtClean="0"/>
          </a:p>
          <a:p>
            <a:r>
              <a:rPr lang="en-US" altLang="en-US" smtClean="0"/>
              <a:t>One more efficient equivalent possible alternative (of many):</a:t>
            </a:r>
          </a:p>
          <a:p>
            <a:pPr lvl="1"/>
            <a:r>
              <a:rPr lang="en-US" altLang="en-US" b="1" smtClean="0">
                <a:solidFill>
                  <a:srgbClr val="FF0000"/>
                </a:solidFill>
              </a:rPr>
              <a:t>Deleted:</a:t>
            </a:r>
          </a:p>
          <a:p>
            <a:pPr lvl="2"/>
            <a:r>
              <a:rPr lang="en-US" altLang="en-US" smtClean="0"/>
              <a:t>{ (X2:1,2) (X3:1,3) (X4:1,4) }</a:t>
            </a:r>
          </a:p>
          <a:p>
            <a:pPr lvl="2"/>
            <a:endParaRPr lang="en-US" altLang="en-US" smtClean="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2227" name="Group 3"/>
          <p:cNvGrpSpPr>
            <a:grpSpLocks/>
          </p:cNvGrpSpPr>
          <p:nvPr/>
        </p:nvGrpSpPr>
        <p:grpSpPr bwMode="auto">
          <a:xfrm>
            <a:off x="762000" y="2133600"/>
            <a:ext cx="2225675" cy="2209800"/>
            <a:chOff x="768" y="1680"/>
            <a:chExt cx="1402" cy="1392"/>
          </a:xfrm>
        </p:grpSpPr>
        <p:grpSp>
          <p:nvGrpSpPr>
            <p:cNvPr id="52248" name="Group 4"/>
            <p:cNvGrpSpPr>
              <a:grpSpLocks/>
            </p:cNvGrpSpPr>
            <p:nvPr/>
          </p:nvGrpSpPr>
          <p:grpSpPr bwMode="auto">
            <a:xfrm>
              <a:off x="960" y="1920"/>
              <a:ext cx="1152" cy="1152"/>
              <a:chOff x="576" y="1728"/>
              <a:chExt cx="1152" cy="1152"/>
            </a:xfrm>
          </p:grpSpPr>
          <p:sp>
            <p:nvSpPr>
              <p:cNvPr id="5225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5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5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6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224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225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225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225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225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225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225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225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2228" name="Group 22"/>
          <p:cNvGrpSpPr>
            <a:grpSpLocks/>
          </p:cNvGrpSpPr>
          <p:nvPr/>
        </p:nvGrpSpPr>
        <p:grpSpPr bwMode="auto">
          <a:xfrm>
            <a:off x="3784600" y="1600200"/>
            <a:ext cx="3762375" cy="3270250"/>
            <a:chOff x="2429" y="1344"/>
            <a:chExt cx="2370" cy="2060"/>
          </a:xfrm>
        </p:grpSpPr>
        <p:grpSp>
          <p:nvGrpSpPr>
            <p:cNvPr id="52237" name="Group 23"/>
            <p:cNvGrpSpPr>
              <a:grpSpLocks/>
            </p:cNvGrpSpPr>
            <p:nvPr/>
          </p:nvGrpSpPr>
          <p:grpSpPr bwMode="auto">
            <a:xfrm>
              <a:off x="2429" y="1344"/>
              <a:ext cx="2370" cy="2060"/>
              <a:chOff x="2429" y="1344"/>
              <a:chExt cx="2370" cy="2060"/>
            </a:xfrm>
          </p:grpSpPr>
          <p:sp>
            <p:nvSpPr>
              <p:cNvPr id="5224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2245"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2246"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2247"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5223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3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224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2229"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1"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2"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3"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4"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2236" name="TextBox 40"/>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1800" smtClean="0"/>
              <a:t>Sudoku as a Constraint Satisfaction Problem (CSP)</a:t>
            </a:r>
            <a:endParaRPr lang="en-US" altLang="en-US" sz="2400" smtClean="0"/>
          </a:p>
        </p:txBody>
      </p:sp>
      <p:sp>
        <p:nvSpPr>
          <p:cNvPr id="7171" name="Rectangle 3"/>
          <p:cNvSpPr>
            <a:spLocks noGrp="1" noChangeArrowheads="1"/>
          </p:cNvSpPr>
          <p:nvPr>
            <p:ph type="body" idx="1"/>
          </p:nvPr>
        </p:nvSpPr>
        <p:spPr>
          <a:xfrm>
            <a:off x="457200" y="1524000"/>
            <a:ext cx="7848600" cy="5029200"/>
          </a:xfrm>
        </p:spPr>
        <p:txBody>
          <a:bodyPr/>
          <a:lstStyle/>
          <a:p>
            <a:pPr eaLnBrk="1" hangingPunct="1"/>
            <a:r>
              <a:rPr lang="en-US" altLang="en-US" sz="2800" smtClean="0"/>
              <a:t>Variables: 81 variables</a:t>
            </a:r>
          </a:p>
          <a:p>
            <a:pPr lvl="1" eaLnBrk="1" hangingPunct="1"/>
            <a:r>
              <a:rPr lang="en-US" altLang="en-US" sz="2000" smtClean="0"/>
              <a:t>A1, A2, A3, …, I7, I8, I9</a:t>
            </a:r>
          </a:p>
          <a:p>
            <a:pPr lvl="1" eaLnBrk="1" hangingPunct="1"/>
            <a:r>
              <a:rPr lang="en-US" altLang="en-US" sz="2000" smtClean="0"/>
              <a:t>Letters index rows, top to bottom</a:t>
            </a:r>
          </a:p>
          <a:p>
            <a:pPr lvl="1" eaLnBrk="1" hangingPunct="1"/>
            <a:r>
              <a:rPr lang="en-US" altLang="en-US" sz="2000" smtClean="0"/>
              <a:t>Digits index columns, left to right</a:t>
            </a:r>
          </a:p>
          <a:p>
            <a:pPr eaLnBrk="1" hangingPunct="1">
              <a:buFontTx/>
              <a:buNone/>
            </a:pPr>
            <a:endParaRPr lang="en-US" altLang="en-US" smtClean="0"/>
          </a:p>
          <a:p>
            <a:pPr eaLnBrk="1" hangingPunct="1"/>
            <a:r>
              <a:rPr lang="en-US" altLang="en-US" sz="2800" smtClean="0"/>
              <a:t>Domains: The nine positive digits</a:t>
            </a:r>
          </a:p>
          <a:p>
            <a:pPr lvl="1" eaLnBrk="1" hangingPunct="1"/>
            <a:r>
              <a:rPr lang="en-US" altLang="en-US" sz="2000" smtClean="0"/>
              <a:t>A1 </a:t>
            </a:r>
            <a:r>
              <a:rPr lang="en-US" altLang="en-US" sz="3200" smtClean="0">
                <a:sym typeface="Symbol" pitchFamily="18" charset="2"/>
              </a:rPr>
              <a:t></a:t>
            </a:r>
            <a:r>
              <a:rPr lang="en-US" altLang="en-US" sz="2000" smtClean="0"/>
              <a:t> {1, 2, 3, 4, 5, 6, 7, 8, 9}</a:t>
            </a:r>
          </a:p>
          <a:p>
            <a:pPr lvl="1" eaLnBrk="1" hangingPunct="1"/>
            <a:r>
              <a:rPr lang="en-US" altLang="en-US" sz="2000" smtClean="0"/>
              <a:t>Etc.</a:t>
            </a:r>
          </a:p>
          <a:p>
            <a:pPr eaLnBrk="1" hangingPunct="1">
              <a:buFontTx/>
              <a:buNone/>
            </a:pPr>
            <a:endParaRPr lang="en-US" altLang="en-US" smtClean="0"/>
          </a:p>
          <a:p>
            <a:pPr eaLnBrk="1" hangingPunct="1"/>
            <a:r>
              <a:rPr lang="en-US" altLang="en-US" sz="2800" smtClean="0"/>
              <a:t>Constraints: 27 </a:t>
            </a:r>
            <a:r>
              <a:rPr lang="en-US" altLang="en-US" sz="2800" i="1" smtClean="0"/>
              <a:t>Alldiff</a:t>
            </a:r>
            <a:r>
              <a:rPr lang="en-US" altLang="en-US" sz="2800" smtClean="0"/>
              <a:t> constraints</a:t>
            </a:r>
          </a:p>
          <a:p>
            <a:pPr lvl="1" eaLnBrk="1" hangingPunct="1"/>
            <a:r>
              <a:rPr lang="en-US" altLang="en-US" sz="2000" i="1" smtClean="0"/>
              <a:t>Alldiff</a:t>
            </a:r>
            <a:r>
              <a:rPr lang="en-US" altLang="en-US" sz="2000" smtClean="0"/>
              <a:t>(A1, A2, A3, A4, A5, A6, A7, A8, A9)</a:t>
            </a:r>
          </a:p>
          <a:p>
            <a:pPr lvl="1" eaLnBrk="1" hangingPunct="1"/>
            <a:r>
              <a:rPr lang="en-US" altLang="en-US" sz="2000" smtClean="0"/>
              <a:t>Etc.</a:t>
            </a:r>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775" y="1219200"/>
            <a:ext cx="2003425"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4"/>
          <p:cNvSpPr txBox="1">
            <a:spLocks noChangeArrowheads="1"/>
          </p:cNvSpPr>
          <p:nvPr/>
        </p:nvSpPr>
        <p:spPr bwMode="auto">
          <a:xfrm>
            <a:off x="6553200" y="1219200"/>
            <a:ext cx="38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A</a:t>
            </a:r>
          </a:p>
          <a:p>
            <a:pPr eaLnBrk="1" hangingPunct="1">
              <a:spcBef>
                <a:spcPct val="0"/>
              </a:spcBef>
              <a:buSzTx/>
              <a:buFontTx/>
              <a:buNone/>
            </a:pPr>
            <a:r>
              <a:rPr lang="en-US" altLang="en-US" sz="1400">
                <a:latin typeface="Arial" charset="0"/>
              </a:rPr>
              <a:t>B</a:t>
            </a:r>
          </a:p>
          <a:p>
            <a:pPr eaLnBrk="1" hangingPunct="1">
              <a:spcBef>
                <a:spcPct val="0"/>
              </a:spcBef>
              <a:buSzTx/>
              <a:buFontTx/>
              <a:buNone/>
            </a:pPr>
            <a:r>
              <a:rPr lang="en-US" altLang="en-US" sz="1400">
                <a:latin typeface="Arial" charset="0"/>
              </a:rPr>
              <a:t>C</a:t>
            </a:r>
          </a:p>
          <a:p>
            <a:pPr eaLnBrk="1" hangingPunct="1">
              <a:spcBef>
                <a:spcPct val="0"/>
              </a:spcBef>
              <a:buSzTx/>
              <a:buFontTx/>
              <a:buNone/>
            </a:pPr>
            <a:r>
              <a:rPr lang="en-US" altLang="en-US" sz="1400">
                <a:latin typeface="Arial" charset="0"/>
              </a:rPr>
              <a:t>D</a:t>
            </a:r>
          </a:p>
          <a:p>
            <a:pPr eaLnBrk="1" hangingPunct="1">
              <a:spcBef>
                <a:spcPct val="0"/>
              </a:spcBef>
              <a:buSzTx/>
              <a:buFontTx/>
              <a:buNone/>
            </a:pPr>
            <a:r>
              <a:rPr lang="en-US" altLang="en-US" sz="1400">
                <a:latin typeface="Arial" charset="0"/>
              </a:rPr>
              <a:t>E</a:t>
            </a:r>
          </a:p>
          <a:p>
            <a:pPr eaLnBrk="1" hangingPunct="1">
              <a:spcBef>
                <a:spcPct val="0"/>
              </a:spcBef>
              <a:buSzTx/>
              <a:buFontTx/>
              <a:buNone/>
            </a:pPr>
            <a:r>
              <a:rPr lang="en-US" altLang="en-US" sz="1400">
                <a:latin typeface="Arial" charset="0"/>
              </a:rPr>
              <a:t>F</a:t>
            </a:r>
          </a:p>
          <a:p>
            <a:pPr eaLnBrk="1" hangingPunct="1">
              <a:spcBef>
                <a:spcPct val="0"/>
              </a:spcBef>
              <a:buSzTx/>
              <a:buFontTx/>
              <a:buNone/>
            </a:pPr>
            <a:r>
              <a:rPr lang="en-US" altLang="en-US" sz="1400">
                <a:latin typeface="Arial" charset="0"/>
              </a:rPr>
              <a:t>G</a:t>
            </a:r>
          </a:p>
          <a:p>
            <a:pPr eaLnBrk="1" hangingPunct="1">
              <a:spcBef>
                <a:spcPct val="0"/>
              </a:spcBef>
              <a:buSzTx/>
              <a:buFontTx/>
              <a:buNone/>
            </a:pPr>
            <a:r>
              <a:rPr lang="en-US" altLang="en-US" sz="1400">
                <a:latin typeface="Arial" charset="0"/>
              </a:rPr>
              <a:t>H</a:t>
            </a:r>
          </a:p>
          <a:p>
            <a:pPr eaLnBrk="1" hangingPunct="1">
              <a:spcBef>
                <a:spcPct val="0"/>
              </a:spcBef>
              <a:buSzTx/>
              <a:buFontTx/>
              <a:buNone/>
            </a:pPr>
            <a:r>
              <a:rPr lang="en-US" altLang="en-US" sz="1400">
                <a:latin typeface="Arial" charset="0"/>
              </a:rPr>
              <a:t>I</a:t>
            </a:r>
          </a:p>
        </p:txBody>
      </p:sp>
      <p:sp>
        <p:nvSpPr>
          <p:cNvPr id="7174" name="TextBox 5"/>
          <p:cNvSpPr txBox="1">
            <a:spLocks noChangeArrowheads="1"/>
          </p:cNvSpPr>
          <p:nvPr/>
        </p:nvSpPr>
        <p:spPr bwMode="auto">
          <a:xfrm>
            <a:off x="6858000" y="914400"/>
            <a:ext cx="205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400">
                <a:latin typeface="Arial" charset="0"/>
              </a:rPr>
              <a:t>1  2   3  4   5  6   7  8   9</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3251" name="Group 3"/>
          <p:cNvGrpSpPr>
            <a:grpSpLocks/>
          </p:cNvGrpSpPr>
          <p:nvPr/>
        </p:nvGrpSpPr>
        <p:grpSpPr bwMode="auto">
          <a:xfrm>
            <a:off x="762000" y="2133600"/>
            <a:ext cx="2225675" cy="2209800"/>
            <a:chOff x="768" y="1680"/>
            <a:chExt cx="1402" cy="1392"/>
          </a:xfrm>
        </p:grpSpPr>
        <p:grpSp>
          <p:nvGrpSpPr>
            <p:cNvPr id="53273" name="Group 4"/>
            <p:cNvGrpSpPr>
              <a:grpSpLocks/>
            </p:cNvGrpSpPr>
            <p:nvPr/>
          </p:nvGrpSpPr>
          <p:grpSpPr bwMode="auto">
            <a:xfrm>
              <a:off x="960" y="1920"/>
              <a:ext cx="1152" cy="1152"/>
              <a:chOff x="576" y="1728"/>
              <a:chExt cx="1152" cy="1152"/>
            </a:xfrm>
          </p:grpSpPr>
          <p:sp>
            <p:nvSpPr>
              <p:cNvPr id="53282"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3"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4"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5"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6"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7"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8"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89"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90"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3274"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3275"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3276"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3277"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3278"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3279"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3280"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3281"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3252" name="Group 22"/>
          <p:cNvGrpSpPr>
            <a:grpSpLocks/>
          </p:cNvGrpSpPr>
          <p:nvPr/>
        </p:nvGrpSpPr>
        <p:grpSpPr bwMode="auto">
          <a:xfrm>
            <a:off x="3784600" y="1600200"/>
            <a:ext cx="3762375" cy="3270250"/>
            <a:chOff x="2429" y="1344"/>
            <a:chExt cx="2370" cy="2060"/>
          </a:xfrm>
        </p:grpSpPr>
        <p:grpSp>
          <p:nvGrpSpPr>
            <p:cNvPr id="53262" name="Group 23"/>
            <p:cNvGrpSpPr>
              <a:grpSpLocks/>
            </p:cNvGrpSpPr>
            <p:nvPr/>
          </p:nvGrpSpPr>
          <p:grpSpPr bwMode="auto">
            <a:xfrm>
              <a:off x="2429" y="1344"/>
              <a:ext cx="2370" cy="2060"/>
              <a:chOff x="2429" y="1344"/>
              <a:chExt cx="2370" cy="2060"/>
            </a:xfrm>
          </p:grpSpPr>
          <p:sp>
            <p:nvSpPr>
              <p:cNvPr id="53269"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3270"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3271"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3272"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3263"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4"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5"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6"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7"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3268"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325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4" name="Oval 36"/>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5" name="Oval 37"/>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6" name="Oval 38"/>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7" name="Oval 40"/>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8" name="Oval 41"/>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59" name="AutoShape 42"/>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60" name="Oval 43"/>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3261" name="TextBox 41"/>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4275" name="Group 3"/>
          <p:cNvGrpSpPr>
            <a:grpSpLocks/>
          </p:cNvGrpSpPr>
          <p:nvPr/>
        </p:nvGrpSpPr>
        <p:grpSpPr bwMode="auto">
          <a:xfrm>
            <a:off x="762000" y="2133600"/>
            <a:ext cx="2225675" cy="2209800"/>
            <a:chOff x="768" y="1680"/>
            <a:chExt cx="1402" cy="1392"/>
          </a:xfrm>
        </p:grpSpPr>
        <p:grpSp>
          <p:nvGrpSpPr>
            <p:cNvPr id="54300" name="Group 4"/>
            <p:cNvGrpSpPr>
              <a:grpSpLocks/>
            </p:cNvGrpSpPr>
            <p:nvPr/>
          </p:nvGrpSpPr>
          <p:grpSpPr bwMode="auto">
            <a:xfrm>
              <a:off x="960" y="1920"/>
              <a:ext cx="1152" cy="1152"/>
              <a:chOff x="576" y="1728"/>
              <a:chExt cx="1152" cy="1152"/>
            </a:xfrm>
          </p:grpSpPr>
          <p:sp>
            <p:nvSpPr>
              <p:cNvPr id="5430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31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430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430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430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430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430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430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430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430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4276" name="Group 22"/>
          <p:cNvGrpSpPr>
            <a:grpSpLocks/>
          </p:cNvGrpSpPr>
          <p:nvPr/>
        </p:nvGrpSpPr>
        <p:grpSpPr bwMode="auto">
          <a:xfrm>
            <a:off x="3781425" y="1600200"/>
            <a:ext cx="3776663" cy="3270250"/>
            <a:chOff x="2427" y="1344"/>
            <a:chExt cx="2379" cy="2060"/>
          </a:xfrm>
        </p:grpSpPr>
        <p:grpSp>
          <p:nvGrpSpPr>
            <p:cNvPr id="54289" name="Group 23"/>
            <p:cNvGrpSpPr>
              <a:grpSpLocks/>
            </p:cNvGrpSpPr>
            <p:nvPr/>
          </p:nvGrpSpPr>
          <p:grpSpPr bwMode="auto">
            <a:xfrm>
              <a:off x="2427" y="1344"/>
              <a:ext cx="2379" cy="2060"/>
              <a:chOff x="2427" y="1344"/>
              <a:chExt cx="2379" cy="2060"/>
            </a:xfrm>
          </p:grpSpPr>
          <p:sp>
            <p:nvSpPr>
              <p:cNvPr id="5429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4297" name="Text Box 25"/>
              <p:cNvSpPr txBox="1">
                <a:spLocks noChangeArrowheads="1"/>
              </p:cNvSpPr>
              <p:nvPr/>
            </p:nvSpPr>
            <p:spPr bwMode="auto">
              <a:xfrm>
                <a:off x="2427"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4298" name="Text Box 26"/>
              <p:cNvSpPr txBox="1">
                <a:spLocks noChangeArrowheads="1"/>
              </p:cNvSpPr>
              <p:nvPr/>
            </p:nvSpPr>
            <p:spPr bwMode="auto">
              <a:xfrm>
                <a:off x="3861" y="2880"/>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4299"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429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429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427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7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79" name="Oval 36"/>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3" name="AutoShape 40"/>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4" name="Oval 41"/>
          <p:cNvSpPr>
            <a:spLocks noChangeArrowheads="1"/>
          </p:cNvSpPr>
          <p:nvPr/>
        </p:nvSpPr>
        <p:spPr bwMode="auto">
          <a:xfrm>
            <a:off x="20574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5" name="Oval 42"/>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6" name="Oval 44"/>
          <p:cNvSpPr>
            <a:spLocks noChangeArrowheads="1"/>
          </p:cNvSpPr>
          <p:nvPr/>
        </p:nvSpPr>
        <p:spPr bwMode="auto">
          <a:xfrm>
            <a:off x="25146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7" name="Oval 45"/>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4288" name="TextBox 44"/>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Example: 4-Queens Problem</a:t>
            </a:r>
          </a:p>
        </p:txBody>
      </p:sp>
      <p:sp>
        <p:nvSpPr>
          <p:cNvPr id="3" name="Content Placeholder 2"/>
          <p:cNvSpPr>
            <a:spLocks noGrp="1"/>
          </p:cNvSpPr>
          <p:nvPr>
            <p:ph idx="1"/>
          </p:nvPr>
        </p:nvSpPr>
        <p:spPr>
          <a:xfrm>
            <a:off x="609600" y="1143000"/>
            <a:ext cx="7696200" cy="5029200"/>
          </a:xfrm>
        </p:spPr>
        <p:txBody>
          <a:bodyPr/>
          <a:lstStyle/>
          <a:p>
            <a:pPr>
              <a:defRPr/>
            </a:pPr>
            <a:r>
              <a:rPr lang="en-US" dirty="0" smtClean="0"/>
              <a:t>X1 Level:</a:t>
            </a:r>
          </a:p>
          <a:p>
            <a:pPr lvl="1">
              <a:defRPr/>
            </a:pPr>
            <a:r>
              <a:rPr lang="en-US" dirty="0" smtClean="0"/>
              <a:t>Deleted:</a:t>
            </a:r>
          </a:p>
          <a:p>
            <a:pPr lvl="2">
              <a:defRPr/>
            </a:pPr>
            <a:r>
              <a:rPr lang="en-US" dirty="0" smtClean="0"/>
              <a:t>{ (X2,1) (X2,2) (X3,1) (X3,3) (X4,1) (X4,4) }</a:t>
            </a:r>
          </a:p>
          <a:p>
            <a:pPr lvl="2">
              <a:defRPr/>
            </a:pPr>
            <a:endParaRPr lang="en-US" dirty="0"/>
          </a:p>
          <a:p>
            <a:pPr>
              <a:defRPr/>
            </a:pPr>
            <a:r>
              <a:rPr lang="en-US" dirty="0" smtClean="0"/>
              <a:t>X2 Level:</a:t>
            </a:r>
          </a:p>
          <a:p>
            <a:pPr lvl="1">
              <a:defRPr/>
            </a:pPr>
            <a:r>
              <a:rPr lang="en-US" b="1" dirty="0" smtClean="0">
                <a:solidFill>
                  <a:srgbClr val="FF0000"/>
                </a:solidFill>
              </a:rPr>
              <a:t>Deleted:</a:t>
            </a:r>
          </a:p>
          <a:p>
            <a:pPr lvl="2">
              <a:defRPr/>
            </a:pPr>
            <a:r>
              <a:rPr lang="en-US" dirty="0" smtClean="0"/>
              <a:t>{ (X3,2) (X3,4) (X4,3) }</a:t>
            </a:r>
          </a:p>
          <a:p>
            <a:pPr lvl="2">
              <a:defRPr/>
            </a:pPr>
            <a:endParaRPr lang="en-US" dirty="0"/>
          </a:p>
          <a:p>
            <a:pPr>
              <a:defRPr/>
            </a:pPr>
            <a:endParaRPr lang="en-US" dirty="0" smtClean="0"/>
          </a:p>
          <a:p>
            <a:pPr marL="342900" lvl="2" indent="-342900">
              <a:defRPr/>
            </a:pPr>
            <a:r>
              <a:rPr lang="en-US" dirty="0" smtClean="0"/>
              <a:t>(</a:t>
            </a:r>
            <a:r>
              <a:rPr lang="en-US" b="1" dirty="0" smtClean="0">
                <a:solidFill>
                  <a:srgbClr val="FF0000"/>
                </a:solidFill>
              </a:rPr>
              <a:t>Please note: </a:t>
            </a:r>
            <a:r>
              <a:rPr lang="en-US" dirty="0" smtClean="0"/>
              <a:t>Of course, we could have failed as soon as we deleted { (X3,2) (X3,4) }. There was no need to continue to delete (X4,3), because we already had established that the domain of X3 was null, and so we already knew that this branch was futile and we were going to fail anyway. The book-keeping method shown here was chosen because it is easy to present and understand visually.  It is not necessarily the most efficient way to implement the book-keeping in a computer.  Your job as an algorithm designer is to think long and hard about your problem, then devise an efficient implementation.)</a:t>
            </a:r>
          </a:p>
          <a:p>
            <a:pPr>
              <a:defRPr/>
            </a:pPr>
            <a:endParaRPr lang="en-US" dirty="0" smtClean="0"/>
          </a:p>
          <a:p>
            <a:pPr lvl="2">
              <a:defRPr/>
            </a:pP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6323" name="Group 3"/>
          <p:cNvGrpSpPr>
            <a:grpSpLocks/>
          </p:cNvGrpSpPr>
          <p:nvPr/>
        </p:nvGrpSpPr>
        <p:grpSpPr bwMode="auto">
          <a:xfrm>
            <a:off x="762000" y="2133600"/>
            <a:ext cx="2225675" cy="2209800"/>
            <a:chOff x="768" y="1680"/>
            <a:chExt cx="1402" cy="1392"/>
          </a:xfrm>
        </p:grpSpPr>
        <p:grpSp>
          <p:nvGrpSpPr>
            <p:cNvPr id="56348" name="Group 4"/>
            <p:cNvGrpSpPr>
              <a:grpSpLocks/>
            </p:cNvGrpSpPr>
            <p:nvPr/>
          </p:nvGrpSpPr>
          <p:grpSpPr bwMode="auto">
            <a:xfrm>
              <a:off x="960" y="1920"/>
              <a:ext cx="1152" cy="1152"/>
              <a:chOff x="576" y="1728"/>
              <a:chExt cx="1152" cy="1152"/>
            </a:xfrm>
          </p:grpSpPr>
          <p:sp>
            <p:nvSpPr>
              <p:cNvPr id="5635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5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5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6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634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635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635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635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635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635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635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635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6324" name="Group 22"/>
          <p:cNvGrpSpPr>
            <a:grpSpLocks/>
          </p:cNvGrpSpPr>
          <p:nvPr/>
        </p:nvGrpSpPr>
        <p:grpSpPr bwMode="auto">
          <a:xfrm>
            <a:off x="3806825" y="1600200"/>
            <a:ext cx="3752850" cy="3270250"/>
            <a:chOff x="2443" y="1344"/>
            <a:chExt cx="2364" cy="2060"/>
          </a:xfrm>
        </p:grpSpPr>
        <p:grpSp>
          <p:nvGrpSpPr>
            <p:cNvPr id="56337" name="Group 23"/>
            <p:cNvGrpSpPr>
              <a:grpSpLocks/>
            </p:cNvGrpSpPr>
            <p:nvPr/>
          </p:nvGrpSpPr>
          <p:grpSpPr bwMode="auto">
            <a:xfrm>
              <a:off x="2443" y="1344"/>
              <a:ext cx="2364" cy="2060"/>
              <a:chOff x="2443" y="1344"/>
              <a:chExt cx="2364" cy="2060"/>
            </a:xfrm>
          </p:grpSpPr>
          <p:sp>
            <p:nvSpPr>
              <p:cNvPr id="5634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6345" name="Text Box 25"/>
              <p:cNvSpPr txBox="1">
                <a:spLocks noChangeArrowheads="1"/>
              </p:cNvSpPr>
              <p:nvPr/>
            </p:nvSpPr>
            <p:spPr bwMode="auto">
              <a:xfrm>
                <a:off x="2443"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  ,  , }</a:t>
                </a:r>
              </a:p>
            </p:txBody>
          </p:sp>
          <p:sp>
            <p:nvSpPr>
              <p:cNvPr id="56346"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  ,  }</a:t>
                </a:r>
              </a:p>
            </p:txBody>
          </p:sp>
          <p:sp>
            <p:nvSpPr>
              <p:cNvPr id="56347"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a:t>
                </a:r>
                <a:r>
                  <a:rPr lang="en-US" altLang="en-US" sz="2400">
                    <a:solidFill>
                      <a:schemeClr val="hlink"/>
                    </a:solidFill>
                    <a:latin typeface="Tahoma" pitchFamily="34" charset="0"/>
                  </a:rPr>
                  <a:t>3</a:t>
                </a:r>
                <a:r>
                  <a:rPr lang="en-US" altLang="en-US" sz="2400">
                    <a:latin typeface="Tahoma" pitchFamily="34" charset="0"/>
                  </a:rPr>
                  <a:t>,4}</a:t>
                </a:r>
              </a:p>
            </p:txBody>
          </p:sp>
        </p:grpSp>
        <p:sp>
          <p:nvSpPr>
            <p:cNvPr id="5633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3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634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6325"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7" name="Oval 36"/>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8"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29"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0"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1" name="AutoShape 40"/>
          <p:cNvSpPr>
            <a:spLocks noChangeArrowheads="1"/>
          </p:cNvSpPr>
          <p:nvPr/>
        </p:nvSpPr>
        <p:spPr bwMode="auto">
          <a:xfrm>
            <a:off x="1524000" y="34290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2" name="Oval 41"/>
          <p:cNvSpPr>
            <a:spLocks noChangeArrowheads="1"/>
          </p:cNvSpPr>
          <p:nvPr/>
        </p:nvSpPr>
        <p:spPr bwMode="auto">
          <a:xfrm>
            <a:off x="20574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3" name="Oval 42"/>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4" name="Oval 44"/>
          <p:cNvSpPr>
            <a:spLocks noChangeArrowheads="1"/>
          </p:cNvSpPr>
          <p:nvPr/>
        </p:nvSpPr>
        <p:spPr bwMode="auto">
          <a:xfrm>
            <a:off x="25146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5" name="Oval 45"/>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6336" name="TextBox 44"/>
          <p:cNvSpPr txBox="1">
            <a:spLocks noChangeArrowheads="1"/>
          </p:cNvSpPr>
          <p:nvPr/>
        </p:nvSpPr>
        <p:spPr bwMode="auto">
          <a:xfrm>
            <a:off x="3810000" y="51816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Example: 4-Queens Problem</a:t>
            </a:r>
          </a:p>
        </p:txBody>
      </p:sp>
      <p:sp>
        <p:nvSpPr>
          <p:cNvPr id="57347"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FAIL at X2=3.</a:t>
            </a:r>
            <a:endParaRPr lang="en-US" altLang="en-US" smtClean="0"/>
          </a:p>
          <a:p>
            <a:pPr lvl="1"/>
            <a:r>
              <a:rPr lang="en-US" altLang="en-US" b="1" smtClean="0">
                <a:solidFill>
                  <a:srgbClr val="FF0000"/>
                </a:solidFill>
              </a:rPr>
              <a:t>Restore:</a:t>
            </a:r>
          </a:p>
          <a:p>
            <a:pPr lvl="2"/>
            <a:r>
              <a:rPr lang="en-US" altLang="en-US" smtClean="0"/>
              <a:t>{ (X3,2) (X3,4) (X4,3) }</a:t>
            </a:r>
          </a:p>
          <a:p>
            <a:pPr lvl="2"/>
            <a:endParaRPr lang="en-US" alt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8371" name="Group 3"/>
          <p:cNvGrpSpPr>
            <a:grpSpLocks/>
          </p:cNvGrpSpPr>
          <p:nvPr/>
        </p:nvGrpSpPr>
        <p:grpSpPr bwMode="auto">
          <a:xfrm>
            <a:off x="762000" y="2133600"/>
            <a:ext cx="2225675" cy="2209800"/>
            <a:chOff x="768" y="1680"/>
            <a:chExt cx="1402" cy="1392"/>
          </a:xfrm>
        </p:grpSpPr>
        <p:grpSp>
          <p:nvGrpSpPr>
            <p:cNvPr id="58393" name="Group 4"/>
            <p:cNvGrpSpPr>
              <a:grpSpLocks/>
            </p:cNvGrpSpPr>
            <p:nvPr/>
          </p:nvGrpSpPr>
          <p:grpSpPr bwMode="auto">
            <a:xfrm>
              <a:off x="960" y="1920"/>
              <a:ext cx="1152" cy="1152"/>
              <a:chOff x="576" y="1728"/>
              <a:chExt cx="1152" cy="1152"/>
            </a:xfrm>
          </p:grpSpPr>
          <p:sp>
            <p:nvSpPr>
              <p:cNvPr id="58402"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3"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4"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5"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6"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7"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8"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09"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410"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8394"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8395"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8396"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8397"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8398"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8399"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8400"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8401"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1X</a:t>
              </a:r>
            </a:p>
          </p:txBody>
        </p:sp>
      </p:grpSp>
      <p:grpSp>
        <p:nvGrpSpPr>
          <p:cNvPr id="58372" name="Group 22"/>
          <p:cNvGrpSpPr>
            <a:grpSpLocks/>
          </p:cNvGrpSpPr>
          <p:nvPr/>
        </p:nvGrpSpPr>
        <p:grpSpPr bwMode="auto">
          <a:xfrm>
            <a:off x="3784600" y="1600200"/>
            <a:ext cx="3773488" cy="3270250"/>
            <a:chOff x="2429" y="1344"/>
            <a:chExt cx="2377" cy="2060"/>
          </a:xfrm>
        </p:grpSpPr>
        <p:grpSp>
          <p:nvGrpSpPr>
            <p:cNvPr id="58382" name="Group 23"/>
            <p:cNvGrpSpPr>
              <a:grpSpLocks/>
            </p:cNvGrpSpPr>
            <p:nvPr/>
          </p:nvGrpSpPr>
          <p:grpSpPr bwMode="auto">
            <a:xfrm>
              <a:off x="2429" y="1344"/>
              <a:ext cx="2377" cy="2060"/>
              <a:chOff x="2429" y="1344"/>
              <a:chExt cx="2377" cy="2060"/>
            </a:xfrm>
          </p:grpSpPr>
          <p:sp>
            <p:nvSpPr>
              <p:cNvPr id="58389"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8390"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8391"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8392"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58383"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4"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5"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6"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7"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8388"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837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7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8380"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58381" name="TextBox 1"/>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59395" name="Group 3"/>
          <p:cNvGrpSpPr>
            <a:grpSpLocks/>
          </p:cNvGrpSpPr>
          <p:nvPr/>
        </p:nvGrpSpPr>
        <p:grpSpPr bwMode="auto">
          <a:xfrm>
            <a:off x="762000" y="2133600"/>
            <a:ext cx="2225675" cy="2209800"/>
            <a:chOff x="768" y="1680"/>
            <a:chExt cx="1402" cy="1392"/>
          </a:xfrm>
        </p:grpSpPr>
        <p:grpSp>
          <p:nvGrpSpPr>
            <p:cNvPr id="59418" name="Group 4"/>
            <p:cNvGrpSpPr>
              <a:grpSpLocks/>
            </p:cNvGrpSpPr>
            <p:nvPr/>
          </p:nvGrpSpPr>
          <p:grpSpPr bwMode="auto">
            <a:xfrm>
              <a:off x="960" y="1920"/>
              <a:ext cx="1152" cy="1152"/>
              <a:chOff x="576" y="1728"/>
              <a:chExt cx="1152" cy="1152"/>
            </a:xfrm>
          </p:grpSpPr>
          <p:sp>
            <p:nvSpPr>
              <p:cNvPr id="59427"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28"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29"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0"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1"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2"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3"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4"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35"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59419"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59420"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59421"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59422"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59423"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59424"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59425"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59426"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59396" name="Group 22"/>
          <p:cNvGrpSpPr>
            <a:grpSpLocks/>
          </p:cNvGrpSpPr>
          <p:nvPr/>
        </p:nvGrpSpPr>
        <p:grpSpPr bwMode="auto">
          <a:xfrm>
            <a:off x="3784600" y="1600200"/>
            <a:ext cx="3773488" cy="3270250"/>
            <a:chOff x="2429" y="1344"/>
            <a:chExt cx="2377" cy="2060"/>
          </a:xfrm>
        </p:grpSpPr>
        <p:grpSp>
          <p:nvGrpSpPr>
            <p:cNvPr id="59407" name="Group 23"/>
            <p:cNvGrpSpPr>
              <a:grpSpLocks/>
            </p:cNvGrpSpPr>
            <p:nvPr/>
          </p:nvGrpSpPr>
          <p:grpSpPr bwMode="auto">
            <a:xfrm>
              <a:off x="2429" y="1344"/>
              <a:ext cx="2377" cy="2060"/>
              <a:chOff x="2429" y="1344"/>
              <a:chExt cx="2377" cy="2060"/>
            </a:xfrm>
          </p:grpSpPr>
          <p:sp>
            <p:nvSpPr>
              <p:cNvPr id="59414"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59415"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59416"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59417"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59408"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09"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0"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1"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2"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9413"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939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39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399"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3"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4"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59405" name="TextBox 41"/>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59406" name="TextBox 42"/>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0419" name="Group 3"/>
          <p:cNvGrpSpPr>
            <a:grpSpLocks/>
          </p:cNvGrpSpPr>
          <p:nvPr/>
        </p:nvGrpSpPr>
        <p:grpSpPr bwMode="auto">
          <a:xfrm>
            <a:off x="762000" y="2133600"/>
            <a:ext cx="2225675" cy="2209800"/>
            <a:chOff x="768" y="1680"/>
            <a:chExt cx="1402" cy="1392"/>
          </a:xfrm>
        </p:grpSpPr>
        <p:grpSp>
          <p:nvGrpSpPr>
            <p:cNvPr id="60444" name="Group 4"/>
            <p:cNvGrpSpPr>
              <a:grpSpLocks/>
            </p:cNvGrpSpPr>
            <p:nvPr/>
          </p:nvGrpSpPr>
          <p:grpSpPr bwMode="auto">
            <a:xfrm>
              <a:off x="960" y="1920"/>
              <a:ext cx="1152" cy="1152"/>
              <a:chOff x="576" y="1728"/>
              <a:chExt cx="1152" cy="1152"/>
            </a:xfrm>
          </p:grpSpPr>
          <p:sp>
            <p:nvSpPr>
              <p:cNvPr id="6045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5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6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6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044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044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044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044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044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045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045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045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0420" name="Group 22"/>
          <p:cNvGrpSpPr>
            <a:grpSpLocks/>
          </p:cNvGrpSpPr>
          <p:nvPr/>
        </p:nvGrpSpPr>
        <p:grpSpPr bwMode="auto">
          <a:xfrm>
            <a:off x="3781425" y="1600200"/>
            <a:ext cx="3776663" cy="3270250"/>
            <a:chOff x="2427" y="1344"/>
            <a:chExt cx="2379" cy="2060"/>
          </a:xfrm>
        </p:grpSpPr>
        <p:grpSp>
          <p:nvGrpSpPr>
            <p:cNvPr id="60433" name="Group 23"/>
            <p:cNvGrpSpPr>
              <a:grpSpLocks/>
            </p:cNvGrpSpPr>
            <p:nvPr/>
          </p:nvGrpSpPr>
          <p:grpSpPr bwMode="auto">
            <a:xfrm>
              <a:off x="2427" y="1344"/>
              <a:ext cx="2379" cy="2060"/>
              <a:chOff x="2427" y="1344"/>
              <a:chExt cx="2379" cy="2060"/>
            </a:xfrm>
          </p:grpSpPr>
          <p:sp>
            <p:nvSpPr>
              <p:cNvPr id="60440"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0441" name="Text Box 25"/>
              <p:cNvSpPr txBox="1">
                <a:spLocks noChangeArrowheads="1"/>
              </p:cNvSpPr>
              <p:nvPr/>
            </p:nvSpPr>
            <p:spPr bwMode="auto">
              <a:xfrm>
                <a:off x="2427"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60442" name="Text Box 26"/>
              <p:cNvSpPr txBox="1">
                <a:spLocks noChangeArrowheads="1"/>
              </p:cNvSpPr>
              <p:nvPr/>
            </p:nvSpPr>
            <p:spPr bwMode="auto">
              <a:xfrm>
                <a:off x="3861" y="2880"/>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60443"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043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043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042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7"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8"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29"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30"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0431"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0432" name="TextBox 44"/>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t>Example: 4-Queens Problem</a:t>
            </a:r>
          </a:p>
        </p:txBody>
      </p:sp>
      <p:sp>
        <p:nvSpPr>
          <p:cNvPr id="61443"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Deleted:</a:t>
            </a:r>
          </a:p>
          <a:p>
            <a:pPr lvl="2"/>
            <a:r>
              <a:rPr lang="en-US" altLang="en-US" smtClean="0"/>
              <a:t>{ (X3,4) (X4,2)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2467" name="Group 3"/>
          <p:cNvGrpSpPr>
            <a:grpSpLocks/>
          </p:cNvGrpSpPr>
          <p:nvPr/>
        </p:nvGrpSpPr>
        <p:grpSpPr bwMode="auto">
          <a:xfrm>
            <a:off x="762000" y="2133600"/>
            <a:ext cx="2225675" cy="2209800"/>
            <a:chOff x="768" y="1680"/>
            <a:chExt cx="1402" cy="1392"/>
          </a:xfrm>
        </p:grpSpPr>
        <p:grpSp>
          <p:nvGrpSpPr>
            <p:cNvPr id="62492" name="Group 4"/>
            <p:cNvGrpSpPr>
              <a:grpSpLocks/>
            </p:cNvGrpSpPr>
            <p:nvPr/>
          </p:nvGrpSpPr>
          <p:grpSpPr bwMode="auto">
            <a:xfrm>
              <a:off x="960" y="1920"/>
              <a:ext cx="1152" cy="1152"/>
              <a:chOff x="576" y="1728"/>
              <a:chExt cx="1152" cy="1152"/>
            </a:xfrm>
          </p:grpSpPr>
          <p:sp>
            <p:nvSpPr>
              <p:cNvPr id="6250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50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249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249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249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249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249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249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249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250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2468" name="Group 22"/>
          <p:cNvGrpSpPr>
            <a:grpSpLocks/>
          </p:cNvGrpSpPr>
          <p:nvPr/>
        </p:nvGrpSpPr>
        <p:grpSpPr bwMode="auto">
          <a:xfrm>
            <a:off x="3770313" y="1600200"/>
            <a:ext cx="3789362" cy="3268663"/>
            <a:chOff x="2420" y="1344"/>
            <a:chExt cx="2387" cy="2059"/>
          </a:xfrm>
        </p:grpSpPr>
        <p:grpSp>
          <p:nvGrpSpPr>
            <p:cNvPr id="62481" name="Group 23"/>
            <p:cNvGrpSpPr>
              <a:grpSpLocks/>
            </p:cNvGrpSpPr>
            <p:nvPr/>
          </p:nvGrpSpPr>
          <p:grpSpPr bwMode="auto">
            <a:xfrm>
              <a:off x="2420" y="1344"/>
              <a:ext cx="2387" cy="2059"/>
              <a:chOff x="2420" y="1344"/>
              <a:chExt cx="2387" cy="2059"/>
            </a:xfrm>
          </p:grpSpPr>
          <p:sp>
            <p:nvSpPr>
              <p:cNvPr id="6248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2489"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  }</a:t>
                </a:r>
              </a:p>
            </p:txBody>
          </p:sp>
          <p:sp>
            <p:nvSpPr>
              <p:cNvPr id="62490"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2491"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248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8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2469"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1"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2"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3"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4"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5"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6"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7"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8"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2479"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2480" name="TextBox 44"/>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CSPs --- what is a solution?</a:t>
            </a:r>
          </a:p>
        </p:txBody>
      </p:sp>
      <p:sp>
        <p:nvSpPr>
          <p:cNvPr id="8195" name="Rectangle 3"/>
          <p:cNvSpPr>
            <a:spLocks noGrp="1" noChangeArrowheads="1"/>
          </p:cNvSpPr>
          <p:nvPr>
            <p:ph type="body" idx="1"/>
          </p:nvPr>
        </p:nvSpPr>
        <p:spPr/>
        <p:txBody>
          <a:bodyPr/>
          <a:lstStyle/>
          <a:p>
            <a:pPr lvl="1" eaLnBrk="1" hangingPunct="1">
              <a:lnSpc>
                <a:spcPct val="90000"/>
              </a:lnSpc>
            </a:pPr>
            <a:endParaRPr lang="en-US" altLang="en-US" sz="1500" smtClean="0"/>
          </a:p>
          <a:p>
            <a:pPr eaLnBrk="1" hangingPunct="1">
              <a:lnSpc>
                <a:spcPct val="90000"/>
              </a:lnSpc>
            </a:pPr>
            <a:r>
              <a:rPr lang="en-US" altLang="en-US" smtClean="0"/>
              <a:t>A </a:t>
            </a:r>
            <a:r>
              <a:rPr lang="en-US" altLang="en-US" i="1" smtClean="0"/>
              <a:t>state</a:t>
            </a:r>
            <a:r>
              <a:rPr lang="en-US" altLang="en-US" smtClean="0"/>
              <a:t> is an </a:t>
            </a:r>
            <a:r>
              <a:rPr lang="en-US" altLang="en-US" i="1" smtClean="0"/>
              <a:t>assignment</a:t>
            </a:r>
            <a:r>
              <a:rPr lang="en-US" altLang="en-US" smtClean="0"/>
              <a:t> of values to some or all variables.</a:t>
            </a:r>
          </a:p>
          <a:p>
            <a:pPr lvl="1" eaLnBrk="1" hangingPunct="1">
              <a:lnSpc>
                <a:spcPct val="90000"/>
              </a:lnSpc>
            </a:pPr>
            <a:r>
              <a:rPr lang="en-US" altLang="en-US" smtClean="0"/>
              <a:t>An assignment is </a:t>
            </a:r>
            <a:r>
              <a:rPr lang="en-US" altLang="en-US" i="1" smtClean="0"/>
              <a:t>complete</a:t>
            </a:r>
            <a:r>
              <a:rPr lang="en-US" altLang="en-US" smtClean="0"/>
              <a:t> when every variable has a value. </a:t>
            </a:r>
          </a:p>
          <a:p>
            <a:pPr lvl="1" eaLnBrk="1" hangingPunct="1">
              <a:lnSpc>
                <a:spcPct val="90000"/>
              </a:lnSpc>
            </a:pPr>
            <a:r>
              <a:rPr lang="en-US" altLang="en-US" smtClean="0"/>
              <a:t>An assignment is </a:t>
            </a:r>
            <a:r>
              <a:rPr lang="en-US" altLang="en-US" i="1" smtClean="0"/>
              <a:t>partial</a:t>
            </a:r>
            <a:r>
              <a:rPr lang="en-US" altLang="en-US" smtClean="0"/>
              <a:t> when some variables have no values.</a:t>
            </a:r>
          </a:p>
          <a:p>
            <a:pPr eaLnBrk="1" hangingPunct="1">
              <a:lnSpc>
                <a:spcPct val="90000"/>
              </a:lnSpc>
            </a:pPr>
            <a:endParaRPr lang="en-US" altLang="en-US" sz="1600" smtClean="0"/>
          </a:p>
          <a:p>
            <a:pPr eaLnBrk="1" hangingPunct="1">
              <a:lnSpc>
                <a:spcPct val="90000"/>
              </a:lnSpc>
            </a:pPr>
            <a:r>
              <a:rPr lang="en-US" altLang="en-US" sz="1600" b="1" i="1" smtClean="0"/>
              <a:t>Consistent assignment</a:t>
            </a:r>
            <a:endParaRPr lang="en-US" altLang="en-US" sz="1600" b="1" smtClean="0"/>
          </a:p>
          <a:p>
            <a:pPr lvl="1" eaLnBrk="1" hangingPunct="1">
              <a:lnSpc>
                <a:spcPct val="90000"/>
              </a:lnSpc>
            </a:pPr>
            <a:r>
              <a:rPr lang="en-US" altLang="en-US" smtClean="0"/>
              <a:t>assignment does not violate the constraints</a:t>
            </a:r>
          </a:p>
          <a:p>
            <a:pPr eaLnBrk="1" hangingPunct="1"/>
            <a:endParaRPr lang="en-US" altLang="en-US" sz="1600" smtClean="0"/>
          </a:p>
          <a:p>
            <a:pPr eaLnBrk="1" hangingPunct="1"/>
            <a:r>
              <a:rPr lang="en-US" altLang="en-US" sz="1600" smtClean="0"/>
              <a:t>A </a:t>
            </a:r>
            <a:r>
              <a:rPr lang="en-US" altLang="en-US" sz="1600" b="1" i="1" smtClean="0"/>
              <a:t>solution</a:t>
            </a:r>
            <a:r>
              <a:rPr lang="en-US" altLang="en-US" sz="1600" smtClean="0"/>
              <a:t> to a CSP is a complete and consistent assignment.</a:t>
            </a:r>
          </a:p>
          <a:p>
            <a:pPr eaLnBrk="1" hangingPunct="1"/>
            <a:endParaRPr lang="en-US" altLang="en-US" sz="1600" smtClean="0"/>
          </a:p>
          <a:p>
            <a:pPr eaLnBrk="1" hangingPunct="1"/>
            <a:r>
              <a:rPr lang="en-US" altLang="en-US" sz="1600" smtClean="0"/>
              <a:t>Some CSPs require a solution that maximizes an </a:t>
            </a:r>
            <a:r>
              <a:rPr lang="en-US" altLang="en-US" sz="1600" i="1" smtClean="0"/>
              <a:t>objective function</a:t>
            </a:r>
            <a:r>
              <a:rPr lang="en-US" altLang="en-US" sz="1600" smtClean="0"/>
              <a:t>. </a:t>
            </a:r>
          </a:p>
          <a:p>
            <a:pPr eaLnBrk="1" hangingPunct="1"/>
            <a:endParaRPr lang="en-US" altLang="en-US" sz="1600" smtClean="0"/>
          </a:p>
          <a:p>
            <a:pPr eaLnBrk="1" hangingPunct="1"/>
            <a:r>
              <a:rPr lang="en-US" altLang="en-US" sz="1600" smtClean="0"/>
              <a:t>Examples of Applications: </a:t>
            </a:r>
          </a:p>
          <a:p>
            <a:pPr lvl="1" eaLnBrk="1" hangingPunct="1"/>
            <a:r>
              <a:rPr lang="en-US" altLang="en-US" sz="1400" smtClean="0"/>
              <a:t>Scheduling the time of observations on the Hubble Space Telescope</a:t>
            </a:r>
          </a:p>
          <a:p>
            <a:pPr lvl="1" eaLnBrk="1" hangingPunct="1"/>
            <a:r>
              <a:rPr lang="en-US" altLang="en-US" sz="1400" smtClean="0"/>
              <a:t>Airline schedules </a:t>
            </a:r>
          </a:p>
          <a:p>
            <a:pPr lvl="1" eaLnBrk="1" hangingPunct="1"/>
            <a:r>
              <a:rPr lang="en-US" altLang="en-US" sz="1400" smtClean="0"/>
              <a:t>Cryptography</a:t>
            </a:r>
          </a:p>
          <a:p>
            <a:pPr lvl="1" eaLnBrk="1" hangingPunct="1"/>
            <a:r>
              <a:rPr lang="en-US" altLang="en-US" sz="1400" smtClean="0"/>
              <a:t>Computer vision -&gt; image interpretation</a:t>
            </a:r>
          </a:p>
          <a:p>
            <a:pPr lvl="1" eaLnBrk="1" hangingPunct="1"/>
            <a:r>
              <a:rPr lang="en-US" altLang="en-US" sz="1400" smtClean="0"/>
              <a:t>Scheduling your MS or PhD thesis exam </a:t>
            </a:r>
            <a:r>
              <a:rPr lang="en-US" altLang="en-US" sz="1400" smtClean="0">
                <a:sym typeface="Wingdings" pitchFamily="2" charset="2"/>
              </a:rPr>
              <a:t></a:t>
            </a:r>
            <a:endParaRPr lang="en-US" altLang="en-US" sz="1400" smtClean="0"/>
          </a:p>
          <a:p>
            <a:pPr eaLnBrk="1" hangingPunct="1"/>
            <a:endParaRPr lang="en-US" altLang="en-US" sz="16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3491" name="Group 3"/>
          <p:cNvGrpSpPr>
            <a:grpSpLocks/>
          </p:cNvGrpSpPr>
          <p:nvPr/>
        </p:nvGrpSpPr>
        <p:grpSpPr bwMode="auto">
          <a:xfrm>
            <a:off x="762000" y="2133600"/>
            <a:ext cx="2225675" cy="2209800"/>
            <a:chOff x="768" y="1680"/>
            <a:chExt cx="1402" cy="1392"/>
          </a:xfrm>
        </p:grpSpPr>
        <p:grpSp>
          <p:nvGrpSpPr>
            <p:cNvPr id="63517" name="Group 4"/>
            <p:cNvGrpSpPr>
              <a:grpSpLocks/>
            </p:cNvGrpSpPr>
            <p:nvPr/>
          </p:nvGrpSpPr>
          <p:grpSpPr bwMode="auto">
            <a:xfrm>
              <a:off x="960" y="1920"/>
              <a:ext cx="1152" cy="1152"/>
              <a:chOff x="576" y="1728"/>
              <a:chExt cx="1152" cy="1152"/>
            </a:xfrm>
          </p:grpSpPr>
          <p:sp>
            <p:nvSpPr>
              <p:cNvPr id="6352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2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3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351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351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352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352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352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3X</a:t>
              </a:r>
            </a:p>
          </p:txBody>
        </p:sp>
        <p:sp>
          <p:nvSpPr>
            <p:cNvPr id="6352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352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352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3492" name="Group 22"/>
          <p:cNvGrpSpPr>
            <a:grpSpLocks/>
          </p:cNvGrpSpPr>
          <p:nvPr/>
        </p:nvGrpSpPr>
        <p:grpSpPr bwMode="auto">
          <a:xfrm>
            <a:off x="3770313" y="1600200"/>
            <a:ext cx="3789362" cy="3268663"/>
            <a:chOff x="2420" y="1344"/>
            <a:chExt cx="2387" cy="2059"/>
          </a:xfrm>
        </p:grpSpPr>
        <p:grpSp>
          <p:nvGrpSpPr>
            <p:cNvPr id="63506" name="Group 23"/>
            <p:cNvGrpSpPr>
              <a:grpSpLocks/>
            </p:cNvGrpSpPr>
            <p:nvPr/>
          </p:nvGrpSpPr>
          <p:grpSpPr bwMode="auto">
            <a:xfrm>
              <a:off x="2420" y="1344"/>
              <a:ext cx="2387" cy="2059"/>
              <a:chOff x="2420" y="1344"/>
              <a:chExt cx="2387" cy="2059"/>
            </a:xfrm>
          </p:grpSpPr>
          <p:sp>
            <p:nvSpPr>
              <p:cNvPr id="63513"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3514"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3515"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3516"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350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0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0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351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349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499"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0"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1"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2"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3"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3504"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3505" name="TextBox 45"/>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4515" name="Group 3"/>
          <p:cNvGrpSpPr>
            <a:grpSpLocks/>
          </p:cNvGrpSpPr>
          <p:nvPr/>
        </p:nvGrpSpPr>
        <p:grpSpPr bwMode="auto">
          <a:xfrm>
            <a:off x="762000" y="2133600"/>
            <a:ext cx="2225675" cy="2209800"/>
            <a:chOff x="768" y="1680"/>
            <a:chExt cx="1402" cy="1392"/>
          </a:xfrm>
        </p:grpSpPr>
        <p:grpSp>
          <p:nvGrpSpPr>
            <p:cNvPr id="64542" name="Group 4"/>
            <p:cNvGrpSpPr>
              <a:grpSpLocks/>
            </p:cNvGrpSpPr>
            <p:nvPr/>
          </p:nvGrpSpPr>
          <p:grpSpPr bwMode="auto">
            <a:xfrm>
              <a:off x="960" y="1920"/>
              <a:ext cx="1152" cy="1152"/>
              <a:chOff x="576" y="1728"/>
              <a:chExt cx="1152" cy="1152"/>
            </a:xfrm>
          </p:grpSpPr>
          <p:sp>
            <p:nvSpPr>
              <p:cNvPr id="6455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5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454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454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454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454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454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454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454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455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4516" name="Group 22"/>
          <p:cNvGrpSpPr>
            <a:grpSpLocks/>
          </p:cNvGrpSpPr>
          <p:nvPr/>
        </p:nvGrpSpPr>
        <p:grpSpPr bwMode="auto">
          <a:xfrm>
            <a:off x="3770313" y="1600200"/>
            <a:ext cx="3789362" cy="3268663"/>
            <a:chOff x="2420" y="1344"/>
            <a:chExt cx="2387" cy="2059"/>
          </a:xfrm>
        </p:grpSpPr>
        <p:grpSp>
          <p:nvGrpSpPr>
            <p:cNvPr id="64531" name="Group 23"/>
            <p:cNvGrpSpPr>
              <a:grpSpLocks/>
            </p:cNvGrpSpPr>
            <p:nvPr/>
          </p:nvGrpSpPr>
          <p:grpSpPr bwMode="auto">
            <a:xfrm>
              <a:off x="2420" y="1344"/>
              <a:ext cx="2387" cy="2059"/>
              <a:chOff x="2420" y="1344"/>
              <a:chExt cx="2387" cy="2059"/>
            </a:xfrm>
          </p:grpSpPr>
          <p:sp>
            <p:nvSpPr>
              <p:cNvPr id="6453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4539"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4540"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4541"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453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53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4517"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1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19"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0"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1"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2"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3"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4"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5"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6"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7"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8" name="Oval 43"/>
          <p:cNvSpPr>
            <a:spLocks noChangeArrowheads="1"/>
          </p:cNvSpPr>
          <p:nvPr/>
        </p:nvSpPr>
        <p:spPr bwMode="auto">
          <a:xfrm>
            <a:off x="2532063"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4529"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4530" name="TextBox 46"/>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Example: 4-Queens Problem</a:t>
            </a:r>
          </a:p>
        </p:txBody>
      </p:sp>
      <p:sp>
        <p:nvSpPr>
          <p:cNvPr id="65539"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smtClean="0"/>
              <a:t>Deleted:</a:t>
            </a:r>
          </a:p>
          <a:p>
            <a:pPr lvl="2"/>
            <a:r>
              <a:rPr lang="en-US" altLang="en-US" smtClean="0"/>
              <a:t>{ (X3,4) (X4,2) }</a:t>
            </a:r>
          </a:p>
          <a:p>
            <a:pPr lvl="2"/>
            <a:endParaRPr lang="en-US" altLang="en-US" smtClean="0"/>
          </a:p>
          <a:p>
            <a:r>
              <a:rPr lang="en-US" altLang="en-US" smtClean="0"/>
              <a:t>X3 Level:</a:t>
            </a:r>
          </a:p>
          <a:p>
            <a:pPr lvl="1"/>
            <a:r>
              <a:rPr lang="en-US" altLang="en-US" b="1" smtClean="0">
                <a:solidFill>
                  <a:srgbClr val="FF0000"/>
                </a:solidFill>
              </a:rPr>
              <a:t>Deleted:</a:t>
            </a:r>
          </a:p>
          <a:p>
            <a:pPr lvl="2"/>
            <a:r>
              <a:rPr lang="en-US" altLang="en-US" smtClean="0"/>
              <a:t>{ (X4,3)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6563" name="Group 3"/>
          <p:cNvGrpSpPr>
            <a:grpSpLocks/>
          </p:cNvGrpSpPr>
          <p:nvPr/>
        </p:nvGrpSpPr>
        <p:grpSpPr bwMode="auto">
          <a:xfrm>
            <a:off x="762000" y="2133600"/>
            <a:ext cx="2225675" cy="2209800"/>
            <a:chOff x="768" y="1680"/>
            <a:chExt cx="1402" cy="1392"/>
          </a:xfrm>
        </p:grpSpPr>
        <p:grpSp>
          <p:nvGrpSpPr>
            <p:cNvPr id="66590" name="Group 4"/>
            <p:cNvGrpSpPr>
              <a:grpSpLocks/>
            </p:cNvGrpSpPr>
            <p:nvPr/>
          </p:nvGrpSpPr>
          <p:grpSpPr bwMode="auto">
            <a:xfrm>
              <a:off x="960" y="1920"/>
              <a:ext cx="1152" cy="1152"/>
              <a:chOff x="576" y="1728"/>
              <a:chExt cx="1152" cy="1152"/>
            </a:xfrm>
          </p:grpSpPr>
          <p:sp>
            <p:nvSpPr>
              <p:cNvPr id="6659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60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659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659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659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659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659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659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659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659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6564" name="Group 22"/>
          <p:cNvGrpSpPr>
            <a:grpSpLocks/>
          </p:cNvGrpSpPr>
          <p:nvPr/>
        </p:nvGrpSpPr>
        <p:grpSpPr bwMode="auto">
          <a:xfrm>
            <a:off x="3770313" y="1600200"/>
            <a:ext cx="3803650" cy="3268663"/>
            <a:chOff x="2420" y="1344"/>
            <a:chExt cx="2396" cy="2059"/>
          </a:xfrm>
        </p:grpSpPr>
        <p:grpSp>
          <p:nvGrpSpPr>
            <p:cNvPr id="66579" name="Group 23"/>
            <p:cNvGrpSpPr>
              <a:grpSpLocks/>
            </p:cNvGrpSpPr>
            <p:nvPr/>
          </p:nvGrpSpPr>
          <p:grpSpPr bwMode="auto">
            <a:xfrm>
              <a:off x="2420" y="1344"/>
              <a:ext cx="2396" cy="2059"/>
              <a:chOff x="2420" y="1344"/>
              <a:chExt cx="2396" cy="2059"/>
            </a:xfrm>
          </p:grpSpPr>
          <p:sp>
            <p:nvSpPr>
              <p:cNvPr id="66586"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6587" name="Text Box 25"/>
              <p:cNvSpPr txBox="1">
                <a:spLocks noChangeArrowheads="1"/>
              </p:cNvSpPr>
              <p:nvPr/>
            </p:nvSpPr>
            <p:spPr bwMode="auto">
              <a:xfrm>
                <a:off x="242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  ,</a:t>
                </a:r>
                <a:r>
                  <a:rPr lang="en-US" altLang="en-US" sz="2400">
                    <a:solidFill>
                      <a:srgbClr val="FF0000"/>
                    </a:solidFill>
                    <a:latin typeface="Tahoma" pitchFamily="34" charset="0"/>
                  </a:rPr>
                  <a:t>2</a:t>
                </a:r>
                <a:r>
                  <a:rPr lang="en-US" altLang="en-US" sz="2400">
                    <a:latin typeface="Tahoma" pitchFamily="34" charset="0"/>
                  </a:rPr>
                  <a:t>,  ,  }</a:t>
                </a:r>
              </a:p>
            </p:txBody>
          </p:sp>
          <p:sp>
            <p:nvSpPr>
              <p:cNvPr id="66588" name="Text Box 26"/>
              <p:cNvSpPr txBox="1">
                <a:spLocks noChangeArrowheads="1"/>
              </p:cNvSpPr>
              <p:nvPr/>
            </p:nvSpPr>
            <p:spPr bwMode="auto">
              <a:xfrm>
                <a:off x="3853"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  ,  }</a:t>
                </a:r>
              </a:p>
            </p:txBody>
          </p:sp>
          <p:sp>
            <p:nvSpPr>
              <p:cNvPr id="66589"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658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58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6565"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7"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8"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69"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0"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1"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2"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3"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4"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5" name="AutoShape 40"/>
          <p:cNvSpPr>
            <a:spLocks noChangeArrowheads="1"/>
          </p:cNvSpPr>
          <p:nvPr/>
        </p:nvSpPr>
        <p:spPr bwMode="auto">
          <a:xfrm>
            <a:off x="1989138"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6" name="Oval 43"/>
          <p:cNvSpPr>
            <a:spLocks noChangeArrowheads="1"/>
          </p:cNvSpPr>
          <p:nvPr/>
        </p:nvSpPr>
        <p:spPr bwMode="auto">
          <a:xfrm>
            <a:off x="2532063"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6577"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6578" name="TextBox 46"/>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Example: 4-Queens Problem</a:t>
            </a:r>
          </a:p>
        </p:txBody>
      </p:sp>
      <p:sp>
        <p:nvSpPr>
          <p:cNvPr id="67587"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smtClean="0"/>
              <a:t>Deleted:</a:t>
            </a:r>
          </a:p>
          <a:p>
            <a:pPr lvl="2"/>
            <a:r>
              <a:rPr lang="en-US" altLang="en-US" smtClean="0"/>
              <a:t>{ (X3,4) (X4,2) }</a:t>
            </a:r>
          </a:p>
          <a:p>
            <a:pPr lvl="2"/>
            <a:endParaRPr lang="en-US" altLang="en-US" smtClean="0"/>
          </a:p>
          <a:p>
            <a:r>
              <a:rPr lang="en-US" altLang="en-US" smtClean="0"/>
              <a:t>X3 Level:</a:t>
            </a:r>
          </a:p>
          <a:p>
            <a:pPr lvl="1"/>
            <a:r>
              <a:rPr lang="en-US" altLang="en-US" b="1" smtClean="0">
                <a:solidFill>
                  <a:srgbClr val="FF0000"/>
                </a:solidFill>
              </a:rPr>
              <a:t>Fail at X3=2.</a:t>
            </a:r>
          </a:p>
          <a:p>
            <a:pPr lvl="1"/>
            <a:r>
              <a:rPr lang="en-US" altLang="en-US" b="1" smtClean="0">
                <a:solidFill>
                  <a:srgbClr val="FF0000"/>
                </a:solidFill>
              </a:rPr>
              <a:t>Restore:</a:t>
            </a:r>
          </a:p>
          <a:p>
            <a:pPr lvl="2"/>
            <a:r>
              <a:rPr lang="en-US" altLang="en-US" smtClean="0"/>
              <a:t>{ (X4,3)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68611" name="Group 3"/>
          <p:cNvGrpSpPr>
            <a:grpSpLocks/>
          </p:cNvGrpSpPr>
          <p:nvPr/>
        </p:nvGrpSpPr>
        <p:grpSpPr bwMode="auto">
          <a:xfrm>
            <a:off x="762000" y="2133600"/>
            <a:ext cx="2225675" cy="2209800"/>
            <a:chOff x="768" y="1680"/>
            <a:chExt cx="1402" cy="1392"/>
          </a:xfrm>
        </p:grpSpPr>
        <p:grpSp>
          <p:nvGrpSpPr>
            <p:cNvPr id="68637" name="Group 4"/>
            <p:cNvGrpSpPr>
              <a:grpSpLocks/>
            </p:cNvGrpSpPr>
            <p:nvPr/>
          </p:nvGrpSpPr>
          <p:grpSpPr bwMode="auto">
            <a:xfrm>
              <a:off x="960" y="1920"/>
              <a:ext cx="1152" cy="1152"/>
              <a:chOff x="576" y="1728"/>
              <a:chExt cx="1152" cy="1152"/>
            </a:xfrm>
          </p:grpSpPr>
          <p:sp>
            <p:nvSpPr>
              <p:cNvPr id="6864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4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5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6863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6863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6864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6864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6864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6864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6864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6864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68612" name="Group 22"/>
          <p:cNvGrpSpPr>
            <a:grpSpLocks/>
          </p:cNvGrpSpPr>
          <p:nvPr/>
        </p:nvGrpSpPr>
        <p:grpSpPr bwMode="auto">
          <a:xfrm>
            <a:off x="3759200" y="1600200"/>
            <a:ext cx="3800475" cy="3268663"/>
            <a:chOff x="2413" y="1344"/>
            <a:chExt cx="2394" cy="2059"/>
          </a:xfrm>
        </p:grpSpPr>
        <p:grpSp>
          <p:nvGrpSpPr>
            <p:cNvPr id="68626" name="Group 23"/>
            <p:cNvGrpSpPr>
              <a:grpSpLocks/>
            </p:cNvGrpSpPr>
            <p:nvPr/>
          </p:nvGrpSpPr>
          <p:grpSpPr bwMode="auto">
            <a:xfrm>
              <a:off x="2413" y="1344"/>
              <a:ext cx="2394" cy="2059"/>
              <a:chOff x="2413" y="1344"/>
              <a:chExt cx="2394" cy="2059"/>
            </a:xfrm>
          </p:grpSpPr>
          <p:sp>
            <p:nvSpPr>
              <p:cNvPr id="68633"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68634" name="Text Box 25"/>
              <p:cNvSpPr txBox="1">
                <a:spLocks noChangeArrowheads="1"/>
              </p:cNvSpPr>
              <p:nvPr/>
            </p:nvSpPr>
            <p:spPr bwMode="auto">
              <a:xfrm>
                <a:off x="2413"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  }</a:t>
                </a:r>
              </a:p>
            </p:txBody>
          </p:sp>
          <p:sp>
            <p:nvSpPr>
              <p:cNvPr id="68635" name="Text Box 26"/>
              <p:cNvSpPr txBox="1">
                <a:spLocks noChangeArrowheads="1"/>
              </p:cNvSpPr>
              <p:nvPr/>
            </p:nvSpPr>
            <p:spPr bwMode="auto">
              <a:xfrm>
                <a:off x="3860"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68636" name="Text Box 27"/>
              <p:cNvSpPr txBox="1">
                <a:spLocks noChangeArrowheads="1"/>
              </p:cNvSpPr>
              <p:nvPr/>
            </p:nvSpPr>
            <p:spPr bwMode="auto">
              <a:xfrm>
                <a:off x="3861" y="1344"/>
                <a:ext cx="945"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chemeClr val="hlink"/>
                    </a:solidFill>
                    <a:latin typeface="Tahoma" pitchFamily="34" charset="0"/>
                  </a:rPr>
                  <a:t>X2</a:t>
                </a:r>
              </a:p>
              <a:p>
                <a:pPr algn="ctr" eaLnBrk="1" hangingPunct="1">
                  <a:spcBef>
                    <a:spcPct val="0"/>
                  </a:spcBef>
                  <a:buSzTx/>
                  <a:buFontTx/>
                  <a:buNone/>
                </a:pPr>
                <a:r>
                  <a:rPr lang="en-US" altLang="en-US" sz="2400">
                    <a:latin typeface="Tahoma" pitchFamily="34" charset="0"/>
                  </a:rPr>
                  <a:t>{  ,  ,3,</a:t>
                </a:r>
                <a:r>
                  <a:rPr lang="en-US" altLang="en-US" sz="2400">
                    <a:solidFill>
                      <a:schemeClr val="hlink"/>
                    </a:solidFill>
                    <a:latin typeface="Tahoma" pitchFamily="34" charset="0"/>
                  </a:rPr>
                  <a:t>4</a:t>
                </a:r>
                <a:r>
                  <a:rPr lang="en-US" altLang="en-US" sz="2400">
                    <a:latin typeface="Tahoma" pitchFamily="34" charset="0"/>
                  </a:rPr>
                  <a:t>}</a:t>
                </a:r>
              </a:p>
            </p:txBody>
          </p:sp>
        </p:grpSp>
        <p:sp>
          <p:nvSpPr>
            <p:cNvPr id="6862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2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2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863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8613"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5"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6"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7"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8"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1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0" name="Oval 42"/>
          <p:cNvSpPr>
            <a:spLocks noChangeArrowheads="1"/>
          </p:cNvSpPr>
          <p:nvPr/>
        </p:nvSpPr>
        <p:spPr bwMode="auto">
          <a:xfrm>
            <a:off x="20574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1" name="Oval 43"/>
          <p:cNvSpPr>
            <a:spLocks noChangeArrowheads="1"/>
          </p:cNvSpPr>
          <p:nvPr/>
        </p:nvSpPr>
        <p:spPr bwMode="auto">
          <a:xfrm>
            <a:off x="25146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2" name="AutoShape 40"/>
          <p:cNvSpPr>
            <a:spLocks noChangeArrowheads="1"/>
          </p:cNvSpPr>
          <p:nvPr/>
        </p:nvSpPr>
        <p:spPr bwMode="auto">
          <a:xfrm>
            <a:off x="1524000" y="38862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68623"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68624" name="TextBox 45"/>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
        <p:nvSpPr>
          <p:cNvPr id="68625" name="TextBox 46"/>
          <p:cNvSpPr txBox="1">
            <a:spLocks noChangeArrowheads="1"/>
          </p:cNvSpPr>
          <p:nvPr/>
        </p:nvSpPr>
        <p:spPr bwMode="auto">
          <a:xfrm>
            <a:off x="4189413" y="4398963"/>
            <a:ext cx="388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Example: 4-Queens Problem</a:t>
            </a:r>
          </a:p>
        </p:txBody>
      </p:sp>
      <p:sp>
        <p:nvSpPr>
          <p:cNvPr id="69635" name="Content Placeholder 2"/>
          <p:cNvSpPr>
            <a:spLocks noGrp="1"/>
          </p:cNvSpPr>
          <p:nvPr>
            <p:ph idx="1"/>
          </p:nvPr>
        </p:nvSpPr>
        <p:spPr>
          <a:xfrm>
            <a:off x="609600" y="1143000"/>
            <a:ext cx="7696200" cy="5029200"/>
          </a:xfrm>
        </p:spPr>
        <p:txBody>
          <a:bodyPr/>
          <a:lstStyle/>
          <a:p>
            <a:r>
              <a:rPr lang="en-US" altLang="en-US" smtClean="0"/>
              <a:t>X1 Level:</a:t>
            </a:r>
          </a:p>
          <a:p>
            <a:pPr lvl="1"/>
            <a:r>
              <a:rPr lang="en-US" altLang="en-US" smtClean="0"/>
              <a:t>Deleted:</a:t>
            </a:r>
          </a:p>
          <a:p>
            <a:pPr lvl="2"/>
            <a:r>
              <a:rPr lang="en-US" altLang="en-US" smtClean="0"/>
              <a:t>{ (X2,1) (X2,2) (X3,1) (X3,3) (X4,1) (X4,4) }</a:t>
            </a:r>
          </a:p>
          <a:p>
            <a:pPr lvl="2"/>
            <a:endParaRPr lang="en-US" altLang="en-US" smtClean="0"/>
          </a:p>
          <a:p>
            <a:r>
              <a:rPr lang="en-US" altLang="en-US" smtClean="0"/>
              <a:t>X2 Level:</a:t>
            </a:r>
          </a:p>
          <a:p>
            <a:pPr lvl="1"/>
            <a:r>
              <a:rPr lang="en-US" altLang="en-US" b="1" smtClean="0">
                <a:solidFill>
                  <a:srgbClr val="FF0000"/>
                </a:solidFill>
              </a:rPr>
              <a:t>Fail at X2=4.</a:t>
            </a:r>
          </a:p>
          <a:p>
            <a:pPr lvl="1"/>
            <a:r>
              <a:rPr lang="en-US" altLang="en-US" b="1" smtClean="0">
                <a:solidFill>
                  <a:srgbClr val="FF0000"/>
                </a:solidFill>
              </a:rPr>
              <a:t>Restore:</a:t>
            </a:r>
          </a:p>
          <a:p>
            <a:pPr lvl="2"/>
            <a:r>
              <a:rPr lang="en-US" altLang="en-US" smtClean="0"/>
              <a:t>{ (X3,4) (X4,2) }</a:t>
            </a:r>
          </a:p>
          <a:p>
            <a:pPr lvl="2"/>
            <a:endParaRPr lang="en-US" alt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0659" name="Group 3"/>
          <p:cNvGrpSpPr>
            <a:grpSpLocks/>
          </p:cNvGrpSpPr>
          <p:nvPr/>
        </p:nvGrpSpPr>
        <p:grpSpPr bwMode="auto">
          <a:xfrm>
            <a:off x="762000" y="2133600"/>
            <a:ext cx="2225675" cy="2209800"/>
            <a:chOff x="768" y="1680"/>
            <a:chExt cx="1402" cy="1392"/>
          </a:xfrm>
        </p:grpSpPr>
        <p:grpSp>
          <p:nvGrpSpPr>
            <p:cNvPr id="70682" name="Group 4"/>
            <p:cNvGrpSpPr>
              <a:grpSpLocks/>
            </p:cNvGrpSpPr>
            <p:nvPr/>
          </p:nvGrpSpPr>
          <p:grpSpPr bwMode="auto">
            <a:xfrm>
              <a:off x="960" y="1920"/>
              <a:ext cx="1152" cy="1152"/>
              <a:chOff x="576" y="1728"/>
              <a:chExt cx="1152" cy="1152"/>
            </a:xfrm>
          </p:grpSpPr>
          <p:sp>
            <p:nvSpPr>
              <p:cNvPr id="7069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9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068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068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068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068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068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068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068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069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0660" name="Group 22"/>
          <p:cNvGrpSpPr>
            <a:grpSpLocks/>
          </p:cNvGrpSpPr>
          <p:nvPr/>
        </p:nvGrpSpPr>
        <p:grpSpPr bwMode="auto">
          <a:xfrm>
            <a:off x="3762375" y="1600200"/>
            <a:ext cx="3798888" cy="3268663"/>
            <a:chOff x="2415" y="1344"/>
            <a:chExt cx="2393" cy="2059"/>
          </a:xfrm>
        </p:grpSpPr>
        <p:grpSp>
          <p:nvGrpSpPr>
            <p:cNvPr id="70671" name="Group 23"/>
            <p:cNvGrpSpPr>
              <a:grpSpLocks/>
            </p:cNvGrpSpPr>
            <p:nvPr/>
          </p:nvGrpSpPr>
          <p:grpSpPr bwMode="auto">
            <a:xfrm>
              <a:off x="2415" y="1344"/>
              <a:ext cx="2393" cy="2059"/>
              <a:chOff x="2415" y="1344"/>
              <a:chExt cx="2393" cy="2059"/>
            </a:xfrm>
          </p:grpSpPr>
          <p:sp>
            <p:nvSpPr>
              <p:cNvPr id="70678" name="Text Box 24"/>
              <p:cNvSpPr txBox="1">
                <a:spLocks noChangeArrowheads="1"/>
              </p:cNvSpPr>
              <p:nvPr/>
            </p:nvSpPr>
            <p:spPr bwMode="auto">
              <a:xfrm>
                <a:off x="244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a:t>
                </a:r>
                <a:r>
                  <a:rPr lang="en-US" altLang="en-US" sz="2400">
                    <a:solidFill>
                      <a:srgbClr val="FF3300"/>
                    </a:solidFill>
                    <a:latin typeface="Tahoma" pitchFamily="34" charset="0"/>
                  </a:rPr>
                  <a:t>1</a:t>
                </a:r>
                <a:r>
                  <a:rPr lang="en-US" altLang="en-US" sz="2400">
                    <a:latin typeface="Tahoma" pitchFamily="34" charset="0"/>
                  </a:rPr>
                  <a:t>,2,3,4}</a:t>
                </a:r>
              </a:p>
            </p:txBody>
          </p:sp>
          <p:sp>
            <p:nvSpPr>
              <p:cNvPr id="70679" name="Text Box 25"/>
              <p:cNvSpPr txBox="1">
                <a:spLocks noChangeArrowheads="1"/>
              </p:cNvSpPr>
              <p:nvPr/>
            </p:nvSpPr>
            <p:spPr bwMode="auto">
              <a:xfrm>
                <a:off x="2415"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  ,2,  ,4}</a:t>
                </a:r>
              </a:p>
            </p:txBody>
          </p:sp>
          <p:sp>
            <p:nvSpPr>
              <p:cNvPr id="70680"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,2,3,  }</a:t>
                </a:r>
              </a:p>
            </p:txBody>
          </p:sp>
          <p:sp>
            <p:nvSpPr>
              <p:cNvPr id="70681" name="Text Box 27"/>
              <p:cNvSpPr txBox="1">
                <a:spLocks noChangeArrowheads="1"/>
              </p:cNvSpPr>
              <p:nvPr/>
            </p:nvSpPr>
            <p:spPr bwMode="auto">
              <a:xfrm>
                <a:off x="3870" y="1344"/>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,3,4}</a:t>
                </a:r>
              </a:p>
            </p:txBody>
          </p:sp>
        </p:grpSp>
        <p:sp>
          <p:nvSpPr>
            <p:cNvPr id="7067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067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0661" name="AutoShape 34"/>
          <p:cNvSpPr>
            <a:spLocks noChangeArrowheads="1"/>
          </p:cNvSpPr>
          <p:nvPr/>
        </p:nvSpPr>
        <p:spPr bwMode="auto">
          <a:xfrm>
            <a:off x="1066800" y="25146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3" name="Oval 36"/>
          <p:cNvSpPr>
            <a:spLocks noChangeArrowheads="1"/>
          </p:cNvSpPr>
          <p:nvPr/>
        </p:nvSpPr>
        <p:spPr bwMode="auto">
          <a:xfrm>
            <a:off x="20574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4" name="Oval 37"/>
          <p:cNvSpPr>
            <a:spLocks noChangeArrowheads="1"/>
          </p:cNvSpPr>
          <p:nvPr/>
        </p:nvSpPr>
        <p:spPr bwMode="auto">
          <a:xfrm>
            <a:off x="25146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5" name="Oval 38"/>
          <p:cNvSpPr>
            <a:spLocks noChangeArrowheads="1"/>
          </p:cNvSpPr>
          <p:nvPr/>
        </p:nvSpPr>
        <p:spPr bwMode="auto">
          <a:xfrm>
            <a:off x="2514600" y="39624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6"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0668" name="TextBox 42"/>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0669" name="TextBox 43"/>
          <p:cNvSpPr txBox="1">
            <a:spLocks noChangeArrowheads="1"/>
          </p:cNvSpPr>
          <p:nvPr/>
        </p:nvSpPr>
        <p:spPr bwMode="auto">
          <a:xfrm>
            <a:off x="6756400" y="1939925"/>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
        <p:nvSpPr>
          <p:cNvPr id="70670" name="TextBox 44"/>
          <p:cNvSpPr txBox="1">
            <a:spLocks noChangeArrowheads="1"/>
          </p:cNvSpPr>
          <p:nvPr/>
        </p:nvSpPr>
        <p:spPr bwMode="auto">
          <a:xfrm>
            <a:off x="7010400" y="1943100"/>
            <a:ext cx="388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Example: 4-Queens Problem</a:t>
            </a:r>
          </a:p>
        </p:txBody>
      </p:sp>
      <p:sp>
        <p:nvSpPr>
          <p:cNvPr id="71683"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Fail at X1=1.</a:t>
            </a:r>
          </a:p>
          <a:p>
            <a:pPr lvl="1"/>
            <a:r>
              <a:rPr lang="en-US" altLang="en-US" b="1" smtClean="0">
                <a:solidFill>
                  <a:srgbClr val="FF0000"/>
                </a:solidFill>
              </a:rPr>
              <a:t>Restore:</a:t>
            </a:r>
          </a:p>
          <a:p>
            <a:pPr lvl="2"/>
            <a:r>
              <a:rPr lang="en-US" altLang="en-US" smtClean="0"/>
              <a:t>{ (X2,1) (X2,2) (X3,1) (X3,3) (X4,1) (X4,4)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2707" name="Group 3"/>
          <p:cNvGrpSpPr>
            <a:grpSpLocks/>
          </p:cNvGrpSpPr>
          <p:nvPr/>
        </p:nvGrpSpPr>
        <p:grpSpPr bwMode="auto">
          <a:xfrm>
            <a:off x="762000" y="2133600"/>
            <a:ext cx="2225675" cy="2209800"/>
            <a:chOff x="624" y="1776"/>
            <a:chExt cx="1402" cy="1392"/>
          </a:xfrm>
        </p:grpSpPr>
        <p:grpSp>
          <p:nvGrpSpPr>
            <p:cNvPr id="72722" name="Group 4"/>
            <p:cNvGrpSpPr>
              <a:grpSpLocks/>
            </p:cNvGrpSpPr>
            <p:nvPr/>
          </p:nvGrpSpPr>
          <p:grpSpPr bwMode="auto">
            <a:xfrm>
              <a:off x="816" y="2016"/>
              <a:ext cx="1152" cy="1152"/>
              <a:chOff x="576" y="1728"/>
              <a:chExt cx="1152" cy="1152"/>
            </a:xfrm>
          </p:grpSpPr>
          <p:sp>
            <p:nvSpPr>
              <p:cNvPr id="7273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273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2723"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2724"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2725"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2726"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2727"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2728"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2729"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2730"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2708" name="Group 22"/>
          <p:cNvGrpSpPr>
            <a:grpSpLocks/>
          </p:cNvGrpSpPr>
          <p:nvPr/>
        </p:nvGrpSpPr>
        <p:grpSpPr bwMode="auto">
          <a:xfrm>
            <a:off x="3795713" y="1600200"/>
            <a:ext cx="3729037" cy="3270250"/>
            <a:chOff x="2436" y="1344"/>
            <a:chExt cx="2349" cy="2060"/>
          </a:xfrm>
        </p:grpSpPr>
        <p:grpSp>
          <p:nvGrpSpPr>
            <p:cNvPr id="72711" name="Group 23"/>
            <p:cNvGrpSpPr>
              <a:grpSpLocks/>
            </p:cNvGrpSpPr>
            <p:nvPr/>
          </p:nvGrpSpPr>
          <p:grpSpPr bwMode="auto">
            <a:xfrm>
              <a:off x="2436" y="1344"/>
              <a:ext cx="2349" cy="2060"/>
              <a:chOff x="2436" y="1344"/>
              <a:chExt cx="2349" cy="2060"/>
            </a:xfrm>
          </p:grpSpPr>
          <p:sp>
            <p:nvSpPr>
              <p:cNvPr id="72718"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X1</a:t>
                </a:r>
              </a:p>
              <a:p>
                <a:pPr algn="ctr" eaLnBrk="1" hangingPunct="1">
                  <a:spcBef>
                    <a:spcPct val="0"/>
                  </a:spcBef>
                  <a:buSzTx/>
                  <a:buFontTx/>
                  <a:buNone/>
                </a:pPr>
                <a:r>
                  <a:rPr lang="en-US" altLang="en-US" sz="2400">
                    <a:latin typeface="Tahoma" pitchFamily="34" charset="0"/>
                  </a:rPr>
                  <a:t>{1,2,3,4}</a:t>
                </a:r>
              </a:p>
            </p:txBody>
          </p:sp>
          <p:sp>
            <p:nvSpPr>
              <p:cNvPr id="72719"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2720"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2721"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271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271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2709" name="TextBox 3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2710" name="TextBox 3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CSP example: map coloring</a:t>
            </a:r>
          </a:p>
        </p:txBody>
      </p:sp>
      <p:sp>
        <p:nvSpPr>
          <p:cNvPr id="9219" name="Rectangle 3"/>
          <p:cNvSpPr>
            <a:spLocks noGrp="1" noChangeArrowheads="1"/>
          </p:cNvSpPr>
          <p:nvPr>
            <p:ph type="body" sz="half" idx="2"/>
          </p:nvPr>
        </p:nvSpPr>
        <p:spPr>
          <a:xfrm>
            <a:off x="609600" y="3962400"/>
            <a:ext cx="8229600" cy="1866900"/>
          </a:xfrm>
        </p:spPr>
        <p:txBody>
          <a:bodyPr/>
          <a:lstStyle/>
          <a:p>
            <a:pPr eaLnBrk="1" hangingPunct="1"/>
            <a:r>
              <a:rPr lang="en-US" altLang="en-US" smtClean="0"/>
              <a:t>Variables: </a:t>
            </a:r>
            <a:r>
              <a:rPr lang="en-US" altLang="en-US" i="1" smtClean="0"/>
              <a:t>WA, NT, Q, NSW, V, SA, T</a:t>
            </a:r>
          </a:p>
          <a:p>
            <a:pPr eaLnBrk="1" hangingPunct="1"/>
            <a:r>
              <a:rPr lang="en-US" altLang="en-US" smtClean="0"/>
              <a:t>Domains: </a:t>
            </a:r>
            <a:r>
              <a:rPr lang="en-US" altLang="en-US" i="1" smtClean="0"/>
              <a:t>D</a:t>
            </a:r>
            <a:r>
              <a:rPr lang="en-US" altLang="en-US" i="1" baseline="-25000" smtClean="0"/>
              <a:t>i</a:t>
            </a:r>
            <a:r>
              <a:rPr lang="en-US" altLang="en-US" i="1" smtClean="0"/>
              <a:t>={red,green,blue}</a:t>
            </a:r>
            <a:endParaRPr lang="en-US" altLang="en-US" smtClean="0"/>
          </a:p>
          <a:p>
            <a:pPr eaLnBrk="1" hangingPunct="1"/>
            <a:r>
              <a:rPr lang="en-US" altLang="en-US" smtClean="0"/>
              <a:t>Constraints:adjacent regions must have different colors.</a:t>
            </a:r>
          </a:p>
          <a:p>
            <a:pPr lvl="2" eaLnBrk="1" hangingPunct="1"/>
            <a:r>
              <a:rPr lang="en-US" altLang="en-US" smtClean="0"/>
              <a:t>E.g. </a:t>
            </a:r>
            <a:r>
              <a:rPr lang="en-US" altLang="en-US" i="1" smtClean="0"/>
              <a:t>WA </a:t>
            </a:r>
            <a:r>
              <a:rPr lang="en-US" altLang="en-US" i="1" smtClean="0">
                <a:sym typeface="Symbol" pitchFamily="18" charset="2"/>
              </a:rPr>
              <a:t></a:t>
            </a:r>
            <a:r>
              <a:rPr lang="en-US" altLang="en-US" i="1" smtClean="0"/>
              <a:t> NT</a:t>
            </a:r>
            <a:r>
              <a:rPr lang="en-US" altLang="en-US" smtClean="0"/>
              <a:t>  </a:t>
            </a:r>
          </a:p>
        </p:txBody>
      </p:sp>
      <p:pic>
        <p:nvPicPr>
          <p:cNvPr id="9220"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057400" y="1066800"/>
            <a:ext cx="4038600" cy="2667000"/>
          </a:xfr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3731" name="Group 3"/>
          <p:cNvGrpSpPr>
            <a:grpSpLocks/>
          </p:cNvGrpSpPr>
          <p:nvPr/>
        </p:nvGrpSpPr>
        <p:grpSpPr bwMode="auto">
          <a:xfrm>
            <a:off x="762000" y="2133600"/>
            <a:ext cx="2225675" cy="2209800"/>
            <a:chOff x="624" y="1776"/>
            <a:chExt cx="1402" cy="1392"/>
          </a:xfrm>
        </p:grpSpPr>
        <p:grpSp>
          <p:nvGrpSpPr>
            <p:cNvPr id="73747" name="Group 4"/>
            <p:cNvGrpSpPr>
              <a:grpSpLocks/>
            </p:cNvGrpSpPr>
            <p:nvPr/>
          </p:nvGrpSpPr>
          <p:grpSpPr bwMode="auto">
            <a:xfrm>
              <a:off x="816" y="2016"/>
              <a:ext cx="1152" cy="1152"/>
              <a:chOff x="576" y="1728"/>
              <a:chExt cx="1152" cy="1152"/>
            </a:xfrm>
          </p:grpSpPr>
          <p:sp>
            <p:nvSpPr>
              <p:cNvPr id="7375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5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6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3748" name="Text Box 14"/>
            <p:cNvSpPr txBox="1">
              <a:spLocks noChangeArrowheads="1"/>
            </p:cNvSpPr>
            <p:nvPr/>
          </p:nvSpPr>
          <p:spPr bwMode="auto">
            <a:xfrm>
              <a:off x="624" y="201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3749" name="Text Box 15"/>
            <p:cNvSpPr txBox="1">
              <a:spLocks noChangeArrowheads="1"/>
            </p:cNvSpPr>
            <p:nvPr/>
          </p:nvSpPr>
          <p:spPr bwMode="auto">
            <a:xfrm>
              <a:off x="624" y="2592"/>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3750" name="Text Box 16"/>
            <p:cNvSpPr txBox="1">
              <a:spLocks noChangeArrowheads="1"/>
            </p:cNvSpPr>
            <p:nvPr/>
          </p:nvSpPr>
          <p:spPr bwMode="auto">
            <a:xfrm>
              <a:off x="624" y="230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3751" name="Text Box 17"/>
            <p:cNvSpPr txBox="1">
              <a:spLocks noChangeArrowheads="1"/>
            </p:cNvSpPr>
            <p:nvPr/>
          </p:nvSpPr>
          <p:spPr bwMode="auto">
            <a:xfrm>
              <a:off x="624" y="288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3752" name="Text Box 18"/>
            <p:cNvSpPr txBox="1">
              <a:spLocks noChangeArrowheads="1"/>
            </p:cNvSpPr>
            <p:nvPr/>
          </p:nvSpPr>
          <p:spPr bwMode="auto">
            <a:xfrm>
              <a:off x="1440"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3753" name="Text Box 19"/>
            <p:cNvSpPr txBox="1">
              <a:spLocks noChangeArrowheads="1"/>
            </p:cNvSpPr>
            <p:nvPr/>
          </p:nvSpPr>
          <p:spPr bwMode="auto">
            <a:xfrm>
              <a:off x="1152"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3754" name="Text Box 20"/>
            <p:cNvSpPr txBox="1">
              <a:spLocks noChangeArrowheads="1"/>
            </p:cNvSpPr>
            <p:nvPr/>
          </p:nvSpPr>
          <p:spPr bwMode="auto">
            <a:xfrm>
              <a:off x="1728"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3755" name="Text Box 21"/>
            <p:cNvSpPr txBox="1">
              <a:spLocks noChangeArrowheads="1"/>
            </p:cNvSpPr>
            <p:nvPr/>
          </p:nvSpPr>
          <p:spPr bwMode="auto">
            <a:xfrm>
              <a:off x="864" y="1776"/>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3732" name="Group 22"/>
          <p:cNvGrpSpPr>
            <a:grpSpLocks/>
          </p:cNvGrpSpPr>
          <p:nvPr/>
        </p:nvGrpSpPr>
        <p:grpSpPr bwMode="auto">
          <a:xfrm>
            <a:off x="3795713" y="1600200"/>
            <a:ext cx="3729037" cy="3270250"/>
            <a:chOff x="2436" y="1344"/>
            <a:chExt cx="2349" cy="2060"/>
          </a:xfrm>
        </p:grpSpPr>
        <p:grpSp>
          <p:nvGrpSpPr>
            <p:cNvPr id="73736" name="Group 23"/>
            <p:cNvGrpSpPr>
              <a:grpSpLocks/>
            </p:cNvGrpSpPr>
            <p:nvPr/>
          </p:nvGrpSpPr>
          <p:grpSpPr bwMode="auto">
            <a:xfrm>
              <a:off x="2436" y="1344"/>
              <a:ext cx="2349" cy="2060"/>
              <a:chOff x="2436" y="1344"/>
              <a:chExt cx="2349" cy="2060"/>
            </a:xfrm>
          </p:grpSpPr>
          <p:sp>
            <p:nvSpPr>
              <p:cNvPr id="7374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3744" name="Text Box 25"/>
              <p:cNvSpPr txBox="1">
                <a:spLocks noChangeArrowheads="1"/>
              </p:cNvSpPr>
              <p:nvPr/>
            </p:nvSpPr>
            <p:spPr bwMode="auto">
              <a:xfrm>
                <a:off x="244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3745" name="Text Box 26"/>
              <p:cNvSpPr txBox="1">
                <a:spLocks noChangeArrowheads="1"/>
              </p:cNvSpPr>
              <p:nvPr/>
            </p:nvSpPr>
            <p:spPr bwMode="auto">
              <a:xfrm>
                <a:off x="3885" y="2880"/>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3746" name="Text Box 27"/>
              <p:cNvSpPr txBox="1">
                <a:spLocks noChangeArrowheads="1"/>
              </p:cNvSpPr>
              <p:nvPr/>
            </p:nvSpPr>
            <p:spPr bwMode="auto">
              <a:xfrm>
                <a:off x="3885" y="1344"/>
                <a:ext cx="90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373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3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3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374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3733" name="AutoShape 34"/>
          <p:cNvSpPr>
            <a:spLocks noChangeArrowheads="1"/>
          </p:cNvSpPr>
          <p:nvPr/>
        </p:nvSpPr>
        <p:spPr bwMode="auto">
          <a:xfrm>
            <a:off x="1084263" y="297180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3734" name="TextBox 3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3735" name="TextBox 35"/>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4755" name="Group 3"/>
          <p:cNvGrpSpPr>
            <a:grpSpLocks/>
          </p:cNvGrpSpPr>
          <p:nvPr/>
        </p:nvGrpSpPr>
        <p:grpSpPr bwMode="auto">
          <a:xfrm>
            <a:off x="762000" y="2133600"/>
            <a:ext cx="2225675" cy="2209800"/>
            <a:chOff x="768" y="1680"/>
            <a:chExt cx="1402" cy="1392"/>
          </a:xfrm>
        </p:grpSpPr>
        <p:grpSp>
          <p:nvGrpSpPr>
            <p:cNvPr id="74777" name="Group 4"/>
            <p:cNvGrpSpPr>
              <a:grpSpLocks/>
            </p:cNvGrpSpPr>
            <p:nvPr/>
          </p:nvGrpSpPr>
          <p:grpSpPr bwMode="auto">
            <a:xfrm>
              <a:off x="960" y="1920"/>
              <a:ext cx="1152" cy="1152"/>
              <a:chOff x="576" y="1728"/>
              <a:chExt cx="1152" cy="1152"/>
            </a:xfrm>
          </p:grpSpPr>
          <p:sp>
            <p:nvSpPr>
              <p:cNvPr id="7478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8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9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477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477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478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478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478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478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478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478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4756" name="Group 22"/>
          <p:cNvGrpSpPr>
            <a:grpSpLocks/>
          </p:cNvGrpSpPr>
          <p:nvPr/>
        </p:nvGrpSpPr>
        <p:grpSpPr bwMode="auto">
          <a:xfrm>
            <a:off x="3784600" y="1600200"/>
            <a:ext cx="3762375" cy="3270250"/>
            <a:chOff x="2429" y="1344"/>
            <a:chExt cx="2370" cy="2060"/>
          </a:xfrm>
        </p:grpSpPr>
        <p:grpSp>
          <p:nvGrpSpPr>
            <p:cNvPr id="74766" name="Group 23"/>
            <p:cNvGrpSpPr>
              <a:grpSpLocks/>
            </p:cNvGrpSpPr>
            <p:nvPr/>
          </p:nvGrpSpPr>
          <p:grpSpPr bwMode="auto">
            <a:xfrm>
              <a:off x="2429" y="1344"/>
              <a:ext cx="2370" cy="2060"/>
              <a:chOff x="2429" y="1344"/>
              <a:chExt cx="2370" cy="2060"/>
            </a:xfrm>
          </p:grpSpPr>
          <p:sp>
            <p:nvSpPr>
              <p:cNvPr id="7477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4774" name="Text Box 25"/>
              <p:cNvSpPr txBox="1">
                <a:spLocks noChangeArrowheads="1"/>
              </p:cNvSpPr>
              <p:nvPr/>
            </p:nvSpPr>
            <p:spPr bwMode="auto">
              <a:xfrm>
                <a:off x="242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{1,2,3,4}</a:t>
                </a:r>
              </a:p>
            </p:txBody>
          </p:sp>
          <p:sp>
            <p:nvSpPr>
              <p:cNvPr id="74775" name="Text Box 26"/>
              <p:cNvSpPr txBox="1">
                <a:spLocks noChangeArrowheads="1"/>
              </p:cNvSpPr>
              <p:nvPr/>
            </p:nvSpPr>
            <p:spPr bwMode="auto">
              <a:xfrm>
                <a:off x="3869" y="2880"/>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{1,2,3,4}</a:t>
                </a:r>
              </a:p>
            </p:txBody>
          </p:sp>
          <p:sp>
            <p:nvSpPr>
              <p:cNvPr id="74776" name="Text Box 27"/>
              <p:cNvSpPr txBox="1">
                <a:spLocks noChangeArrowheads="1"/>
              </p:cNvSpPr>
              <p:nvPr/>
            </p:nvSpPr>
            <p:spPr bwMode="auto">
              <a:xfrm>
                <a:off x="3869" y="1344"/>
                <a:ext cx="930" cy="5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{1,2,3,4}</a:t>
                </a:r>
              </a:p>
            </p:txBody>
          </p:sp>
        </p:grpSp>
        <p:sp>
          <p:nvSpPr>
            <p:cNvPr id="7476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6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6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77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4757"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5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59"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0"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1"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2"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3"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4764"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4765" name="TextBox 41"/>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Example: 4-Queens Problem</a:t>
            </a:r>
          </a:p>
        </p:txBody>
      </p:sp>
      <p:sp>
        <p:nvSpPr>
          <p:cNvPr id="75779" name="Content Placeholder 2"/>
          <p:cNvSpPr>
            <a:spLocks noGrp="1"/>
          </p:cNvSpPr>
          <p:nvPr>
            <p:ph idx="1"/>
          </p:nvPr>
        </p:nvSpPr>
        <p:spPr/>
        <p:txBody>
          <a:bodyPr/>
          <a:lstStyle/>
          <a:p>
            <a:r>
              <a:rPr lang="en-US" altLang="en-US" smtClean="0"/>
              <a:t>X1 Level:</a:t>
            </a:r>
          </a:p>
          <a:p>
            <a:pPr lvl="1"/>
            <a:r>
              <a:rPr lang="en-US" altLang="en-US" b="1" smtClean="0">
                <a:solidFill>
                  <a:srgbClr val="FF0000"/>
                </a:solidFill>
              </a:rPr>
              <a:t>Deleted:</a:t>
            </a:r>
          </a:p>
          <a:p>
            <a:pPr lvl="2"/>
            <a:r>
              <a:rPr lang="en-US" altLang="en-US" smtClean="0"/>
              <a:t>{ (X2,1) (X2,2) (X2,3) (X3,2) (X3,4) (X4,2) }</a:t>
            </a:r>
          </a:p>
          <a:p>
            <a:pPr lvl="2"/>
            <a:endParaRPr lang="en-US" altLang="en-US"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6803" name="Group 3"/>
          <p:cNvGrpSpPr>
            <a:grpSpLocks/>
          </p:cNvGrpSpPr>
          <p:nvPr/>
        </p:nvGrpSpPr>
        <p:grpSpPr bwMode="auto">
          <a:xfrm>
            <a:off x="762000" y="2133600"/>
            <a:ext cx="2225675" cy="2209800"/>
            <a:chOff x="768" y="1680"/>
            <a:chExt cx="1402" cy="1392"/>
          </a:xfrm>
        </p:grpSpPr>
        <p:grpSp>
          <p:nvGrpSpPr>
            <p:cNvPr id="76825" name="Group 4"/>
            <p:cNvGrpSpPr>
              <a:grpSpLocks/>
            </p:cNvGrpSpPr>
            <p:nvPr/>
          </p:nvGrpSpPr>
          <p:grpSpPr bwMode="auto">
            <a:xfrm>
              <a:off x="960" y="1920"/>
              <a:ext cx="1152" cy="1152"/>
              <a:chOff x="576" y="1728"/>
              <a:chExt cx="1152" cy="1152"/>
            </a:xfrm>
          </p:grpSpPr>
          <p:sp>
            <p:nvSpPr>
              <p:cNvPr id="76834"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5"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6"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7"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8"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39"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0"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1"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42"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6826"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6827"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6828"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6829"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6830"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6831"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6832"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6833"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6804" name="Group 22"/>
          <p:cNvGrpSpPr>
            <a:grpSpLocks/>
          </p:cNvGrpSpPr>
          <p:nvPr/>
        </p:nvGrpSpPr>
        <p:grpSpPr bwMode="auto">
          <a:xfrm>
            <a:off x="3783013" y="1600200"/>
            <a:ext cx="3778250" cy="3268663"/>
            <a:chOff x="2428" y="1344"/>
            <a:chExt cx="2380" cy="2059"/>
          </a:xfrm>
        </p:grpSpPr>
        <p:grpSp>
          <p:nvGrpSpPr>
            <p:cNvPr id="76814" name="Group 23"/>
            <p:cNvGrpSpPr>
              <a:grpSpLocks/>
            </p:cNvGrpSpPr>
            <p:nvPr/>
          </p:nvGrpSpPr>
          <p:grpSpPr bwMode="auto">
            <a:xfrm>
              <a:off x="2428" y="1344"/>
              <a:ext cx="2380" cy="2059"/>
              <a:chOff x="2428" y="1344"/>
              <a:chExt cx="2380" cy="2059"/>
            </a:xfrm>
          </p:grpSpPr>
          <p:sp>
            <p:nvSpPr>
              <p:cNvPr id="76821"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6822"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6823"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6824"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X2</a:t>
                </a:r>
              </a:p>
              <a:p>
                <a:pPr algn="ctr" eaLnBrk="1" hangingPunct="1">
                  <a:spcBef>
                    <a:spcPct val="0"/>
                  </a:spcBef>
                  <a:buSzTx/>
                  <a:buFontTx/>
                  <a:buNone/>
                </a:pPr>
                <a:r>
                  <a:rPr lang="en-US" altLang="en-US" sz="2400">
                    <a:latin typeface="Tahoma" pitchFamily="34" charset="0"/>
                  </a:rPr>
                  <a:t>{  ,  ,  ,4}</a:t>
                </a:r>
              </a:p>
            </p:txBody>
          </p:sp>
        </p:grpSp>
        <p:sp>
          <p:nvSpPr>
            <p:cNvPr id="76815"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6"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7"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8"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19"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6820"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6805"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7"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8"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09"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0"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1"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6812" name="TextBox 40"/>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6813" name="TextBox 41"/>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7827" name="Group 3"/>
          <p:cNvGrpSpPr>
            <a:grpSpLocks/>
          </p:cNvGrpSpPr>
          <p:nvPr/>
        </p:nvGrpSpPr>
        <p:grpSpPr bwMode="auto">
          <a:xfrm>
            <a:off x="762000" y="2133600"/>
            <a:ext cx="2225675" cy="2209800"/>
            <a:chOff x="768" y="1680"/>
            <a:chExt cx="1402" cy="1392"/>
          </a:xfrm>
        </p:grpSpPr>
        <p:grpSp>
          <p:nvGrpSpPr>
            <p:cNvPr id="77850" name="Group 4"/>
            <p:cNvGrpSpPr>
              <a:grpSpLocks/>
            </p:cNvGrpSpPr>
            <p:nvPr/>
          </p:nvGrpSpPr>
          <p:grpSpPr bwMode="auto">
            <a:xfrm>
              <a:off x="960" y="1920"/>
              <a:ext cx="1152" cy="1152"/>
              <a:chOff x="576" y="1728"/>
              <a:chExt cx="1152" cy="1152"/>
            </a:xfrm>
          </p:grpSpPr>
          <p:sp>
            <p:nvSpPr>
              <p:cNvPr id="77859"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0"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1"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2"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3"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4"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5"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6"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67"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7851"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7852"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7853"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7854"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7855"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7856"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7857"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7858"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7828" name="Group 22"/>
          <p:cNvGrpSpPr>
            <a:grpSpLocks/>
          </p:cNvGrpSpPr>
          <p:nvPr/>
        </p:nvGrpSpPr>
        <p:grpSpPr bwMode="auto">
          <a:xfrm>
            <a:off x="3783013" y="1600200"/>
            <a:ext cx="3778250" cy="3268663"/>
            <a:chOff x="2428" y="1344"/>
            <a:chExt cx="2380" cy="2059"/>
          </a:xfrm>
        </p:grpSpPr>
        <p:grpSp>
          <p:nvGrpSpPr>
            <p:cNvPr id="77839" name="Group 23"/>
            <p:cNvGrpSpPr>
              <a:grpSpLocks/>
            </p:cNvGrpSpPr>
            <p:nvPr/>
          </p:nvGrpSpPr>
          <p:grpSpPr bwMode="auto">
            <a:xfrm>
              <a:off x="2428" y="1344"/>
              <a:ext cx="2380" cy="2059"/>
              <a:chOff x="2428" y="1344"/>
              <a:chExt cx="2380" cy="2059"/>
            </a:xfrm>
          </p:grpSpPr>
          <p:sp>
            <p:nvSpPr>
              <p:cNvPr id="77846"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7847"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7848"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7849"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77840"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1"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2"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3"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4"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845"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7829"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1"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2"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3"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4" name="Oval 39"/>
          <p:cNvSpPr>
            <a:spLocks noChangeArrowheads="1"/>
          </p:cNvSpPr>
          <p:nvPr/>
        </p:nvSpPr>
        <p:spPr bwMode="auto">
          <a:xfrm>
            <a:off x="2057400" y="304165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6"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7837" name="TextBox 41"/>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7838" name="TextBox 42"/>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78851" name="Group 3"/>
          <p:cNvGrpSpPr>
            <a:grpSpLocks/>
          </p:cNvGrpSpPr>
          <p:nvPr/>
        </p:nvGrpSpPr>
        <p:grpSpPr bwMode="auto">
          <a:xfrm>
            <a:off x="762000" y="2133600"/>
            <a:ext cx="2225675" cy="2209800"/>
            <a:chOff x="768" y="1680"/>
            <a:chExt cx="1402" cy="1392"/>
          </a:xfrm>
        </p:grpSpPr>
        <p:grpSp>
          <p:nvGrpSpPr>
            <p:cNvPr id="78876" name="Group 4"/>
            <p:cNvGrpSpPr>
              <a:grpSpLocks/>
            </p:cNvGrpSpPr>
            <p:nvPr/>
          </p:nvGrpSpPr>
          <p:grpSpPr bwMode="auto">
            <a:xfrm>
              <a:off x="960" y="1920"/>
              <a:ext cx="1152" cy="1152"/>
              <a:chOff x="576" y="1728"/>
              <a:chExt cx="1152" cy="1152"/>
            </a:xfrm>
          </p:grpSpPr>
          <p:sp>
            <p:nvSpPr>
              <p:cNvPr id="78885"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6"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7"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8"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89"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0"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1"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2"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93"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78877"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78878"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78879"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78880"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78881"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78882"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78883"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78884"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78852" name="Group 22"/>
          <p:cNvGrpSpPr>
            <a:grpSpLocks/>
          </p:cNvGrpSpPr>
          <p:nvPr/>
        </p:nvGrpSpPr>
        <p:grpSpPr bwMode="auto">
          <a:xfrm>
            <a:off x="3783013" y="1600200"/>
            <a:ext cx="3778250" cy="3268663"/>
            <a:chOff x="2428" y="1344"/>
            <a:chExt cx="2380" cy="2059"/>
          </a:xfrm>
        </p:grpSpPr>
        <p:grpSp>
          <p:nvGrpSpPr>
            <p:cNvPr id="78865" name="Group 23"/>
            <p:cNvGrpSpPr>
              <a:grpSpLocks/>
            </p:cNvGrpSpPr>
            <p:nvPr/>
          </p:nvGrpSpPr>
          <p:grpSpPr bwMode="auto">
            <a:xfrm>
              <a:off x="2428" y="1344"/>
              <a:ext cx="2380" cy="2059"/>
              <a:chOff x="2428" y="1344"/>
              <a:chExt cx="2380" cy="2059"/>
            </a:xfrm>
          </p:grpSpPr>
          <p:sp>
            <p:nvSpPr>
              <p:cNvPr id="78872"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78873" name="Text Box 25"/>
              <p:cNvSpPr txBox="1">
                <a:spLocks noChangeArrowheads="1"/>
              </p:cNvSpPr>
              <p:nvPr/>
            </p:nvSpPr>
            <p:spPr bwMode="auto">
              <a:xfrm>
                <a:off x="242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,3,  }</a:t>
                </a:r>
              </a:p>
            </p:txBody>
          </p:sp>
          <p:sp>
            <p:nvSpPr>
              <p:cNvPr id="78874" name="Text Box 26"/>
              <p:cNvSpPr txBox="1">
                <a:spLocks noChangeArrowheads="1"/>
              </p:cNvSpPr>
              <p:nvPr/>
            </p:nvSpPr>
            <p:spPr bwMode="auto">
              <a:xfrm>
                <a:off x="3875" y="2880"/>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,3,4}</a:t>
                </a:r>
              </a:p>
            </p:txBody>
          </p:sp>
          <p:sp>
            <p:nvSpPr>
              <p:cNvPr id="78875"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78866"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7"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8"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69"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70"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71"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78853"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4"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5"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6"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7"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8"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59"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0"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1"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2"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78863"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78864" name="TextBox 4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mtClean="0"/>
              <a:t>Example: 4-Queens Problem</a:t>
            </a:r>
          </a:p>
        </p:txBody>
      </p:sp>
      <p:sp>
        <p:nvSpPr>
          <p:cNvPr id="79875"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(X2,3) (X3,2) (X3,4) (X4,2) }</a:t>
            </a:r>
          </a:p>
          <a:p>
            <a:pPr lvl="2"/>
            <a:endParaRPr lang="en-US" altLang="en-US" smtClean="0"/>
          </a:p>
          <a:p>
            <a:r>
              <a:rPr lang="en-US" altLang="en-US" smtClean="0"/>
              <a:t>X2 Level:</a:t>
            </a:r>
          </a:p>
          <a:p>
            <a:pPr lvl="1"/>
            <a:r>
              <a:rPr lang="en-US" altLang="en-US" b="1" smtClean="0">
                <a:solidFill>
                  <a:srgbClr val="FF0000"/>
                </a:solidFill>
              </a:rPr>
              <a:t>Deleted:</a:t>
            </a:r>
          </a:p>
          <a:p>
            <a:pPr lvl="2"/>
            <a:r>
              <a:rPr lang="en-US" altLang="en-US" smtClean="0"/>
              <a:t>{ (X3,3) (X4,4) }</a:t>
            </a:r>
          </a:p>
          <a:p>
            <a:endParaRPr lang="en-US" altLang="en-US" smtClean="0"/>
          </a:p>
          <a:p>
            <a:pPr lvl="2"/>
            <a:endParaRPr lang="en-US" alt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0899" name="Group 3"/>
          <p:cNvGrpSpPr>
            <a:grpSpLocks/>
          </p:cNvGrpSpPr>
          <p:nvPr/>
        </p:nvGrpSpPr>
        <p:grpSpPr bwMode="auto">
          <a:xfrm>
            <a:off x="762000" y="2133600"/>
            <a:ext cx="2225675" cy="2209800"/>
            <a:chOff x="768" y="1680"/>
            <a:chExt cx="1402" cy="1392"/>
          </a:xfrm>
        </p:grpSpPr>
        <p:grpSp>
          <p:nvGrpSpPr>
            <p:cNvPr id="80924" name="Group 4"/>
            <p:cNvGrpSpPr>
              <a:grpSpLocks/>
            </p:cNvGrpSpPr>
            <p:nvPr/>
          </p:nvGrpSpPr>
          <p:grpSpPr bwMode="auto">
            <a:xfrm>
              <a:off x="960" y="1920"/>
              <a:ext cx="1152" cy="1152"/>
              <a:chOff x="576" y="1728"/>
              <a:chExt cx="1152" cy="1152"/>
            </a:xfrm>
          </p:grpSpPr>
          <p:sp>
            <p:nvSpPr>
              <p:cNvPr id="8093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3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4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4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092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092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092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092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092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093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093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093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0900" name="Group 22"/>
          <p:cNvGrpSpPr>
            <a:grpSpLocks/>
          </p:cNvGrpSpPr>
          <p:nvPr/>
        </p:nvGrpSpPr>
        <p:grpSpPr bwMode="auto">
          <a:xfrm>
            <a:off x="3771900" y="1600200"/>
            <a:ext cx="3789363" cy="3268663"/>
            <a:chOff x="2421" y="1344"/>
            <a:chExt cx="2387" cy="2059"/>
          </a:xfrm>
        </p:grpSpPr>
        <p:grpSp>
          <p:nvGrpSpPr>
            <p:cNvPr id="80913" name="Group 23"/>
            <p:cNvGrpSpPr>
              <a:grpSpLocks/>
            </p:cNvGrpSpPr>
            <p:nvPr/>
          </p:nvGrpSpPr>
          <p:grpSpPr bwMode="auto">
            <a:xfrm>
              <a:off x="2421" y="1344"/>
              <a:ext cx="2387" cy="2059"/>
              <a:chOff x="2421" y="1344"/>
              <a:chExt cx="2387" cy="2059"/>
            </a:xfrm>
          </p:grpSpPr>
          <p:sp>
            <p:nvSpPr>
              <p:cNvPr id="80920"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0921" name="Text Box 25"/>
              <p:cNvSpPr txBox="1">
                <a:spLocks noChangeArrowheads="1"/>
              </p:cNvSpPr>
              <p:nvPr/>
            </p:nvSpPr>
            <p:spPr bwMode="auto">
              <a:xfrm>
                <a:off x="242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X3</a:t>
                </a:r>
              </a:p>
              <a:p>
                <a:pPr algn="ctr" eaLnBrk="1" hangingPunct="1">
                  <a:spcBef>
                    <a:spcPct val="0"/>
                  </a:spcBef>
                  <a:buSzTx/>
                  <a:buFontTx/>
                  <a:buNone/>
                </a:pPr>
                <a:r>
                  <a:rPr lang="en-US" altLang="en-US" sz="2400">
                    <a:latin typeface="Tahoma" pitchFamily="34" charset="0"/>
                  </a:rPr>
                  <a:t>{1,  ,  ,  }</a:t>
                </a:r>
              </a:p>
            </p:txBody>
          </p:sp>
          <p:sp>
            <p:nvSpPr>
              <p:cNvPr id="80922"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0923"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091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091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0901"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3"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4"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5"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6"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8"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09"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10"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0911" name="TextBox 43"/>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0912" name="TextBox 44"/>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1923" name="Group 3"/>
          <p:cNvGrpSpPr>
            <a:grpSpLocks/>
          </p:cNvGrpSpPr>
          <p:nvPr/>
        </p:nvGrpSpPr>
        <p:grpSpPr bwMode="auto">
          <a:xfrm>
            <a:off x="762000" y="2133600"/>
            <a:ext cx="2225675" cy="2209800"/>
            <a:chOff x="768" y="1680"/>
            <a:chExt cx="1402" cy="1392"/>
          </a:xfrm>
        </p:grpSpPr>
        <p:grpSp>
          <p:nvGrpSpPr>
            <p:cNvPr id="81949" name="Group 4"/>
            <p:cNvGrpSpPr>
              <a:grpSpLocks/>
            </p:cNvGrpSpPr>
            <p:nvPr/>
          </p:nvGrpSpPr>
          <p:grpSpPr bwMode="auto">
            <a:xfrm>
              <a:off x="960" y="1920"/>
              <a:ext cx="1152" cy="1152"/>
              <a:chOff x="576" y="1728"/>
              <a:chExt cx="1152" cy="1152"/>
            </a:xfrm>
          </p:grpSpPr>
          <p:sp>
            <p:nvSpPr>
              <p:cNvPr id="81958"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59"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0"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1"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2"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3"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4"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5"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66"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1950"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1951"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1952"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1953"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1954"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1955"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1956"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1957"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1924" name="Group 22"/>
          <p:cNvGrpSpPr>
            <a:grpSpLocks/>
          </p:cNvGrpSpPr>
          <p:nvPr/>
        </p:nvGrpSpPr>
        <p:grpSpPr bwMode="auto">
          <a:xfrm>
            <a:off x="3760788" y="1600200"/>
            <a:ext cx="3800475" cy="3268663"/>
            <a:chOff x="2414" y="1344"/>
            <a:chExt cx="2394" cy="2059"/>
          </a:xfrm>
        </p:grpSpPr>
        <p:grpSp>
          <p:nvGrpSpPr>
            <p:cNvPr id="81938" name="Group 23"/>
            <p:cNvGrpSpPr>
              <a:grpSpLocks/>
            </p:cNvGrpSpPr>
            <p:nvPr/>
          </p:nvGrpSpPr>
          <p:grpSpPr bwMode="auto">
            <a:xfrm>
              <a:off x="2414" y="1344"/>
              <a:ext cx="2394" cy="2059"/>
              <a:chOff x="2414" y="1344"/>
              <a:chExt cx="2394" cy="2059"/>
            </a:xfrm>
          </p:grpSpPr>
          <p:sp>
            <p:nvSpPr>
              <p:cNvPr id="81945"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1946"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1947"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1948"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1939"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0"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1"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2"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3"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1944"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1925"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6"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7"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8"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29"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0"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1"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2"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3"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4"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5"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1936" name="TextBox 44"/>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1937" name="TextBox 45"/>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2947" name="Group 3"/>
          <p:cNvGrpSpPr>
            <a:grpSpLocks/>
          </p:cNvGrpSpPr>
          <p:nvPr/>
        </p:nvGrpSpPr>
        <p:grpSpPr bwMode="auto">
          <a:xfrm>
            <a:off x="762000" y="2133600"/>
            <a:ext cx="2225675" cy="2209800"/>
            <a:chOff x="768" y="1680"/>
            <a:chExt cx="1402" cy="1392"/>
          </a:xfrm>
        </p:grpSpPr>
        <p:grpSp>
          <p:nvGrpSpPr>
            <p:cNvPr id="82974" name="Group 4"/>
            <p:cNvGrpSpPr>
              <a:grpSpLocks/>
            </p:cNvGrpSpPr>
            <p:nvPr/>
          </p:nvGrpSpPr>
          <p:grpSpPr bwMode="auto">
            <a:xfrm>
              <a:off x="960" y="1920"/>
              <a:ext cx="1152" cy="1152"/>
              <a:chOff x="576" y="1728"/>
              <a:chExt cx="1152" cy="1152"/>
            </a:xfrm>
          </p:grpSpPr>
          <p:sp>
            <p:nvSpPr>
              <p:cNvPr id="82983"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4"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5"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6"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7"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8"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89"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90"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91"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2975"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2976"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2977"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2978"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2979"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2980"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2981"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2982"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2948" name="Group 22"/>
          <p:cNvGrpSpPr>
            <a:grpSpLocks/>
          </p:cNvGrpSpPr>
          <p:nvPr/>
        </p:nvGrpSpPr>
        <p:grpSpPr bwMode="auto">
          <a:xfrm>
            <a:off x="3760788" y="1600200"/>
            <a:ext cx="3800475" cy="3268663"/>
            <a:chOff x="2414" y="1344"/>
            <a:chExt cx="2394" cy="2059"/>
          </a:xfrm>
        </p:grpSpPr>
        <p:grpSp>
          <p:nvGrpSpPr>
            <p:cNvPr id="82963" name="Group 23"/>
            <p:cNvGrpSpPr>
              <a:grpSpLocks/>
            </p:cNvGrpSpPr>
            <p:nvPr/>
          </p:nvGrpSpPr>
          <p:grpSpPr bwMode="auto">
            <a:xfrm>
              <a:off x="2414" y="1344"/>
              <a:ext cx="2394" cy="2059"/>
              <a:chOff x="2414" y="1344"/>
              <a:chExt cx="2394" cy="2059"/>
            </a:xfrm>
          </p:grpSpPr>
          <p:sp>
            <p:nvSpPr>
              <p:cNvPr id="82970"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2971"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2972" name="Text Box 26"/>
              <p:cNvSpPr txBox="1">
                <a:spLocks noChangeArrowheads="1"/>
              </p:cNvSpPr>
              <p:nvPr/>
            </p:nvSpPr>
            <p:spPr bwMode="auto">
              <a:xfrm>
                <a:off x="3868" y="2880"/>
                <a:ext cx="932"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{1,  ,3,  }</a:t>
                </a:r>
              </a:p>
            </p:txBody>
          </p:sp>
          <p:sp>
            <p:nvSpPr>
              <p:cNvPr id="82973"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2964"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5"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6"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7"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8"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2969"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2949"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0"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1"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2"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3"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4"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5"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6"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7"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8"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59"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60"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2961"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2962" name="TextBox 46"/>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CSP example: map coloring</a:t>
            </a:r>
          </a:p>
        </p:txBody>
      </p:sp>
      <p:sp>
        <p:nvSpPr>
          <p:cNvPr id="10243" name="Rectangle 3"/>
          <p:cNvSpPr>
            <a:spLocks noGrp="1" noChangeArrowheads="1"/>
          </p:cNvSpPr>
          <p:nvPr>
            <p:ph type="body" sz="half" idx="2"/>
          </p:nvPr>
        </p:nvSpPr>
        <p:spPr>
          <a:xfrm>
            <a:off x="457200" y="4648200"/>
            <a:ext cx="8458200" cy="1295400"/>
          </a:xfrm>
        </p:spPr>
        <p:txBody>
          <a:bodyPr/>
          <a:lstStyle/>
          <a:p>
            <a:pPr eaLnBrk="1" hangingPunct="1">
              <a:lnSpc>
                <a:spcPct val="90000"/>
              </a:lnSpc>
            </a:pPr>
            <a:r>
              <a:rPr lang="en-US" altLang="en-US" smtClean="0"/>
              <a:t>Solutions are assignments satisfying all constraints, e.g.</a:t>
            </a:r>
          </a:p>
          <a:p>
            <a:pPr eaLnBrk="1" hangingPunct="1">
              <a:lnSpc>
                <a:spcPct val="90000"/>
              </a:lnSpc>
              <a:buFontTx/>
              <a:buNone/>
            </a:pPr>
            <a:r>
              <a:rPr lang="en-US" altLang="en-US" smtClean="0"/>
              <a:t>	 </a:t>
            </a:r>
            <a:r>
              <a:rPr lang="en-US" altLang="en-US" i="1" smtClean="0"/>
              <a:t>{WA=red,NT=green,Q=red,NSW=green,V=red,SA=blue,T=green}</a:t>
            </a:r>
          </a:p>
        </p:txBody>
      </p:sp>
      <p:pic>
        <p:nvPicPr>
          <p:cNvPr id="10244" name="Picture 4"/>
          <p:cNvPicPr>
            <a:picLocks noGrp="1" noChangeAspect="1" noChangeArrowheads="1"/>
          </p:cNvPicPr>
          <p:nvPr>
            <p:ph sz="half" idx="1"/>
          </p:nvPr>
        </p:nvPicPr>
        <p:blipFill>
          <a:blip r:embed="rId3">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a:xfrm>
            <a:off x="1752600" y="1219200"/>
            <a:ext cx="6096000" cy="3057525"/>
          </a:xfr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smtClean="0"/>
              <a:t>Example: 4-Queens Problem</a:t>
            </a:r>
          </a:p>
        </p:txBody>
      </p:sp>
      <p:sp>
        <p:nvSpPr>
          <p:cNvPr id="83971" name="Content Placeholder 2"/>
          <p:cNvSpPr>
            <a:spLocks noGrp="1"/>
          </p:cNvSpPr>
          <p:nvPr>
            <p:ph idx="1"/>
          </p:nvPr>
        </p:nvSpPr>
        <p:spPr/>
        <p:txBody>
          <a:bodyPr/>
          <a:lstStyle/>
          <a:p>
            <a:r>
              <a:rPr lang="en-US" altLang="en-US" smtClean="0"/>
              <a:t>X1 Level:</a:t>
            </a:r>
          </a:p>
          <a:p>
            <a:pPr lvl="1"/>
            <a:r>
              <a:rPr lang="en-US" altLang="en-US" smtClean="0"/>
              <a:t>Deleted:</a:t>
            </a:r>
          </a:p>
          <a:p>
            <a:pPr lvl="2"/>
            <a:r>
              <a:rPr lang="en-US" altLang="en-US" smtClean="0"/>
              <a:t>{ (X2,1) (X2,2) (X2,3) (X3,2) (X3,4) (X4,2) }</a:t>
            </a:r>
          </a:p>
          <a:p>
            <a:pPr lvl="2"/>
            <a:endParaRPr lang="en-US" altLang="en-US" smtClean="0"/>
          </a:p>
          <a:p>
            <a:r>
              <a:rPr lang="en-US" altLang="en-US" smtClean="0"/>
              <a:t>X2 Level:</a:t>
            </a:r>
          </a:p>
          <a:p>
            <a:pPr lvl="1"/>
            <a:r>
              <a:rPr lang="en-US" altLang="en-US" smtClean="0"/>
              <a:t>Deleted:</a:t>
            </a:r>
          </a:p>
          <a:p>
            <a:pPr lvl="2"/>
            <a:r>
              <a:rPr lang="en-US" altLang="en-US" smtClean="0"/>
              <a:t>{ (X3,3) (X4,4) }</a:t>
            </a:r>
          </a:p>
          <a:p>
            <a:endParaRPr lang="en-US" altLang="en-US" smtClean="0"/>
          </a:p>
          <a:p>
            <a:r>
              <a:rPr lang="en-US" altLang="en-US" smtClean="0"/>
              <a:t>X3 Level:</a:t>
            </a:r>
          </a:p>
          <a:p>
            <a:pPr lvl="1"/>
            <a:r>
              <a:rPr lang="en-US" altLang="en-US" b="1" smtClean="0">
                <a:solidFill>
                  <a:srgbClr val="FF0000"/>
                </a:solidFill>
              </a:rPr>
              <a:t>Deleted:</a:t>
            </a:r>
          </a:p>
          <a:p>
            <a:pPr lvl="2"/>
            <a:r>
              <a:rPr lang="en-US" altLang="en-US" smtClean="0"/>
              <a:t>{ (X4,1) }</a:t>
            </a:r>
          </a:p>
          <a:p>
            <a:endParaRPr lang="en-US" altLang="en-US"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4995" name="Group 3"/>
          <p:cNvGrpSpPr>
            <a:grpSpLocks/>
          </p:cNvGrpSpPr>
          <p:nvPr/>
        </p:nvGrpSpPr>
        <p:grpSpPr bwMode="auto">
          <a:xfrm>
            <a:off x="762000" y="2133600"/>
            <a:ext cx="2225675" cy="2209800"/>
            <a:chOff x="768" y="1680"/>
            <a:chExt cx="1402" cy="1392"/>
          </a:xfrm>
        </p:grpSpPr>
        <p:grpSp>
          <p:nvGrpSpPr>
            <p:cNvPr id="85022" name="Group 4"/>
            <p:cNvGrpSpPr>
              <a:grpSpLocks/>
            </p:cNvGrpSpPr>
            <p:nvPr/>
          </p:nvGrpSpPr>
          <p:grpSpPr bwMode="auto">
            <a:xfrm>
              <a:off x="960" y="1920"/>
              <a:ext cx="1152" cy="1152"/>
              <a:chOff x="576" y="1728"/>
              <a:chExt cx="1152" cy="1152"/>
            </a:xfrm>
          </p:grpSpPr>
          <p:sp>
            <p:nvSpPr>
              <p:cNvPr id="85031"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2"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3"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4"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5"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6"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7"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8"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39"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5023"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5024"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5025"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5026"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5027"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5028"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5029"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5030"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4996" name="Group 22"/>
          <p:cNvGrpSpPr>
            <a:grpSpLocks/>
          </p:cNvGrpSpPr>
          <p:nvPr/>
        </p:nvGrpSpPr>
        <p:grpSpPr bwMode="auto">
          <a:xfrm>
            <a:off x="3760788" y="1600200"/>
            <a:ext cx="3800475" cy="3268663"/>
            <a:chOff x="2414" y="1344"/>
            <a:chExt cx="2394" cy="2059"/>
          </a:xfrm>
        </p:grpSpPr>
        <p:grpSp>
          <p:nvGrpSpPr>
            <p:cNvPr id="85011" name="Group 23"/>
            <p:cNvGrpSpPr>
              <a:grpSpLocks/>
            </p:cNvGrpSpPr>
            <p:nvPr/>
          </p:nvGrpSpPr>
          <p:grpSpPr bwMode="auto">
            <a:xfrm>
              <a:off x="2414" y="1344"/>
              <a:ext cx="2394" cy="2059"/>
              <a:chOff x="2414" y="1344"/>
              <a:chExt cx="2394" cy="2059"/>
            </a:xfrm>
          </p:grpSpPr>
          <p:sp>
            <p:nvSpPr>
              <p:cNvPr id="85018"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5019"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5020"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latin typeface="Tahoma" pitchFamily="34" charset="0"/>
                  </a:rPr>
                  <a:t>X4</a:t>
                </a:r>
              </a:p>
              <a:p>
                <a:pPr algn="ctr" eaLnBrk="1" hangingPunct="1">
                  <a:spcBef>
                    <a:spcPct val="0"/>
                  </a:spcBef>
                  <a:buSzTx/>
                  <a:buFontTx/>
                  <a:buNone/>
                </a:pPr>
                <a:r>
                  <a:rPr lang="en-US" altLang="en-US" sz="2400">
                    <a:latin typeface="Tahoma" pitchFamily="34" charset="0"/>
                  </a:rPr>
                  <a:t>{  ,  ,3,  }</a:t>
                </a:r>
              </a:p>
            </p:txBody>
          </p:sp>
          <p:sp>
            <p:nvSpPr>
              <p:cNvPr id="85021"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5012"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3"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4"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5"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6"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5017"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4997"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4998"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4999"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0"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1"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2"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3"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4"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5"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6"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7"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8"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5009" name="TextBox 45"/>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5010" name="TextBox 46"/>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mtClean="0"/>
              <a:t>Example: 4-Queens Problem</a:t>
            </a:r>
          </a:p>
        </p:txBody>
      </p:sp>
      <p:grpSp>
        <p:nvGrpSpPr>
          <p:cNvPr id="86019" name="Group 3"/>
          <p:cNvGrpSpPr>
            <a:grpSpLocks/>
          </p:cNvGrpSpPr>
          <p:nvPr/>
        </p:nvGrpSpPr>
        <p:grpSpPr bwMode="auto">
          <a:xfrm>
            <a:off x="762000" y="2133600"/>
            <a:ext cx="2225675" cy="2209800"/>
            <a:chOff x="768" y="1680"/>
            <a:chExt cx="1402" cy="1392"/>
          </a:xfrm>
        </p:grpSpPr>
        <p:grpSp>
          <p:nvGrpSpPr>
            <p:cNvPr id="86047" name="Group 4"/>
            <p:cNvGrpSpPr>
              <a:grpSpLocks/>
            </p:cNvGrpSpPr>
            <p:nvPr/>
          </p:nvGrpSpPr>
          <p:grpSpPr bwMode="auto">
            <a:xfrm>
              <a:off x="960" y="1920"/>
              <a:ext cx="1152" cy="1152"/>
              <a:chOff x="576" y="1728"/>
              <a:chExt cx="1152" cy="1152"/>
            </a:xfrm>
          </p:grpSpPr>
          <p:sp>
            <p:nvSpPr>
              <p:cNvPr id="86056" name="Rectangle 5"/>
              <p:cNvSpPr>
                <a:spLocks noChangeArrowheads="1"/>
              </p:cNvSpPr>
              <p:nvPr/>
            </p:nvSpPr>
            <p:spPr bwMode="auto">
              <a:xfrm>
                <a:off x="576" y="1728"/>
                <a:ext cx="1152" cy="11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7" name="Rectangle 6"/>
              <p:cNvSpPr>
                <a:spLocks noChangeArrowheads="1"/>
              </p:cNvSpPr>
              <p:nvPr/>
            </p:nvSpPr>
            <p:spPr bwMode="auto">
              <a:xfrm>
                <a:off x="864"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8" name="Rectangle 7"/>
              <p:cNvSpPr>
                <a:spLocks noChangeArrowheads="1"/>
              </p:cNvSpPr>
              <p:nvPr/>
            </p:nvSpPr>
            <p:spPr bwMode="auto">
              <a:xfrm>
                <a:off x="1152"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59" name="Rectangle 8"/>
              <p:cNvSpPr>
                <a:spLocks noChangeArrowheads="1"/>
              </p:cNvSpPr>
              <p:nvPr/>
            </p:nvSpPr>
            <p:spPr bwMode="auto">
              <a:xfrm>
                <a:off x="864"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0" name="Rectangle 9"/>
              <p:cNvSpPr>
                <a:spLocks noChangeArrowheads="1"/>
              </p:cNvSpPr>
              <p:nvPr/>
            </p:nvSpPr>
            <p:spPr bwMode="auto">
              <a:xfrm>
                <a:off x="576"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1" name="Rectangle 10"/>
              <p:cNvSpPr>
                <a:spLocks noChangeArrowheads="1"/>
              </p:cNvSpPr>
              <p:nvPr/>
            </p:nvSpPr>
            <p:spPr bwMode="auto">
              <a:xfrm>
                <a:off x="1440" y="2304"/>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2" name="Rectangle 11"/>
              <p:cNvSpPr>
                <a:spLocks noChangeArrowheads="1"/>
              </p:cNvSpPr>
              <p:nvPr/>
            </p:nvSpPr>
            <p:spPr bwMode="auto">
              <a:xfrm>
                <a:off x="1152" y="2016"/>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3" name="Rectangle 12"/>
              <p:cNvSpPr>
                <a:spLocks noChangeArrowheads="1"/>
              </p:cNvSpPr>
              <p:nvPr/>
            </p:nvSpPr>
            <p:spPr bwMode="auto">
              <a:xfrm>
                <a:off x="576" y="2592"/>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64" name="Rectangle 13"/>
              <p:cNvSpPr>
                <a:spLocks noChangeArrowheads="1"/>
              </p:cNvSpPr>
              <p:nvPr/>
            </p:nvSpPr>
            <p:spPr bwMode="auto">
              <a:xfrm>
                <a:off x="1440" y="1728"/>
                <a:ext cx="288" cy="288"/>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grpSp>
        <p:sp>
          <p:nvSpPr>
            <p:cNvPr id="86048" name="Text Box 14"/>
            <p:cNvSpPr txBox="1">
              <a:spLocks noChangeArrowheads="1"/>
            </p:cNvSpPr>
            <p:nvPr/>
          </p:nvSpPr>
          <p:spPr bwMode="auto">
            <a:xfrm>
              <a:off x="768" y="1920"/>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1</a:t>
              </a:r>
            </a:p>
          </p:txBody>
        </p:sp>
        <p:sp>
          <p:nvSpPr>
            <p:cNvPr id="86049" name="Text Box 15"/>
            <p:cNvSpPr txBox="1">
              <a:spLocks noChangeArrowheads="1"/>
            </p:cNvSpPr>
            <p:nvPr/>
          </p:nvSpPr>
          <p:spPr bwMode="auto">
            <a:xfrm>
              <a:off x="768" y="2496"/>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3</a:t>
              </a:r>
            </a:p>
          </p:txBody>
        </p:sp>
        <p:sp>
          <p:nvSpPr>
            <p:cNvPr id="86050" name="Text Box 16"/>
            <p:cNvSpPr txBox="1">
              <a:spLocks noChangeArrowheads="1"/>
            </p:cNvSpPr>
            <p:nvPr/>
          </p:nvSpPr>
          <p:spPr bwMode="auto">
            <a:xfrm>
              <a:off x="768" y="2208"/>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2</a:t>
              </a:r>
            </a:p>
          </p:txBody>
        </p:sp>
        <p:sp>
          <p:nvSpPr>
            <p:cNvPr id="86051" name="Text Box 17"/>
            <p:cNvSpPr txBox="1">
              <a:spLocks noChangeArrowheads="1"/>
            </p:cNvSpPr>
            <p:nvPr/>
          </p:nvSpPr>
          <p:spPr bwMode="auto">
            <a:xfrm>
              <a:off x="768" y="2784"/>
              <a:ext cx="20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4</a:t>
              </a:r>
            </a:p>
          </p:txBody>
        </p:sp>
        <p:sp>
          <p:nvSpPr>
            <p:cNvPr id="86052" name="Text Box 18"/>
            <p:cNvSpPr txBox="1">
              <a:spLocks noChangeArrowheads="1"/>
            </p:cNvSpPr>
            <p:nvPr/>
          </p:nvSpPr>
          <p:spPr bwMode="auto">
            <a:xfrm>
              <a:off x="1584"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X3</a:t>
              </a:r>
            </a:p>
          </p:txBody>
        </p:sp>
        <p:sp>
          <p:nvSpPr>
            <p:cNvPr id="86053" name="Text Box 19"/>
            <p:cNvSpPr txBox="1">
              <a:spLocks noChangeArrowheads="1"/>
            </p:cNvSpPr>
            <p:nvPr/>
          </p:nvSpPr>
          <p:spPr bwMode="auto">
            <a:xfrm>
              <a:off x="1296"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X2</a:t>
              </a:r>
            </a:p>
          </p:txBody>
        </p:sp>
        <p:sp>
          <p:nvSpPr>
            <p:cNvPr id="86054" name="Text Box 20"/>
            <p:cNvSpPr txBox="1">
              <a:spLocks noChangeArrowheads="1"/>
            </p:cNvSpPr>
            <p:nvPr/>
          </p:nvSpPr>
          <p:spPr bwMode="auto">
            <a:xfrm>
              <a:off x="1872"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X4</a:t>
              </a:r>
            </a:p>
          </p:txBody>
        </p:sp>
        <p:sp>
          <p:nvSpPr>
            <p:cNvPr id="86055" name="Text Box 21"/>
            <p:cNvSpPr txBox="1">
              <a:spLocks noChangeArrowheads="1"/>
            </p:cNvSpPr>
            <p:nvPr/>
          </p:nvSpPr>
          <p:spPr bwMode="auto">
            <a:xfrm>
              <a:off x="1008" y="1680"/>
              <a:ext cx="2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2000">
                  <a:latin typeface="Tahoma" pitchFamily="34" charset="0"/>
                </a:rPr>
                <a:t>X1</a:t>
              </a:r>
            </a:p>
          </p:txBody>
        </p:sp>
      </p:grpSp>
      <p:grpSp>
        <p:nvGrpSpPr>
          <p:cNvPr id="86020" name="Group 22"/>
          <p:cNvGrpSpPr>
            <a:grpSpLocks/>
          </p:cNvGrpSpPr>
          <p:nvPr/>
        </p:nvGrpSpPr>
        <p:grpSpPr bwMode="auto">
          <a:xfrm>
            <a:off x="3760788" y="1600200"/>
            <a:ext cx="3800475" cy="3268663"/>
            <a:chOff x="2414" y="1344"/>
            <a:chExt cx="2394" cy="2059"/>
          </a:xfrm>
        </p:grpSpPr>
        <p:grpSp>
          <p:nvGrpSpPr>
            <p:cNvPr id="86036" name="Group 23"/>
            <p:cNvGrpSpPr>
              <a:grpSpLocks/>
            </p:cNvGrpSpPr>
            <p:nvPr/>
          </p:nvGrpSpPr>
          <p:grpSpPr bwMode="auto">
            <a:xfrm>
              <a:off x="2414" y="1344"/>
              <a:ext cx="2394" cy="2059"/>
              <a:chOff x="2414" y="1344"/>
              <a:chExt cx="2394" cy="2059"/>
            </a:xfrm>
          </p:grpSpPr>
          <p:sp>
            <p:nvSpPr>
              <p:cNvPr id="86043" name="Text Box 24"/>
              <p:cNvSpPr txBox="1">
                <a:spLocks noChangeArrowheads="1"/>
              </p:cNvSpPr>
              <p:nvPr/>
            </p:nvSpPr>
            <p:spPr bwMode="auto">
              <a:xfrm>
                <a:off x="2436" y="1344"/>
                <a:ext cx="91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3300"/>
                    </a:solidFill>
                    <a:latin typeface="Tahoma" pitchFamily="34" charset="0"/>
                  </a:rPr>
                  <a:t>X1</a:t>
                </a:r>
              </a:p>
              <a:p>
                <a:pPr algn="ctr" eaLnBrk="1" hangingPunct="1">
                  <a:spcBef>
                    <a:spcPct val="0"/>
                  </a:spcBef>
                  <a:buSzTx/>
                  <a:buFontTx/>
                  <a:buNone/>
                </a:pPr>
                <a:r>
                  <a:rPr lang="en-US" altLang="en-US" sz="2400">
                    <a:latin typeface="Tahoma" pitchFamily="34" charset="0"/>
                  </a:rPr>
                  <a:t>{1,</a:t>
                </a:r>
                <a:r>
                  <a:rPr lang="en-US" altLang="en-US" sz="2400">
                    <a:solidFill>
                      <a:srgbClr val="FF0000"/>
                    </a:solidFill>
                    <a:latin typeface="Tahoma" pitchFamily="34" charset="0"/>
                  </a:rPr>
                  <a:t>2</a:t>
                </a:r>
                <a:r>
                  <a:rPr lang="en-US" altLang="en-US" sz="2400">
                    <a:latin typeface="Tahoma" pitchFamily="34" charset="0"/>
                  </a:rPr>
                  <a:t>,3,4}</a:t>
                </a:r>
              </a:p>
            </p:txBody>
          </p:sp>
          <p:sp>
            <p:nvSpPr>
              <p:cNvPr id="86044" name="Text Box 25"/>
              <p:cNvSpPr txBox="1">
                <a:spLocks noChangeArrowheads="1"/>
              </p:cNvSpPr>
              <p:nvPr/>
            </p:nvSpPr>
            <p:spPr bwMode="auto">
              <a:xfrm>
                <a:off x="2414" y="2880"/>
                <a:ext cx="963"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X3</a:t>
                </a:r>
              </a:p>
              <a:p>
                <a:pPr algn="ctr" eaLnBrk="1" hangingPunct="1">
                  <a:spcBef>
                    <a:spcPct val="0"/>
                  </a:spcBef>
                  <a:buSzTx/>
                  <a:buFontTx/>
                  <a:buNone/>
                </a:pPr>
                <a:r>
                  <a:rPr lang="en-US" altLang="en-US" sz="2400">
                    <a:latin typeface="Tahoma" pitchFamily="34" charset="0"/>
                  </a:rPr>
                  <a:t>{</a:t>
                </a:r>
                <a:r>
                  <a:rPr lang="en-US" altLang="en-US" sz="2400">
                    <a:solidFill>
                      <a:srgbClr val="FF0000"/>
                    </a:solidFill>
                    <a:latin typeface="Tahoma" pitchFamily="34" charset="0"/>
                  </a:rPr>
                  <a:t>1</a:t>
                </a:r>
                <a:r>
                  <a:rPr lang="en-US" altLang="en-US" sz="2400">
                    <a:latin typeface="Tahoma" pitchFamily="34" charset="0"/>
                  </a:rPr>
                  <a:t>,  ,</a:t>
                </a:r>
                <a:r>
                  <a:rPr lang="en-US" altLang="en-US" sz="2400">
                    <a:solidFill>
                      <a:srgbClr val="FF0000"/>
                    </a:solidFill>
                    <a:latin typeface="Tahoma" pitchFamily="34" charset="0"/>
                  </a:rPr>
                  <a:t>  </a:t>
                </a:r>
                <a:r>
                  <a:rPr lang="en-US" altLang="en-US" sz="2400">
                    <a:latin typeface="Tahoma" pitchFamily="34" charset="0"/>
                  </a:rPr>
                  <a:t>,  }</a:t>
                </a:r>
              </a:p>
            </p:txBody>
          </p:sp>
          <p:sp>
            <p:nvSpPr>
              <p:cNvPr id="86045" name="Text Box 26"/>
              <p:cNvSpPr txBox="1">
                <a:spLocks noChangeArrowheads="1"/>
              </p:cNvSpPr>
              <p:nvPr/>
            </p:nvSpPr>
            <p:spPr bwMode="auto">
              <a:xfrm>
                <a:off x="3861" y="2880"/>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X4</a:t>
                </a:r>
              </a:p>
              <a:p>
                <a:pPr algn="ctr" eaLnBrk="1" hangingPunct="1">
                  <a:spcBef>
                    <a:spcPct val="0"/>
                  </a:spcBef>
                  <a:buSzTx/>
                  <a:buFontTx/>
                  <a:buNone/>
                </a:pPr>
                <a:r>
                  <a:rPr lang="en-US" altLang="en-US" sz="2400">
                    <a:latin typeface="Tahoma" pitchFamily="34" charset="0"/>
                  </a:rPr>
                  <a:t>{  ,  ,</a:t>
                </a:r>
                <a:r>
                  <a:rPr lang="en-US" altLang="en-US" sz="2400">
                    <a:solidFill>
                      <a:srgbClr val="FF0000"/>
                    </a:solidFill>
                    <a:latin typeface="Tahoma" pitchFamily="34" charset="0"/>
                  </a:rPr>
                  <a:t>3</a:t>
                </a:r>
                <a:r>
                  <a:rPr lang="en-US" altLang="en-US" sz="2400">
                    <a:latin typeface="Tahoma" pitchFamily="34" charset="0"/>
                  </a:rPr>
                  <a:t>,  }</a:t>
                </a:r>
              </a:p>
            </p:txBody>
          </p:sp>
          <p:sp>
            <p:nvSpPr>
              <p:cNvPr id="86046" name="Text Box 27"/>
              <p:cNvSpPr txBox="1">
                <a:spLocks noChangeArrowheads="1"/>
              </p:cNvSpPr>
              <p:nvPr/>
            </p:nvSpPr>
            <p:spPr bwMode="auto">
              <a:xfrm>
                <a:off x="3861" y="1344"/>
                <a:ext cx="947" cy="5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algn="ctr" eaLnBrk="1" hangingPunct="1">
                  <a:spcBef>
                    <a:spcPct val="0"/>
                  </a:spcBef>
                  <a:buSzTx/>
                  <a:buFontTx/>
                  <a:buNone/>
                </a:pPr>
                <a:r>
                  <a:rPr lang="en-US" altLang="en-US" sz="2400">
                    <a:solidFill>
                      <a:srgbClr val="FF0000"/>
                    </a:solidFill>
                    <a:latin typeface="Tahoma" pitchFamily="34" charset="0"/>
                  </a:rPr>
                  <a:t>X2</a:t>
                </a:r>
              </a:p>
              <a:p>
                <a:pPr algn="ctr" eaLnBrk="1" hangingPunct="1">
                  <a:spcBef>
                    <a:spcPct val="0"/>
                  </a:spcBef>
                  <a:buSzTx/>
                  <a:buFontTx/>
                  <a:buNone/>
                </a:pPr>
                <a:r>
                  <a:rPr lang="en-US" altLang="en-US" sz="2400">
                    <a:latin typeface="Tahoma" pitchFamily="34" charset="0"/>
                  </a:rPr>
                  <a:t>{  ,  ,  ,</a:t>
                </a:r>
                <a:r>
                  <a:rPr lang="en-US" altLang="en-US" sz="2400">
                    <a:solidFill>
                      <a:srgbClr val="FF0000"/>
                    </a:solidFill>
                    <a:latin typeface="Tahoma" pitchFamily="34" charset="0"/>
                  </a:rPr>
                  <a:t>4</a:t>
                </a:r>
                <a:r>
                  <a:rPr lang="en-US" altLang="en-US" sz="2400">
                    <a:latin typeface="Tahoma" pitchFamily="34" charset="0"/>
                  </a:rPr>
                  <a:t>}</a:t>
                </a:r>
              </a:p>
            </p:txBody>
          </p:sp>
        </p:grpSp>
        <p:sp>
          <p:nvSpPr>
            <p:cNvPr id="86037" name="Line 28"/>
            <p:cNvSpPr>
              <a:spLocks noChangeShapeType="1"/>
            </p:cNvSpPr>
            <p:nvPr/>
          </p:nvSpPr>
          <p:spPr bwMode="auto">
            <a:xfrm>
              <a:off x="3360" y="1584"/>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38" name="Line 29"/>
            <p:cNvSpPr>
              <a:spLocks noChangeShapeType="1"/>
            </p:cNvSpPr>
            <p:nvPr/>
          </p:nvSpPr>
          <p:spPr bwMode="auto">
            <a:xfrm>
              <a:off x="2928"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39" name="Line 30"/>
            <p:cNvSpPr>
              <a:spLocks noChangeShapeType="1"/>
            </p:cNvSpPr>
            <p:nvPr/>
          </p:nvSpPr>
          <p:spPr bwMode="auto">
            <a:xfrm>
              <a:off x="3360" y="3120"/>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0" name="Line 31"/>
            <p:cNvSpPr>
              <a:spLocks noChangeShapeType="1"/>
            </p:cNvSpPr>
            <p:nvPr/>
          </p:nvSpPr>
          <p:spPr bwMode="auto">
            <a:xfrm>
              <a:off x="4320" y="1872"/>
              <a:ext cx="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1" name="Line 32"/>
            <p:cNvSpPr>
              <a:spLocks noChangeShapeType="1"/>
            </p:cNvSpPr>
            <p:nvPr/>
          </p:nvSpPr>
          <p:spPr bwMode="auto">
            <a:xfrm>
              <a:off x="3312" y="187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6042" name="Line 33"/>
            <p:cNvSpPr>
              <a:spLocks noChangeShapeType="1"/>
            </p:cNvSpPr>
            <p:nvPr/>
          </p:nvSpPr>
          <p:spPr bwMode="auto">
            <a:xfrm flipH="1">
              <a:off x="3360" y="1872"/>
              <a:ext cx="528"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86021" name="AutoShape 34"/>
          <p:cNvSpPr>
            <a:spLocks noChangeArrowheads="1"/>
          </p:cNvSpPr>
          <p:nvPr/>
        </p:nvSpPr>
        <p:spPr bwMode="auto">
          <a:xfrm>
            <a:off x="1089025" y="2965450"/>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2" name="Oval 35"/>
          <p:cNvSpPr>
            <a:spLocks noChangeArrowheads="1"/>
          </p:cNvSpPr>
          <p:nvPr/>
        </p:nvSpPr>
        <p:spPr bwMode="auto">
          <a:xfrm>
            <a:off x="1600200" y="25908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3" name="Oval 36"/>
          <p:cNvSpPr>
            <a:spLocks noChangeArrowheads="1"/>
          </p:cNvSpPr>
          <p:nvPr/>
        </p:nvSpPr>
        <p:spPr bwMode="auto">
          <a:xfrm>
            <a:off x="1587500" y="35226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4" name="Oval 37"/>
          <p:cNvSpPr>
            <a:spLocks noChangeArrowheads="1"/>
          </p:cNvSpPr>
          <p:nvPr/>
        </p:nvSpPr>
        <p:spPr bwMode="auto">
          <a:xfrm>
            <a:off x="2530475"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5" name="Oval 38"/>
          <p:cNvSpPr>
            <a:spLocks noChangeArrowheads="1"/>
          </p:cNvSpPr>
          <p:nvPr/>
        </p:nvSpPr>
        <p:spPr bwMode="auto">
          <a:xfrm>
            <a:off x="2057400" y="39798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6" name="Oval 39"/>
          <p:cNvSpPr>
            <a:spLocks noChangeArrowheads="1"/>
          </p:cNvSpPr>
          <p:nvPr/>
        </p:nvSpPr>
        <p:spPr bwMode="auto">
          <a:xfrm>
            <a:off x="2514600" y="3959225"/>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7" name="Oval 41"/>
          <p:cNvSpPr>
            <a:spLocks noChangeArrowheads="1"/>
          </p:cNvSpPr>
          <p:nvPr/>
        </p:nvSpPr>
        <p:spPr bwMode="auto">
          <a:xfrm>
            <a:off x="1600200" y="30480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8" name="AutoShape 34"/>
          <p:cNvSpPr>
            <a:spLocks noChangeArrowheads="1"/>
          </p:cNvSpPr>
          <p:nvPr/>
        </p:nvSpPr>
        <p:spPr bwMode="auto">
          <a:xfrm>
            <a:off x="1525588" y="39036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29" name="Oval 39"/>
          <p:cNvSpPr>
            <a:spLocks noChangeArrowheads="1"/>
          </p:cNvSpPr>
          <p:nvPr/>
        </p:nvSpPr>
        <p:spPr bwMode="auto">
          <a:xfrm>
            <a:off x="2057400" y="3505200"/>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0" name="Oval 39"/>
          <p:cNvSpPr>
            <a:spLocks noChangeArrowheads="1"/>
          </p:cNvSpPr>
          <p:nvPr/>
        </p:nvSpPr>
        <p:spPr bwMode="auto">
          <a:xfrm>
            <a:off x="2057400" y="306546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1" name="AutoShape 34"/>
          <p:cNvSpPr>
            <a:spLocks noChangeArrowheads="1"/>
          </p:cNvSpPr>
          <p:nvPr/>
        </p:nvSpPr>
        <p:spPr bwMode="auto">
          <a:xfrm>
            <a:off x="1981200" y="2532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2" name="Oval 37"/>
          <p:cNvSpPr>
            <a:spLocks noChangeArrowheads="1"/>
          </p:cNvSpPr>
          <p:nvPr/>
        </p:nvSpPr>
        <p:spPr bwMode="auto">
          <a:xfrm>
            <a:off x="2514600" y="2589213"/>
            <a:ext cx="304800" cy="304800"/>
          </a:xfrm>
          <a:prstGeom prst="ellipse">
            <a:avLst/>
          </a:prstGeom>
          <a:solidFill>
            <a:srgbClr val="800080"/>
          </a:solidFill>
          <a:ln w="9525">
            <a:solidFill>
              <a:schemeClr val="tx1"/>
            </a:solidFill>
            <a:round/>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3" name="AutoShape 34"/>
          <p:cNvSpPr>
            <a:spLocks noChangeArrowheads="1"/>
          </p:cNvSpPr>
          <p:nvPr/>
        </p:nvSpPr>
        <p:spPr bwMode="auto">
          <a:xfrm>
            <a:off x="2449513" y="3421063"/>
            <a:ext cx="457200" cy="457200"/>
          </a:xfrm>
          <a:prstGeom prst="star4">
            <a:avLst>
              <a:gd name="adj" fmla="val 12500"/>
            </a:avLst>
          </a:prstGeom>
          <a:solidFill>
            <a:srgbClr val="FF3300"/>
          </a:solidFill>
          <a:ln w="9525">
            <a:solidFill>
              <a:schemeClr val="tx1"/>
            </a:solidFill>
            <a:miter lim="800000"/>
            <a:headEnd/>
            <a:tailEnd/>
          </a:ln>
        </p:spPr>
        <p:txBody>
          <a:bodyPr wrap="none" anchor="ct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endParaRPr lang="en-US" altLang="en-US">
              <a:latin typeface="Arial" charset="0"/>
            </a:endParaRPr>
          </a:p>
        </p:txBody>
      </p:sp>
      <p:sp>
        <p:nvSpPr>
          <p:cNvPr id="86034" name="TextBox 46"/>
          <p:cNvSpPr txBox="1">
            <a:spLocks noChangeArrowheads="1"/>
          </p:cNvSpPr>
          <p:nvPr/>
        </p:nvSpPr>
        <p:spPr bwMode="auto">
          <a:xfrm>
            <a:off x="3810000" y="51816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FF0000"/>
                </a:solidFill>
              </a:rPr>
              <a:t>Red = value is assigned to variable</a:t>
            </a:r>
          </a:p>
          <a:p>
            <a:pPr eaLnBrk="1" hangingPunct="1"/>
            <a:r>
              <a:rPr lang="en-US" altLang="en-US"/>
              <a:t>X = value led to failure</a:t>
            </a:r>
          </a:p>
        </p:txBody>
      </p:sp>
      <p:sp>
        <p:nvSpPr>
          <p:cNvPr id="86035" name="TextBox 47"/>
          <p:cNvSpPr txBox="1">
            <a:spLocks noChangeArrowheads="1"/>
          </p:cNvSpPr>
          <p:nvPr/>
        </p:nvSpPr>
        <p:spPr bwMode="auto">
          <a:xfrm>
            <a:off x="3932238" y="1981200"/>
            <a:ext cx="3889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a:t>X</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Comparison of CSP algorithms on different problems</a:t>
            </a:r>
          </a:p>
        </p:txBody>
      </p:sp>
      <p:pic>
        <p:nvPicPr>
          <p:cNvPr id="87043"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52400" y="1371600"/>
            <a:ext cx="8839200" cy="2482850"/>
          </a:xfrm>
        </p:spPr>
      </p:pic>
      <p:sp>
        <p:nvSpPr>
          <p:cNvPr id="87044" name="Rectangle 4"/>
          <p:cNvSpPr>
            <a:spLocks noChangeArrowheads="1"/>
          </p:cNvSpPr>
          <p:nvPr/>
        </p:nvSpPr>
        <p:spPr bwMode="auto">
          <a:xfrm>
            <a:off x="533400" y="43434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lnSpc>
                <a:spcPct val="90000"/>
              </a:lnSpc>
            </a:pPr>
            <a:endParaRPr lang="en-US" altLang="en-US"/>
          </a:p>
        </p:txBody>
      </p:sp>
      <p:sp>
        <p:nvSpPr>
          <p:cNvPr id="87045" name="Text Box 5"/>
          <p:cNvSpPr txBox="1">
            <a:spLocks noChangeArrowheads="1"/>
          </p:cNvSpPr>
          <p:nvPr/>
        </p:nvSpPr>
        <p:spPr bwMode="auto">
          <a:xfrm>
            <a:off x="533400" y="4287838"/>
            <a:ext cx="708342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t>Median number of consistency checks over 5 runs to solve problem</a:t>
            </a:r>
          </a:p>
          <a:p>
            <a:pPr eaLnBrk="1" hangingPunct="1">
              <a:spcBef>
                <a:spcPct val="0"/>
              </a:spcBef>
              <a:buSzTx/>
              <a:buFontTx/>
              <a:buNone/>
            </a:pPr>
            <a:endParaRPr lang="en-US" altLang="en-US" sz="1600"/>
          </a:p>
          <a:p>
            <a:pPr eaLnBrk="1" hangingPunct="1">
              <a:spcBef>
                <a:spcPct val="0"/>
              </a:spcBef>
              <a:buSzTx/>
              <a:buFontTx/>
              <a:buNone/>
            </a:pPr>
            <a:r>
              <a:rPr lang="en-US" altLang="en-US" sz="1600"/>
              <a:t>Parentheses -&gt; no solution found</a:t>
            </a:r>
          </a:p>
          <a:p>
            <a:pPr eaLnBrk="1" hangingPunct="1">
              <a:spcBef>
                <a:spcPct val="0"/>
              </a:spcBef>
              <a:buSzTx/>
              <a:buFontTx/>
              <a:buNone/>
            </a:pPr>
            <a:endParaRPr lang="en-US" altLang="en-US" sz="1600"/>
          </a:p>
          <a:p>
            <a:pPr eaLnBrk="1" hangingPunct="1">
              <a:spcBef>
                <a:spcPct val="0"/>
              </a:spcBef>
              <a:buSzTx/>
              <a:buFontTx/>
              <a:buNone/>
            </a:pPr>
            <a:r>
              <a:rPr lang="en-US" altLang="en-US" sz="1600"/>
              <a:t>USA: 4 coloring</a:t>
            </a:r>
          </a:p>
          <a:p>
            <a:pPr eaLnBrk="1" hangingPunct="1">
              <a:spcBef>
                <a:spcPct val="0"/>
              </a:spcBef>
              <a:buSzTx/>
              <a:buFontTx/>
              <a:buNone/>
            </a:pPr>
            <a:r>
              <a:rPr lang="en-US" altLang="en-US" sz="1600"/>
              <a:t>n-queens: n = 2 to 50</a:t>
            </a:r>
          </a:p>
          <a:p>
            <a:pPr eaLnBrk="1" hangingPunct="1">
              <a:spcBef>
                <a:spcPct val="0"/>
              </a:spcBef>
              <a:buSzTx/>
              <a:buFontTx/>
              <a:buNone/>
            </a:pPr>
            <a:r>
              <a:rPr lang="en-US" altLang="en-US" sz="1600"/>
              <a:t>Zebra: see exercise 5.13</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Constraint propagation</a:t>
            </a:r>
          </a:p>
        </p:txBody>
      </p:sp>
      <p:sp>
        <p:nvSpPr>
          <p:cNvPr id="88067" name="Rectangle 3"/>
          <p:cNvSpPr>
            <a:spLocks noGrp="1" noChangeArrowheads="1"/>
          </p:cNvSpPr>
          <p:nvPr>
            <p:ph type="body" sz="half" idx="3"/>
          </p:nvPr>
        </p:nvSpPr>
        <p:spPr/>
        <p:txBody>
          <a:bodyPr/>
          <a:lstStyle/>
          <a:p>
            <a:pPr eaLnBrk="1" hangingPunct="1"/>
            <a:r>
              <a:rPr lang="en-US" altLang="en-US" sz="1600" smtClean="0"/>
              <a:t>Solving CSPs with combination of heuristics plus forward checking is more efficient than either approach alone</a:t>
            </a:r>
          </a:p>
          <a:p>
            <a:pPr eaLnBrk="1" hangingPunct="1"/>
            <a:endParaRPr lang="en-US" altLang="en-US" sz="1600" smtClean="0"/>
          </a:p>
          <a:p>
            <a:pPr eaLnBrk="1" hangingPunct="1"/>
            <a:r>
              <a:rPr lang="en-US" altLang="en-US" sz="1600" smtClean="0"/>
              <a:t>FC checking does not detect all failures.</a:t>
            </a:r>
          </a:p>
          <a:p>
            <a:pPr lvl="1" eaLnBrk="1" hangingPunct="1"/>
            <a:r>
              <a:rPr lang="en-US" altLang="en-US" sz="1400" smtClean="0"/>
              <a:t>E.g., NT and SA cannot be blue</a:t>
            </a:r>
          </a:p>
          <a:p>
            <a:pPr lvl="1" eaLnBrk="1" hangingPunct="1"/>
            <a:endParaRPr lang="en-US" altLang="en-US" sz="1400" smtClean="0"/>
          </a:p>
        </p:txBody>
      </p:sp>
      <p:pic>
        <p:nvPicPr>
          <p:cNvPr id="88068" name="Picture 5"/>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111750" y="1143000"/>
            <a:ext cx="2843213" cy="2438400"/>
          </a:xfrm>
          <a:noFill/>
        </p:spPr>
      </p:pic>
      <p:pic>
        <p:nvPicPr>
          <p:cNvPr id="8806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371600"/>
            <a:ext cx="44958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mtClean="0"/>
              <a:t>Constraint propagation</a:t>
            </a:r>
          </a:p>
        </p:txBody>
      </p:sp>
      <p:sp>
        <p:nvSpPr>
          <p:cNvPr id="89091" name="Rectangle 3"/>
          <p:cNvSpPr>
            <a:spLocks noGrp="1" noChangeArrowheads="1"/>
          </p:cNvSpPr>
          <p:nvPr>
            <p:ph type="body" idx="1"/>
          </p:nvPr>
        </p:nvSpPr>
        <p:spPr/>
        <p:txBody>
          <a:bodyPr/>
          <a:lstStyle/>
          <a:p>
            <a:pPr eaLnBrk="1" hangingPunct="1"/>
            <a:r>
              <a:rPr lang="en-US" altLang="en-US" smtClean="0"/>
              <a:t>Techniques like CP and FC are in effect eliminating parts of the search space</a:t>
            </a:r>
          </a:p>
          <a:p>
            <a:pPr lvl="1" eaLnBrk="1" hangingPunct="1"/>
            <a:r>
              <a:rPr lang="en-US" altLang="en-US" smtClean="0"/>
              <a:t>Somewhat complementary to search</a:t>
            </a:r>
          </a:p>
          <a:p>
            <a:pPr eaLnBrk="1" hangingPunct="1"/>
            <a:endParaRPr lang="en-US" altLang="en-US" smtClean="0"/>
          </a:p>
          <a:p>
            <a:pPr eaLnBrk="1" hangingPunct="1"/>
            <a:r>
              <a:rPr lang="en-US" altLang="en-US" smtClean="0"/>
              <a:t>Constraint propagation goes further than FC by repeatedly enforcing constraints locally</a:t>
            </a:r>
          </a:p>
          <a:p>
            <a:pPr lvl="1" eaLnBrk="1" hangingPunct="1"/>
            <a:r>
              <a:rPr lang="en-US" altLang="en-US" smtClean="0"/>
              <a:t>Needs to be faster than actually searching to be effective</a:t>
            </a:r>
          </a:p>
          <a:p>
            <a:pPr lvl="1" eaLnBrk="1" hangingPunct="1"/>
            <a:endParaRPr lang="en-US" altLang="en-US" smtClean="0"/>
          </a:p>
          <a:p>
            <a:pPr lvl="1" eaLnBrk="1" hangingPunct="1"/>
            <a:endParaRPr lang="en-US" altLang="en-US" smtClean="0"/>
          </a:p>
          <a:p>
            <a:pPr eaLnBrk="1" hangingPunct="1"/>
            <a:r>
              <a:rPr lang="en-US" altLang="en-US" smtClean="0"/>
              <a:t>Arc-consistency (AC) is a systematic procedure for constraint propagation</a:t>
            </a:r>
          </a:p>
          <a:p>
            <a:pPr eaLnBrk="1" hangingPunct="1"/>
            <a:endParaRPr lang="en-US" altLang="en-US"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mtClean="0"/>
              <a:t>Arc consistency</a:t>
            </a:r>
          </a:p>
        </p:txBody>
      </p:sp>
      <p:pic>
        <p:nvPicPr>
          <p:cNvPr id="90115"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495425"/>
            <a:ext cx="4572000" cy="1497013"/>
          </a:xfrm>
          <a:noFill/>
        </p:spPr>
      </p:pic>
      <p:sp>
        <p:nvSpPr>
          <p:cNvPr id="90116" name="Rectangle 3"/>
          <p:cNvSpPr>
            <a:spLocks noGrp="1" noChangeArrowheads="1"/>
          </p:cNvSpPr>
          <p:nvPr>
            <p:ph type="body" sz="half" idx="3"/>
          </p:nvPr>
        </p:nvSpPr>
        <p:spPr>
          <a:xfrm>
            <a:off x="457200" y="3429000"/>
            <a:ext cx="7848600" cy="2438400"/>
          </a:xfrm>
        </p:spPr>
        <p:txBody>
          <a:bodyPr/>
          <a:lstStyle/>
          <a:p>
            <a:pPr eaLnBrk="1" hangingPunct="1"/>
            <a:r>
              <a:rPr lang="en-US" altLang="en-US" sz="1600" i="1" smtClean="0"/>
              <a:t>An Arc X </a:t>
            </a:r>
            <a:r>
              <a:rPr lang="en-US" altLang="en-US" sz="1600" i="1" smtClean="0">
                <a:sym typeface="Symbol" pitchFamily="18" charset="2"/>
              </a:rPr>
              <a:t> </a:t>
            </a:r>
            <a:r>
              <a:rPr lang="en-US" altLang="en-US" sz="1600" i="1" smtClean="0"/>
              <a:t>Y</a:t>
            </a:r>
            <a:r>
              <a:rPr lang="en-US" altLang="en-US" sz="1600" smtClean="0"/>
              <a:t> is consistent if</a:t>
            </a:r>
          </a:p>
          <a:p>
            <a:pPr eaLnBrk="1" hangingPunct="1">
              <a:buFontTx/>
              <a:buNone/>
            </a:pPr>
            <a:r>
              <a:rPr lang="en-US" altLang="en-US" sz="1600" smtClean="0"/>
              <a:t>		for </a:t>
            </a:r>
            <a:r>
              <a:rPr lang="en-US" altLang="en-US" sz="1600" i="1" smtClean="0"/>
              <a:t>every</a:t>
            </a:r>
            <a:r>
              <a:rPr lang="en-US" altLang="en-US" sz="1600" smtClean="0"/>
              <a:t> value </a:t>
            </a:r>
            <a:r>
              <a:rPr lang="en-US" altLang="en-US" sz="1600" i="1" smtClean="0"/>
              <a:t>x</a:t>
            </a:r>
            <a:r>
              <a:rPr lang="en-US" altLang="en-US" sz="1600" smtClean="0"/>
              <a:t> of </a:t>
            </a:r>
            <a:r>
              <a:rPr lang="en-US" altLang="en-US" sz="1600" i="1" smtClean="0"/>
              <a:t>X</a:t>
            </a:r>
            <a:r>
              <a:rPr lang="en-US" altLang="en-US" sz="1600" smtClean="0"/>
              <a:t> there is some value </a:t>
            </a:r>
            <a:r>
              <a:rPr lang="en-US" altLang="en-US" sz="1600" i="1" smtClean="0"/>
              <a:t>y</a:t>
            </a:r>
            <a:r>
              <a:rPr lang="en-US" altLang="en-US" sz="1600" smtClean="0"/>
              <a:t> consistent with </a:t>
            </a:r>
            <a:r>
              <a:rPr lang="en-US" altLang="en-US" sz="1600" i="1" smtClean="0"/>
              <a:t>x</a:t>
            </a:r>
          </a:p>
          <a:p>
            <a:pPr eaLnBrk="1" hangingPunct="1">
              <a:buFontTx/>
              <a:buNone/>
            </a:pPr>
            <a:r>
              <a:rPr lang="en-US" altLang="en-US" sz="1600" i="1" smtClean="0"/>
              <a:t>     (note that this is a directed property)</a:t>
            </a:r>
          </a:p>
          <a:p>
            <a:pPr eaLnBrk="1" hangingPunct="1">
              <a:buFontTx/>
              <a:buNone/>
            </a:pPr>
            <a:r>
              <a:rPr lang="en-US" altLang="en-US" sz="1600" i="1" smtClean="0"/>
              <a:t>  </a:t>
            </a:r>
          </a:p>
          <a:p>
            <a:pPr eaLnBrk="1" hangingPunct="1">
              <a:buFontTx/>
              <a:buNone/>
            </a:pPr>
            <a:endParaRPr lang="en-US" altLang="en-US" sz="1600" smtClean="0"/>
          </a:p>
          <a:p>
            <a:pPr eaLnBrk="1" hangingPunct="1"/>
            <a:r>
              <a:rPr lang="en-US" altLang="en-US" sz="1600" smtClean="0"/>
              <a:t>Consider state of search after WA and Q are assigned:</a:t>
            </a:r>
          </a:p>
          <a:p>
            <a:pPr eaLnBrk="1" hangingPunct="1"/>
            <a:endParaRPr lang="en-US" altLang="en-US" sz="1600" smtClean="0"/>
          </a:p>
          <a:p>
            <a:pPr eaLnBrk="1" hangingPunct="1">
              <a:buFontTx/>
              <a:buNone/>
            </a:pPr>
            <a:r>
              <a:rPr lang="en-US" altLang="en-US" sz="1600" i="1" smtClean="0"/>
              <a:t>    SA </a:t>
            </a:r>
            <a:r>
              <a:rPr lang="en-US" altLang="en-US" sz="1600" i="1" smtClean="0">
                <a:sym typeface="Symbol" pitchFamily="18" charset="2"/>
              </a:rPr>
              <a:t> </a:t>
            </a:r>
            <a:r>
              <a:rPr lang="en-US" altLang="en-US" sz="1600" i="1" smtClean="0"/>
              <a:t>NSW</a:t>
            </a:r>
            <a:r>
              <a:rPr lang="en-US" altLang="en-US" sz="1600" smtClean="0"/>
              <a:t> is consistent if</a:t>
            </a:r>
          </a:p>
          <a:p>
            <a:pPr eaLnBrk="1" hangingPunct="1">
              <a:buFontTx/>
              <a:buNone/>
            </a:pPr>
            <a:r>
              <a:rPr lang="en-US" altLang="en-US" sz="1600" smtClean="0"/>
              <a:t>		</a:t>
            </a:r>
            <a:r>
              <a:rPr lang="en-US" altLang="en-US" sz="1600" i="1" smtClean="0"/>
              <a:t>SA=blue</a:t>
            </a:r>
            <a:r>
              <a:rPr lang="en-US" altLang="en-US" sz="1600" smtClean="0"/>
              <a:t> and </a:t>
            </a:r>
            <a:r>
              <a:rPr lang="en-US" altLang="en-US" sz="1600" i="1" smtClean="0"/>
              <a:t>NSW=red</a:t>
            </a:r>
            <a:endParaRPr lang="en-US" altLang="en-US" sz="1600" smtClean="0"/>
          </a:p>
        </p:txBody>
      </p:sp>
      <p:pic>
        <p:nvPicPr>
          <p:cNvPr id="90117"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en-US" smtClean="0"/>
              <a:t>Arc consistency</a:t>
            </a:r>
          </a:p>
        </p:txBody>
      </p:sp>
      <p:pic>
        <p:nvPicPr>
          <p:cNvPr id="91139"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81000" y="1447800"/>
            <a:ext cx="4876800" cy="1509713"/>
          </a:xfrm>
          <a:noFill/>
        </p:spPr>
      </p:pic>
      <p:sp>
        <p:nvSpPr>
          <p:cNvPr id="91140" name="Rectangle 3"/>
          <p:cNvSpPr>
            <a:spLocks noGrp="1" noChangeArrowheads="1"/>
          </p:cNvSpPr>
          <p:nvPr>
            <p:ph type="body" sz="half" idx="3"/>
          </p:nvPr>
        </p:nvSpPr>
        <p:spPr>
          <a:xfrm>
            <a:off x="609600" y="3505200"/>
            <a:ext cx="7848600" cy="2438400"/>
          </a:xfrm>
        </p:spPr>
        <p:txBody>
          <a:bodyPr/>
          <a:lstStyle/>
          <a:p>
            <a:pPr eaLnBrk="1" hangingPunct="1">
              <a:lnSpc>
                <a:spcPct val="90000"/>
              </a:lnSpc>
            </a:pPr>
            <a:r>
              <a:rPr lang="en-US" altLang="en-US" sz="1600" i="1" smtClean="0"/>
              <a:t>X </a:t>
            </a:r>
            <a:r>
              <a:rPr lang="en-US" altLang="en-US" sz="1600" i="1" smtClean="0">
                <a:sym typeface="Symbol" pitchFamily="18" charset="2"/>
              </a:rPr>
              <a:t> </a:t>
            </a:r>
            <a:r>
              <a:rPr lang="en-US" altLang="en-US" sz="1600" i="1" smtClean="0"/>
              <a:t>Y</a:t>
            </a:r>
            <a:r>
              <a:rPr lang="en-US" altLang="en-US" sz="1600" smtClean="0"/>
              <a:t> is consistent if</a:t>
            </a:r>
          </a:p>
          <a:p>
            <a:pPr eaLnBrk="1" hangingPunct="1">
              <a:lnSpc>
                <a:spcPct val="90000"/>
              </a:lnSpc>
              <a:buFontTx/>
              <a:buNone/>
            </a:pPr>
            <a:r>
              <a:rPr lang="en-US" altLang="en-US" sz="1600" smtClean="0"/>
              <a:t>		</a:t>
            </a:r>
            <a:r>
              <a:rPr lang="en-US" altLang="en-US" sz="1400" smtClean="0"/>
              <a:t>for </a:t>
            </a:r>
            <a:r>
              <a:rPr lang="en-US" altLang="en-US" sz="1400" i="1" smtClean="0"/>
              <a:t>every</a:t>
            </a:r>
            <a:r>
              <a:rPr lang="en-US" altLang="en-US" sz="1400" smtClean="0"/>
              <a:t> value </a:t>
            </a:r>
            <a:r>
              <a:rPr lang="en-US" altLang="en-US" sz="1400" i="1" smtClean="0"/>
              <a:t>x</a:t>
            </a:r>
            <a:r>
              <a:rPr lang="en-US" altLang="en-US" sz="1400" smtClean="0"/>
              <a:t> of </a:t>
            </a:r>
            <a:r>
              <a:rPr lang="en-US" altLang="en-US" sz="1400" i="1" smtClean="0"/>
              <a:t>X</a:t>
            </a:r>
            <a:r>
              <a:rPr lang="en-US" altLang="en-US" sz="1400" smtClean="0"/>
              <a:t> there is some value </a:t>
            </a:r>
            <a:r>
              <a:rPr lang="en-US" altLang="en-US" sz="1400" i="1" smtClean="0"/>
              <a:t>y</a:t>
            </a:r>
            <a:r>
              <a:rPr lang="en-US" altLang="en-US" sz="1400" smtClean="0"/>
              <a:t> consistent with </a:t>
            </a:r>
            <a:r>
              <a:rPr lang="en-US" altLang="en-US" sz="1400" i="1" smtClean="0"/>
              <a:t>x</a:t>
            </a:r>
          </a:p>
          <a:p>
            <a:pPr eaLnBrk="1" hangingPunct="1">
              <a:lnSpc>
                <a:spcPct val="90000"/>
              </a:lnSpc>
              <a:buFontTx/>
              <a:buNone/>
            </a:pPr>
            <a:endParaRPr lang="en-US" altLang="en-US" sz="1600" smtClean="0"/>
          </a:p>
          <a:p>
            <a:pPr eaLnBrk="1" hangingPunct="1">
              <a:lnSpc>
                <a:spcPct val="90000"/>
              </a:lnSpc>
            </a:pPr>
            <a:r>
              <a:rPr lang="en-US" altLang="en-US" sz="1600" i="1" smtClean="0"/>
              <a:t>NSW </a:t>
            </a:r>
            <a:r>
              <a:rPr lang="en-US" altLang="en-US" sz="1600" i="1" smtClean="0">
                <a:sym typeface="Symbol" pitchFamily="18" charset="2"/>
              </a:rPr>
              <a:t> </a:t>
            </a:r>
            <a:r>
              <a:rPr lang="en-US" altLang="en-US" sz="1600" i="1" smtClean="0"/>
              <a:t>SA</a:t>
            </a:r>
            <a:r>
              <a:rPr lang="en-US" altLang="en-US" sz="1600" smtClean="0"/>
              <a:t> is consistent if</a:t>
            </a:r>
          </a:p>
          <a:p>
            <a:pPr eaLnBrk="1" hangingPunct="1">
              <a:lnSpc>
                <a:spcPct val="90000"/>
              </a:lnSpc>
              <a:buFontTx/>
              <a:buNone/>
            </a:pPr>
            <a:r>
              <a:rPr lang="en-US" altLang="en-US" sz="1600" smtClean="0"/>
              <a:t>		</a:t>
            </a:r>
            <a:r>
              <a:rPr lang="en-US" altLang="en-US" sz="1600" i="1" smtClean="0"/>
              <a:t>NSW=red</a:t>
            </a:r>
            <a:r>
              <a:rPr lang="en-US" altLang="en-US" sz="1600" smtClean="0"/>
              <a:t> and </a:t>
            </a:r>
            <a:r>
              <a:rPr lang="en-US" altLang="en-US" sz="1600" i="1" smtClean="0"/>
              <a:t>SA=blue</a:t>
            </a:r>
          </a:p>
          <a:p>
            <a:pPr eaLnBrk="1" hangingPunct="1">
              <a:lnSpc>
                <a:spcPct val="90000"/>
              </a:lnSpc>
              <a:buFontTx/>
              <a:buNone/>
            </a:pPr>
            <a:r>
              <a:rPr lang="en-US" altLang="en-US" sz="1600" i="1" smtClean="0"/>
              <a:t>		NSW=blue and SA=???</a:t>
            </a:r>
          </a:p>
          <a:p>
            <a:pPr eaLnBrk="1" hangingPunct="1">
              <a:lnSpc>
                <a:spcPct val="90000"/>
              </a:lnSpc>
              <a:buFontTx/>
              <a:buNone/>
            </a:pPr>
            <a:endParaRPr lang="en-US" altLang="en-US" sz="1600" i="1" smtClean="0"/>
          </a:p>
        </p:txBody>
      </p:sp>
      <p:pic>
        <p:nvPicPr>
          <p:cNvPr id="91141"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mtClean="0"/>
              <a:t>Arc consistency</a:t>
            </a:r>
          </a:p>
        </p:txBody>
      </p:sp>
      <p:pic>
        <p:nvPicPr>
          <p:cNvPr id="92163"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57200" y="1447800"/>
            <a:ext cx="4953000" cy="1582738"/>
          </a:xfrm>
          <a:noFill/>
        </p:spPr>
      </p:pic>
      <p:sp>
        <p:nvSpPr>
          <p:cNvPr id="92164" name="Rectangle 3"/>
          <p:cNvSpPr>
            <a:spLocks noGrp="1" noChangeArrowheads="1"/>
          </p:cNvSpPr>
          <p:nvPr>
            <p:ph type="body" sz="half" idx="3"/>
          </p:nvPr>
        </p:nvSpPr>
        <p:spPr/>
        <p:txBody>
          <a:bodyPr/>
          <a:lstStyle/>
          <a:p>
            <a:pPr eaLnBrk="1" hangingPunct="1">
              <a:lnSpc>
                <a:spcPct val="90000"/>
              </a:lnSpc>
            </a:pPr>
            <a:r>
              <a:rPr lang="en-US" altLang="en-US" sz="1600" smtClean="0"/>
              <a:t>Can enforce arc-consistency:</a:t>
            </a:r>
          </a:p>
          <a:p>
            <a:pPr eaLnBrk="1" hangingPunct="1">
              <a:lnSpc>
                <a:spcPct val="90000"/>
              </a:lnSpc>
              <a:buFontTx/>
              <a:buNone/>
            </a:pPr>
            <a:r>
              <a:rPr lang="en-US" altLang="en-US" sz="1600" smtClean="0"/>
              <a:t>		Arc can be made consistent by removing </a:t>
            </a:r>
            <a:r>
              <a:rPr lang="en-US" altLang="en-US" sz="1600" i="1" smtClean="0"/>
              <a:t>blue</a:t>
            </a:r>
            <a:r>
              <a:rPr lang="en-US" altLang="en-US" sz="1600" smtClean="0"/>
              <a:t> from </a:t>
            </a:r>
            <a:r>
              <a:rPr lang="en-US" altLang="en-US" sz="1600" i="1" smtClean="0"/>
              <a:t>NSW</a:t>
            </a:r>
            <a:endParaRPr lang="en-US" altLang="en-US" sz="1400" i="1" smtClean="0"/>
          </a:p>
          <a:p>
            <a:pPr eaLnBrk="1" hangingPunct="1">
              <a:lnSpc>
                <a:spcPct val="90000"/>
              </a:lnSpc>
            </a:pPr>
            <a:endParaRPr lang="en-US" altLang="en-US" sz="1600" smtClean="0"/>
          </a:p>
          <a:p>
            <a:pPr eaLnBrk="1" hangingPunct="1">
              <a:lnSpc>
                <a:spcPct val="90000"/>
              </a:lnSpc>
            </a:pPr>
            <a:r>
              <a:rPr lang="en-US" altLang="en-US" sz="1600" smtClean="0"/>
              <a:t>Continue to propagate constraints….</a:t>
            </a:r>
          </a:p>
          <a:p>
            <a:pPr lvl="1" eaLnBrk="1" hangingPunct="1">
              <a:lnSpc>
                <a:spcPct val="90000"/>
              </a:lnSpc>
            </a:pPr>
            <a:r>
              <a:rPr lang="en-US" altLang="en-US" smtClean="0"/>
              <a:t>Check </a:t>
            </a:r>
            <a:r>
              <a:rPr lang="en-US" altLang="en-US" i="1" smtClean="0"/>
              <a:t>V </a:t>
            </a:r>
            <a:r>
              <a:rPr lang="en-US" altLang="en-US" i="1" smtClean="0">
                <a:sym typeface="Symbol" pitchFamily="18" charset="2"/>
              </a:rPr>
              <a:t> </a:t>
            </a:r>
            <a:r>
              <a:rPr lang="en-US" altLang="en-US" i="1" smtClean="0"/>
              <a:t>NSW</a:t>
            </a:r>
          </a:p>
          <a:p>
            <a:pPr lvl="1" eaLnBrk="1" hangingPunct="1">
              <a:lnSpc>
                <a:spcPct val="90000"/>
              </a:lnSpc>
            </a:pPr>
            <a:r>
              <a:rPr lang="en-US" altLang="en-US" smtClean="0"/>
              <a:t>Not consistent for V = red </a:t>
            </a:r>
          </a:p>
          <a:p>
            <a:pPr lvl="1" eaLnBrk="1" hangingPunct="1">
              <a:lnSpc>
                <a:spcPct val="90000"/>
              </a:lnSpc>
            </a:pPr>
            <a:r>
              <a:rPr lang="en-US" altLang="en-US" smtClean="0"/>
              <a:t>Remove red from </a:t>
            </a:r>
            <a:r>
              <a:rPr lang="en-US" altLang="en-US" i="1" smtClean="0"/>
              <a:t>V</a:t>
            </a:r>
          </a:p>
        </p:txBody>
      </p:sp>
      <p:pic>
        <p:nvPicPr>
          <p:cNvPr id="92165"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mtClean="0"/>
              <a:t>Arc consistency</a:t>
            </a:r>
          </a:p>
        </p:txBody>
      </p:sp>
      <p:pic>
        <p:nvPicPr>
          <p:cNvPr id="93187"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604963"/>
            <a:ext cx="4343400" cy="1358900"/>
          </a:xfrm>
          <a:noFill/>
        </p:spPr>
      </p:pic>
      <p:sp>
        <p:nvSpPr>
          <p:cNvPr id="93188" name="Rectangle 3"/>
          <p:cNvSpPr>
            <a:spLocks noGrp="1" noChangeArrowheads="1"/>
          </p:cNvSpPr>
          <p:nvPr>
            <p:ph type="body" sz="half" idx="3"/>
          </p:nvPr>
        </p:nvSpPr>
        <p:spPr>
          <a:xfrm>
            <a:off x="609600" y="3124200"/>
            <a:ext cx="7848600" cy="2895600"/>
          </a:xfrm>
        </p:spPr>
        <p:txBody>
          <a:bodyPr/>
          <a:lstStyle/>
          <a:p>
            <a:pPr eaLnBrk="1" hangingPunct="1">
              <a:spcBef>
                <a:spcPct val="0"/>
              </a:spcBef>
              <a:buSzTx/>
              <a:buFontTx/>
              <a:buNone/>
            </a:pPr>
            <a:r>
              <a:rPr lang="en-US" altLang="en-US" sz="1400" i="1" smtClean="0"/>
              <a:t> </a:t>
            </a:r>
            <a:endParaRPr lang="en-US" altLang="en-US" sz="1600" i="1" smtClean="0"/>
          </a:p>
          <a:p>
            <a:pPr lvl="1" eaLnBrk="1" hangingPunct="1"/>
            <a:endParaRPr lang="en-US" altLang="en-US" sz="1800" i="1" smtClean="0"/>
          </a:p>
          <a:p>
            <a:pPr eaLnBrk="1" hangingPunct="1"/>
            <a:r>
              <a:rPr lang="en-US" altLang="en-US" sz="1600" smtClean="0"/>
              <a:t>Continue to propagate constraints….</a:t>
            </a:r>
          </a:p>
          <a:p>
            <a:pPr eaLnBrk="1" hangingPunct="1"/>
            <a:endParaRPr lang="en-US" altLang="en-US" sz="1600" i="1" smtClean="0"/>
          </a:p>
          <a:p>
            <a:pPr eaLnBrk="1" hangingPunct="1"/>
            <a:r>
              <a:rPr lang="en-US" altLang="en-US" sz="1600" i="1" smtClean="0"/>
              <a:t>SA </a:t>
            </a:r>
            <a:r>
              <a:rPr lang="en-US" altLang="en-US" sz="1600" i="1" smtClean="0">
                <a:sym typeface="Symbol" pitchFamily="18" charset="2"/>
              </a:rPr>
              <a:t> </a:t>
            </a:r>
            <a:r>
              <a:rPr lang="en-US" altLang="en-US" sz="1600" i="1" smtClean="0"/>
              <a:t>NT</a:t>
            </a:r>
            <a:r>
              <a:rPr lang="en-US" altLang="en-US" sz="1600" smtClean="0"/>
              <a:t> is not consistent</a:t>
            </a:r>
          </a:p>
          <a:p>
            <a:pPr lvl="1" eaLnBrk="1" hangingPunct="1"/>
            <a:r>
              <a:rPr lang="en-US" altLang="en-US" smtClean="0"/>
              <a:t>and cannot be made consistent</a:t>
            </a:r>
          </a:p>
          <a:p>
            <a:pPr eaLnBrk="1" hangingPunct="1"/>
            <a:endParaRPr lang="en-US" altLang="en-US" sz="1400" smtClean="0"/>
          </a:p>
          <a:p>
            <a:pPr eaLnBrk="1" hangingPunct="1"/>
            <a:r>
              <a:rPr lang="en-US" altLang="en-US" sz="1600" smtClean="0"/>
              <a:t>Arc consistency detects failure earlier than FC</a:t>
            </a:r>
          </a:p>
          <a:p>
            <a:pPr eaLnBrk="1" hangingPunct="1"/>
            <a:endParaRPr lang="en-US" altLang="en-US" sz="1600" smtClean="0"/>
          </a:p>
        </p:txBody>
      </p:sp>
      <p:pic>
        <p:nvPicPr>
          <p:cNvPr id="93189" name="Picture 5"/>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11750" y="1143000"/>
            <a:ext cx="2843213" cy="24384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Graph coloring</a:t>
            </a:r>
          </a:p>
        </p:txBody>
      </p:sp>
      <p:sp>
        <p:nvSpPr>
          <p:cNvPr id="11267" name="Rectangle 3"/>
          <p:cNvSpPr>
            <a:spLocks noGrp="1" noChangeArrowheads="1"/>
          </p:cNvSpPr>
          <p:nvPr>
            <p:ph type="body" idx="1"/>
          </p:nvPr>
        </p:nvSpPr>
        <p:spPr/>
        <p:txBody>
          <a:bodyPr/>
          <a:lstStyle/>
          <a:p>
            <a:pPr eaLnBrk="1" hangingPunct="1"/>
            <a:r>
              <a:rPr lang="en-US" altLang="en-US" smtClean="0"/>
              <a:t>More general problem than map coloring</a:t>
            </a:r>
          </a:p>
          <a:p>
            <a:pPr lvl="1" eaLnBrk="1" hangingPunct="1"/>
            <a:endParaRPr lang="en-US" altLang="en-US" smtClean="0"/>
          </a:p>
          <a:p>
            <a:pPr eaLnBrk="1" hangingPunct="1"/>
            <a:r>
              <a:rPr lang="en-US" altLang="en-US" smtClean="0"/>
              <a:t>Planar graph = graph in the 2d-plane with no edge crossings</a:t>
            </a:r>
          </a:p>
          <a:p>
            <a:pPr eaLnBrk="1" hangingPunct="1"/>
            <a:endParaRPr lang="en-US" altLang="en-US" smtClean="0"/>
          </a:p>
          <a:p>
            <a:pPr eaLnBrk="1" hangingPunct="1"/>
            <a:r>
              <a:rPr lang="en-US" altLang="en-US" smtClean="0"/>
              <a:t>Guthrie’s conjecture (1852)</a:t>
            </a:r>
          </a:p>
          <a:p>
            <a:pPr lvl="1" eaLnBrk="1" hangingPunct="1">
              <a:buFontTx/>
              <a:buNone/>
            </a:pPr>
            <a:r>
              <a:rPr lang="en-US" altLang="en-US" smtClean="0"/>
              <a:t>   </a:t>
            </a:r>
            <a:r>
              <a:rPr lang="en-US" altLang="en-US" i="1" smtClean="0"/>
              <a:t>Every planar graph can be colored with 4 colors or less</a:t>
            </a:r>
          </a:p>
          <a:p>
            <a:pPr lvl="1" eaLnBrk="1" hangingPunct="1"/>
            <a:endParaRPr lang="en-US" altLang="en-US" i="1" smtClean="0"/>
          </a:p>
          <a:p>
            <a:pPr lvl="1" eaLnBrk="1" hangingPunct="1"/>
            <a:r>
              <a:rPr lang="en-US" altLang="en-US" smtClean="0"/>
              <a:t>Proved (using a computer) in 1977 (Appel and Haken)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smtClean="0"/>
              <a:t>Arc consistency checking</a:t>
            </a:r>
          </a:p>
        </p:txBody>
      </p:sp>
      <p:sp>
        <p:nvSpPr>
          <p:cNvPr id="94211" name="Rectangle 3"/>
          <p:cNvSpPr>
            <a:spLocks noGrp="1" noChangeArrowheads="1"/>
          </p:cNvSpPr>
          <p:nvPr>
            <p:ph type="body" idx="1"/>
          </p:nvPr>
        </p:nvSpPr>
        <p:spPr/>
        <p:txBody>
          <a:bodyPr/>
          <a:lstStyle/>
          <a:p>
            <a:pPr eaLnBrk="1" hangingPunct="1"/>
            <a:r>
              <a:rPr lang="en-US" altLang="en-US" smtClean="0"/>
              <a:t>Can be run as a preprocessor or after each assignment  </a:t>
            </a:r>
          </a:p>
          <a:p>
            <a:pPr lvl="1" eaLnBrk="1" hangingPunct="1"/>
            <a:r>
              <a:rPr lang="en-US" altLang="en-US" smtClean="0"/>
              <a:t>Or as preprocessing before search starts</a:t>
            </a:r>
          </a:p>
          <a:p>
            <a:pPr eaLnBrk="1" hangingPunct="1"/>
            <a:endParaRPr lang="en-US" altLang="en-US" smtClean="0"/>
          </a:p>
          <a:p>
            <a:pPr eaLnBrk="1" hangingPunct="1"/>
            <a:r>
              <a:rPr lang="en-US" altLang="en-US" smtClean="0"/>
              <a:t>AC must be run repeatedly until no inconsistency remains</a:t>
            </a:r>
          </a:p>
          <a:p>
            <a:pPr eaLnBrk="1" hangingPunct="1"/>
            <a:endParaRPr lang="en-US" altLang="en-US" smtClean="0"/>
          </a:p>
          <a:p>
            <a:pPr eaLnBrk="1" hangingPunct="1"/>
            <a:r>
              <a:rPr lang="en-US" altLang="en-US" smtClean="0"/>
              <a:t>Trade-off</a:t>
            </a:r>
          </a:p>
          <a:p>
            <a:pPr lvl="1" eaLnBrk="1" hangingPunct="1"/>
            <a:r>
              <a:rPr lang="en-US" altLang="en-US" smtClean="0"/>
              <a:t>Requires some overhead to do, but generally more effective than direct search</a:t>
            </a:r>
          </a:p>
          <a:p>
            <a:pPr lvl="1" eaLnBrk="1" hangingPunct="1"/>
            <a:r>
              <a:rPr lang="en-US" altLang="en-US" smtClean="0"/>
              <a:t>In effect it can eliminate large (inconsistent) parts of the state space more effectively than search can</a:t>
            </a:r>
          </a:p>
          <a:p>
            <a:pPr lvl="1" eaLnBrk="1" hangingPunct="1"/>
            <a:endParaRPr lang="en-US" altLang="en-US" smtClean="0"/>
          </a:p>
          <a:p>
            <a:pPr eaLnBrk="1" hangingPunct="1"/>
            <a:r>
              <a:rPr lang="en-US" altLang="en-US" smtClean="0"/>
              <a:t>Need a systematic method for arc-checking </a:t>
            </a:r>
          </a:p>
          <a:p>
            <a:pPr lvl="1" eaLnBrk="1" hangingPunct="1"/>
            <a:r>
              <a:rPr lang="en-US" altLang="en-US" smtClean="0"/>
              <a:t>If </a:t>
            </a:r>
            <a:r>
              <a:rPr lang="en-US" altLang="en-US" i="1" smtClean="0"/>
              <a:t>X</a:t>
            </a:r>
            <a:r>
              <a:rPr lang="en-US" altLang="en-US" smtClean="0"/>
              <a:t> loses a value, neighbors of </a:t>
            </a:r>
            <a:r>
              <a:rPr lang="en-US" altLang="en-US" i="1" smtClean="0"/>
              <a:t>X</a:t>
            </a:r>
            <a:r>
              <a:rPr lang="en-US" altLang="en-US" smtClean="0"/>
              <a:t> need to be rechecked:</a:t>
            </a:r>
          </a:p>
          <a:p>
            <a:pPr eaLnBrk="1" hangingPunct="1">
              <a:buFontTx/>
              <a:buNone/>
            </a:pPr>
            <a:r>
              <a:rPr lang="en-US" altLang="en-US" smtClean="0"/>
              <a:t>    		</a:t>
            </a:r>
            <a:r>
              <a:rPr lang="en-US" altLang="en-US" sz="1600" smtClean="0"/>
              <a:t>i.e. incoming arcs can become inconsistent again </a:t>
            </a:r>
          </a:p>
          <a:p>
            <a:pPr eaLnBrk="1" hangingPunct="1">
              <a:buFontTx/>
              <a:buNone/>
            </a:pPr>
            <a:r>
              <a:rPr lang="en-US" altLang="en-US" sz="1600" smtClean="0"/>
              <a:t>    		(outgoing arcs will stay consistent).</a:t>
            </a:r>
          </a:p>
          <a:p>
            <a:pPr lvl="1" eaLnBrk="1" hangingPunct="1"/>
            <a:endParaRPr lang="en-US" altLang="en-US" sz="1400" smtClean="0"/>
          </a:p>
          <a:p>
            <a:pPr lvl="1"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z="120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mtClean="0"/>
              <a:t>Arc consistency algorithm (AC-3)</a:t>
            </a:r>
          </a:p>
        </p:txBody>
      </p:sp>
      <p:sp>
        <p:nvSpPr>
          <p:cNvPr id="95235" name="Rectangle 3"/>
          <p:cNvSpPr>
            <a:spLocks noGrp="1" noChangeArrowheads="1"/>
          </p:cNvSpPr>
          <p:nvPr>
            <p:ph type="body" idx="1"/>
          </p:nvPr>
        </p:nvSpPr>
        <p:spPr>
          <a:xfrm>
            <a:off x="304800" y="1066800"/>
            <a:ext cx="8610600" cy="5638800"/>
          </a:xfrm>
        </p:spPr>
        <p:txBody>
          <a:bodyPr/>
          <a:lstStyle/>
          <a:p>
            <a:pPr eaLnBrk="1" hangingPunct="1">
              <a:buFontTx/>
              <a:buNone/>
            </a:pPr>
            <a:r>
              <a:rPr lang="en-US" altLang="en-US" sz="1400" b="1" smtClean="0"/>
              <a:t>function</a:t>
            </a:r>
            <a:r>
              <a:rPr lang="en-US" altLang="en-US" sz="1400" smtClean="0"/>
              <a:t> AC-3(</a:t>
            </a:r>
            <a:r>
              <a:rPr lang="en-US" altLang="en-US" sz="1400" i="1" smtClean="0"/>
              <a:t>csp</a:t>
            </a:r>
            <a:r>
              <a:rPr lang="en-US" altLang="en-US" sz="1400" smtClean="0"/>
              <a:t>) </a:t>
            </a:r>
            <a:r>
              <a:rPr lang="en-US" altLang="en-US" sz="1400" b="1" smtClean="0"/>
              <a:t>returns</a:t>
            </a:r>
            <a:r>
              <a:rPr lang="en-US" altLang="en-US" sz="1400" smtClean="0"/>
              <a:t> false if inconsistency found, else true, may reduce </a:t>
            </a:r>
            <a:r>
              <a:rPr lang="en-US" altLang="en-US" sz="1400" i="1" smtClean="0"/>
              <a:t>csp</a:t>
            </a:r>
            <a:r>
              <a:rPr lang="en-US" altLang="en-US" sz="1400" smtClean="0"/>
              <a:t> domains</a:t>
            </a:r>
          </a:p>
          <a:p>
            <a:pPr eaLnBrk="1" hangingPunct="1">
              <a:buFontTx/>
              <a:buNone/>
            </a:pPr>
            <a:r>
              <a:rPr lang="en-US" altLang="en-US" sz="1400" smtClean="0"/>
              <a:t>	</a:t>
            </a:r>
            <a:r>
              <a:rPr lang="en-US" altLang="en-US" sz="1400" b="1" smtClean="0"/>
              <a:t>inputs</a:t>
            </a:r>
            <a:r>
              <a:rPr lang="en-US" altLang="en-US" sz="1400" smtClean="0"/>
              <a:t>: </a:t>
            </a:r>
            <a:r>
              <a:rPr lang="en-US" altLang="en-US" sz="1400" i="1" smtClean="0"/>
              <a:t>csp</a:t>
            </a:r>
            <a:r>
              <a:rPr lang="en-US" altLang="en-US" sz="1400" smtClean="0"/>
              <a:t>, a binary CSP with variables </a:t>
            </a:r>
            <a:r>
              <a:rPr lang="en-US" altLang="en-US" sz="1400" i="1" smtClean="0"/>
              <a:t>{X</a:t>
            </a:r>
            <a:r>
              <a:rPr lang="en-US" altLang="en-US" sz="1400" i="1" baseline="-25000" smtClean="0"/>
              <a:t>1</a:t>
            </a:r>
            <a:r>
              <a:rPr lang="en-US" altLang="en-US" sz="1400" i="1" smtClean="0"/>
              <a:t>, X</a:t>
            </a:r>
            <a:r>
              <a:rPr lang="en-US" altLang="en-US" sz="1400" i="1" baseline="-25000" smtClean="0"/>
              <a:t>2</a:t>
            </a:r>
            <a:r>
              <a:rPr lang="en-US" altLang="en-US" sz="1400" i="1" smtClean="0"/>
              <a:t>, …, X</a:t>
            </a:r>
            <a:r>
              <a:rPr lang="en-US" altLang="en-US" sz="1400" i="1" baseline="-25000" smtClean="0"/>
              <a:t>n</a:t>
            </a:r>
            <a:r>
              <a:rPr lang="en-US" altLang="en-US" sz="1400" i="1" smtClean="0"/>
              <a:t>}</a:t>
            </a:r>
            <a:r>
              <a:rPr lang="en-US" altLang="en-US" sz="1400" smtClean="0"/>
              <a:t>	</a:t>
            </a:r>
          </a:p>
          <a:p>
            <a:pPr eaLnBrk="1" hangingPunct="1">
              <a:buFontTx/>
              <a:buNone/>
            </a:pPr>
            <a:r>
              <a:rPr lang="en-US" altLang="en-US" sz="1400" smtClean="0"/>
              <a:t>	</a:t>
            </a:r>
            <a:r>
              <a:rPr lang="en-US" altLang="en-US" sz="1400" b="1" smtClean="0"/>
              <a:t>local variables: </a:t>
            </a:r>
            <a:r>
              <a:rPr lang="en-US" altLang="en-US" sz="1400" i="1" smtClean="0"/>
              <a:t>queue, </a:t>
            </a:r>
            <a:r>
              <a:rPr lang="en-US" altLang="en-US" sz="1400" smtClean="0"/>
              <a:t>a queue of arcs, initially all the arcs in</a:t>
            </a:r>
            <a:r>
              <a:rPr lang="en-US" altLang="en-US" sz="1400" i="1" smtClean="0"/>
              <a:t> csp</a:t>
            </a:r>
          </a:p>
          <a:p>
            <a:pPr eaLnBrk="1" hangingPunct="1">
              <a:buFontTx/>
              <a:buNone/>
            </a:pPr>
            <a:r>
              <a:rPr lang="en-US" altLang="en-US" sz="1400" i="1" smtClean="0"/>
              <a:t>		/*  initial queue must contain both </a:t>
            </a:r>
            <a:r>
              <a:rPr lang="en-US" altLang="en-US" sz="1400" b="1" smtClean="0"/>
              <a:t>(</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b="1" smtClean="0"/>
              <a:t>) </a:t>
            </a:r>
            <a:r>
              <a:rPr lang="en-US" altLang="en-US" sz="1400" i="1" smtClean="0"/>
              <a:t>and</a:t>
            </a:r>
            <a:r>
              <a:rPr lang="en-US" altLang="en-US" sz="1400" b="1" smtClean="0"/>
              <a:t> (</a:t>
            </a:r>
            <a:r>
              <a:rPr lang="en-US" altLang="en-US" sz="1400" i="1" smtClean="0"/>
              <a:t>X</a:t>
            </a:r>
            <a:r>
              <a:rPr lang="en-US" altLang="en-US" sz="1400" i="1" baseline="-25000" smtClean="0"/>
              <a:t>j</a:t>
            </a:r>
            <a:r>
              <a:rPr lang="en-US" altLang="en-US" sz="1400" i="1" smtClean="0"/>
              <a:t>, X</a:t>
            </a:r>
            <a:r>
              <a:rPr lang="en-US" altLang="en-US" sz="1400" i="1" baseline="-25000" smtClean="0"/>
              <a:t>i</a:t>
            </a:r>
            <a:r>
              <a:rPr lang="en-US" altLang="en-US" sz="1400" b="1" smtClean="0"/>
              <a:t>)</a:t>
            </a:r>
            <a:r>
              <a:rPr lang="en-US" altLang="en-US" sz="1400" smtClean="0"/>
              <a:t>  </a:t>
            </a:r>
            <a:r>
              <a:rPr lang="en-US" altLang="en-US" sz="1400" i="1" smtClean="0"/>
              <a:t>*/</a:t>
            </a:r>
          </a:p>
          <a:p>
            <a:pPr eaLnBrk="1" hangingPunct="1">
              <a:buFontTx/>
              <a:buNone/>
            </a:pPr>
            <a:r>
              <a:rPr lang="en-US" altLang="en-US" sz="1400" smtClean="0"/>
              <a:t>	</a:t>
            </a:r>
            <a:r>
              <a:rPr lang="en-US" altLang="en-US" sz="1400" b="1" smtClean="0"/>
              <a:t>while</a:t>
            </a:r>
            <a:r>
              <a:rPr lang="en-US" altLang="en-US" sz="1400" smtClean="0"/>
              <a:t> queue is not empty </a:t>
            </a:r>
            <a:r>
              <a:rPr lang="en-US" altLang="en-US" sz="1400" b="1" smtClean="0"/>
              <a:t>do</a:t>
            </a:r>
          </a:p>
          <a:p>
            <a:pPr eaLnBrk="1" hangingPunct="1">
              <a:buFontTx/>
              <a:buNone/>
            </a:pPr>
            <a:r>
              <a:rPr lang="en-US" altLang="en-US" sz="1400" b="1" smtClean="0"/>
              <a:t>		(</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b="1" smtClean="0"/>
              <a:t>) </a:t>
            </a:r>
            <a:r>
              <a:rPr lang="en-US" altLang="en-US" sz="1400" smtClean="0">
                <a:sym typeface="Symbol" pitchFamily="18" charset="2"/>
              </a:rPr>
              <a:t> REMOVE-FIRST(</a:t>
            </a:r>
            <a:r>
              <a:rPr lang="en-US" altLang="en-US" sz="1400" i="1" smtClean="0">
                <a:sym typeface="Symbol" pitchFamily="18" charset="2"/>
              </a:rPr>
              <a:t>queue</a:t>
            </a:r>
            <a:r>
              <a:rPr lang="en-US" altLang="en-US" sz="1400" smtClean="0">
                <a:sym typeface="Symbol" pitchFamily="18" charset="2"/>
              </a:rPr>
              <a:t>)</a:t>
            </a:r>
            <a:endParaRPr lang="en-US" altLang="en-US" sz="1400" smtClean="0"/>
          </a:p>
          <a:p>
            <a:pPr eaLnBrk="1" hangingPunct="1">
              <a:buFontTx/>
              <a:buNone/>
            </a:pPr>
            <a:r>
              <a:rPr lang="en-US" altLang="en-US" sz="1400" smtClean="0"/>
              <a:t>		</a:t>
            </a:r>
            <a:r>
              <a:rPr lang="en-US" altLang="en-US" sz="1400" b="1" smtClean="0"/>
              <a:t>if</a:t>
            </a:r>
            <a:r>
              <a:rPr lang="en-US" altLang="en-US" sz="1400" smtClean="0"/>
              <a:t> REMOVE-INCONSISTENT-VALUES(</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smtClean="0"/>
              <a:t>)</a:t>
            </a:r>
            <a:r>
              <a:rPr lang="en-US" altLang="en-US" sz="1400" i="1" smtClean="0"/>
              <a:t>  </a:t>
            </a:r>
            <a:r>
              <a:rPr lang="en-US" altLang="en-US" sz="1400" b="1" smtClean="0"/>
              <a:t>then</a:t>
            </a:r>
          </a:p>
          <a:p>
            <a:pPr eaLnBrk="1" hangingPunct="1">
              <a:buFontTx/>
              <a:buNone/>
            </a:pPr>
            <a:r>
              <a:rPr lang="en-US" altLang="en-US" sz="1400" b="1" smtClean="0"/>
              <a:t>			if </a:t>
            </a:r>
            <a:r>
              <a:rPr lang="en-US" altLang="en-US" sz="1400" smtClean="0"/>
              <a:t>size of </a:t>
            </a:r>
            <a:r>
              <a:rPr lang="en-US" altLang="en-US" sz="1400" i="1" smtClean="0"/>
              <a:t>D</a:t>
            </a:r>
            <a:r>
              <a:rPr lang="en-US" altLang="en-US" sz="1400" i="1" baseline="-25000" smtClean="0"/>
              <a:t>i</a:t>
            </a:r>
            <a:r>
              <a:rPr lang="en-US" altLang="en-US" sz="1400" i="1" smtClean="0"/>
              <a:t> = 0 </a:t>
            </a:r>
            <a:r>
              <a:rPr lang="en-US" altLang="en-US" sz="1400" b="1" smtClean="0"/>
              <a:t>then return </a:t>
            </a:r>
            <a:r>
              <a:rPr lang="en-US" altLang="en-US" sz="1400" smtClean="0"/>
              <a:t>false</a:t>
            </a:r>
            <a:endParaRPr lang="en-US" altLang="en-US" sz="1400" b="1" i="1" smtClean="0"/>
          </a:p>
          <a:p>
            <a:pPr eaLnBrk="1" hangingPunct="1">
              <a:buFontTx/>
              <a:buNone/>
            </a:pPr>
            <a:r>
              <a:rPr lang="en-US" altLang="en-US" sz="1400" smtClean="0"/>
              <a:t>			</a:t>
            </a:r>
            <a:r>
              <a:rPr lang="en-US" altLang="en-US" sz="1400" b="1" smtClean="0"/>
              <a:t>for each </a:t>
            </a:r>
            <a:r>
              <a:rPr lang="en-US" altLang="en-US" sz="1400" i="1" smtClean="0"/>
              <a:t>X</a:t>
            </a:r>
            <a:r>
              <a:rPr lang="en-US" altLang="en-US" sz="1400" i="1" baseline="-25000" smtClean="0"/>
              <a:t>k</a:t>
            </a:r>
            <a:r>
              <a:rPr lang="en-US" altLang="en-US" sz="1400" i="1" smtClean="0"/>
              <a:t> </a:t>
            </a:r>
            <a:r>
              <a:rPr lang="en-US" altLang="en-US" sz="1400" b="1" smtClean="0"/>
              <a:t>in </a:t>
            </a:r>
            <a:r>
              <a:rPr lang="en-US" altLang="en-US" sz="1400" smtClean="0"/>
              <a:t>NEIGHBORS[</a:t>
            </a:r>
            <a:r>
              <a:rPr lang="en-US" altLang="en-US" sz="1400" i="1" smtClean="0"/>
              <a:t>X</a:t>
            </a:r>
            <a:r>
              <a:rPr lang="en-US" altLang="en-US" sz="1400" i="1" baseline="-25000" smtClean="0"/>
              <a:t>i</a:t>
            </a:r>
            <a:r>
              <a:rPr lang="en-US" altLang="en-US" sz="1400" smtClean="0"/>
              <a:t>] − {X</a:t>
            </a:r>
            <a:r>
              <a:rPr lang="en-US" altLang="en-US" sz="1400" baseline="-25000" smtClean="0"/>
              <a:t>j</a:t>
            </a:r>
            <a:r>
              <a:rPr lang="en-US" altLang="en-US" sz="1400" smtClean="0"/>
              <a:t>} </a:t>
            </a:r>
            <a:r>
              <a:rPr lang="en-US" altLang="en-US" sz="1400" b="1" smtClean="0"/>
              <a:t>do</a:t>
            </a:r>
            <a:endParaRPr lang="en-US" altLang="en-US" sz="1400" smtClean="0"/>
          </a:p>
          <a:p>
            <a:pPr eaLnBrk="1" hangingPunct="1">
              <a:buFontTx/>
              <a:buNone/>
            </a:pPr>
            <a:r>
              <a:rPr lang="en-US" altLang="en-US" sz="1400" smtClean="0"/>
              <a:t>				add </a:t>
            </a:r>
            <a:r>
              <a:rPr lang="en-US" altLang="en-US" sz="1400" b="1" smtClean="0"/>
              <a:t>(</a:t>
            </a:r>
            <a:r>
              <a:rPr lang="en-US" altLang="en-US" sz="1400" i="1" smtClean="0"/>
              <a:t>X</a:t>
            </a:r>
            <a:r>
              <a:rPr lang="en-US" altLang="en-US" sz="1400" i="1" baseline="-25000" smtClean="0"/>
              <a:t>k</a:t>
            </a:r>
            <a:r>
              <a:rPr lang="en-US" altLang="en-US" sz="1400" i="1" smtClean="0"/>
              <a:t>, X</a:t>
            </a:r>
            <a:r>
              <a:rPr lang="en-US" altLang="en-US" sz="1400" i="1" baseline="-25000" smtClean="0"/>
              <a:t>i</a:t>
            </a:r>
            <a:r>
              <a:rPr lang="en-US" altLang="en-US" sz="1400" b="1" smtClean="0"/>
              <a:t>) </a:t>
            </a:r>
            <a:r>
              <a:rPr lang="en-US" altLang="en-US" sz="1400" smtClean="0"/>
              <a:t>to queue if not already there</a:t>
            </a:r>
          </a:p>
          <a:p>
            <a:pPr eaLnBrk="1" hangingPunct="1">
              <a:buFontTx/>
              <a:buNone/>
            </a:pPr>
            <a:r>
              <a:rPr lang="en-US" altLang="en-US" sz="1400" smtClean="0"/>
              <a:t>	</a:t>
            </a:r>
            <a:r>
              <a:rPr lang="en-US" altLang="en-US" sz="1400" b="1" smtClean="0"/>
              <a:t>return</a:t>
            </a:r>
            <a:r>
              <a:rPr lang="en-US" altLang="en-US" sz="1400" smtClean="0"/>
              <a:t> true</a:t>
            </a:r>
          </a:p>
          <a:p>
            <a:pPr eaLnBrk="1" hangingPunct="1">
              <a:buFontTx/>
              <a:buNone/>
            </a:pPr>
            <a:endParaRPr lang="en-US" altLang="en-US" sz="1400" b="1" smtClean="0"/>
          </a:p>
          <a:p>
            <a:pPr eaLnBrk="1" hangingPunct="1">
              <a:buFontTx/>
              <a:buNone/>
            </a:pPr>
            <a:r>
              <a:rPr lang="en-US" altLang="en-US" sz="1400" b="1" smtClean="0"/>
              <a:t>function</a:t>
            </a:r>
            <a:r>
              <a:rPr lang="en-US" altLang="en-US" sz="1400" smtClean="0"/>
              <a:t> REMOVE-INCONSISTENT-VALUES(</a:t>
            </a:r>
            <a:r>
              <a:rPr lang="en-US" altLang="en-US" sz="1400" i="1" smtClean="0"/>
              <a:t>X</a:t>
            </a:r>
            <a:r>
              <a:rPr lang="en-US" altLang="en-US" sz="1400" i="1" baseline="-25000" smtClean="0"/>
              <a:t>i</a:t>
            </a:r>
            <a:r>
              <a:rPr lang="en-US" altLang="en-US" sz="1400" i="1" smtClean="0"/>
              <a:t>, X</a:t>
            </a:r>
            <a:r>
              <a:rPr lang="en-US" altLang="en-US" sz="1400" i="1" baseline="-25000" smtClean="0"/>
              <a:t>j</a:t>
            </a:r>
            <a:r>
              <a:rPr lang="en-US" altLang="en-US" sz="1400" smtClean="0"/>
              <a:t>) </a:t>
            </a:r>
            <a:r>
              <a:rPr lang="en-US" altLang="en-US" sz="1400" b="1" smtClean="0"/>
              <a:t>returns</a:t>
            </a:r>
            <a:r>
              <a:rPr lang="en-US" altLang="en-US" sz="1400" smtClean="0"/>
              <a:t> </a:t>
            </a:r>
            <a:r>
              <a:rPr lang="en-US" altLang="en-US" sz="1400" i="1" smtClean="0"/>
              <a:t>true</a:t>
            </a:r>
            <a:r>
              <a:rPr lang="en-US" altLang="en-US" sz="1400" smtClean="0"/>
              <a:t> iff we delete a</a:t>
            </a:r>
          </a:p>
          <a:p>
            <a:pPr eaLnBrk="1" hangingPunct="1">
              <a:buFontTx/>
              <a:buNone/>
            </a:pPr>
            <a:r>
              <a:rPr lang="en-US" altLang="en-US" sz="1400" smtClean="0"/>
              <a:t>	 	value from the domain of </a:t>
            </a:r>
            <a:r>
              <a:rPr lang="en-US" altLang="en-US" sz="1400" i="1" smtClean="0"/>
              <a:t>X</a:t>
            </a:r>
            <a:r>
              <a:rPr lang="en-US" altLang="en-US" sz="1400" i="1" baseline="-25000" smtClean="0"/>
              <a:t>i</a:t>
            </a:r>
            <a:endParaRPr lang="en-US" altLang="en-US" sz="1400" smtClean="0"/>
          </a:p>
          <a:p>
            <a:pPr eaLnBrk="1" hangingPunct="1">
              <a:buFontTx/>
              <a:buNone/>
            </a:pPr>
            <a:r>
              <a:rPr lang="en-US" altLang="en-US" sz="1400" smtClean="0"/>
              <a:t>	</a:t>
            </a:r>
            <a:r>
              <a:rPr lang="en-US" altLang="en-US" sz="1400" i="1" smtClean="0"/>
              <a:t>removed</a:t>
            </a:r>
            <a:r>
              <a:rPr lang="en-US" altLang="en-US" sz="1400" smtClean="0"/>
              <a:t> </a:t>
            </a:r>
            <a:r>
              <a:rPr lang="en-US" altLang="en-US" sz="1400" smtClean="0">
                <a:sym typeface="Symbol" pitchFamily="18" charset="2"/>
              </a:rPr>
              <a:t>  </a:t>
            </a:r>
            <a:r>
              <a:rPr lang="en-US" altLang="en-US" sz="1400" i="1" smtClean="0"/>
              <a:t>false</a:t>
            </a:r>
            <a:endParaRPr lang="en-US" altLang="en-US" sz="1400" smtClean="0"/>
          </a:p>
          <a:p>
            <a:pPr eaLnBrk="1" hangingPunct="1">
              <a:buFontTx/>
              <a:buNone/>
            </a:pPr>
            <a:r>
              <a:rPr lang="en-US" altLang="en-US" sz="1400" smtClean="0"/>
              <a:t>	</a:t>
            </a:r>
            <a:r>
              <a:rPr lang="en-US" altLang="en-US" sz="1400" b="1" smtClean="0"/>
              <a:t>for each</a:t>
            </a:r>
            <a:r>
              <a:rPr lang="en-US" altLang="en-US" sz="1400" smtClean="0"/>
              <a:t> </a:t>
            </a:r>
            <a:r>
              <a:rPr lang="en-US" altLang="en-US" sz="1400" i="1" smtClean="0"/>
              <a:t>x</a:t>
            </a:r>
            <a:r>
              <a:rPr lang="en-US" altLang="en-US" sz="1400" smtClean="0"/>
              <a:t> </a:t>
            </a:r>
            <a:r>
              <a:rPr lang="en-US" altLang="en-US" sz="1400" b="1" smtClean="0"/>
              <a:t>in</a:t>
            </a:r>
            <a:r>
              <a:rPr lang="en-US" altLang="en-US" sz="1400" smtClean="0"/>
              <a:t> DOMAIN[</a:t>
            </a:r>
            <a:r>
              <a:rPr lang="en-US" altLang="en-US" sz="1400" i="1" smtClean="0"/>
              <a:t>X</a:t>
            </a:r>
            <a:r>
              <a:rPr lang="en-US" altLang="en-US" sz="1400" i="1" baseline="-25000" smtClean="0"/>
              <a:t>i</a:t>
            </a:r>
            <a:r>
              <a:rPr lang="en-US" altLang="en-US" sz="1400" smtClean="0"/>
              <a:t>] </a:t>
            </a:r>
            <a:r>
              <a:rPr lang="en-US" altLang="en-US" sz="1400" b="1" smtClean="0"/>
              <a:t>do</a:t>
            </a:r>
          </a:p>
          <a:p>
            <a:pPr eaLnBrk="1" hangingPunct="1">
              <a:buFontTx/>
              <a:buNone/>
            </a:pPr>
            <a:r>
              <a:rPr lang="en-US" altLang="en-US" sz="1400" smtClean="0"/>
              <a:t>		</a:t>
            </a:r>
            <a:r>
              <a:rPr lang="en-US" altLang="en-US" sz="1400" b="1" smtClean="0"/>
              <a:t>if</a:t>
            </a:r>
            <a:r>
              <a:rPr lang="en-US" altLang="en-US" sz="1400" smtClean="0"/>
              <a:t> no value </a:t>
            </a:r>
            <a:r>
              <a:rPr lang="en-US" altLang="en-US" sz="1400" i="1" smtClean="0"/>
              <a:t>y </a:t>
            </a:r>
            <a:r>
              <a:rPr lang="en-US" altLang="en-US" sz="1400" smtClean="0"/>
              <a:t>in</a:t>
            </a:r>
            <a:r>
              <a:rPr lang="en-US" altLang="en-US" sz="1400" i="1" smtClean="0"/>
              <a:t> </a:t>
            </a:r>
            <a:r>
              <a:rPr lang="en-US" altLang="en-US" sz="1400" smtClean="0"/>
              <a:t>DOMAIN[</a:t>
            </a:r>
            <a:r>
              <a:rPr lang="en-US" altLang="en-US" sz="1400" i="1" smtClean="0"/>
              <a:t>X</a:t>
            </a:r>
            <a:r>
              <a:rPr lang="en-US" altLang="en-US" sz="1400" i="1" baseline="-25000" smtClean="0"/>
              <a:t>j</a:t>
            </a:r>
            <a:r>
              <a:rPr lang="en-US" altLang="en-US" sz="1400" smtClean="0"/>
              <a:t>]</a:t>
            </a:r>
            <a:r>
              <a:rPr lang="en-US" altLang="en-US" sz="1400" i="1" smtClean="0"/>
              <a:t> </a:t>
            </a:r>
            <a:r>
              <a:rPr lang="en-US" altLang="en-US" sz="1400" smtClean="0"/>
              <a:t>allows (</a:t>
            </a:r>
            <a:r>
              <a:rPr lang="en-US" altLang="en-US" sz="1400" i="1" smtClean="0"/>
              <a:t>x,y</a:t>
            </a:r>
            <a:r>
              <a:rPr lang="en-US" altLang="en-US" sz="1400" smtClean="0"/>
              <a:t>) to satisfy the constraints</a:t>
            </a:r>
          </a:p>
          <a:p>
            <a:pPr eaLnBrk="1" hangingPunct="1">
              <a:buFontTx/>
              <a:buNone/>
            </a:pPr>
            <a:r>
              <a:rPr lang="en-US" altLang="en-US" sz="1400" smtClean="0"/>
              <a:t>			between </a:t>
            </a:r>
            <a:r>
              <a:rPr lang="en-US" altLang="en-US" sz="1400" i="1" smtClean="0"/>
              <a:t>X</a:t>
            </a:r>
            <a:r>
              <a:rPr lang="en-US" altLang="en-US" sz="1400" i="1" baseline="-25000" smtClean="0"/>
              <a:t>i</a:t>
            </a:r>
            <a:r>
              <a:rPr lang="en-US" altLang="en-US" sz="1400" smtClean="0"/>
              <a:t> and </a:t>
            </a:r>
            <a:r>
              <a:rPr lang="en-US" altLang="en-US" sz="1400" i="1" smtClean="0"/>
              <a:t>X</a:t>
            </a:r>
            <a:r>
              <a:rPr lang="en-US" altLang="en-US" sz="1400" i="1" baseline="-25000" smtClean="0"/>
              <a:t>j</a:t>
            </a:r>
            <a:endParaRPr lang="en-US" altLang="en-US" sz="1400" smtClean="0"/>
          </a:p>
          <a:p>
            <a:pPr eaLnBrk="1" hangingPunct="1">
              <a:buFontTx/>
              <a:buNone/>
            </a:pPr>
            <a:r>
              <a:rPr lang="en-US" altLang="en-US" sz="1400" smtClean="0"/>
              <a:t>		</a:t>
            </a:r>
            <a:r>
              <a:rPr lang="en-US" altLang="en-US" sz="1400" b="1" smtClean="0"/>
              <a:t>then delete </a:t>
            </a:r>
            <a:r>
              <a:rPr lang="en-US" altLang="en-US" sz="1400" i="1" smtClean="0"/>
              <a:t>x</a:t>
            </a:r>
            <a:r>
              <a:rPr lang="en-US" altLang="en-US" sz="1400" smtClean="0"/>
              <a:t> from DOMAIN[</a:t>
            </a:r>
            <a:r>
              <a:rPr lang="en-US" altLang="en-US" sz="1400" i="1" smtClean="0"/>
              <a:t>X</a:t>
            </a:r>
            <a:r>
              <a:rPr lang="en-US" altLang="en-US" sz="1400" i="1" baseline="-25000" smtClean="0"/>
              <a:t>i</a:t>
            </a:r>
            <a:r>
              <a:rPr lang="en-US" altLang="en-US" sz="1400" smtClean="0"/>
              <a:t>]; </a:t>
            </a:r>
            <a:r>
              <a:rPr lang="en-US" altLang="en-US" sz="1400" i="1" smtClean="0"/>
              <a:t>removed</a:t>
            </a:r>
            <a:r>
              <a:rPr lang="en-US" altLang="en-US" sz="1400" smtClean="0"/>
              <a:t> </a:t>
            </a:r>
            <a:r>
              <a:rPr lang="en-US" altLang="en-US" sz="1400" smtClean="0">
                <a:sym typeface="Symbol" pitchFamily="18" charset="2"/>
              </a:rPr>
              <a:t>  </a:t>
            </a:r>
            <a:r>
              <a:rPr lang="en-US" altLang="en-US" sz="1400" i="1" smtClean="0"/>
              <a:t>true</a:t>
            </a:r>
          </a:p>
          <a:p>
            <a:pPr eaLnBrk="1" hangingPunct="1">
              <a:buFontTx/>
              <a:buNone/>
            </a:pPr>
            <a:r>
              <a:rPr lang="en-US" altLang="en-US" sz="1400" b="1" smtClean="0"/>
              <a:t>	return </a:t>
            </a:r>
            <a:r>
              <a:rPr lang="en-US" altLang="en-US" sz="1400" i="1" smtClean="0"/>
              <a:t>removed</a:t>
            </a:r>
          </a:p>
          <a:p>
            <a:pPr eaLnBrk="1" hangingPunct="1">
              <a:buFontTx/>
              <a:buNone/>
            </a:pPr>
            <a:endParaRPr lang="en-US" altLang="en-US" sz="1100" b="1" smtClean="0"/>
          </a:p>
          <a:p>
            <a:pPr eaLnBrk="1" hangingPunct="1">
              <a:buFontTx/>
              <a:buNone/>
            </a:pPr>
            <a:r>
              <a:rPr lang="en-US" altLang="en-US" sz="1200" smtClean="0"/>
              <a:t>(from Mackworth, 1977)</a:t>
            </a:r>
            <a:endParaRPr lang="en-US" altLang="en-US" sz="1200" smtClean="0">
              <a:solidFill>
                <a:srgbClr val="FF00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mtClean="0"/>
              <a:t>Complexity of AC-3</a:t>
            </a:r>
          </a:p>
        </p:txBody>
      </p:sp>
      <p:sp>
        <p:nvSpPr>
          <p:cNvPr id="96259" name="Rectangle 3"/>
          <p:cNvSpPr>
            <a:spLocks noGrp="1" noChangeArrowheads="1"/>
          </p:cNvSpPr>
          <p:nvPr>
            <p:ph type="body" idx="1"/>
          </p:nvPr>
        </p:nvSpPr>
        <p:spPr/>
        <p:txBody>
          <a:bodyPr/>
          <a:lstStyle/>
          <a:p>
            <a:pPr eaLnBrk="1" hangingPunct="1"/>
            <a:r>
              <a:rPr lang="en-US" altLang="en-US" smtClean="0"/>
              <a:t>A binary CSP has at most n</a:t>
            </a:r>
            <a:r>
              <a:rPr lang="en-US" altLang="en-US" baseline="30000" smtClean="0"/>
              <a:t>2</a:t>
            </a:r>
            <a:r>
              <a:rPr lang="en-US" altLang="en-US" smtClean="0"/>
              <a:t> arcs</a:t>
            </a:r>
          </a:p>
          <a:p>
            <a:pPr eaLnBrk="1" hangingPunct="1"/>
            <a:endParaRPr lang="en-US" altLang="en-US" smtClean="0"/>
          </a:p>
          <a:p>
            <a:pPr eaLnBrk="1" hangingPunct="1"/>
            <a:r>
              <a:rPr lang="en-US" altLang="en-US" smtClean="0"/>
              <a:t>Each arc can be inserted in the queue d times (worst case)</a:t>
            </a:r>
          </a:p>
          <a:p>
            <a:pPr lvl="1" eaLnBrk="1" hangingPunct="1"/>
            <a:r>
              <a:rPr lang="en-US" altLang="en-US" smtClean="0"/>
              <a:t>(X, Y): only d values of X to delete</a:t>
            </a:r>
          </a:p>
          <a:p>
            <a:pPr lvl="1" eaLnBrk="1" hangingPunct="1"/>
            <a:endParaRPr lang="en-US" altLang="en-US" smtClean="0"/>
          </a:p>
          <a:p>
            <a:pPr eaLnBrk="1" hangingPunct="1"/>
            <a:r>
              <a:rPr lang="en-US" altLang="en-US" smtClean="0"/>
              <a:t>Consistency of an arc can be checked in O(d</a:t>
            </a:r>
            <a:r>
              <a:rPr lang="en-US" altLang="en-US" baseline="30000" smtClean="0"/>
              <a:t>2</a:t>
            </a:r>
            <a:r>
              <a:rPr lang="en-US" altLang="en-US" smtClean="0"/>
              <a:t>) time </a:t>
            </a:r>
          </a:p>
          <a:p>
            <a:pPr eaLnBrk="1" hangingPunct="1"/>
            <a:endParaRPr lang="en-US" altLang="en-US" smtClean="0"/>
          </a:p>
          <a:p>
            <a:pPr eaLnBrk="1" hangingPunct="1"/>
            <a:r>
              <a:rPr lang="en-US" altLang="en-US" smtClean="0"/>
              <a:t>Complexity is O(n</a:t>
            </a:r>
            <a:r>
              <a:rPr lang="en-US" altLang="en-US" baseline="30000" smtClean="0"/>
              <a:t>2</a:t>
            </a:r>
            <a:r>
              <a:rPr lang="en-US" altLang="en-US" smtClean="0"/>
              <a:t> d</a:t>
            </a:r>
            <a:r>
              <a:rPr lang="en-US" altLang="en-US" baseline="30000" smtClean="0"/>
              <a:t>3</a:t>
            </a:r>
            <a:r>
              <a:rPr lang="en-US" altLang="en-US" smtClean="0"/>
              <a:t>)</a:t>
            </a:r>
          </a:p>
          <a:p>
            <a:pPr eaLnBrk="1" hangingPunct="1"/>
            <a:endParaRPr lang="en-US" altLang="en-US" smtClean="0"/>
          </a:p>
          <a:p>
            <a:pPr eaLnBrk="1" hangingPunct="1"/>
            <a:r>
              <a:rPr lang="en-US" altLang="en-US" smtClean="0"/>
              <a:t>Although substantially more expensive than Forward Checking, Arc Consistency is usually worthwhile.</a:t>
            </a:r>
          </a:p>
          <a:p>
            <a:pPr eaLnBrk="1" hangingPunct="1"/>
            <a:endParaRPr lang="en-US" altLang="en-US" smtClean="0"/>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mtClean="0"/>
              <a:t>K-consistency</a:t>
            </a:r>
          </a:p>
        </p:txBody>
      </p:sp>
      <p:sp>
        <p:nvSpPr>
          <p:cNvPr id="97283" name="Rectangle 3"/>
          <p:cNvSpPr>
            <a:spLocks noGrp="1" noChangeArrowheads="1"/>
          </p:cNvSpPr>
          <p:nvPr>
            <p:ph type="body" idx="1"/>
          </p:nvPr>
        </p:nvSpPr>
        <p:spPr/>
        <p:txBody>
          <a:bodyPr/>
          <a:lstStyle/>
          <a:p>
            <a:pPr eaLnBrk="1" hangingPunct="1">
              <a:lnSpc>
                <a:spcPct val="90000"/>
              </a:lnSpc>
            </a:pPr>
            <a:r>
              <a:rPr lang="en-US" altLang="en-US" sz="1600" smtClean="0"/>
              <a:t>Arc consistency does not detect all inconsistencies:</a:t>
            </a:r>
          </a:p>
          <a:p>
            <a:pPr lvl="1" eaLnBrk="1" hangingPunct="1">
              <a:lnSpc>
                <a:spcPct val="90000"/>
              </a:lnSpc>
            </a:pPr>
            <a:r>
              <a:rPr lang="en-US" altLang="en-US" sz="1400" smtClean="0"/>
              <a:t>Partial assignment </a:t>
            </a:r>
            <a:r>
              <a:rPr lang="en-US" altLang="en-US" sz="1400" i="1" smtClean="0"/>
              <a:t>{WA=red, NSW=red}</a:t>
            </a:r>
            <a:r>
              <a:rPr lang="en-US" altLang="en-US" sz="1400" smtClean="0"/>
              <a:t> is inconsistent.</a:t>
            </a:r>
          </a:p>
          <a:p>
            <a:pPr lvl="1" eaLnBrk="1" hangingPunct="1">
              <a:lnSpc>
                <a:spcPct val="90000"/>
              </a:lnSpc>
            </a:pPr>
            <a:endParaRPr lang="en-US" altLang="en-US" sz="1400" smtClean="0"/>
          </a:p>
          <a:p>
            <a:pPr eaLnBrk="1" hangingPunct="1">
              <a:lnSpc>
                <a:spcPct val="90000"/>
              </a:lnSpc>
            </a:pPr>
            <a:r>
              <a:rPr lang="en-US" altLang="en-US" sz="1600" smtClean="0"/>
              <a:t>Stronger forms of propagation can be defined using the notion of k-consistency.</a:t>
            </a:r>
          </a:p>
          <a:p>
            <a:pPr eaLnBrk="1" hangingPunct="1">
              <a:lnSpc>
                <a:spcPct val="90000"/>
              </a:lnSpc>
            </a:pPr>
            <a:endParaRPr lang="en-US" altLang="en-US" sz="1600" smtClean="0"/>
          </a:p>
          <a:p>
            <a:pPr eaLnBrk="1" hangingPunct="1">
              <a:lnSpc>
                <a:spcPct val="90000"/>
              </a:lnSpc>
            </a:pPr>
            <a:r>
              <a:rPr lang="en-US" altLang="en-US" sz="1600" smtClean="0"/>
              <a:t> A CSP is k-consistent if for any set of k-1 variables and for any consistent assignment to those variables, a consistent value can always be assigned to any kth variable.</a:t>
            </a:r>
          </a:p>
          <a:p>
            <a:pPr lvl="1" eaLnBrk="1" hangingPunct="1">
              <a:lnSpc>
                <a:spcPct val="90000"/>
              </a:lnSpc>
            </a:pPr>
            <a:r>
              <a:rPr lang="en-US" altLang="en-US" sz="1400" smtClean="0"/>
              <a:t>E.g. 1-consistency = node-consistency</a:t>
            </a:r>
          </a:p>
          <a:p>
            <a:pPr lvl="1" eaLnBrk="1" hangingPunct="1">
              <a:lnSpc>
                <a:spcPct val="90000"/>
              </a:lnSpc>
            </a:pPr>
            <a:r>
              <a:rPr lang="en-US" altLang="en-US" sz="1400" smtClean="0"/>
              <a:t>E.g. 2-consistency = arc-consistency</a:t>
            </a:r>
          </a:p>
          <a:p>
            <a:pPr lvl="1" eaLnBrk="1" hangingPunct="1">
              <a:lnSpc>
                <a:spcPct val="90000"/>
              </a:lnSpc>
            </a:pPr>
            <a:r>
              <a:rPr lang="en-US" altLang="en-US" sz="1400" smtClean="0"/>
              <a:t>E.g. 3-consistency = path-consistency</a:t>
            </a:r>
          </a:p>
          <a:p>
            <a:pPr lvl="1" eaLnBrk="1" hangingPunct="1">
              <a:lnSpc>
                <a:spcPct val="90000"/>
              </a:lnSpc>
            </a:pPr>
            <a:endParaRPr lang="en-US" altLang="en-US" sz="1400" smtClean="0"/>
          </a:p>
          <a:p>
            <a:pPr eaLnBrk="1" hangingPunct="1">
              <a:lnSpc>
                <a:spcPct val="90000"/>
              </a:lnSpc>
            </a:pPr>
            <a:r>
              <a:rPr lang="en-US" altLang="en-US" sz="1600" smtClean="0"/>
              <a:t>Strongly k-consistent: </a:t>
            </a:r>
          </a:p>
          <a:p>
            <a:pPr lvl="1" eaLnBrk="1" hangingPunct="1">
              <a:lnSpc>
                <a:spcPct val="90000"/>
              </a:lnSpc>
            </a:pPr>
            <a:r>
              <a:rPr lang="en-US" altLang="en-US" sz="1400" smtClean="0"/>
              <a:t>k-consistent for all values  {k, k-1, …2, 1}</a:t>
            </a:r>
          </a:p>
          <a:p>
            <a:pPr lvl="1" eaLnBrk="1" hangingPunct="1">
              <a:lnSpc>
                <a:spcPct val="90000"/>
              </a:lnSpc>
            </a:pPr>
            <a:endParaRPr lang="en-US" altLang="en-US" sz="1400" smtClean="0"/>
          </a:p>
          <a:p>
            <a:pPr eaLnBrk="1" hangingPunct="1">
              <a:lnSpc>
                <a:spcPct val="90000"/>
              </a:lnSpc>
              <a:buFontTx/>
              <a:buNone/>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a:p>
            <a:pPr eaLnBrk="1" hangingPunct="1">
              <a:lnSpc>
                <a:spcPct val="90000"/>
              </a:lnSpc>
            </a:pPr>
            <a:endParaRPr lang="en-US" altLang="en-US" sz="160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smtClean="0"/>
              <a:t>Trade-offs</a:t>
            </a:r>
          </a:p>
        </p:txBody>
      </p:sp>
      <p:sp>
        <p:nvSpPr>
          <p:cNvPr id="98307" name="Rectangle 3"/>
          <p:cNvSpPr>
            <a:spLocks noGrp="1" noChangeArrowheads="1"/>
          </p:cNvSpPr>
          <p:nvPr>
            <p:ph type="body" idx="1"/>
          </p:nvPr>
        </p:nvSpPr>
        <p:spPr/>
        <p:txBody>
          <a:bodyPr/>
          <a:lstStyle/>
          <a:p>
            <a:pPr eaLnBrk="1" hangingPunct="1"/>
            <a:r>
              <a:rPr lang="en-US" altLang="en-US" smtClean="0"/>
              <a:t>Running stronger consistency checks…</a:t>
            </a:r>
          </a:p>
          <a:p>
            <a:pPr lvl="1" eaLnBrk="1" hangingPunct="1"/>
            <a:r>
              <a:rPr lang="en-US" altLang="en-US" smtClean="0"/>
              <a:t>Takes more time</a:t>
            </a:r>
          </a:p>
          <a:p>
            <a:pPr lvl="1" eaLnBrk="1" hangingPunct="1"/>
            <a:r>
              <a:rPr lang="en-US" altLang="en-US" smtClean="0"/>
              <a:t>But will reduce branching factor and detect more inconsistent partial assignments</a:t>
            </a:r>
          </a:p>
          <a:p>
            <a:pPr lvl="1" eaLnBrk="1" hangingPunct="1"/>
            <a:endParaRPr lang="en-US" altLang="en-US" smtClean="0"/>
          </a:p>
          <a:p>
            <a:pPr lvl="1" eaLnBrk="1" hangingPunct="1"/>
            <a:r>
              <a:rPr lang="en-US" altLang="en-US" smtClean="0"/>
              <a:t>No “free lunch”  </a:t>
            </a:r>
          </a:p>
          <a:p>
            <a:pPr lvl="2" eaLnBrk="1" hangingPunct="1"/>
            <a:r>
              <a:rPr lang="en-US" altLang="en-US" smtClean="0"/>
              <a:t>In worst case n-consistency takes exponential time</a:t>
            </a:r>
          </a:p>
          <a:p>
            <a:pPr lvl="2" eaLnBrk="1" hangingPunct="1"/>
            <a:endParaRPr lang="en-US" altLang="en-US" smtClean="0"/>
          </a:p>
          <a:p>
            <a:pPr eaLnBrk="1" hangingPunct="1"/>
            <a:r>
              <a:rPr lang="en-US" altLang="en-US" smtClean="0"/>
              <a:t>Generally helpful to enforce 2-Consistency (Arc Consistency)</a:t>
            </a:r>
          </a:p>
          <a:p>
            <a:pPr eaLnBrk="1" hangingPunct="1"/>
            <a:endParaRPr lang="en-US" altLang="en-US" smtClean="0"/>
          </a:p>
          <a:p>
            <a:pPr eaLnBrk="1" hangingPunct="1"/>
            <a:r>
              <a:rPr lang="en-US" altLang="en-US" smtClean="0"/>
              <a:t>Sometimes helpful to enforce 3-Consistency</a:t>
            </a:r>
          </a:p>
          <a:p>
            <a:pPr eaLnBrk="1" hangingPunct="1"/>
            <a:endParaRPr lang="en-US" altLang="en-US" smtClean="0"/>
          </a:p>
          <a:p>
            <a:pPr eaLnBrk="1" hangingPunct="1"/>
            <a:r>
              <a:rPr lang="en-US" altLang="en-US" smtClean="0"/>
              <a:t>Higher levels may take more time to enforce than they save.</a:t>
            </a:r>
          </a:p>
          <a:p>
            <a:pPr lvl="1" eaLnBrk="1" hangingPunct="1"/>
            <a:endParaRPr lang="en-US" altLang="en-US" smtClean="0"/>
          </a:p>
          <a:p>
            <a:pPr lvl="1" eaLnBrk="1" hangingPunct="1"/>
            <a:endParaRPr lang="en-US" altLang="en-US"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smtClean="0"/>
              <a:t>Further improvements </a:t>
            </a:r>
          </a:p>
        </p:txBody>
      </p:sp>
      <p:sp>
        <p:nvSpPr>
          <p:cNvPr id="99331" name="Rectangle 3"/>
          <p:cNvSpPr>
            <a:spLocks noGrp="1" noChangeArrowheads="1"/>
          </p:cNvSpPr>
          <p:nvPr>
            <p:ph type="body" idx="1"/>
          </p:nvPr>
        </p:nvSpPr>
        <p:spPr/>
        <p:txBody>
          <a:bodyPr/>
          <a:lstStyle/>
          <a:p>
            <a:pPr eaLnBrk="1" hangingPunct="1"/>
            <a:r>
              <a:rPr lang="en-US" altLang="en-US" sz="1600" smtClean="0"/>
              <a:t>Checking special constraints</a:t>
            </a:r>
          </a:p>
          <a:p>
            <a:pPr lvl="1" eaLnBrk="1" hangingPunct="1"/>
            <a:r>
              <a:rPr lang="en-US" altLang="en-US" sz="1400" smtClean="0"/>
              <a:t>Checking Alldif(…) constraint </a:t>
            </a:r>
          </a:p>
          <a:p>
            <a:pPr lvl="2" eaLnBrk="1" hangingPunct="1"/>
            <a:r>
              <a:rPr lang="en-US" altLang="en-US" sz="1400" i="1" smtClean="0"/>
              <a:t>E.g. {WA=red, NSW=red}</a:t>
            </a:r>
          </a:p>
          <a:p>
            <a:pPr lvl="1" eaLnBrk="1" hangingPunct="1"/>
            <a:r>
              <a:rPr lang="en-US" altLang="en-US" sz="1400" smtClean="0"/>
              <a:t>Checking Atmost(…) constraint</a:t>
            </a:r>
          </a:p>
          <a:p>
            <a:pPr lvl="2" eaLnBrk="1" hangingPunct="1"/>
            <a:r>
              <a:rPr lang="en-US" altLang="en-US" sz="1400" i="1" smtClean="0"/>
              <a:t>Bounds propagation for larger value domains</a:t>
            </a:r>
          </a:p>
          <a:p>
            <a:pPr lvl="2" eaLnBrk="1" hangingPunct="1"/>
            <a:endParaRPr lang="en-US" altLang="en-US" sz="1400" i="1" smtClean="0"/>
          </a:p>
          <a:p>
            <a:pPr eaLnBrk="1" hangingPunct="1"/>
            <a:r>
              <a:rPr lang="en-US" altLang="en-US" sz="1600" smtClean="0"/>
              <a:t>Intelligent backtracking</a:t>
            </a:r>
          </a:p>
          <a:p>
            <a:pPr lvl="1" eaLnBrk="1" hangingPunct="1"/>
            <a:r>
              <a:rPr lang="en-US" altLang="en-US" sz="1400" smtClean="0"/>
              <a:t>Standard form is chronological backtracking i.e. try different value for preceding variable.</a:t>
            </a:r>
          </a:p>
          <a:p>
            <a:pPr lvl="1" eaLnBrk="1" hangingPunct="1"/>
            <a:r>
              <a:rPr lang="en-US" altLang="en-US" sz="1400" smtClean="0"/>
              <a:t>More intelligent, backtrack to conflict set.</a:t>
            </a:r>
          </a:p>
          <a:p>
            <a:pPr lvl="2" eaLnBrk="1" hangingPunct="1"/>
            <a:r>
              <a:rPr lang="en-US" altLang="en-US" sz="1400" smtClean="0"/>
              <a:t>Set of variables that caused the failure or set of previously assigned variables that are connected to X by constraints.</a:t>
            </a:r>
          </a:p>
          <a:p>
            <a:pPr lvl="2" eaLnBrk="1" hangingPunct="1"/>
            <a:r>
              <a:rPr lang="en-US" altLang="en-US" sz="1400" smtClean="0"/>
              <a:t>Backjumping moves back to most recent element of the conflict set.</a:t>
            </a:r>
          </a:p>
          <a:p>
            <a:pPr lvl="2" eaLnBrk="1" hangingPunct="1"/>
            <a:r>
              <a:rPr lang="en-US" altLang="en-US" sz="1400" smtClean="0"/>
              <a:t>Forward checking can be used to determine conflict set.</a:t>
            </a:r>
            <a:endParaRPr lang="en-US" altLang="en-US"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smtClean="0"/>
              <a:t>Local search for CSPs</a:t>
            </a:r>
          </a:p>
        </p:txBody>
      </p:sp>
      <p:sp>
        <p:nvSpPr>
          <p:cNvPr id="100355" name="Rectangle 3"/>
          <p:cNvSpPr>
            <a:spLocks noGrp="1" noChangeArrowheads="1"/>
          </p:cNvSpPr>
          <p:nvPr>
            <p:ph type="body" idx="1"/>
          </p:nvPr>
        </p:nvSpPr>
        <p:spPr/>
        <p:txBody>
          <a:bodyPr/>
          <a:lstStyle/>
          <a:p>
            <a:pPr eaLnBrk="1" hangingPunct="1"/>
            <a:r>
              <a:rPr lang="en-US" altLang="en-US" sz="1600" smtClean="0"/>
              <a:t>Use complete-state representation</a:t>
            </a:r>
          </a:p>
          <a:p>
            <a:pPr lvl="1" eaLnBrk="1" hangingPunct="1"/>
            <a:r>
              <a:rPr lang="en-US" altLang="en-US" sz="1400" smtClean="0"/>
              <a:t>Initial state = all variables assigned values</a:t>
            </a:r>
          </a:p>
          <a:p>
            <a:pPr lvl="1" eaLnBrk="1" hangingPunct="1"/>
            <a:r>
              <a:rPr lang="en-US" altLang="en-US" sz="1400" smtClean="0"/>
              <a:t>Successor states = change 1 (or more) values</a:t>
            </a:r>
          </a:p>
          <a:p>
            <a:pPr eaLnBrk="1" hangingPunct="1"/>
            <a:endParaRPr lang="en-US" altLang="en-US" sz="1600" smtClean="0"/>
          </a:p>
          <a:p>
            <a:pPr eaLnBrk="1" hangingPunct="1"/>
            <a:r>
              <a:rPr lang="en-US" altLang="en-US" sz="1600" smtClean="0"/>
              <a:t>For CSPs</a:t>
            </a:r>
          </a:p>
          <a:p>
            <a:pPr lvl="1" eaLnBrk="1" hangingPunct="1"/>
            <a:r>
              <a:rPr lang="en-US" altLang="en-US" sz="1500" smtClean="0"/>
              <a:t>allow states with unsatisfied constraints (unlike backtracking)</a:t>
            </a:r>
          </a:p>
          <a:p>
            <a:pPr lvl="1" eaLnBrk="1" hangingPunct="1"/>
            <a:r>
              <a:rPr lang="en-US" altLang="en-US" sz="1500" smtClean="0"/>
              <a:t>operators </a:t>
            </a:r>
            <a:r>
              <a:rPr lang="en-US" altLang="en-US" sz="1500" b="1" smtClean="0"/>
              <a:t>reassign</a:t>
            </a:r>
            <a:r>
              <a:rPr lang="en-US" altLang="en-US" sz="1500" smtClean="0"/>
              <a:t> variable values</a:t>
            </a:r>
          </a:p>
          <a:p>
            <a:pPr lvl="1" eaLnBrk="1" hangingPunct="1"/>
            <a:r>
              <a:rPr lang="en-US" altLang="en-US" sz="1500" smtClean="0"/>
              <a:t>hill-climbing with n-queens is an example</a:t>
            </a:r>
          </a:p>
          <a:p>
            <a:pPr lvl="1" eaLnBrk="1" hangingPunct="1"/>
            <a:endParaRPr lang="en-US" altLang="en-US" sz="1500" smtClean="0"/>
          </a:p>
          <a:p>
            <a:pPr eaLnBrk="1" hangingPunct="1"/>
            <a:r>
              <a:rPr lang="en-US" altLang="en-US" sz="1600" smtClean="0"/>
              <a:t>Variable selection: randomly select any conflicted variable</a:t>
            </a:r>
          </a:p>
          <a:p>
            <a:pPr eaLnBrk="1" hangingPunct="1"/>
            <a:endParaRPr lang="en-US" altLang="en-US" sz="1600" smtClean="0"/>
          </a:p>
          <a:p>
            <a:pPr eaLnBrk="1" hangingPunct="1"/>
            <a:r>
              <a:rPr lang="en-US" altLang="en-US" sz="1600" smtClean="0"/>
              <a:t>Value selection: </a:t>
            </a:r>
            <a:r>
              <a:rPr lang="en-US" altLang="en-US" sz="1600" i="1" smtClean="0"/>
              <a:t>min-conflicts heuristic</a:t>
            </a:r>
          </a:p>
          <a:p>
            <a:pPr lvl="1" eaLnBrk="1" hangingPunct="1"/>
            <a:r>
              <a:rPr lang="en-US" altLang="en-US" sz="1500" smtClean="0"/>
              <a:t>Select new value that results in a minimum number of conflicts with the other variables</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en-US" smtClean="0"/>
              <a:t>Local search for CSP</a:t>
            </a:r>
          </a:p>
        </p:txBody>
      </p:sp>
      <p:sp>
        <p:nvSpPr>
          <p:cNvPr id="101379" name="Rectangle 3"/>
          <p:cNvSpPr>
            <a:spLocks noGrp="1" noChangeArrowheads="1"/>
          </p:cNvSpPr>
          <p:nvPr>
            <p:ph type="body" idx="1"/>
          </p:nvPr>
        </p:nvSpPr>
        <p:spPr/>
        <p:txBody>
          <a:bodyPr/>
          <a:lstStyle/>
          <a:p>
            <a:pPr eaLnBrk="1" hangingPunct="1">
              <a:buFontTx/>
              <a:buNone/>
            </a:pPr>
            <a:r>
              <a:rPr lang="en-US" altLang="en-US" sz="1400" b="1" smtClean="0"/>
              <a:t>function</a:t>
            </a:r>
            <a:r>
              <a:rPr lang="en-US" altLang="en-US" sz="1400" smtClean="0"/>
              <a:t> MIN-CONFLICTS(</a:t>
            </a:r>
            <a:r>
              <a:rPr lang="en-US" altLang="en-US" sz="1400" i="1" smtClean="0"/>
              <a:t>csp, max_steps</a:t>
            </a:r>
            <a:r>
              <a:rPr lang="en-US" altLang="en-US" sz="1400" smtClean="0"/>
              <a:t>) </a:t>
            </a:r>
            <a:r>
              <a:rPr lang="en-US" altLang="en-US" sz="1400" b="1" smtClean="0"/>
              <a:t>return</a:t>
            </a:r>
            <a:r>
              <a:rPr lang="en-US" altLang="en-US" sz="1400" smtClean="0"/>
              <a:t> solution or failure</a:t>
            </a:r>
          </a:p>
          <a:p>
            <a:pPr eaLnBrk="1" hangingPunct="1">
              <a:buFontTx/>
              <a:buNone/>
            </a:pPr>
            <a:r>
              <a:rPr lang="en-US" altLang="en-US" sz="1400" smtClean="0"/>
              <a:t>	</a:t>
            </a:r>
            <a:r>
              <a:rPr lang="en-US" altLang="en-US" sz="1400" b="1" smtClean="0"/>
              <a:t>inputs</a:t>
            </a:r>
            <a:r>
              <a:rPr lang="en-US" altLang="en-US" sz="1400" smtClean="0"/>
              <a:t>: </a:t>
            </a:r>
            <a:r>
              <a:rPr lang="en-US" altLang="en-US" sz="1400" i="1" smtClean="0"/>
              <a:t>csp</a:t>
            </a:r>
            <a:r>
              <a:rPr lang="en-US" altLang="en-US" sz="1400" smtClean="0"/>
              <a:t>, a constraint satisfaction problem</a:t>
            </a:r>
          </a:p>
          <a:p>
            <a:pPr eaLnBrk="1" hangingPunct="1">
              <a:buFontTx/>
              <a:buNone/>
            </a:pPr>
            <a:r>
              <a:rPr lang="en-US" altLang="en-US" sz="1400" smtClean="0"/>
              <a:t>		</a:t>
            </a:r>
            <a:r>
              <a:rPr lang="en-US" altLang="en-US" sz="1400" i="1" smtClean="0"/>
              <a:t>max_steps</a:t>
            </a:r>
            <a:r>
              <a:rPr lang="en-US" altLang="en-US" sz="1400" smtClean="0"/>
              <a:t>, the number of steps allowed before giving up	</a:t>
            </a:r>
          </a:p>
          <a:p>
            <a:pPr eaLnBrk="1" hangingPunct="1">
              <a:buFontTx/>
              <a:buNone/>
            </a:pPr>
            <a:endParaRPr lang="en-US" altLang="en-US" sz="1400" smtClean="0"/>
          </a:p>
          <a:p>
            <a:pPr eaLnBrk="1" hangingPunct="1">
              <a:buFontTx/>
              <a:buNone/>
            </a:pPr>
            <a:r>
              <a:rPr lang="en-US" altLang="en-US" sz="1400" smtClean="0"/>
              <a:t>	</a:t>
            </a:r>
            <a:r>
              <a:rPr lang="en-US" altLang="en-US" sz="1400" i="1" smtClean="0"/>
              <a:t>current</a:t>
            </a:r>
            <a:r>
              <a:rPr lang="en-US" altLang="en-US" sz="1400" smtClean="0"/>
              <a:t> </a:t>
            </a:r>
            <a:r>
              <a:rPr lang="en-US" altLang="en-US" sz="1400" smtClean="0">
                <a:sym typeface="Symbol" pitchFamily="18" charset="2"/>
              </a:rPr>
              <a:t>  </a:t>
            </a:r>
            <a:r>
              <a:rPr lang="en-US" altLang="en-US" sz="1400" i="1" smtClean="0"/>
              <a:t> </a:t>
            </a:r>
            <a:r>
              <a:rPr lang="en-US" altLang="en-US" sz="1400" smtClean="0"/>
              <a:t>an initial complete assignment for </a:t>
            </a:r>
            <a:r>
              <a:rPr lang="en-US" altLang="en-US" sz="1400" i="1" smtClean="0"/>
              <a:t>csp</a:t>
            </a:r>
            <a:endParaRPr lang="en-US" altLang="en-US" sz="1400" smtClean="0"/>
          </a:p>
          <a:p>
            <a:pPr eaLnBrk="1" hangingPunct="1">
              <a:buFontTx/>
              <a:buNone/>
            </a:pPr>
            <a:r>
              <a:rPr lang="en-US" altLang="en-US" sz="1400" smtClean="0"/>
              <a:t>	</a:t>
            </a:r>
            <a:r>
              <a:rPr lang="en-US" altLang="en-US" sz="1400" b="1" smtClean="0"/>
              <a:t>for </a:t>
            </a:r>
            <a:r>
              <a:rPr lang="en-US" altLang="en-US" sz="1400" i="1" smtClean="0"/>
              <a:t>i</a:t>
            </a:r>
            <a:r>
              <a:rPr lang="en-US" altLang="en-US" sz="1400" smtClean="0"/>
              <a:t> </a:t>
            </a:r>
            <a:r>
              <a:rPr lang="en-US" altLang="en-US" sz="1400" i="1" smtClean="0"/>
              <a:t>= </a:t>
            </a:r>
            <a:r>
              <a:rPr lang="en-US" altLang="en-US" sz="1400" smtClean="0"/>
              <a:t>1 to </a:t>
            </a:r>
            <a:r>
              <a:rPr lang="en-US" altLang="en-US" sz="1400" i="1" smtClean="0"/>
              <a:t>max_steps</a:t>
            </a:r>
            <a:r>
              <a:rPr lang="en-US" altLang="en-US" sz="1400" smtClean="0"/>
              <a:t> </a:t>
            </a:r>
            <a:r>
              <a:rPr lang="en-US" altLang="en-US" sz="1400" b="1" smtClean="0"/>
              <a:t>do</a:t>
            </a:r>
          </a:p>
          <a:p>
            <a:pPr eaLnBrk="1" hangingPunct="1">
              <a:buFontTx/>
              <a:buNone/>
            </a:pPr>
            <a:r>
              <a:rPr lang="en-US" altLang="en-US" sz="1400" smtClean="0"/>
              <a:t>		</a:t>
            </a:r>
            <a:r>
              <a:rPr lang="en-US" altLang="en-US" sz="1400" b="1" smtClean="0"/>
              <a:t>if</a:t>
            </a:r>
            <a:r>
              <a:rPr lang="en-US" altLang="en-US" sz="1400" smtClean="0"/>
              <a:t> </a:t>
            </a:r>
            <a:r>
              <a:rPr lang="en-US" altLang="en-US" sz="1400" i="1" smtClean="0"/>
              <a:t>current</a:t>
            </a:r>
            <a:r>
              <a:rPr lang="en-US" altLang="en-US" sz="1400" smtClean="0"/>
              <a:t> is a solution for </a:t>
            </a:r>
            <a:r>
              <a:rPr lang="en-US" altLang="en-US" sz="1400" i="1" smtClean="0"/>
              <a:t>csp</a:t>
            </a:r>
            <a:r>
              <a:rPr lang="en-US" altLang="en-US" sz="1400" smtClean="0"/>
              <a:t> then return </a:t>
            </a:r>
            <a:r>
              <a:rPr lang="en-US" altLang="en-US" sz="1400" i="1" smtClean="0"/>
              <a:t>current</a:t>
            </a:r>
            <a:endParaRPr lang="en-US" altLang="en-US" sz="1400" smtClean="0"/>
          </a:p>
          <a:p>
            <a:pPr eaLnBrk="1" hangingPunct="1">
              <a:buFontTx/>
              <a:buNone/>
            </a:pPr>
            <a:r>
              <a:rPr lang="en-US" altLang="en-US" sz="1400" smtClean="0"/>
              <a:t>		</a:t>
            </a:r>
            <a:r>
              <a:rPr lang="en-US" altLang="en-US" sz="1400" i="1" smtClean="0"/>
              <a:t>var</a:t>
            </a:r>
            <a:r>
              <a:rPr lang="en-US" altLang="en-US" sz="1400" smtClean="0"/>
              <a:t> </a:t>
            </a:r>
            <a:r>
              <a:rPr lang="en-US" altLang="en-US" sz="1400" smtClean="0">
                <a:sym typeface="Symbol" pitchFamily="18" charset="2"/>
              </a:rPr>
              <a:t>  </a:t>
            </a:r>
            <a:r>
              <a:rPr lang="en-US" altLang="en-US" sz="1400" smtClean="0"/>
              <a:t>a randomly chosen, conflicted variable from VARIABLES[</a:t>
            </a:r>
            <a:r>
              <a:rPr lang="en-US" altLang="en-US" sz="1400" i="1" smtClean="0"/>
              <a:t>csp</a:t>
            </a:r>
            <a:r>
              <a:rPr lang="en-US" altLang="en-US" sz="1400" smtClean="0"/>
              <a:t>]</a:t>
            </a:r>
          </a:p>
          <a:p>
            <a:pPr eaLnBrk="1" hangingPunct="1">
              <a:buFontTx/>
              <a:buNone/>
            </a:pPr>
            <a:r>
              <a:rPr lang="en-US" altLang="en-US" sz="1400" smtClean="0"/>
              <a:t>		</a:t>
            </a:r>
            <a:r>
              <a:rPr lang="en-US" altLang="en-US" sz="1400" i="1" smtClean="0"/>
              <a:t>value</a:t>
            </a:r>
            <a:r>
              <a:rPr lang="en-US" altLang="en-US" sz="1400" smtClean="0"/>
              <a:t>  </a:t>
            </a:r>
            <a:r>
              <a:rPr lang="en-US" altLang="en-US" sz="1400" smtClean="0">
                <a:sym typeface="Symbol" pitchFamily="18" charset="2"/>
              </a:rPr>
              <a:t>  </a:t>
            </a:r>
            <a:r>
              <a:rPr lang="en-US" altLang="en-US" sz="1400" smtClean="0"/>
              <a:t>the value </a:t>
            </a:r>
            <a:r>
              <a:rPr lang="en-US" altLang="en-US" sz="1400" i="1" smtClean="0"/>
              <a:t>v</a:t>
            </a:r>
            <a:r>
              <a:rPr lang="en-US" altLang="en-US" sz="1400" smtClean="0"/>
              <a:t> for </a:t>
            </a:r>
            <a:r>
              <a:rPr lang="en-US" altLang="en-US" sz="1400" i="1" smtClean="0"/>
              <a:t>var</a:t>
            </a:r>
            <a:r>
              <a:rPr lang="en-US" altLang="en-US" sz="1400" smtClean="0"/>
              <a:t> that minimize CONFLICTS(</a:t>
            </a:r>
            <a:r>
              <a:rPr lang="en-US" altLang="en-US" sz="1400" i="1" smtClean="0"/>
              <a:t>var,v,current,csp</a:t>
            </a:r>
            <a:r>
              <a:rPr lang="en-US" altLang="en-US" sz="1400" smtClean="0"/>
              <a:t>)</a:t>
            </a:r>
          </a:p>
          <a:p>
            <a:pPr eaLnBrk="1" hangingPunct="1">
              <a:buFontTx/>
              <a:buNone/>
            </a:pPr>
            <a:r>
              <a:rPr lang="en-US" altLang="en-US" sz="1400" smtClean="0"/>
              <a:t>		set </a:t>
            </a:r>
            <a:r>
              <a:rPr lang="en-US" altLang="en-US" sz="1400" i="1" smtClean="0"/>
              <a:t>var = value</a:t>
            </a:r>
            <a:r>
              <a:rPr lang="en-US" altLang="en-US" sz="1400" smtClean="0"/>
              <a:t> in </a:t>
            </a:r>
            <a:r>
              <a:rPr lang="en-US" altLang="en-US" sz="1400" i="1" smtClean="0"/>
              <a:t>current</a:t>
            </a:r>
            <a:endParaRPr lang="en-US" altLang="en-US" sz="1400" smtClean="0"/>
          </a:p>
          <a:p>
            <a:pPr eaLnBrk="1" hangingPunct="1">
              <a:buFontTx/>
              <a:buNone/>
            </a:pPr>
            <a:r>
              <a:rPr lang="en-US" altLang="en-US" sz="1400" b="1" smtClean="0"/>
              <a:t>	return </a:t>
            </a:r>
            <a:r>
              <a:rPr lang="en-US" altLang="en-US" sz="1400" i="1" smtClean="0"/>
              <a:t>failure</a:t>
            </a:r>
            <a:endParaRPr lang="en-US" altLang="en-US" sz="1400" b="1" smtClean="0"/>
          </a:p>
          <a:p>
            <a:pPr eaLnBrk="1" hangingPunct="1">
              <a:buFontTx/>
              <a:buNone/>
            </a:pPr>
            <a:endParaRPr lang="en-US" altLang="en-US" sz="200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en-US" smtClean="0"/>
              <a:t>Min-conflicts example 1</a:t>
            </a:r>
          </a:p>
        </p:txBody>
      </p:sp>
      <p:sp>
        <p:nvSpPr>
          <p:cNvPr id="102403" name="Rectangle 3"/>
          <p:cNvSpPr>
            <a:spLocks noGrp="1" noChangeArrowheads="1"/>
          </p:cNvSpPr>
          <p:nvPr>
            <p:ph type="body" sz="half" idx="2"/>
          </p:nvPr>
        </p:nvSpPr>
        <p:spPr>
          <a:xfrm>
            <a:off x="838200" y="3810000"/>
            <a:ext cx="7572375" cy="2343150"/>
          </a:xfrm>
        </p:spPr>
        <p:txBody>
          <a:bodyPr/>
          <a:lstStyle/>
          <a:p>
            <a:pPr eaLnBrk="1" hangingPunct="1">
              <a:buFontTx/>
              <a:buNone/>
            </a:pPr>
            <a:r>
              <a:rPr lang="en-US" altLang="en-US" sz="1600" smtClean="0"/>
              <a:t>Use of min-conflicts heuristic in hill-climbing.</a:t>
            </a:r>
          </a:p>
        </p:txBody>
      </p:sp>
      <p:pic>
        <p:nvPicPr>
          <p:cNvPr id="102404"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47800" y="990600"/>
            <a:ext cx="6324600" cy="2533650"/>
          </a:xfrm>
          <a:noFill/>
        </p:spPr>
      </p:pic>
      <p:grpSp>
        <p:nvGrpSpPr>
          <p:cNvPr id="102405" name="Group 5"/>
          <p:cNvGrpSpPr>
            <a:grpSpLocks/>
          </p:cNvGrpSpPr>
          <p:nvPr/>
        </p:nvGrpSpPr>
        <p:grpSpPr bwMode="auto">
          <a:xfrm>
            <a:off x="1905000" y="1447800"/>
            <a:ext cx="1066800" cy="457200"/>
            <a:chOff x="1392" y="2064"/>
            <a:chExt cx="672" cy="288"/>
          </a:xfrm>
        </p:grpSpPr>
        <p:sp>
          <p:nvSpPr>
            <p:cNvPr id="102414" name="Line 6"/>
            <p:cNvSpPr>
              <a:spLocks noChangeShapeType="1"/>
            </p:cNvSpPr>
            <p:nvPr/>
          </p:nvSpPr>
          <p:spPr bwMode="auto">
            <a:xfrm>
              <a:off x="139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5" name="Line 7"/>
            <p:cNvSpPr>
              <a:spLocks noChangeShapeType="1"/>
            </p:cNvSpPr>
            <p:nvPr/>
          </p:nvSpPr>
          <p:spPr bwMode="auto">
            <a:xfrm flipV="1">
              <a:off x="163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6" name="Line 8"/>
            <p:cNvSpPr>
              <a:spLocks noChangeShapeType="1"/>
            </p:cNvSpPr>
            <p:nvPr/>
          </p:nvSpPr>
          <p:spPr bwMode="auto">
            <a:xfrm>
              <a:off x="1872" y="2112"/>
              <a:ext cx="192"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7" name="Line 9"/>
            <p:cNvSpPr>
              <a:spLocks noChangeShapeType="1"/>
            </p:cNvSpPr>
            <p:nvPr/>
          </p:nvSpPr>
          <p:spPr bwMode="auto">
            <a:xfrm flipH="1">
              <a:off x="1392" y="2064"/>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8" name="Line 10"/>
            <p:cNvSpPr>
              <a:spLocks noChangeShapeType="1"/>
            </p:cNvSpPr>
            <p:nvPr/>
          </p:nvSpPr>
          <p:spPr bwMode="auto">
            <a:xfrm flipH="1">
              <a:off x="1680" y="2352"/>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02406" name="Text Box 11"/>
          <p:cNvSpPr txBox="1">
            <a:spLocks noChangeArrowheads="1"/>
          </p:cNvSpPr>
          <p:nvPr/>
        </p:nvSpPr>
        <p:spPr bwMode="auto">
          <a:xfrm>
            <a:off x="20828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h=5</a:t>
            </a:r>
          </a:p>
        </p:txBody>
      </p:sp>
      <p:grpSp>
        <p:nvGrpSpPr>
          <p:cNvPr id="102407" name="Group 12"/>
          <p:cNvGrpSpPr>
            <a:grpSpLocks/>
          </p:cNvGrpSpPr>
          <p:nvPr/>
        </p:nvGrpSpPr>
        <p:grpSpPr bwMode="auto">
          <a:xfrm>
            <a:off x="4114800" y="1447800"/>
            <a:ext cx="609600" cy="381000"/>
            <a:chOff x="3072" y="2064"/>
            <a:chExt cx="384" cy="240"/>
          </a:xfrm>
        </p:grpSpPr>
        <p:sp>
          <p:nvSpPr>
            <p:cNvPr id="102411" name="Line 13"/>
            <p:cNvSpPr>
              <a:spLocks noChangeShapeType="1"/>
            </p:cNvSpPr>
            <p:nvPr/>
          </p:nvSpPr>
          <p:spPr bwMode="auto">
            <a:xfrm>
              <a:off x="307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2" name="Line 14"/>
            <p:cNvSpPr>
              <a:spLocks noChangeShapeType="1"/>
            </p:cNvSpPr>
            <p:nvPr/>
          </p:nvSpPr>
          <p:spPr bwMode="auto">
            <a:xfrm flipV="1">
              <a:off x="3312" y="2112"/>
              <a:ext cx="144" cy="192"/>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3" name="Line 15"/>
            <p:cNvSpPr>
              <a:spLocks noChangeShapeType="1"/>
            </p:cNvSpPr>
            <p:nvPr/>
          </p:nvSpPr>
          <p:spPr bwMode="auto">
            <a:xfrm flipH="1">
              <a:off x="3072" y="2064"/>
              <a:ext cx="384"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102408" name="Rectangle 16"/>
          <p:cNvSpPr>
            <a:spLocks noChangeArrowheads="1"/>
          </p:cNvSpPr>
          <p:nvPr/>
        </p:nvSpPr>
        <p:spPr bwMode="auto">
          <a:xfrm>
            <a:off x="43434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h=3</a:t>
            </a:r>
          </a:p>
        </p:txBody>
      </p:sp>
      <p:sp>
        <p:nvSpPr>
          <p:cNvPr id="102409" name="Line 17"/>
          <p:cNvSpPr>
            <a:spLocks noChangeShapeType="1"/>
          </p:cNvSpPr>
          <p:nvPr/>
        </p:nvSpPr>
        <p:spPr bwMode="auto">
          <a:xfrm>
            <a:off x="6426200" y="1485900"/>
            <a:ext cx="457200"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410" name="Rectangle 18"/>
          <p:cNvSpPr>
            <a:spLocks noChangeArrowheads="1"/>
          </p:cNvSpPr>
          <p:nvPr/>
        </p:nvSpPr>
        <p:spPr bwMode="auto">
          <a:xfrm>
            <a:off x="6654800" y="3200400"/>
            <a:ext cx="608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SzPct val="100000"/>
              <a:buChar char="•"/>
              <a:defRPr>
                <a:solidFill>
                  <a:schemeClr val="tx1"/>
                </a:solidFill>
                <a:latin typeface="Verdana" pitchFamily="34" charset="0"/>
                <a:cs typeface="Arial" charset="0"/>
              </a:defRPr>
            </a:lvl1pPr>
            <a:lvl2pPr marL="742950" indent="-285750" eaLnBrk="0" hangingPunct="0">
              <a:spcBef>
                <a:spcPct val="20000"/>
              </a:spcBef>
              <a:buSzPct val="100000"/>
              <a:buChar char="–"/>
              <a:defRPr sz="1600">
                <a:solidFill>
                  <a:schemeClr val="tx1"/>
                </a:solidFill>
                <a:latin typeface="Verdana" pitchFamily="34" charset="0"/>
                <a:cs typeface="Arial" charset="0"/>
              </a:defRPr>
            </a:lvl2pPr>
            <a:lvl3pPr marL="1143000" indent="-228600" eaLnBrk="0" hangingPunct="0">
              <a:spcBef>
                <a:spcPct val="20000"/>
              </a:spcBef>
              <a:buSzPct val="100000"/>
              <a:buChar char="•"/>
              <a:defRPr sz="1600">
                <a:solidFill>
                  <a:schemeClr val="tx1"/>
                </a:solidFill>
                <a:latin typeface="Verdana" pitchFamily="34" charset="0"/>
                <a:cs typeface="Arial" charset="0"/>
              </a:defRPr>
            </a:lvl3pPr>
            <a:lvl4pPr marL="1600200" indent="-228600" eaLnBrk="0" hangingPunct="0">
              <a:spcBef>
                <a:spcPct val="20000"/>
              </a:spcBef>
              <a:buSzPct val="100000"/>
              <a:buChar char="–"/>
              <a:defRPr sz="1600">
                <a:solidFill>
                  <a:schemeClr val="tx1"/>
                </a:solidFill>
                <a:latin typeface="Verdana" pitchFamily="34" charset="0"/>
                <a:cs typeface="Arial" charset="0"/>
              </a:defRPr>
            </a:lvl4pPr>
            <a:lvl5pPr marL="2057400" indent="-228600" eaLnBrk="0" hangingPunct="0">
              <a:spcBef>
                <a:spcPct val="20000"/>
              </a:spcBef>
              <a:buSzPct val="100000"/>
              <a:buChar char="•"/>
              <a:defRPr sz="1600">
                <a:solidFill>
                  <a:schemeClr val="tx1"/>
                </a:solidFill>
                <a:latin typeface="Verdana" pitchFamily="34" charset="0"/>
                <a:cs typeface="Arial" charset="0"/>
              </a:defRPr>
            </a:lvl5pPr>
            <a:lvl6pPr marL="25146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6pPr>
            <a:lvl7pPr marL="29718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7pPr>
            <a:lvl8pPr marL="34290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8pPr>
            <a:lvl9pPr marL="3886200" indent="-228600" eaLnBrk="0" fontAlgn="base" hangingPunct="0">
              <a:spcBef>
                <a:spcPct val="20000"/>
              </a:spcBef>
              <a:spcAft>
                <a:spcPct val="0"/>
              </a:spcAft>
              <a:buSzPct val="100000"/>
              <a:buChar char="•"/>
              <a:defRPr sz="1600">
                <a:solidFill>
                  <a:schemeClr val="tx1"/>
                </a:solidFill>
                <a:latin typeface="Verdana" pitchFamily="34" charset="0"/>
                <a:cs typeface="Arial" charset="0"/>
              </a:defRPr>
            </a:lvl9pPr>
          </a:lstStyle>
          <a:p>
            <a:pPr eaLnBrk="1" hangingPunct="1">
              <a:spcBef>
                <a:spcPct val="0"/>
              </a:spcBef>
              <a:buSzTx/>
              <a:buFontTx/>
              <a:buNone/>
            </a:pPr>
            <a:r>
              <a:rPr lang="en-US" altLang="en-US" sz="1600">
                <a:solidFill>
                  <a:srgbClr val="FF0000"/>
                </a:solidFill>
              </a:rPr>
              <a:t>h=1</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altLang="en-US" smtClean="0"/>
              <a:t>Min-conflicts example 2</a:t>
            </a:r>
          </a:p>
        </p:txBody>
      </p:sp>
      <p:sp>
        <p:nvSpPr>
          <p:cNvPr id="103427" name="Rectangle 3"/>
          <p:cNvSpPr>
            <a:spLocks noGrp="1" noChangeArrowheads="1"/>
          </p:cNvSpPr>
          <p:nvPr>
            <p:ph type="body" sz="half" idx="2"/>
          </p:nvPr>
        </p:nvSpPr>
        <p:spPr>
          <a:xfrm>
            <a:off x="719138" y="3811588"/>
            <a:ext cx="7572375" cy="2343150"/>
          </a:xfrm>
        </p:spPr>
        <p:txBody>
          <a:bodyPr/>
          <a:lstStyle/>
          <a:p>
            <a:pPr eaLnBrk="1" hangingPunct="1">
              <a:lnSpc>
                <a:spcPct val="90000"/>
              </a:lnSpc>
            </a:pPr>
            <a:r>
              <a:rPr lang="en-US" altLang="en-US" sz="1400" smtClean="0"/>
              <a:t>A two-step solution for an 8-queens problem using min-conflicts heuristic</a:t>
            </a:r>
          </a:p>
          <a:p>
            <a:pPr eaLnBrk="1" hangingPunct="1">
              <a:lnSpc>
                <a:spcPct val="90000"/>
              </a:lnSpc>
            </a:pPr>
            <a:endParaRPr lang="en-US" altLang="en-US" sz="1400" smtClean="0"/>
          </a:p>
          <a:p>
            <a:pPr eaLnBrk="1" hangingPunct="1">
              <a:lnSpc>
                <a:spcPct val="90000"/>
              </a:lnSpc>
            </a:pPr>
            <a:r>
              <a:rPr lang="en-US" altLang="en-US" sz="1400" smtClean="0"/>
              <a:t>At each stage a queen is chosen for reassignment in its column</a:t>
            </a:r>
          </a:p>
          <a:p>
            <a:pPr eaLnBrk="1" hangingPunct="1">
              <a:lnSpc>
                <a:spcPct val="90000"/>
              </a:lnSpc>
            </a:pPr>
            <a:endParaRPr lang="en-US" altLang="en-US" sz="1400" smtClean="0"/>
          </a:p>
          <a:p>
            <a:pPr eaLnBrk="1" hangingPunct="1">
              <a:lnSpc>
                <a:spcPct val="90000"/>
              </a:lnSpc>
            </a:pPr>
            <a:r>
              <a:rPr lang="en-US" altLang="en-US" sz="1400" smtClean="0"/>
              <a:t>The algorithm moves the queen to the min-conflict square breaking ties randomly.</a:t>
            </a:r>
          </a:p>
        </p:txBody>
      </p:sp>
      <p:pic>
        <p:nvPicPr>
          <p:cNvPr id="103428"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79563" y="1143000"/>
            <a:ext cx="5908675" cy="2416175"/>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4473</TotalTime>
  <Words>5419</Words>
  <Application>Microsoft Office PowerPoint</Application>
  <PresentationFormat>On-screen Show (4:3)</PresentationFormat>
  <Paragraphs>1437</Paragraphs>
  <Slides>108</Slides>
  <Notes>95</Notes>
  <HiddenSlides>1</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1_Default Design</vt:lpstr>
      <vt:lpstr>Constraint Satisfaction Problems (CSPs)</vt:lpstr>
      <vt:lpstr>Outline</vt:lpstr>
      <vt:lpstr>You Will Be Expected to Know</vt:lpstr>
      <vt:lpstr>Constraint Satisfaction Problems</vt:lpstr>
      <vt:lpstr>Sudoku as a Constraint Satisfaction Problem (CSP)</vt:lpstr>
      <vt:lpstr>CSPs --- what is a solution?</vt:lpstr>
      <vt:lpstr>CSP example: map coloring</vt:lpstr>
      <vt:lpstr>CSP example: map coloring</vt:lpstr>
      <vt:lpstr>Graph coloring</vt:lpstr>
      <vt:lpstr>Constraint graphs</vt:lpstr>
      <vt:lpstr>Varieties of CSPs</vt:lpstr>
      <vt:lpstr>Varieties of constraints</vt:lpstr>
      <vt:lpstr>CSPs Only Need Binary Constraints!!</vt:lpstr>
      <vt:lpstr>CSP Example: Cryptharithmetic puzzle</vt:lpstr>
      <vt:lpstr>CSP Example: Cryptharithmetic puzzle</vt:lpstr>
      <vt:lpstr>CSP as a standard search problem</vt:lpstr>
      <vt:lpstr>CSP as a standard search problem</vt:lpstr>
      <vt:lpstr>Commutativity</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vt:lpstr>
      <vt:lpstr>Backtracking search (Figure 6.5)</vt:lpstr>
      <vt:lpstr>Comparison of CSP algorithms on different problems</vt:lpstr>
      <vt:lpstr>Random Binary CSP (adapted from http://www.unitime.org/csp.php)</vt:lpstr>
      <vt:lpstr>Improving CSP efficiency</vt:lpstr>
      <vt:lpstr>Backtracking search</vt:lpstr>
      <vt:lpstr>Minimum remaining values (MRV)</vt:lpstr>
      <vt:lpstr>Degree heuristic for the initial variable</vt:lpstr>
      <vt:lpstr>Least constraining value for value-ordering</vt:lpstr>
      <vt:lpstr>Forward checking</vt:lpstr>
      <vt:lpstr>Forward checking</vt:lpstr>
      <vt:lpstr>Forward checking</vt:lpstr>
      <vt:lpstr>Forward checking</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Example: 4-Queens Problem</vt:lpstr>
      <vt:lpstr>Comparison of CSP algorithms on different problems</vt:lpstr>
      <vt:lpstr>Constraint propagation</vt:lpstr>
      <vt:lpstr>Constraint propagation</vt:lpstr>
      <vt:lpstr>Arc consistency</vt:lpstr>
      <vt:lpstr>Arc consistency</vt:lpstr>
      <vt:lpstr>Arc consistency</vt:lpstr>
      <vt:lpstr>Arc consistency</vt:lpstr>
      <vt:lpstr>Arc consistency checking</vt:lpstr>
      <vt:lpstr>Arc consistency algorithm (AC-3)</vt:lpstr>
      <vt:lpstr>Complexity of AC-3</vt:lpstr>
      <vt:lpstr>K-consistency</vt:lpstr>
      <vt:lpstr>Trade-offs</vt:lpstr>
      <vt:lpstr>Further improvements </vt:lpstr>
      <vt:lpstr>Local search for CSPs</vt:lpstr>
      <vt:lpstr>Local search for CSP</vt:lpstr>
      <vt:lpstr>Min-conflicts example 1</vt:lpstr>
      <vt:lpstr>Min-conflicts example 2</vt:lpstr>
      <vt:lpstr>Comparison of CSP algorithms on different problems</vt:lpstr>
      <vt:lpstr>Advantages of local search</vt:lpstr>
      <vt:lpstr>PowerPoint Presentation</vt:lpstr>
      <vt:lpstr>Hard satisfiability problems</vt:lpstr>
      <vt:lpstr>Hard satisfiability problems</vt:lpstr>
      <vt:lpstr>Sudoku — Backtracking Search + Forward Checking</vt:lpstr>
      <vt:lpstr>Graph structure and problem complexity</vt:lpstr>
      <vt:lpstr>Tree-structured CSPs</vt:lpstr>
      <vt:lpstr>Summary</vt:lpstr>
    </vt:vector>
  </TitlesOfParts>
  <Company>University of California,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 Satisfaction Problems</dc:title>
  <dc:creator>Information and Computer Science</dc:creator>
  <cp:lastModifiedBy>Lathrop,Richard</cp:lastModifiedBy>
  <cp:revision>197</cp:revision>
  <dcterms:created xsi:type="dcterms:W3CDTF">2007-10-16T18:42:25Z</dcterms:created>
  <dcterms:modified xsi:type="dcterms:W3CDTF">2014-01-30T20:15:46Z</dcterms:modified>
</cp:coreProperties>
</file>