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sldIdLst>
    <p:sldId id="256" r:id="rId2"/>
    <p:sldId id="257" r:id="rId3"/>
    <p:sldId id="258" r:id="rId4"/>
    <p:sldId id="320" r:id="rId5"/>
    <p:sldId id="259" r:id="rId6"/>
    <p:sldId id="316" r:id="rId7"/>
    <p:sldId id="314" r:id="rId8"/>
    <p:sldId id="260" r:id="rId9"/>
    <p:sldId id="301" r:id="rId10"/>
    <p:sldId id="262" r:id="rId11"/>
    <p:sldId id="263" r:id="rId12"/>
    <p:sldId id="264" r:id="rId13"/>
    <p:sldId id="265" r:id="rId14"/>
    <p:sldId id="302" r:id="rId15"/>
    <p:sldId id="267" r:id="rId16"/>
    <p:sldId id="303" r:id="rId17"/>
    <p:sldId id="304" r:id="rId18"/>
    <p:sldId id="270" r:id="rId19"/>
    <p:sldId id="271" r:id="rId20"/>
    <p:sldId id="272" r:id="rId21"/>
    <p:sldId id="273" r:id="rId22"/>
    <p:sldId id="274" r:id="rId23"/>
    <p:sldId id="275" r:id="rId24"/>
    <p:sldId id="276" r:id="rId25"/>
    <p:sldId id="277" r:id="rId26"/>
    <p:sldId id="278" r:id="rId27"/>
    <p:sldId id="279" r:id="rId28"/>
    <p:sldId id="305"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319" r:id="rId45"/>
    <p:sldId id="318" r:id="rId46"/>
    <p:sldId id="317" r:id="rId47"/>
    <p:sldId id="298" r:id="rId48"/>
    <p:sldId id="300" r:id="rId49"/>
  </p:sldIdLst>
  <p:sldSz cx="9144000" cy="6858000" type="screen4x3"/>
  <p:notesSz cx="7315200" cy="9601200"/>
  <p:defaultTextStyle>
    <a:defPPr>
      <a:defRPr lang="en-GB"/>
    </a:defPPr>
    <a:lvl1pPr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5pPr>
    <a:lvl6pPr marL="2286000" algn="l" defTabSz="914400" rtl="0" eaLnBrk="1" latinLnBrk="0" hangingPunct="1">
      <a:defRPr kern="1200">
        <a:solidFill>
          <a:schemeClr val="bg1"/>
        </a:solidFill>
        <a:latin typeface="Arial" pitchFamily="34" charset="0"/>
        <a:ea typeface="+mn-ea"/>
        <a:cs typeface="Arial" pitchFamily="34" charset="0"/>
      </a:defRPr>
    </a:lvl6pPr>
    <a:lvl7pPr marL="2743200" algn="l" defTabSz="914400" rtl="0" eaLnBrk="1" latinLnBrk="0" hangingPunct="1">
      <a:defRPr kern="1200">
        <a:solidFill>
          <a:schemeClr val="bg1"/>
        </a:solidFill>
        <a:latin typeface="Arial" pitchFamily="34" charset="0"/>
        <a:ea typeface="+mn-ea"/>
        <a:cs typeface="Arial" pitchFamily="34" charset="0"/>
      </a:defRPr>
    </a:lvl7pPr>
    <a:lvl8pPr marL="3200400" algn="l" defTabSz="914400" rtl="0" eaLnBrk="1" latinLnBrk="0" hangingPunct="1">
      <a:defRPr kern="1200">
        <a:solidFill>
          <a:schemeClr val="bg1"/>
        </a:solidFill>
        <a:latin typeface="Arial" pitchFamily="34" charset="0"/>
        <a:ea typeface="+mn-ea"/>
        <a:cs typeface="Arial" pitchFamily="34" charset="0"/>
      </a:defRPr>
    </a:lvl8pPr>
    <a:lvl9pPr marL="3657600" algn="l" defTabSz="914400" rtl="0" eaLnBrk="1" latinLnBrk="0" hangingPunct="1">
      <a:defRPr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22" y="-2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AutoShape 1"/>
          <p:cNvSpPr>
            <a:spLocks noChangeArrowheads="1"/>
          </p:cNvSpPr>
          <p:nvPr/>
        </p:nvSpPr>
        <p:spPr bwMode="auto">
          <a:xfrm>
            <a:off x="0" y="0"/>
            <a:ext cx="7315200" cy="9601200"/>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endParaRPr lang="en-US"/>
          </a:p>
        </p:txBody>
      </p:sp>
      <p:sp>
        <p:nvSpPr>
          <p:cNvPr id="62467" name="AutoShape 2"/>
          <p:cNvSpPr>
            <a:spLocks noChangeArrowheads="1"/>
          </p:cNvSpPr>
          <p:nvPr/>
        </p:nvSpPr>
        <p:spPr bwMode="auto">
          <a:xfrm>
            <a:off x="0" y="0"/>
            <a:ext cx="7315200" cy="96012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2468" name="Text Box 3"/>
          <p:cNvSpPr txBox="1">
            <a:spLocks noChangeArrowheads="1"/>
          </p:cNvSpPr>
          <p:nvPr/>
        </p:nvSpPr>
        <p:spPr bwMode="auto">
          <a:xfrm>
            <a:off x="0" y="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2469" name="Text Box 4"/>
          <p:cNvSpPr txBox="1">
            <a:spLocks noChangeArrowheads="1"/>
          </p:cNvSpPr>
          <p:nvPr/>
        </p:nvSpPr>
        <p:spPr bwMode="auto">
          <a:xfrm>
            <a:off x="4143375" y="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2470" name="Rectangle 5"/>
          <p:cNvSpPr>
            <a:spLocks noGrp="1" noRot="1" noChangeAspect="1" noChangeArrowheads="1"/>
          </p:cNvSpPr>
          <p:nvPr>
            <p:ph type="sldImg"/>
          </p:nvPr>
        </p:nvSpPr>
        <p:spPr bwMode="auto">
          <a:xfrm>
            <a:off x="1257300" y="720725"/>
            <a:ext cx="4797425" cy="359727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4" name="Rectangle 6"/>
          <p:cNvSpPr>
            <a:spLocks noGrp="1" noChangeArrowheads="1"/>
          </p:cNvSpPr>
          <p:nvPr>
            <p:ph type="body"/>
          </p:nvPr>
        </p:nvSpPr>
        <p:spPr bwMode="auto">
          <a:xfrm>
            <a:off x="731838" y="4560888"/>
            <a:ext cx="5848350" cy="4316412"/>
          </a:xfrm>
          <a:prstGeom prst="rect">
            <a:avLst/>
          </a:prstGeom>
          <a:noFill/>
          <a:ln w="9525">
            <a:noFill/>
            <a:round/>
            <a:headEnd/>
            <a:tailEnd/>
          </a:ln>
          <a:effectLst/>
        </p:spPr>
        <p:txBody>
          <a:bodyPr vert="horz" wrap="square" lIns="96480" tIns="48240" rIns="96480" bIns="48240" numCol="1" anchor="t" anchorCtr="0" compatLnSpc="1">
            <a:prstTxWarp prst="textNoShape">
              <a:avLst/>
            </a:prstTxWarp>
          </a:bodyPr>
          <a:lstStyle/>
          <a:p>
            <a:pPr lvl="0"/>
            <a:endParaRPr lang="en-US" noProof="0" smtClean="0"/>
          </a:p>
        </p:txBody>
      </p:sp>
      <p:sp>
        <p:nvSpPr>
          <p:cNvPr id="62472" name="Text Box 7"/>
          <p:cNvSpPr txBox="1">
            <a:spLocks noChangeArrowheads="1"/>
          </p:cNvSpPr>
          <p:nvPr/>
        </p:nvSpPr>
        <p:spPr bwMode="auto">
          <a:xfrm>
            <a:off x="0"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56" name="Rectangle 8"/>
          <p:cNvSpPr>
            <a:spLocks noGrp="1" noChangeArrowheads="1"/>
          </p:cNvSpPr>
          <p:nvPr>
            <p:ph type="sldNum"/>
          </p:nvPr>
        </p:nvSpPr>
        <p:spPr bwMode="auto">
          <a:xfrm>
            <a:off x="4143375" y="9120188"/>
            <a:ext cx="3167063" cy="476250"/>
          </a:xfrm>
          <a:prstGeom prst="rect">
            <a:avLst/>
          </a:prstGeom>
          <a:noFill/>
          <a:ln w="9525">
            <a:noFill/>
            <a:round/>
            <a:headEnd/>
            <a:tailEnd/>
          </a:ln>
          <a:effectLst/>
        </p:spPr>
        <p:txBody>
          <a:bodyPr vert="horz" wrap="square" lIns="96480" tIns="48240" rIns="96480" bIns="4824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Arial" charset="0"/>
                <a:cs typeface="Arial" charset="0"/>
              </a:defRPr>
            </a:lvl1pPr>
          </a:lstStyle>
          <a:p>
            <a:pPr>
              <a:defRPr/>
            </a:pPr>
            <a:fld id="{E40F5F93-2A22-4743-8E90-440161C07389}" type="slidenum">
              <a:rPr lang="en-US"/>
              <a:pPr>
                <a:defRPr/>
              </a:pPr>
              <a:t>‹#›</a:t>
            </a:fld>
            <a:endParaRPr lang="en-US"/>
          </a:p>
        </p:txBody>
      </p:sp>
    </p:spTree>
    <p:extLst>
      <p:ext uri="{BB962C8B-B14F-4D97-AF65-F5344CB8AC3E}">
        <p14:creationId xmlns:p14="http://schemas.microsoft.com/office/powerpoint/2010/main" val="389051269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DEE11265-1CF6-4EFE-A734-7D61D738611A}" type="slidenum">
              <a:rPr lang="en-US" smtClean="0">
                <a:solidFill>
                  <a:srgbClr val="000000"/>
                </a:solidFill>
              </a:rPr>
              <a:pPr eaLnBrk="1" hangingPunct="1"/>
              <a:t>1</a:t>
            </a:fld>
            <a:endParaRPr lang="en-US" smtClean="0">
              <a:solidFill>
                <a:srgbClr val="000000"/>
              </a:solidFill>
            </a:endParaRPr>
          </a:p>
        </p:txBody>
      </p:sp>
      <p:sp>
        <p:nvSpPr>
          <p:cNvPr id="63491"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815A280C-1B98-4202-9D6D-1599AD7D7DA2}" type="slidenum">
              <a:rPr lang="en-US" sz="1200">
                <a:solidFill>
                  <a:srgbClr val="000000"/>
                </a:solidFill>
              </a:rPr>
              <a:pPr algn="r" eaLnBrk="1" hangingPunct="1">
                <a:buClrTx/>
                <a:buFontTx/>
                <a:buNone/>
              </a:pPr>
              <a:t>1</a:t>
            </a:fld>
            <a:endParaRPr lang="en-US" sz="1200">
              <a:solidFill>
                <a:srgbClr val="000000"/>
              </a:solidFill>
            </a:endParaRPr>
          </a:p>
        </p:txBody>
      </p:sp>
      <p:sp>
        <p:nvSpPr>
          <p:cNvPr id="63492"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63493"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5586F2E8-7818-4148-A662-667DC8430AAF}" type="slidenum">
              <a:rPr lang="en-US" smtClean="0">
                <a:solidFill>
                  <a:srgbClr val="000000"/>
                </a:solidFill>
              </a:rPr>
              <a:pPr eaLnBrk="1" hangingPunct="1"/>
              <a:t>12</a:t>
            </a:fld>
            <a:endParaRPr lang="en-US" smtClean="0">
              <a:solidFill>
                <a:srgbClr val="000000"/>
              </a:solidFill>
            </a:endParaRPr>
          </a:p>
        </p:txBody>
      </p:sp>
      <p:sp>
        <p:nvSpPr>
          <p:cNvPr id="73731"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FB3CCC42-01F3-4971-A708-721EAD7017FF}" type="slidenum">
              <a:rPr lang="en-US" sz="1200">
                <a:solidFill>
                  <a:srgbClr val="000000"/>
                </a:solidFill>
              </a:rPr>
              <a:pPr algn="r" eaLnBrk="1" hangingPunct="1">
                <a:buClrTx/>
                <a:buFontTx/>
                <a:buNone/>
              </a:pPr>
              <a:t>12</a:t>
            </a:fld>
            <a:endParaRPr lang="en-US" sz="1200">
              <a:solidFill>
                <a:srgbClr val="000000"/>
              </a:solidFill>
            </a:endParaRPr>
          </a:p>
        </p:txBody>
      </p:sp>
      <p:sp>
        <p:nvSpPr>
          <p:cNvPr id="73732"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73733"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1E649BBA-4747-4A96-BA9C-3E780466F4CB}" type="slidenum">
              <a:rPr lang="en-US" smtClean="0">
                <a:solidFill>
                  <a:srgbClr val="000000"/>
                </a:solidFill>
              </a:rPr>
              <a:pPr eaLnBrk="1" hangingPunct="1"/>
              <a:t>13</a:t>
            </a:fld>
            <a:endParaRPr lang="en-US" smtClean="0">
              <a:solidFill>
                <a:srgbClr val="000000"/>
              </a:solidFill>
            </a:endParaRPr>
          </a:p>
        </p:txBody>
      </p:sp>
      <p:sp>
        <p:nvSpPr>
          <p:cNvPr id="74755"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8F880E8F-BFED-41D7-B0B3-B48F69848C43}" type="slidenum">
              <a:rPr lang="en-US" sz="1200">
                <a:solidFill>
                  <a:srgbClr val="000000"/>
                </a:solidFill>
              </a:rPr>
              <a:pPr algn="r" eaLnBrk="1" hangingPunct="1">
                <a:buClrTx/>
                <a:buFontTx/>
                <a:buNone/>
              </a:pPr>
              <a:t>13</a:t>
            </a:fld>
            <a:endParaRPr lang="en-US" sz="1200">
              <a:solidFill>
                <a:srgbClr val="000000"/>
              </a:solidFill>
            </a:endParaRPr>
          </a:p>
        </p:txBody>
      </p:sp>
      <p:sp>
        <p:nvSpPr>
          <p:cNvPr id="74756"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74757"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7AF33D88-F01B-4B8A-B0DD-AFA9FC7157F7}" type="slidenum">
              <a:rPr lang="en-US" smtClean="0">
                <a:solidFill>
                  <a:srgbClr val="000000"/>
                </a:solidFill>
              </a:rPr>
              <a:pPr eaLnBrk="1" hangingPunct="1"/>
              <a:t>14</a:t>
            </a:fld>
            <a:endParaRPr lang="en-US" smtClean="0">
              <a:solidFill>
                <a:srgbClr val="000000"/>
              </a:solidFill>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B15297F7-D3D2-4EF8-A1E3-3661D3C3FDAB}" type="slidenum">
              <a:rPr lang="en-US" smtClean="0">
                <a:solidFill>
                  <a:srgbClr val="000000"/>
                </a:solidFill>
              </a:rPr>
              <a:pPr eaLnBrk="1" hangingPunct="1"/>
              <a:t>15</a:t>
            </a:fld>
            <a:endParaRPr lang="en-US" smtClean="0">
              <a:solidFill>
                <a:srgbClr val="000000"/>
              </a:solidFill>
            </a:endParaRPr>
          </a:p>
        </p:txBody>
      </p:sp>
      <p:sp>
        <p:nvSpPr>
          <p:cNvPr id="76803"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3F7EC743-F6CC-4407-BBEC-3A8F435ADE8A}" type="slidenum">
              <a:rPr lang="en-US" sz="1200">
                <a:solidFill>
                  <a:srgbClr val="000000"/>
                </a:solidFill>
              </a:rPr>
              <a:pPr algn="r" eaLnBrk="1" hangingPunct="1">
                <a:buClrTx/>
                <a:buFontTx/>
                <a:buNone/>
              </a:pPr>
              <a:t>15</a:t>
            </a:fld>
            <a:endParaRPr lang="en-US" sz="1200">
              <a:solidFill>
                <a:srgbClr val="000000"/>
              </a:solidFill>
            </a:endParaRPr>
          </a:p>
        </p:txBody>
      </p:sp>
      <p:sp>
        <p:nvSpPr>
          <p:cNvPr id="76804"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76805"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891EC34C-FB8D-4035-9997-18F7C4793922}" type="slidenum">
              <a:rPr lang="en-US" smtClean="0">
                <a:solidFill>
                  <a:srgbClr val="000000"/>
                </a:solidFill>
              </a:rPr>
              <a:pPr eaLnBrk="1" hangingPunct="1"/>
              <a:t>16</a:t>
            </a:fld>
            <a:endParaRPr lang="en-US" smtClean="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CFB56FAF-FE50-4F23-9388-D474EFB3C61D}" type="slidenum">
              <a:rPr lang="en-US" smtClean="0">
                <a:solidFill>
                  <a:srgbClr val="000000"/>
                </a:solidFill>
              </a:rPr>
              <a:pPr eaLnBrk="1" hangingPunct="1"/>
              <a:t>17</a:t>
            </a:fld>
            <a:endParaRPr lang="en-US" smtClean="0">
              <a:solidFill>
                <a:srgbClr val="000000"/>
              </a:solidFill>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71709DA9-5770-4D13-905D-BBA0222AFFAC}" type="slidenum">
              <a:rPr lang="en-US" smtClean="0">
                <a:solidFill>
                  <a:srgbClr val="000000"/>
                </a:solidFill>
              </a:rPr>
              <a:pPr eaLnBrk="1" hangingPunct="1"/>
              <a:t>18</a:t>
            </a:fld>
            <a:endParaRPr lang="en-US" smtClean="0">
              <a:solidFill>
                <a:srgbClr val="000000"/>
              </a:solidFill>
            </a:endParaRPr>
          </a:p>
        </p:txBody>
      </p:sp>
      <p:sp>
        <p:nvSpPr>
          <p:cNvPr id="79875"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A8CB326B-945B-49AC-A8CA-275879EA8891}" type="slidenum">
              <a:rPr lang="en-US" sz="1200">
                <a:solidFill>
                  <a:srgbClr val="000000"/>
                </a:solidFill>
              </a:rPr>
              <a:pPr algn="r" eaLnBrk="1" hangingPunct="1">
                <a:buClrTx/>
                <a:buFontTx/>
                <a:buNone/>
              </a:pPr>
              <a:t>18</a:t>
            </a:fld>
            <a:endParaRPr lang="en-US" sz="1200">
              <a:solidFill>
                <a:srgbClr val="000000"/>
              </a:solidFill>
            </a:endParaRPr>
          </a:p>
        </p:txBody>
      </p:sp>
      <p:sp>
        <p:nvSpPr>
          <p:cNvPr id="79876"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79877"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DD6E2ED5-9B56-49B5-A736-627008B8299E}" type="slidenum">
              <a:rPr lang="en-US" smtClean="0">
                <a:solidFill>
                  <a:srgbClr val="000000"/>
                </a:solidFill>
              </a:rPr>
              <a:pPr eaLnBrk="1" hangingPunct="1"/>
              <a:t>19</a:t>
            </a:fld>
            <a:endParaRPr lang="en-US" smtClean="0">
              <a:solidFill>
                <a:srgbClr val="000000"/>
              </a:solidFill>
            </a:endParaRPr>
          </a:p>
        </p:txBody>
      </p:sp>
      <p:sp>
        <p:nvSpPr>
          <p:cNvPr id="80899"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609DA72E-3EFE-4A08-83CA-D3CB35FA8A0D}" type="slidenum">
              <a:rPr lang="en-US" sz="1200">
                <a:solidFill>
                  <a:srgbClr val="000000"/>
                </a:solidFill>
              </a:rPr>
              <a:pPr algn="r" eaLnBrk="1" hangingPunct="1">
                <a:buClrTx/>
                <a:buFontTx/>
                <a:buNone/>
              </a:pPr>
              <a:t>19</a:t>
            </a:fld>
            <a:endParaRPr lang="en-US" sz="1200">
              <a:solidFill>
                <a:srgbClr val="000000"/>
              </a:solidFill>
            </a:endParaRPr>
          </a:p>
        </p:txBody>
      </p:sp>
      <p:sp>
        <p:nvSpPr>
          <p:cNvPr id="80900"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80901"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D4B5454F-0F63-44FA-835B-AAB86864E3FC}" type="slidenum">
              <a:rPr lang="en-US" smtClean="0">
                <a:solidFill>
                  <a:srgbClr val="000000"/>
                </a:solidFill>
              </a:rPr>
              <a:pPr eaLnBrk="1" hangingPunct="1"/>
              <a:t>20</a:t>
            </a:fld>
            <a:endParaRPr lang="en-US" smtClean="0">
              <a:solidFill>
                <a:srgbClr val="000000"/>
              </a:solidFill>
            </a:endParaRPr>
          </a:p>
        </p:txBody>
      </p:sp>
      <p:sp>
        <p:nvSpPr>
          <p:cNvPr id="81923"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14B961A0-5A79-43C3-B95E-4887E73A6CF0}" type="slidenum">
              <a:rPr lang="en-US" sz="1200">
                <a:solidFill>
                  <a:srgbClr val="000000"/>
                </a:solidFill>
              </a:rPr>
              <a:pPr algn="r" eaLnBrk="1" hangingPunct="1">
                <a:buClrTx/>
                <a:buFontTx/>
                <a:buNone/>
              </a:pPr>
              <a:t>20</a:t>
            </a:fld>
            <a:endParaRPr lang="en-US" sz="1200">
              <a:solidFill>
                <a:srgbClr val="000000"/>
              </a:solidFill>
            </a:endParaRPr>
          </a:p>
        </p:txBody>
      </p:sp>
      <p:sp>
        <p:nvSpPr>
          <p:cNvPr id="81924"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81925"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0C9C70E5-7D24-4305-9A51-783E3CB0222B}" type="slidenum">
              <a:rPr lang="en-US" smtClean="0">
                <a:solidFill>
                  <a:srgbClr val="000000"/>
                </a:solidFill>
              </a:rPr>
              <a:pPr eaLnBrk="1" hangingPunct="1"/>
              <a:t>21</a:t>
            </a:fld>
            <a:endParaRPr lang="en-US" smtClean="0">
              <a:solidFill>
                <a:srgbClr val="000000"/>
              </a:solidFill>
            </a:endParaRPr>
          </a:p>
        </p:txBody>
      </p:sp>
      <p:sp>
        <p:nvSpPr>
          <p:cNvPr id="8294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CE4E5759-582D-4346-B941-F63474791A36}" type="slidenum">
              <a:rPr lang="en-US" sz="1200">
                <a:solidFill>
                  <a:srgbClr val="000000"/>
                </a:solidFill>
              </a:rPr>
              <a:pPr algn="r" eaLnBrk="1" hangingPunct="1">
                <a:buClrTx/>
                <a:buFontTx/>
                <a:buNone/>
              </a:pPr>
              <a:t>21</a:t>
            </a:fld>
            <a:endParaRPr lang="en-US" sz="1200">
              <a:solidFill>
                <a:srgbClr val="000000"/>
              </a:solidFill>
            </a:endParaRPr>
          </a:p>
        </p:txBody>
      </p:sp>
      <p:sp>
        <p:nvSpPr>
          <p:cNvPr id="82948"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82949"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4BA30E89-188A-4EFF-A157-557738D352B1}" type="slidenum">
              <a:rPr lang="en-US" smtClean="0">
                <a:solidFill>
                  <a:srgbClr val="000000"/>
                </a:solidFill>
              </a:rPr>
              <a:pPr eaLnBrk="1" hangingPunct="1"/>
              <a:t>2</a:t>
            </a:fld>
            <a:endParaRPr lang="en-US" smtClean="0">
              <a:solidFill>
                <a:srgbClr val="000000"/>
              </a:solidFill>
            </a:endParaRPr>
          </a:p>
        </p:txBody>
      </p:sp>
      <p:sp>
        <p:nvSpPr>
          <p:cNvPr id="64515"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8A839C16-4C34-43D1-B035-F210022ABC4D}" type="slidenum">
              <a:rPr lang="en-US" sz="1200">
                <a:solidFill>
                  <a:srgbClr val="000000"/>
                </a:solidFill>
              </a:rPr>
              <a:pPr algn="r" eaLnBrk="1" hangingPunct="1">
                <a:buClrTx/>
                <a:buFontTx/>
                <a:buNone/>
              </a:pPr>
              <a:t>2</a:t>
            </a:fld>
            <a:endParaRPr lang="en-US" sz="1200">
              <a:solidFill>
                <a:srgbClr val="000000"/>
              </a:solidFill>
            </a:endParaRPr>
          </a:p>
        </p:txBody>
      </p:sp>
      <p:sp>
        <p:nvSpPr>
          <p:cNvPr id="64516"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64517"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14D9286A-E966-4893-9D97-A6EB7498710B}" type="slidenum">
              <a:rPr lang="en-US" smtClean="0">
                <a:solidFill>
                  <a:srgbClr val="000000"/>
                </a:solidFill>
              </a:rPr>
              <a:pPr eaLnBrk="1" hangingPunct="1"/>
              <a:t>22</a:t>
            </a:fld>
            <a:endParaRPr lang="en-US" smtClean="0">
              <a:solidFill>
                <a:srgbClr val="000000"/>
              </a:solidFill>
            </a:endParaRPr>
          </a:p>
        </p:txBody>
      </p:sp>
      <p:sp>
        <p:nvSpPr>
          <p:cNvPr id="83971"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22CBCF27-690A-4BED-8FE1-D42ACD658BC9}" type="slidenum">
              <a:rPr lang="en-US" sz="1200">
                <a:solidFill>
                  <a:srgbClr val="000000"/>
                </a:solidFill>
              </a:rPr>
              <a:pPr algn="r" eaLnBrk="1" hangingPunct="1">
                <a:buClrTx/>
                <a:buFontTx/>
                <a:buNone/>
              </a:pPr>
              <a:t>22</a:t>
            </a:fld>
            <a:endParaRPr lang="en-US" sz="1200">
              <a:solidFill>
                <a:srgbClr val="000000"/>
              </a:solidFill>
            </a:endParaRPr>
          </a:p>
        </p:txBody>
      </p:sp>
      <p:sp>
        <p:nvSpPr>
          <p:cNvPr id="83972"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83973"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3B0804B9-D36E-4FBA-BB9E-0B7E187B15BC}" type="slidenum">
              <a:rPr lang="en-US" smtClean="0">
                <a:solidFill>
                  <a:srgbClr val="000000"/>
                </a:solidFill>
              </a:rPr>
              <a:pPr eaLnBrk="1" hangingPunct="1"/>
              <a:t>23</a:t>
            </a:fld>
            <a:endParaRPr lang="en-US" smtClean="0">
              <a:solidFill>
                <a:srgbClr val="000000"/>
              </a:solidFill>
            </a:endParaRPr>
          </a:p>
        </p:txBody>
      </p:sp>
      <p:sp>
        <p:nvSpPr>
          <p:cNvPr id="84995"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5B33FF8B-8688-4C58-8096-CD9BB5285E10}" type="slidenum">
              <a:rPr lang="en-US" sz="1200">
                <a:solidFill>
                  <a:srgbClr val="000000"/>
                </a:solidFill>
              </a:rPr>
              <a:pPr algn="r" eaLnBrk="1" hangingPunct="1">
                <a:buClrTx/>
                <a:buFontTx/>
                <a:buNone/>
              </a:pPr>
              <a:t>23</a:t>
            </a:fld>
            <a:endParaRPr lang="en-US" sz="1200">
              <a:solidFill>
                <a:srgbClr val="000000"/>
              </a:solidFill>
            </a:endParaRPr>
          </a:p>
        </p:txBody>
      </p:sp>
      <p:sp>
        <p:nvSpPr>
          <p:cNvPr id="84996"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84997"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2E7FEF7B-2D0C-4C40-A69F-D01529EF02FD}" type="slidenum">
              <a:rPr lang="en-US" smtClean="0">
                <a:solidFill>
                  <a:srgbClr val="000000"/>
                </a:solidFill>
              </a:rPr>
              <a:pPr eaLnBrk="1" hangingPunct="1"/>
              <a:t>24</a:t>
            </a:fld>
            <a:endParaRPr lang="en-US" smtClean="0">
              <a:solidFill>
                <a:srgbClr val="000000"/>
              </a:solidFill>
            </a:endParaRPr>
          </a:p>
        </p:txBody>
      </p:sp>
      <p:sp>
        <p:nvSpPr>
          <p:cNvPr id="86019"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43FDB2CB-0E4D-4E7D-A474-D533FCB74679}" type="slidenum">
              <a:rPr lang="en-US" sz="1200">
                <a:solidFill>
                  <a:srgbClr val="000000"/>
                </a:solidFill>
              </a:rPr>
              <a:pPr algn="r" eaLnBrk="1" hangingPunct="1">
                <a:buClrTx/>
                <a:buFontTx/>
                <a:buNone/>
              </a:pPr>
              <a:t>24</a:t>
            </a:fld>
            <a:endParaRPr lang="en-US" sz="1200">
              <a:solidFill>
                <a:srgbClr val="000000"/>
              </a:solidFill>
            </a:endParaRPr>
          </a:p>
        </p:txBody>
      </p:sp>
      <p:sp>
        <p:nvSpPr>
          <p:cNvPr id="86020"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86021"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E6A4E9F1-F9E9-4484-814F-833B2F6C4B82}" type="slidenum">
              <a:rPr lang="en-US" smtClean="0">
                <a:solidFill>
                  <a:srgbClr val="000000"/>
                </a:solidFill>
              </a:rPr>
              <a:pPr eaLnBrk="1" hangingPunct="1"/>
              <a:t>25</a:t>
            </a:fld>
            <a:endParaRPr lang="en-US" smtClean="0">
              <a:solidFill>
                <a:srgbClr val="000000"/>
              </a:solidFill>
            </a:endParaRPr>
          </a:p>
        </p:txBody>
      </p:sp>
      <p:sp>
        <p:nvSpPr>
          <p:cNvPr id="87043"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213AA09D-272D-48ED-BCBD-96E34696089F}" type="slidenum">
              <a:rPr lang="en-US" sz="1200">
                <a:solidFill>
                  <a:srgbClr val="000000"/>
                </a:solidFill>
              </a:rPr>
              <a:pPr algn="r" eaLnBrk="1" hangingPunct="1">
                <a:buClrTx/>
                <a:buFontTx/>
                <a:buNone/>
              </a:pPr>
              <a:t>25</a:t>
            </a:fld>
            <a:endParaRPr lang="en-US" sz="1200">
              <a:solidFill>
                <a:srgbClr val="000000"/>
              </a:solidFill>
            </a:endParaRPr>
          </a:p>
        </p:txBody>
      </p:sp>
      <p:sp>
        <p:nvSpPr>
          <p:cNvPr id="87044"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87045"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DCF2E17A-B10E-4262-BA51-110938CDF098}" type="slidenum">
              <a:rPr lang="en-US" smtClean="0">
                <a:solidFill>
                  <a:srgbClr val="000000"/>
                </a:solidFill>
              </a:rPr>
              <a:pPr eaLnBrk="1" hangingPunct="1"/>
              <a:t>26</a:t>
            </a:fld>
            <a:endParaRPr lang="en-US" smtClean="0">
              <a:solidFill>
                <a:srgbClr val="000000"/>
              </a:solidFill>
            </a:endParaRPr>
          </a:p>
        </p:txBody>
      </p:sp>
      <p:sp>
        <p:nvSpPr>
          <p:cNvPr id="8806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7479E687-E88D-40F5-B9A1-86C669DC94CF}" type="slidenum">
              <a:rPr lang="en-US" sz="1200">
                <a:solidFill>
                  <a:srgbClr val="000000"/>
                </a:solidFill>
              </a:rPr>
              <a:pPr algn="r" eaLnBrk="1" hangingPunct="1">
                <a:buClrTx/>
                <a:buFontTx/>
                <a:buNone/>
              </a:pPr>
              <a:t>26</a:t>
            </a:fld>
            <a:endParaRPr lang="en-US" sz="1200">
              <a:solidFill>
                <a:srgbClr val="000000"/>
              </a:solidFill>
            </a:endParaRPr>
          </a:p>
        </p:txBody>
      </p:sp>
      <p:sp>
        <p:nvSpPr>
          <p:cNvPr id="88068"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88069"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BBB00315-1C04-4A5C-9219-C19C59473C55}" type="slidenum">
              <a:rPr lang="en-US" smtClean="0">
                <a:solidFill>
                  <a:srgbClr val="000000"/>
                </a:solidFill>
              </a:rPr>
              <a:pPr eaLnBrk="1" hangingPunct="1"/>
              <a:t>27</a:t>
            </a:fld>
            <a:endParaRPr lang="en-US" smtClean="0">
              <a:solidFill>
                <a:srgbClr val="000000"/>
              </a:solidFill>
            </a:endParaRPr>
          </a:p>
        </p:txBody>
      </p:sp>
      <p:sp>
        <p:nvSpPr>
          <p:cNvPr id="89091"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70DCD84E-CD0E-4D56-B687-E9664AA0D84C}" type="slidenum">
              <a:rPr lang="en-US" sz="1200">
                <a:solidFill>
                  <a:srgbClr val="000000"/>
                </a:solidFill>
              </a:rPr>
              <a:pPr algn="r" eaLnBrk="1" hangingPunct="1">
                <a:buClrTx/>
                <a:buFontTx/>
                <a:buNone/>
              </a:pPr>
              <a:t>27</a:t>
            </a:fld>
            <a:endParaRPr lang="en-US" sz="1200">
              <a:solidFill>
                <a:srgbClr val="000000"/>
              </a:solidFill>
            </a:endParaRPr>
          </a:p>
        </p:txBody>
      </p:sp>
      <p:sp>
        <p:nvSpPr>
          <p:cNvPr id="89092"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89093"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0EADDF8F-665E-41C4-9880-51BEACBE3BA7}" type="slidenum">
              <a:rPr lang="en-US" smtClean="0">
                <a:solidFill>
                  <a:srgbClr val="000000"/>
                </a:solidFill>
              </a:rPr>
              <a:pPr eaLnBrk="1" hangingPunct="1"/>
              <a:t>28</a:t>
            </a:fld>
            <a:endParaRPr lang="en-US" smtClean="0">
              <a:solidFill>
                <a:srgbClr val="000000"/>
              </a:solidFill>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3FC6B63A-A4AD-4559-A708-E2713CAA3BD6}" type="slidenum">
              <a:rPr lang="en-US" smtClean="0">
                <a:solidFill>
                  <a:srgbClr val="000000"/>
                </a:solidFill>
              </a:rPr>
              <a:pPr eaLnBrk="1" hangingPunct="1"/>
              <a:t>29</a:t>
            </a:fld>
            <a:endParaRPr lang="en-US" smtClean="0">
              <a:solidFill>
                <a:srgbClr val="000000"/>
              </a:solidFill>
            </a:endParaRPr>
          </a:p>
        </p:txBody>
      </p:sp>
      <p:sp>
        <p:nvSpPr>
          <p:cNvPr id="91139"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BF2A0EBB-9B31-48B2-AEFC-B9D1BCC19421}" type="slidenum">
              <a:rPr lang="en-US" sz="1200">
                <a:solidFill>
                  <a:srgbClr val="000000"/>
                </a:solidFill>
              </a:rPr>
              <a:pPr algn="r" eaLnBrk="1" hangingPunct="1">
                <a:buClrTx/>
                <a:buFontTx/>
                <a:buNone/>
              </a:pPr>
              <a:t>29</a:t>
            </a:fld>
            <a:endParaRPr lang="en-US" sz="1200">
              <a:solidFill>
                <a:srgbClr val="000000"/>
              </a:solidFill>
            </a:endParaRPr>
          </a:p>
        </p:txBody>
      </p:sp>
      <p:sp>
        <p:nvSpPr>
          <p:cNvPr id="91140"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91141"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A6D91047-405C-46AF-AAA4-60B6A665032B}" type="slidenum">
              <a:rPr lang="en-US" smtClean="0">
                <a:solidFill>
                  <a:srgbClr val="000000"/>
                </a:solidFill>
              </a:rPr>
              <a:pPr eaLnBrk="1" hangingPunct="1"/>
              <a:t>30</a:t>
            </a:fld>
            <a:endParaRPr lang="en-US" smtClean="0">
              <a:solidFill>
                <a:srgbClr val="000000"/>
              </a:solidFill>
            </a:endParaRPr>
          </a:p>
        </p:txBody>
      </p:sp>
      <p:sp>
        <p:nvSpPr>
          <p:cNvPr id="92163"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EA6778AB-4FA2-48E1-A5B5-4749CDE1F9EA}" type="slidenum">
              <a:rPr lang="en-US" sz="1200">
                <a:solidFill>
                  <a:srgbClr val="000000"/>
                </a:solidFill>
              </a:rPr>
              <a:pPr algn="r" eaLnBrk="1" hangingPunct="1">
                <a:buClrTx/>
                <a:buFontTx/>
                <a:buNone/>
              </a:pPr>
              <a:t>30</a:t>
            </a:fld>
            <a:endParaRPr lang="en-US" sz="1200">
              <a:solidFill>
                <a:srgbClr val="000000"/>
              </a:solidFill>
            </a:endParaRPr>
          </a:p>
        </p:txBody>
      </p:sp>
      <p:sp>
        <p:nvSpPr>
          <p:cNvPr id="92164"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92165"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1D8E7EA7-C1A4-4521-BB78-0299FA2E2BF7}" type="slidenum">
              <a:rPr lang="en-US" smtClean="0">
                <a:solidFill>
                  <a:srgbClr val="000000"/>
                </a:solidFill>
              </a:rPr>
              <a:pPr eaLnBrk="1" hangingPunct="1"/>
              <a:t>31</a:t>
            </a:fld>
            <a:endParaRPr lang="en-US" smtClean="0">
              <a:solidFill>
                <a:srgbClr val="000000"/>
              </a:solidFill>
            </a:endParaRPr>
          </a:p>
        </p:txBody>
      </p:sp>
      <p:sp>
        <p:nvSpPr>
          <p:cNvPr id="9318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1D435222-5600-4883-80A1-1FAF4DA1229C}" type="slidenum">
              <a:rPr lang="en-US" sz="1200">
                <a:solidFill>
                  <a:srgbClr val="000000"/>
                </a:solidFill>
              </a:rPr>
              <a:pPr algn="r" eaLnBrk="1" hangingPunct="1">
                <a:buClrTx/>
                <a:buFontTx/>
                <a:buNone/>
              </a:pPr>
              <a:t>31</a:t>
            </a:fld>
            <a:endParaRPr lang="en-US" sz="1200">
              <a:solidFill>
                <a:srgbClr val="000000"/>
              </a:solidFill>
            </a:endParaRPr>
          </a:p>
        </p:txBody>
      </p:sp>
      <p:sp>
        <p:nvSpPr>
          <p:cNvPr id="93188"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93189"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FD15D0C7-A39A-4317-BA1B-B132BEDE04E2}" type="slidenum">
              <a:rPr lang="en-US" smtClean="0">
                <a:solidFill>
                  <a:srgbClr val="000000"/>
                </a:solidFill>
              </a:rPr>
              <a:pPr eaLnBrk="1" hangingPunct="1"/>
              <a:t>3</a:t>
            </a:fld>
            <a:endParaRPr lang="en-US" smtClean="0">
              <a:solidFill>
                <a:srgbClr val="000000"/>
              </a:solidFill>
            </a:endParaRPr>
          </a:p>
        </p:txBody>
      </p:sp>
      <p:sp>
        <p:nvSpPr>
          <p:cNvPr id="65539"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65540" name="Rectangle 2"/>
          <p:cNvSpPr>
            <a:spLocks noGrp="1" noChangeArrowheads="1"/>
          </p:cNvSpPr>
          <p:nvPr>
            <p:ph type="body" idx="1"/>
          </p:nvPr>
        </p:nvSpPr>
        <p:spPr>
          <a:xfrm>
            <a:off x="731838" y="4560888"/>
            <a:ext cx="5849937"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EA7A3FB8-B5FC-4353-A052-6DD1EC190B03}" type="slidenum">
              <a:rPr lang="en-US" smtClean="0">
                <a:solidFill>
                  <a:srgbClr val="000000"/>
                </a:solidFill>
              </a:rPr>
              <a:pPr eaLnBrk="1" hangingPunct="1"/>
              <a:t>32</a:t>
            </a:fld>
            <a:endParaRPr lang="en-US" smtClean="0">
              <a:solidFill>
                <a:srgbClr val="000000"/>
              </a:solidFill>
            </a:endParaRPr>
          </a:p>
        </p:txBody>
      </p:sp>
      <p:sp>
        <p:nvSpPr>
          <p:cNvPr id="94211"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2E3D311E-85F6-41E2-B79B-8C8B72E48A1E}" type="slidenum">
              <a:rPr lang="en-US" sz="1200">
                <a:solidFill>
                  <a:srgbClr val="000000"/>
                </a:solidFill>
              </a:rPr>
              <a:pPr algn="r" eaLnBrk="1" hangingPunct="1">
                <a:buClrTx/>
                <a:buFontTx/>
                <a:buNone/>
              </a:pPr>
              <a:t>32</a:t>
            </a:fld>
            <a:endParaRPr lang="en-US" sz="1200">
              <a:solidFill>
                <a:srgbClr val="000000"/>
              </a:solidFill>
            </a:endParaRPr>
          </a:p>
        </p:txBody>
      </p:sp>
      <p:sp>
        <p:nvSpPr>
          <p:cNvPr id="94212"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94213"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48BBB27E-A7E2-425A-AD0E-D45C2BFCB801}" type="slidenum">
              <a:rPr lang="en-US" smtClean="0">
                <a:solidFill>
                  <a:srgbClr val="000000"/>
                </a:solidFill>
              </a:rPr>
              <a:pPr eaLnBrk="1" hangingPunct="1"/>
              <a:t>33</a:t>
            </a:fld>
            <a:endParaRPr lang="en-US" smtClean="0">
              <a:solidFill>
                <a:srgbClr val="000000"/>
              </a:solidFill>
            </a:endParaRPr>
          </a:p>
        </p:txBody>
      </p:sp>
      <p:sp>
        <p:nvSpPr>
          <p:cNvPr id="95235"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257436FD-18E8-4CC5-84C3-9656D00D2A79}" type="slidenum">
              <a:rPr lang="en-US" sz="1200">
                <a:solidFill>
                  <a:srgbClr val="000000"/>
                </a:solidFill>
              </a:rPr>
              <a:pPr algn="r" eaLnBrk="1" hangingPunct="1">
                <a:buClrTx/>
                <a:buFontTx/>
                <a:buNone/>
              </a:pPr>
              <a:t>33</a:t>
            </a:fld>
            <a:endParaRPr lang="en-US" sz="1200">
              <a:solidFill>
                <a:srgbClr val="000000"/>
              </a:solidFill>
            </a:endParaRPr>
          </a:p>
        </p:txBody>
      </p:sp>
      <p:sp>
        <p:nvSpPr>
          <p:cNvPr id="95236"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95237"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BCE45DB9-9588-44AE-B777-B77C745AED68}" type="slidenum">
              <a:rPr lang="en-US" smtClean="0">
                <a:solidFill>
                  <a:srgbClr val="000000"/>
                </a:solidFill>
              </a:rPr>
              <a:pPr eaLnBrk="1" hangingPunct="1"/>
              <a:t>34</a:t>
            </a:fld>
            <a:endParaRPr lang="en-US" smtClean="0">
              <a:solidFill>
                <a:srgbClr val="000000"/>
              </a:solidFill>
            </a:endParaRPr>
          </a:p>
        </p:txBody>
      </p:sp>
      <p:sp>
        <p:nvSpPr>
          <p:cNvPr id="96259"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DAD937C4-16A0-43E6-A4C5-1E60E780A271}" type="slidenum">
              <a:rPr lang="en-US" sz="1200">
                <a:solidFill>
                  <a:srgbClr val="000000"/>
                </a:solidFill>
              </a:rPr>
              <a:pPr algn="r" eaLnBrk="1" hangingPunct="1">
                <a:buClrTx/>
                <a:buFontTx/>
                <a:buNone/>
              </a:pPr>
              <a:t>34</a:t>
            </a:fld>
            <a:endParaRPr lang="en-US" sz="1200">
              <a:solidFill>
                <a:srgbClr val="000000"/>
              </a:solidFill>
            </a:endParaRPr>
          </a:p>
        </p:txBody>
      </p:sp>
      <p:sp>
        <p:nvSpPr>
          <p:cNvPr id="96260"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96261"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4E6FB556-5018-4233-A344-43CD16B0E1D3}" type="slidenum">
              <a:rPr lang="en-US" smtClean="0">
                <a:solidFill>
                  <a:srgbClr val="000000"/>
                </a:solidFill>
              </a:rPr>
              <a:pPr eaLnBrk="1" hangingPunct="1"/>
              <a:t>35</a:t>
            </a:fld>
            <a:endParaRPr lang="en-US" smtClean="0">
              <a:solidFill>
                <a:srgbClr val="000000"/>
              </a:solidFill>
            </a:endParaRPr>
          </a:p>
        </p:txBody>
      </p:sp>
      <p:sp>
        <p:nvSpPr>
          <p:cNvPr id="97283"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AD20B8AF-30ED-4460-942F-DC8892C40CBF}" type="slidenum">
              <a:rPr lang="en-US" sz="1200">
                <a:solidFill>
                  <a:srgbClr val="000000"/>
                </a:solidFill>
              </a:rPr>
              <a:pPr algn="r" eaLnBrk="1" hangingPunct="1">
                <a:buClrTx/>
                <a:buFontTx/>
                <a:buNone/>
              </a:pPr>
              <a:t>35</a:t>
            </a:fld>
            <a:endParaRPr lang="en-US" sz="1200">
              <a:solidFill>
                <a:srgbClr val="000000"/>
              </a:solidFill>
            </a:endParaRPr>
          </a:p>
        </p:txBody>
      </p:sp>
      <p:sp>
        <p:nvSpPr>
          <p:cNvPr id="97284"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97285"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124A45AE-67EE-4FD9-AC5D-2C046761F4C0}" type="slidenum">
              <a:rPr lang="en-US" smtClean="0">
                <a:solidFill>
                  <a:srgbClr val="000000"/>
                </a:solidFill>
              </a:rPr>
              <a:pPr eaLnBrk="1" hangingPunct="1"/>
              <a:t>36</a:t>
            </a:fld>
            <a:endParaRPr lang="en-US" smtClean="0">
              <a:solidFill>
                <a:srgbClr val="000000"/>
              </a:solidFill>
            </a:endParaRPr>
          </a:p>
        </p:txBody>
      </p:sp>
      <p:sp>
        <p:nvSpPr>
          <p:cNvPr id="9830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13FDD562-AE9F-440F-B49B-801633B79073}" type="slidenum">
              <a:rPr lang="en-US" sz="1200">
                <a:solidFill>
                  <a:srgbClr val="000000"/>
                </a:solidFill>
              </a:rPr>
              <a:pPr algn="r" eaLnBrk="1" hangingPunct="1">
                <a:buClrTx/>
                <a:buFontTx/>
                <a:buNone/>
              </a:pPr>
              <a:t>36</a:t>
            </a:fld>
            <a:endParaRPr lang="en-US" sz="1200">
              <a:solidFill>
                <a:srgbClr val="000000"/>
              </a:solidFill>
            </a:endParaRPr>
          </a:p>
        </p:txBody>
      </p:sp>
      <p:sp>
        <p:nvSpPr>
          <p:cNvPr id="98308"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98309"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063702BF-61AA-46A3-92A1-F21DB69AD3ED}" type="slidenum">
              <a:rPr lang="en-US" smtClean="0">
                <a:solidFill>
                  <a:srgbClr val="000000"/>
                </a:solidFill>
              </a:rPr>
              <a:pPr eaLnBrk="1" hangingPunct="1"/>
              <a:t>37</a:t>
            </a:fld>
            <a:endParaRPr lang="en-US" smtClean="0">
              <a:solidFill>
                <a:srgbClr val="000000"/>
              </a:solidFill>
            </a:endParaRPr>
          </a:p>
        </p:txBody>
      </p:sp>
      <p:sp>
        <p:nvSpPr>
          <p:cNvPr id="99331"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8A32657F-B786-443E-9B94-C459C24B30BE}" type="slidenum">
              <a:rPr lang="en-US" sz="1200">
                <a:solidFill>
                  <a:srgbClr val="000000"/>
                </a:solidFill>
              </a:rPr>
              <a:pPr algn="r" eaLnBrk="1" hangingPunct="1">
                <a:buClrTx/>
                <a:buFontTx/>
                <a:buNone/>
              </a:pPr>
              <a:t>37</a:t>
            </a:fld>
            <a:endParaRPr lang="en-US" sz="1200">
              <a:solidFill>
                <a:srgbClr val="000000"/>
              </a:solidFill>
            </a:endParaRPr>
          </a:p>
        </p:txBody>
      </p:sp>
      <p:sp>
        <p:nvSpPr>
          <p:cNvPr id="99332"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99333"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31C76EA5-4DCF-4C1B-8FFF-4983651C01E9}" type="slidenum">
              <a:rPr lang="en-US" smtClean="0">
                <a:solidFill>
                  <a:srgbClr val="000000"/>
                </a:solidFill>
              </a:rPr>
              <a:pPr eaLnBrk="1" hangingPunct="1"/>
              <a:t>38</a:t>
            </a:fld>
            <a:endParaRPr lang="en-US" smtClean="0">
              <a:solidFill>
                <a:srgbClr val="000000"/>
              </a:solidFill>
            </a:endParaRPr>
          </a:p>
        </p:txBody>
      </p:sp>
      <p:sp>
        <p:nvSpPr>
          <p:cNvPr id="100355"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F5C3B10B-54ED-42B5-9E7E-D6D03173F77A}" type="slidenum">
              <a:rPr lang="en-US" sz="1200">
                <a:solidFill>
                  <a:srgbClr val="000000"/>
                </a:solidFill>
              </a:rPr>
              <a:pPr algn="r" eaLnBrk="1" hangingPunct="1">
                <a:buClrTx/>
                <a:buFontTx/>
                <a:buNone/>
              </a:pPr>
              <a:t>38</a:t>
            </a:fld>
            <a:endParaRPr lang="en-US" sz="1200">
              <a:solidFill>
                <a:srgbClr val="000000"/>
              </a:solidFill>
            </a:endParaRPr>
          </a:p>
        </p:txBody>
      </p:sp>
      <p:sp>
        <p:nvSpPr>
          <p:cNvPr id="100356"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100357"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3D81E8EE-ED96-44C6-8DF6-586FBD86E875}" type="slidenum">
              <a:rPr lang="en-US" smtClean="0">
                <a:solidFill>
                  <a:srgbClr val="000000"/>
                </a:solidFill>
              </a:rPr>
              <a:pPr eaLnBrk="1" hangingPunct="1"/>
              <a:t>39</a:t>
            </a:fld>
            <a:endParaRPr lang="en-US" smtClean="0">
              <a:solidFill>
                <a:srgbClr val="000000"/>
              </a:solidFill>
            </a:endParaRPr>
          </a:p>
        </p:txBody>
      </p:sp>
      <p:sp>
        <p:nvSpPr>
          <p:cNvPr id="101379"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26020DEF-6B1F-467A-BDAE-7273E7E06B5C}" type="slidenum">
              <a:rPr lang="en-US" sz="1200">
                <a:solidFill>
                  <a:srgbClr val="000000"/>
                </a:solidFill>
              </a:rPr>
              <a:pPr algn="r" eaLnBrk="1" hangingPunct="1">
                <a:buClrTx/>
                <a:buFontTx/>
                <a:buNone/>
              </a:pPr>
              <a:t>39</a:t>
            </a:fld>
            <a:endParaRPr lang="en-US" sz="1200">
              <a:solidFill>
                <a:srgbClr val="000000"/>
              </a:solidFill>
            </a:endParaRPr>
          </a:p>
        </p:txBody>
      </p:sp>
      <p:sp>
        <p:nvSpPr>
          <p:cNvPr id="101380"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101381"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3752FC10-7E18-45F9-B94C-06A71FF95DE7}" type="slidenum">
              <a:rPr lang="en-US" smtClean="0">
                <a:solidFill>
                  <a:srgbClr val="000000"/>
                </a:solidFill>
              </a:rPr>
              <a:pPr eaLnBrk="1" hangingPunct="1"/>
              <a:t>40</a:t>
            </a:fld>
            <a:endParaRPr lang="en-US" smtClean="0">
              <a:solidFill>
                <a:srgbClr val="000000"/>
              </a:solidFill>
            </a:endParaRPr>
          </a:p>
        </p:txBody>
      </p:sp>
      <p:sp>
        <p:nvSpPr>
          <p:cNvPr id="102403"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F2750B89-C2F3-46E1-999C-F9BF07E273D2}" type="slidenum">
              <a:rPr lang="en-US" sz="1200">
                <a:solidFill>
                  <a:srgbClr val="000000"/>
                </a:solidFill>
              </a:rPr>
              <a:pPr algn="r" eaLnBrk="1" hangingPunct="1">
                <a:buClrTx/>
                <a:buFontTx/>
                <a:buNone/>
              </a:pPr>
              <a:t>40</a:t>
            </a:fld>
            <a:endParaRPr lang="en-US" sz="1200">
              <a:solidFill>
                <a:srgbClr val="000000"/>
              </a:solidFill>
            </a:endParaRPr>
          </a:p>
        </p:txBody>
      </p:sp>
      <p:sp>
        <p:nvSpPr>
          <p:cNvPr id="102404"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102405"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46041E2C-9F8B-4017-A2DA-BDC1BE092B1F}" type="slidenum">
              <a:rPr lang="en-US" smtClean="0">
                <a:solidFill>
                  <a:srgbClr val="000000"/>
                </a:solidFill>
              </a:rPr>
              <a:pPr eaLnBrk="1" hangingPunct="1"/>
              <a:t>41</a:t>
            </a:fld>
            <a:endParaRPr lang="en-US" smtClean="0">
              <a:solidFill>
                <a:srgbClr val="000000"/>
              </a:solidFill>
            </a:endParaRPr>
          </a:p>
        </p:txBody>
      </p:sp>
      <p:sp>
        <p:nvSpPr>
          <p:cNvPr id="10342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507AB06D-8FB1-4177-9541-DE3157F79C8C}" type="slidenum">
              <a:rPr lang="en-US" sz="1200">
                <a:solidFill>
                  <a:srgbClr val="000000"/>
                </a:solidFill>
              </a:rPr>
              <a:pPr algn="r" eaLnBrk="1" hangingPunct="1">
                <a:buClrTx/>
                <a:buFontTx/>
                <a:buNone/>
              </a:pPr>
              <a:t>41</a:t>
            </a:fld>
            <a:endParaRPr lang="en-US" sz="1200">
              <a:solidFill>
                <a:srgbClr val="000000"/>
              </a:solidFill>
            </a:endParaRPr>
          </a:p>
        </p:txBody>
      </p:sp>
      <p:sp>
        <p:nvSpPr>
          <p:cNvPr id="103428"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103429"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570CEFE4-F583-4A69-A436-F4B0C5CEF7AE}" type="slidenum">
              <a:rPr lang="en-US" smtClean="0">
                <a:solidFill>
                  <a:srgbClr val="000000"/>
                </a:solidFill>
              </a:rPr>
              <a:pPr eaLnBrk="1" hangingPunct="1"/>
              <a:t>5</a:t>
            </a:fld>
            <a:endParaRPr lang="en-US" smtClean="0">
              <a:solidFill>
                <a:srgbClr val="000000"/>
              </a:solidFill>
            </a:endParaRPr>
          </a:p>
        </p:txBody>
      </p:sp>
      <p:sp>
        <p:nvSpPr>
          <p:cNvPr id="66563"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151BD2F3-48D0-4160-BD19-E31ABBAB85C1}" type="slidenum">
              <a:rPr lang="en-US" sz="1200">
                <a:solidFill>
                  <a:srgbClr val="000000"/>
                </a:solidFill>
              </a:rPr>
              <a:pPr algn="r" eaLnBrk="1" hangingPunct="1">
                <a:buClrTx/>
                <a:buFontTx/>
                <a:buNone/>
              </a:pPr>
              <a:t>5</a:t>
            </a:fld>
            <a:endParaRPr lang="en-US" sz="1200">
              <a:solidFill>
                <a:srgbClr val="000000"/>
              </a:solidFill>
            </a:endParaRPr>
          </a:p>
        </p:txBody>
      </p:sp>
      <p:sp>
        <p:nvSpPr>
          <p:cNvPr id="66564"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66565"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39CCA6B6-B4E1-4B2A-AE42-14322D63A55B}" type="slidenum">
              <a:rPr lang="en-US" smtClean="0">
                <a:solidFill>
                  <a:srgbClr val="000000"/>
                </a:solidFill>
              </a:rPr>
              <a:pPr eaLnBrk="1" hangingPunct="1"/>
              <a:t>42</a:t>
            </a:fld>
            <a:endParaRPr lang="en-US" smtClean="0">
              <a:solidFill>
                <a:srgbClr val="000000"/>
              </a:solidFill>
            </a:endParaRPr>
          </a:p>
        </p:txBody>
      </p:sp>
      <p:sp>
        <p:nvSpPr>
          <p:cNvPr id="104451"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C149269C-76F7-4590-81B5-DF309099C4AD}" type="slidenum">
              <a:rPr lang="en-US" sz="1200">
                <a:solidFill>
                  <a:srgbClr val="000000"/>
                </a:solidFill>
              </a:rPr>
              <a:pPr algn="r" eaLnBrk="1" hangingPunct="1">
                <a:buClrTx/>
                <a:buFontTx/>
                <a:buNone/>
              </a:pPr>
              <a:t>42</a:t>
            </a:fld>
            <a:endParaRPr lang="en-US" sz="1200">
              <a:solidFill>
                <a:srgbClr val="000000"/>
              </a:solidFill>
            </a:endParaRPr>
          </a:p>
        </p:txBody>
      </p:sp>
      <p:sp>
        <p:nvSpPr>
          <p:cNvPr id="104452" name="Rectangle 2"/>
          <p:cNvSpPr>
            <a:spLocks noGrp="1" noRot="1" noChangeAspect="1" noChangeArrowheads="1" noTextEdit="1"/>
          </p:cNvSpPr>
          <p:nvPr>
            <p:ph type="sldImg"/>
          </p:nvPr>
        </p:nvSpPr>
        <p:spPr>
          <a:xfrm>
            <a:off x="1266825" y="727075"/>
            <a:ext cx="4783138" cy="3587750"/>
          </a:xfrm>
          <a:solidFill>
            <a:srgbClr val="FFFFFF"/>
          </a:solidFill>
          <a:ln/>
        </p:spPr>
      </p:sp>
      <p:sp>
        <p:nvSpPr>
          <p:cNvPr id="104453"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27B6644E-6187-49B9-B642-97B99AFE15AA}" type="slidenum">
              <a:rPr lang="en-US" smtClean="0">
                <a:solidFill>
                  <a:srgbClr val="000000"/>
                </a:solidFill>
              </a:rPr>
              <a:pPr eaLnBrk="1" hangingPunct="1"/>
              <a:t>43</a:t>
            </a:fld>
            <a:endParaRPr lang="en-US" smtClean="0">
              <a:solidFill>
                <a:srgbClr val="000000"/>
              </a:solidFill>
            </a:endParaRPr>
          </a:p>
        </p:txBody>
      </p:sp>
      <p:sp>
        <p:nvSpPr>
          <p:cNvPr id="105475"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D7E449DD-CFE4-44BC-B59E-16455BB6A774}" type="slidenum">
              <a:rPr lang="en-US" sz="1200">
                <a:solidFill>
                  <a:srgbClr val="000000"/>
                </a:solidFill>
              </a:rPr>
              <a:pPr algn="r" eaLnBrk="1" hangingPunct="1">
                <a:buClrTx/>
                <a:buFontTx/>
                <a:buNone/>
              </a:pPr>
              <a:t>43</a:t>
            </a:fld>
            <a:endParaRPr lang="en-US" sz="1200">
              <a:solidFill>
                <a:srgbClr val="000000"/>
              </a:solidFill>
            </a:endParaRPr>
          </a:p>
        </p:txBody>
      </p:sp>
      <p:sp>
        <p:nvSpPr>
          <p:cNvPr id="105476" name="Rectangle 2"/>
          <p:cNvSpPr>
            <a:spLocks noGrp="1" noRot="1" noChangeAspect="1" noChangeArrowheads="1" noTextEdit="1"/>
          </p:cNvSpPr>
          <p:nvPr>
            <p:ph type="sldImg"/>
          </p:nvPr>
        </p:nvSpPr>
        <p:spPr>
          <a:xfrm>
            <a:off x="1266825" y="727075"/>
            <a:ext cx="4783138" cy="3587750"/>
          </a:xfrm>
          <a:solidFill>
            <a:srgbClr val="FFFFFF"/>
          </a:solidFill>
          <a:ln/>
        </p:spPr>
      </p:sp>
      <p:sp>
        <p:nvSpPr>
          <p:cNvPr id="105477"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fld id="{EBAD3DD7-73DB-46B5-9343-F62655E2CA82}" type="slidenum">
              <a:rPr lang="en-US" smtClean="0">
                <a:solidFill>
                  <a:srgbClr val="000000"/>
                </a:solidFill>
              </a:rPr>
              <a:pPr eaLnBrk="1" hangingPunct="1"/>
              <a:t>44</a:t>
            </a:fld>
            <a:endParaRPr lang="en-US" smtClean="0">
              <a:solidFill>
                <a:srgbClr val="000000"/>
              </a:solidFill>
            </a:endParaRPr>
          </a:p>
        </p:txBody>
      </p:sp>
      <p:sp>
        <p:nvSpPr>
          <p:cNvPr id="9318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r" eaLnBrk="1" hangingPunct="1">
              <a:buClrTx/>
              <a:buFontTx/>
              <a:buNone/>
            </a:pPr>
            <a:fld id="{7319E802-7522-4072-A4D7-717CF402504D}" type="slidenum">
              <a:rPr lang="en-US" sz="1200">
                <a:solidFill>
                  <a:srgbClr val="000000"/>
                </a:solidFill>
              </a:rPr>
              <a:pPr algn="r" eaLnBrk="1" hangingPunct="1">
                <a:buClrTx/>
                <a:buFontTx/>
                <a:buNone/>
              </a:pPr>
              <a:t>44</a:t>
            </a:fld>
            <a:endParaRPr lang="en-US" sz="1200">
              <a:solidFill>
                <a:srgbClr val="000000"/>
              </a:solidFill>
            </a:endParaRPr>
          </a:p>
        </p:txBody>
      </p:sp>
      <p:sp>
        <p:nvSpPr>
          <p:cNvPr id="93188" name="Rectangle 2"/>
          <p:cNvSpPr>
            <a:spLocks noGrp="1" noRot="1" noChangeAspect="1" noChangeArrowheads="1" noTextEdit="1"/>
          </p:cNvSpPr>
          <p:nvPr>
            <p:ph type="sldImg"/>
          </p:nvPr>
        </p:nvSpPr>
        <p:spPr>
          <a:xfrm>
            <a:off x="1266825" y="727075"/>
            <a:ext cx="4783138" cy="3587750"/>
          </a:xfrm>
          <a:solidFill>
            <a:srgbClr val="FFFFFF"/>
          </a:solidFill>
          <a:ln/>
        </p:spPr>
      </p:sp>
      <p:sp>
        <p:nvSpPr>
          <p:cNvPr id="93189"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charset="0"/>
              <a:ea typeface="SimSun" pitchFamily="2" charset="-122"/>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fld id="{EBAD3DD7-73DB-46B5-9343-F62655E2CA82}" type="slidenum">
              <a:rPr lang="en-US" smtClean="0">
                <a:solidFill>
                  <a:srgbClr val="000000"/>
                </a:solidFill>
              </a:rPr>
              <a:pPr eaLnBrk="1" hangingPunct="1"/>
              <a:t>45</a:t>
            </a:fld>
            <a:endParaRPr lang="en-US" smtClean="0">
              <a:solidFill>
                <a:srgbClr val="000000"/>
              </a:solidFill>
            </a:endParaRPr>
          </a:p>
        </p:txBody>
      </p:sp>
      <p:sp>
        <p:nvSpPr>
          <p:cNvPr id="9318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r" eaLnBrk="1" hangingPunct="1">
              <a:buClrTx/>
              <a:buFontTx/>
              <a:buNone/>
            </a:pPr>
            <a:fld id="{7319E802-7522-4072-A4D7-717CF402504D}" type="slidenum">
              <a:rPr lang="en-US" sz="1200">
                <a:solidFill>
                  <a:srgbClr val="000000"/>
                </a:solidFill>
              </a:rPr>
              <a:pPr algn="r" eaLnBrk="1" hangingPunct="1">
                <a:buClrTx/>
                <a:buFontTx/>
                <a:buNone/>
              </a:pPr>
              <a:t>45</a:t>
            </a:fld>
            <a:endParaRPr lang="en-US" sz="1200">
              <a:solidFill>
                <a:srgbClr val="000000"/>
              </a:solidFill>
            </a:endParaRPr>
          </a:p>
        </p:txBody>
      </p:sp>
      <p:sp>
        <p:nvSpPr>
          <p:cNvPr id="93188" name="Rectangle 2"/>
          <p:cNvSpPr>
            <a:spLocks noGrp="1" noRot="1" noChangeAspect="1" noChangeArrowheads="1" noTextEdit="1"/>
          </p:cNvSpPr>
          <p:nvPr>
            <p:ph type="sldImg"/>
          </p:nvPr>
        </p:nvSpPr>
        <p:spPr>
          <a:xfrm>
            <a:off x="1266825" y="727075"/>
            <a:ext cx="4783138" cy="3587750"/>
          </a:xfrm>
          <a:solidFill>
            <a:srgbClr val="FFFFFF"/>
          </a:solidFill>
          <a:ln/>
        </p:spPr>
      </p:sp>
      <p:sp>
        <p:nvSpPr>
          <p:cNvPr id="93189"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charset="0"/>
              <a:ea typeface="SimSun" pitchFamily="2" charset="-122"/>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fld id="{EBAD3DD7-73DB-46B5-9343-F62655E2CA82}" type="slidenum">
              <a:rPr lang="en-US" smtClean="0">
                <a:solidFill>
                  <a:srgbClr val="000000"/>
                </a:solidFill>
              </a:rPr>
              <a:pPr eaLnBrk="1" hangingPunct="1"/>
              <a:t>46</a:t>
            </a:fld>
            <a:endParaRPr lang="en-US" smtClean="0">
              <a:solidFill>
                <a:srgbClr val="000000"/>
              </a:solidFill>
            </a:endParaRPr>
          </a:p>
        </p:txBody>
      </p:sp>
      <p:sp>
        <p:nvSpPr>
          <p:cNvPr id="9318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algn="r" eaLnBrk="1" hangingPunct="1">
              <a:buClrTx/>
              <a:buFontTx/>
              <a:buNone/>
            </a:pPr>
            <a:fld id="{7319E802-7522-4072-A4D7-717CF402504D}" type="slidenum">
              <a:rPr lang="en-US" sz="1200">
                <a:solidFill>
                  <a:srgbClr val="000000"/>
                </a:solidFill>
              </a:rPr>
              <a:pPr algn="r" eaLnBrk="1" hangingPunct="1">
                <a:buClrTx/>
                <a:buFontTx/>
                <a:buNone/>
              </a:pPr>
              <a:t>46</a:t>
            </a:fld>
            <a:endParaRPr lang="en-US" sz="1200">
              <a:solidFill>
                <a:srgbClr val="000000"/>
              </a:solidFill>
            </a:endParaRPr>
          </a:p>
        </p:txBody>
      </p:sp>
      <p:sp>
        <p:nvSpPr>
          <p:cNvPr id="93188" name="Rectangle 2"/>
          <p:cNvSpPr>
            <a:spLocks noGrp="1" noRot="1" noChangeAspect="1" noChangeArrowheads="1" noTextEdit="1"/>
          </p:cNvSpPr>
          <p:nvPr>
            <p:ph type="sldImg"/>
          </p:nvPr>
        </p:nvSpPr>
        <p:spPr>
          <a:xfrm>
            <a:off x="1266825" y="727075"/>
            <a:ext cx="4783138" cy="3587750"/>
          </a:xfrm>
          <a:solidFill>
            <a:srgbClr val="FFFFFF"/>
          </a:solidFill>
          <a:ln/>
        </p:spPr>
      </p:sp>
      <p:sp>
        <p:nvSpPr>
          <p:cNvPr id="93189"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charset="0"/>
              <a:ea typeface="SimSun" pitchFamily="2" charset="-122"/>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373B2E27-1FDF-42D7-84AA-AF21B45CF91D}" type="slidenum">
              <a:rPr lang="en-US" smtClean="0">
                <a:solidFill>
                  <a:srgbClr val="000000"/>
                </a:solidFill>
              </a:rPr>
              <a:pPr eaLnBrk="1" hangingPunct="1"/>
              <a:t>47</a:t>
            </a:fld>
            <a:endParaRPr lang="en-US" smtClean="0">
              <a:solidFill>
                <a:srgbClr val="000000"/>
              </a:solidFill>
            </a:endParaRPr>
          </a:p>
        </p:txBody>
      </p:sp>
      <p:sp>
        <p:nvSpPr>
          <p:cNvPr id="10854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63773B1B-7068-41D7-855A-EE57254C6A03}" type="slidenum">
              <a:rPr lang="en-US" sz="1200">
                <a:solidFill>
                  <a:srgbClr val="000000"/>
                </a:solidFill>
              </a:rPr>
              <a:pPr algn="r" eaLnBrk="1" hangingPunct="1">
                <a:buClrTx/>
                <a:buFontTx/>
                <a:buNone/>
              </a:pPr>
              <a:t>47</a:t>
            </a:fld>
            <a:endParaRPr lang="en-US" sz="1200">
              <a:solidFill>
                <a:srgbClr val="000000"/>
              </a:solidFill>
            </a:endParaRPr>
          </a:p>
        </p:txBody>
      </p:sp>
      <p:sp>
        <p:nvSpPr>
          <p:cNvPr id="108548" name="Rectangle 2"/>
          <p:cNvSpPr>
            <a:spLocks noGrp="1" noRot="1" noChangeAspect="1" noChangeArrowheads="1" noTextEdit="1"/>
          </p:cNvSpPr>
          <p:nvPr>
            <p:ph type="sldImg"/>
          </p:nvPr>
        </p:nvSpPr>
        <p:spPr>
          <a:xfrm>
            <a:off x="1266825" y="727075"/>
            <a:ext cx="4783138" cy="3587750"/>
          </a:xfrm>
          <a:solidFill>
            <a:srgbClr val="FFFFFF"/>
          </a:solidFill>
          <a:ln/>
        </p:spPr>
      </p:sp>
      <p:sp>
        <p:nvSpPr>
          <p:cNvPr id="108549"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763046FE-4E2F-4A82-8A40-DA8F48F641AF}" type="slidenum">
              <a:rPr lang="en-US" smtClean="0">
                <a:solidFill>
                  <a:srgbClr val="000000"/>
                </a:solidFill>
              </a:rPr>
              <a:pPr eaLnBrk="1" hangingPunct="1"/>
              <a:t>48</a:t>
            </a:fld>
            <a:endParaRPr lang="en-US" smtClean="0">
              <a:solidFill>
                <a:srgbClr val="000000"/>
              </a:solidFill>
            </a:endParaRPr>
          </a:p>
        </p:txBody>
      </p:sp>
      <p:sp>
        <p:nvSpPr>
          <p:cNvPr id="110595"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BAFC0DD9-CF2D-4F2D-B0ED-308138B743E8}" type="slidenum">
              <a:rPr lang="en-US" sz="1200">
                <a:solidFill>
                  <a:srgbClr val="000000"/>
                </a:solidFill>
              </a:rPr>
              <a:pPr algn="r" eaLnBrk="1" hangingPunct="1">
                <a:buClrTx/>
                <a:buFontTx/>
                <a:buNone/>
              </a:pPr>
              <a:t>48</a:t>
            </a:fld>
            <a:endParaRPr lang="en-US" sz="1200">
              <a:solidFill>
                <a:srgbClr val="000000"/>
              </a:solidFill>
            </a:endParaRPr>
          </a:p>
        </p:txBody>
      </p:sp>
      <p:sp>
        <p:nvSpPr>
          <p:cNvPr id="110596"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110597"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E510019C-7D15-41BF-B2FB-00135CFA2BB1}" type="slidenum">
              <a:rPr lang="en-US" smtClean="0">
                <a:solidFill>
                  <a:srgbClr val="000000"/>
                </a:solidFill>
              </a:rPr>
              <a:pPr eaLnBrk="1" hangingPunct="1"/>
              <a:t>7</a:t>
            </a:fld>
            <a:endParaRPr lang="en-US" smtClean="0">
              <a:solidFill>
                <a:srgbClr val="000000"/>
              </a:solidFill>
            </a:endParaRPr>
          </a:p>
        </p:txBody>
      </p:sp>
      <p:sp>
        <p:nvSpPr>
          <p:cNvPr id="6758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B5F5DA1B-3FEC-427F-A7DD-0BEDBA025911}" type="slidenum">
              <a:rPr lang="en-US" sz="1200">
                <a:solidFill>
                  <a:srgbClr val="000000"/>
                </a:solidFill>
              </a:rPr>
              <a:pPr algn="r" eaLnBrk="1" hangingPunct="1">
                <a:buClrTx/>
                <a:buFontTx/>
                <a:buNone/>
              </a:pPr>
              <a:t>7</a:t>
            </a:fld>
            <a:endParaRPr lang="en-US" sz="1200">
              <a:solidFill>
                <a:srgbClr val="000000"/>
              </a:solidFill>
            </a:endParaRPr>
          </a:p>
        </p:txBody>
      </p:sp>
      <p:sp>
        <p:nvSpPr>
          <p:cNvPr id="67588"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67589"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0A1C4628-EDFD-4279-95B1-727E043EC4E5}" type="slidenum">
              <a:rPr lang="en-US" smtClean="0">
                <a:solidFill>
                  <a:srgbClr val="000000"/>
                </a:solidFill>
              </a:rPr>
              <a:pPr eaLnBrk="1" hangingPunct="1"/>
              <a:t>8</a:t>
            </a:fld>
            <a:endParaRPr lang="en-US" smtClean="0">
              <a:solidFill>
                <a:srgbClr val="000000"/>
              </a:solidFill>
            </a:endParaRPr>
          </a:p>
        </p:txBody>
      </p:sp>
      <p:sp>
        <p:nvSpPr>
          <p:cNvPr id="69635"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550F0D2B-833B-4D2F-8AE1-202EBF08F899}" type="slidenum">
              <a:rPr lang="en-US" sz="1200">
                <a:solidFill>
                  <a:srgbClr val="000000"/>
                </a:solidFill>
              </a:rPr>
              <a:pPr algn="r" eaLnBrk="1" hangingPunct="1">
                <a:buClrTx/>
                <a:buFontTx/>
                <a:buNone/>
              </a:pPr>
              <a:t>8</a:t>
            </a:fld>
            <a:endParaRPr lang="en-US" sz="1200">
              <a:solidFill>
                <a:srgbClr val="000000"/>
              </a:solidFill>
            </a:endParaRPr>
          </a:p>
        </p:txBody>
      </p:sp>
      <p:sp>
        <p:nvSpPr>
          <p:cNvPr id="69636"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69637"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defTabSz="9652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965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23C1C005-0AA1-4924-AC89-ED0D2F60B494}" type="slidenum">
              <a:rPr lang="en-US" smtClean="0">
                <a:solidFill>
                  <a:srgbClr val="000000"/>
                </a:solidFill>
              </a:rPr>
              <a:pPr eaLnBrk="1" hangingPunct="1"/>
              <a:t>9</a:t>
            </a:fld>
            <a:endParaRPr lang="en-US" smtClean="0">
              <a:solidFill>
                <a:srgbClr val="000000"/>
              </a:solidFill>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76E07AB7-8FBE-4FB1-B59A-0A22A2E3B4E2}" type="slidenum">
              <a:rPr lang="en-US" smtClean="0">
                <a:solidFill>
                  <a:srgbClr val="000000"/>
                </a:solidFill>
              </a:rPr>
              <a:pPr eaLnBrk="1" hangingPunct="1"/>
              <a:t>10</a:t>
            </a:fld>
            <a:endParaRPr lang="en-US" smtClean="0">
              <a:solidFill>
                <a:srgbClr val="000000"/>
              </a:solidFill>
            </a:endParaRPr>
          </a:p>
        </p:txBody>
      </p:sp>
      <p:sp>
        <p:nvSpPr>
          <p:cNvPr id="71683"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51038602-B53C-4E12-8497-88934485E158}" type="slidenum">
              <a:rPr lang="en-US" sz="1200">
                <a:solidFill>
                  <a:srgbClr val="000000"/>
                </a:solidFill>
              </a:rPr>
              <a:pPr algn="r" eaLnBrk="1" hangingPunct="1">
                <a:buClrTx/>
                <a:buFontTx/>
                <a:buNone/>
              </a:pPr>
              <a:t>10</a:t>
            </a:fld>
            <a:endParaRPr lang="en-US" sz="1200">
              <a:solidFill>
                <a:srgbClr val="000000"/>
              </a:solidFill>
            </a:endParaRPr>
          </a:p>
        </p:txBody>
      </p:sp>
      <p:sp>
        <p:nvSpPr>
          <p:cNvPr id="71684"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71685"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fld id="{15A4E24D-9096-40CA-AFFA-D893734B1857}" type="slidenum">
              <a:rPr lang="en-US" smtClean="0">
                <a:solidFill>
                  <a:srgbClr val="000000"/>
                </a:solidFill>
              </a:rPr>
              <a:pPr eaLnBrk="1" hangingPunct="1"/>
              <a:t>11</a:t>
            </a:fld>
            <a:endParaRPr lang="en-US" smtClean="0">
              <a:solidFill>
                <a:srgbClr val="000000"/>
              </a:solidFill>
            </a:endParaRPr>
          </a:p>
        </p:txBody>
      </p:sp>
      <p:sp>
        <p:nvSpPr>
          <p:cNvPr id="72707" name="Text Box 1"/>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6480" tIns="48240" rIns="96480" bIns="4824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r" eaLnBrk="1" hangingPunct="1">
              <a:buClrTx/>
              <a:buFontTx/>
              <a:buNone/>
            </a:pPr>
            <a:fld id="{3B834255-24B5-4D18-849E-79293C4020AA}" type="slidenum">
              <a:rPr lang="en-US" sz="1200">
                <a:solidFill>
                  <a:srgbClr val="000000"/>
                </a:solidFill>
              </a:rPr>
              <a:pPr algn="r" eaLnBrk="1" hangingPunct="1">
                <a:buClrTx/>
                <a:buFontTx/>
                <a:buNone/>
              </a:pPr>
              <a:t>11</a:t>
            </a:fld>
            <a:endParaRPr lang="en-US" sz="1200">
              <a:solidFill>
                <a:srgbClr val="000000"/>
              </a:solidFill>
            </a:endParaRPr>
          </a:p>
        </p:txBody>
      </p:sp>
      <p:sp>
        <p:nvSpPr>
          <p:cNvPr id="72708" name="Rectangle 2"/>
          <p:cNvSpPr>
            <a:spLocks noGrp="1" noRot="1" noChangeAspect="1" noChangeArrowheads="1" noTextEdit="1"/>
          </p:cNvSpPr>
          <p:nvPr>
            <p:ph type="sldImg"/>
          </p:nvPr>
        </p:nvSpPr>
        <p:spPr>
          <a:xfrm>
            <a:off x="1257300" y="720725"/>
            <a:ext cx="4800600" cy="3600450"/>
          </a:xfrm>
          <a:solidFill>
            <a:srgbClr val="FFFFFF"/>
          </a:solidFill>
          <a:ln/>
        </p:spPr>
      </p:sp>
      <p:sp>
        <p:nvSpPr>
          <p:cNvPr id="72709" name="Rectangle 3"/>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pitchFamily="34" charset="0"/>
              <a:ea typeface="SimSun"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85045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579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13" y="304800"/>
            <a:ext cx="1979612" cy="5864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04800"/>
            <a:ext cx="5789613" cy="5864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0346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143000"/>
            <a:ext cx="38481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143000"/>
            <a:ext cx="38481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150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2706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97157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43000"/>
            <a:ext cx="3846513"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08513" y="1143000"/>
            <a:ext cx="3846512"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94634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7620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84716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9750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76896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6583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33400" y="304800"/>
            <a:ext cx="7769225"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360" tIns="44280" rIns="90360" bIns="4428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09600" y="1143000"/>
            <a:ext cx="784542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360" tIns="44280" rIns="90360" bIns="442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8" name="Line 3"/>
          <p:cNvSpPr>
            <a:spLocks noChangeShapeType="1"/>
          </p:cNvSpPr>
          <p:nvPr/>
        </p:nvSpPr>
        <p:spPr bwMode="auto">
          <a:xfrm>
            <a:off x="609600" y="914400"/>
            <a:ext cx="6019800" cy="1588"/>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p:txStyles>
    <p:titleStyle>
      <a:lvl1pPr algn="l" defTabSz="457200" rtl="0" eaLnBrk="0" fontAlgn="base" hangingPunct="0">
        <a:spcBef>
          <a:spcPct val="0"/>
        </a:spcBef>
        <a:spcAft>
          <a:spcPct val="0"/>
        </a:spcAft>
        <a:buClr>
          <a:srgbClr val="000000"/>
        </a:buClr>
        <a:buSzPct val="100000"/>
        <a:buFont typeface="Times New Roman" pitchFamily="18" charset="0"/>
        <a:defRPr sz="2000" b="1">
          <a:solidFill>
            <a:srgbClr val="0000FF"/>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itchFamily="18" charset="0"/>
        <a:defRPr sz="2000" b="1">
          <a:solidFill>
            <a:srgbClr val="0000FF"/>
          </a:solidFill>
          <a:latin typeface="Verdana" pitchFamily="32" charset="0"/>
          <a:cs typeface="Arial" charset="0"/>
        </a:defRPr>
      </a:lvl2pPr>
      <a:lvl3pPr algn="l" defTabSz="457200" rtl="0" eaLnBrk="0" fontAlgn="base" hangingPunct="0">
        <a:spcBef>
          <a:spcPct val="0"/>
        </a:spcBef>
        <a:spcAft>
          <a:spcPct val="0"/>
        </a:spcAft>
        <a:buClr>
          <a:srgbClr val="000000"/>
        </a:buClr>
        <a:buSzPct val="100000"/>
        <a:buFont typeface="Times New Roman" pitchFamily="18" charset="0"/>
        <a:defRPr sz="2000" b="1">
          <a:solidFill>
            <a:srgbClr val="0000FF"/>
          </a:solidFill>
          <a:latin typeface="Verdana" pitchFamily="32" charset="0"/>
          <a:cs typeface="Arial" charset="0"/>
        </a:defRPr>
      </a:lvl3pPr>
      <a:lvl4pPr algn="l" defTabSz="457200" rtl="0" eaLnBrk="0" fontAlgn="base" hangingPunct="0">
        <a:spcBef>
          <a:spcPct val="0"/>
        </a:spcBef>
        <a:spcAft>
          <a:spcPct val="0"/>
        </a:spcAft>
        <a:buClr>
          <a:srgbClr val="000000"/>
        </a:buClr>
        <a:buSzPct val="100000"/>
        <a:buFont typeface="Times New Roman" pitchFamily="18" charset="0"/>
        <a:defRPr sz="2000" b="1">
          <a:solidFill>
            <a:srgbClr val="0000FF"/>
          </a:solidFill>
          <a:latin typeface="Verdana" pitchFamily="32" charset="0"/>
          <a:cs typeface="Arial" charset="0"/>
        </a:defRPr>
      </a:lvl4pPr>
      <a:lvl5pPr algn="l" defTabSz="457200" rtl="0" eaLnBrk="0" fontAlgn="base" hangingPunct="0">
        <a:spcBef>
          <a:spcPct val="0"/>
        </a:spcBef>
        <a:spcAft>
          <a:spcPct val="0"/>
        </a:spcAft>
        <a:buClr>
          <a:srgbClr val="000000"/>
        </a:buClr>
        <a:buSzPct val="100000"/>
        <a:buFont typeface="Times New Roman" pitchFamily="18" charset="0"/>
        <a:defRPr sz="2000" b="1">
          <a:solidFill>
            <a:srgbClr val="0000FF"/>
          </a:solidFill>
          <a:latin typeface="Verdana" pitchFamily="32" charset="0"/>
          <a:cs typeface="Arial" charset="0"/>
        </a:defRPr>
      </a:lvl5pPr>
      <a:lvl6pPr marL="2514600" indent="-228600" algn="l" defTabSz="457200" rtl="0" eaLnBrk="0" fontAlgn="base" hangingPunct="0">
        <a:spcBef>
          <a:spcPct val="0"/>
        </a:spcBef>
        <a:spcAft>
          <a:spcPct val="0"/>
        </a:spcAft>
        <a:buClr>
          <a:srgbClr val="000000"/>
        </a:buClr>
        <a:buSzPct val="100000"/>
        <a:buFont typeface="Times New Roman" pitchFamily="16" charset="0"/>
        <a:defRPr sz="2000" b="1">
          <a:solidFill>
            <a:srgbClr val="0000FF"/>
          </a:solidFill>
          <a:latin typeface="Verdana" pitchFamily="32" charset="0"/>
          <a:cs typeface="Arial" charset="0"/>
        </a:defRPr>
      </a:lvl6pPr>
      <a:lvl7pPr marL="2971800" indent="-228600" algn="l" defTabSz="457200" rtl="0" eaLnBrk="0" fontAlgn="base" hangingPunct="0">
        <a:spcBef>
          <a:spcPct val="0"/>
        </a:spcBef>
        <a:spcAft>
          <a:spcPct val="0"/>
        </a:spcAft>
        <a:buClr>
          <a:srgbClr val="000000"/>
        </a:buClr>
        <a:buSzPct val="100000"/>
        <a:buFont typeface="Times New Roman" pitchFamily="16" charset="0"/>
        <a:defRPr sz="2000" b="1">
          <a:solidFill>
            <a:srgbClr val="0000FF"/>
          </a:solidFill>
          <a:latin typeface="Verdana" pitchFamily="32" charset="0"/>
          <a:cs typeface="Arial" charset="0"/>
        </a:defRPr>
      </a:lvl7pPr>
      <a:lvl8pPr marL="3429000" indent="-228600" algn="l" defTabSz="457200" rtl="0" eaLnBrk="0" fontAlgn="base" hangingPunct="0">
        <a:spcBef>
          <a:spcPct val="0"/>
        </a:spcBef>
        <a:spcAft>
          <a:spcPct val="0"/>
        </a:spcAft>
        <a:buClr>
          <a:srgbClr val="000000"/>
        </a:buClr>
        <a:buSzPct val="100000"/>
        <a:buFont typeface="Times New Roman" pitchFamily="16" charset="0"/>
        <a:defRPr sz="2000" b="1">
          <a:solidFill>
            <a:srgbClr val="0000FF"/>
          </a:solidFill>
          <a:latin typeface="Verdana" pitchFamily="32" charset="0"/>
          <a:cs typeface="Arial" charset="0"/>
        </a:defRPr>
      </a:lvl8pPr>
      <a:lvl9pPr marL="3886200" indent="-228600" algn="l" defTabSz="457200" rtl="0" eaLnBrk="0" fontAlgn="base" hangingPunct="0">
        <a:spcBef>
          <a:spcPct val="0"/>
        </a:spcBef>
        <a:spcAft>
          <a:spcPct val="0"/>
        </a:spcAft>
        <a:buClr>
          <a:srgbClr val="000000"/>
        </a:buClr>
        <a:buSzPct val="100000"/>
        <a:buFont typeface="Times New Roman" pitchFamily="16" charset="0"/>
        <a:defRPr sz="2000" b="1">
          <a:solidFill>
            <a:srgbClr val="0000FF"/>
          </a:solidFill>
          <a:latin typeface="Verdana" pitchFamily="32" charset="0"/>
          <a:cs typeface="Arial" charset="0"/>
        </a:defRPr>
      </a:lvl9pPr>
    </p:titleStyle>
    <p:bodyStyle>
      <a:lvl1pPr marL="342900" indent="-342900" algn="l" defTabSz="457200"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n-cs"/>
        </a:defRPr>
      </a:lvl1pPr>
      <a:lvl2pPr marL="742950" indent="-285750" algn="l" defTabSz="457200"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cs typeface="+mn-cs"/>
        </a:defRPr>
      </a:lvl2pPr>
      <a:lvl3pPr marL="1143000" indent="-228600" algn="l" defTabSz="457200"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cs typeface="+mn-cs"/>
        </a:defRPr>
      </a:lvl3pPr>
      <a:lvl4pPr marL="1600200" indent="-228600" algn="l" defTabSz="457200"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cs typeface="+mn-cs"/>
        </a:defRPr>
      </a:lvl4pPr>
      <a:lvl5pPr marL="2057400" indent="-228600" algn="l" defTabSz="457200"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cs typeface="+mn-cs"/>
        </a:defRPr>
      </a:lvl5pPr>
      <a:lvl6pPr marL="2514600" indent="-228600" algn="l" defTabSz="457200"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cs typeface="+mn-cs"/>
        </a:defRPr>
      </a:lvl6pPr>
      <a:lvl7pPr marL="2971800" indent="-228600" algn="l" defTabSz="457200"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cs typeface="+mn-cs"/>
        </a:defRPr>
      </a:lvl7pPr>
      <a:lvl8pPr marL="3429000" indent="-228600" algn="l" defTabSz="457200"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cs typeface="+mn-cs"/>
        </a:defRPr>
      </a:lvl8pPr>
      <a:lvl9pPr marL="3886200" indent="-228600" algn="l" defTabSz="457200"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9.wmf"/><Relationship Id="rId4"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685800" y="129540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sz="2000" b="1">
                <a:solidFill>
                  <a:srgbClr val="0000FF"/>
                </a:solidFill>
                <a:latin typeface="Verdana" pitchFamily="34" charset="0"/>
              </a:rPr>
              <a:t>Introduction to Machine Learning</a:t>
            </a:r>
          </a:p>
        </p:txBody>
      </p:sp>
      <p:sp>
        <p:nvSpPr>
          <p:cNvPr id="5123" name="Text Box 2"/>
          <p:cNvSpPr txBox="1">
            <a:spLocks noChangeArrowheads="1"/>
          </p:cNvSpPr>
          <p:nvPr/>
        </p:nvSpPr>
        <p:spPr bwMode="auto">
          <a:xfrm>
            <a:off x="1371600" y="3352800"/>
            <a:ext cx="64008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spcBef>
                <a:spcPts val="450"/>
              </a:spcBef>
              <a:buClrTx/>
              <a:buFontTx/>
              <a:buNone/>
            </a:pPr>
            <a:r>
              <a:rPr lang="en-US">
                <a:solidFill>
                  <a:srgbClr val="0000FF"/>
                </a:solidFill>
                <a:latin typeface="Verdana" pitchFamily="34" charset="0"/>
              </a:rPr>
              <a:t>Reading for today:  R&amp;N 18.1-18.4</a:t>
            </a:r>
          </a:p>
          <a:p>
            <a:pPr algn="ctr" eaLnBrk="1" hangingPunct="1">
              <a:spcBef>
                <a:spcPts val="450"/>
              </a:spcBef>
              <a:buClrTx/>
              <a:buFontTx/>
              <a:buNone/>
            </a:pPr>
            <a:endParaRPr lang="en-US">
              <a:solidFill>
                <a:srgbClr val="0000FF"/>
              </a:solidFill>
              <a:latin typeface="Verdana" pitchFamily="34" charset="0"/>
            </a:endParaRPr>
          </a:p>
          <a:p>
            <a:pPr algn="ctr" eaLnBrk="1" hangingPunct="1">
              <a:spcBef>
                <a:spcPts val="450"/>
              </a:spcBef>
              <a:buClrTx/>
              <a:buFontTx/>
              <a:buNone/>
            </a:pPr>
            <a:r>
              <a:rPr lang="en-US">
                <a:solidFill>
                  <a:srgbClr val="0000FF"/>
                </a:solidFill>
                <a:latin typeface="Verdana" pitchFamily="34" charset="0"/>
              </a:rPr>
              <a:t>Next lecture: R&amp;N 18.6-18.12, 20.1-20.3.2</a:t>
            </a:r>
          </a:p>
          <a:p>
            <a:pPr algn="ctr" eaLnBrk="1" hangingPunct="1">
              <a:spcBef>
                <a:spcPts val="450"/>
              </a:spcBef>
              <a:buClrTx/>
              <a:buFontTx/>
              <a:buNone/>
            </a:pPr>
            <a:endParaRPr lang="en-US">
              <a:solidFill>
                <a:srgbClr val="0000FF"/>
              </a:solidFill>
              <a:latin typeface="Verdana" pitchFamily="34" charset="0"/>
            </a:endParaRPr>
          </a:p>
          <a:p>
            <a:pPr algn="ctr" eaLnBrk="1" hangingPunct="1">
              <a:spcBef>
                <a:spcPts val="450"/>
              </a:spcBef>
              <a:buClrTx/>
              <a:buFontTx/>
              <a:buNone/>
            </a:pPr>
            <a:endParaRPr lang="en-US">
              <a:solidFill>
                <a:srgbClr val="0000FF"/>
              </a:solidFill>
              <a:latin typeface="Verdan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Terminology</a:t>
            </a:r>
          </a:p>
        </p:txBody>
      </p:sp>
      <p:sp>
        <p:nvSpPr>
          <p:cNvPr id="22531"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50"/>
              </a:spcBef>
              <a:buFont typeface="Verdana" pitchFamily="34" charset="0"/>
              <a:buChar char="•"/>
            </a:pPr>
            <a:r>
              <a:rPr lang="en-US">
                <a:solidFill>
                  <a:srgbClr val="000000"/>
                </a:solidFill>
                <a:latin typeface="Verdana" pitchFamily="34" charset="0"/>
              </a:rPr>
              <a:t>Attributes</a:t>
            </a:r>
          </a:p>
          <a:p>
            <a:pPr lvl="1" eaLnBrk="1" hangingPunct="1">
              <a:spcBef>
                <a:spcPts val="400"/>
              </a:spcBef>
              <a:buFont typeface="Verdana" pitchFamily="34" charset="0"/>
              <a:buChar char="–"/>
            </a:pPr>
            <a:r>
              <a:rPr lang="en-US" sz="1600">
                <a:solidFill>
                  <a:srgbClr val="000000"/>
                </a:solidFill>
                <a:latin typeface="Verdana" pitchFamily="34" charset="0"/>
              </a:rPr>
              <a:t>Also known as features, variables, independent variables, covariates</a:t>
            </a:r>
          </a:p>
          <a:p>
            <a:pPr lvl="1" eaLnBrk="1" hangingPunct="1">
              <a:spcBef>
                <a:spcPts val="400"/>
              </a:spcBef>
              <a:buClrTx/>
              <a:buFontTx/>
              <a:buNone/>
            </a:pPr>
            <a:endParaRPr lang="en-US" sz="1600">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Target Variable</a:t>
            </a:r>
          </a:p>
          <a:p>
            <a:pPr lvl="1" eaLnBrk="1" hangingPunct="1">
              <a:spcBef>
                <a:spcPts val="400"/>
              </a:spcBef>
              <a:buFont typeface="Verdana" pitchFamily="34" charset="0"/>
              <a:buChar char="–"/>
            </a:pPr>
            <a:r>
              <a:rPr lang="en-US" sz="1600">
                <a:solidFill>
                  <a:srgbClr val="000000"/>
                </a:solidFill>
                <a:latin typeface="Verdana" pitchFamily="34" charset="0"/>
              </a:rPr>
              <a:t>Also known as goal predicate, dependent variable, …</a:t>
            </a: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endParaRPr lang="en-US" sz="1600">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Classification</a:t>
            </a:r>
          </a:p>
          <a:p>
            <a:pPr lvl="1" eaLnBrk="1" hangingPunct="1">
              <a:spcBef>
                <a:spcPts val="400"/>
              </a:spcBef>
              <a:buFont typeface="Verdana" pitchFamily="34" charset="0"/>
              <a:buChar char="–"/>
            </a:pPr>
            <a:r>
              <a:rPr lang="en-US" sz="1600">
                <a:solidFill>
                  <a:srgbClr val="000000"/>
                </a:solidFill>
                <a:latin typeface="Verdana" pitchFamily="34" charset="0"/>
              </a:rPr>
              <a:t>Also known as discrimination, supervised classification, …</a:t>
            </a:r>
          </a:p>
          <a:p>
            <a:pPr lvl="1" eaLnBrk="1" hangingPunct="1">
              <a:spcBef>
                <a:spcPts val="400"/>
              </a:spcBef>
              <a:buClrTx/>
              <a:buFontTx/>
              <a:buNone/>
            </a:pPr>
            <a:endParaRPr lang="en-US" sz="1600">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Error function</a:t>
            </a:r>
          </a:p>
          <a:p>
            <a:pPr lvl="1" eaLnBrk="1" hangingPunct="1">
              <a:spcBef>
                <a:spcPts val="400"/>
              </a:spcBef>
              <a:buFont typeface="Verdana" pitchFamily="34" charset="0"/>
              <a:buChar char="–"/>
            </a:pPr>
            <a:r>
              <a:rPr lang="en-US" sz="1600">
                <a:solidFill>
                  <a:srgbClr val="000000"/>
                </a:solidFill>
                <a:latin typeface="Verdana" pitchFamily="34" charset="0"/>
              </a:rPr>
              <a:t>Objective function, loss function,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Inductive learning</a:t>
            </a:r>
          </a:p>
        </p:txBody>
      </p:sp>
      <p:sp>
        <p:nvSpPr>
          <p:cNvPr id="23555" name="Text Box 2"/>
          <p:cNvSpPr txBox="1">
            <a:spLocks noChangeArrowheads="1"/>
          </p:cNvSpPr>
          <p:nvPr/>
        </p:nvSpPr>
        <p:spPr bwMode="auto">
          <a:xfrm>
            <a:off x="609600" y="1143000"/>
            <a:ext cx="7848600"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50"/>
              </a:spcBef>
              <a:buFont typeface="Verdana" pitchFamily="34" charset="0"/>
              <a:buChar char="•"/>
            </a:pPr>
            <a:r>
              <a:rPr lang="en-US">
                <a:solidFill>
                  <a:srgbClr val="000000"/>
                </a:solidFill>
                <a:latin typeface="Verdana" pitchFamily="34" charset="0"/>
              </a:rPr>
              <a:t>Let x represent the input vector of attributes</a:t>
            </a:r>
          </a:p>
          <a:p>
            <a:pPr eaLnBrk="1" hangingPunct="1">
              <a:spcBef>
                <a:spcPts val="450"/>
              </a:spcBef>
              <a:buClrTx/>
              <a:buFontTx/>
              <a:buNone/>
            </a:pPr>
            <a:endParaRPr lang="en-US">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Let f(x) represent the value of the target variable for x</a:t>
            </a:r>
          </a:p>
          <a:p>
            <a:pPr lvl="1" eaLnBrk="1" hangingPunct="1">
              <a:spcBef>
                <a:spcPts val="400"/>
              </a:spcBef>
              <a:buFont typeface="Verdana" pitchFamily="34" charset="0"/>
              <a:buChar char="–"/>
            </a:pPr>
            <a:r>
              <a:rPr lang="en-US" sz="1600">
                <a:solidFill>
                  <a:srgbClr val="000000"/>
                </a:solidFill>
                <a:latin typeface="Verdana" pitchFamily="34" charset="0"/>
              </a:rPr>
              <a:t>The implicit mapping from x to f(x) is unknown to us</a:t>
            </a:r>
          </a:p>
          <a:p>
            <a:pPr lvl="1" eaLnBrk="1" hangingPunct="1">
              <a:spcBef>
                <a:spcPts val="400"/>
              </a:spcBef>
              <a:buFont typeface="Verdana" pitchFamily="34" charset="0"/>
              <a:buChar char="–"/>
            </a:pPr>
            <a:r>
              <a:rPr lang="en-US" sz="1600">
                <a:solidFill>
                  <a:srgbClr val="000000"/>
                </a:solidFill>
                <a:latin typeface="Verdana" pitchFamily="34" charset="0"/>
              </a:rPr>
              <a:t>We just have training data pairs, D = {x, f(x)} available</a:t>
            </a:r>
          </a:p>
          <a:p>
            <a:pPr eaLnBrk="1" hangingPunct="1">
              <a:spcBef>
                <a:spcPts val="450"/>
              </a:spcBef>
              <a:buClrTx/>
              <a:buFontTx/>
              <a:buNone/>
            </a:pPr>
            <a:endParaRPr lang="en-US">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We want to learn a mapping from x to f, i.e., </a:t>
            </a:r>
          </a:p>
          <a:p>
            <a:pPr eaLnBrk="1" hangingPunct="1">
              <a:spcBef>
                <a:spcPts val="450"/>
              </a:spcBef>
              <a:buClrTx/>
              <a:buFontTx/>
              <a:buNone/>
            </a:pPr>
            <a:r>
              <a:rPr lang="en-US">
                <a:solidFill>
                  <a:srgbClr val="000000"/>
                </a:solidFill>
                <a:latin typeface="Verdana" pitchFamily="34" charset="0"/>
              </a:rPr>
              <a:t>            h(x; </a:t>
            </a:r>
            <a:r>
              <a:rPr lang="en-US">
                <a:solidFill>
                  <a:srgbClr val="000000"/>
                </a:solidFill>
                <a:latin typeface="Symbol" pitchFamily="18" charset="2"/>
              </a:rPr>
              <a:t></a:t>
            </a:r>
            <a:r>
              <a:rPr lang="en-US">
                <a:solidFill>
                  <a:srgbClr val="000000"/>
                </a:solidFill>
                <a:latin typeface="Verdana" pitchFamily="34" charset="0"/>
              </a:rPr>
              <a:t>) is “close” to f(x) for all training data points x          </a:t>
            </a:r>
          </a:p>
          <a:p>
            <a:pPr eaLnBrk="1" hangingPunct="1">
              <a:spcBef>
                <a:spcPts val="450"/>
              </a:spcBef>
              <a:buClrTx/>
              <a:buFontTx/>
              <a:buNone/>
            </a:pPr>
            <a:endParaRPr lang="en-US">
              <a:solidFill>
                <a:srgbClr val="000000"/>
              </a:solidFill>
              <a:latin typeface="Verdana" pitchFamily="34" charset="0"/>
            </a:endParaRPr>
          </a:p>
          <a:p>
            <a:pPr eaLnBrk="1" hangingPunct="1">
              <a:spcBef>
                <a:spcPts val="450"/>
              </a:spcBef>
              <a:buClrTx/>
              <a:buFontTx/>
              <a:buNone/>
            </a:pPr>
            <a:r>
              <a:rPr lang="en-US">
                <a:solidFill>
                  <a:srgbClr val="000000"/>
                </a:solidFill>
                <a:latin typeface="Verdana" pitchFamily="34" charset="0"/>
              </a:rPr>
              <a:t>            </a:t>
            </a:r>
            <a:r>
              <a:rPr lang="en-US">
                <a:solidFill>
                  <a:srgbClr val="000000"/>
                </a:solidFill>
                <a:latin typeface="Symbol" pitchFamily="18" charset="2"/>
              </a:rPr>
              <a:t></a:t>
            </a:r>
            <a:r>
              <a:rPr lang="en-US">
                <a:solidFill>
                  <a:srgbClr val="000000"/>
                </a:solidFill>
                <a:latin typeface="Verdana" pitchFamily="34" charset="0"/>
              </a:rPr>
              <a:t> are the parameters of our predictor h(..)</a:t>
            </a:r>
          </a:p>
          <a:p>
            <a:pPr eaLnBrk="1" hangingPunct="1">
              <a:spcBef>
                <a:spcPts val="450"/>
              </a:spcBef>
              <a:buClrTx/>
              <a:buFontTx/>
              <a:buNone/>
            </a:pPr>
            <a:endParaRPr lang="en-US">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Examples:</a:t>
            </a:r>
          </a:p>
          <a:p>
            <a:pPr lvl="1" eaLnBrk="1" hangingPunct="1">
              <a:spcBef>
                <a:spcPts val="400"/>
              </a:spcBef>
              <a:buFont typeface="Verdana" pitchFamily="34" charset="0"/>
              <a:buChar char="–"/>
            </a:pPr>
            <a:r>
              <a:rPr lang="en-US" sz="1600">
                <a:solidFill>
                  <a:srgbClr val="000000"/>
                </a:solidFill>
                <a:latin typeface="Verdana" pitchFamily="34" charset="0"/>
              </a:rPr>
              <a:t>h(x; </a:t>
            </a:r>
            <a:r>
              <a:rPr lang="en-US" sz="1600">
                <a:solidFill>
                  <a:srgbClr val="000000"/>
                </a:solidFill>
                <a:latin typeface="Symbol" pitchFamily="18" charset="2"/>
              </a:rPr>
              <a:t></a:t>
            </a:r>
            <a:r>
              <a:rPr lang="en-US" sz="1600">
                <a:solidFill>
                  <a:srgbClr val="000000"/>
                </a:solidFill>
                <a:latin typeface="Verdana" pitchFamily="34" charset="0"/>
              </a:rPr>
              <a:t>) = sign(w</a:t>
            </a:r>
            <a:r>
              <a:rPr lang="en-US" sz="1600" baseline="-25000">
                <a:solidFill>
                  <a:srgbClr val="000000"/>
                </a:solidFill>
                <a:latin typeface="Verdana" pitchFamily="34" charset="0"/>
              </a:rPr>
              <a:t>1</a:t>
            </a:r>
            <a:r>
              <a:rPr lang="en-US" sz="1600">
                <a:solidFill>
                  <a:srgbClr val="000000"/>
                </a:solidFill>
                <a:latin typeface="Verdana" pitchFamily="34" charset="0"/>
              </a:rPr>
              <a:t>x</a:t>
            </a:r>
            <a:r>
              <a:rPr lang="en-US" sz="1600" baseline="-25000">
                <a:solidFill>
                  <a:srgbClr val="000000"/>
                </a:solidFill>
                <a:latin typeface="Verdana" pitchFamily="34" charset="0"/>
              </a:rPr>
              <a:t>1</a:t>
            </a:r>
            <a:r>
              <a:rPr lang="en-US" sz="1600">
                <a:solidFill>
                  <a:srgbClr val="000000"/>
                </a:solidFill>
                <a:latin typeface="Verdana" pitchFamily="34" charset="0"/>
              </a:rPr>
              <a:t> + w</a:t>
            </a:r>
            <a:r>
              <a:rPr lang="en-US" sz="1600" baseline="-25000">
                <a:solidFill>
                  <a:srgbClr val="000000"/>
                </a:solidFill>
                <a:latin typeface="Verdana" pitchFamily="34" charset="0"/>
              </a:rPr>
              <a:t>2</a:t>
            </a:r>
            <a:r>
              <a:rPr lang="en-US" sz="1600">
                <a:solidFill>
                  <a:srgbClr val="000000"/>
                </a:solidFill>
                <a:latin typeface="Verdana" pitchFamily="34" charset="0"/>
              </a:rPr>
              <a:t>x</a:t>
            </a:r>
            <a:r>
              <a:rPr lang="en-US" sz="1600" baseline="-25000">
                <a:solidFill>
                  <a:srgbClr val="000000"/>
                </a:solidFill>
                <a:latin typeface="Verdana" pitchFamily="34" charset="0"/>
              </a:rPr>
              <a:t>2</a:t>
            </a:r>
            <a:r>
              <a:rPr lang="en-US" sz="1600">
                <a:solidFill>
                  <a:srgbClr val="000000"/>
                </a:solidFill>
                <a:latin typeface="Verdana" pitchFamily="34" charset="0"/>
              </a:rPr>
              <a:t>+ w</a:t>
            </a:r>
            <a:r>
              <a:rPr lang="en-US" sz="1600" baseline="-25000">
                <a:solidFill>
                  <a:srgbClr val="000000"/>
                </a:solidFill>
                <a:latin typeface="Verdana" pitchFamily="34" charset="0"/>
              </a:rPr>
              <a:t>3</a:t>
            </a:r>
            <a:r>
              <a:rPr lang="en-US" sz="1600">
                <a:solidFill>
                  <a:srgbClr val="000000"/>
                </a:solidFill>
                <a:latin typeface="Verdana" pitchFamily="34" charset="0"/>
              </a:rPr>
              <a:t>)</a:t>
            </a: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Font typeface="Verdana" pitchFamily="34" charset="0"/>
              <a:buChar char="–"/>
            </a:pPr>
            <a:r>
              <a:rPr lang="en-US" sz="1600">
                <a:solidFill>
                  <a:srgbClr val="000000"/>
                </a:solidFill>
                <a:latin typeface="Verdana" pitchFamily="34" charset="0"/>
              </a:rPr>
              <a:t>h</a:t>
            </a:r>
            <a:r>
              <a:rPr lang="en-US" sz="1600" baseline="-25000">
                <a:solidFill>
                  <a:srgbClr val="000000"/>
                </a:solidFill>
                <a:latin typeface="Verdana" pitchFamily="34" charset="0"/>
              </a:rPr>
              <a:t>k</a:t>
            </a:r>
            <a:r>
              <a:rPr lang="en-US" sz="1600">
                <a:solidFill>
                  <a:srgbClr val="000000"/>
                </a:solidFill>
                <a:latin typeface="Verdana" pitchFamily="34" charset="0"/>
              </a:rPr>
              <a:t>(x) = (x1 OR x2) AND (x3 OR NOT(x4))</a:t>
            </a:r>
          </a:p>
          <a:p>
            <a:pPr eaLnBrk="1" hangingPunct="1">
              <a:spcBef>
                <a:spcPts val="450"/>
              </a:spcBef>
              <a:buClrTx/>
              <a:buFontTx/>
              <a:buNone/>
            </a:pPr>
            <a:endParaRPr lang="en-US" sz="1600">
              <a:solidFill>
                <a:srgbClr val="000000"/>
              </a:solidFill>
              <a:latin typeface="Verdan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Empirical Error Functions</a:t>
            </a:r>
          </a:p>
        </p:txBody>
      </p:sp>
      <p:sp>
        <p:nvSpPr>
          <p:cNvPr id="24579" name="Text Box 2"/>
          <p:cNvSpPr txBox="1">
            <a:spLocks noChangeArrowheads="1"/>
          </p:cNvSpPr>
          <p:nvPr/>
        </p:nvSpPr>
        <p:spPr bwMode="auto">
          <a:xfrm>
            <a:off x="609600" y="1143000"/>
            <a:ext cx="8077200" cy="561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lnSpc>
                <a:spcPct val="90000"/>
              </a:lnSpc>
              <a:spcBef>
                <a:spcPts val="450"/>
              </a:spcBef>
              <a:buFont typeface="Verdana" pitchFamily="34" charset="0"/>
              <a:buChar char="•"/>
            </a:pPr>
            <a:r>
              <a:rPr lang="en-US">
                <a:solidFill>
                  <a:srgbClr val="000000"/>
                </a:solidFill>
                <a:latin typeface="Verdana" pitchFamily="34" charset="0"/>
              </a:rPr>
              <a:t>Empirical error function:</a:t>
            </a:r>
          </a:p>
          <a:p>
            <a:pPr lvl="1" eaLnBrk="1" hangingPunct="1">
              <a:lnSpc>
                <a:spcPct val="90000"/>
              </a:lnSpc>
              <a:spcBef>
                <a:spcPts val="400"/>
              </a:spcBef>
              <a:buClrTx/>
              <a:buFontTx/>
              <a:buNone/>
            </a:pPr>
            <a:r>
              <a:rPr lang="en-US" sz="1600">
                <a:solidFill>
                  <a:srgbClr val="000000"/>
                </a:solidFill>
                <a:latin typeface="Verdana" pitchFamily="34" charset="0"/>
              </a:rPr>
              <a:t>      E(h) =</a:t>
            </a:r>
            <a:r>
              <a:rPr lang="en-US" sz="2000">
                <a:solidFill>
                  <a:srgbClr val="000000"/>
                </a:solidFill>
                <a:latin typeface="Verdana" pitchFamily="34" charset="0"/>
              </a:rPr>
              <a:t> </a:t>
            </a:r>
            <a:r>
              <a:rPr lang="en-US" sz="2000">
                <a:solidFill>
                  <a:srgbClr val="000000"/>
                </a:solidFill>
                <a:latin typeface="Symbol" pitchFamily="18" charset="2"/>
              </a:rPr>
              <a:t></a:t>
            </a:r>
            <a:r>
              <a:rPr lang="en-US" sz="2400" baseline="-25000">
                <a:solidFill>
                  <a:srgbClr val="000000"/>
                </a:solidFill>
                <a:latin typeface="Verdana" pitchFamily="34" charset="0"/>
              </a:rPr>
              <a:t>x</a:t>
            </a:r>
            <a:r>
              <a:rPr lang="en-US" sz="2000">
                <a:solidFill>
                  <a:srgbClr val="000000"/>
                </a:solidFill>
                <a:latin typeface="Verdana" pitchFamily="34" charset="0"/>
              </a:rPr>
              <a:t> </a:t>
            </a:r>
            <a:r>
              <a:rPr lang="en-US" sz="1600">
                <a:solidFill>
                  <a:srgbClr val="000000"/>
                </a:solidFill>
                <a:latin typeface="Verdana" pitchFamily="34" charset="0"/>
              </a:rPr>
              <a:t>distance[h(x; </a:t>
            </a:r>
            <a:r>
              <a:rPr lang="en-US" sz="1600">
                <a:solidFill>
                  <a:srgbClr val="000000"/>
                </a:solidFill>
                <a:latin typeface="Symbol" pitchFamily="18" charset="2"/>
              </a:rPr>
              <a:t></a:t>
            </a:r>
            <a:r>
              <a:rPr lang="en-US" sz="1600">
                <a:solidFill>
                  <a:srgbClr val="000000"/>
                </a:solidFill>
                <a:latin typeface="Verdana" pitchFamily="34" charset="0"/>
              </a:rPr>
              <a:t>) , f]</a:t>
            </a:r>
          </a:p>
          <a:p>
            <a:pPr lvl="1" eaLnBrk="1" hangingPunct="1">
              <a:lnSpc>
                <a:spcPct val="90000"/>
              </a:lnSpc>
              <a:spcBef>
                <a:spcPts val="400"/>
              </a:spcBef>
              <a:buClrTx/>
              <a:buFontTx/>
              <a:buNone/>
            </a:pPr>
            <a:endParaRPr lang="en-US" sz="1600">
              <a:solidFill>
                <a:srgbClr val="000000"/>
              </a:solidFill>
              <a:latin typeface="Verdana" pitchFamily="34" charset="0"/>
            </a:endParaRPr>
          </a:p>
          <a:p>
            <a:pPr lvl="1" eaLnBrk="1" hangingPunct="1">
              <a:lnSpc>
                <a:spcPct val="90000"/>
              </a:lnSpc>
              <a:spcBef>
                <a:spcPts val="400"/>
              </a:spcBef>
              <a:buClrTx/>
              <a:buFontTx/>
              <a:buNone/>
            </a:pPr>
            <a:r>
              <a:rPr lang="en-US" sz="1600">
                <a:solidFill>
                  <a:srgbClr val="000000"/>
                </a:solidFill>
                <a:latin typeface="Verdana" pitchFamily="34" charset="0"/>
              </a:rPr>
              <a:t>e.g., distance = squared error if h and f are real-valued  (regression)</a:t>
            </a:r>
          </a:p>
          <a:p>
            <a:pPr lvl="1" eaLnBrk="1" hangingPunct="1">
              <a:lnSpc>
                <a:spcPct val="90000"/>
              </a:lnSpc>
              <a:spcBef>
                <a:spcPts val="400"/>
              </a:spcBef>
              <a:buClrTx/>
              <a:buFontTx/>
              <a:buNone/>
            </a:pPr>
            <a:r>
              <a:rPr lang="en-US" sz="1600">
                <a:solidFill>
                  <a:srgbClr val="000000"/>
                </a:solidFill>
                <a:latin typeface="Verdana" pitchFamily="34" charset="0"/>
              </a:rPr>
              <a:t>        distance = delta-function if h and f are categorical  (classification)</a:t>
            </a:r>
          </a:p>
          <a:p>
            <a:pPr lvl="1" eaLnBrk="1" hangingPunct="1">
              <a:lnSpc>
                <a:spcPct val="90000"/>
              </a:lnSpc>
              <a:spcBef>
                <a:spcPts val="400"/>
              </a:spcBef>
              <a:buClrTx/>
              <a:buFontTx/>
              <a:buNone/>
            </a:pPr>
            <a:endParaRPr lang="en-US" sz="1600">
              <a:solidFill>
                <a:srgbClr val="000000"/>
              </a:solidFill>
              <a:latin typeface="Verdana" pitchFamily="34" charset="0"/>
            </a:endParaRPr>
          </a:p>
          <a:p>
            <a:pPr lvl="1" eaLnBrk="1" hangingPunct="1">
              <a:lnSpc>
                <a:spcPct val="90000"/>
              </a:lnSpc>
              <a:spcBef>
                <a:spcPts val="400"/>
              </a:spcBef>
              <a:buClrTx/>
              <a:buFontTx/>
              <a:buNone/>
            </a:pPr>
            <a:r>
              <a:rPr lang="en-US" sz="1600">
                <a:solidFill>
                  <a:srgbClr val="000000"/>
                </a:solidFill>
                <a:latin typeface="Verdana" pitchFamily="34" charset="0"/>
              </a:rPr>
              <a:t>Sum is over all training pairs in the training data D</a:t>
            </a:r>
          </a:p>
          <a:p>
            <a:pPr lvl="1" eaLnBrk="1" hangingPunct="1">
              <a:lnSpc>
                <a:spcPct val="90000"/>
              </a:lnSpc>
              <a:spcBef>
                <a:spcPts val="400"/>
              </a:spcBef>
              <a:buClrTx/>
              <a:buFontTx/>
              <a:buNone/>
            </a:pPr>
            <a:endParaRPr lang="en-US" sz="1600">
              <a:solidFill>
                <a:srgbClr val="000000"/>
              </a:solidFill>
              <a:latin typeface="Verdana" pitchFamily="34" charset="0"/>
            </a:endParaRPr>
          </a:p>
          <a:p>
            <a:pPr lvl="1" eaLnBrk="1" hangingPunct="1">
              <a:lnSpc>
                <a:spcPct val="90000"/>
              </a:lnSpc>
              <a:spcBef>
                <a:spcPts val="400"/>
              </a:spcBef>
              <a:buClrTx/>
              <a:buFontTx/>
              <a:buNone/>
            </a:pPr>
            <a:endParaRPr lang="en-US" sz="1600">
              <a:solidFill>
                <a:srgbClr val="000000"/>
              </a:solidFill>
              <a:latin typeface="Verdana" pitchFamily="34" charset="0"/>
            </a:endParaRPr>
          </a:p>
          <a:p>
            <a:pPr lvl="1" eaLnBrk="1" hangingPunct="1">
              <a:lnSpc>
                <a:spcPct val="90000"/>
              </a:lnSpc>
              <a:spcBef>
                <a:spcPts val="400"/>
              </a:spcBef>
              <a:buClrTx/>
              <a:buFontTx/>
              <a:buNone/>
            </a:pPr>
            <a:endParaRPr lang="en-US" sz="1600">
              <a:solidFill>
                <a:srgbClr val="000000"/>
              </a:solidFill>
              <a:latin typeface="Verdana" pitchFamily="34" charset="0"/>
            </a:endParaRPr>
          </a:p>
          <a:p>
            <a:pPr lvl="1" eaLnBrk="1" hangingPunct="1">
              <a:lnSpc>
                <a:spcPct val="90000"/>
              </a:lnSpc>
              <a:spcBef>
                <a:spcPts val="400"/>
              </a:spcBef>
              <a:buClrTx/>
              <a:buFontTx/>
              <a:buNone/>
            </a:pPr>
            <a:r>
              <a:rPr lang="en-US" sz="1600">
                <a:solidFill>
                  <a:srgbClr val="000000"/>
                </a:solidFill>
                <a:latin typeface="Verdana" pitchFamily="34" charset="0"/>
              </a:rPr>
              <a:t>In learning, we get to choose </a:t>
            </a:r>
          </a:p>
          <a:p>
            <a:pPr lvl="1" eaLnBrk="1" hangingPunct="1">
              <a:lnSpc>
                <a:spcPct val="90000"/>
              </a:lnSpc>
              <a:spcBef>
                <a:spcPts val="400"/>
              </a:spcBef>
              <a:buClrTx/>
              <a:buFontTx/>
              <a:buNone/>
            </a:pPr>
            <a:endParaRPr lang="en-US" sz="1600">
              <a:solidFill>
                <a:srgbClr val="000000"/>
              </a:solidFill>
              <a:latin typeface="Verdana" pitchFamily="34" charset="0"/>
            </a:endParaRPr>
          </a:p>
          <a:p>
            <a:pPr lvl="1" eaLnBrk="1" hangingPunct="1">
              <a:lnSpc>
                <a:spcPct val="90000"/>
              </a:lnSpc>
              <a:spcBef>
                <a:spcPts val="400"/>
              </a:spcBef>
              <a:buClrTx/>
              <a:buFontTx/>
              <a:buNone/>
            </a:pPr>
            <a:r>
              <a:rPr lang="en-US" sz="1600">
                <a:solidFill>
                  <a:srgbClr val="000000"/>
                </a:solidFill>
                <a:latin typeface="Verdana" pitchFamily="34" charset="0"/>
              </a:rPr>
              <a:t>	1. what class of functions h(..) that we want to learn </a:t>
            </a:r>
          </a:p>
          <a:p>
            <a:pPr lvl="1" eaLnBrk="1" hangingPunct="1">
              <a:lnSpc>
                <a:spcPct val="90000"/>
              </a:lnSpc>
              <a:spcBef>
                <a:spcPts val="400"/>
              </a:spcBef>
              <a:buClrTx/>
              <a:buFontTx/>
              <a:buNone/>
            </a:pPr>
            <a:r>
              <a:rPr lang="en-US" sz="1600">
                <a:solidFill>
                  <a:srgbClr val="000000"/>
                </a:solidFill>
                <a:latin typeface="Verdana" pitchFamily="34" charset="0"/>
              </a:rPr>
              <a:t>            – potentially a huge space!  (“hypothesis space”)</a:t>
            </a:r>
          </a:p>
          <a:p>
            <a:pPr lvl="1" eaLnBrk="1" hangingPunct="1">
              <a:lnSpc>
                <a:spcPct val="90000"/>
              </a:lnSpc>
              <a:spcBef>
                <a:spcPts val="400"/>
              </a:spcBef>
              <a:buClrTx/>
              <a:buFontTx/>
              <a:buNone/>
            </a:pPr>
            <a:endParaRPr lang="en-US" sz="1600">
              <a:solidFill>
                <a:srgbClr val="000000"/>
              </a:solidFill>
              <a:latin typeface="Verdana" pitchFamily="34" charset="0"/>
            </a:endParaRPr>
          </a:p>
          <a:p>
            <a:pPr lvl="1" eaLnBrk="1" hangingPunct="1">
              <a:lnSpc>
                <a:spcPct val="90000"/>
              </a:lnSpc>
              <a:spcBef>
                <a:spcPts val="400"/>
              </a:spcBef>
              <a:buClrTx/>
              <a:buFontTx/>
              <a:buNone/>
            </a:pPr>
            <a:r>
              <a:rPr lang="en-US" sz="1600">
                <a:solidFill>
                  <a:srgbClr val="000000"/>
                </a:solidFill>
                <a:latin typeface="Verdana" pitchFamily="34" charset="0"/>
              </a:rPr>
              <a:t>    2. what error function/distance to use</a:t>
            </a:r>
          </a:p>
          <a:p>
            <a:pPr lvl="1" eaLnBrk="1" hangingPunct="1">
              <a:lnSpc>
                <a:spcPct val="90000"/>
              </a:lnSpc>
              <a:spcBef>
                <a:spcPts val="400"/>
              </a:spcBef>
              <a:buClrTx/>
              <a:buFontTx/>
              <a:buNone/>
            </a:pPr>
            <a:r>
              <a:rPr lang="en-US" sz="1600">
                <a:solidFill>
                  <a:srgbClr val="000000"/>
                </a:solidFill>
                <a:latin typeface="Verdana" pitchFamily="34" charset="0"/>
              </a:rPr>
              <a:t>              - should be chosen to reflect real “loss” in problem</a:t>
            </a:r>
          </a:p>
          <a:p>
            <a:pPr lvl="1" eaLnBrk="1" hangingPunct="1">
              <a:lnSpc>
                <a:spcPct val="90000"/>
              </a:lnSpc>
              <a:spcBef>
                <a:spcPts val="400"/>
              </a:spcBef>
              <a:buClrTx/>
              <a:buFontTx/>
              <a:buNone/>
            </a:pPr>
            <a:r>
              <a:rPr lang="en-US" sz="1600">
                <a:solidFill>
                  <a:srgbClr val="000000"/>
                </a:solidFill>
                <a:latin typeface="Verdana" pitchFamily="34" charset="0"/>
              </a:rPr>
              <a:t>              - but often chosen for mathematical/algorithmic convenience</a:t>
            </a:r>
          </a:p>
          <a:p>
            <a:pPr lvl="1" eaLnBrk="1" hangingPunct="1">
              <a:lnSpc>
                <a:spcPct val="90000"/>
              </a:lnSpc>
              <a:spcBef>
                <a:spcPts val="400"/>
              </a:spcBef>
              <a:buClrTx/>
              <a:buFontTx/>
              <a:buNone/>
            </a:pPr>
            <a:endParaRPr lang="en-US" sz="1600">
              <a:solidFill>
                <a:srgbClr val="000000"/>
              </a:solidFill>
              <a:latin typeface="Verdana" pitchFamily="34" charset="0"/>
            </a:endParaRPr>
          </a:p>
          <a:p>
            <a:pPr lvl="1" eaLnBrk="1" hangingPunct="1">
              <a:lnSpc>
                <a:spcPct val="90000"/>
              </a:lnSpc>
              <a:spcBef>
                <a:spcPts val="400"/>
              </a:spcBef>
              <a:buClrTx/>
              <a:buFontTx/>
              <a:buNone/>
            </a:pPr>
            <a:endParaRPr lang="en-US" sz="1600">
              <a:solidFill>
                <a:srgbClr val="000000"/>
              </a:solidFill>
              <a:latin typeface="Verdan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Inductive Learning as Optimization or Search</a:t>
            </a:r>
          </a:p>
        </p:txBody>
      </p:sp>
      <p:sp>
        <p:nvSpPr>
          <p:cNvPr id="25603" name="Text Box 2"/>
          <p:cNvSpPr txBox="1">
            <a:spLocks noChangeArrowheads="1"/>
          </p:cNvSpPr>
          <p:nvPr/>
        </p:nvSpPr>
        <p:spPr bwMode="auto">
          <a:xfrm>
            <a:off x="609600" y="1143000"/>
            <a:ext cx="8077200" cy="523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lnSpc>
                <a:spcPct val="90000"/>
              </a:lnSpc>
              <a:spcBef>
                <a:spcPts val="350"/>
              </a:spcBef>
              <a:buFont typeface="Verdana" pitchFamily="34" charset="0"/>
              <a:buChar char="•"/>
            </a:pPr>
            <a:r>
              <a:rPr lang="en-US" sz="1400">
                <a:solidFill>
                  <a:srgbClr val="000000"/>
                </a:solidFill>
                <a:latin typeface="Verdana" pitchFamily="34" charset="0"/>
              </a:rPr>
              <a:t>Empirical error function:</a:t>
            </a:r>
          </a:p>
          <a:p>
            <a:pPr lvl="1" eaLnBrk="1" hangingPunct="1">
              <a:lnSpc>
                <a:spcPct val="90000"/>
              </a:lnSpc>
              <a:spcBef>
                <a:spcPts val="300"/>
              </a:spcBef>
              <a:buClrTx/>
              <a:buFontTx/>
              <a:buNone/>
            </a:pPr>
            <a:r>
              <a:rPr lang="en-US" sz="1200">
                <a:solidFill>
                  <a:srgbClr val="000000"/>
                </a:solidFill>
                <a:latin typeface="Verdana" pitchFamily="34" charset="0"/>
              </a:rPr>
              <a:t>      E(h) =</a:t>
            </a:r>
            <a:r>
              <a:rPr lang="en-US" sz="1600">
                <a:solidFill>
                  <a:srgbClr val="000000"/>
                </a:solidFill>
                <a:latin typeface="Verdana" pitchFamily="34" charset="0"/>
              </a:rPr>
              <a:t> </a:t>
            </a:r>
            <a:r>
              <a:rPr lang="en-US" sz="1600">
                <a:solidFill>
                  <a:srgbClr val="000000"/>
                </a:solidFill>
                <a:latin typeface="Symbol" pitchFamily="18" charset="2"/>
              </a:rPr>
              <a:t></a:t>
            </a:r>
            <a:r>
              <a:rPr lang="en-US" baseline="-25000">
                <a:solidFill>
                  <a:srgbClr val="000000"/>
                </a:solidFill>
                <a:latin typeface="Verdana" pitchFamily="34" charset="0"/>
              </a:rPr>
              <a:t>x</a:t>
            </a:r>
            <a:r>
              <a:rPr lang="en-US" sz="1600">
                <a:solidFill>
                  <a:srgbClr val="000000"/>
                </a:solidFill>
                <a:latin typeface="Verdana" pitchFamily="34" charset="0"/>
              </a:rPr>
              <a:t> </a:t>
            </a:r>
            <a:r>
              <a:rPr lang="en-US" sz="1200">
                <a:solidFill>
                  <a:srgbClr val="000000"/>
                </a:solidFill>
                <a:latin typeface="Verdana" pitchFamily="34" charset="0"/>
              </a:rPr>
              <a:t>distance[h(x; </a:t>
            </a:r>
            <a:r>
              <a:rPr lang="en-US" sz="1200">
                <a:solidFill>
                  <a:srgbClr val="000000"/>
                </a:solidFill>
                <a:latin typeface="Symbol" pitchFamily="18" charset="2"/>
              </a:rPr>
              <a:t></a:t>
            </a:r>
            <a:r>
              <a:rPr lang="en-US" sz="1200">
                <a:solidFill>
                  <a:srgbClr val="000000"/>
                </a:solidFill>
                <a:latin typeface="Verdana" pitchFamily="34" charset="0"/>
              </a:rPr>
              <a:t>) , f]</a:t>
            </a:r>
          </a:p>
          <a:p>
            <a:pPr lvl="1" eaLnBrk="1" hangingPunct="1">
              <a:lnSpc>
                <a:spcPct val="90000"/>
              </a:lnSpc>
              <a:spcBef>
                <a:spcPts val="300"/>
              </a:spcBef>
              <a:buClrTx/>
              <a:buFontTx/>
              <a:buNone/>
            </a:pPr>
            <a:endParaRPr lang="en-US" sz="1200">
              <a:solidFill>
                <a:srgbClr val="000000"/>
              </a:solidFill>
              <a:latin typeface="Verdana" pitchFamily="34" charset="0"/>
            </a:endParaRPr>
          </a:p>
          <a:p>
            <a:pPr lvl="1" eaLnBrk="1" hangingPunct="1">
              <a:lnSpc>
                <a:spcPct val="90000"/>
              </a:lnSpc>
              <a:spcBef>
                <a:spcPts val="300"/>
              </a:spcBef>
              <a:buClrTx/>
              <a:buFontTx/>
              <a:buNone/>
            </a:pPr>
            <a:endParaRPr lang="en-US" sz="1200">
              <a:solidFill>
                <a:srgbClr val="000000"/>
              </a:solidFill>
              <a:latin typeface="Verdana" pitchFamily="34" charset="0"/>
            </a:endParaRPr>
          </a:p>
          <a:p>
            <a:pPr eaLnBrk="1" hangingPunct="1">
              <a:lnSpc>
                <a:spcPct val="90000"/>
              </a:lnSpc>
              <a:spcBef>
                <a:spcPts val="350"/>
              </a:spcBef>
              <a:buFont typeface="Verdana" pitchFamily="34" charset="0"/>
              <a:buChar char="•"/>
            </a:pPr>
            <a:r>
              <a:rPr lang="en-US" sz="1400">
                <a:solidFill>
                  <a:srgbClr val="000000"/>
                </a:solidFill>
                <a:latin typeface="Verdana" pitchFamily="34" charset="0"/>
              </a:rPr>
              <a:t>Empirical learning = finding h(x), or h(x; </a:t>
            </a:r>
            <a:r>
              <a:rPr lang="en-US" sz="1400">
                <a:solidFill>
                  <a:srgbClr val="000000"/>
                </a:solidFill>
                <a:latin typeface="Symbol" pitchFamily="18" charset="2"/>
              </a:rPr>
              <a:t></a:t>
            </a:r>
            <a:r>
              <a:rPr lang="en-US" sz="1400">
                <a:solidFill>
                  <a:srgbClr val="000000"/>
                </a:solidFill>
                <a:latin typeface="Verdana" pitchFamily="34" charset="0"/>
              </a:rPr>
              <a:t>) that minimizes E(h)</a:t>
            </a:r>
          </a:p>
          <a:p>
            <a:pPr lvl="1" eaLnBrk="1" hangingPunct="1">
              <a:lnSpc>
                <a:spcPct val="90000"/>
              </a:lnSpc>
              <a:spcBef>
                <a:spcPts val="300"/>
              </a:spcBef>
              <a:buFont typeface="Verdana" pitchFamily="34" charset="0"/>
              <a:buChar char="–"/>
            </a:pPr>
            <a:r>
              <a:rPr lang="en-US" sz="1200">
                <a:solidFill>
                  <a:srgbClr val="000000"/>
                </a:solidFill>
                <a:latin typeface="Verdana" pitchFamily="34" charset="0"/>
              </a:rPr>
              <a:t>In simple problems there may be a closed form solution</a:t>
            </a:r>
          </a:p>
          <a:p>
            <a:pPr lvl="2" eaLnBrk="1" hangingPunct="1">
              <a:lnSpc>
                <a:spcPct val="90000"/>
              </a:lnSpc>
              <a:spcBef>
                <a:spcPts val="300"/>
              </a:spcBef>
              <a:buFont typeface="Verdana" pitchFamily="34" charset="0"/>
              <a:buChar char="•"/>
            </a:pPr>
            <a:r>
              <a:rPr lang="en-US" sz="1200">
                <a:solidFill>
                  <a:srgbClr val="000000"/>
                </a:solidFill>
                <a:latin typeface="Verdana" pitchFamily="34" charset="0"/>
              </a:rPr>
              <a:t>E.g., “normal equations” when h is a linear function of x, E = squared error</a:t>
            </a:r>
          </a:p>
          <a:p>
            <a:pPr lvl="2" eaLnBrk="1" hangingPunct="1">
              <a:lnSpc>
                <a:spcPct val="90000"/>
              </a:lnSpc>
              <a:spcBef>
                <a:spcPts val="300"/>
              </a:spcBef>
              <a:buClrTx/>
              <a:buFontTx/>
              <a:buNone/>
            </a:pPr>
            <a:endParaRPr lang="en-US" sz="1200">
              <a:solidFill>
                <a:srgbClr val="000000"/>
              </a:solidFill>
              <a:latin typeface="Verdana" pitchFamily="34" charset="0"/>
            </a:endParaRPr>
          </a:p>
          <a:p>
            <a:pPr lvl="1" eaLnBrk="1" hangingPunct="1">
              <a:lnSpc>
                <a:spcPct val="90000"/>
              </a:lnSpc>
              <a:spcBef>
                <a:spcPts val="300"/>
              </a:spcBef>
              <a:buFont typeface="Verdana" pitchFamily="34" charset="0"/>
              <a:buChar char="–"/>
            </a:pPr>
            <a:r>
              <a:rPr lang="en-US" sz="1200">
                <a:solidFill>
                  <a:srgbClr val="000000"/>
                </a:solidFill>
                <a:latin typeface="Verdana" pitchFamily="34" charset="0"/>
              </a:rPr>
              <a:t>If E(h) is differentiable as a function of q, then we have a continuous optimization problem and can use gradient descent, etc</a:t>
            </a:r>
          </a:p>
          <a:p>
            <a:pPr lvl="2" eaLnBrk="1" hangingPunct="1">
              <a:lnSpc>
                <a:spcPct val="90000"/>
              </a:lnSpc>
              <a:spcBef>
                <a:spcPts val="300"/>
              </a:spcBef>
              <a:buFont typeface="Verdana" pitchFamily="34" charset="0"/>
              <a:buChar char="•"/>
            </a:pPr>
            <a:r>
              <a:rPr lang="en-US" sz="1200">
                <a:solidFill>
                  <a:srgbClr val="000000"/>
                </a:solidFill>
                <a:latin typeface="Verdana" pitchFamily="34" charset="0"/>
              </a:rPr>
              <a:t>E.g., multi-layer neural networks</a:t>
            </a:r>
          </a:p>
          <a:p>
            <a:pPr lvl="2" eaLnBrk="1" hangingPunct="1">
              <a:lnSpc>
                <a:spcPct val="90000"/>
              </a:lnSpc>
              <a:spcBef>
                <a:spcPts val="300"/>
              </a:spcBef>
              <a:buClrTx/>
              <a:buFontTx/>
              <a:buNone/>
            </a:pPr>
            <a:endParaRPr lang="en-US" sz="1200">
              <a:solidFill>
                <a:srgbClr val="000000"/>
              </a:solidFill>
              <a:latin typeface="Verdana" pitchFamily="34" charset="0"/>
            </a:endParaRPr>
          </a:p>
          <a:p>
            <a:pPr lvl="1" eaLnBrk="1" hangingPunct="1">
              <a:lnSpc>
                <a:spcPct val="90000"/>
              </a:lnSpc>
              <a:spcBef>
                <a:spcPts val="300"/>
              </a:spcBef>
              <a:buFont typeface="Verdana" pitchFamily="34" charset="0"/>
              <a:buChar char="–"/>
            </a:pPr>
            <a:r>
              <a:rPr lang="en-US" sz="1200">
                <a:solidFill>
                  <a:srgbClr val="000000"/>
                </a:solidFill>
                <a:latin typeface="Verdana" pitchFamily="34" charset="0"/>
              </a:rPr>
              <a:t>If E(h) is non-differentiable (e.g., classification), then we typically have a systematic search problem through the space of functions h</a:t>
            </a:r>
          </a:p>
          <a:p>
            <a:pPr lvl="2" eaLnBrk="1" hangingPunct="1">
              <a:lnSpc>
                <a:spcPct val="90000"/>
              </a:lnSpc>
              <a:spcBef>
                <a:spcPts val="300"/>
              </a:spcBef>
              <a:buFont typeface="Verdana" pitchFamily="34" charset="0"/>
              <a:buChar char="•"/>
            </a:pPr>
            <a:r>
              <a:rPr lang="en-US" sz="1200">
                <a:solidFill>
                  <a:srgbClr val="000000"/>
                </a:solidFill>
                <a:latin typeface="Verdana" pitchFamily="34" charset="0"/>
              </a:rPr>
              <a:t>E.g., decision tree classifiers</a:t>
            </a:r>
          </a:p>
          <a:p>
            <a:pPr lvl="2" eaLnBrk="1" hangingPunct="1">
              <a:lnSpc>
                <a:spcPct val="90000"/>
              </a:lnSpc>
              <a:spcBef>
                <a:spcPts val="300"/>
              </a:spcBef>
              <a:buClrTx/>
              <a:buFontTx/>
              <a:buNone/>
            </a:pPr>
            <a:endParaRPr lang="en-US" sz="1200">
              <a:solidFill>
                <a:srgbClr val="000000"/>
              </a:solidFill>
              <a:latin typeface="Verdana" pitchFamily="34" charset="0"/>
            </a:endParaRPr>
          </a:p>
          <a:p>
            <a:pPr lvl="2" eaLnBrk="1" hangingPunct="1">
              <a:lnSpc>
                <a:spcPct val="90000"/>
              </a:lnSpc>
              <a:spcBef>
                <a:spcPts val="300"/>
              </a:spcBef>
              <a:buClrTx/>
              <a:buFontTx/>
              <a:buNone/>
            </a:pPr>
            <a:endParaRPr lang="en-US" sz="1200">
              <a:solidFill>
                <a:srgbClr val="000000"/>
              </a:solidFill>
              <a:latin typeface="Verdana" pitchFamily="34" charset="0"/>
            </a:endParaRPr>
          </a:p>
          <a:p>
            <a:pPr eaLnBrk="1" hangingPunct="1">
              <a:lnSpc>
                <a:spcPct val="90000"/>
              </a:lnSpc>
              <a:spcBef>
                <a:spcPts val="350"/>
              </a:spcBef>
              <a:buFont typeface="Verdana" pitchFamily="34" charset="0"/>
              <a:buChar char="•"/>
            </a:pPr>
            <a:r>
              <a:rPr lang="en-US" sz="1400">
                <a:solidFill>
                  <a:srgbClr val="000000"/>
                </a:solidFill>
                <a:latin typeface="Verdana" pitchFamily="34" charset="0"/>
              </a:rPr>
              <a:t>Once we decide on what the functional form of h is, and what the error function E is, then machine learning typically reduces to a large search or optimization problem</a:t>
            </a:r>
          </a:p>
          <a:p>
            <a:pPr eaLnBrk="1" hangingPunct="1">
              <a:lnSpc>
                <a:spcPct val="90000"/>
              </a:lnSpc>
              <a:spcBef>
                <a:spcPts val="350"/>
              </a:spcBef>
              <a:buClrTx/>
              <a:buFontTx/>
              <a:buNone/>
            </a:pPr>
            <a:endParaRPr lang="en-US" sz="1400">
              <a:solidFill>
                <a:srgbClr val="000000"/>
              </a:solidFill>
              <a:latin typeface="Verdana" pitchFamily="34" charset="0"/>
            </a:endParaRPr>
          </a:p>
          <a:p>
            <a:pPr eaLnBrk="1" hangingPunct="1">
              <a:lnSpc>
                <a:spcPct val="90000"/>
              </a:lnSpc>
              <a:spcBef>
                <a:spcPts val="350"/>
              </a:spcBef>
              <a:buFont typeface="Verdana" pitchFamily="34" charset="0"/>
              <a:buChar char="•"/>
            </a:pPr>
            <a:r>
              <a:rPr lang="en-US" sz="1400">
                <a:solidFill>
                  <a:srgbClr val="000000"/>
                </a:solidFill>
                <a:latin typeface="Verdana" pitchFamily="34" charset="0"/>
              </a:rPr>
              <a:t>Additional aspect: we really want to learn an h(..) that will generalize well to new data, not just memorize training data – will return to this later</a:t>
            </a:r>
          </a:p>
          <a:p>
            <a:pPr eaLnBrk="1" hangingPunct="1">
              <a:lnSpc>
                <a:spcPct val="90000"/>
              </a:lnSpc>
              <a:spcBef>
                <a:spcPts val="350"/>
              </a:spcBef>
              <a:buClrTx/>
              <a:buFontTx/>
              <a:buNone/>
            </a:pPr>
            <a:endParaRPr lang="en-US" sz="1400">
              <a:solidFill>
                <a:srgbClr val="000000"/>
              </a:solidFill>
              <a:latin typeface="Verdan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Our training data example (again)</a:t>
            </a:r>
          </a:p>
        </p:txBody>
      </p:sp>
      <p:pic>
        <p:nvPicPr>
          <p:cNvPr id="266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l="53906" t="29167" r="9766" b="19792"/>
          <a:stretch>
            <a:fillRect/>
          </a:stretch>
        </p:blipFill>
        <p:spPr>
          <a:xfrm>
            <a:off x="1219200" y="1066800"/>
            <a:ext cx="6400800" cy="2784475"/>
          </a:xfrm>
          <a:noFill/>
        </p:spPr>
      </p:pic>
      <p:sp>
        <p:nvSpPr>
          <p:cNvPr id="26628" name="Rectangle 4"/>
          <p:cNvSpPr>
            <a:spLocks noChangeArrowheads="1"/>
          </p:cNvSpPr>
          <p:nvPr/>
        </p:nvSpPr>
        <p:spPr bwMode="auto">
          <a:xfrm>
            <a:off x="457200" y="4114800"/>
            <a:ext cx="78486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342900" indent="-342900">
              <a:lnSpc>
                <a:spcPct val="90000"/>
              </a:lnSpc>
              <a:spcBef>
                <a:spcPct val="20000"/>
              </a:spcBef>
              <a:buFontTx/>
              <a:buChar char="•"/>
            </a:pPr>
            <a:r>
              <a:rPr lang="en-US" sz="1400">
                <a:solidFill>
                  <a:schemeClr val="tx1"/>
                </a:solidFill>
                <a:latin typeface="Verdana" pitchFamily="34" charset="0"/>
              </a:rPr>
              <a:t>If all attributes were binary, h(..) could be any arbitrary Boolean function</a:t>
            </a:r>
          </a:p>
          <a:p>
            <a:pPr marL="342900" indent="-342900">
              <a:lnSpc>
                <a:spcPct val="90000"/>
              </a:lnSpc>
              <a:spcBef>
                <a:spcPct val="20000"/>
              </a:spcBef>
              <a:buFontTx/>
              <a:buChar char="•"/>
            </a:pPr>
            <a:endParaRPr lang="en-US" sz="1400">
              <a:solidFill>
                <a:schemeClr val="tx1"/>
              </a:solidFill>
              <a:latin typeface="Verdana" pitchFamily="34" charset="0"/>
            </a:endParaRPr>
          </a:p>
          <a:p>
            <a:pPr marL="342900" indent="-342900">
              <a:lnSpc>
                <a:spcPct val="90000"/>
              </a:lnSpc>
              <a:spcBef>
                <a:spcPct val="20000"/>
              </a:spcBef>
              <a:buFontTx/>
              <a:buChar char="•"/>
            </a:pPr>
            <a:r>
              <a:rPr lang="en-US" sz="1400">
                <a:solidFill>
                  <a:schemeClr val="tx1"/>
                </a:solidFill>
                <a:latin typeface="Verdana" pitchFamily="34" charset="0"/>
              </a:rPr>
              <a:t>Natural error function E(h) to use is classification error, i.e., how many incorrect predictions does a hypothesis h make</a:t>
            </a:r>
          </a:p>
          <a:p>
            <a:pPr marL="342900" indent="-342900">
              <a:lnSpc>
                <a:spcPct val="90000"/>
              </a:lnSpc>
              <a:spcBef>
                <a:spcPct val="20000"/>
              </a:spcBef>
              <a:buFontTx/>
              <a:buChar char="•"/>
            </a:pPr>
            <a:endParaRPr lang="en-US" sz="1400">
              <a:solidFill>
                <a:schemeClr val="tx1"/>
              </a:solidFill>
              <a:latin typeface="Verdana" pitchFamily="34" charset="0"/>
            </a:endParaRPr>
          </a:p>
          <a:p>
            <a:pPr marL="342900" indent="-342900">
              <a:lnSpc>
                <a:spcPct val="90000"/>
              </a:lnSpc>
              <a:spcBef>
                <a:spcPct val="20000"/>
              </a:spcBef>
              <a:buFontTx/>
              <a:buChar char="•"/>
            </a:pPr>
            <a:r>
              <a:rPr lang="en-US" sz="1400">
                <a:solidFill>
                  <a:schemeClr val="tx1"/>
                </a:solidFill>
                <a:latin typeface="Verdana" pitchFamily="34" charset="0"/>
              </a:rPr>
              <a:t>Note an implicit assumption:</a:t>
            </a:r>
          </a:p>
          <a:p>
            <a:pPr lvl="1">
              <a:lnSpc>
                <a:spcPct val="90000"/>
              </a:lnSpc>
              <a:spcBef>
                <a:spcPct val="20000"/>
              </a:spcBef>
              <a:buFontTx/>
              <a:buChar char="–"/>
            </a:pPr>
            <a:r>
              <a:rPr lang="en-US" sz="1200">
                <a:solidFill>
                  <a:schemeClr val="tx1"/>
                </a:solidFill>
                <a:latin typeface="Verdana" pitchFamily="34" charset="0"/>
              </a:rPr>
              <a:t>For any set of attribute values there is a unique target value</a:t>
            </a:r>
          </a:p>
          <a:p>
            <a:pPr lvl="1">
              <a:lnSpc>
                <a:spcPct val="90000"/>
              </a:lnSpc>
              <a:spcBef>
                <a:spcPct val="20000"/>
              </a:spcBef>
              <a:buFontTx/>
              <a:buChar char="–"/>
            </a:pPr>
            <a:r>
              <a:rPr lang="en-US" sz="1200">
                <a:solidFill>
                  <a:schemeClr val="tx1"/>
                </a:solidFill>
                <a:latin typeface="Verdana" pitchFamily="34" charset="0"/>
              </a:rPr>
              <a:t>This in effect assumes a “no-noise” mapping from inputs to targets</a:t>
            </a:r>
          </a:p>
          <a:p>
            <a:pPr lvl="2">
              <a:lnSpc>
                <a:spcPct val="90000"/>
              </a:lnSpc>
              <a:spcBef>
                <a:spcPct val="20000"/>
              </a:spcBef>
              <a:buFontTx/>
              <a:buChar char="•"/>
            </a:pPr>
            <a:r>
              <a:rPr lang="en-US" sz="1200">
                <a:solidFill>
                  <a:schemeClr val="tx1"/>
                </a:solidFill>
                <a:latin typeface="Verdana" pitchFamily="34" charset="0"/>
              </a:rPr>
              <a:t>This is often not true in practice (e.g., in medicine). Will return to this later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Learning Boolean Functions</a:t>
            </a:r>
          </a:p>
        </p:txBody>
      </p:sp>
      <p:sp>
        <p:nvSpPr>
          <p:cNvPr id="27651" name="Text Box 2"/>
          <p:cNvSpPr txBox="1">
            <a:spLocks noChangeArrowheads="1"/>
          </p:cNvSpPr>
          <p:nvPr/>
        </p:nvSpPr>
        <p:spPr bwMode="auto">
          <a:xfrm>
            <a:off x="609600" y="1143000"/>
            <a:ext cx="7848600" cy="573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indent="-227013"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00"/>
              </a:spcBef>
              <a:buFont typeface="Verdana" pitchFamily="34" charset="0"/>
              <a:buChar char="•"/>
            </a:pPr>
            <a:r>
              <a:rPr lang="en-US" sz="1600">
                <a:solidFill>
                  <a:srgbClr val="000000"/>
                </a:solidFill>
                <a:latin typeface="Verdana" pitchFamily="34" charset="0"/>
              </a:rPr>
              <a:t>Given examples of the function, can we learn the function?</a:t>
            </a:r>
          </a:p>
          <a:p>
            <a:pPr eaLnBrk="1" hangingPunct="1">
              <a:spcBef>
                <a:spcPts val="400"/>
              </a:spcBef>
              <a:buClrTx/>
              <a:buFontTx/>
              <a:buNone/>
            </a:pPr>
            <a:endParaRPr lang="en-US" sz="1600">
              <a:solidFill>
                <a:srgbClr val="000000"/>
              </a:solidFill>
              <a:latin typeface="Verdana" pitchFamily="34" charset="0"/>
            </a:endParaRPr>
          </a:p>
          <a:p>
            <a:pPr eaLnBrk="1" hangingPunct="1">
              <a:spcBef>
                <a:spcPts val="400"/>
              </a:spcBef>
              <a:buFont typeface="Verdana" pitchFamily="34" charset="0"/>
              <a:buChar char="•"/>
            </a:pPr>
            <a:r>
              <a:rPr lang="en-US" sz="1600">
                <a:solidFill>
                  <a:srgbClr val="000000"/>
                </a:solidFill>
                <a:latin typeface="Verdana" pitchFamily="34" charset="0"/>
              </a:rPr>
              <a:t>How many Boolean functions can be defined on d attributes?</a:t>
            </a:r>
          </a:p>
          <a:p>
            <a:pPr lvl="1" eaLnBrk="1" hangingPunct="1">
              <a:spcBef>
                <a:spcPts val="350"/>
              </a:spcBef>
              <a:buFont typeface="Verdana" pitchFamily="34" charset="0"/>
              <a:buChar char="–"/>
            </a:pPr>
            <a:r>
              <a:rPr lang="en-US" sz="1400">
                <a:solidFill>
                  <a:srgbClr val="000000"/>
                </a:solidFill>
                <a:latin typeface="Verdana" pitchFamily="34" charset="0"/>
              </a:rPr>
              <a:t>Boolean function = Truth table + column for target function (binary)</a:t>
            </a:r>
          </a:p>
          <a:p>
            <a:pPr lvl="1" eaLnBrk="1" hangingPunct="1">
              <a:spcBef>
                <a:spcPts val="350"/>
              </a:spcBef>
              <a:buFont typeface="Verdana" pitchFamily="34" charset="0"/>
              <a:buChar char="–"/>
            </a:pPr>
            <a:r>
              <a:rPr lang="en-US" sz="1400">
                <a:solidFill>
                  <a:srgbClr val="000000"/>
                </a:solidFill>
                <a:latin typeface="Verdana" pitchFamily="34" charset="0"/>
              </a:rPr>
              <a:t>Truth table has 2</a:t>
            </a:r>
            <a:r>
              <a:rPr lang="en-US" sz="1400" baseline="30000">
                <a:solidFill>
                  <a:srgbClr val="000000"/>
                </a:solidFill>
                <a:latin typeface="Verdana" pitchFamily="34" charset="0"/>
              </a:rPr>
              <a:t>d</a:t>
            </a:r>
            <a:r>
              <a:rPr lang="en-US" sz="1400">
                <a:solidFill>
                  <a:srgbClr val="000000"/>
                </a:solidFill>
                <a:latin typeface="Verdana" pitchFamily="34" charset="0"/>
              </a:rPr>
              <a:t> rows</a:t>
            </a:r>
          </a:p>
          <a:p>
            <a:pPr lvl="1" eaLnBrk="1" hangingPunct="1">
              <a:spcBef>
                <a:spcPts val="350"/>
              </a:spcBef>
              <a:buFont typeface="Verdana" pitchFamily="34" charset="0"/>
              <a:buChar char="–"/>
            </a:pPr>
            <a:r>
              <a:rPr lang="en-US" sz="1400">
                <a:solidFill>
                  <a:srgbClr val="000000"/>
                </a:solidFill>
                <a:latin typeface="Verdana" pitchFamily="34" charset="0"/>
              </a:rPr>
              <a:t>So there are 2 to the power of 2</a:t>
            </a:r>
            <a:r>
              <a:rPr lang="en-US" sz="1400" baseline="30000">
                <a:solidFill>
                  <a:srgbClr val="000000"/>
                </a:solidFill>
                <a:latin typeface="Verdana" pitchFamily="34" charset="0"/>
              </a:rPr>
              <a:t>d </a:t>
            </a:r>
            <a:r>
              <a:rPr lang="en-US" sz="1400">
                <a:solidFill>
                  <a:srgbClr val="000000"/>
                </a:solidFill>
                <a:latin typeface="Verdana" pitchFamily="34" charset="0"/>
              </a:rPr>
              <a:t>different Boolean functions we can define (!)</a:t>
            </a:r>
          </a:p>
          <a:p>
            <a:pPr lvl="1" eaLnBrk="1" hangingPunct="1">
              <a:spcBef>
                <a:spcPts val="350"/>
              </a:spcBef>
              <a:buFont typeface="Verdana" pitchFamily="34" charset="0"/>
              <a:buChar char="–"/>
            </a:pPr>
            <a:r>
              <a:rPr lang="en-US" sz="1400">
                <a:solidFill>
                  <a:srgbClr val="000000"/>
                </a:solidFill>
                <a:latin typeface="Verdana" pitchFamily="34" charset="0"/>
              </a:rPr>
              <a:t>This is the size of our hypothesis space</a:t>
            </a:r>
          </a:p>
          <a:p>
            <a:pPr lvl="1" eaLnBrk="1" hangingPunct="1">
              <a:spcBef>
                <a:spcPts val="350"/>
              </a:spcBef>
              <a:buClrTx/>
              <a:buFontTx/>
              <a:buNone/>
            </a:pPr>
            <a:endParaRPr lang="en-US" sz="1400">
              <a:solidFill>
                <a:srgbClr val="000000"/>
              </a:solidFill>
              <a:latin typeface="Verdana" pitchFamily="34" charset="0"/>
            </a:endParaRPr>
          </a:p>
          <a:p>
            <a:pPr lvl="1" eaLnBrk="1" hangingPunct="1">
              <a:spcBef>
                <a:spcPts val="350"/>
              </a:spcBef>
              <a:buFont typeface="Verdana" pitchFamily="34" charset="0"/>
              <a:buChar char="–"/>
            </a:pPr>
            <a:r>
              <a:rPr lang="en-US" sz="1400">
                <a:solidFill>
                  <a:srgbClr val="000000"/>
                </a:solidFill>
                <a:latin typeface="Verdana" pitchFamily="34" charset="0"/>
              </a:rPr>
              <a:t>E.g., d = 6, there are 18.4 x 10</a:t>
            </a:r>
            <a:r>
              <a:rPr lang="en-US" sz="1400" baseline="30000">
                <a:solidFill>
                  <a:srgbClr val="000000"/>
                </a:solidFill>
                <a:latin typeface="Verdana" pitchFamily="34" charset="0"/>
              </a:rPr>
              <a:t>18  </a:t>
            </a:r>
            <a:r>
              <a:rPr lang="en-US" sz="1400">
                <a:solidFill>
                  <a:srgbClr val="000000"/>
                </a:solidFill>
                <a:latin typeface="Verdana" pitchFamily="34" charset="0"/>
              </a:rPr>
              <a:t>possible Boolean functions</a:t>
            </a:r>
          </a:p>
          <a:p>
            <a:pPr lvl="2" eaLnBrk="1" hangingPunct="1">
              <a:spcBef>
                <a:spcPts val="350"/>
              </a:spcBef>
              <a:buClrTx/>
              <a:buFontTx/>
              <a:buNone/>
            </a:pPr>
            <a:endParaRPr lang="en-US" sz="1400">
              <a:solidFill>
                <a:srgbClr val="000000"/>
              </a:solidFill>
              <a:latin typeface="Verdana" pitchFamily="34" charset="0"/>
            </a:endParaRPr>
          </a:p>
          <a:p>
            <a:pPr eaLnBrk="1" hangingPunct="1">
              <a:spcBef>
                <a:spcPts val="400"/>
              </a:spcBef>
              <a:buFont typeface="Verdana" pitchFamily="34" charset="0"/>
              <a:buChar char="•"/>
            </a:pPr>
            <a:r>
              <a:rPr lang="en-US" sz="1600">
                <a:solidFill>
                  <a:srgbClr val="000000"/>
                </a:solidFill>
                <a:latin typeface="Verdana" pitchFamily="34" charset="0"/>
              </a:rPr>
              <a:t>Observations:</a:t>
            </a:r>
          </a:p>
          <a:p>
            <a:pPr lvl="1" eaLnBrk="1" hangingPunct="1">
              <a:spcBef>
                <a:spcPts val="350"/>
              </a:spcBef>
              <a:buFont typeface="Verdana" pitchFamily="34" charset="0"/>
              <a:buChar char="–"/>
            </a:pPr>
            <a:r>
              <a:rPr lang="en-US" sz="1400">
                <a:solidFill>
                  <a:srgbClr val="000000"/>
                </a:solidFill>
                <a:latin typeface="Verdana" pitchFamily="34" charset="0"/>
              </a:rPr>
              <a:t>Huge hypothesis spaces –&gt; directly searching over all functions is impossible</a:t>
            </a:r>
          </a:p>
          <a:p>
            <a:pPr lvl="1" eaLnBrk="1" hangingPunct="1">
              <a:spcBef>
                <a:spcPts val="350"/>
              </a:spcBef>
              <a:buFont typeface="Verdana" pitchFamily="34" charset="0"/>
              <a:buChar char="–"/>
            </a:pPr>
            <a:r>
              <a:rPr lang="en-US" sz="1400">
                <a:solidFill>
                  <a:srgbClr val="000000"/>
                </a:solidFill>
                <a:latin typeface="Verdana" pitchFamily="34" charset="0"/>
              </a:rPr>
              <a:t>Given a small data (n pairs) our learning problem may be underconstrained</a:t>
            </a:r>
          </a:p>
          <a:p>
            <a:pPr lvl="2" eaLnBrk="1" hangingPunct="1">
              <a:spcBef>
                <a:spcPts val="350"/>
              </a:spcBef>
              <a:buFont typeface="Verdana" pitchFamily="34" charset="0"/>
              <a:buChar char="•"/>
            </a:pPr>
            <a:r>
              <a:rPr lang="en-US" sz="1400">
                <a:solidFill>
                  <a:srgbClr val="000000"/>
                </a:solidFill>
                <a:latin typeface="Verdana" pitchFamily="34" charset="0"/>
              </a:rPr>
              <a:t>Ockham’s razor: if multiple candidate functions all explain the data equally well, pick the simplest explanation (least complex function)</a:t>
            </a:r>
          </a:p>
          <a:p>
            <a:pPr lvl="2" eaLnBrk="1" hangingPunct="1">
              <a:spcBef>
                <a:spcPts val="350"/>
              </a:spcBef>
              <a:buFont typeface="Verdana" pitchFamily="34" charset="0"/>
              <a:buChar char="•"/>
            </a:pPr>
            <a:r>
              <a:rPr lang="en-US" sz="1400">
                <a:solidFill>
                  <a:srgbClr val="000000"/>
                </a:solidFill>
                <a:latin typeface="Verdana" pitchFamily="34" charset="0"/>
              </a:rPr>
              <a:t>Constrain our search to classes of Boolean functions, e.g.,</a:t>
            </a:r>
          </a:p>
          <a:p>
            <a:pPr lvl="3" eaLnBrk="1" hangingPunct="1">
              <a:spcBef>
                <a:spcPts val="350"/>
              </a:spcBef>
              <a:buFont typeface="Verdana" pitchFamily="34" charset="0"/>
              <a:buChar char="–"/>
            </a:pPr>
            <a:r>
              <a:rPr lang="en-US" sz="1400">
                <a:solidFill>
                  <a:srgbClr val="000000"/>
                </a:solidFill>
                <a:latin typeface="Verdana" pitchFamily="34" charset="0"/>
              </a:rPr>
              <a:t>decision trees</a:t>
            </a:r>
          </a:p>
          <a:p>
            <a:pPr lvl="3" eaLnBrk="1" hangingPunct="1">
              <a:spcBef>
                <a:spcPts val="350"/>
              </a:spcBef>
              <a:buFont typeface="Verdana" pitchFamily="34" charset="0"/>
              <a:buChar char="–"/>
            </a:pPr>
            <a:r>
              <a:rPr lang="en-US" sz="1400">
                <a:solidFill>
                  <a:srgbClr val="000000"/>
                </a:solidFill>
                <a:latin typeface="Verdana" pitchFamily="34" charset="0"/>
              </a:rPr>
              <a:t>Weighted linear sums of inputs (e.g., perceptrons)</a:t>
            </a:r>
          </a:p>
          <a:p>
            <a:pPr lvl="1" eaLnBrk="1" hangingPunct="1">
              <a:spcBef>
                <a:spcPts val="350"/>
              </a:spcBef>
              <a:buClrTx/>
              <a:buFontTx/>
              <a:buNone/>
            </a:pPr>
            <a:endParaRPr lang="en-US" sz="1400">
              <a:solidFill>
                <a:srgbClr val="000000"/>
              </a:solidFill>
              <a:latin typeface="Verdana" pitchFamily="34" charset="0"/>
            </a:endParaRPr>
          </a:p>
          <a:p>
            <a:pPr lvl="1" eaLnBrk="1" hangingPunct="1">
              <a:spcBef>
                <a:spcPts val="350"/>
              </a:spcBef>
              <a:buClrTx/>
              <a:buFontTx/>
              <a:buNone/>
            </a:pPr>
            <a:endParaRPr lang="en-US" sz="1400">
              <a:solidFill>
                <a:srgbClr val="000000"/>
              </a:solidFill>
              <a:latin typeface="Verdana" pitchFamily="34" charset="0"/>
            </a:endParaRPr>
          </a:p>
        </p:txBody>
      </p:sp>
      <p:sp>
        <p:nvSpPr>
          <p:cNvPr id="2" name="AutoShape 2" descr="data:image/jpeg;base64,/9j/4AAQSkZJRgABAQAAAQABAAD/2wCEAAkGBwgHBgkIBwgKCgkLDRYPDQwMDRsUFRAWIB0iIiAdHx8kKDQsJCYxJx8fLT0tMTU3Ojo6Iys/RD84QzQ5OjcBCgoKDQwNGg8PGjclHyU3Nzc3Nzc3Nzc3Nzc3Nzc3Nzc3Nzc3Nzc3Nzc3Nzc3Nzc3Nzc3Nzc3Nzc3Nzc3Nzc3N//AABEIAKAAagMBIgACEQEDEQH/xAAcAAACAwADAQAAAAAAAAAAAAAFBgMEBwACCAH/xAA9EAACAQIEAwYEBAQFBAMAAAABAgMEEQAFEiEGMUETIlFhcYEHFJGhMkKx8CNSweEVJKLR8RZicoIXJUT/xAAZAQADAQEBAAAAAAAAAAAAAAACAwQBBQD/xAAjEQACAgICAQUBAQAAAAAAAAAAAQIRAyESMUEEEyIyUVIz/9oADAMBAAIRAxEAPwDMHhWyLpKMNtAFzY9SPDYjDnlnEMOTZFTUUMNNX09UJZcwp2j7ralASO5/lAS9gTfkdsKua1j5jmdTVTaYWnYNIqg2Xw5eVvc4uUlO0tMSxCm5tZTyuOo9ftiScuKtlCX4RLxBmb0Iy+lK09EmpVCJqYR69ZGvc21WO3W2A9RVtUyTTVTyyTu+pHd+pNze55bm2L7U8hC04ciUNpNiQRe36jbEH+FzySN3SI1bdtPIdPe29sGpRQLTYP16Ch5EGx/3viSSVuwCof4Q536En+2CH+FAK7zu4KtZrC/IkH32+2KZpwAsj95Tc6bgA79PfBqSfQMotFKSYyybG4K7gm9z1OPkU7RhtJO4HI+HX9cfZNBuFVhtc36f2x1kQuwKKW2sfPDKFhWoaicK8DXvGARc6g/6XsMFUkqMvyunzTLK+SF6NxJHGGYqspspsOV7c9txthW0oI5e0Rg3JTcCx8CD5eGLdU1W1NUSSyG2uNSgN1/DcG42/KMeSRowZBxmckfNJYqCleqr0EfbFAEiUsS6dmBuG5GxHTDfQNw5xLHQ5fTU6x5bR0smY5j2bNaMjdo1J7wUabgdNXljJY0Oohoj3gDcjluL4uxTzUcVQkMskaTAB9J0llJBt6WGBcTUxhzKi4hzZv8AqOJpBLOvawLNVJ8zLGgtdEABIAB5DcDl4j148zkKAz07EDctCLn1xLR5zl1ectjzqWro3y6n+Xhq6EameIFiFK7WJ1EagfDbBCOg4DkjVzJxShYA6FhjIXyB074xxi/srNUmugfA8K1byujNIO6WA2G4sfPYW98FJRHEioGVAV3UcmPgPDmcU8rjL841WyAXAuCTsf2MGJKMNqCxkui9oRfcX2v/AKTjn5JbKoIFRQmWpLS6zpudR2I5ED7jBOSQR0cjzyMkaMTYm3LkR47YurSpTU81VX2jijGpjYeI2/T6YVZ6mfiGr009O6U6HuqhPLbmPHGJPLt9I11EgnzCatkEWXQtci2223/OLtFwvWTx9pVOQoGptz++mGHJMrpsuiWV4QGLld+h/eo4ccqo0nJEtmuAGvy+mByepcNYzFjvsS6DghHi7yh3NwSo5jHd/h8o7vYSKoF9QJF9vXnzxsNJTwwwhIFVUAtYDyxY0A7WBwj3836M4QXgwWq4QmSUPTF4pYxaxUaVFuVuv9/TC3X5ZmdFSyUzxOY5JEOoEkkLqA298emZaGGTvPGrXG+3PC7nPDdJVRMjKNO9x1w7H6zLD7bQuWKMujzzWzNUVTCSLs2uVZfw29um3hiTNKh3qJdUgewEaA/lQdMO2e8FM9e9Quthu8oB6W8fUYQJYpIGkinRkkW2pWG+1sdLFmhlVxJp45Q7K7mw1Lqtbkfv98WUnnCgJPOFA2AkIsPriM8tWgEHYHw/dsR2k/k+2HCx8paeWJ2KtocnlzA/4v49MMtDlyyzIHPeKgaB158/ocDcrhR6zQ5UkAkpYja5/rc+2DE1WMvhknXSvZQm+3IncD7fbHEm3N0joxVIV+Ocx1VcWSUQ/hw2Eu+8knPn4f1Pli/w1k5iiQlUZUty5nxufHFPh/KWr3euqFJeVtZeS1gLk2+gONJy7hmeSlkVWWNQLBrXZmt/ube2GZZfFY4ARW+TA5pYWe/aFkTuhANvLl6dfHDnkVA4gik7AqLd3VzPni1SZPleXaU0IL/mcjne/P1t9MFYK6kYEQTxtsDYHpbbAwwp7bMeR+CIUhQKx/NzGJEhAtp5+eO4laQC/IcsSAWHT3x7iuWugHKVbOhjAFttsDamN1k0LG0mroOmCrArztiMlu2Vwo023J53xjgro9GbQrMihj8ynZvZQe0FlF9hY/u+M4+I/CDx0X+I0MYZRtZQd9xvv6k+2NslqaGVWildbMAdLi32OKVfRUstJ2AjWSOVimi+xB5/Tn7YOGP25c4sJz5qmeTYyA24YW3sB546Erc2dwOg/Zwf42ytsr4krKSNWcai6WHNeZ+mANl8b+mOrCXKKkSNU6NCoXZZjoFjsFYcrdLf7eeCPEErfLCKZo0MxjVxz5Py8+Z+owOp7pJfcWIa+kA872+w+uJ83VamnCu/dK7kcw1gBueo545KXzRdfxCvDud5esHZuUCRIHKqRvqYX/0n9cFv+umMYXLlD6Xk7RpAVGkna3XkRvjEFDzaZFGk7AnxNr3wayWRllVZWl1auR6jTt64qn6dRTaYqOW9UaemeVWaL2dU7OEVGHS9vK/O5+xwfyBzqKxc2tYuLWA8MIWXHTONEltjcjbkOXlh74XR2Zn0kk2N78jzxz5too0OtO90F9PqdsWUI6nECJ3R3RyxMkAO5UexwUHLwTzaJGGrcXx8A2Ivt1x3AVB+K3kccdhbnhzT8irK9RTQVNhPEkgBuLry9MdIaSGMjs0sq30jw2t+gxYN7cxjkYspYkWxi2wraR5z+MZMHF0ksTlSbgkC1u6Af1P1xn1j0kNvTGhfG1AvEoYSI3aamKg95QLDf6bYzzX4I31x0fT/AOSF5PsaBC7Myu0WhgfwX5e30+hxbaUCnVWZbK+r/u5b7+lvrgPRHLXBSXNqhXVrXipGKEkWO5IJPn6YbqHh6hzahEMVVVBmDOgKoFV7DmBc25dcRThweymMrA2UcLZIaaBM7kq4pq1rRVaAdjC0gJjVvFiBf3GFqvpanIc5qMuq4z29O+lmU3uOYIHpY41CvzHKcnyStGcU61ENbVgQUjoWCsIYwNh6A++FHimOprflswrUImSgjSV7EGUpsW9vvbDYZLe+mDKFFnL5SvZhFXVcbcyeXX64e8gjqjDFT5eg1IAGkb8Kf7+mEbhYS1csSrp8rgfXfrjRaubOspyyWTLqallVELh5NV/cC9z745+Zb4j09F2rpuJEiLQ53TqUBbSaPaw6X1YE0vHtTl6//cxwSRrIIzUQPYFiL20+n64EZQjZ/XCOaknzliO/LWTmCnHjpQXvbw+mFXOKnh2vM1NlGWPlOZwOun5d2NPPYjUu9tLb2BsN+uH4sNrbFSa6o3agzOlzahjq6KZJ4JBdHQ3GLlhoHet64yr4dT1uV55NllTG0azRlzCRsrDfUPUf0w6cU8T0fDmWfMVB1ySNpihBsXP9AOpwCfyaQLhQcLG1te2OMVtckXAvfGUUudcQ543byPW0lIxColFBqO5/mPPn9sEKzN5sq4bmziLN6itoWQxdnOoDRtptz2N79PPHoqV0E46sxnjnMWzLibMKkkkNKQu3QbYX7YmnmMszyNcsxuST164i0jwOOxGPGKRI3bsalmEaQTpA6qbiygbGw5+dv1xoXBpZqXtAjEtHcBTuff7nGRfMlQDpbQL7BjufO/73xqnB+awSOY4wEUAqrO2xOkE2HXp/fEfqIUijHJMl4jD0ua0FbBB8y+XTrIw06hJFILAgcrgHTv1T0wP44q5ZGq+3ppYm7HRoffSG3W3sfvhlmzePKcxy3MqxYlonWSlkdWtpP4hcezYVuP8AOoM2n7TL27Rfw6xyJ2OJlyc4qtDXVP8ATtwA1DLVRxzqWRlv3ybjwJty642Rcqy2qpRFPSxuCNhvyxivDtO6ZMMwjYF4XT8XPlzPuLe+NSySrqGoaSX5pKmPV2cxsQQ1uY8sKzOsjZqVwRyl4bgyysPy8k8cTsXAXcBr388fH4QoGaR46OkKzNqmJp9DHvar6gfHfDJ2rBBy9cdZlkaMgsLMLXGBXJdHuxOyuN5fiDM8kiytHC6u6rYeQ9r/AGx0z3IJeIM6rKwOp+R/ytMkiFkQ6NTsR1JJUdRYYLcNZaafPKqdiCdFhpPMk7n7Yv8AD13pq1r96SplfUep1m36AYZDS0DLsQuKM1z7h6HLGyyrzHMXnDCSP5eN410lQBpVetzax6eWEDiHiqXMMqzGBqR6VqqeGeRFYaFfSQ23MX0gi3nfGz8Q5J26tXVKQUaRRtLUPDKQ0lgSRcW2PUnHnLMHadp6qwCvLc9LeAAv4H7Yt9K4zvW0JyOlpg0GzXIuPPHNRxy1sfL4tEHZXsdwLemGDh+uEU8IMwUsxXSRsNud+mAMsQRjoOoDFvLqaaeZEgjmd9WwiW5O379jgZxUlRqdMZ+MsyEsWVU5aSyAzEuQbhja/wBBhgzOjg7JUgjVYkUKot+W3M+fM+uEXOtTVYjbRKYIlQvGb94btboRqJHth5pZjU0EMijte1hUAeDWFsR548Yxopxu2y9wXVQULtCxVYZI99S3HLl67/bB7JmEU1TFC7JT07NM+9gosNIJP73wn0RBqOzudLMC99rG/Iew++DAzKNaOWnRSAz9tM5J/ibiy+g2+mIZw5OxydIfMuzN5aZc0zB1gpVW0SX/ABnqx+mw98UqbiejzzMMwp5K35CmokQ7sEZixO5J6CwHqcCMtrqHMamEcRVkcSxJqpqLVZipvu4Hpy6AXxczThbg7iASwZaqpXMv/wCWUx9oPMHY7C/rbDMeP+wJS8jVw/FHCJAKr5ksQQ4I3uL9MUOGKtFy51FiI3lBa/PTIwP6YW6HhTifKTUwZPXUrwqNCyNJawttdQOY36jBigonocnFHBE5qpA0VpDYtIW3PuSTfwxrg4qj1q7F/wCLPF0NJk5yuncST1qMJAD+CPkfc3xh2hzADbYkWP8AU+OGPi/I+IMrzMNxBl8kbS3VZQuuN/8AxZdr+vlgN8s8VEzTIyAd5mtyvyHvtjoYMXtQolyT5MHKj6mWxBtvfblvj5oH7GJZiJJGKppU76RfYYjsn8zfUYeAajx98OpKTjmCnoStPlmayDsZGF1ict3k9ibgeG3TEfxJmXhuqPCnD8K0dGkSCpkiX+LUsVDEu34j02vbnjd+Kcljz7Jp6Iv2UxGunmHOGUbqw9DjGOLuGsz4qSTMIInGd0SiHMqN/wAT6B3ZU8bg8uttsLbalsJdGa08JeKRo0soIsb/AL22v64OcM1TxNNRMSrKdUYvextv19/rgVlqTRzPG17nmrL0G246c+WLXZvT1EVREjxkCxHUjr9d8LybuLGR1scqCgWck3OokizGwsAN/r+mLUmVGoplhSa7mxbSL2/tzxLwRImZz0wkYRn8JR+l9z+lvbGnrk8cbmohpo+0Y922x3PL02H3xHHHJse5IzSDLaCjoZYauiinqVcv2zqCGJ6b9OQ9CcQvVcOrIj04q8ozDq9N34x6qbjp4A4f8yyimDmaeNQei+A6nAOv4PoDoI7SBiL627wt5j3XHvayX2e5JFLLKGperNRkmezkqplknlhQLIV5JYAXvc7nliWo+IVHHxDkEMsKhp5laoF79kGXStvdvoMDs1V+Fshq9TWjsUja34lN9x9vc4yPLPmMwz+jIfVUS1MYW/jqFremKPTxk7voVlkl0ewK6hpsxpZaWugjqKeQFXjkUEMMYp8RvhucppJK3J2M2Xd3VTPdmh3sCD1UAnnyt1xug5n1xHUQpPDJFIivG6lWVuTA7EHFNE54sn/hzyojPpDEC56Yg28MO/xK4SbhjiGaCKNmpZAZoHIuGS9yP/W9vYYTjHHc2LW/8Rgkzx7Y2PnhX4u4bkzCWLM8pm+WzWC1nXbtkW5CH6m3rhnQ9NvbHCbm2BatUzU6dmQZhk1DxfI+YUdOlFxPAv8AmacjSKnbew/m8+ewB8cI9VlrFjC14po2IZGUho/EW6H8Rxu/EXDEOZSrXUcho80isY6mP81ujDqMLOaZSOJ+0p62IUHEVKt7A9yoW+x8x4HmL4jnGaY+EkZvlCS5fUtLESwYEspuBva39Rz641/g/iiHM6QLUns5QCyhtrpewNsIVAOxqHoqunFPVp3XjkXe9/3vhipMvWWZJJlWM2I1L3dj9vD74mWWUZ7GuCkhizfO8so6qOKpqVV3IZQBfQFIJJ8OWCNDNRV1PHXxyJoZS6kndQf+MKdTw1T5rLMJoLq1lLlvxWtv9sdMzyFnWhyWiqZFlqZLyKG2WAW7RiOm1lHm3rivHlcmBKCSM6+MHEUU1QuU0TBog2uZla4cXuN/M7+2B/wVyoZnx3RvJHqSjV6i/MAjZfuR9MWvjVRvW/EdMvyymZ5vlYY0ihS5JsSBYeRGNQ+EXAs3COXTVOZFWzKs0h1U3EKDfRfqbm5t5YrSpEzds0HcEC2Ow5Y4Bbljl8aYLfHHCtNxPlD07hUqo7tTTEX0PYjfyPIjHl6rh+XqpoamCoWaORkkUKDZgbH8vjj2I2/XA2TK6GSRnejgZmJJJjFycA3RoQRkcXQgjyx1Ki+2xxmaUvHOVyMKdY6pB4Gxv49L/wBsWqfibiiiKLmOSzyqlw8iJZmvysu+w6m+E+9faGPHvRoSEg2Nz54o53k8OawrqZoamLvQVEezxN5eI8R1wrf/ACLRxsFqqargYnfXC2wufLyxfh46ymUgfMhLkgFxbkbdfXHvdjWz3ty8AXNMzkyqpp6bi+g7bT3Yc0pe7r328LH/ALf1w2ZZLTZlSJPQVkVTAw2cc/fzxWfOcjzimeGaopZ4ZBZo5CLMP2cLn/R9PSS9twfnPycgBIpnbtIXP1uOvLC3GL32Hsb5g8YmEPZtIoAW97BiBa/lviGOnpuH6eeuqO0q66oKq8gX+JO35I0HIDfYDYbk73OBFHV5rl9FU1XEdJErx6WaSkk1iWx5i4FvA38Bi6c1pYGXM85mjilt/lqUMGaEEczbm5vufDbxueKotgztljh/IEo6yqzivSJ83rSDNIu/ZINljQ87Adep9gC9TWU9KjNNIqKvMseWE+p4ozrMz2XDuUS77LUVHdUC9r4+0vCmc1U4qM2zUatWrQiXt6dPthjm39UDxrsZKXNFrJZOyDLChsXP5j5Dn74lqMzo4SRJVRKy8xq3+mKdLwzRRLpnaep2A/jSm30G2CUFBS09hBTQx25aEAtjYqfkx8fANbiKmLaY46iSwuSsL2t48sA5OO6VJHT/AA/MTpJFxQzb/wCnDqyKRa2I+y8L4xxl+mpxP//Z"/>
          <p:cNvSpPr>
            <a:spLocks noChangeAspect="1" noChangeArrowheads="1"/>
          </p:cNvSpPr>
          <p:nvPr/>
        </p:nvSpPr>
        <p:spPr bwMode="auto">
          <a:xfrm>
            <a:off x="155575" y="-731838"/>
            <a:ext cx="1009650" cy="1524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data:image/jpeg;base64,/9j/4AAQSkZJRgABAQAAAQABAAD/2wCEAAkGBwgHBgkIBwgKCgkLDRYPDQwMDRsUFRAWIB0iIiAdHx8kKDQsJCYxJx8fLT0tMTU3Ojo6Iys/RD84QzQ5OjcBCgoKDQwNGg8PGjclHyU3Nzc3Nzc3Nzc3Nzc3Nzc3Nzc3Nzc3Nzc3Nzc3Nzc3Nzc3Nzc3Nzc3Nzc3Nzc3Nzc3N//AABEIAKAAagMBIgACEQEDEQH/xAAcAAACAwADAQAAAAAAAAAAAAAFBgMEBwACCAH/xAA9EAACAQIEAwYEBAQFBAMAAAABAgMEEQAFEiEGMUETIlFhcYEHFJGhMkKx8CNSweEVJKLR8RZicoIXJUT/xAAZAQADAQEBAAAAAAAAAAAAAAACAwQBBQD/xAAjEQACAgICAQUBAQAAAAAAAAAAAQIRAyESMUEEEyIyUVIz/9oADAMBAAIRAxEAPwDMHhWyLpKMNtAFzY9SPDYjDnlnEMOTZFTUUMNNX09UJZcwp2j7ralASO5/lAS9gTfkdsKua1j5jmdTVTaYWnYNIqg2Xw5eVvc4uUlO0tMSxCm5tZTyuOo9ftiScuKtlCX4RLxBmb0Iy+lK09EmpVCJqYR69ZGvc21WO3W2A9RVtUyTTVTyyTu+pHd+pNze55bm2L7U8hC04ciUNpNiQRe36jbEH+FzySN3SI1bdtPIdPe29sGpRQLTYP16Ch5EGx/3viSSVuwCof4Q536En+2CH+FAK7zu4KtZrC/IkH32+2KZpwAsj95Tc6bgA79PfBqSfQMotFKSYyybG4K7gm9z1OPkU7RhtJO4HI+HX9cfZNBuFVhtc36f2x1kQuwKKW2sfPDKFhWoaicK8DXvGARc6g/6XsMFUkqMvyunzTLK+SF6NxJHGGYqspspsOV7c9txthW0oI5e0Rg3JTcCx8CD5eGLdU1W1NUSSyG2uNSgN1/DcG42/KMeSRowZBxmckfNJYqCleqr0EfbFAEiUsS6dmBuG5GxHTDfQNw5xLHQ5fTU6x5bR0smY5j2bNaMjdo1J7wUabgdNXljJY0Oohoj3gDcjluL4uxTzUcVQkMskaTAB9J0llJBt6WGBcTUxhzKi4hzZv8AqOJpBLOvawLNVJ8zLGgtdEABIAB5DcDl4j148zkKAz07EDctCLn1xLR5zl1ectjzqWro3y6n+Xhq6EameIFiFK7WJ1EagfDbBCOg4DkjVzJxShYA6FhjIXyB074xxi/srNUmugfA8K1byujNIO6WA2G4sfPYW98FJRHEioGVAV3UcmPgPDmcU8rjL841WyAXAuCTsf2MGJKMNqCxkui9oRfcX2v/AKTjn5JbKoIFRQmWpLS6zpudR2I5ED7jBOSQR0cjzyMkaMTYm3LkR47YurSpTU81VX2jijGpjYeI2/T6YVZ6mfiGr009O6U6HuqhPLbmPHGJPLt9I11EgnzCatkEWXQtci2223/OLtFwvWTx9pVOQoGptz++mGHJMrpsuiWV4QGLld+h/eo4ccqo0nJEtmuAGvy+mByepcNYzFjvsS6DghHi7yh3NwSo5jHd/h8o7vYSKoF9QJF9vXnzxsNJTwwwhIFVUAtYDyxY0A7WBwj3836M4QXgwWq4QmSUPTF4pYxaxUaVFuVuv9/TC3X5ZmdFSyUzxOY5JEOoEkkLqA298emZaGGTvPGrXG+3PC7nPDdJVRMjKNO9x1w7H6zLD7bQuWKMujzzWzNUVTCSLs2uVZfw29um3hiTNKh3qJdUgewEaA/lQdMO2e8FM9e9Quthu8oB6W8fUYQJYpIGkinRkkW2pWG+1sdLFmhlVxJp45Q7K7mw1Lqtbkfv98WUnnCgJPOFA2AkIsPriM8tWgEHYHw/dsR2k/k+2HCx8paeWJ2KtocnlzA/4v49MMtDlyyzIHPeKgaB158/ocDcrhR6zQ5UkAkpYja5/rc+2DE1WMvhknXSvZQm+3IncD7fbHEm3N0joxVIV+Ocx1VcWSUQ/hw2Eu+8knPn4f1Pli/w1k5iiQlUZUty5nxufHFPh/KWr3euqFJeVtZeS1gLk2+gONJy7hmeSlkVWWNQLBrXZmt/ube2GZZfFY4ARW+TA5pYWe/aFkTuhANvLl6dfHDnkVA4gik7AqLd3VzPni1SZPleXaU0IL/mcjne/P1t9MFYK6kYEQTxtsDYHpbbAwwp7bMeR+CIUhQKx/NzGJEhAtp5+eO4laQC/IcsSAWHT3x7iuWugHKVbOhjAFttsDamN1k0LG0mroOmCrArztiMlu2Vwo023J53xjgro9GbQrMihj8ynZvZQe0FlF9hY/u+M4+I/CDx0X+I0MYZRtZQd9xvv6k+2NslqaGVWildbMAdLi32OKVfRUstJ2AjWSOVimi+xB5/Tn7YOGP25c4sJz5qmeTYyA24YW3sB546Erc2dwOg/Zwf42ytsr4krKSNWcai6WHNeZ+mANl8b+mOrCXKKkSNU6NCoXZZjoFjsFYcrdLf7eeCPEErfLCKZo0MxjVxz5Py8+Z+owOp7pJfcWIa+kA872+w+uJ83VamnCu/dK7kcw1gBueo545KXzRdfxCvDud5esHZuUCRIHKqRvqYX/0n9cFv+umMYXLlD6Xk7RpAVGkna3XkRvjEFDzaZFGk7AnxNr3wayWRllVZWl1auR6jTt64qn6dRTaYqOW9UaemeVWaL2dU7OEVGHS9vK/O5+xwfyBzqKxc2tYuLWA8MIWXHTONEltjcjbkOXlh74XR2Zn0kk2N78jzxz5too0OtO90F9PqdsWUI6nECJ3R3RyxMkAO5UexwUHLwTzaJGGrcXx8A2Ivt1x3AVB+K3kccdhbnhzT8irK9RTQVNhPEkgBuLry9MdIaSGMjs0sq30jw2t+gxYN7cxjkYspYkWxi2wraR5z+MZMHF0ksTlSbgkC1u6Af1P1xn1j0kNvTGhfG1AvEoYSI3aamKg95QLDf6bYzzX4I31x0fT/AOSF5PsaBC7Myu0WhgfwX5e30+hxbaUCnVWZbK+r/u5b7+lvrgPRHLXBSXNqhXVrXipGKEkWO5IJPn6YbqHh6hzahEMVVVBmDOgKoFV7DmBc25dcRThweymMrA2UcLZIaaBM7kq4pq1rRVaAdjC0gJjVvFiBf3GFqvpanIc5qMuq4z29O+lmU3uOYIHpY41CvzHKcnyStGcU61ENbVgQUjoWCsIYwNh6A++FHimOprflswrUImSgjSV7EGUpsW9vvbDYZLe+mDKFFnL5SvZhFXVcbcyeXX64e8gjqjDFT5eg1IAGkb8Kf7+mEbhYS1csSrp8rgfXfrjRaubOspyyWTLqallVELh5NV/cC9z745+Zb4j09F2rpuJEiLQ53TqUBbSaPaw6X1YE0vHtTl6//cxwSRrIIzUQPYFiL20+n64EZQjZ/XCOaknzliO/LWTmCnHjpQXvbw+mFXOKnh2vM1NlGWPlOZwOun5d2NPPYjUu9tLb2BsN+uH4sNrbFSa6o3agzOlzahjq6KZJ4JBdHQ3GLlhoHet64yr4dT1uV55NllTG0azRlzCRsrDfUPUf0w6cU8T0fDmWfMVB1ySNpihBsXP9AOpwCfyaQLhQcLG1te2OMVtckXAvfGUUudcQ543byPW0lIxColFBqO5/mPPn9sEKzN5sq4bmziLN6itoWQxdnOoDRtptz2N79PPHoqV0E46sxnjnMWzLibMKkkkNKQu3QbYX7YmnmMszyNcsxuST164i0jwOOxGPGKRI3bsalmEaQTpA6qbiygbGw5+dv1xoXBpZqXtAjEtHcBTuff7nGRfMlQDpbQL7BjufO/73xqnB+awSOY4wEUAqrO2xOkE2HXp/fEfqIUijHJMl4jD0ua0FbBB8y+XTrIw06hJFILAgcrgHTv1T0wP44q5ZGq+3ppYm7HRoffSG3W3sfvhlmzePKcxy3MqxYlonWSlkdWtpP4hcezYVuP8AOoM2n7TL27Rfw6xyJ2OJlyc4qtDXVP8ATtwA1DLVRxzqWRlv3ybjwJty642Rcqy2qpRFPSxuCNhvyxivDtO6ZMMwjYF4XT8XPlzPuLe+NSySrqGoaSX5pKmPV2cxsQQ1uY8sKzOsjZqVwRyl4bgyysPy8k8cTsXAXcBr388fH4QoGaR46OkKzNqmJp9DHvar6gfHfDJ2rBBy9cdZlkaMgsLMLXGBXJdHuxOyuN5fiDM8kiytHC6u6rYeQ9r/AGx0z3IJeIM6rKwOp+R/ytMkiFkQ6NTsR1JJUdRYYLcNZaafPKqdiCdFhpPMk7n7Yv8AD13pq1r96SplfUep1m36AYZDS0DLsQuKM1z7h6HLGyyrzHMXnDCSP5eN410lQBpVetzax6eWEDiHiqXMMqzGBqR6VqqeGeRFYaFfSQ23MX0gi3nfGz8Q5J26tXVKQUaRRtLUPDKQ0lgSRcW2PUnHnLMHadp6qwCvLc9LeAAv4H7Yt9K4zvW0JyOlpg0GzXIuPPHNRxy1sfL4tEHZXsdwLemGDh+uEU8IMwUsxXSRsNud+mAMsQRjoOoDFvLqaaeZEgjmd9WwiW5O379jgZxUlRqdMZ+MsyEsWVU5aSyAzEuQbhja/wBBhgzOjg7JUgjVYkUKot+W3M+fM+uEXOtTVYjbRKYIlQvGb94btboRqJHth5pZjU0EMijte1hUAeDWFsR548Yxopxu2y9wXVQULtCxVYZI99S3HLl67/bB7JmEU1TFC7JT07NM+9gosNIJP73wn0RBqOzudLMC99rG/Iew++DAzKNaOWnRSAz9tM5J/ibiy+g2+mIZw5OxydIfMuzN5aZc0zB1gpVW0SX/ABnqx+mw98UqbiejzzMMwp5K35CmokQ7sEZixO5J6CwHqcCMtrqHMamEcRVkcSxJqpqLVZipvu4Hpy6AXxczThbg7iASwZaqpXMv/wCWUx9oPMHY7C/rbDMeP+wJS8jVw/FHCJAKr5ksQQ4I3uL9MUOGKtFy51FiI3lBa/PTIwP6YW6HhTifKTUwZPXUrwqNCyNJawttdQOY36jBigonocnFHBE5qpA0VpDYtIW3PuSTfwxrg4qj1q7F/wCLPF0NJk5yuncST1qMJAD+CPkfc3xh2hzADbYkWP8AU+OGPi/I+IMrzMNxBl8kbS3VZQuuN/8AxZdr+vlgN8s8VEzTIyAd5mtyvyHvtjoYMXtQolyT5MHKj6mWxBtvfblvj5oH7GJZiJJGKppU76RfYYjsn8zfUYeAajx98OpKTjmCnoStPlmayDsZGF1ict3k9ibgeG3TEfxJmXhuqPCnD8K0dGkSCpkiX+LUsVDEu34j02vbnjd+Kcljz7Jp6Iv2UxGunmHOGUbqw9DjGOLuGsz4qSTMIInGd0SiHMqN/wAT6B3ZU8bg8uttsLbalsJdGa08JeKRo0soIsb/AL22v64OcM1TxNNRMSrKdUYvextv19/rgVlqTRzPG17nmrL0G246c+WLXZvT1EVREjxkCxHUjr9d8LybuLGR1scqCgWck3OokizGwsAN/r+mLUmVGoplhSa7mxbSL2/tzxLwRImZz0wkYRn8JR+l9z+lvbGnrk8cbmohpo+0Y922x3PL02H3xHHHJse5IzSDLaCjoZYauiinqVcv2zqCGJ6b9OQ9CcQvVcOrIj04q8ozDq9N34x6qbjp4A4f8yyimDmaeNQei+A6nAOv4PoDoI7SBiL627wt5j3XHvayX2e5JFLLKGperNRkmezkqplknlhQLIV5JYAXvc7nliWo+IVHHxDkEMsKhp5laoF79kGXStvdvoMDs1V+Fshq9TWjsUja34lN9x9vc4yPLPmMwz+jIfVUS1MYW/jqFremKPTxk7voVlkl0ewK6hpsxpZaWugjqKeQFXjkUEMMYp8RvhucppJK3J2M2Xd3VTPdmh3sCD1UAnnyt1xug5n1xHUQpPDJFIivG6lWVuTA7EHFNE54sn/hzyojPpDEC56Yg28MO/xK4SbhjiGaCKNmpZAZoHIuGS9yP/W9vYYTjHHc2LW/8Rgkzx7Y2PnhX4u4bkzCWLM8pm+WzWC1nXbtkW5CH6m3rhnQ9NvbHCbm2BatUzU6dmQZhk1DxfI+YUdOlFxPAv8AmacjSKnbew/m8+ewB8cI9VlrFjC14po2IZGUho/EW6H8Rxu/EXDEOZSrXUcho80isY6mP81ujDqMLOaZSOJ+0p62IUHEVKt7A9yoW+x8x4HmL4jnGaY+EkZvlCS5fUtLESwYEspuBva39Rz641/g/iiHM6QLUns5QCyhtrpewNsIVAOxqHoqunFPVp3XjkXe9/3vhipMvWWZJJlWM2I1L3dj9vD74mWWUZ7GuCkhizfO8so6qOKpqVV3IZQBfQFIJJ8OWCNDNRV1PHXxyJoZS6kndQf+MKdTw1T5rLMJoLq1lLlvxWtv9sdMzyFnWhyWiqZFlqZLyKG2WAW7RiOm1lHm3rivHlcmBKCSM6+MHEUU1QuU0TBog2uZla4cXuN/M7+2B/wVyoZnx3RvJHqSjV6i/MAjZfuR9MWvjVRvW/EdMvyymZ5vlYY0ihS5JsSBYeRGNQ+EXAs3COXTVOZFWzKs0h1U3EKDfRfqbm5t5YrSpEzds0HcEC2Ow5Y4Bbljl8aYLfHHCtNxPlD07hUqo7tTTEX0PYjfyPIjHl6rh+XqpoamCoWaORkkUKDZgbH8vjj2I2/XA2TK6GSRnejgZmJJJjFycA3RoQRkcXQgjyx1Ki+2xxmaUvHOVyMKdY6pB4Gxv49L/wBsWqfibiiiKLmOSzyqlw8iJZmvysu+w6m+E+9faGPHvRoSEg2Nz54o53k8OawrqZoamLvQVEezxN5eI8R1wrf/ACLRxsFqqargYnfXC2wufLyxfh46ymUgfMhLkgFxbkbdfXHvdjWz3ty8AXNMzkyqpp6bi+g7bT3Yc0pe7r328LH/ALf1w2ZZLTZlSJPQVkVTAw2cc/fzxWfOcjzimeGaopZ4ZBZo5CLMP2cLn/R9PSS9twfnPycgBIpnbtIXP1uOvLC3GL32Hsb5g8YmEPZtIoAW97BiBa/lviGOnpuH6eeuqO0q66oKq8gX+JO35I0HIDfYDYbk73OBFHV5rl9FU1XEdJErx6WaSkk1iWx5i4FvA38Bi6c1pYGXM85mjilt/lqUMGaEEczbm5vufDbxueKotgztljh/IEo6yqzivSJ83rSDNIu/ZINljQ87Adep9gC9TWU9KjNNIqKvMseWE+p4ozrMz2XDuUS77LUVHdUC9r4+0vCmc1U4qM2zUatWrQiXt6dPthjm39UDxrsZKXNFrJZOyDLChsXP5j5Dn74lqMzo4SRJVRKy8xq3+mKdLwzRRLpnaep2A/jSm30G2CUFBS09hBTQx25aEAtjYqfkx8fANbiKmLaY46iSwuSsL2t48sA5OO6VJHT/AA/MTpJFxQzb/wCnDqyKRa2I+y8L4xxl+mpxP//Z"/>
          <p:cNvSpPr>
            <a:spLocks noChangeAspect="1" noChangeArrowheads="1"/>
          </p:cNvSpPr>
          <p:nvPr/>
        </p:nvSpPr>
        <p:spPr bwMode="auto">
          <a:xfrm>
            <a:off x="307975" y="-579438"/>
            <a:ext cx="1009650" cy="1524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891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00975" y="182563"/>
            <a:ext cx="100965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696200" y="1706563"/>
            <a:ext cx="1219200" cy="738664"/>
          </a:xfrm>
          <a:prstGeom prst="rect">
            <a:avLst/>
          </a:prstGeom>
          <a:noFill/>
        </p:spPr>
        <p:txBody>
          <a:bodyPr wrap="square" rtlCol="0">
            <a:spAutoFit/>
          </a:bodyPr>
          <a:lstStyle/>
          <a:p>
            <a:r>
              <a:rPr lang="en-US" sz="1400" dirty="0" smtClean="0">
                <a:solidFill>
                  <a:schemeClr val="tx1"/>
                </a:solidFill>
              </a:rPr>
              <a:t>William of</a:t>
            </a:r>
          </a:p>
          <a:p>
            <a:r>
              <a:rPr lang="en-US" sz="1400" dirty="0" smtClean="0">
                <a:solidFill>
                  <a:schemeClr val="tx1"/>
                </a:solidFill>
              </a:rPr>
              <a:t>Ockham</a:t>
            </a:r>
          </a:p>
          <a:p>
            <a:r>
              <a:rPr lang="en-US" sz="1400" dirty="0" smtClean="0">
                <a:solidFill>
                  <a:schemeClr val="tx1"/>
                </a:solidFill>
              </a:rPr>
              <a:t>c. 1288-1347</a:t>
            </a:r>
            <a:endParaRPr lang="en-US" sz="14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Decision Tree Learning</a:t>
            </a:r>
          </a:p>
        </p:txBody>
      </p:sp>
      <p:sp>
        <p:nvSpPr>
          <p:cNvPr id="28675" name="Rectangle 3"/>
          <p:cNvSpPr>
            <a:spLocks noGrp="1" noChangeArrowheads="1"/>
          </p:cNvSpPr>
          <p:nvPr>
            <p:ph type="body" sz="half" idx="1"/>
          </p:nvPr>
        </p:nvSpPr>
        <p:spPr>
          <a:xfrm>
            <a:off x="609600" y="1143000"/>
            <a:ext cx="7315200" cy="5029200"/>
          </a:xfrm>
        </p:spPr>
        <p:txBody>
          <a:bodyPr/>
          <a:lstStyle/>
          <a:p>
            <a:pPr marL="0" indent="0" eaLnBrk="1" hangingPunct="1"/>
            <a:r>
              <a:rPr lang="en-US" sz="1600" smtClean="0"/>
              <a:t>Constrain h(..) to be a decision tree</a:t>
            </a:r>
          </a:p>
          <a:p>
            <a:pPr marL="0" indent="0" eaLnBrk="1" hangingPunct="1"/>
            <a:endParaRPr lang="en-US" sz="1600" smtClean="0"/>
          </a:p>
          <a:p>
            <a:pPr marL="0" indent="0" eaLnBrk="1" hangingPunct="1"/>
            <a:endParaRPr lang="en-US" sz="1600" smtClean="0"/>
          </a:p>
        </p:txBody>
      </p:sp>
      <p:pic>
        <p:nvPicPr>
          <p:cNvPr id="28676" name="Picture 4" descr="restaurant-tre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828800" y="1981200"/>
            <a:ext cx="4724400" cy="3390900"/>
          </a:xfr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Decision Tree Representations</a:t>
            </a:r>
          </a:p>
        </p:txBody>
      </p:sp>
      <p:sp>
        <p:nvSpPr>
          <p:cNvPr id="29699" name="Rectangle 3"/>
          <p:cNvSpPr>
            <a:spLocks noGrp="1" noChangeArrowheads="1"/>
          </p:cNvSpPr>
          <p:nvPr>
            <p:ph type="body" sz="half" idx="1"/>
          </p:nvPr>
        </p:nvSpPr>
        <p:spPr>
          <a:xfrm>
            <a:off x="609600" y="1143000"/>
            <a:ext cx="6934200" cy="5029200"/>
          </a:xfrm>
        </p:spPr>
        <p:txBody>
          <a:bodyPr/>
          <a:lstStyle/>
          <a:p>
            <a:pPr marL="0" indent="0" eaLnBrk="1" hangingPunct="1">
              <a:lnSpc>
                <a:spcPct val="90000"/>
              </a:lnSpc>
            </a:pPr>
            <a:r>
              <a:rPr lang="en-US" sz="1600" smtClean="0"/>
              <a:t>Decision trees are fully expressive</a:t>
            </a:r>
          </a:p>
          <a:p>
            <a:pPr marL="457200" lvl="1" indent="0" eaLnBrk="1" hangingPunct="1">
              <a:lnSpc>
                <a:spcPct val="90000"/>
              </a:lnSpc>
            </a:pPr>
            <a:r>
              <a:rPr lang="en-US" sz="1400" smtClean="0"/>
              <a:t>can represent any Boolean function</a:t>
            </a:r>
          </a:p>
          <a:p>
            <a:pPr marL="457200" lvl="1" indent="0" eaLnBrk="1" hangingPunct="1">
              <a:lnSpc>
                <a:spcPct val="90000"/>
              </a:lnSpc>
            </a:pPr>
            <a:r>
              <a:rPr lang="en-US" sz="1400" smtClean="0"/>
              <a:t>Every path in the tree could represent 1 row in the truth table</a:t>
            </a:r>
          </a:p>
          <a:p>
            <a:pPr marL="457200" lvl="1" indent="0" eaLnBrk="1" hangingPunct="1">
              <a:lnSpc>
                <a:spcPct val="90000"/>
              </a:lnSpc>
            </a:pPr>
            <a:r>
              <a:rPr lang="en-US" sz="1400" smtClean="0"/>
              <a:t>Yields an exponentially large tree</a:t>
            </a:r>
          </a:p>
          <a:p>
            <a:pPr marL="914400" lvl="2" indent="0" eaLnBrk="1" hangingPunct="1">
              <a:lnSpc>
                <a:spcPct val="90000"/>
              </a:lnSpc>
            </a:pPr>
            <a:r>
              <a:rPr lang="en-US" sz="1400" smtClean="0"/>
              <a:t>Truth table is of size 2</a:t>
            </a:r>
            <a:r>
              <a:rPr lang="en-US" sz="1400" baseline="30000" smtClean="0"/>
              <a:t>d</a:t>
            </a:r>
            <a:r>
              <a:rPr lang="en-US" sz="1400" smtClean="0"/>
              <a:t>, where d is the number of attributes</a:t>
            </a:r>
          </a:p>
          <a:p>
            <a:pPr marL="457200" lvl="1" indent="0" eaLnBrk="1" hangingPunct="1">
              <a:lnSpc>
                <a:spcPct val="90000"/>
              </a:lnSpc>
            </a:pPr>
            <a:endParaRPr lang="en-US" sz="1400" smtClean="0"/>
          </a:p>
          <a:p>
            <a:pPr marL="457200" lvl="1" indent="0" eaLnBrk="1" hangingPunct="1">
              <a:lnSpc>
                <a:spcPct val="90000"/>
              </a:lnSpc>
            </a:pPr>
            <a:endParaRPr lang="en-US" sz="1400" smtClean="0"/>
          </a:p>
          <a:p>
            <a:pPr marL="0" indent="0" eaLnBrk="1" hangingPunct="1">
              <a:lnSpc>
                <a:spcPct val="90000"/>
              </a:lnSpc>
              <a:buFontTx/>
              <a:buNone/>
            </a:pPr>
            <a:endParaRPr lang="en-US" sz="1400" smtClean="0"/>
          </a:p>
        </p:txBody>
      </p:sp>
      <p:pic>
        <p:nvPicPr>
          <p:cNvPr id="29700" name="Picture 4" descr="xor-decision-tre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600200" y="2819400"/>
            <a:ext cx="4876800" cy="1628775"/>
          </a:xfr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Decision Tree Representations</a:t>
            </a:r>
          </a:p>
        </p:txBody>
      </p:sp>
      <p:sp>
        <p:nvSpPr>
          <p:cNvPr id="30723"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42900" indent="-339725"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1pPr>
            <a:lvl2pPr marL="739775" indent="-282575"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2pPr>
            <a:lvl3pPr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3pPr>
            <a:lvl4pPr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4pPr>
            <a:lvl5pPr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9pPr>
          </a:lstStyle>
          <a:p>
            <a:pPr eaLnBrk="1" hangingPunct="1">
              <a:lnSpc>
                <a:spcPct val="90000"/>
              </a:lnSpc>
              <a:spcBef>
                <a:spcPts val="400"/>
              </a:spcBef>
              <a:buClrTx/>
              <a:buFontTx/>
              <a:buNone/>
            </a:pPr>
            <a:endParaRPr lang="en-US" sz="1600">
              <a:solidFill>
                <a:srgbClr val="000000"/>
              </a:solidFill>
              <a:latin typeface="Verdana" pitchFamily="34" charset="0"/>
            </a:endParaRPr>
          </a:p>
          <a:p>
            <a:pPr eaLnBrk="1" hangingPunct="1">
              <a:lnSpc>
                <a:spcPct val="90000"/>
              </a:lnSpc>
              <a:spcBef>
                <a:spcPts val="400"/>
              </a:spcBef>
              <a:buFont typeface="Verdana" pitchFamily="34" charset="0"/>
              <a:buChar char="•"/>
            </a:pPr>
            <a:r>
              <a:rPr lang="en-US" sz="1600">
                <a:solidFill>
                  <a:srgbClr val="000000"/>
                </a:solidFill>
                <a:latin typeface="Verdana" pitchFamily="34" charset="0"/>
              </a:rPr>
              <a:t>Trees can be very inefficient for certain types of functions</a:t>
            </a:r>
          </a:p>
          <a:p>
            <a:pPr lvl="1" eaLnBrk="1" hangingPunct="1">
              <a:lnSpc>
                <a:spcPct val="90000"/>
              </a:lnSpc>
              <a:spcBef>
                <a:spcPts val="350"/>
              </a:spcBef>
              <a:buFont typeface="Verdana" pitchFamily="34" charset="0"/>
              <a:buChar char="–"/>
            </a:pPr>
            <a:r>
              <a:rPr lang="en-US" sz="1400">
                <a:solidFill>
                  <a:srgbClr val="000000"/>
                </a:solidFill>
                <a:latin typeface="Verdana" pitchFamily="34" charset="0"/>
              </a:rPr>
              <a:t>Parity function: 1 only if an even number of 1’s in the input vector</a:t>
            </a:r>
          </a:p>
          <a:p>
            <a:pPr lvl="2" eaLnBrk="1" hangingPunct="1">
              <a:lnSpc>
                <a:spcPct val="90000"/>
              </a:lnSpc>
              <a:spcBef>
                <a:spcPts val="350"/>
              </a:spcBef>
              <a:buFont typeface="Verdana" pitchFamily="34" charset="0"/>
              <a:buChar char="•"/>
            </a:pPr>
            <a:r>
              <a:rPr lang="en-US" sz="1400">
                <a:solidFill>
                  <a:srgbClr val="000000"/>
                </a:solidFill>
                <a:latin typeface="Verdana" pitchFamily="34" charset="0"/>
              </a:rPr>
              <a:t>Trees are very inefficient at representing such functions</a:t>
            </a:r>
          </a:p>
          <a:p>
            <a:pPr lvl="1" eaLnBrk="1" hangingPunct="1">
              <a:lnSpc>
                <a:spcPct val="90000"/>
              </a:lnSpc>
              <a:spcBef>
                <a:spcPts val="350"/>
              </a:spcBef>
              <a:buFont typeface="Verdana" pitchFamily="34" charset="0"/>
              <a:buChar char="–"/>
            </a:pPr>
            <a:r>
              <a:rPr lang="en-US" sz="1400">
                <a:solidFill>
                  <a:srgbClr val="000000"/>
                </a:solidFill>
                <a:latin typeface="Verdana" pitchFamily="34" charset="0"/>
              </a:rPr>
              <a:t>Majority function: 1 if more than ½ the inputs are 1’s</a:t>
            </a:r>
          </a:p>
          <a:p>
            <a:pPr lvl="2" eaLnBrk="1" hangingPunct="1">
              <a:lnSpc>
                <a:spcPct val="90000"/>
              </a:lnSpc>
              <a:spcBef>
                <a:spcPts val="350"/>
              </a:spcBef>
              <a:buFont typeface="Verdana" pitchFamily="34" charset="0"/>
              <a:buChar char="•"/>
            </a:pPr>
            <a:r>
              <a:rPr lang="en-US" sz="1400">
                <a:solidFill>
                  <a:srgbClr val="000000"/>
                </a:solidFill>
                <a:latin typeface="Verdana" pitchFamily="34" charset="0"/>
              </a:rPr>
              <a:t>Also inefficient</a:t>
            </a:r>
          </a:p>
          <a:p>
            <a:pPr lvl="1" eaLnBrk="1" hangingPunct="1">
              <a:lnSpc>
                <a:spcPct val="90000"/>
              </a:lnSpc>
              <a:spcBef>
                <a:spcPts val="350"/>
              </a:spcBef>
              <a:buFont typeface="Verdana" pitchFamily="34" charset="0"/>
              <a:buChar char="–"/>
            </a:pPr>
            <a:r>
              <a:rPr lang="en-US" sz="1400">
                <a:solidFill>
                  <a:srgbClr val="000000"/>
                </a:solidFill>
                <a:latin typeface="Verdana" pitchFamily="34" charset="0"/>
              </a:rPr>
              <a:t>Simple DNF formulae can be easily represented</a:t>
            </a:r>
          </a:p>
          <a:p>
            <a:pPr lvl="2" eaLnBrk="1" hangingPunct="1">
              <a:lnSpc>
                <a:spcPct val="90000"/>
              </a:lnSpc>
              <a:spcBef>
                <a:spcPts val="350"/>
              </a:spcBef>
              <a:buFont typeface="Verdana" pitchFamily="34" charset="0"/>
              <a:buChar char="•"/>
            </a:pPr>
            <a:r>
              <a:rPr lang="en-US" sz="1400">
                <a:solidFill>
                  <a:srgbClr val="000000"/>
                </a:solidFill>
                <a:latin typeface="Verdana" pitchFamily="34" charset="0"/>
              </a:rPr>
              <a:t>E.g., f = (A AND B) OR (NOT(A) AND D)</a:t>
            </a:r>
          </a:p>
          <a:p>
            <a:pPr lvl="2" eaLnBrk="1" hangingPunct="1">
              <a:lnSpc>
                <a:spcPct val="90000"/>
              </a:lnSpc>
              <a:spcBef>
                <a:spcPts val="350"/>
              </a:spcBef>
              <a:buFont typeface="Verdana" pitchFamily="34" charset="0"/>
              <a:buChar char="•"/>
            </a:pPr>
            <a:r>
              <a:rPr lang="en-US" sz="1400">
                <a:solidFill>
                  <a:srgbClr val="000000"/>
                </a:solidFill>
                <a:latin typeface="Verdana" pitchFamily="34" charset="0"/>
              </a:rPr>
              <a:t>DNF = disjunction of conjunctions</a:t>
            </a:r>
          </a:p>
          <a:p>
            <a:pPr eaLnBrk="1" hangingPunct="1">
              <a:lnSpc>
                <a:spcPct val="90000"/>
              </a:lnSpc>
              <a:spcBef>
                <a:spcPts val="400"/>
              </a:spcBef>
              <a:buClrTx/>
              <a:buFontTx/>
              <a:buNone/>
            </a:pPr>
            <a:endParaRPr lang="en-US" sz="1600">
              <a:solidFill>
                <a:srgbClr val="000000"/>
              </a:solidFill>
              <a:latin typeface="Verdana" pitchFamily="34" charset="0"/>
            </a:endParaRPr>
          </a:p>
          <a:p>
            <a:pPr eaLnBrk="1" hangingPunct="1">
              <a:lnSpc>
                <a:spcPct val="90000"/>
              </a:lnSpc>
              <a:spcBef>
                <a:spcPts val="400"/>
              </a:spcBef>
              <a:buFont typeface="Verdana" pitchFamily="34" charset="0"/>
              <a:buChar char="•"/>
            </a:pPr>
            <a:r>
              <a:rPr lang="en-US" sz="1600">
                <a:solidFill>
                  <a:srgbClr val="000000"/>
                </a:solidFill>
                <a:latin typeface="Verdana" pitchFamily="34" charset="0"/>
              </a:rPr>
              <a:t>Decision trees are in effect DNF representations</a:t>
            </a:r>
          </a:p>
          <a:p>
            <a:pPr lvl="1" eaLnBrk="1" hangingPunct="1">
              <a:lnSpc>
                <a:spcPct val="90000"/>
              </a:lnSpc>
              <a:spcBef>
                <a:spcPts val="350"/>
              </a:spcBef>
              <a:buFont typeface="Verdana" pitchFamily="34" charset="0"/>
              <a:buChar char="–"/>
            </a:pPr>
            <a:r>
              <a:rPr lang="en-US" sz="1400">
                <a:solidFill>
                  <a:srgbClr val="000000"/>
                </a:solidFill>
                <a:latin typeface="Verdana" pitchFamily="34" charset="0"/>
              </a:rPr>
              <a:t>often used in practice since they often result in compact approximate representations for complex functions</a:t>
            </a:r>
          </a:p>
          <a:p>
            <a:pPr lvl="1" eaLnBrk="1" hangingPunct="1">
              <a:lnSpc>
                <a:spcPct val="90000"/>
              </a:lnSpc>
              <a:spcBef>
                <a:spcPts val="350"/>
              </a:spcBef>
              <a:buFont typeface="Verdana" pitchFamily="34" charset="0"/>
              <a:buChar char="–"/>
            </a:pPr>
            <a:r>
              <a:rPr lang="en-US" sz="1400">
                <a:solidFill>
                  <a:srgbClr val="000000"/>
                </a:solidFill>
                <a:latin typeface="Verdana" pitchFamily="34" charset="0"/>
              </a:rPr>
              <a:t>E.g., consider a truth table where most of the variables are irrelevant to the function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Decision Tree Learning</a:t>
            </a:r>
          </a:p>
        </p:txBody>
      </p:sp>
      <p:sp>
        <p:nvSpPr>
          <p:cNvPr id="31747"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lnSpc>
                <a:spcPct val="90000"/>
              </a:lnSpc>
              <a:spcBef>
                <a:spcPts val="400"/>
              </a:spcBef>
              <a:buFont typeface="Verdana" pitchFamily="34" charset="0"/>
              <a:buChar char="•"/>
            </a:pPr>
            <a:r>
              <a:rPr lang="en-US" sz="1600">
                <a:solidFill>
                  <a:srgbClr val="000000"/>
                </a:solidFill>
                <a:latin typeface="Verdana" pitchFamily="34" charset="0"/>
              </a:rPr>
              <a:t>Find the smallest decision tree consistent with the n examples</a:t>
            </a:r>
          </a:p>
          <a:p>
            <a:pPr lvl="1" eaLnBrk="1" hangingPunct="1">
              <a:lnSpc>
                <a:spcPct val="90000"/>
              </a:lnSpc>
              <a:spcBef>
                <a:spcPts val="350"/>
              </a:spcBef>
              <a:buFont typeface="Verdana" pitchFamily="34" charset="0"/>
              <a:buChar char="–"/>
            </a:pPr>
            <a:r>
              <a:rPr lang="en-US" sz="1400">
                <a:solidFill>
                  <a:srgbClr val="000000"/>
                </a:solidFill>
                <a:latin typeface="Verdana" pitchFamily="34" charset="0"/>
              </a:rPr>
              <a:t>Unfortunately this is provably intractable to do optimally</a:t>
            </a:r>
          </a:p>
          <a:p>
            <a:pPr lvl="1" eaLnBrk="1" hangingPunct="1">
              <a:lnSpc>
                <a:spcPct val="90000"/>
              </a:lnSpc>
              <a:spcBef>
                <a:spcPts val="350"/>
              </a:spcBef>
              <a:buClrTx/>
              <a:buFontTx/>
              <a:buNone/>
            </a:pPr>
            <a:endParaRPr lang="en-US" sz="1400">
              <a:solidFill>
                <a:srgbClr val="000000"/>
              </a:solidFill>
              <a:latin typeface="Verdana" pitchFamily="34" charset="0"/>
            </a:endParaRPr>
          </a:p>
          <a:p>
            <a:pPr eaLnBrk="1" hangingPunct="1">
              <a:lnSpc>
                <a:spcPct val="90000"/>
              </a:lnSpc>
              <a:spcBef>
                <a:spcPts val="400"/>
              </a:spcBef>
              <a:buFont typeface="Verdana" pitchFamily="34" charset="0"/>
              <a:buChar char="•"/>
            </a:pPr>
            <a:r>
              <a:rPr lang="en-US" sz="1600">
                <a:solidFill>
                  <a:srgbClr val="000000"/>
                </a:solidFill>
                <a:latin typeface="Verdana" pitchFamily="34" charset="0"/>
              </a:rPr>
              <a:t>Greedy heuristic search used in practice:</a:t>
            </a:r>
          </a:p>
          <a:p>
            <a:pPr lvl="1" eaLnBrk="1" hangingPunct="1">
              <a:lnSpc>
                <a:spcPct val="90000"/>
              </a:lnSpc>
              <a:spcBef>
                <a:spcPts val="350"/>
              </a:spcBef>
              <a:buFont typeface="Verdana" pitchFamily="34" charset="0"/>
              <a:buChar char="–"/>
            </a:pPr>
            <a:r>
              <a:rPr lang="en-US" sz="1400">
                <a:solidFill>
                  <a:srgbClr val="000000"/>
                </a:solidFill>
                <a:latin typeface="Verdana" pitchFamily="34" charset="0"/>
              </a:rPr>
              <a:t>Select root node that is “best” in some sense</a:t>
            </a:r>
          </a:p>
          <a:p>
            <a:pPr lvl="1" eaLnBrk="1" hangingPunct="1">
              <a:lnSpc>
                <a:spcPct val="90000"/>
              </a:lnSpc>
              <a:spcBef>
                <a:spcPts val="350"/>
              </a:spcBef>
              <a:buFont typeface="Verdana" pitchFamily="34" charset="0"/>
              <a:buChar char="–"/>
            </a:pPr>
            <a:r>
              <a:rPr lang="en-US" sz="1400">
                <a:solidFill>
                  <a:srgbClr val="000000"/>
                </a:solidFill>
                <a:latin typeface="Verdana" pitchFamily="34" charset="0"/>
              </a:rPr>
              <a:t>Partition data into 2 subsets, depending on root attribute value</a:t>
            </a:r>
          </a:p>
          <a:p>
            <a:pPr lvl="1" eaLnBrk="1" hangingPunct="1">
              <a:lnSpc>
                <a:spcPct val="90000"/>
              </a:lnSpc>
              <a:spcBef>
                <a:spcPts val="350"/>
              </a:spcBef>
              <a:buFont typeface="Verdana" pitchFamily="34" charset="0"/>
              <a:buChar char="–"/>
            </a:pPr>
            <a:r>
              <a:rPr lang="en-US" sz="1400">
                <a:solidFill>
                  <a:srgbClr val="000000"/>
                </a:solidFill>
                <a:latin typeface="Verdana" pitchFamily="34" charset="0"/>
              </a:rPr>
              <a:t>Recursively grow subtrees</a:t>
            </a:r>
          </a:p>
          <a:p>
            <a:pPr lvl="1" eaLnBrk="1" hangingPunct="1">
              <a:lnSpc>
                <a:spcPct val="90000"/>
              </a:lnSpc>
              <a:spcBef>
                <a:spcPts val="350"/>
              </a:spcBef>
              <a:buFont typeface="Verdana" pitchFamily="34" charset="0"/>
              <a:buChar char="–"/>
            </a:pPr>
            <a:r>
              <a:rPr lang="en-US" sz="1400">
                <a:solidFill>
                  <a:srgbClr val="000000"/>
                </a:solidFill>
                <a:latin typeface="Verdana" pitchFamily="34" charset="0"/>
              </a:rPr>
              <a:t>Different termination criteria</a:t>
            </a:r>
          </a:p>
          <a:p>
            <a:pPr lvl="2" eaLnBrk="1" hangingPunct="1">
              <a:lnSpc>
                <a:spcPct val="90000"/>
              </a:lnSpc>
              <a:spcBef>
                <a:spcPts val="350"/>
              </a:spcBef>
              <a:buFont typeface="Verdana" pitchFamily="34" charset="0"/>
              <a:buChar char="•"/>
            </a:pPr>
            <a:r>
              <a:rPr lang="en-US" sz="1400">
                <a:solidFill>
                  <a:srgbClr val="000000"/>
                </a:solidFill>
                <a:latin typeface="Verdana" pitchFamily="34" charset="0"/>
              </a:rPr>
              <a:t>For noiseless data, if all examples at a node have the same label then declare it a leaf and backup</a:t>
            </a:r>
          </a:p>
          <a:p>
            <a:pPr lvl="2" eaLnBrk="1" hangingPunct="1">
              <a:lnSpc>
                <a:spcPct val="90000"/>
              </a:lnSpc>
              <a:spcBef>
                <a:spcPts val="350"/>
              </a:spcBef>
              <a:buFont typeface="Verdana" pitchFamily="34" charset="0"/>
              <a:buChar char="•"/>
            </a:pPr>
            <a:r>
              <a:rPr lang="en-US" sz="1400">
                <a:solidFill>
                  <a:srgbClr val="000000"/>
                </a:solidFill>
                <a:latin typeface="Verdana" pitchFamily="34" charset="0"/>
              </a:rPr>
              <a:t>For noisy data it might not be possible to find a “pure” leaf using the given attributes</a:t>
            </a:r>
          </a:p>
          <a:p>
            <a:pPr lvl="3" eaLnBrk="1" hangingPunct="1">
              <a:lnSpc>
                <a:spcPct val="90000"/>
              </a:lnSpc>
              <a:spcBef>
                <a:spcPts val="350"/>
              </a:spcBef>
              <a:buFont typeface="Verdana" pitchFamily="34" charset="0"/>
              <a:buChar char="–"/>
            </a:pPr>
            <a:r>
              <a:rPr lang="en-US" sz="1400">
                <a:solidFill>
                  <a:srgbClr val="000000"/>
                </a:solidFill>
                <a:latin typeface="Verdana" pitchFamily="34" charset="0"/>
              </a:rPr>
              <a:t>we’ll return to this later – but a simple approach is to have a depth-bound on the tree (or go to max depth) and use majority vote</a:t>
            </a:r>
          </a:p>
          <a:p>
            <a:pPr lvl="3" eaLnBrk="1" hangingPunct="1">
              <a:lnSpc>
                <a:spcPct val="90000"/>
              </a:lnSpc>
              <a:spcBef>
                <a:spcPts val="350"/>
              </a:spcBef>
              <a:buClrTx/>
              <a:buFontTx/>
              <a:buNone/>
            </a:pPr>
            <a:endParaRPr lang="en-US" sz="1400">
              <a:solidFill>
                <a:srgbClr val="000000"/>
              </a:solidFill>
              <a:latin typeface="Verdana" pitchFamily="34" charset="0"/>
            </a:endParaRPr>
          </a:p>
          <a:p>
            <a:pPr eaLnBrk="1" hangingPunct="1">
              <a:lnSpc>
                <a:spcPct val="90000"/>
              </a:lnSpc>
              <a:spcBef>
                <a:spcPts val="400"/>
              </a:spcBef>
              <a:buFont typeface="Verdana" pitchFamily="34" charset="0"/>
              <a:buChar char="•"/>
            </a:pPr>
            <a:r>
              <a:rPr lang="en-US" sz="1600">
                <a:solidFill>
                  <a:srgbClr val="000000"/>
                </a:solidFill>
                <a:latin typeface="Verdana" pitchFamily="34" charset="0"/>
              </a:rPr>
              <a:t>We have talked about binary variables up until now, but we can trivially extend to multi-valued variables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Outline</a:t>
            </a:r>
          </a:p>
        </p:txBody>
      </p:sp>
      <p:sp>
        <p:nvSpPr>
          <p:cNvPr id="6147" name="Text Box 2"/>
          <p:cNvSpPr txBox="1">
            <a:spLocks noChangeArrowheads="1"/>
          </p:cNvSpPr>
          <p:nvPr/>
        </p:nvSpPr>
        <p:spPr bwMode="auto">
          <a:xfrm>
            <a:off x="609600" y="1143000"/>
            <a:ext cx="7848600" cy="563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50"/>
              </a:spcBef>
              <a:buFont typeface="Verdana" pitchFamily="34" charset="0"/>
              <a:buChar char="•"/>
            </a:pPr>
            <a:r>
              <a:rPr lang="en-US">
                <a:solidFill>
                  <a:srgbClr val="000000"/>
                </a:solidFill>
                <a:latin typeface="Verdana" pitchFamily="34" charset="0"/>
              </a:rPr>
              <a:t>The importance of a good representation</a:t>
            </a:r>
          </a:p>
          <a:p>
            <a:pPr eaLnBrk="1" hangingPunct="1">
              <a:spcBef>
                <a:spcPts val="450"/>
              </a:spcBef>
              <a:buFont typeface="Verdana" pitchFamily="34" charset="0"/>
              <a:buChar char="•"/>
            </a:pPr>
            <a:r>
              <a:rPr lang="en-US">
                <a:solidFill>
                  <a:srgbClr val="000000"/>
                </a:solidFill>
                <a:latin typeface="Verdana" pitchFamily="34" charset="0"/>
              </a:rPr>
              <a:t>Different types of learning problems</a:t>
            </a:r>
          </a:p>
          <a:p>
            <a:pPr eaLnBrk="1" hangingPunct="1">
              <a:spcBef>
                <a:spcPts val="450"/>
              </a:spcBef>
              <a:buFont typeface="Verdana" pitchFamily="34" charset="0"/>
              <a:buChar char="•"/>
            </a:pPr>
            <a:r>
              <a:rPr lang="en-US">
                <a:solidFill>
                  <a:srgbClr val="000000"/>
                </a:solidFill>
                <a:latin typeface="Verdana" pitchFamily="34" charset="0"/>
              </a:rPr>
              <a:t>Different types of learning algorithms</a:t>
            </a:r>
          </a:p>
          <a:p>
            <a:pPr eaLnBrk="1" hangingPunct="1">
              <a:spcBef>
                <a:spcPts val="450"/>
              </a:spcBef>
              <a:buFont typeface="Verdana" pitchFamily="34" charset="0"/>
              <a:buChar char="•"/>
            </a:pPr>
            <a:r>
              <a:rPr lang="en-US">
                <a:solidFill>
                  <a:srgbClr val="000000"/>
                </a:solidFill>
                <a:latin typeface="Verdana" pitchFamily="34" charset="0"/>
              </a:rPr>
              <a:t>Supervised learning</a:t>
            </a:r>
          </a:p>
          <a:p>
            <a:pPr lvl="1" eaLnBrk="1" hangingPunct="1">
              <a:spcBef>
                <a:spcPts val="400"/>
              </a:spcBef>
              <a:buFont typeface="Verdana" pitchFamily="34" charset="0"/>
              <a:buChar char="–"/>
            </a:pPr>
            <a:r>
              <a:rPr lang="en-US" sz="1600">
                <a:solidFill>
                  <a:srgbClr val="000000"/>
                </a:solidFill>
                <a:latin typeface="Verdana" pitchFamily="34" charset="0"/>
              </a:rPr>
              <a:t>Decision trees</a:t>
            </a:r>
          </a:p>
          <a:p>
            <a:pPr lvl="1" eaLnBrk="1" hangingPunct="1">
              <a:spcBef>
                <a:spcPts val="400"/>
              </a:spcBef>
              <a:buFont typeface="Verdana" pitchFamily="34" charset="0"/>
              <a:buChar char="–"/>
            </a:pPr>
            <a:r>
              <a:rPr lang="en-US" sz="1600">
                <a:solidFill>
                  <a:srgbClr val="000000"/>
                </a:solidFill>
                <a:latin typeface="Verdana" pitchFamily="34" charset="0"/>
              </a:rPr>
              <a:t>Naïve Bayes</a:t>
            </a:r>
          </a:p>
          <a:p>
            <a:pPr lvl="1" eaLnBrk="1" hangingPunct="1">
              <a:spcBef>
                <a:spcPts val="400"/>
              </a:spcBef>
              <a:buFont typeface="Verdana" pitchFamily="34" charset="0"/>
              <a:buChar char="–"/>
            </a:pPr>
            <a:r>
              <a:rPr lang="en-US" sz="1600">
                <a:solidFill>
                  <a:srgbClr val="000000"/>
                </a:solidFill>
                <a:latin typeface="Verdana" pitchFamily="34" charset="0"/>
              </a:rPr>
              <a:t>Perceptrons, Multi-layer Neural Networks</a:t>
            </a:r>
          </a:p>
          <a:p>
            <a:pPr lvl="1" eaLnBrk="1" hangingPunct="1">
              <a:spcBef>
                <a:spcPts val="400"/>
              </a:spcBef>
              <a:buFont typeface="Verdana" pitchFamily="34" charset="0"/>
              <a:buChar char="–"/>
            </a:pPr>
            <a:r>
              <a:rPr lang="en-US" sz="1600">
                <a:solidFill>
                  <a:srgbClr val="000000"/>
                </a:solidFill>
                <a:latin typeface="Verdana" pitchFamily="34" charset="0"/>
              </a:rPr>
              <a:t>Boosting</a:t>
            </a:r>
          </a:p>
          <a:p>
            <a:pPr eaLnBrk="1" hangingPunct="1">
              <a:spcBef>
                <a:spcPts val="450"/>
              </a:spcBef>
              <a:buFont typeface="Verdana" pitchFamily="34" charset="0"/>
              <a:buChar char="•"/>
            </a:pPr>
            <a:r>
              <a:rPr lang="en-US">
                <a:solidFill>
                  <a:srgbClr val="000000"/>
                </a:solidFill>
                <a:latin typeface="Verdana" pitchFamily="34" charset="0"/>
              </a:rPr>
              <a:t>Unsupervised Learning</a:t>
            </a:r>
          </a:p>
          <a:p>
            <a:pPr lvl="1" eaLnBrk="1" hangingPunct="1">
              <a:spcBef>
                <a:spcPts val="400"/>
              </a:spcBef>
              <a:buFont typeface="Verdana" pitchFamily="34" charset="0"/>
              <a:buChar char="–"/>
            </a:pPr>
            <a:r>
              <a:rPr lang="en-US" sz="1600">
                <a:solidFill>
                  <a:srgbClr val="000000"/>
                </a:solidFill>
                <a:latin typeface="Verdana" pitchFamily="34" charset="0"/>
              </a:rPr>
              <a:t>K-means</a:t>
            </a:r>
          </a:p>
          <a:p>
            <a:pPr eaLnBrk="1" hangingPunct="1">
              <a:spcBef>
                <a:spcPts val="450"/>
              </a:spcBef>
              <a:buFont typeface="Verdana" pitchFamily="34" charset="0"/>
              <a:buChar char="•"/>
            </a:pPr>
            <a:r>
              <a:rPr lang="en-US">
                <a:solidFill>
                  <a:srgbClr val="000000"/>
                </a:solidFill>
                <a:latin typeface="Verdana" pitchFamily="34" charset="0"/>
              </a:rPr>
              <a:t>Applications: learning to detect faces in images</a:t>
            </a:r>
            <a:endParaRPr lang="en-US" sz="1600">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Reading for today’s lecture: Chapter 18.1 to 18.4 (inclusive)</a:t>
            </a: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endParaRPr lang="en-US" sz="1600">
              <a:solidFill>
                <a:srgbClr val="000000"/>
              </a:solidFill>
              <a:latin typeface="Verdan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Pseudocode for Decision tree learning</a:t>
            </a:r>
          </a:p>
        </p:txBody>
      </p:sp>
      <p:pic>
        <p:nvPicPr>
          <p:cNvPr id="32771" name="Picture 2"/>
          <p:cNvPicPr>
            <a:picLocks noChangeAspect="1" noChangeArrowheads="1"/>
          </p:cNvPicPr>
          <p:nvPr/>
        </p:nvPicPr>
        <p:blipFill>
          <a:blip r:embed="rId3">
            <a:extLst>
              <a:ext uri="{28A0092B-C50C-407E-A947-70E740481C1C}">
                <a14:useLocalDpi xmlns:a14="http://schemas.microsoft.com/office/drawing/2010/main" val="0"/>
              </a:ext>
            </a:extLst>
          </a:blip>
          <a:srcRect l="53906" t="23959" r="8984" b="27084"/>
          <a:stretch>
            <a:fillRect/>
          </a:stretch>
        </p:blipFill>
        <p:spPr bwMode="auto">
          <a:xfrm>
            <a:off x="685800" y="1447800"/>
            <a:ext cx="72390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Choosing an attribute</a:t>
            </a:r>
          </a:p>
        </p:txBody>
      </p:sp>
      <p:sp>
        <p:nvSpPr>
          <p:cNvPr id="33795"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00"/>
              </a:spcBef>
              <a:buFont typeface="Verdana" pitchFamily="34" charset="0"/>
              <a:buChar char="•"/>
            </a:pPr>
            <a:r>
              <a:rPr lang="en-US" sz="1600">
                <a:solidFill>
                  <a:srgbClr val="000000"/>
                </a:solidFill>
                <a:latin typeface="Verdana" pitchFamily="34" charset="0"/>
              </a:rPr>
              <a:t>Idea: a good attribute splits the examples into subsets that are (ideally) "all positive" or "all negative"</a:t>
            </a: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i="1">
              <a:solidFill>
                <a:srgbClr val="000000"/>
              </a:solidFill>
              <a:latin typeface="Verdana" pitchFamily="34" charset="0"/>
            </a:endParaRPr>
          </a:p>
          <a:p>
            <a:pPr eaLnBrk="1" hangingPunct="1">
              <a:spcBef>
                <a:spcPts val="350"/>
              </a:spcBef>
              <a:buClrTx/>
              <a:buFontTx/>
              <a:buNone/>
            </a:pPr>
            <a:endParaRPr lang="en-US" sz="1400" i="1">
              <a:solidFill>
                <a:srgbClr val="000000"/>
              </a:solidFill>
              <a:latin typeface="Verdana" pitchFamily="34" charset="0"/>
            </a:endParaRPr>
          </a:p>
          <a:p>
            <a:pPr eaLnBrk="1" hangingPunct="1">
              <a:spcBef>
                <a:spcPts val="350"/>
              </a:spcBef>
              <a:buClrTx/>
              <a:buFontTx/>
              <a:buNone/>
            </a:pPr>
            <a:endParaRPr lang="en-US" sz="1400" i="1">
              <a:solidFill>
                <a:srgbClr val="000000"/>
              </a:solidFill>
              <a:latin typeface="Verdana" pitchFamily="34" charset="0"/>
            </a:endParaRPr>
          </a:p>
          <a:p>
            <a:pPr eaLnBrk="1" hangingPunct="1">
              <a:spcBef>
                <a:spcPts val="350"/>
              </a:spcBef>
              <a:buClrTx/>
              <a:buFontTx/>
              <a:buNone/>
            </a:pPr>
            <a:endParaRPr lang="en-US" sz="1400" i="1">
              <a:solidFill>
                <a:srgbClr val="000000"/>
              </a:solidFill>
              <a:latin typeface="Verdana" pitchFamily="34" charset="0"/>
            </a:endParaRPr>
          </a:p>
          <a:p>
            <a:pPr eaLnBrk="1" hangingPunct="1">
              <a:spcBef>
                <a:spcPts val="350"/>
              </a:spcBef>
              <a:buClrTx/>
              <a:buFontTx/>
              <a:buNone/>
            </a:pPr>
            <a:endParaRPr lang="en-US" sz="1400" i="1">
              <a:solidFill>
                <a:srgbClr val="000000"/>
              </a:solidFill>
              <a:latin typeface="Verdana" pitchFamily="34" charset="0"/>
            </a:endParaRPr>
          </a:p>
          <a:p>
            <a:pPr eaLnBrk="1" hangingPunct="1">
              <a:spcBef>
                <a:spcPts val="400"/>
              </a:spcBef>
              <a:buFont typeface="Verdana" pitchFamily="34" charset="0"/>
              <a:buChar char="•"/>
            </a:pPr>
            <a:r>
              <a:rPr lang="en-US" sz="1600" i="1">
                <a:solidFill>
                  <a:srgbClr val="000000"/>
                </a:solidFill>
                <a:latin typeface="Verdana" pitchFamily="34" charset="0"/>
              </a:rPr>
              <a:t>Patrons?</a:t>
            </a:r>
            <a:r>
              <a:rPr lang="en-US" sz="1600">
                <a:solidFill>
                  <a:srgbClr val="000000"/>
                </a:solidFill>
                <a:latin typeface="Verdana" pitchFamily="34" charset="0"/>
              </a:rPr>
              <a:t> is a better choice</a:t>
            </a:r>
          </a:p>
          <a:p>
            <a:pPr lvl="1" eaLnBrk="1" hangingPunct="1">
              <a:spcBef>
                <a:spcPts val="350"/>
              </a:spcBef>
              <a:buFont typeface="Verdana" pitchFamily="34" charset="0"/>
              <a:buChar char="–"/>
            </a:pPr>
            <a:r>
              <a:rPr lang="en-US" sz="1400">
                <a:solidFill>
                  <a:srgbClr val="000000"/>
                </a:solidFill>
                <a:latin typeface="Verdana" pitchFamily="34" charset="0"/>
              </a:rPr>
              <a:t>How can we quantify this?</a:t>
            </a:r>
          </a:p>
          <a:p>
            <a:pPr lvl="1" eaLnBrk="1" hangingPunct="1">
              <a:spcBef>
                <a:spcPts val="350"/>
              </a:spcBef>
              <a:buFont typeface="Verdana" pitchFamily="34" charset="0"/>
              <a:buChar char="–"/>
            </a:pPr>
            <a:r>
              <a:rPr lang="en-US" sz="1400">
                <a:solidFill>
                  <a:srgbClr val="000000"/>
                </a:solidFill>
                <a:latin typeface="Verdana" pitchFamily="34" charset="0"/>
              </a:rPr>
              <a:t>One approach would be to use the classification error E directly (greedily)</a:t>
            </a:r>
          </a:p>
          <a:p>
            <a:pPr lvl="2" eaLnBrk="1" hangingPunct="1">
              <a:spcBef>
                <a:spcPts val="350"/>
              </a:spcBef>
              <a:buFont typeface="Verdana" pitchFamily="34" charset="0"/>
              <a:buChar char="•"/>
            </a:pPr>
            <a:r>
              <a:rPr lang="en-US" sz="1400">
                <a:solidFill>
                  <a:srgbClr val="000000"/>
                </a:solidFill>
                <a:latin typeface="Verdana" pitchFamily="34" charset="0"/>
              </a:rPr>
              <a:t>Empirically it is found that this works poorly</a:t>
            </a:r>
          </a:p>
          <a:p>
            <a:pPr lvl="1" eaLnBrk="1" hangingPunct="1">
              <a:spcBef>
                <a:spcPts val="350"/>
              </a:spcBef>
              <a:buFont typeface="Verdana" pitchFamily="34" charset="0"/>
              <a:buChar char="–"/>
            </a:pPr>
            <a:r>
              <a:rPr lang="en-US" sz="1400">
                <a:solidFill>
                  <a:srgbClr val="000000"/>
                </a:solidFill>
                <a:latin typeface="Verdana" pitchFamily="34" charset="0"/>
              </a:rPr>
              <a:t>Much better is to use information gain (next slides)</a:t>
            </a:r>
          </a:p>
        </p:txBody>
      </p:sp>
      <p:pic>
        <p:nvPicPr>
          <p:cNvPr id="3379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2286000"/>
            <a:ext cx="68580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Entropy  </a:t>
            </a:r>
          </a:p>
        </p:txBody>
      </p:sp>
      <p:sp>
        <p:nvSpPr>
          <p:cNvPr id="34819"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42900" indent="-339725"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1pPr>
            <a:lvl2pPr indent="-282575"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2pPr>
            <a:lvl3pPr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3pPr>
            <a:lvl4pPr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4pPr>
            <a:lvl5pPr indent="-225425"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5pPr>
            <a:lvl6pPr marL="2514600" indent="-225425"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6pPr>
            <a:lvl7pPr marL="2971800" indent="-225425"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7pPr>
            <a:lvl8pPr marL="3429000" indent="-225425"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8pPr>
            <a:lvl9pPr marL="3886200" indent="-225425"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9pPr>
          </a:lstStyle>
          <a:p>
            <a:pPr eaLnBrk="1" hangingPunct="1">
              <a:spcBef>
                <a:spcPts val="450"/>
              </a:spcBef>
              <a:buClrTx/>
              <a:buFontTx/>
              <a:buNone/>
            </a:pPr>
            <a:r>
              <a:rPr lang="en-US">
                <a:solidFill>
                  <a:srgbClr val="000000"/>
                </a:solidFill>
                <a:latin typeface="Verdana" pitchFamily="34" charset="0"/>
              </a:rPr>
              <a:t>H(</a:t>
            </a:r>
            <a:r>
              <a:rPr lang="en-US" u="sng">
                <a:solidFill>
                  <a:srgbClr val="000000"/>
                </a:solidFill>
                <a:latin typeface="Verdana" pitchFamily="34" charset="0"/>
              </a:rPr>
              <a:t>p</a:t>
            </a:r>
            <a:r>
              <a:rPr lang="en-US">
                <a:solidFill>
                  <a:srgbClr val="000000"/>
                </a:solidFill>
                <a:latin typeface="Verdana" pitchFamily="34" charset="0"/>
              </a:rPr>
              <a:t>) = entropy of distribution </a:t>
            </a:r>
            <a:r>
              <a:rPr lang="en-US" u="sng">
                <a:solidFill>
                  <a:srgbClr val="000000"/>
                </a:solidFill>
                <a:latin typeface="Verdana" pitchFamily="34" charset="0"/>
              </a:rPr>
              <a:t>p</a:t>
            </a:r>
            <a:r>
              <a:rPr lang="en-US">
                <a:solidFill>
                  <a:srgbClr val="000000"/>
                </a:solidFill>
                <a:latin typeface="Verdana" pitchFamily="34" charset="0"/>
              </a:rPr>
              <a:t> = {p</a:t>
            </a:r>
            <a:r>
              <a:rPr lang="en-US" baseline="-25000">
                <a:solidFill>
                  <a:srgbClr val="000000"/>
                </a:solidFill>
                <a:latin typeface="Verdana" pitchFamily="34" charset="0"/>
              </a:rPr>
              <a:t>i</a:t>
            </a:r>
            <a:r>
              <a:rPr lang="en-US">
                <a:solidFill>
                  <a:srgbClr val="000000"/>
                </a:solidFill>
                <a:latin typeface="Verdana" pitchFamily="34" charset="0"/>
              </a:rPr>
              <a:t>}</a:t>
            </a:r>
          </a:p>
          <a:p>
            <a:pPr lvl="4" eaLnBrk="1" hangingPunct="1">
              <a:spcBef>
                <a:spcPts val="400"/>
              </a:spcBef>
              <a:buClrTx/>
              <a:buFontTx/>
              <a:buNone/>
            </a:pPr>
            <a:r>
              <a:rPr lang="en-US" sz="1600">
                <a:solidFill>
                  <a:srgbClr val="000000"/>
                </a:solidFill>
                <a:latin typeface="Verdana" pitchFamily="34" charset="0"/>
              </a:rPr>
              <a:t>            (called “information” in text)</a:t>
            </a:r>
          </a:p>
          <a:p>
            <a:pPr lvl="4"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r>
              <a:rPr lang="en-US" sz="1600">
                <a:solidFill>
                  <a:srgbClr val="000000"/>
                </a:solidFill>
                <a:latin typeface="Verdana" pitchFamily="34" charset="0"/>
              </a:rPr>
              <a:t>  = E [p</a:t>
            </a:r>
            <a:r>
              <a:rPr lang="en-US" sz="1600" baseline="-25000">
                <a:solidFill>
                  <a:srgbClr val="000000"/>
                </a:solidFill>
                <a:latin typeface="Verdana" pitchFamily="34" charset="0"/>
              </a:rPr>
              <a:t>i</a:t>
            </a:r>
            <a:r>
              <a:rPr lang="en-US" sz="1600">
                <a:solidFill>
                  <a:srgbClr val="000000"/>
                </a:solidFill>
                <a:latin typeface="Verdana" pitchFamily="34" charset="0"/>
              </a:rPr>
              <a:t> log (1/p</a:t>
            </a:r>
            <a:r>
              <a:rPr lang="en-US" sz="1600" baseline="-25000">
                <a:solidFill>
                  <a:srgbClr val="000000"/>
                </a:solidFill>
                <a:latin typeface="Verdana" pitchFamily="34" charset="0"/>
              </a:rPr>
              <a:t>i</a:t>
            </a:r>
            <a:r>
              <a:rPr lang="en-US" sz="1600">
                <a:solidFill>
                  <a:srgbClr val="000000"/>
                </a:solidFill>
                <a:latin typeface="Verdana" pitchFamily="34" charset="0"/>
              </a:rPr>
              <a:t>) ] = - p log p  -  (1-p) log (1-p)</a:t>
            </a:r>
          </a:p>
          <a:p>
            <a:pPr lvl="1" eaLnBrk="1" hangingPunct="1">
              <a:spcBef>
                <a:spcPts val="400"/>
              </a:spcBef>
              <a:buClrTx/>
              <a:buFontTx/>
              <a:buNone/>
            </a:pPr>
            <a:r>
              <a:rPr lang="en-US" sz="1600">
                <a:solidFill>
                  <a:srgbClr val="000000"/>
                </a:solidFill>
                <a:latin typeface="Verdana" pitchFamily="34" charset="0"/>
              </a:rPr>
              <a:t>        </a:t>
            </a: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r>
              <a:rPr lang="en-US" sz="1600">
                <a:solidFill>
                  <a:srgbClr val="000000"/>
                </a:solidFill>
                <a:latin typeface="Verdana" pitchFamily="34" charset="0"/>
              </a:rPr>
              <a:t> Entropy is the </a:t>
            </a:r>
            <a:r>
              <a:rPr lang="en-US" sz="1600" u="sng">
                <a:solidFill>
                  <a:srgbClr val="000000"/>
                </a:solidFill>
                <a:latin typeface="Verdana" pitchFamily="34" charset="0"/>
              </a:rPr>
              <a:t>expected</a:t>
            </a:r>
            <a:r>
              <a:rPr lang="en-US" sz="1600">
                <a:solidFill>
                  <a:srgbClr val="000000"/>
                </a:solidFill>
                <a:latin typeface="Verdana" pitchFamily="34" charset="0"/>
              </a:rPr>
              <a:t> amount of information we gain, given a probability distribution – its our average uncertainty</a:t>
            </a: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r>
              <a:rPr lang="en-US" sz="1600">
                <a:solidFill>
                  <a:srgbClr val="000000"/>
                </a:solidFill>
                <a:latin typeface="Verdana" pitchFamily="34" charset="0"/>
              </a:rPr>
              <a:t>In general, H(p) is maximized when all p</a:t>
            </a:r>
            <a:r>
              <a:rPr lang="en-US" sz="1600" baseline="-25000">
                <a:solidFill>
                  <a:srgbClr val="000000"/>
                </a:solidFill>
                <a:latin typeface="Verdana" pitchFamily="34" charset="0"/>
              </a:rPr>
              <a:t>i</a:t>
            </a:r>
            <a:r>
              <a:rPr lang="en-US" sz="1600">
                <a:solidFill>
                  <a:srgbClr val="000000"/>
                </a:solidFill>
                <a:latin typeface="Verdana" pitchFamily="34" charset="0"/>
              </a:rPr>
              <a:t> are equal and minimized (=0) when one of the p</a:t>
            </a:r>
            <a:r>
              <a:rPr lang="en-US" sz="1600" baseline="-25000">
                <a:solidFill>
                  <a:srgbClr val="000000"/>
                </a:solidFill>
                <a:latin typeface="Verdana" pitchFamily="34" charset="0"/>
              </a:rPr>
              <a:t>i</a:t>
            </a:r>
            <a:r>
              <a:rPr lang="en-US" sz="1600">
                <a:solidFill>
                  <a:srgbClr val="000000"/>
                </a:solidFill>
                <a:latin typeface="Verdana" pitchFamily="34" charset="0"/>
              </a:rPr>
              <a:t>’s is 1 and all others zero.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Entropy with only 2 outcomes</a:t>
            </a:r>
          </a:p>
        </p:txBody>
      </p:sp>
      <p:sp>
        <p:nvSpPr>
          <p:cNvPr id="35843" name="Text Box 2"/>
          <p:cNvSpPr txBox="1">
            <a:spLocks noChangeArrowheads="1"/>
          </p:cNvSpPr>
          <p:nvPr/>
        </p:nvSpPr>
        <p:spPr bwMode="auto">
          <a:xfrm>
            <a:off x="609600" y="1143000"/>
            <a:ext cx="7848600" cy="296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41313" indent="-339725" eaLnBrk="0" hangingPunct="0">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defRPr>
                <a:solidFill>
                  <a:schemeClr val="bg1"/>
                </a:solidFill>
                <a:latin typeface="Arial" pitchFamily="34" charset="0"/>
                <a:cs typeface="Arial" pitchFamily="34" charset="0"/>
              </a:defRPr>
            </a:lvl1pPr>
            <a:lvl2pPr indent="-282575" eaLnBrk="0" hangingPunct="0">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defRPr>
                <a:solidFill>
                  <a:schemeClr val="bg1"/>
                </a:solidFill>
                <a:latin typeface="Arial" pitchFamily="34" charset="0"/>
                <a:cs typeface="Arial" pitchFamily="34" charset="0"/>
              </a:defRPr>
            </a:lvl2pPr>
            <a:lvl3pPr eaLnBrk="0" hangingPunct="0">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defRPr>
                <a:solidFill>
                  <a:schemeClr val="bg1"/>
                </a:solidFill>
                <a:latin typeface="Arial" pitchFamily="34" charset="0"/>
                <a:cs typeface="Arial" pitchFamily="34" charset="0"/>
              </a:defRPr>
            </a:lvl3pPr>
            <a:lvl4pPr eaLnBrk="0" hangingPunct="0">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defRPr>
                <a:solidFill>
                  <a:schemeClr val="bg1"/>
                </a:solidFill>
                <a:latin typeface="Arial" pitchFamily="34" charset="0"/>
                <a:cs typeface="Arial" pitchFamily="34" charset="0"/>
              </a:defRPr>
            </a:lvl4pPr>
            <a:lvl5pPr eaLnBrk="0" hangingPunct="0">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defRPr>
                <a:solidFill>
                  <a:schemeClr val="bg1"/>
                </a:solidFill>
                <a:latin typeface="Arial" pitchFamily="34" charset="0"/>
                <a:cs typeface="Arial" pitchFamily="34" charset="0"/>
              </a:defRPr>
            </a:lvl9pPr>
          </a:lstStyle>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r>
              <a:rPr lang="en-US" sz="1600">
                <a:solidFill>
                  <a:srgbClr val="000000"/>
                </a:solidFill>
                <a:latin typeface="Verdana" pitchFamily="34" charset="0"/>
              </a:rPr>
              <a:t>Consider 2 class problem: p = probability of class 1, 1 – p = probability of class 2</a:t>
            </a: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r>
              <a:rPr lang="en-US" sz="1600">
                <a:solidFill>
                  <a:srgbClr val="000000"/>
                </a:solidFill>
                <a:latin typeface="Verdana" pitchFamily="34" charset="0"/>
              </a:rPr>
              <a:t>In binary case, H(p) = - p log p  -  (1-p) log (1-p)</a:t>
            </a: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endParaRPr lang="en-US" sz="1600">
              <a:solidFill>
                <a:srgbClr val="000000"/>
              </a:solidFill>
              <a:latin typeface="Verdana" pitchFamily="34" charset="0"/>
            </a:endParaRPr>
          </a:p>
          <a:p>
            <a:pPr eaLnBrk="1" hangingPunct="1">
              <a:spcBef>
                <a:spcPts val="450"/>
              </a:spcBef>
              <a:buClrTx/>
              <a:buFontTx/>
              <a:buNone/>
            </a:pPr>
            <a:endParaRPr lang="en-US" sz="1600">
              <a:solidFill>
                <a:srgbClr val="000000"/>
              </a:solidFill>
              <a:latin typeface="Verdana" pitchFamily="34" charset="0"/>
            </a:endParaRPr>
          </a:p>
        </p:txBody>
      </p:sp>
      <p:sp>
        <p:nvSpPr>
          <p:cNvPr id="35844" name="Line 3"/>
          <p:cNvSpPr>
            <a:spLocks noChangeShapeType="1"/>
          </p:cNvSpPr>
          <p:nvPr/>
        </p:nvSpPr>
        <p:spPr bwMode="auto">
          <a:xfrm flipV="1">
            <a:off x="2514600" y="3349625"/>
            <a:ext cx="1588" cy="206375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45" name="Line 4"/>
          <p:cNvSpPr>
            <a:spLocks noChangeShapeType="1"/>
          </p:cNvSpPr>
          <p:nvPr/>
        </p:nvSpPr>
        <p:spPr bwMode="auto">
          <a:xfrm>
            <a:off x="2514600" y="5410200"/>
            <a:ext cx="480060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46" name="Freeform 5"/>
          <p:cNvSpPr>
            <a:spLocks noChangeArrowheads="1"/>
          </p:cNvSpPr>
          <p:nvPr/>
        </p:nvSpPr>
        <p:spPr bwMode="auto">
          <a:xfrm>
            <a:off x="2514600" y="4038600"/>
            <a:ext cx="2895600" cy="1371600"/>
          </a:xfrm>
          <a:custGeom>
            <a:avLst/>
            <a:gdLst>
              <a:gd name="T0" fmla="*/ 0 w 1824"/>
              <a:gd name="T1" fmla="*/ 2147483647 h 864"/>
              <a:gd name="T2" fmla="*/ 2147483647 w 1824"/>
              <a:gd name="T3" fmla="*/ 0 h 864"/>
              <a:gd name="T4" fmla="*/ 2147483647 w 1824"/>
              <a:gd name="T5" fmla="*/ 2147483647 h 864"/>
              <a:gd name="T6" fmla="*/ 0 60000 65536"/>
              <a:gd name="T7" fmla="*/ 0 60000 65536"/>
              <a:gd name="T8" fmla="*/ 0 60000 65536"/>
              <a:gd name="T9" fmla="*/ 0 w 1824"/>
              <a:gd name="T10" fmla="*/ 0 h 864"/>
              <a:gd name="T11" fmla="*/ 1824 w 1824"/>
              <a:gd name="T12" fmla="*/ 864 h 864"/>
            </a:gdLst>
            <a:ahLst/>
            <a:cxnLst>
              <a:cxn ang="T6">
                <a:pos x="T0" y="T1"/>
              </a:cxn>
              <a:cxn ang="T7">
                <a:pos x="T2" y="T3"/>
              </a:cxn>
              <a:cxn ang="T8">
                <a:pos x="T4" y="T5"/>
              </a:cxn>
            </a:cxnLst>
            <a:rect l="T9" t="T10" r="T11" b="T12"/>
            <a:pathLst>
              <a:path w="1824" h="864">
                <a:moveTo>
                  <a:pt x="0" y="864"/>
                </a:moveTo>
                <a:cubicBezTo>
                  <a:pt x="304" y="432"/>
                  <a:pt x="608" y="0"/>
                  <a:pt x="912" y="0"/>
                </a:cubicBezTo>
                <a:cubicBezTo>
                  <a:pt x="1216" y="0"/>
                  <a:pt x="1672" y="720"/>
                  <a:pt x="1824" y="864"/>
                </a:cubicBezTo>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47" name="Rectangle 6"/>
          <p:cNvSpPr>
            <a:spLocks noChangeArrowheads="1"/>
          </p:cNvSpPr>
          <p:nvPr/>
        </p:nvSpPr>
        <p:spPr bwMode="auto">
          <a:xfrm>
            <a:off x="1525588" y="3352800"/>
            <a:ext cx="6238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H(</a:t>
            </a:r>
            <a:r>
              <a:rPr lang="en-US" u="sng">
                <a:solidFill>
                  <a:srgbClr val="000000"/>
                </a:solidFill>
              </a:rPr>
              <a:t>p</a:t>
            </a:r>
            <a:r>
              <a:rPr lang="en-US">
                <a:solidFill>
                  <a:srgbClr val="000000"/>
                </a:solidFill>
              </a:rPr>
              <a:t>)</a:t>
            </a:r>
          </a:p>
        </p:txBody>
      </p:sp>
      <p:sp>
        <p:nvSpPr>
          <p:cNvPr id="35848" name="Rectangle 7"/>
          <p:cNvSpPr>
            <a:spLocks noChangeArrowheads="1"/>
          </p:cNvSpPr>
          <p:nvPr/>
        </p:nvSpPr>
        <p:spPr bwMode="auto">
          <a:xfrm>
            <a:off x="3735388" y="5486400"/>
            <a:ext cx="498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0.5</a:t>
            </a:r>
          </a:p>
        </p:txBody>
      </p:sp>
      <p:sp>
        <p:nvSpPr>
          <p:cNvPr id="35849" name="Rectangle 8"/>
          <p:cNvSpPr>
            <a:spLocks noChangeArrowheads="1"/>
          </p:cNvSpPr>
          <p:nvPr/>
        </p:nvSpPr>
        <p:spPr bwMode="auto">
          <a:xfrm>
            <a:off x="5259388" y="5486400"/>
            <a:ext cx="306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1</a:t>
            </a:r>
          </a:p>
        </p:txBody>
      </p:sp>
      <p:sp>
        <p:nvSpPr>
          <p:cNvPr id="35850" name="Rectangle 9"/>
          <p:cNvSpPr>
            <a:spLocks noChangeArrowheads="1"/>
          </p:cNvSpPr>
          <p:nvPr/>
        </p:nvSpPr>
        <p:spPr bwMode="auto">
          <a:xfrm>
            <a:off x="2287588" y="5486400"/>
            <a:ext cx="306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0</a:t>
            </a:r>
          </a:p>
        </p:txBody>
      </p:sp>
      <p:sp>
        <p:nvSpPr>
          <p:cNvPr id="35851" name="Rectangle 10"/>
          <p:cNvSpPr>
            <a:spLocks noChangeArrowheads="1"/>
          </p:cNvSpPr>
          <p:nvPr/>
        </p:nvSpPr>
        <p:spPr bwMode="auto">
          <a:xfrm>
            <a:off x="2211388" y="3886200"/>
            <a:ext cx="306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1</a:t>
            </a:r>
          </a:p>
        </p:txBody>
      </p:sp>
      <p:sp>
        <p:nvSpPr>
          <p:cNvPr id="35852" name="Line 11"/>
          <p:cNvSpPr>
            <a:spLocks noChangeShapeType="1"/>
          </p:cNvSpPr>
          <p:nvPr/>
        </p:nvSpPr>
        <p:spPr bwMode="auto">
          <a:xfrm>
            <a:off x="3944938" y="4038600"/>
            <a:ext cx="1587" cy="13716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5853" name="Rectangle 12"/>
          <p:cNvSpPr>
            <a:spLocks noChangeArrowheads="1"/>
          </p:cNvSpPr>
          <p:nvPr/>
        </p:nvSpPr>
        <p:spPr bwMode="auto">
          <a:xfrm>
            <a:off x="6935788" y="5410200"/>
            <a:ext cx="306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p</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Information Gain</a:t>
            </a:r>
          </a:p>
        </p:txBody>
      </p:sp>
      <p:sp>
        <p:nvSpPr>
          <p:cNvPr id="36867"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50"/>
              </a:spcBef>
              <a:buFont typeface="Verdana" pitchFamily="34" charset="0"/>
              <a:buChar char="•"/>
            </a:pPr>
            <a:r>
              <a:rPr lang="en-US">
                <a:solidFill>
                  <a:srgbClr val="000000"/>
                </a:solidFill>
                <a:latin typeface="Verdana" pitchFamily="34" charset="0"/>
              </a:rPr>
              <a:t>H(p) = entropy of class distribution at a particular node</a:t>
            </a:r>
          </a:p>
          <a:p>
            <a:pPr eaLnBrk="1" hangingPunct="1">
              <a:spcBef>
                <a:spcPts val="450"/>
              </a:spcBef>
              <a:buClrTx/>
              <a:buFontTx/>
              <a:buNone/>
            </a:pPr>
            <a:endParaRPr lang="en-US">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H(p | A) = conditional entropy = average entropy of conditional class distribution, after we have partitioned the data according to the values in A</a:t>
            </a:r>
          </a:p>
          <a:p>
            <a:pPr eaLnBrk="1" hangingPunct="1">
              <a:spcBef>
                <a:spcPts val="450"/>
              </a:spcBef>
              <a:buClrTx/>
              <a:buFontTx/>
              <a:buNone/>
            </a:pPr>
            <a:endParaRPr lang="en-US">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Gain(A) = H(p) – H(p | A)</a:t>
            </a:r>
          </a:p>
          <a:p>
            <a:pPr eaLnBrk="1" hangingPunct="1">
              <a:spcBef>
                <a:spcPts val="450"/>
              </a:spcBef>
              <a:buClrTx/>
              <a:buFontTx/>
              <a:buNone/>
            </a:pPr>
            <a:endParaRPr lang="en-US">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Simple rule in decision tree learning</a:t>
            </a:r>
          </a:p>
          <a:p>
            <a:pPr lvl="1" eaLnBrk="1" hangingPunct="1">
              <a:spcBef>
                <a:spcPts val="400"/>
              </a:spcBef>
              <a:buFont typeface="Verdana" pitchFamily="34" charset="0"/>
              <a:buChar char="–"/>
            </a:pPr>
            <a:r>
              <a:rPr lang="en-US" sz="1600">
                <a:solidFill>
                  <a:srgbClr val="000000"/>
                </a:solidFill>
                <a:latin typeface="Verdana" pitchFamily="34" charset="0"/>
              </a:rPr>
              <a:t>At each internal node, split on the node with the largest information gain (or equivalently, with smallest H(p|A))</a:t>
            </a:r>
          </a:p>
          <a:p>
            <a:pPr lvl="1" eaLnBrk="1" hangingPunct="1">
              <a:spcBef>
                <a:spcPts val="400"/>
              </a:spcBef>
              <a:buClrTx/>
              <a:buFontTx/>
              <a:buNone/>
            </a:pPr>
            <a:endParaRPr lang="en-US" sz="1600">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Note that by definition, conditional entropy can’t be greater than the entropy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Root Node Example</a:t>
            </a:r>
          </a:p>
        </p:txBody>
      </p:sp>
      <p:sp>
        <p:nvSpPr>
          <p:cNvPr id="37891" name="Text Box 2"/>
          <p:cNvSpPr txBox="1">
            <a:spLocks noChangeArrowheads="1"/>
          </p:cNvSpPr>
          <p:nvPr/>
        </p:nvSpPr>
        <p:spPr bwMode="auto">
          <a:xfrm>
            <a:off x="609600" y="914400"/>
            <a:ext cx="78486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42900" indent="-339725"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1pPr>
            <a:lvl2pPr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2pPr>
            <a:lvl3pPr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3pPr>
            <a:lvl4pPr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4pPr>
            <a:lvl5pPr eaLnBrk="0" hangingPunc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bg1"/>
                </a:solidFill>
                <a:latin typeface="Arial" pitchFamily="34" charset="0"/>
                <a:cs typeface="Arial" pitchFamily="34" charset="0"/>
              </a:defRPr>
            </a:lvl9pPr>
          </a:lstStyle>
          <a:p>
            <a:pPr eaLnBrk="1" hangingPunct="1">
              <a:spcBef>
                <a:spcPts val="350"/>
              </a:spcBef>
              <a:buClrTx/>
              <a:buFontTx/>
              <a:buNone/>
            </a:pPr>
            <a:r>
              <a:rPr lang="en-US" sz="1400" dirty="0">
                <a:solidFill>
                  <a:srgbClr val="000000"/>
                </a:solidFill>
                <a:latin typeface="Verdana" pitchFamily="34" charset="0"/>
              </a:rPr>
              <a:t>For the training set, </a:t>
            </a:r>
            <a:r>
              <a:rPr lang="en-US" sz="1600" i="1" dirty="0">
                <a:solidFill>
                  <a:srgbClr val="000000"/>
                </a:solidFill>
                <a:latin typeface="Monotype Corsiva" pitchFamily="66" charset="0"/>
              </a:rPr>
              <a:t>6 positives, 6 negatives</a:t>
            </a:r>
            <a:r>
              <a:rPr lang="en-US" sz="1400" i="1" dirty="0">
                <a:solidFill>
                  <a:srgbClr val="000000"/>
                </a:solidFill>
                <a:latin typeface="Verdana" pitchFamily="34" charset="0"/>
              </a:rPr>
              <a:t>, H(6/12, 6/12) = 1</a:t>
            </a:r>
            <a:r>
              <a:rPr lang="en-US" sz="1400" dirty="0">
                <a:solidFill>
                  <a:srgbClr val="000000"/>
                </a:solidFill>
                <a:latin typeface="Verdana" pitchFamily="34" charset="0"/>
              </a:rPr>
              <a:t> bit</a:t>
            </a:r>
          </a:p>
          <a:p>
            <a:pPr eaLnBrk="1" hangingPunct="1">
              <a:spcBef>
                <a:spcPts val="350"/>
              </a:spcBef>
              <a:buClrTx/>
              <a:buFontTx/>
              <a:buNone/>
            </a:pPr>
            <a:endParaRPr lang="en-US" sz="1400" dirty="0">
              <a:solidFill>
                <a:srgbClr val="000000"/>
              </a:solidFill>
              <a:latin typeface="Verdana" pitchFamily="34" charset="0"/>
            </a:endParaRPr>
          </a:p>
          <a:p>
            <a:pPr eaLnBrk="1" hangingPunct="1">
              <a:spcBef>
                <a:spcPts val="350"/>
              </a:spcBef>
              <a:buClrTx/>
              <a:buFontTx/>
              <a:buNone/>
            </a:pPr>
            <a:endParaRPr lang="en-US" sz="1400" dirty="0">
              <a:solidFill>
                <a:srgbClr val="000000"/>
              </a:solidFill>
              <a:latin typeface="Verdana" pitchFamily="34" charset="0"/>
            </a:endParaRPr>
          </a:p>
          <a:p>
            <a:pPr eaLnBrk="1" hangingPunct="1">
              <a:spcBef>
                <a:spcPts val="350"/>
              </a:spcBef>
              <a:buClrTx/>
              <a:buFontTx/>
              <a:buNone/>
            </a:pPr>
            <a:endParaRPr lang="en-US" sz="1400" dirty="0">
              <a:solidFill>
                <a:srgbClr val="000000"/>
              </a:solidFill>
              <a:latin typeface="Verdana" pitchFamily="34" charset="0"/>
            </a:endParaRPr>
          </a:p>
          <a:p>
            <a:pPr eaLnBrk="1" hangingPunct="1">
              <a:spcBef>
                <a:spcPts val="350"/>
              </a:spcBef>
              <a:buClrTx/>
              <a:buFontTx/>
              <a:buNone/>
            </a:pPr>
            <a:r>
              <a:rPr lang="en-US" sz="1400" dirty="0">
                <a:solidFill>
                  <a:srgbClr val="B80047"/>
                </a:solidFill>
                <a:latin typeface="Lucida Sans Unicode" pitchFamily="34" charset="0"/>
              </a:rPr>
              <a:t>&gt;&gt; H(6/12,6/12) = -(6/12)*log2(6/12)-(6/12)*log2(6/12)</a:t>
            </a:r>
          </a:p>
          <a:p>
            <a:pPr eaLnBrk="1" hangingPunct="1">
              <a:spcBef>
                <a:spcPts val="350"/>
              </a:spcBef>
              <a:buClrTx/>
              <a:buFontTx/>
              <a:buNone/>
            </a:pPr>
            <a:endParaRPr lang="en-US" sz="1400" dirty="0">
              <a:solidFill>
                <a:srgbClr val="000000"/>
              </a:solidFill>
              <a:latin typeface="Verdana" pitchFamily="34" charset="0"/>
            </a:endParaRPr>
          </a:p>
          <a:p>
            <a:pPr eaLnBrk="1" hangingPunct="1">
              <a:spcBef>
                <a:spcPts val="350"/>
              </a:spcBef>
              <a:buClrTx/>
              <a:buFontTx/>
              <a:buNone/>
            </a:pPr>
            <a:r>
              <a:rPr lang="en-US" sz="1400" dirty="0">
                <a:solidFill>
                  <a:srgbClr val="000000"/>
                </a:solidFill>
                <a:latin typeface="Verdana" pitchFamily="34" charset="0"/>
              </a:rPr>
              <a:t>Consider the attributes </a:t>
            </a:r>
            <a:r>
              <a:rPr lang="en-US" sz="1400" i="1" dirty="0">
                <a:solidFill>
                  <a:srgbClr val="000000"/>
                </a:solidFill>
                <a:latin typeface="Verdana" pitchFamily="34" charset="0"/>
              </a:rPr>
              <a:t>Patrons</a:t>
            </a:r>
            <a:r>
              <a:rPr lang="en-US" sz="1400" dirty="0">
                <a:solidFill>
                  <a:srgbClr val="000000"/>
                </a:solidFill>
                <a:latin typeface="Verdana" pitchFamily="34" charset="0"/>
              </a:rPr>
              <a:t> and </a:t>
            </a:r>
            <a:r>
              <a:rPr lang="en-US" sz="1400" i="1" dirty="0">
                <a:solidFill>
                  <a:srgbClr val="000000"/>
                </a:solidFill>
                <a:latin typeface="Verdana" pitchFamily="34" charset="0"/>
              </a:rPr>
              <a:t>Type:</a:t>
            </a:r>
          </a:p>
          <a:p>
            <a:pPr eaLnBrk="1" hangingPunct="1">
              <a:spcBef>
                <a:spcPts val="350"/>
              </a:spcBef>
              <a:buClrTx/>
              <a:buFontTx/>
              <a:buNone/>
            </a:pPr>
            <a:endParaRPr lang="en-US" sz="1400" dirty="0">
              <a:solidFill>
                <a:srgbClr val="000000"/>
              </a:solidFill>
              <a:latin typeface="Verdana" pitchFamily="34" charset="0"/>
            </a:endParaRPr>
          </a:p>
          <a:p>
            <a:pPr eaLnBrk="1" hangingPunct="1">
              <a:spcBef>
                <a:spcPts val="350"/>
              </a:spcBef>
              <a:buClrTx/>
              <a:buFontTx/>
              <a:buNone/>
            </a:pPr>
            <a:endParaRPr lang="en-US" sz="1400" dirty="0">
              <a:solidFill>
                <a:srgbClr val="000000"/>
              </a:solidFill>
              <a:latin typeface="Verdana" pitchFamily="34" charset="0"/>
            </a:endParaRPr>
          </a:p>
          <a:p>
            <a:pPr eaLnBrk="1" hangingPunct="1">
              <a:spcBef>
                <a:spcPts val="350"/>
              </a:spcBef>
              <a:buClrTx/>
              <a:buFontTx/>
              <a:buNone/>
            </a:pPr>
            <a:endParaRPr lang="en-US" sz="1400" dirty="0">
              <a:solidFill>
                <a:srgbClr val="000000"/>
              </a:solidFill>
              <a:latin typeface="Verdana" pitchFamily="34" charset="0"/>
            </a:endParaRPr>
          </a:p>
          <a:p>
            <a:pPr eaLnBrk="1" hangingPunct="1">
              <a:spcBef>
                <a:spcPts val="350"/>
              </a:spcBef>
              <a:buClrTx/>
              <a:buFontTx/>
              <a:buNone/>
            </a:pPr>
            <a:endParaRPr lang="en-US" sz="1400" i="1" dirty="0">
              <a:solidFill>
                <a:srgbClr val="000000"/>
              </a:solidFill>
              <a:latin typeface="Verdana" pitchFamily="34" charset="0"/>
            </a:endParaRPr>
          </a:p>
          <a:p>
            <a:pPr eaLnBrk="1" hangingPunct="1">
              <a:spcBef>
                <a:spcPts val="350"/>
              </a:spcBef>
              <a:buClrTx/>
              <a:buFontTx/>
              <a:buNone/>
            </a:pPr>
            <a:endParaRPr lang="en-US" sz="1400" i="1" dirty="0">
              <a:solidFill>
                <a:srgbClr val="000000"/>
              </a:solidFill>
              <a:latin typeface="Verdana" pitchFamily="34" charset="0"/>
            </a:endParaRPr>
          </a:p>
          <a:p>
            <a:pPr eaLnBrk="1" hangingPunct="1">
              <a:spcBef>
                <a:spcPts val="350"/>
              </a:spcBef>
              <a:buClrTx/>
              <a:buFontTx/>
              <a:buNone/>
            </a:pPr>
            <a:endParaRPr lang="en-US" sz="1400" i="1" dirty="0">
              <a:solidFill>
                <a:srgbClr val="000000"/>
              </a:solidFill>
              <a:latin typeface="Verdana" pitchFamily="34" charset="0"/>
            </a:endParaRPr>
          </a:p>
          <a:p>
            <a:pPr eaLnBrk="1" hangingPunct="1">
              <a:spcBef>
                <a:spcPts val="350"/>
              </a:spcBef>
              <a:buClrTx/>
              <a:buFontTx/>
              <a:buNone/>
            </a:pPr>
            <a:endParaRPr lang="en-US" sz="1400" i="1" dirty="0">
              <a:solidFill>
                <a:srgbClr val="000000"/>
              </a:solidFill>
              <a:latin typeface="Verdana" pitchFamily="34" charset="0"/>
            </a:endParaRPr>
          </a:p>
          <a:p>
            <a:pPr eaLnBrk="1" hangingPunct="1">
              <a:spcBef>
                <a:spcPts val="350"/>
              </a:spcBef>
              <a:buClrTx/>
              <a:buFontTx/>
              <a:buNone/>
            </a:pPr>
            <a:endParaRPr lang="en-US" sz="1400" i="1" dirty="0">
              <a:solidFill>
                <a:srgbClr val="000000"/>
              </a:solidFill>
              <a:latin typeface="Verdana" pitchFamily="34" charset="0"/>
            </a:endParaRPr>
          </a:p>
          <a:p>
            <a:pPr eaLnBrk="1" hangingPunct="1">
              <a:spcBef>
                <a:spcPts val="350"/>
              </a:spcBef>
              <a:buClrTx/>
              <a:buFontTx/>
              <a:buNone/>
            </a:pPr>
            <a:r>
              <a:rPr lang="en-US" sz="1400" i="1" dirty="0">
                <a:solidFill>
                  <a:srgbClr val="000000"/>
                </a:solidFill>
                <a:latin typeface="Verdana" pitchFamily="34" charset="0"/>
              </a:rPr>
              <a:t>Patrons</a:t>
            </a:r>
            <a:r>
              <a:rPr lang="en-US" sz="1400" dirty="0">
                <a:solidFill>
                  <a:srgbClr val="000000"/>
                </a:solidFill>
                <a:latin typeface="Verdana" pitchFamily="34" charset="0"/>
              </a:rPr>
              <a:t> has the highest IG of all attributes and so is chosen by the learning algorithm as the root</a:t>
            </a:r>
          </a:p>
          <a:p>
            <a:pPr eaLnBrk="1" hangingPunct="1">
              <a:spcBef>
                <a:spcPts val="350"/>
              </a:spcBef>
              <a:buClrTx/>
              <a:buFontTx/>
              <a:buNone/>
            </a:pPr>
            <a:endParaRPr lang="en-US" sz="1400" dirty="0">
              <a:solidFill>
                <a:srgbClr val="000000"/>
              </a:solidFill>
              <a:latin typeface="Verdana" pitchFamily="34" charset="0"/>
            </a:endParaRPr>
          </a:p>
          <a:p>
            <a:pPr eaLnBrk="1" hangingPunct="1">
              <a:spcBef>
                <a:spcPts val="350"/>
              </a:spcBef>
              <a:buClrTx/>
              <a:buFontTx/>
              <a:buNone/>
            </a:pPr>
            <a:r>
              <a:rPr lang="en-US" sz="1400" dirty="0">
                <a:solidFill>
                  <a:srgbClr val="000000"/>
                </a:solidFill>
                <a:latin typeface="Verdana" pitchFamily="34" charset="0"/>
              </a:rPr>
              <a:t>Information gain is then repeatedly applied at internal nodes until all leaves contain only examples from one class or the other</a:t>
            </a:r>
          </a:p>
        </p:txBody>
      </p:sp>
      <p:graphicFrame>
        <p:nvGraphicFramePr>
          <p:cNvPr id="37892" name="Object 3"/>
          <p:cNvGraphicFramePr>
            <a:graphicFrameLocks noChangeAspect="1"/>
          </p:cNvGraphicFramePr>
          <p:nvPr/>
        </p:nvGraphicFramePr>
        <p:xfrm>
          <a:off x="685800" y="3001963"/>
          <a:ext cx="7329488" cy="1600200"/>
        </p:xfrm>
        <a:graphic>
          <a:graphicData uri="http://schemas.openxmlformats.org/presentationml/2006/ole">
            <mc:AlternateContent xmlns:mc="http://schemas.openxmlformats.org/markup-compatibility/2006">
              <mc:Choice xmlns:v="urn:schemas-microsoft-com:vml" Requires="v">
                <p:oleObj spid="_x0000_s37909" name="Equation" r:id="rId4" imgW="491489" imgH="491489" progId="Equation.3">
                  <p:embed/>
                </p:oleObj>
              </mc:Choice>
              <mc:Fallback>
                <p:oleObj name="Equation" r:id="rId4" imgW="491489" imgH="491489"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3001963"/>
                        <a:ext cx="7329488" cy="16002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893" name="Line 4"/>
          <p:cNvSpPr>
            <a:spLocks noChangeShapeType="1"/>
          </p:cNvSpPr>
          <p:nvPr/>
        </p:nvSpPr>
        <p:spPr bwMode="auto">
          <a:xfrm flipH="1" flipV="1">
            <a:off x="4686300" y="1143000"/>
            <a:ext cx="387350" cy="346075"/>
          </a:xfrm>
          <a:prstGeom prst="line">
            <a:avLst/>
          </a:prstGeom>
          <a:noFill/>
          <a:ln w="936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894" name="Text Box 5"/>
          <p:cNvSpPr txBox="1">
            <a:spLocks noChangeArrowheads="1"/>
          </p:cNvSpPr>
          <p:nvPr/>
        </p:nvSpPr>
        <p:spPr bwMode="auto">
          <a:xfrm>
            <a:off x="4191000" y="1312863"/>
            <a:ext cx="1371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a:solidFill>
                  <a:srgbClr val="000000"/>
                </a:solidFill>
              </a:rPr>
              <a:t>positive (p)</a:t>
            </a:r>
          </a:p>
        </p:txBody>
      </p:sp>
      <p:sp>
        <p:nvSpPr>
          <p:cNvPr id="37895" name="Line 6"/>
          <p:cNvSpPr>
            <a:spLocks noChangeShapeType="1"/>
          </p:cNvSpPr>
          <p:nvPr/>
        </p:nvSpPr>
        <p:spPr bwMode="auto">
          <a:xfrm flipH="1" flipV="1">
            <a:off x="5483225" y="1139825"/>
            <a:ext cx="692150" cy="463550"/>
          </a:xfrm>
          <a:prstGeom prst="line">
            <a:avLst/>
          </a:prstGeom>
          <a:noFill/>
          <a:ln w="936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896" name="Text Box 7"/>
          <p:cNvSpPr txBox="1">
            <a:spLocks noChangeArrowheads="1"/>
          </p:cNvSpPr>
          <p:nvPr/>
        </p:nvSpPr>
        <p:spPr bwMode="auto">
          <a:xfrm>
            <a:off x="6130925" y="1404938"/>
            <a:ext cx="15652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5000" rIns="90000" bIns="450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a:solidFill>
                  <a:srgbClr val="000000"/>
                </a:solidFill>
              </a:rPr>
              <a:t>negative (1-p)</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Choosing an attribute</a:t>
            </a:r>
          </a:p>
        </p:txBody>
      </p:sp>
      <p:pic>
        <p:nvPicPr>
          <p:cNvPr id="389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2286000"/>
            <a:ext cx="68580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Decision Tree Learned</a:t>
            </a:r>
          </a:p>
        </p:txBody>
      </p:sp>
      <p:sp>
        <p:nvSpPr>
          <p:cNvPr id="39939"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350"/>
              </a:spcBef>
              <a:buFont typeface="Verdana" pitchFamily="34" charset="0"/>
              <a:buChar char="•"/>
            </a:pPr>
            <a:r>
              <a:rPr lang="en-US" sz="1400">
                <a:solidFill>
                  <a:srgbClr val="000000"/>
                </a:solidFill>
                <a:latin typeface="Verdana" pitchFamily="34" charset="0"/>
              </a:rPr>
              <a:t>Decision tree learned from the 12 examples:</a:t>
            </a: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p:txBody>
      </p:sp>
      <p:pic>
        <p:nvPicPr>
          <p:cNvPr id="3994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981200"/>
            <a:ext cx="4038600" cy="324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9"/>
          <p:cNvSpPr>
            <a:spLocks noGrp="1" noChangeArrowheads="1"/>
          </p:cNvSpPr>
          <p:nvPr>
            <p:ph type="title"/>
          </p:nvPr>
        </p:nvSpPr>
        <p:spPr/>
        <p:txBody>
          <a:bodyPr/>
          <a:lstStyle/>
          <a:p>
            <a:pPr eaLnBrk="1" hangingPunct="1"/>
            <a:r>
              <a:rPr lang="en-US" smtClean="0"/>
              <a:t>True Tree (left) versus Learned Tree (right)</a:t>
            </a:r>
          </a:p>
        </p:txBody>
      </p:sp>
      <p:pic>
        <p:nvPicPr>
          <p:cNvPr id="40963" name="Picture 5" descr="restaurant-tree"/>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57200" y="1393825"/>
            <a:ext cx="4038600" cy="2898775"/>
          </a:xfrm>
          <a:noFill/>
        </p:spPr>
      </p:pic>
      <p:pic>
        <p:nvPicPr>
          <p:cNvPr id="40964" name="Picture 8" descr="induced-restaurant-tree"/>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5562600" y="1447800"/>
            <a:ext cx="3200400" cy="2570163"/>
          </a:xfr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Assessing Performance</a:t>
            </a:r>
          </a:p>
        </p:txBody>
      </p:sp>
      <p:sp>
        <p:nvSpPr>
          <p:cNvPr id="41987"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609600" indent="-606425" eaLnBrk="0" hangingPunc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1pPr>
            <a:lvl2pPr eaLnBrk="0" hangingPunc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2pPr>
            <a:lvl3pPr eaLnBrk="0" hangingPunc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3pPr>
            <a:lvl4pPr eaLnBrk="0" hangingPunc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4pPr>
            <a:lvl5pPr eaLnBrk="0" hangingPunc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9pPr>
          </a:lstStyle>
          <a:p>
            <a:pPr eaLnBrk="1" hangingPunct="1">
              <a:spcBef>
                <a:spcPts val="350"/>
              </a:spcBef>
              <a:buClrTx/>
              <a:buFontTx/>
              <a:buNone/>
            </a:pPr>
            <a:r>
              <a:rPr lang="en-US" sz="1400">
                <a:solidFill>
                  <a:srgbClr val="000000"/>
                </a:solidFill>
                <a:latin typeface="Verdana" pitchFamily="34" charset="0"/>
              </a:rPr>
              <a:t>Training data performance is typically optimistic</a:t>
            </a:r>
          </a:p>
          <a:p>
            <a:pPr eaLnBrk="1" hangingPunct="1">
              <a:spcBef>
                <a:spcPts val="350"/>
              </a:spcBef>
              <a:buClrTx/>
              <a:buFontTx/>
              <a:buNone/>
            </a:pPr>
            <a:r>
              <a:rPr lang="en-US" sz="1400">
                <a:solidFill>
                  <a:srgbClr val="000000"/>
                </a:solidFill>
                <a:latin typeface="Verdana" pitchFamily="34" charset="0"/>
              </a:rPr>
              <a:t>	e.g., error rate on training data</a:t>
            </a: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r>
              <a:rPr lang="en-US" sz="1400">
                <a:solidFill>
                  <a:srgbClr val="000000"/>
                </a:solidFill>
                <a:latin typeface="Verdana" pitchFamily="34" charset="0"/>
              </a:rPr>
              <a:t>Reasons?</a:t>
            </a:r>
          </a:p>
          <a:p>
            <a:pPr eaLnBrk="1" hangingPunct="1">
              <a:spcBef>
                <a:spcPts val="350"/>
              </a:spcBef>
              <a:buClrTx/>
              <a:buFontTx/>
              <a:buNone/>
            </a:pPr>
            <a:r>
              <a:rPr lang="en-US" sz="1400">
                <a:solidFill>
                  <a:srgbClr val="000000"/>
                </a:solidFill>
                <a:latin typeface="Verdana" pitchFamily="34" charset="0"/>
              </a:rPr>
              <a:t>	- classifier may not have enough data to fully learn the concept (but</a:t>
            </a:r>
          </a:p>
          <a:p>
            <a:pPr eaLnBrk="1" hangingPunct="1">
              <a:spcBef>
                <a:spcPts val="350"/>
              </a:spcBef>
              <a:buClrTx/>
              <a:buFontTx/>
              <a:buNone/>
            </a:pPr>
            <a:r>
              <a:rPr lang="en-US" sz="1400">
                <a:solidFill>
                  <a:srgbClr val="000000"/>
                </a:solidFill>
                <a:latin typeface="Verdana" pitchFamily="34" charset="0"/>
              </a:rPr>
              <a:t>               on training data we don’t know this)</a:t>
            </a:r>
          </a:p>
          <a:p>
            <a:pPr eaLnBrk="1" hangingPunct="1">
              <a:spcBef>
                <a:spcPts val="350"/>
              </a:spcBef>
              <a:buClrTx/>
              <a:buFontTx/>
              <a:buNone/>
            </a:pPr>
            <a:r>
              <a:rPr lang="en-US" sz="1400">
                <a:solidFill>
                  <a:srgbClr val="000000"/>
                </a:solidFill>
                <a:latin typeface="Verdana" pitchFamily="34" charset="0"/>
              </a:rPr>
              <a:t>          - for noisy data, the classifier may overfit the training data</a:t>
            </a: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r>
              <a:rPr lang="en-US" sz="1400">
                <a:solidFill>
                  <a:srgbClr val="000000"/>
                </a:solidFill>
                <a:latin typeface="Verdana" pitchFamily="34" charset="0"/>
              </a:rPr>
              <a:t>In practice we want to assess performance “out of sample”</a:t>
            </a:r>
          </a:p>
          <a:p>
            <a:pPr eaLnBrk="1" hangingPunct="1">
              <a:spcBef>
                <a:spcPts val="350"/>
              </a:spcBef>
              <a:buClrTx/>
              <a:buFontTx/>
              <a:buNone/>
            </a:pPr>
            <a:r>
              <a:rPr lang="en-US" sz="1400">
                <a:solidFill>
                  <a:srgbClr val="000000"/>
                </a:solidFill>
                <a:latin typeface="Verdana" pitchFamily="34" charset="0"/>
              </a:rPr>
              <a:t>	how well will the classifier do on new unseen data? This is the</a:t>
            </a:r>
          </a:p>
          <a:p>
            <a:pPr eaLnBrk="1" hangingPunct="1">
              <a:spcBef>
                <a:spcPts val="350"/>
              </a:spcBef>
              <a:buClrTx/>
              <a:buFontTx/>
              <a:buNone/>
            </a:pPr>
            <a:r>
              <a:rPr lang="en-US" sz="1400">
                <a:solidFill>
                  <a:srgbClr val="000000"/>
                </a:solidFill>
                <a:latin typeface="Verdana" pitchFamily="34" charset="0"/>
              </a:rPr>
              <a:t>            true test of what we have learned (just like a classroom)</a:t>
            </a: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r>
              <a:rPr lang="en-US" sz="1400">
                <a:solidFill>
                  <a:srgbClr val="000000"/>
                </a:solidFill>
                <a:latin typeface="Verdana" pitchFamily="34" charset="0"/>
              </a:rPr>
              <a:t>With large data sets we can partition our data into 2 subsets, train and test</a:t>
            </a:r>
          </a:p>
          <a:p>
            <a:pPr eaLnBrk="1" hangingPunct="1">
              <a:spcBef>
                <a:spcPts val="350"/>
              </a:spcBef>
              <a:buClrTx/>
              <a:buFontTx/>
              <a:buNone/>
            </a:pPr>
            <a:r>
              <a:rPr lang="en-US" sz="1400">
                <a:solidFill>
                  <a:srgbClr val="000000"/>
                </a:solidFill>
                <a:latin typeface="Verdana" pitchFamily="34" charset="0"/>
              </a:rPr>
              <a:t>	- build a model on the training data</a:t>
            </a:r>
          </a:p>
          <a:p>
            <a:pPr eaLnBrk="1" hangingPunct="1">
              <a:spcBef>
                <a:spcPts val="350"/>
              </a:spcBef>
              <a:buClrTx/>
              <a:buFontTx/>
              <a:buNone/>
            </a:pPr>
            <a:r>
              <a:rPr lang="en-US" sz="1400">
                <a:solidFill>
                  <a:srgbClr val="000000"/>
                </a:solidFill>
                <a:latin typeface="Verdana" pitchFamily="34" charset="0"/>
              </a:rPr>
              <a:t>          - assess performance on the test data</a:t>
            </a: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457200" y="422275"/>
            <a:ext cx="59436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400" b="1">
                <a:solidFill>
                  <a:srgbClr val="0000FF"/>
                </a:solidFill>
              </a:rPr>
              <a:t>You will be expected to know</a:t>
            </a:r>
          </a:p>
        </p:txBody>
      </p:sp>
      <p:sp>
        <p:nvSpPr>
          <p:cNvPr id="7171" name="Text Box 2"/>
          <p:cNvSpPr txBox="1">
            <a:spLocks noChangeArrowheads="1"/>
          </p:cNvSpPr>
          <p:nvPr/>
        </p:nvSpPr>
        <p:spPr bwMode="auto">
          <a:xfrm>
            <a:off x="457200" y="1143000"/>
            <a:ext cx="8229600" cy="435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SzPct val="45000"/>
              <a:buFont typeface="Wingdings" pitchFamily="2" charset="2"/>
              <a:buChar char=""/>
            </a:pPr>
            <a:r>
              <a:rPr lang="en-US" sz="2000">
                <a:solidFill>
                  <a:srgbClr val="000000"/>
                </a:solidFill>
              </a:rPr>
              <a:t> Understand Attributes, Error function, Classification,</a:t>
            </a:r>
          </a:p>
          <a:p>
            <a:pPr eaLnBrk="1" hangingPunct="1">
              <a:buClrTx/>
              <a:buSzPct val="45000"/>
              <a:buFontTx/>
              <a:buNone/>
            </a:pPr>
            <a:r>
              <a:rPr lang="en-US" sz="2000">
                <a:solidFill>
                  <a:srgbClr val="000000"/>
                </a:solidFill>
              </a:rPr>
              <a:t> Regression, Hypothesis (Predictor function) </a:t>
            </a:r>
          </a:p>
          <a:p>
            <a:pPr eaLnBrk="1" hangingPunct="1">
              <a:buClrTx/>
              <a:buSzPct val="45000"/>
              <a:buFontTx/>
              <a:buNone/>
            </a:pPr>
            <a:endParaRPr lang="en-US" sz="2000">
              <a:solidFill>
                <a:srgbClr val="000000"/>
              </a:solidFill>
            </a:endParaRPr>
          </a:p>
          <a:p>
            <a:pPr eaLnBrk="1" hangingPunct="1">
              <a:buSzPct val="45000"/>
              <a:buFont typeface="Wingdings" pitchFamily="2" charset="2"/>
              <a:buChar char=""/>
            </a:pPr>
            <a:r>
              <a:rPr lang="en-US" sz="2000">
                <a:solidFill>
                  <a:srgbClr val="000000"/>
                </a:solidFill>
              </a:rPr>
              <a:t> What is Supervised Learning?</a:t>
            </a:r>
          </a:p>
          <a:p>
            <a:pPr eaLnBrk="1" hangingPunct="1">
              <a:buClrTx/>
              <a:buSzPct val="45000"/>
              <a:buFontTx/>
              <a:buNone/>
            </a:pPr>
            <a:endParaRPr lang="en-US" sz="2000">
              <a:solidFill>
                <a:srgbClr val="000000"/>
              </a:solidFill>
            </a:endParaRPr>
          </a:p>
          <a:p>
            <a:pPr eaLnBrk="1" hangingPunct="1">
              <a:buSzPct val="45000"/>
              <a:buFont typeface="Wingdings" pitchFamily="2" charset="2"/>
              <a:buChar char=""/>
            </a:pPr>
            <a:r>
              <a:rPr lang="en-US" sz="2000">
                <a:solidFill>
                  <a:srgbClr val="000000"/>
                </a:solidFill>
              </a:rPr>
              <a:t> Decision Tree Algorithm</a:t>
            </a:r>
          </a:p>
          <a:p>
            <a:pPr eaLnBrk="1" hangingPunct="1">
              <a:buClrTx/>
              <a:buSzPct val="45000"/>
              <a:buFontTx/>
              <a:buNone/>
            </a:pPr>
            <a:endParaRPr lang="en-US" sz="2000">
              <a:solidFill>
                <a:srgbClr val="000000"/>
              </a:solidFill>
            </a:endParaRPr>
          </a:p>
          <a:p>
            <a:pPr eaLnBrk="1" hangingPunct="1">
              <a:buSzPct val="45000"/>
              <a:buFont typeface="Wingdings" pitchFamily="2" charset="2"/>
              <a:buChar char=""/>
            </a:pPr>
            <a:r>
              <a:rPr lang="en-US" sz="2000">
                <a:solidFill>
                  <a:srgbClr val="000000"/>
                </a:solidFill>
              </a:rPr>
              <a:t> Entropy</a:t>
            </a:r>
          </a:p>
          <a:p>
            <a:pPr eaLnBrk="1" hangingPunct="1">
              <a:buClrTx/>
              <a:buSzPct val="45000"/>
              <a:buFontTx/>
              <a:buNone/>
            </a:pPr>
            <a:endParaRPr lang="en-US" sz="2000">
              <a:solidFill>
                <a:srgbClr val="000000"/>
              </a:solidFill>
            </a:endParaRPr>
          </a:p>
          <a:p>
            <a:pPr eaLnBrk="1" hangingPunct="1">
              <a:buSzPct val="45000"/>
              <a:buFont typeface="Wingdings" pitchFamily="2" charset="2"/>
              <a:buChar char=""/>
            </a:pPr>
            <a:r>
              <a:rPr lang="en-US" sz="2000">
                <a:solidFill>
                  <a:srgbClr val="000000"/>
                </a:solidFill>
              </a:rPr>
              <a:t> Information Gain</a:t>
            </a:r>
          </a:p>
          <a:p>
            <a:pPr eaLnBrk="1" hangingPunct="1">
              <a:buClrTx/>
              <a:buSzPct val="45000"/>
              <a:buFontTx/>
              <a:buNone/>
            </a:pPr>
            <a:endParaRPr lang="en-US" sz="2000">
              <a:solidFill>
                <a:srgbClr val="000000"/>
              </a:solidFill>
            </a:endParaRPr>
          </a:p>
          <a:p>
            <a:pPr eaLnBrk="1" hangingPunct="1">
              <a:buSzPct val="45000"/>
              <a:buFont typeface="Wingdings" pitchFamily="2" charset="2"/>
              <a:buChar char=""/>
            </a:pPr>
            <a:r>
              <a:rPr lang="en-US" sz="2000">
                <a:solidFill>
                  <a:srgbClr val="000000"/>
                </a:solidFill>
              </a:rPr>
              <a:t> Tradeoff between train and test with model complexity</a:t>
            </a:r>
          </a:p>
          <a:p>
            <a:pPr eaLnBrk="1" hangingPunct="1">
              <a:buClrTx/>
              <a:buSzPct val="45000"/>
              <a:buFontTx/>
              <a:buNone/>
            </a:pPr>
            <a:endParaRPr lang="en-US" sz="2000">
              <a:solidFill>
                <a:srgbClr val="000000"/>
              </a:solidFill>
            </a:endParaRPr>
          </a:p>
          <a:p>
            <a:pPr eaLnBrk="1" hangingPunct="1">
              <a:buSzPct val="45000"/>
              <a:buFont typeface="Wingdings" pitchFamily="2" charset="2"/>
              <a:buChar char=""/>
            </a:pPr>
            <a:r>
              <a:rPr lang="en-US" sz="2000">
                <a:solidFill>
                  <a:srgbClr val="000000"/>
                </a:solidFill>
              </a:rPr>
              <a:t> Cross validation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438400"/>
            <a:ext cx="5105400"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3011" name="Text Box 2"/>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Example of Test Performance</a:t>
            </a:r>
          </a:p>
        </p:txBody>
      </p:sp>
      <p:sp>
        <p:nvSpPr>
          <p:cNvPr id="43012" name="Text Box 3"/>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609600" indent="-606425" eaLnBrk="0" hangingPunc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1pPr>
            <a:lvl2pPr eaLnBrk="0" hangingPunc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2pPr>
            <a:lvl3pPr eaLnBrk="0" hangingPunc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3pPr>
            <a:lvl4pPr eaLnBrk="0" hangingPunc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4pPr>
            <a:lvl5pPr eaLnBrk="0" hangingPunc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609600" algn="l"/>
                <a:tab pos="1066800" algn="l"/>
                <a:tab pos="1524000" algn="l"/>
                <a:tab pos="1981200" algn="l"/>
                <a:tab pos="2438400" algn="l"/>
                <a:tab pos="2895600" algn="l"/>
                <a:tab pos="3352800" algn="l"/>
                <a:tab pos="3810000" algn="l"/>
                <a:tab pos="4267200" algn="l"/>
                <a:tab pos="4724400" algn="l"/>
                <a:tab pos="5181600" algn="l"/>
                <a:tab pos="5638800" algn="l"/>
                <a:tab pos="6096000" algn="l"/>
                <a:tab pos="6553200" algn="l"/>
                <a:tab pos="7010400" algn="l"/>
                <a:tab pos="7467600" algn="l"/>
                <a:tab pos="7924800" algn="l"/>
                <a:tab pos="8382000" algn="l"/>
                <a:tab pos="8839200" algn="l"/>
                <a:tab pos="9296400" algn="l"/>
                <a:tab pos="9753600" algn="l"/>
              </a:tabLst>
              <a:defRPr>
                <a:solidFill>
                  <a:schemeClr val="bg1"/>
                </a:solidFill>
                <a:latin typeface="Arial" pitchFamily="34" charset="0"/>
                <a:cs typeface="Arial" pitchFamily="34" charset="0"/>
              </a:defRPr>
            </a:lvl9pPr>
          </a:lstStyle>
          <a:p>
            <a:pPr eaLnBrk="1" hangingPunct="1">
              <a:spcBef>
                <a:spcPts val="350"/>
              </a:spcBef>
              <a:buClrTx/>
              <a:buFontTx/>
              <a:buNone/>
            </a:pPr>
            <a:r>
              <a:rPr lang="en-US" sz="1400">
                <a:solidFill>
                  <a:srgbClr val="000000"/>
                </a:solidFill>
                <a:latin typeface="Verdana" pitchFamily="34" charset="0"/>
              </a:rPr>
              <a:t>Restaurant problem</a:t>
            </a:r>
          </a:p>
          <a:p>
            <a:pPr eaLnBrk="1" hangingPunct="1">
              <a:spcBef>
                <a:spcPts val="350"/>
              </a:spcBef>
              <a:buClrTx/>
              <a:buFontTx/>
              <a:buNone/>
            </a:pPr>
            <a:r>
              <a:rPr lang="en-US" sz="1400">
                <a:solidFill>
                  <a:srgbClr val="000000"/>
                </a:solidFill>
                <a:latin typeface="Verdana" pitchFamily="34" charset="0"/>
              </a:rPr>
              <a:t>	- simulate 100 data sets of different sizes</a:t>
            </a:r>
          </a:p>
          <a:p>
            <a:pPr eaLnBrk="1" hangingPunct="1">
              <a:spcBef>
                <a:spcPts val="350"/>
              </a:spcBef>
              <a:buClrTx/>
              <a:buFontTx/>
              <a:buNone/>
            </a:pPr>
            <a:r>
              <a:rPr lang="en-US" sz="1400">
                <a:solidFill>
                  <a:srgbClr val="000000"/>
                </a:solidFill>
                <a:latin typeface="Verdana" pitchFamily="34" charset="0"/>
              </a:rPr>
              <a:t>          - train on this data, and assess performance on an independent test set</a:t>
            </a:r>
          </a:p>
          <a:p>
            <a:pPr eaLnBrk="1" hangingPunct="1">
              <a:spcBef>
                <a:spcPts val="350"/>
              </a:spcBef>
              <a:buClrTx/>
              <a:buFontTx/>
              <a:buNone/>
            </a:pPr>
            <a:r>
              <a:rPr lang="en-US" sz="1400">
                <a:solidFill>
                  <a:srgbClr val="000000"/>
                </a:solidFill>
                <a:latin typeface="Verdana" pitchFamily="34" charset="0"/>
              </a:rPr>
              <a:t>          - learning curve = plotting accuracy as a function of training set size</a:t>
            </a:r>
          </a:p>
          <a:p>
            <a:pPr eaLnBrk="1" hangingPunct="1">
              <a:spcBef>
                <a:spcPts val="350"/>
              </a:spcBef>
              <a:buClrTx/>
              <a:buFontTx/>
              <a:buNone/>
            </a:pPr>
            <a:r>
              <a:rPr lang="en-US" sz="1400">
                <a:solidFill>
                  <a:srgbClr val="000000"/>
                </a:solidFill>
                <a:latin typeface="Verdana" pitchFamily="34" charset="0"/>
              </a:rPr>
              <a:t>          - typical “diminishing returns” effect (some nice theory to explain this)</a:t>
            </a: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a:p>
            <a:pPr eaLnBrk="1" hangingPunct="1">
              <a:spcBef>
                <a:spcPts val="350"/>
              </a:spcBef>
              <a:buClrTx/>
              <a:buFontTx/>
              <a:buNone/>
            </a:pPr>
            <a:endParaRPr lang="en-US" sz="1400">
              <a:solidFill>
                <a:srgbClr val="000000"/>
              </a:solidFill>
              <a:latin typeface="Verdan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Overfitting and Underfitting</a:t>
            </a:r>
          </a:p>
        </p:txBody>
      </p:sp>
      <p:sp>
        <p:nvSpPr>
          <p:cNvPr id="44035" name="Line 2"/>
          <p:cNvSpPr>
            <a:spLocks noChangeShapeType="1"/>
          </p:cNvSpPr>
          <p:nvPr/>
        </p:nvSpPr>
        <p:spPr bwMode="auto">
          <a:xfrm flipV="1">
            <a:off x="1752600" y="2409825"/>
            <a:ext cx="1588" cy="313055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36" name="Line 3"/>
          <p:cNvSpPr>
            <a:spLocks noChangeShapeType="1"/>
          </p:cNvSpPr>
          <p:nvPr/>
        </p:nvSpPr>
        <p:spPr bwMode="auto">
          <a:xfrm>
            <a:off x="1752600" y="5537200"/>
            <a:ext cx="601980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37" name="Oval 4"/>
          <p:cNvSpPr>
            <a:spLocks noChangeArrowheads="1"/>
          </p:cNvSpPr>
          <p:nvPr/>
        </p:nvSpPr>
        <p:spPr bwMode="auto">
          <a:xfrm>
            <a:off x="2209800" y="46228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4038" name="Oval 5"/>
          <p:cNvSpPr>
            <a:spLocks noChangeArrowheads="1"/>
          </p:cNvSpPr>
          <p:nvPr/>
        </p:nvSpPr>
        <p:spPr bwMode="auto">
          <a:xfrm>
            <a:off x="2590800" y="38608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4039" name="Oval 6"/>
          <p:cNvSpPr>
            <a:spLocks noChangeArrowheads="1"/>
          </p:cNvSpPr>
          <p:nvPr/>
        </p:nvSpPr>
        <p:spPr bwMode="auto">
          <a:xfrm>
            <a:off x="3200400" y="40894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4040" name="Oval 7"/>
          <p:cNvSpPr>
            <a:spLocks noChangeArrowheads="1"/>
          </p:cNvSpPr>
          <p:nvPr/>
        </p:nvSpPr>
        <p:spPr bwMode="auto">
          <a:xfrm>
            <a:off x="3581400" y="35560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4041" name="Oval 8"/>
          <p:cNvSpPr>
            <a:spLocks noChangeArrowheads="1"/>
          </p:cNvSpPr>
          <p:nvPr/>
        </p:nvSpPr>
        <p:spPr bwMode="auto">
          <a:xfrm>
            <a:off x="4267200" y="37084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4042" name="Oval 9"/>
          <p:cNvSpPr>
            <a:spLocks noChangeArrowheads="1"/>
          </p:cNvSpPr>
          <p:nvPr/>
        </p:nvSpPr>
        <p:spPr bwMode="auto">
          <a:xfrm>
            <a:off x="5029200" y="35560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4043" name="Oval 10"/>
          <p:cNvSpPr>
            <a:spLocks noChangeArrowheads="1"/>
          </p:cNvSpPr>
          <p:nvPr/>
        </p:nvSpPr>
        <p:spPr bwMode="auto">
          <a:xfrm>
            <a:off x="5486400" y="24130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4044" name="Oval 11"/>
          <p:cNvSpPr>
            <a:spLocks noChangeArrowheads="1"/>
          </p:cNvSpPr>
          <p:nvPr/>
        </p:nvSpPr>
        <p:spPr bwMode="auto">
          <a:xfrm>
            <a:off x="6324600" y="26416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4045" name="Text Box 12"/>
          <p:cNvSpPr txBox="1">
            <a:spLocks noChangeArrowheads="1"/>
          </p:cNvSpPr>
          <p:nvPr/>
        </p:nvSpPr>
        <p:spPr bwMode="auto">
          <a:xfrm>
            <a:off x="7011988" y="5613400"/>
            <a:ext cx="400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400">
                <a:solidFill>
                  <a:srgbClr val="000000"/>
                </a:solidFill>
                <a:latin typeface="Times New Roman" pitchFamily="18" charset="0"/>
              </a:rPr>
              <a:t>X</a:t>
            </a:r>
          </a:p>
        </p:txBody>
      </p:sp>
      <p:sp>
        <p:nvSpPr>
          <p:cNvPr id="44046" name="Text Box 13"/>
          <p:cNvSpPr txBox="1">
            <a:spLocks noChangeArrowheads="1"/>
          </p:cNvSpPr>
          <p:nvPr/>
        </p:nvSpPr>
        <p:spPr bwMode="auto">
          <a:xfrm>
            <a:off x="1068388" y="2565400"/>
            <a:ext cx="400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400">
                <a:solidFill>
                  <a:srgbClr val="000000"/>
                </a:solidFill>
                <a:latin typeface="Times New Roman" pitchFamily="18" charset="0"/>
              </a:rPr>
              <a:t>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A Complex Model</a:t>
            </a:r>
          </a:p>
        </p:txBody>
      </p:sp>
      <p:sp>
        <p:nvSpPr>
          <p:cNvPr id="45059" name="Line 2"/>
          <p:cNvSpPr>
            <a:spLocks noChangeShapeType="1"/>
          </p:cNvSpPr>
          <p:nvPr/>
        </p:nvSpPr>
        <p:spPr bwMode="auto">
          <a:xfrm flipV="1">
            <a:off x="1752600" y="2409825"/>
            <a:ext cx="1588" cy="313055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0" name="Line 3"/>
          <p:cNvSpPr>
            <a:spLocks noChangeShapeType="1"/>
          </p:cNvSpPr>
          <p:nvPr/>
        </p:nvSpPr>
        <p:spPr bwMode="auto">
          <a:xfrm>
            <a:off x="1752600" y="5537200"/>
            <a:ext cx="601980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1" name="Oval 4"/>
          <p:cNvSpPr>
            <a:spLocks noChangeArrowheads="1"/>
          </p:cNvSpPr>
          <p:nvPr/>
        </p:nvSpPr>
        <p:spPr bwMode="auto">
          <a:xfrm>
            <a:off x="2209800" y="46228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5062" name="Oval 5"/>
          <p:cNvSpPr>
            <a:spLocks noChangeArrowheads="1"/>
          </p:cNvSpPr>
          <p:nvPr/>
        </p:nvSpPr>
        <p:spPr bwMode="auto">
          <a:xfrm>
            <a:off x="2590800" y="38608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5063" name="Oval 6"/>
          <p:cNvSpPr>
            <a:spLocks noChangeArrowheads="1"/>
          </p:cNvSpPr>
          <p:nvPr/>
        </p:nvSpPr>
        <p:spPr bwMode="auto">
          <a:xfrm>
            <a:off x="3200400" y="40894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5064" name="Oval 7"/>
          <p:cNvSpPr>
            <a:spLocks noChangeArrowheads="1"/>
          </p:cNvSpPr>
          <p:nvPr/>
        </p:nvSpPr>
        <p:spPr bwMode="auto">
          <a:xfrm>
            <a:off x="3581400" y="35560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5065" name="Oval 8"/>
          <p:cNvSpPr>
            <a:spLocks noChangeArrowheads="1"/>
          </p:cNvSpPr>
          <p:nvPr/>
        </p:nvSpPr>
        <p:spPr bwMode="auto">
          <a:xfrm>
            <a:off x="4267200" y="37084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5066" name="Oval 9"/>
          <p:cNvSpPr>
            <a:spLocks noChangeArrowheads="1"/>
          </p:cNvSpPr>
          <p:nvPr/>
        </p:nvSpPr>
        <p:spPr bwMode="auto">
          <a:xfrm>
            <a:off x="5029200" y="35560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5067" name="Oval 10"/>
          <p:cNvSpPr>
            <a:spLocks noChangeArrowheads="1"/>
          </p:cNvSpPr>
          <p:nvPr/>
        </p:nvSpPr>
        <p:spPr bwMode="auto">
          <a:xfrm>
            <a:off x="5486400" y="24130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5068" name="Oval 11"/>
          <p:cNvSpPr>
            <a:spLocks noChangeArrowheads="1"/>
          </p:cNvSpPr>
          <p:nvPr/>
        </p:nvSpPr>
        <p:spPr bwMode="auto">
          <a:xfrm>
            <a:off x="6324600" y="26416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5069" name="Freeform 12"/>
          <p:cNvSpPr>
            <a:spLocks noChangeArrowheads="1"/>
          </p:cNvSpPr>
          <p:nvPr/>
        </p:nvSpPr>
        <p:spPr bwMode="auto">
          <a:xfrm>
            <a:off x="2286000" y="1676400"/>
            <a:ext cx="4800600" cy="4787900"/>
          </a:xfrm>
          <a:custGeom>
            <a:avLst/>
            <a:gdLst>
              <a:gd name="T0" fmla="*/ 0 w 3024"/>
              <a:gd name="T1" fmla="*/ 2147483647 h 3016"/>
              <a:gd name="T2" fmla="*/ 2147483647 w 3024"/>
              <a:gd name="T3" fmla="*/ 2147483647 h 3016"/>
              <a:gd name="T4" fmla="*/ 2147483647 w 3024"/>
              <a:gd name="T5" fmla="*/ 2147483647 h 3016"/>
              <a:gd name="T6" fmla="*/ 2147483647 w 3024"/>
              <a:gd name="T7" fmla="*/ 2147483647 h 3016"/>
              <a:gd name="T8" fmla="*/ 2147483647 w 3024"/>
              <a:gd name="T9" fmla="*/ 2147483647 h 3016"/>
              <a:gd name="T10" fmla="*/ 2147483647 w 3024"/>
              <a:gd name="T11" fmla="*/ 2147483647 h 3016"/>
              <a:gd name="T12" fmla="*/ 2147483647 w 3024"/>
              <a:gd name="T13" fmla="*/ 2147483647 h 3016"/>
              <a:gd name="T14" fmla="*/ 2147483647 w 3024"/>
              <a:gd name="T15" fmla="*/ 2147483647 h 3016"/>
              <a:gd name="T16" fmla="*/ 2147483647 w 3024"/>
              <a:gd name="T17" fmla="*/ 2147483647 h 3016"/>
              <a:gd name="T18" fmla="*/ 2147483647 w 3024"/>
              <a:gd name="T19" fmla="*/ 2147483647 h 3016"/>
              <a:gd name="T20" fmla="*/ 2147483647 w 3024"/>
              <a:gd name="T21" fmla="*/ 2147483647 h 3016"/>
              <a:gd name="T22" fmla="*/ 2147483647 w 3024"/>
              <a:gd name="T23" fmla="*/ 2147483647 h 3016"/>
              <a:gd name="T24" fmla="*/ 2147483647 w 3024"/>
              <a:gd name="T25" fmla="*/ 2147483647 h 3016"/>
              <a:gd name="T26" fmla="*/ 2147483647 w 3024"/>
              <a:gd name="T27" fmla="*/ 2147483647 h 3016"/>
              <a:gd name="T28" fmla="*/ 2147483647 w 3024"/>
              <a:gd name="T29" fmla="*/ 2147483647 h 301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024"/>
              <a:gd name="T46" fmla="*/ 0 h 3016"/>
              <a:gd name="T47" fmla="*/ 3024 w 3024"/>
              <a:gd name="T48" fmla="*/ 3016 h 301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024" h="3016">
                <a:moveTo>
                  <a:pt x="0" y="1904"/>
                </a:moveTo>
                <a:cubicBezTo>
                  <a:pt x="8" y="1396"/>
                  <a:pt x="16" y="888"/>
                  <a:pt x="48" y="800"/>
                </a:cubicBezTo>
                <a:cubicBezTo>
                  <a:pt x="80" y="712"/>
                  <a:pt x="128" y="1152"/>
                  <a:pt x="192" y="1376"/>
                </a:cubicBezTo>
                <a:cubicBezTo>
                  <a:pt x="256" y="1600"/>
                  <a:pt x="368" y="2112"/>
                  <a:pt x="432" y="2144"/>
                </a:cubicBezTo>
                <a:cubicBezTo>
                  <a:pt x="496" y="2176"/>
                  <a:pt x="536" y="1848"/>
                  <a:pt x="576" y="1568"/>
                </a:cubicBezTo>
                <a:cubicBezTo>
                  <a:pt x="616" y="1288"/>
                  <a:pt x="632" y="528"/>
                  <a:pt x="672" y="464"/>
                </a:cubicBezTo>
                <a:cubicBezTo>
                  <a:pt x="712" y="400"/>
                  <a:pt x="752" y="784"/>
                  <a:pt x="816" y="1184"/>
                </a:cubicBezTo>
                <a:cubicBezTo>
                  <a:pt x="880" y="1584"/>
                  <a:pt x="952" y="3016"/>
                  <a:pt x="1056" y="2864"/>
                </a:cubicBezTo>
                <a:cubicBezTo>
                  <a:pt x="1160" y="2712"/>
                  <a:pt x="1320" y="544"/>
                  <a:pt x="1440" y="272"/>
                </a:cubicBezTo>
                <a:cubicBezTo>
                  <a:pt x="1560" y="0"/>
                  <a:pt x="1704" y="1008"/>
                  <a:pt x="1776" y="1232"/>
                </a:cubicBezTo>
                <a:cubicBezTo>
                  <a:pt x="1848" y="1456"/>
                  <a:pt x="1832" y="1744"/>
                  <a:pt x="1872" y="1616"/>
                </a:cubicBezTo>
                <a:cubicBezTo>
                  <a:pt x="1912" y="1488"/>
                  <a:pt x="1944" y="720"/>
                  <a:pt x="2016" y="464"/>
                </a:cubicBezTo>
                <a:cubicBezTo>
                  <a:pt x="2088" y="208"/>
                  <a:pt x="2216" y="56"/>
                  <a:pt x="2304" y="80"/>
                </a:cubicBezTo>
                <a:cubicBezTo>
                  <a:pt x="2392" y="104"/>
                  <a:pt x="2424" y="352"/>
                  <a:pt x="2544" y="608"/>
                </a:cubicBezTo>
                <a:cubicBezTo>
                  <a:pt x="2664" y="864"/>
                  <a:pt x="2844" y="1240"/>
                  <a:pt x="3024" y="1616"/>
                </a:cubicBezTo>
              </a:path>
            </a:pathLst>
          </a:custGeom>
          <a:noFill/>
          <a:ln w="2844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5070" name="Text Box 13"/>
          <p:cNvSpPr txBox="1">
            <a:spLocks noChangeArrowheads="1"/>
          </p:cNvSpPr>
          <p:nvPr/>
        </p:nvSpPr>
        <p:spPr bwMode="auto">
          <a:xfrm>
            <a:off x="7011988" y="5613400"/>
            <a:ext cx="400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400">
                <a:solidFill>
                  <a:srgbClr val="000000"/>
                </a:solidFill>
                <a:latin typeface="Times New Roman" pitchFamily="18" charset="0"/>
              </a:rPr>
              <a:t>X</a:t>
            </a:r>
          </a:p>
        </p:txBody>
      </p:sp>
      <p:sp>
        <p:nvSpPr>
          <p:cNvPr id="45071" name="Text Box 14"/>
          <p:cNvSpPr txBox="1">
            <a:spLocks noChangeArrowheads="1"/>
          </p:cNvSpPr>
          <p:nvPr/>
        </p:nvSpPr>
        <p:spPr bwMode="auto">
          <a:xfrm>
            <a:off x="1068388" y="2565400"/>
            <a:ext cx="400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400">
                <a:solidFill>
                  <a:srgbClr val="000000"/>
                </a:solidFill>
                <a:latin typeface="Times New Roman" pitchFamily="18" charset="0"/>
              </a:rPr>
              <a:t>Y</a:t>
            </a:r>
          </a:p>
        </p:txBody>
      </p:sp>
      <p:sp>
        <p:nvSpPr>
          <p:cNvPr id="45072" name="Rectangle 15"/>
          <p:cNvSpPr>
            <a:spLocks noChangeArrowheads="1"/>
          </p:cNvSpPr>
          <p:nvPr/>
        </p:nvSpPr>
        <p:spPr bwMode="auto">
          <a:xfrm>
            <a:off x="5568950" y="1371600"/>
            <a:ext cx="3238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Y = high-order polynomial in X</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A Much Simpler Model</a:t>
            </a:r>
          </a:p>
        </p:txBody>
      </p:sp>
      <p:sp>
        <p:nvSpPr>
          <p:cNvPr id="46083" name="Line 2"/>
          <p:cNvSpPr>
            <a:spLocks noChangeShapeType="1"/>
          </p:cNvSpPr>
          <p:nvPr/>
        </p:nvSpPr>
        <p:spPr bwMode="auto">
          <a:xfrm flipV="1">
            <a:off x="1752600" y="2409825"/>
            <a:ext cx="1588" cy="313055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84" name="Line 3"/>
          <p:cNvSpPr>
            <a:spLocks noChangeShapeType="1"/>
          </p:cNvSpPr>
          <p:nvPr/>
        </p:nvSpPr>
        <p:spPr bwMode="auto">
          <a:xfrm>
            <a:off x="1752600" y="5537200"/>
            <a:ext cx="601980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85" name="Oval 4"/>
          <p:cNvSpPr>
            <a:spLocks noChangeArrowheads="1"/>
          </p:cNvSpPr>
          <p:nvPr/>
        </p:nvSpPr>
        <p:spPr bwMode="auto">
          <a:xfrm>
            <a:off x="2209800" y="46228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6086" name="Oval 5"/>
          <p:cNvSpPr>
            <a:spLocks noChangeArrowheads="1"/>
          </p:cNvSpPr>
          <p:nvPr/>
        </p:nvSpPr>
        <p:spPr bwMode="auto">
          <a:xfrm>
            <a:off x="2590800" y="38608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6087" name="Oval 6"/>
          <p:cNvSpPr>
            <a:spLocks noChangeArrowheads="1"/>
          </p:cNvSpPr>
          <p:nvPr/>
        </p:nvSpPr>
        <p:spPr bwMode="auto">
          <a:xfrm>
            <a:off x="3200400" y="40894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6088" name="Oval 7"/>
          <p:cNvSpPr>
            <a:spLocks noChangeArrowheads="1"/>
          </p:cNvSpPr>
          <p:nvPr/>
        </p:nvSpPr>
        <p:spPr bwMode="auto">
          <a:xfrm>
            <a:off x="3581400" y="35560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6089" name="Oval 8"/>
          <p:cNvSpPr>
            <a:spLocks noChangeArrowheads="1"/>
          </p:cNvSpPr>
          <p:nvPr/>
        </p:nvSpPr>
        <p:spPr bwMode="auto">
          <a:xfrm>
            <a:off x="4267200" y="37084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6090" name="Oval 9"/>
          <p:cNvSpPr>
            <a:spLocks noChangeArrowheads="1"/>
          </p:cNvSpPr>
          <p:nvPr/>
        </p:nvSpPr>
        <p:spPr bwMode="auto">
          <a:xfrm>
            <a:off x="5029200" y="35560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6091" name="Oval 10"/>
          <p:cNvSpPr>
            <a:spLocks noChangeArrowheads="1"/>
          </p:cNvSpPr>
          <p:nvPr/>
        </p:nvSpPr>
        <p:spPr bwMode="auto">
          <a:xfrm>
            <a:off x="5486400" y="24130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6092" name="Oval 11"/>
          <p:cNvSpPr>
            <a:spLocks noChangeArrowheads="1"/>
          </p:cNvSpPr>
          <p:nvPr/>
        </p:nvSpPr>
        <p:spPr bwMode="auto">
          <a:xfrm>
            <a:off x="6324600" y="2641600"/>
            <a:ext cx="76200" cy="76200"/>
          </a:xfrm>
          <a:prstGeom prst="ellipse">
            <a:avLst/>
          </a:prstGeom>
          <a:solidFill>
            <a:srgbClr val="618FFD"/>
          </a:solidFill>
          <a:ln w="9360">
            <a:solidFill>
              <a:srgbClr val="000000"/>
            </a:solidFill>
            <a:miter lim="800000"/>
            <a:headEnd/>
            <a:tailEnd/>
          </a:ln>
        </p:spPr>
        <p:txBody>
          <a:bodyPr wrap="none" anchor="ctr"/>
          <a:lstStyle/>
          <a:p>
            <a:endParaRPr lang="en-US"/>
          </a:p>
        </p:txBody>
      </p:sp>
      <p:sp>
        <p:nvSpPr>
          <p:cNvPr id="46093" name="Text Box 12"/>
          <p:cNvSpPr txBox="1">
            <a:spLocks noChangeArrowheads="1"/>
          </p:cNvSpPr>
          <p:nvPr/>
        </p:nvSpPr>
        <p:spPr bwMode="auto">
          <a:xfrm>
            <a:off x="7011988" y="5613400"/>
            <a:ext cx="400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400">
                <a:solidFill>
                  <a:srgbClr val="000000"/>
                </a:solidFill>
                <a:latin typeface="Times New Roman" pitchFamily="18" charset="0"/>
              </a:rPr>
              <a:t>X</a:t>
            </a:r>
          </a:p>
        </p:txBody>
      </p:sp>
      <p:sp>
        <p:nvSpPr>
          <p:cNvPr id="46094" name="Text Box 13"/>
          <p:cNvSpPr txBox="1">
            <a:spLocks noChangeArrowheads="1"/>
          </p:cNvSpPr>
          <p:nvPr/>
        </p:nvSpPr>
        <p:spPr bwMode="auto">
          <a:xfrm>
            <a:off x="1068388" y="2565400"/>
            <a:ext cx="400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400">
                <a:solidFill>
                  <a:srgbClr val="000000"/>
                </a:solidFill>
                <a:latin typeface="Times New Roman" pitchFamily="18" charset="0"/>
              </a:rPr>
              <a:t>Y</a:t>
            </a:r>
          </a:p>
        </p:txBody>
      </p:sp>
      <p:sp>
        <p:nvSpPr>
          <p:cNvPr id="46095" name="Line 14"/>
          <p:cNvSpPr>
            <a:spLocks noChangeShapeType="1"/>
          </p:cNvSpPr>
          <p:nvPr/>
        </p:nvSpPr>
        <p:spPr bwMode="auto">
          <a:xfrm flipV="1">
            <a:off x="1219200" y="1901825"/>
            <a:ext cx="5867400" cy="3130550"/>
          </a:xfrm>
          <a:prstGeom prst="line">
            <a:avLst/>
          </a:prstGeom>
          <a:noFill/>
          <a:ln w="28440">
            <a:solidFill>
              <a:srgbClr val="FF33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46096" name="Rectangle 15"/>
          <p:cNvSpPr>
            <a:spLocks noChangeArrowheads="1"/>
          </p:cNvSpPr>
          <p:nvPr/>
        </p:nvSpPr>
        <p:spPr bwMode="auto">
          <a:xfrm>
            <a:off x="6629400" y="1447800"/>
            <a:ext cx="2324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Y = a X  + b  +  noise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Example 2</a:t>
            </a:r>
          </a:p>
        </p:txBody>
      </p:sp>
      <p:pic>
        <p:nvPicPr>
          <p:cNvPr id="4710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295400"/>
            <a:ext cx="3733800" cy="287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Example 2</a:t>
            </a:r>
          </a:p>
        </p:txBody>
      </p:sp>
      <p:pic>
        <p:nvPicPr>
          <p:cNvPr id="4813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295400"/>
            <a:ext cx="3810000" cy="292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Example 2</a:t>
            </a:r>
          </a:p>
        </p:txBody>
      </p:sp>
      <p:pic>
        <p:nvPicPr>
          <p:cNvPr id="4915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295400"/>
            <a:ext cx="3810000" cy="292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Example 2</a:t>
            </a:r>
          </a:p>
        </p:txBody>
      </p:sp>
      <p:pic>
        <p:nvPicPr>
          <p:cNvPr id="5017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371600"/>
            <a:ext cx="3505200"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371600"/>
            <a:ext cx="3429000" cy="2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1203" name="Text Box 2"/>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Example 2</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How Overfitting affects Prediction</a:t>
            </a:r>
          </a:p>
        </p:txBody>
      </p:sp>
      <p:sp>
        <p:nvSpPr>
          <p:cNvPr id="52227" name="Line 2"/>
          <p:cNvSpPr>
            <a:spLocks noChangeShapeType="1"/>
          </p:cNvSpPr>
          <p:nvPr/>
        </p:nvSpPr>
        <p:spPr bwMode="auto">
          <a:xfrm flipV="1">
            <a:off x="1828800" y="1673225"/>
            <a:ext cx="1588" cy="290195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228" name="Text Box 3"/>
          <p:cNvSpPr txBox="1">
            <a:spLocks noChangeArrowheads="1"/>
          </p:cNvSpPr>
          <p:nvPr/>
        </p:nvSpPr>
        <p:spPr bwMode="auto">
          <a:xfrm>
            <a:off x="384175" y="1828800"/>
            <a:ext cx="11811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a:solidFill>
                  <a:srgbClr val="000000"/>
                </a:solidFill>
              </a:rPr>
              <a:t>Predictive</a:t>
            </a:r>
          </a:p>
          <a:p>
            <a:pPr algn="ctr" eaLnBrk="1" hangingPunct="1">
              <a:buClrTx/>
              <a:buFontTx/>
              <a:buNone/>
            </a:pPr>
            <a:r>
              <a:rPr lang="en-US">
                <a:solidFill>
                  <a:srgbClr val="000000"/>
                </a:solidFill>
              </a:rPr>
              <a:t>Error</a:t>
            </a:r>
          </a:p>
        </p:txBody>
      </p:sp>
      <p:sp>
        <p:nvSpPr>
          <p:cNvPr id="52229" name="Line 4"/>
          <p:cNvSpPr>
            <a:spLocks noChangeShapeType="1"/>
          </p:cNvSpPr>
          <p:nvPr/>
        </p:nvSpPr>
        <p:spPr bwMode="auto">
          <a:xfrm>
            <a:off x="1828800" y="4572000"/>
            <a:ext cx="548640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230" name="Text Box 5"/>
          <p:cNvSpPr txBox="1">
            <a:spLocks noChangeArrowheads="1"/>
          </p:cNvSpPr>
          <p:nvPr/>
        </p:nvSpPr>
        <p:spPr bwMode="auto">
          <a:xfrm>
            <a:off x="6026150" y="4724400"/>
            <a:ext cx="19875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a:solidFill>
                  <a:srgbClr val="000000"/>
                </a:solidFill>
              </a:rPr>
              <a:t>Model Complexity</a:t>
            </a:r>
          </a:p>
        </p:txBody>
      </p:sp>
      <p:sp>
        <p:nvSpPr>
          <p:cNvPr id="52231" name="Freeform 6"/>
          <p:cNvSpPr>
            <a:spLocks noChangeArrowheads="1"/>
          </p:cNvSpPr>
          <p:nvPr/>
        </p:nvSpPr>
        <p:spPr bwMode="auto">
          <a:xfrm>
            <a:off x="1981200" y="1981200"/>
            <a:ext cx="5105400" cy="2603500"/>
          </a:xfrm>
          <a:custGeom>
            <a:avLst/>
            <a:gdLst>
              <a:gd name="T0" fmla="*/ 0 w 3216"/>
              <a:gd name="T1" fmla="*/ 0 h 1640"/>
              <a:gd name="T2" fmla="*/ 2147483647 w 3216"/>
              <a:gd name="T3" fmla="*/ 2147483647 h 1640"/>
              <a:gd name="T4" fmla="*/ 2147483647 w 3216"/>
              <a:gd name="T5" fmla="*/ 2147483647 h 1640"/>
              <a:gd name="T6" fmla="*/ 2147483647 w 3216"/>
              <a:gd name="T7" fmla="*/ 2147483647 h 1640"/>
              <a:gd name="T8" fmla="*/ 2147483647 w 3216"/>
              <a:gd name="T9" fmla="*/ 2147483647 h 1640"/>
              <a:gd name="T10" fmla="*/ 2147483647 w 3216"/>
              <a:gd name="T11" fmla="*/ 2147483647 h 1640"/>
              <a:gd name="T12" fmla="*/ 2147483647 w 3216"/>
              <a:gd name="T13" fmla="*/ 2147483647 h 1640"/>
              <a:gd name="T14" fmla="*/ 0 60000 65536"/>
              <a:gd name="T15" fmla="*/ 0 60000 65536"/>
              <a:gd name="T16" fmla="*/ 0 60000 65536"/>
              <a:gd name="T17" fmla="*/ 0 60000 65536"/>
              <a:gd name="T18" fmla="*/ 0 60000 65536"/>
              <a:gd name="T19" fmla="*/ 0 60000 65536"/>
              <a:gd name="T20" fmla="*/ 0 60000 65536"/>
              <a:gd name="T21" fmla="*/ 0 w 3216"/>
              <a:gd name="T22" fmla="*/ 0 h 1640"/>
              <a:gd name="T23" fmla="*/ 3216 w 3216"/>
              <a:gd name="T24" fmla="*/ 1640 h 16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16" h="1640">
                <a:moveTo>
                  <a:pt x="0" y="0"/>
                </a:moveTo>
                <a:cubicBezTo>
                  <a:pt x="40" y="324"/>
                  <a:pt x="80" y="648"/>
                  <a:pt x="192" y="864"/>
                </a:cubicBezTo>
                <a:cubicBezTo>
                  <a:pt x="304" y="1080"/>
                  <a:pt x="472" y="1192"/>
                  <a:pt x="672" y="1296"/>
                </a:cubicBezTo>
                <a:cubicBezTo>
                  <a:pt x="872" y="1400"/>
                  <a:pt x="1152" y="1440"/>
                  <a:pt x="1392" y="1488"/>
                </a:cubicBezTo>
                <a:cubicBezTo>
                  <a:pt x="1632" y="1536"/>
                  <a:pt x="1872" y="1560"/>
                  <a:pt x="2112" y="1584"/>
                </a:cubicBezTo>
                <a:cubicBezTo>
                  <a:pt x="2352" y="1608"/>
                  <a:pt x="2648" y="1624"/>
                  <a:pt x="2832" y="1632"/>
                </a:cubicBezTo>
                <a:cubicBezTo>
                  <a:pt x="3016" y="1640"/>
                  <a:pt x="3152" y="1632"/>
                  <a:pt x="3216" y="1632"/>
                </a:cubicBezTo>
              </a:path>
            </a:pathLst>
          </a:custGeom>
          <a:noFill/>
          <a:ln w="2844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2232" name="Text Box 7"/>
          <p:cNvSpPr txBox="1">
            <a:spLocks noChangeArrowheads="1"/>
          </p:cNvSpPr>
          <p:nvPr/>
        </p:nvSpPr>
        <p:spPr bwMode="auto">
          <a:xfrm>
            <a:off x="5462588" y="4138613"/>
            <a:ext cx="21859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sz="1600">
                <a:solidFill>
                  <a:srgbClr val="000000"/>
                </a:solidFill>
              </a:rPr>
              <a:t>Error on Training Data</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a:xfrm>
            <a:off x="1371600" y="304800"/>
            <a:ext cx="6858000" cy="1143000"/>
          </a:xfrm>
        </p:spPr>
        <p:txBody>
          <a:bodyPr/>
          <a:lstStyle/>
          <a:p>
            <a:r>
              <a:rPr lang="en-US" sz="4000" dirty="0" smtClean="0"/>
              <a:t>Complete architectures for intelligence?</a:t>
            </a:r>
          </a:p>
        </p:txBody>
      </p:sp>
      <p:sp>
        <p:nvSpPr>
          <p:cNvPr id="4099" name="Rectangle 3"/>
          <p:cNvSpPr>
            <a:spLocks noGrp="1"/>
          </p:cNvSpPr>
          <p:nvPr>
            <p:ph type="body" idx="1"/>
          </p:nvPr>
        </p:nvSpPr>
        <p:spPr>
          <a:xfrm>
            <a:off x="457200" y="1600200"/>
            <a:ext cx="8305800" cy="4876800"/>
          </a:xfrm>
        </p:spPr>
        <p:txBody>
          <a:bodyPr/>
          <a:lstStyle/>
          <a:p>
            <a:r>
              <a:rPr lang="en-US" smtClean="0"/>
              <a:t>Search?</a:t>
            </a:r>
          </a:p>
          <a:p>
            <a:pPr lvl="1"/>
            <a:r>
              <a:rPr lang="en-US" smtClean="0"/>
              <a:t>Solve the problem of what to do.</a:t>
            </a:r>
          </a:p>
          <a:p>
            <a:r>
              <a:rPr lang="en-US" smtClean="0"/>
              <a:t>Learning?</a:t>
            </a:r>
          </a:p>
          <a:p>
            <a:pPr lvl="1"/>
            <a:r>
              <a:rPr lang="en-US" smtClean="0"/>
              <a:t>Learn what to do.</a:t>
            </a:r>
          </a:p>
          <a:p>
            <a:r>
              <a:rPr lang="en-US" smtClean="0"/>
              <a:t>Logic and inference?</a:t>
            </a:r>
          </a:p>
          <a:p>
            <a:pPr lvl="1"/>
            <a:r>
              <a:rPr lang="en-US" smtClean="0"/>
              <a:t>Reason about what to do.</a:t>
            </a:r>
          </a:p>
          <a:p>
            <a:pPr lvl="1"/>
            <a:r>
              <a:rPr lang="en-US" smtClean="0"/>
              <a:t>Encoded knowledge/”expert” systems?</a:t>
            </a:r>
          </a:p>
          <a:p>
            <a:pPr lvl="2"/>
            <a:r>
              <a:rPr lang="en-US" smtClean="0"/>
              <a:t>Know what to do.</a:t>
            </a:r>
          </a:p>
          <a:p>
            <a:r>
              <a:rPr lang="en-US" smtClean="0"/>
              <a:t>Modern view: It’s complex &amp; multi-faceted.</a:t>
            </a:r>
          </a:p>
        </p:txBody>
      </p:sp>
    </p:spTree>
    <p:extLst>
      <p:ext uri="{BB962C8B-B14F-4D97-AF65-F5344CB8AC3E}">
        <p14:creationId xmlns:p14="http://schemas.microsoft.com/office/powerpoint/2010/main" val="40076666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How Overfitting affects Prediction</a:t>
            </a:r>
          </a:p>
        </p:txBody>
      </p:sp>
      <p:sp>
        <p:nvSpPr>
          <p:cNvPr id="53251" name="Line 2"/>
          <p:cNvSpPr>
            <a:spLocks noChangeShapeType="1"/>
          </p:cNvSpPr>
          <p:nvPr/>
        </p:nvSpPr>
        <p:spPr bwMode="auto">
          <a:xfrm flipV="1">
            <a:off x="1828800" y="1673225"/>
            <a:ext cx="1588" cy="290195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252" name="Text Box 3"/>
          <p:cNvSpPr txBox="1">
            <a:spLocks noChangeArrowheads="1"/>
          </p:cNvSpPr>
          <p:nvPr/>
        </p:nvSpPr>
        <p:spPr bwMode="auto">
          <a:xfrm>
            <a:off x="384175" y="1828800"/>
            <a:ext cx="11811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a:solidFill>
                  <a:srgbClr val="000000"/>
                </a:solidFill>
              </a:rPr>
              <a:t>Predictive</a:t>
            </a:r>
          </a:p>
          <a:p>
            <a:pPr algn="ctr" eaLnBrk="1" hangingPunct="1">
              <a:buClrTx/>
              <a:buFontTx/>
              <a:buNone/>
            </a:pPr>
            <a:r>
              <a:rPr lang="en-US">
                <a:solidFill>
                  <a:srgbClr val="000000"/>
                </a:solidFill>
              </a:rPr>
              <a:t>Error</a:t>
            </a:r>
          </a:p>
        </p:txBody>
      </p:sp>
      <p:sp>
        <p:nvSpPr>
          <p:cNvPr id="53253" name="Line 4"/>
          <p:cNvSpPr>
            <a:spLocks noChangeShapeType="1"/>
          </p:cNvSpPr>
          <p:nvPr/>
        </p:nvSpPr>
        <p:spPr bwMode="auto">
          <a:xfrm>
            <a:off x="1828800" y="4572000"/>
            <a:ext cx="548640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3254" name="Text Box 5"/>
          <p:cNvSpPr txBox="1">
            <a:spLocks noChangeArrowheads="1"/>
          </p:cNvSpPr>
          <p:nvPr/>
        </p:nvSpPr>
        <p:spPr bwMode="auto">
          <a:xfrm>
            <a:off x="6026150" y="4724400"/>
            <a:ext cx="19875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a:solidFill>
                  <a:srgbClr val="000000"/>
                </a:solidFill>
              </a:rPr>
              <a:t>Model Complexity</a:t>
            </a:r>
          </a:p>
        </p:txBody>
      </p:sp>
      <p:sp>
        <p:nvSpPr>
          <p:cNvPr id="53255" name="Freeform 6"/>
          <p:cNvSpPr>
            <a:spLocks noChangeArrowheads="1"/>
          </p:cNvSpPr>
          <p:nvPr/>
        </p:nvSpPr>
        <p:spPr bwMode="auto">
          <a:xfrm>
            <a:off x="1981200" y="1981200"/>
            <a:ext cx="5105400" cy="2603500"/>
          </a:xfrm>
          <a:custGeom>
            <a:avLst/>
            <a:gdLst>
              <a:gd name="T0" fmla="*/ 0 w 3216"/>
              <a:gd name="T1" fmla="*/ 0 h 1640"/>
              <a:gd name="T2" fmla="*/ 2147483647 w 3216"/>
              <a:gd name="T3" fmla="*/ 2147483647 h 1640"/>
              <a:gd name="T4" fmla="*/ 2147483647 w 3216"/>
              <a:gd name="T5" fmla="*/ 2147483647 h 1640"/>
              <a:gd name="T6" fmla="*/ 2147483647 w 3216"/>
              <a:gd name="T7" fmla="*/ 2147483647 h 1640"/>
              <a:gd name="T8" fmla="*/ 2147483647 w 3216"/>
              <a:gd name="T9" fmla="*/ 2147483647 h 1640"/>
              <a:gd name="T10" fmla="*/ 2147483647 w 3216"/>
              <a:gd name="T11" fmla="*/ 2147483647 h 1640"/>
              <a:gd name="T12" fmla="*/ 2147483647 w 3216"/>
              <a:gd name="T13" fmla="*/ 2147483647 h 1640"/>
              <a:gd name="T14" fmla="*/ 0 60000 65536"/>
              <a:gd name="T15" fmla="*/ 0 60000 65536"/>
              <a:gd name="T16" fmla="*/ 0 60000 65536"/>
              <a:gd name="T17" fmla="*/ 0 60000 65536"/>
              <a:gd name="T18" fmla="*/ 0 60000 65536"/>
              <a:gd name="T19" fmla="*/ 0 60000 65536"/>
              <a:gd name="T20" fmla="*/ 0 60000 65536"/>
              <a:gd name="T21" fmla="*/ 0 w 3216"/>
              <a:gd name="T22" fmla="*/ 0 h 1640"/>
              <a:gd name="T23" fmla="*/ 3216 w 3216"/>
              <a:gd name="T24" fmla="*/ 1640 h 16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16" h="1640">
                <a:moveTo>
                  <a:pt x="0" y="0"/>
                </a:moveTo>
                <a:cubicBezTo>
                  <a:pt x="40" y="324"/>
                  <a:pt x="80" y="648"/>
                  <a:pt x="192" y="864"/>
                </a:cubicBezTo>
                <a:cubicBezTo>
                  <a:pt x="304" y="1080"/>
                  <a:pt x="472" y="1192"/>
                  <a:pt x="672" y="1296"/>
                </a:cubicBezTo>
                <a:cubicBezTo>
                  <a:pt x="872" y="1400"/>
                  <a:pt x="1152" y="1440"/>
                  <a:pt x="1392" y="1488"/>
                </a:cubicBezTo>
                <a:cubicBezTo>
                  <a:pt x="1632" y="1536"/>
                  <a:pt x="1872" y="1560"/>
                  <a:pt x="2112" y="1584"/>
                </a:cubicBezTo>
                <a:cubicBezTo>
                  <a:pt x="2352" y="1608"/>
                  <a:pt x="2648" y="1624"/>
                  <a:pt x="2832" y="1632"/>
                </a:cubicBezTo>
                <a:cubicBezTo>
                  <a:pt x="3016" y="1640"/>
                  <a:pt x="3152" y="1632"/>
                  <a:pt x="3216" y="1632"/>
                </a:cubicBezTo>
              </a:path>
            </a:pathLst>
          </a:custGeom>
          <a:noFill/>
          <a:ln w="2844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256" name="Text Box 7"/>
          <p:cNvSpPr txBox="1">
            <a:spLocks noChangeArrowheads="1"/>
          </p:cNvSpPr>
          <p:nvPr/>
        </p:nvSpPr>
        <p:spPr bwMode="auto">
          <a:xfrm>
            <a:off x="5462588" y="4138613"/>
            <a:ext cx="21859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sz="1600">
                <a:solidFill>
                  <a:srgbClr val="000000"/>
                </a:solidFill>
              </a:rPr>
              <a:t>Error on Training Data</a:t>
            </a:r>
          </a:p>
        </p:txBody>
      </p:sp>
      <p:sp>
        <p:nvSpPr>
          <p:cNvPr id="53257" name="Freeform 8"/>
          <p:cNvSpPr>
            <a:spLocks noChangeArrowheads="1"/>
          </p:cNvSpPr>
          <p:nvPr/>
        </p:nvSpPr>
        <p:spPr bwMode="auto">
          <a:xfrm>
            <a:off x="1981200" y="1981200"/>
            <a:ext cx="5105400" cy="2070100"/>
          </a:xfrm>
          <a:custGeom>
            <a:avLst/>
            <a:gdLst>
              <a:gd name="T0" fmla="*/ 0 w 3216"/>
              <a:gd name="T1" fmla="*/ 0 h 1304"/>
              <a:gd name="T2" fmla="*/ 2147483647 w 3216"/>
              <a:gd name="T3" fmla="*/ 2147483647 h 1304"/>
              <a:gd name="T4" fmla="*/ 2147483647 w 3216"/>
              <a:gd name="T5" fmla="*/ 2147483647 h 1304"/>
              <a:gd name="T6" fmla="*/ 2147483647 w 3216"/>
              <a:gd name="T7" fmla="*/ 2147483647 h 1304"/>
              <a:gd name="T8" fmla="*/ 2147483647 w 3216"/>
              <a:gd name="T9" fmla="*/ 2147483647 h 1304"/>
              <a:gd name="T10" fmla="*/ 2147483647 w 3216"/>
              <a:gd name="T11" fmla="*/ 2147483647 h 1304"/>
              <a:gd name="T12" fmla="*/ 2147483647 w 3216"/>
              <a:gd name="T13" fmla="*/ 2147483647 h 1304"/>
              <a:gd name="T14" fmla="*/ 2147483647 w 3216"/>
              <a:gd name="T15" fmla="*/ 2147483647 h 1304"/>
              <a:gd name="T16" fmla="*/ 0 60000 65536"/>
              <a:gd name="T17" fmla="*/ 0 60000 65536"/>
              <a:gd name="T18" fmla="*/ 0 60000 65536"/>
              <a:gd name="T19" fmla="*/ 0 60000 65536"/>
              <a:gd name="T20" fmla="*/ 0 60000 65536"/>
              <a:gd name="T21" fmla="*/ 0 60000 65536"/>
              <a:gd name="T22" fmla="*/ 0 60000 65536"/>
              <a:gd name="T23" fmla="*/ 0 60000 65536"/>
              <a:gd name="T24" fmla="*/ 0 w 3216"/>
              <a:gd name="T25" fmla="*/ 0 h 1304"/>
              <a:gd name="T26" fmla="*/ 3216 w 3216"/>
              <a:gd name="T27" fmla="*/ 1304 h 13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16" h="1304">
                <a:moveTo>
                  <a:pt x="0" y="0"/>
                </a:moveTo>
                <a:cubicBezTo>
                  <a:pt x="64" y="228"/>
                  <a:pt x="128" y="456"/>
                  <a:pt x="192" y="624"/>
                </a:cubicBezTo>
                <a:cubicBezTo>
                  <a:pt x="256" y="792"/>
                  <a:pt x="264" y="904"/>
                  <a:pt x="384" y="1008"/>
                </a:cubicBezTo>
                <a:cubicBezTo>
                  <a:pt x="504" y="1112"/>
                  <a:pt x="760" y="1200"/>
                  <a:pt x="912" y="1248"/>
                </a:cubicBezTo>
                <a:cubicBezTo>
                  <a:pt x="1064" y="1296"/>
                  <a:pt x="1088" y="1304"/>
                  <a:pt x="1296" y="1296"/>
                </a:cubicBezTo>
                <a:cubicBezTo>
                  <a:pt x="1504" y="1288"/>
                  <a:pt x="1912" y="1248"/>
                  <a:pt x="2160" y="1200"/>
                </a:cubicBezTo>
                <a:cubicBezTo>
                  <a:pt x="2408" y="1152"/>
                  <a:pt x="2608" y="1064"/>
                  <a:pt x="2784" y="1008"/>
                </a:cubicBezTo>
                <a:cubicBezTo>
                  <a:pt x="2960" y="952"/>
                  <a:pt x="3144" y="888"/>
                  <a:pt x="3216" y="864"/>
                </a:cubicBezTo>
              </a:path>
            </a:pathLst>
          </a:custGeom>
          <a:noFill/>
          <a:ln w="2844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258" name="Text Box 9"/>
          <p:cNvSpPr txBox="1">
            <a:spLocks noChangeArrowheads="1"/>
          </p:cNvSpPr>
          <p:nvPr/>
        </p:nvSpPr>
        <p:spPr bwMode="auto">
          <a:xfrm>
            <a:off x="5784850" y="2919413"/>
            <a:ext cx="18478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sz="1600">
                <a:solidFill>
                  <a:srgbClr val="000000"/>
                </a:solidFill>
              </a:rPr>
              <a:t>Error on Test Data</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How Overfitting affects Prediction</a:t>
            </a:r>
          </a:p>
        </p:txBody>
      </p:sp>
      <p:sp>
        <p:nvSpPr>
          <p:cNvPr id="54275" name="Line 2"/>
          <p:cNvSpPr>
            <a:spLocks noChangeShapeType="1"/>
          </p:cNvSpPr>
          <p:nvPr/>
        </p:nvSpPr>
        <p:spPr bwMode="auto">
          <a:xfrm flipV="1">
            <a:off x="1828800" y="1673225"/>
            <a:ext cx="1588" cy="290195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4276" name="Text Box 3"/>
          <p:cNvSpPr txBox="1">
            <a:spLocks noChangeArrowheads="1"/>
          </p:cNvSpPr>
          <p:nvPr/>
        </p:nvSpPr>
        <p:spPr bwMode="auto">
          <a:xfrm>
            <a:off x="384175" y="1828800"/>
            <a:ext cx="11811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a:solidFill>
                  <a:srgbClr val="000000"/>
                </a:solidFill>
              </a:rPr>
              <a:t>Predictive</a:t>
            </a:r>
          </a:p>
          <a:p>
            <a:pPr algn="ctr" eaLnBrk="1" hangingPunct="1">
              <a:buClrTx/>
              <a:buFontTx/>
              <a:buNone/>
            </a:pPr>
            <a:r>
              <a:rPr lang="en-US">
                <a:solidFill>
                  <a:srgbClr val="000000"/>
                </a:solidFill>
              </a:rPr>
              <a:t>Error</a:t>
            </a:r>
          </a:p>
        </p:txBody>
      </p:sp>
      <p:sp>
        <p:nvSpPr>
          <p:cNvPr id="54277" name="Line 4"/>
          <p:cNvSpPr>
            <a:spLocks noChangeShapeType="1"/>
          </p:cNvSpPr>
          <p:nvPr/>
        </p:nvSpPr>
        <p:spPr bwMode="auto">
          <a:xfrm>
            <a:off x="1828800" y="4572000"/>
            <a:ext cx="548640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4278" name="Text Box 5"/>
          <p:cNvSpPr txBox="1">
            <a:spLocks noChangeArrowheads="1"/>
          </p:cNvSpPr>
          <p:nvPr/>
        </p:nvSpPr>
        <p:spPr bwMode="auto">
          <a:xfrm>
            <a:off x="6026150" y="4724400"/>
            <a:ext cx="19875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a:solidFill>
                  <a:srgbClr val="000000"/>
                </a:solidFill>
              </a:rPr>
              <a:t>Model Complexity</a:t>
            </a:r>
          </a:p>
        </p:txBody>
      </p:sp>
      <p:sp>
        <p:nvSpPr>
          <p:cNvPr id="54279" name="Freeform 6"/>
          <p:cNvSpPr>
            <a:spLocks noChangeArrowheads="1"/>
          </p:cNvSpPr>
          <p:nvPr/>
        </p:nvSpPr>
        <p:spPr bwMode="auto">
          <a:xfrm>
            <a:off x="1981200" y="1981200"/>
            <a:ext cx="5105400" cy="2603500"/>
          </a:xfrm>
          <a:custGeom>
            <a:avLst/>
            <a:gdLst>
              <a:gd name="T0" fmla="*/ 0 w 3216"/>
              <a:gd name="T1" fmla="*/ 0 h 1640"/>
              <a:gd name="T2" fmla="*/ 2147483647 w 3216"/>
              <a:gd name="T3" fmla="*/ 2147483647 h 1640"/>
              <a:gd name="T4" fmla="*/ 2147483647 w 3216"/>
              <a:gd name="T5" fmla="*/ 2147483647 h 1640"/>
              <a:gd name="T6" fmla="*/ 2147483647 w 3216"/>
              <a:gd name="T7" fmla="*/ 2147483647 h 1640"/>
              <a:gd name="T8" fmla="*/ 2147483647 w 3216"/>
              <a:gd name="T9" fmla="*/ 2147483647 h 1640"/>
              <a:gd name="T10" fmla="*/ 2147483647 w 3216"/>
              <a:gd name="T11" fmla="*/ 2147483647 h 1640"/>
              <a:gd name="T12" fmla="*/ 2147483647 w 3216"/>
              <a:gd name="T13" fmla="*/ 2147483647 h 1640"/>
              <a:gd name="T14" fmla="*/ 0 60000 65536"/>
              <a:gd name="T15" fmla="*/ 0 60000 65536"/>
              <a:gd name="T16" fmla="*/ 0 60000 65536"/>
              <a:gd name="T17" fmla="*/ 0 60000 65536"/>
              <a:gd name="T18" fmla="*/ 0 60000 65536"/>
              <a:gd name="T19" fmla="*/ 0 60000 65536"/>
              <a:gd name="T20" fmla="*/ 0 60000 65536"/>
              <a:gd name="T21" fmla="*/ 0 w 3216"/>
              <a:gd name="T22" fmla="*/ 0 h 1640"/>
              <a:gd name="T23" fmla="*/ 3216 w 3216"/>
              <a:gd name="T24" fmla="*/ 1640 h 16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16" h="1640">
                <a:moveTo>
                  <a:pt x="0" y="0"/>
                </a:moveTo>
                <a:cubicBezTo>
                  <a:pt x="40" y="324"/>
                  <a:pt x="80" y="648"/>
                  <a:pt x="192" y="864"/>
                </a:cubicBezTo>
                <a:cubicBezTo>
                  <a:pt x="304" y="1080"/>
                  <a:pt x="472" y="1192"/>
                  <a:pt x="672" y="1296"/>
                </a:cubicBezTo>
                <a:cubicBezTo>
                  <a:pt x="872" y="1400"/>
                  <a:pt x="1152" y="1440"/>
                  <a:pt x="1392" y="1488"/>
                </a:cubicBezTo>
                <a:cubicBezTo>
                  <a:pt x="1632" y="1536"/>
                  <a:pt x="1872" y="1560"/>
                  <a:pt x="2112" y="1584"/>
                </a:cubicBezTo>
                <a:cubicBezTo>
                  <a:pt x="2352" y="1608"/>
                  <a:pt x="2648" y="1624"/>
                  <a:pt x="2832" y="1632"/>
                </a:cubicBezTo>
                <a:cubicBezTo>
                  <a:pt x="3016" y="1640"/>
                  <a:pt x="3152" y="1632"/>
                  <a:pt x="3216" y="1632"/>
                </a:cubicBezTo>
              </a:path>
            </a:pathLst>
          </a:custGeom>
          <a:noFill/>
          <a:ln w="2844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280" name="Text Box 7"/>
          <p:cNvSpPr txBox="1">
            <a:spLocks noChangeArrowheads="1"/>
          </p:cNvSpPr>
          <p:nvPr/>
        </p:nvSpPr>
        <p:spPr bwMode="auto">
          <a:xfrm>
            <a:off x="5462588" y="4138613"/>
            <a:ext cx="21859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sz="1600">
                <a:solidFill>
                  <a:srgbClr val="000000"/>
                </a:solidFill>
              </a:rPr>
              <a:t>Error on Training Data</a:t>
            </a:r>
          </a:p>
        </p:txBody>
      </p:sp>
      <p:sp>
        <p:nvSpPr>
          <p:cNvPr id="54281" name="Freeform 8"/>
          <p:cNvSpPr>
            <a:spLocks noChangeArrowheads="1"/>
          </p:cNvSpPr>
          <p:nvPr/>
        </p:nvSpPr>
        <p:spPr bwMode="auto">
          <a:xfrm>
            <a:off x="1981200" y="1981200"/>
            <a:ext cx="5105400" cy="2070100"/>
          </a:xfrm>
          <a:custGeom>
            <a:avLst/>
            <a:gdLst>
              <a:gd name="T0" fmla="*/ 0 w 3216"/>
              <a:gd name="T1" fmla="*/ 0 h 1304"/>
              <a:gd name="T2" fmla="*/ 2147483647 w 3216"/>
              <a:gd name="T3" fmla="*/ 2147483647 h 1304"/>
              <a:gd name="T4" fmla="*/ 2147483647 w 3216"/>
              <a:gd name="T5" fmla="*/ 2147483647 h 1304"/>
              <a:gd name="T6" fmla="*/ 2147483647 w 3216"/>
              <a:gd name="T7" fmla="*/ 2147483647 h 1304"/>
              <a:gd name="T8" fmla="*/ 2147483647 w 3216"/>
              <a:gd name="T9" fmla="*/ 2147483647 h 1304"/>
              <a:gd name="T10" fmla="*/ 2147483647 w 3216"/>
              <a:gd name="T11" fmla="*/ 2147483647 h 1304"/>
              <a:gd name="T12" fmla="*/ 2147483647 w 3216"/>
              <a:gd name="T13" fmla="*/ 2147483647 h 1304"/>
              <a:gd name="T14" fmla="*/ 2147483647 w 3216"/>
              <a:gd name="T15" fmla="*/ 2147483647 h 1304"/>
              <a:gd name="T16" fmla="*/ 0 60000 65536"/>
              <a:gd name="T17" fmla="*/ 0 60000 65536"/>
              <a:gd name="T18" fmla="*/ 0 60000 65536"/>
              <a:gd name="T19" fmla="*/ 0 60000 65536"/>
              <a:gd name="T20" fmla="*/ 0 60000 65536"/>
              <a:gd name="T21" fmla="*/ 0 60000 65536"/>
              <a:gd name="T22" fmla="*/ 0 60000 65536"/>
              <a:gd name="T23" fmla="*/ 0 60000 65536"/>
              <a:gd name="T24" fmla="*/ 0 w 3216"/>
              <a:gd name="T25" fmla="*/ 0 h 1304"/>
              <a:gd name="T26" fmla="*/ 3216 w 3216"/>
              <a:gd name="T27" fmla="*/ 1304 h 13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16" h="1304">
                <a:moveTo>
                  <a:pt x="0" y="0"/>
                </a:moveTo>
                <a:cubicBezTo>
                  <a:pt x="64" y="228"/>
                  <a:pt x="128" y="456"/>
                  <a:pt x="192" y="624"/>
                </a:cubicBezTo>
                <a:cubicBezTo>
                  <a:pt x="256" y="792"/>
                  <a:pt x="264" y="904"/>
                  <a:pt x="384" y="1008"/>
                </a:cubicBezTo>
                <a:cubicBezTo>
                  <a:pt x="504" y="1112"/>
                  <a:pt x="760" y="1200"/>
                  <a:pt x="912" y="1248"/>
                </a:cubicBezTo>
                <a:cubicBezTo>
                  <a:pt x="1064" y="1296"/>
                  <a:pt x="1088" y="1304"/>
                  <a:pt x="1296" y="1296"/>
                </a:cubicBezTo>
                <a:cubicBezTo>
                  <a:pt x="1504" y="1288"/>
                  <a:pt x="1912" y="1248"/>
                  <a:pt x="2160" y="1200"/>
                </a:cubicBezTo>
                <a:cubicBezTo>
                  <a:pt x="2408" y="1152"/>
                  <a:pt x="2608" y="1064"/>
                  <a:pt x="2784" y="1008"/>
                </a:cubicBezTo>
                <a:cubicBezTo>
                  <a:pt x="2960" y="952"/>
                  <a:pt x="3144" y="888"/>
                  <a:pt x="3216" y="864"/>
                </a:cubicBezTo>
              </a:path>
            </a:pathLst>
          </a:custGeom>
          <a:noFill/>
          <a:ln w="2844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282" name="Text Box 9"/>
          <p:cNvSpPr txBox="1">
            <a:spLocks noChangeArrowheads="1"/>
          </p:cNvSpPr>
          <p:nvPr/>
        </p:nvSpPr>
        <p:spPr bwMode="auto">
          <a:xfrm>
            <a:off x="5784850" y="2919413"/>
            <a:ext cx="18478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sz="1600">
                <a:solidFill>
                  <a:srgbClr val="000000"/>
                </a:solidFill>
              </a:rPr>
              <a:t>Error on Test Data</a:t>
            </a:r>
          </a:p>
        </p:txBody>
      </p:sp>
      <p:sp>
        <p:nvSpPr>
          <p:cNvPr id="54283" name="Line 10"/>
          <p:cNvSpPr>
            <a:spLocks noChangeShapeType="1"/>
          </p:cNvSpPr>
          <p:nvPr/>
        </p:nvSpPr>
        <p:spPr bwMode="auto">
          <a:xfrm>
            <a:off x="3657600" y="3657600"/>
            <a:ext cx="1588" cy="1295400"/>
          </a:xfrm>
          <a:prstGeom prst="line">
            <a:avLst/>
          </a:prstGeom>
          <a:noFill/>
          <a:ln w="9360">
            <a:solidFill>
              <a:srgbClr val="000000"/>
            </a:solidFill>
            <a:prstDash val="dash"/>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54284" name="Line 11"/>
          <p:cNvSpPr>
            <a:spLocks noChangeShapeType="1"/>
          </p:cNvSpPr>
          <p:nvPr/>
        </p:nvSpPr>
        <p:spPr bwMode="auto">
          <a:xfrm>
            <a:off x="4419600" y="3657600"/>
            <a:ext cx="1588" cy="1295400"/>
          </a:xfrm>
          <a:prstGeom prst="line">
            <a:avLst/>
          </a:prstGeom>
          <a:noFill/>
          <a:ln w="9360">
            <a:solidFill>
              <a:srgbClr val="000000"/>
            </a:solidFill>
            <a:prstDash val="dash"/>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54285" name="Text Box 12"/>
          <p:cNvSpPr txBox="1">
            <a:spLocks noChangeArrowheads="1"/>
          </p:cNvSpPr>
          <p:nvPr/>
        </p:nvSpPr>
        <p:spPr bwMode="auto">
          <a:xfrm>
            <a:off x="3095625" y="5257800"/>
            <a:ext cx="208438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sz="1600">
                <a:solidFill>
                  <a:srgbClr val="000000"/>
                </a:solidFill>
              </a:rPr>
              <a:t>Ideal Range</a:t>
            </a:r>
          </a:p>
          <a:p>
            <a:pPr algn="ctr" eaLnBrk="1" hangingPunct="1">
              <a:buClrTx/>
              <a:buFontTx/>
              <a:buNone/>
            </a:pPr>
            <a:r>
              <a:rPr lang="en-US" sz="1600">
                <a:solidFill>
                  <a:srgbClr val="000000"/>
                </a:solidFill>
              </a:rPr>
              <a:t>for Model Complexity</a:t>
            </a:r>
          </a:p>
        </p:txBody>
      </p:sp>
      <p:sp>
        <p:nvSpPr>
          <p:cNvPr id="54286" name="Line 13"/>
          <p:cNvSpPr>
            <a:spLocks noChangeShapeType="1"/>
          </p:cNvSpPr>
          <p:nvPr/>
        </p:nvSpPr>
        <p:spPr bwMode="auto">
          <a:xfrm>
            <a:off x="3657600" y="5181600"/>
            <a:ext cx="762000" cy="1588"/>
          </a:xfrm>
          <a:prstGeom prst="line">
            <a:avLst/>
          </a:prstGeom>
          <a:noFill/>
          <a:ln w="93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4287" name="Line 14"/>
          <p:cNvSpPr>
            <a:spLocks noChangeShapeType="1"/>
          </p:cNvSpPr>
          <p:nvPr/>
        </p:nvSpPr>
        <p:spPr bwMode="auto">
          <a:xfrm>
            <a:off x="4648200" y="1447800"/>
            <a:ext cx="251460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4288" name="Text Box 15"/>
          <p:cNvSpPr txBox="1">
            <a:spLocks noChangeArrowheads="1"/>
          </p:cNvSpPr>
          <p:nvPr/>
        </p:nvSpPr>
        <p:spPr bwMode="auto">
          <a:xfrm>
            <a:off x="5330825" y="1447800"/>
            <a:ext cx="11064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sz="1600">
                <a:solidFill>
                  <a:srgbClr val="000000"/>
                </a:solidFill>
              </a:rPr>
              <a:t>Overfitting</a:t>
            </a:r>
          </a:p>
        </p:txBody>
      </p:sp>
      <p:sp>
        <p:nvSpPr>
          <p:cNvPr id="54289" name="Text Box 16"/>
          <p:cNvSpPr txBox="1">
            <a:spLocks noChangeArrowheads="1"/>
          </p:cNvSpPr>
          <p:nvPr/>
        </p:nvSpPr>
        <p:spPr bwMode="auto">
          <a:xfrm>
            <a:off x="2211388" y="1524000"/>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algn="ctr" eaLnBrk="1" hangingPunct="1">
              <a:buClrTx/>
              <a:buFontTx/>
              <a:buNone/>
            </a:pPr>
            <a:r>
              <a:rPr lang="en-US" sz="1600">
                <a:solidFill>
                  <a:srgbClr val="000000"/>
                </a:solidFill>
              </a:rPr>
              <a:t>Underfitting</a:t>
            </a:r>
          </a:p>
        </p:txBody>
      </p:sp>
      <p:sp>
        <p:nvSpPr>
          <p:cNvPr id="54290" name="Line 17"/>
          <p:cNvSpPr>
            <a:spLocks noChangeShapeType="1"/>
          </p:cNvSpPr>
          <p:nvPr/>
        </p:nvSpPr>
        <p:spPr bwMode="auto">
          <a:xfrm flipH="1">
            <a:off x="1901825" y="1447800"/>
            <a:ext cx="175895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Training and Validation Data</a:t>
            </a:r>
          </a:p>
        </p:txBody>
      </p:sp>
      <p:sp>
        <p:nvSpPr>
          <p:cNvPr id="55299" name="Rectangle 2"/>
          <p:cNvSpPr>
            <a:spLocks noChangeArrowheads="1"/>
          </p:cNvSpPr>
          <p:nvPr/>
        </p:nvSpPr>
        <p:spPr bwMode="auto">
          <a:xfrm>
            <a:off x="533400" y="2667000"/>
            <a:ext cx="1447800" cy="17526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55300" name="Rectangle 3"/>
          <p:cNvSpPr>
            <a:spLocks noChangeArrowheads="1"/>
          </p:cNvSpPr>
          <p:nvPr/>
        </p:nvSpPr>
        <p:spPr bwMode="auto">
          <a:xfrm>
            <a:off x="3733800" y="2362200"/>
            <a:ext cx="1219200" cy="13716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55301" name="Rectangle 4"/>
          <p:cNvSpPr>
            <a:spLocks noChangeArrowheads="1"/>
          </p:cNvSpPr>
          <p:nvPr/>
        </p:nvSpPr>
        <p:spPr bwMode="auto">
          <a:xfrm>
            <a:off x="3733800" y="4191000"/>
            <a:ext cx="1219200" cy="3810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55302" name="Line 5"/>
          <p:cNvSpPr>
            <a:spLocks noChangeShapeType="1"/>
          </p:cNvSpPr>
          <p:nvPr/>
        </p:nvSpPr>
        <p:spPr bwMode="auto">
          <a:xfrm flipV="1">
            <a:off x="2209800" y="2816225"/>
            <a:ext cx="1295400" cy="46355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03" name="Line 6"/>
          <p:cNvSpPr>
            <a:spLocks noChangeShapeType="1"/>
          </p:cNvSpPr>
          <p:nvPr/>
        </p:nvSpPr>
        <p:spPr bwMode="auto">
          <a:xfrm>
            <a:off x="2209800" y="3962400"/>
            <a:ext cx="1295400" cy="30480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04" name="Text Box 7"/>
          <p:cNvSpPr txBox="1">
            <a:spLocks noChangeArrowheads="1"/>
          </p:cNvSpPr>
          <p:nvPr/>
        </p:nvSpPr>
        <p:spPr bwMode="auto">
          <a:xfrm>
            <a:off x="533400" y="2286000"/>
            <a:ext cx="1390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a:solidFill>
                  <a:srgbClr val="000000"/>
                </a:solidFill>
                <a:latin typeface="Times New Roman" pitchFamily="18" charset="0"/>
              </a:rPr>
              <a:t>Full Data Set</a:t>
            </a:r>
          </a:p>
        </p:txBody>
      </p:sp>
      <p:sp>
        <p:nvSpPr>
          <p:cNvPr id="55305" name="Text Box 8"/>
          <p:cNvSpPr txBox="1">
            <a:spLocks noChangeArrowheads="1"/>
          </p:cNvSpPr>
          <p:nvPr/>
        </p:nvSpPr>
        <p:spPr bwMode="auto">
          <a:xfrm>
            <a:off x="5029200" y="2743200"/>
            <a:ext cx="1460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a:solidFill>
                  <a:srgbClr val="000000"/>
                </a:solidFill>
                <a:latin typeface="Times New Roman" pitchFamily="18" charset="0"/>
              </a:rPr>
              <a:t>Training Data</a:t>
            </a:r>
          </a:p>
        </p:txBody>
      </p:sp>
      <p:sp>
        <p:nvSpPr>
          <p:cNvPr id="55306" name="Text Box 9"/>
          <p:cNvSpPr txBox="1">
            <a:spLocks noChangeArrowheads="1"/>
          </p:cNvSpPr>
          <p:nvPr/>
        </p:nvSpPr>
        <p:spPr bwMode="auto">
          <a:xfrm>
            <a:off x="5105400" y="4191000"/>
            <a:ext cx="163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a:solidFill>
                  <a:srgbClr val="000000"/>
                </a:solidFill>
                <a:latin typeface="Times New Roman" pitchFamily="18" charset="0"/>
              </a:rPr>
              <a:t>Validation Data</a:t>
            </a:r>
          </a:p>
        </p:txBody>
      </p:sp>
      <p:sp>
        <p:nvSpPr>
          <p:cNvPr id="41994" name="Text Box 10"/>
          <p:cNvSpPr txBox="1">
            <a:spLocks noChangeArrowheads="1"/>
          </p:cNvSpPr>
          <p:nvPr/>
        </p:nvSpPr>
        <p:spPr bwMode="auto">
          <a:xfrm>
            <a:off x="7161213" y="2438400"/>
            <a:ext cx="1876425"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a:solidFill>
                  <a:srgbClr val="000000"/>
                </a:solidFill>
                <a:latin typeface="Times New Roman" pitchFamily="18" charset="0"/>
              </a:rPr>
              <a:t>Idea: train each</a:t>
            </a:r>
          </a:p>
          <a:p>
            <a:pPr eaLnBrk="1" hangingPunct="1">
              <a:buClrTx/>
              <a:buFontTx/>
              <a:buNone/>
            </a:pPr>
            <a:r>
              <a:rPr lang="en-US">
                <a:solidFill>
                  <a:srgbClr val="000000"/>
                </a:solidFill>
                <a:latin typeface="Times New Roman" pitchFamily="18" charset="0"/>
              </a:rPr>
              <a:t>model on the</a:t>
            </a:r>
          </a:p>
          <a:p>
            <a:pPr eaLnBrk="1" hangingPunct="1">
              <a:buClrTx/>
              <a:buFontTx/>
              <a:buNone/>
            </a:pPr>
            <a:r>
              <a:rPr lang="en-US">
                <a:solidFill>
                  <a:srgbClr val="000000"/>
                </a:solidFill>
                <a:latin typeface="Times New Roman" pitchFamily="18" charset="0"/>
              </a:rPr>
              <a:t>“training data”</a:t>
            </a:r>
          </a:p>
          <a:p>
            <a:pPr eaLnBrk="1" hangingPunct="1">
              <a:buClrTx/>
              <a:buFontTx/>
              <a:buNone/>
            </a:pPr>
            <a:endParaRPr lang="en-US">
              <a:solidFill>
                <a:srgbClr val="000000"/>
              </a:solidFill>
              <a:latin typeface="Times New Roman" pitchFamily="18" charset="0"/>
            </a:endParaRPr>
          </a:p>
          <a:p>
            <a:pPr eaLnBrk="1" hangingPunct="1">
              <a:buClrTx/>
              <a:buFontTx/>
              <a:buNone/>
            </a:pPr>
            <a:r>
              <a:rPr lang="en-US">
                <a:solidFill>
                  <a:srgbClr val="000000"/>
                </a:solidFill>
                <a:latin typeface="Times New Roman" pitchFamily="18" charset="0"/>
              </a:rPr>
              <a:t>and then test</a:t>
            </a:r>
          </a:p>
          <a:p>
            <a:pPr eaLnBrk="1" hangingPunct="1">
              <a:buClrTx/>
              <a:buFontTx/>
              <a:buNone/>
            </a:pPr>
            <a:r>
              <a:rPr lang="en-US">
                <a:solidFill>
                  <a:srgbClr val="000000"/>
                </a:solidFill>
                <a:latin typeface="Times New Roman" pitchFamily="18" charset="0"/>
              </a:rPr>
              <a:t>each model’s</a:t>
            </a:r>
          </a:p>
          <a:p>
            <a:pPr eaLnBrk="1" hangingPunct="1">
              <a:buClrTx/>
              <a:buFontTx/>
              <a:buNone/>
            </a:pPr>
            <a:r>
              <a:rPr lang="en-US">
                <a:solidFill>
                  <a:srgbClr val="000000"/>
                </a:solidFill>
                <a:latin typeface="Times New Roman" pitchFamily="18" charset="0"/>
              </a:rPr>
              <a:t>accuracy on</a:t>
            </a:r>
          </a:p>
          <a:p>
            <a:pPr eaLnBrk="1" hangingPunct="1">
              <a:buClrTx/>
              <a:buFontTx/>
              <a:buNone/>
            </a:pPr>
            <a:r>
              <a:rPr lang="en-US">
                <a:solidFill>
                  <a:srgbClr val="000000"/>
                </a:solidFill>
                <a:latin typeface="Times New Roman" pitchFamily="18" charset="0"/>
              </a:rPr>
              <a:t>the validation data</a:t>
            </a:r>
          </a:p>
        </p:txBody>
      </p:sp>
      <p:sp>
        <p:nvSpPr>
          <p:cNvPr id="41995" name="Line 11"/>
          <p:cNvSpPr>
            <a:spLocks noChangeShapeType="1"/>
          </p:cNvSpPr>
          <p:nvPr/>
        </p:nvSpPr>
        <p:spPr bwMode="auto">
          <a:xfrm flipH="1" flipV="1">
            <a:off x="6626225" y="3121025"/>
            <a:ext cx="615950" cy="8255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96" name="Line 12"/>
          <p:cNvSpPr>
            <a:spLocks noChangeShapeType="1"/>
          </p:cNvSpPr>
          <p:nvPr/>
        </p:nvSpPr>
        <p:spPr bwMode="auto">
          <a:xfrm flipH="1" flipV="1">
            <a:off x="6778625" y="4492625"/>
            <a:ext cx="387350" cy="8255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41994"/>
                                        </p:tgtEl>
                                        <p:attrNameLst>
                                          <p:attrName>style.visibility</p:attrName>
                                        </p:attrNameLst>
                                      </p:cBhvr>
                                      <p:to>
                                        <p:strVal val="visible"/>
                                      </p:to>
                                    </p:set>
                                  </p:childTnLst>
                                </p:cTn>
                              </p:par>
                              <p:par>
                                <p:cTn id="7" presetID="1" presetClass="entr" fill="hold" grpId="0" nodeType="withEffect">
                                  <p:stCondLst>
                                    <p:cond delay="0"/>
                                  </p:stCondLst>
                                  <p:childTnLst>
                                    <p:set>
                                      <p:cBhvr additive="repl">
                                        <p:cTn id="8" dur="1" fill="hold">
                                          <p:stCondLst>
                                            <p:cond delay="0"/>
                                          </p:stCondLst>
                                        </p:cTn>
                                        <p:tgtEl>
                                          <p:spTgt spid="41995"/>
                                        </p:tgtEl>
                                        <p:attrNameLst>
                                          <p:attrName>style.visibility</p:attrName>
                                        </p:attrNameLst>
                                      </p:cBhvr>
                                      <p:to>
                                        <p:strVal val="visible"/>
                                      </p:to>
                                    </p:set>
                                  </p:childTnLst>
                                </p:cTn>
                              </p:par>
                              <p:par>
                                <p:cTn id="9" presetID="1" presetClass="entr" fill="hold" grpId="0" nodeType="withEffect">
                                  <p:stCondLst>
                                    <p:cond delay="0"/>
                                  </p:stCondLst>
                                  <p:childTnLst>
                                    <p:set>
                                      <p:cBhvr additive="repl">
                                        <p:cTn id="10" dur="1" fill="hold">
                                          <p:stCondLst>
                                            <p:cond delay="0"/>
                                          </p:stCondLst>
                                        </p:cTn>
                                        <p:tgtEl>
                                          <p:spTgt spid="419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5" grpId="0" animBg="1"/>
      <p:bldP spid="4199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dirty="0">
                <a:solidFill>
                  <a:srgbClr val="0000FF"/>
                </a:solidFill>
                <a:latin typeface="Verdana" pitchFamily="34" charset="0"/>
              </a:rPr>
              <a:t> The k-fold Cross-Validation Method</a:t>
            </a:r>
          </a:p>
        </p:txBody>
      </p:sp>
      <p:sp>
        <p:nvSpPr>
          <p:cNvPr id="56323"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50"/>
              </a:spcBef>
              <a:buFont typeface="Verdana" pitchFamily="34" charset="0"/>
              <a:buChar char="•"/>
            </a:pPr>
            <a:r>
              <a:rPr lang="en-US" dirty="0">
                <a:solidFill>
                  <a:srgbClr val="000000"/>
                </a:solidFill>
                <a:latin typeface="Verdana" pitchFamily="34" charset="0"/>
              </a:rPr>
              <a:t>Why just choose one particular 90/10 “split” of the data?</a:t>
            </a:r>
          </a:p>
          <a:p>
            <a:pPr lvl="1" eaLnBrk="1" hangingPunct="1">
              <a:spcBef>
                <a:spcPts val="400"/>
              </a:spcBef>
              <a:buFont typeface="Verdana" pitchFamily="34" charset="0"/>
              <a:buChar char="–"/>
            </a:pPr>
            <a:r>
              <a:rPr lang="en-US" sz="1600" dirty="0">
                <a:solidFill>
                  <a:srgbClr val="000000"/>
                </a:solidFill>
                <a:latin typeface="Verdana" pitchFamily="34" charset="0"/>
              </a:rPr>
              <a:t>In principle we could do this multiple times</a:t>
            </a:r>
          </a:p>
          <a:p>
            <a:pPr lvl="1" eaLnBrk="1" hangingPunct="1">
              <a:spcBef>
                <a:spcPts val="400"/>
              </a:spcBef>
              <a:buClrTx/>
              <a:buFontTx/>
              <a:buNone/>
            </a:pPr>
            <a:endParaRPr lang="en-US" sz="1600" dirty="0">
              <a:solidFill>
                <a:srgbClr val="000000"/>
              </a:solidFill>
              <a:latin typeface="Verdana" pitchFamily="34" charset="0"/>
            </a:endParaRPr>
          </a:p>
          <a:p>
            <a:pPr eaLnBrk="1" hangingPunct="1">
              <a:spcBef>
                <a:spcPts val="450"/>
              </a:spcBef>
              <a:buFont typeface="Verdana" pitchFamily="34" charset="0"/>
              <a:buChar char="•"/>
            </a:pPr>
            <a:r>
              <a:rPr lang="en-US" dirty="0">
                <a:solidFill>
                  <a:srgbClr val="000000"/>
                </a:solidFill>
                <a:latin typeface="Verdana" pitchFamily="34" charset="0"/>
              </a:rPr>
              <a:t>“k-fold Cross-Validation” (e.g., k=10)</a:t>
            </a:r>
          </a:p>
          <a:p>
            <a:pPr lvl="1" eaLnBrk="1" hangingPunct="1">
              <a:spcBef>
                <a:spcPts val="400"/>
              </a:spcBef>
              <a:buFont typeface="Verdana" pitchFamily="34" charset="0"/>
              <a:buChar char="–"/>
            </a:pPr>
            <a:r>
              <a:rPr lang="en-US" sz="1600" dirty="0">
                <a:solidFill>
                  <a:srgbClr val="000000"/>
                </a:solidFill>
                <a:latin typeface="Verdana" pitchFamily="34" charset="0"/>
              </a:rPr>
              <a:t>randomly partition our full data set into k</a:t>
            </a:r>
            <a:r>
              <a:rPr lang="en-US" sz="1600" u="sng" dirty="0">
                <a:solidFill>
                  <a:srgbClr val="000000"/>
                </a:solidFill>
                <a:latin typeface="Verdana" pitchFamily="34" charset="0"/>
              </a:rPr>
              <a:t> disjoint subsets</a:t>
            </a:r>
            <a:r>
              <a:rPr lang="en-US" sz="1600" dirty="0">
                <a:solidFill>
                  <a:srgbClr val="000000"/>
                </a:solidFill>
                <a:latin typeface="Verdana" pitchFamily="34" charset="0"/>
              </a:rPr>
              <a:t> (each roughly of size </a:t>
            </a:r>
            <a:r>
              <a:rPr lang="en-US" sz="1600" dirty="0" smtClean="0">
                <a:solidFill>
                  <a:srgbClr val="000000"/>
                </a:solidFill>
                <a:latin typeface="Verdana" pitchFamily="34" charset="0"/>
              </a:rPr>
              <a:t>n/k, </a:t>
            </a:r>
            <a:r>
              <a:rPr lang="en-US" sz="1600" dirty="0">
                <a:solidFill>
                  <a:srgbClr val="000000"/>
                </a:solidFill>
                <a:latin typeface="Verdana" pitchFamily="34" charset="0"/>
              </a:rPr>
              <a:t>n = total number of training data points)</a:t>
            </a:r>
          </a:p>
          <a:p>
            <a:pPr lvl="2" eaLnBrk="1" hangingPunct="1">
              <a:spcBef>
                <a:spcPts val="400"/>
              </a:spcBef>
              <a:buFont typeface="Verdana" pitchFamily="34" charset="0"/>
              <a:buChar char="•"/>
            </a:pPr>
            <a:r>
              <a:rPr lang="en-US" sz="1600" dirty="0">
                <a:solidFill>
                  <a:srgbClr val="000000"/>
                </a:solidFill>
                <a:latin typeface="Verdana" pitchFamily="34" charset="0"/>
              </a:rPr>
              <a:t>for  </a:t>
            </a:r>
            <a:r>
              <a:rPr lang="en-US" sz="1600" dirty="0" err="1">
                <a:solidFill>
                  <a:srgbClr val="000000"/>
                </a:solidFill>
                <a:latin typeface="Verdana" pitchFamily="34" charset="0"/>
              </a:rPr>
              <a:t>i</a:t>
            </a:r>
            <a:r>
              <a:rPr lang="en-US" sz="1600" dirty="0">
                <a:solidFill>
                  <a:srgbClr val="000000"/>
                </a:solidFill>
                <a:latin typeface="Verdana" pitchFamily="34" charset="0"/>
              </a:rPr>
              <a:t> = 1:10  (here k = 10)</a:t>
            </a:r>
          </a:p>
          <a:p>
            <a:pPr lvl="3" eaLnBrk="1" hangingPunct="1">
              <a:spcBef>
                <a:spcPts val="400"/>
              </a:spcBef>
              <a:buFont typeface="Verdana" pitchFamily="34" charset="0"/>
              <a:buChar char="–"/>
            </a:pPr>
            <a:r>
              <a:rPr lang="en-US" sz="1600" dirty="0">
                <a:solidFill>
                  <a:srgbClr val="000000"/>
                </a:solidFill>
                <a:latin typeface="Verdana" pitchFamily="34" charset="0"/>
              </a:rPr>
              <a:t>train on 90% of data,</a:t>
            </a:r>
          </a:p>
          <a:p>
            <a:pPr lvl="3" eaLnBrk="1" hangingPunct="1">
              <a:spcBef>
                <a:spcPts val="400"/>
              </a:spcBef>
              <a:buFont typeface="Verdana" pitchFamily="34" charset="0"/>
              <a:buChar char="–"/>
            </a:pPr>
            <a:r>
              <a:rPr lang="en-US" sz="1600" dirty="0" err="1">
                <a:solidFill>
                  <a:srgbClr val="000000"/>
                </a:solidFill>
                <a:latin typeface="Verdana" pitchFamily="34" charset="0"/>
              </a:rPr>
              <a:t>Acc</a:t>
            </a:r>
            <a:r>
              <a:rPr lang="en-US" sz="1600" dirty="0">
                <a:solidFill>
                  <a:srgbClr val="000000"/>
                </a:solidFill>
                <a:latin typeface="Verdana" pitchFamily="34" charset="0"/>
              </a:rPr>
              <a:t>(</a:t>
            </a:r>
            <a:r>
              <a:rPr lang="en-US" sz="1600" dirty="0" err="1">
                <a:solidFill>
                  <a:srgbClr val="000000"/>
                </a:solidFill>
                <a:latin typeface="Verdana" pitchFamily="34" charset="0"/>
              </a:rPr>
              <a:t>i</a:t>
            </a:r>
            <a:r>
              <a:rPr lang="en-US" sz="1600" dirty="0">
                <a:solidFill>
                  <a:srgbClr val="000000"/>
                </a:solidFill>
                <a:latin typeface="Verdana" pitchFamily="34" charset="0"/>
              </a:rPr>
              <a:t>) =  accuracy on other 10%</a:t>
            </a:r>
          </a:p>
          <a:p>
            <a:pPr lvl="2" eaLnBrk="1" hangingPunct="1">
              <a:spcBef>
                <a:spcPts val="400"/>
              </a:spcBef>
              <a:buFont typeface="Verdana" pitchFamily="34" charset="0"/>
              <a:buChar char="•"/>
            </a:pPr>
            <a:r>
              <a:rPr lang="en-US" sz="1600" dirty="0">
                <a:solidFill>
                  <a:srgbClr val="000000"/>
                </a:solidFill>
                <a:latin typeface="Verdana" pitchFamily="34" charset="0"/>
              </a:rPr>
              <a:t>end</a:t>
            </a:r>
          </a:p>
          <a:p>
            <a:pPr lvl="2" eaLnBrk="1" hangingPunct="1">
              <a:spcBef>
                <a:spcPts val="400"/>
              </a:spcBef>
              <a:buFont typeface="Verdana" pitchFamily="34" charset="0"/>
              <a:buChar char="•"/>
            </a:pPr>
            <a:r>
              <a:rPr lang="en-US" sz="1600" dirty="0">
                <a:solidFill>
                  <a:srgbClr val="000000"/>
                </a:solidFill>
                <a:latin typeface="Verdana" pitchFamily="34" charset="0"/>
              </a:rPr>
              <a:t>Cross-Validation-Accuracy =  1/k  </a:t>
            </a:r>
            <a:r>
              <a:rPr lang="en-US" sz="2400" dirty="0">
                <a:solidFill>
                  <a:srgbClr val="000000"/>
                </a:solidFill>
                <a:latin typeface="Symbol" pitchFamily="18" charset="2"/>
              </a:rPr>
              <a:t></a:t>
            </a:r>
            <a:r>
              <a:rPr lang="en-US" sz="1600" baseline="-25000" dirty="0" err="1">
                <a:solidFill>
                  <a:srgbClr val="000000"/>
                </a:solidFill>
                <a:latin typeface="Verdana" pitchFamily="34" charset="0"/>
              </a:rPr>
              <a:t>i</a:t>
            </a:r>
            <a:r>
              <a:rPr lang="en-US" sz="1600" dirty="0">
                <a:solidFill>
                  <a:srgbClr val="000000"/>
                </a:solidFill>
                <a:latin typeface="Verdana" pitchFamily="34" charset="0"/>
              </a:rPr>
              <a:t>  </a:t>
            </a:r>
            <a:r>
              <a:rPr lang="en-US" sz="1600" dirty="0" err="1">
                <a:solidFill>
                  <a:srgbClr val="000000"/>
                </a:solidFill>
                <a:latin typeface="Verdana" pitchFamily="34" charset="0"/>
              </a:rPr>
              <a:t>Acc</a:t>
            </a:r>
            <a:r>
              <a:rPr lang="en-US" sz="1600" dirty="0">
                <a:solidFill>
                  <a:srgbClr val="000000"/>
                </a:solidFill>
                <a:latin typeface="Verdana" pitchFamily="34" charset="0"/>
              </a:rPr>
              <a:t>(</a:t>
            </a:r>
            <a:r>
              <a:rPr lang="en-US" sz="1600" dirty="0" err="1">
                <a:solidFill>
                  <a:srgbClr val="000000"/>
                </a:solidFill>
                <a:latin typeface="Verdana" pitchFamily="34" charset="0"/>
              </a:rPr>
              <a:t>i</a:t>
            </a:r>
            <a:r>
              <a:rPr lang="en-US" sz="1600" dirty="0">
                <a:solidFill>
                  <a:srgbClr val="000000"/>
                </a:solidFill>
                <a:latin typeface="Verdana" pitchFamily="34" charset="0"/>
              </a:rPr>
              <a:t>)</a:t>
            </a:r>
          </a:p>
          <a:p>
            <a:pPr lvl="1" eaLnBrk="1" hangingPunct="1">
              <a:spcBef>
                <a:spcPts val="400"/>
              </a:spcBef>
              <a:buFont typeface="Verdana" pitchFamily="34" charset="0"/>
              <a:buChar char="–"/>
            </a:pPr>
            <a:r>
              <a:rPr lang="en-US" sz="1600" dirty="0">
                <a:solidFill>
                  <a:srgbClr val="000000"/>
                </a:solidFill>
                <a:latin typeface="Verdana" pitchFamily="34" charset="0"/>
              </a:rPr>
              <a:t>choose the method with the highest cross-validation accuracy</a:t>
            </a:r>
          </a:p>
          <a:p>
            <a:pPr lvl="1" eaLnBrk="1" hangingPunct="1">
              <a:spcBef>
                <a:spcPts val="400"/>
              </a:spcBef>
              <a:buFont typeface="Verdana" pitchFamily="34" charset="0"/>
              <a:buChar char="–"/>
            </a:pPr>
            <a:r>
              <a:rPr lang="en-US" sz="1600" dirty="0">
                <a:solidFill>
                  <a:srgbClr val="000000"/>
                </a:solidFill>
                <a:latin typeface="Verdana" pitchFamily="34" charset="0"/>
              </a:rPr>
              <a:t>common values for k are 5 and 10</a:t>
            </a:r>
          </a:p>
          <a:p>
            <a:pPr lvl="1" eaLnBrk="1" hangingPunct="1">
              <a:spcBef>
                <a:spcPts val="400"/>
              </a:spcBef>
              <a:buFont typeface="Verdana" pitchFamily="34" charset="0"/>
              <a:buChar char="–"/>
            </a:pPr>
            <a:r>
              <a:rPr lang="en-US" sz="1600" dirty="0">
                <a:solidFill>
                  <a:srgbClr val="000000"/>
                </a:solidFill>
                <a:latin typeface="Verdana" pitchFamily="34" charset="0"/>
              </a:rPr>
              <a:t>Can also do “leave-one-out” where k = n</a:t>
            </a:r>
          </a:p>
          <a:p>
            <a:pPr lvl="1" eaLnBrk="1" hangingPunct="1">
              <a:spcBef>
                <a:spcPts val="400"/>
              </a:spcBef>
              <a:buClrTx/>
              <a:buFontTx/>
              <a:buNone/>
            </a:pPr>
            <a:endParaRPr lang="en-US" sz="1600" dirty="0">
              <a:solidFill>
                <a:srgbClr val="000000"/>
              </a:solidFill>
              <a:latin typeface="Verdan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sz="2000" b="1" dirty="0">
                <a:solidFill>
                  <a:srgbClr val="0000FF"/>
                </a:solidFill>
                <a:latin typeface="Verdana" pitchFamily="34" charset="0"/>
              </a:rPr>
              <a:t>Disjoint Validation Data Sets</a:t>
            </a:r>
          </a:p>
        </p:txBody>
      </p:sp>
      <p:sp>
        <p:nvSpPr>
          <p:cNvPr id="46083" name="Rectangle 2"/>
          <p:cNvSpPr>
            <a:spLocks noChangeArrowheads="1"/>
          </p:cNvSpPr>
          <p:nvPr/>
        </p:nvSpPr>
        <p:spPr bwMode="auto">
          <a:xfrm>
            <a:off x="550863" y="2095500"/>
            <a:ext cx="1447800" cy="17526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46084" name="Rectangle 3"/>
          <p:cNvSpPr>
            <a:spLocks noChangeArrowheads="1"/>
          </p:cNvSpPr>
          <p:nvPr/>
        </p:nvSpPr>
        <p:spPr bwMode="auto">
          <a:xfrm>
            <a:off x="3657600" y="1943100"/>
            <a:ext cx="1219200" cy="13716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46085" name="Rectangle 4"/>
          <p:cNvSpPr>
            <a:spLocks noChangeArrowheads="1"/>
          </p:cNvSpPr>
          <p:nvPr/>
        </p:nvSpPr>
        <p:spPr bwMode="auto">
          <a:xfrm>
            <a:off x="3662363" y="1562100"/>
            <a:ext cx="1219200" cy="381000"/>
          </a:xfrm>
          <a:prstGeom prst="rect">
            <a:avLst/>
          </a:prstGeom>
          <a:solidFill>
            <a:srgbClr val="FC0128"/>
          </a:solidFill>
          <a:ln w="12600">
            <a:solidFill>
              <a:srgbClr val="000000"/>
            </a:solidFill>
            <a:miter lim="800000"/>
            <a:headEnd/>
            <a:tailEnd/>
          </a:ln>
        </p:spPr>
        <p:txBody>
          <a:bodyPr wrap="none" anchor="ctr"/>
          <a:lstStyle/>
          <a:p>
            <a:endParaRPr lang="en-US"/>
          </a:p>
        </p:txBody>
      </p:sp>
      <p:sp>
        <p:nvSpPr>
          <p:cNvPr id="46086" name="Line 5"/>
          <p:cNvSpPr>
            <a:spLocks noChangeShapeType="1"/>
          </p:cNvSpPr>
          <p:nvPr/>
        </p:nvSpPr>
        <p:spPr bwMode="auto">
          <a:xfrm flipV="1">
            <a:off x="1981200" y="2508250"/>
            <a:ext cx="1295400" cy="46355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88" name="Text Box 7"/>
          <p:cNvSpPr txBox="1">
            <a:spLocks noChangeArrowheads="1"/>
          </p:cNvSpPr>
          <p:nvPr/>
        </p:nvSpPr>
        <p:spPr bwMode="auto">
          <a:xfrm>
            <a:off x="550863" y="1562100"/>
            <a:ext cx="1390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Full Data Set</a:t>
            </a:r>
          </a:p>
        </p:txBody>
      </p:sp>
      <p:sp>
        <p:nvSpPr>
          <p:cNvPr id="46089" name="Text Box 8"/>
          <p:cNvSpPr txBox="1">
            <a:spLocks noChangeArrowheads="1"/>
          </p:cNvSpPr>
          <p:nvPr/>
        </p:nvSpPr>
        <p:spPr bwMode="auto">
          <a:xfrm>
            <a:off x="4965700" y="3587750"/>
            <a:ext cx="1460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Training Data</a:t>
            </a:r>
          </a:p>
        </p:txBody>
      </p:sp>
      <p:sp>
        <p:nvSpPr>
          <p:cNvPr id="46090" name="Text Box 9"/>
          <p:cNvSpPr txBox="1">
            <a:spLocks noChangeArrowheads="1"/>
          </p:cNvSpPr>
          <p:nvPr/>
        </p:nvSpPr>
        <p:spPr bwMode="auto">
          <a:xfrm>
            <a:off x="4149725" y="1066800"/>
            <a:ext cx="30940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dirty="0">
                <a:solidFill>
                  <a:srgbClr val="000000"/>
                </a:solidFill>
                <a:latin typeface="Times New Roman" pitchFamily="18" charset="0"/>
              </a:rPr>
              <a:t>Validation Data (aka Test Data)</a:t>
            </a:r>
          </a:p>
        </p:txBody>
      </p:sp>
      <p:sp>
        <p:nvSpPr>
          <p:cNvPr id="46094" name="Text Box 13"/>
          <p:cNvSpPr txBox="1">
            <a:spLocks noChangeArrowheads="1"/>
          </p:cNvSpPr>
          <p:nvPr/>
        </p:nvSpPr>
        <p:spPr bwMode="auto">
          <a:xfrm>
            <a:off x="3657600" y="3314700"/>
            <a:ext cx="1219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1</a:t>
            </a:r>
            <a:r>
              <a:rPr lang="en-US" baseline="30000">
                <a:solidFill>
                  <a:srgbClr val="000000"/>
                </a:solidFill>
                <a:latin typeface="Times New Roman" pitchFamily="18" charset="0"/>
              </a:rPr>
              <a:t>st</a:t>
            </a:r>
            <a:r>
              <a:rPr lang="en-US">
                <a:solidFill>
                  <a:srgbClr val="000000"/>
                </a:solidFill>
                <a:latin typeface="Times New Roman" pitchFamily="18" charset="0"/>
              </a:rPr>
              <a:t> partition</a:t>
            </a:r>
          </a:p>
        </p:txBody>
      </p:sp>
      <p:cxnSp>
        <p:nvCxnSpPr>
          <p:cNvPr id="46097" name="Straight Arrow Connector 2"/>
          <p:cNvCxnSpPr>
            <a:cxnSpLocks noChangeShapeType="1"/>
            <a:stCxn id="46090" idx="2"/>
            <a:endCxn id="46085" idx="3"/>
          </p:cNvCxnSpPr>
          <p:nvPr/>
        </p:nvCxnSpPr>
        <p:spPr bwMode="auto">
          <a:xfrm flipH="1">
            <a:off x="4881563" y="1438275"/>
            <a:ext cx="814387" cy="314325"/>
          </a:xfrm>
          <a:prstGeom prst="straightConnector1">
            <a:avLst/>
          </a:prstGeom>
          <a:noFill/>
          <a:ln w="9525" algn="ctr">
            <a:solidFill>
              <a:schemeClr val="tx1"/>
            </a:solidFill>
            <a:round/>
            <a:headEnd/>
            <a:tailEnd type="arrow" w="med" len="med"/>
          </a:ln>
        </p:spPr>
      </p:cxnSp>
      <p:cxnSp>
        <p:nvCxnSpPr>
          <p:cNvPr id="46099" name="Straight Arrow Connector 6"/>
          <p:cNvCxnSpPr>
            <a:cxnSpLocks noChangeShapeType="1"/>
            <a:stCxn id="46089" idx="0"/>
            <a:endCxn id="46084" idx="3"/>
          </p:cNvCxnSpPr>
          <p:nvPr/>
        </p:nvCxnSpPr>
        <p:spPr bwMode="auto">
          <a:xfrm flipH="1" flipV="1">
            <a:off x="4876800" y="2628900"/>
            <a:ext cx="819150" cy="958850"/>
          </a:xfrm>
          <a:prstGeom prst="straightConnector1">
            <a:avLst/>
          </a:prstGeom>
          <a:noFill/>
          <a:ln w="9525" algn="ctr">
            <a:solidFill>
              <a:schemeClr val="tx1"/>
            </a:solidFill>
            <a:round/>
            <a:headEnd/>
            <a:tailEnd type="arrow" w="med" len="med"/>
          </a:ln>
        </p:spPr>
      </p:cxnSp>
    </p:spTree>
    <p:extLst>
      <p:ext uri="{BB962C8B-B14F-4D97-AF65-F5344CB8AC3E}">
        <p14:creationId xmlns:p14="http://schemas.microsoft.com/office/powerpoint/2010/main" val="295591493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sz="2000" b="1">
                <a:solidFill>
                  <a:srgbClr val="0000FF"/>
                </a:solidFill>
                <a:latin typeface="Verdana" pitchFamily="34" charset="0"/>
              </a:rPr>
              <a:t>Disjoint Validation Data Sets</a:t>
            </a:r>
          </a:p>
        </p:txBody>
      </p:sp>
      <p:sp>
        <p:nvSpPr>
          <p:cNvPr id="46083" name="Rectangle 2"/>
          <p:cNvSpPr>
            <a:spLocks noChangeArrowheads="1"/>
          </p:cNvSpPr>
          <p:nvPr/>
        </p:nvSpPr>
        <p:spPr bwMode="auto">
          <a:xfrm>
            <a:off x="550863" y="2095500"/>
            <a:ext cx="1447800" cy="17526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46084" name="Rectangle 3"/>
          <p:cNvSpPr>
            <a:spLocks noChangeArrowheads="1"/>
          </p:cNvSpPr>
          <p:nvPr/>
        </p:nvSpPr>
        <p:spPr bwMode="auto">
          <a:xfrm>
            <a:off x="3657600" y="1943100"/>
            <a:ext cx="1219200" cy="13716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46085" name="Rectangle 4"/>
          <p:cNvSpPr>
            <a:spLocks noChangeArrowheads="1"/>
          </p:cNvSpPr>
          <p:nvPr/>
        </p:nvSpPr>
        <p:spPr bwMode="auto">
          <a:xfrm>
            <a:off x="3662363" y="1562100"/>
            <a:ext cx="1219200" cy="381000"/>
          </a:xfrm>
          <a:prstGeom prst="rect">
            <a:avLst/>
          </a:prstGeom>
          <a:solidFill>
            <a:srgbClr val="FC0128"/>
          </a:solidFill>
          <a:ln w="12600">
            <a:solidFill>
              <a:srgbClr val="000000"/>
            </a:solidFill>
            <a:miter lim="800000"/>
            <a:headEnd/>
            <a:tailEnd/>
          </a:ln>
        </p:spPr>
        <p:txBody>
          <a:bodyPr wrap="none" anchor="ctr"/>
          <a:lstStyle/>
          <a:p>
            <a:endParaRPr lang="en-US"/>
          </a:p>
        </p:txBody>
      </p:sp>
      <p:sp>
        <p:nvSpPr>
          <p:cNvPr id="46086" name="Line 5"/>
          <p:cNvSpPr>
            <a:spLocks noChangeShapeType="1"/>
          </p:cNvSpPr>
          <p:nvPr/>
        </p:nvSpPr>
        <p:spPr bwMode="auto">
          <a:xfrm flipV="1">
            <a:off x="1981200" y="2508250"/>
            <a:ext cx="1295400" cy="46355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88" name="Text Box 7"/>
          <p:cNvSpPr txBox="1">
            <a:spLocks noChangeArrowheads="1"/>
          </p:cNvSpPr>
          <p:nvPr/>
        </p:nvSpPr>
        <p:spPr bwMode="auto">
          <a:xfrm>
            <a:off x="550863" y="1562100"/>
            <a:ext cx="1390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Full Data Set</a:t>
            </a:r>
          </a:p>
        </p:txBody>
      </p:sp>
      <p:sp>
        <p:nvSpPr>
          <p:cNvPr id="46089" name="Text Box 8"/>
          <p:cNvSpPr txBox="1">
            <a:spLocks noChangeArrowheads="1"/>
          </p:cNvSpPr>
          <p:nvPr/>
        </p:nvSpPr>
        <p:spPr bwMode="auto">
          <a:xfrm>
            <a:off x="4965700" y="3587750"/>
            <a:ext cx="1460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Training Data</a:t>
            </a:r>
          </a:p>
        </p:txBody>
      </p:sp>
      <p:sp>
        <p:nvSpPr>
          <p:cNvPr id="46090" name="Text Box 9"/>
          <p:cNvSpPr txBox="1">
            <a:spLocks noChangeArrowheads="1"/>
          </p:cNvSpPr>
          <p:nvPr/>
        </p:nvSpPr>
        <p:spPr bwMode="auto">
          <a:xfrm>
            <a:off x="4149725" y="1066800"/>
            <a:ext cx="30940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dirty="0">
                <a:solidFill>
                  <a:srgbClr val="000000"/>
                </a:solidFill>
                <a:latin typeface="Times New Roman" pitchFamily="18" charset="0"/>
              </a:rPr>
              <a:t>Validation Data (aka Test Data)</a:t>
            </a:r>
          </a:p>
        </p:txBody>
      </p:sp>
      <p:sp>
        <p:nvSpPr>
          <p:cNvPr id="46091" name="Rectangle 10"/>
          <p:cNvSpPr>
            <a:spLocks noChangeArrowheads="1"/>
          </p:cNvSpPr>
          <p:nvPr/>
        </p:nvSpPr>
        <p:spPr bwMode="auto">
          <a:xfrm>
            <a:off x="6480175" y="1562100"/>
            <a:ext cx="1219200" cy="17526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46092" name="Rectangle 11"/>
          <p:cNvSpPr>
            <a:spLocks noChangeArrowheads="1"/>
          </p:cNvSpPr>
          <p:nvPr/>
        </p:nvSpPr>
        <p:spPr bwMode="auto">
          <a:xfrm>
            <a:off x="6480175" y="1943100"/>
            <a:ext cx="1219200" cy="381000"/>
          </a:xfrm>
          <a:prstGeom prst="rect">
            <a:avLst/>
          </a:prstGeom>
          <a:solidFill>
            <a:srgbClr val="FC0128"/>
          </a:solidFill>
          <a:ln w="12600">
            <a:solidFill>
              <a:srgbClr val="000000"/>
            </a:solidFill>
            <a:miter lim="800000"/>
            <a:headEnd/>
            <a:tailEnd/>
          </a:ln>
        </p:spPr>
        <p:txBody>
          <a:bodyPr wrap="none" anchor="ctr"/>
          <a:lstStyle/>
          <a:p>
            <a:endParaRPr lang="en-US"/>
          </a:p>
        </p:txBody>
      </p:sp>
      <p:sp>
        <p:nvSpPr>
          <p:cNvPr id="46094" name="Text Box 13"/>
          <p:cNvSpPr txBox="1">
            <a:spLocks noChangeArrowheads="1"/>
          </p:cNvSpPr>
          <p:nvPr/>
        </p:nvSpPr>
        <p:spPr bwMode="auto">
          <a:xfrm>
            <a:off x="3657600" y="3314700"/>
            <a:ext cx="1219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1</a:t>
            </a:r>
            <a:r>
              <a:rPr lang="en-US" baseline="30000">
                <a:solidFill>
                  <a:srgbClr val="000000"/>
                </a:solidFill>
                <a:latin typeface="Times New Roman" pitchFamily="18" charset="0"/>
              </a:rPr>
              <a:t>st</a:t>
            </a:r>
            <a:r>
              <a:rPr lang="en-US">
                <a:solidFill>
                  <a:srgbClr val="000000"/>
                </a:solidFill>
                <a:latin typeface="Times New Roman" pitchFamily="18" charset="0"/>
              </a:rPr>
              <a:t> partition</a:t>
            </a:r>
          </a:p>
        </p:txBody>
      </p:sp>
      <p:sp>
        <p:nvSpPr>
          <p:cNvPr id="46095" name="Text Box 14"/>
          <p:cNvSpPr txBox="1">
            <a:spLocks noChangeArrowheads="1"/>
          </p:cNvSpPr>
          <p:nvPr/>
        </p:nvSpPr>
        <p:spPr bwMode="auto">
          <a:xfrm>
            <a:off x="6488113" y="3314700"/>
            <a:ext cx="1290637"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2</a:t>
            </a:r>
            <a:r>
              <a:rPr lang="en-US" baseline="30000">
                <a:solidFill>
                  <a:srgbClr val="000000"/>
                </a:solidFill>
                <a:latin typeface="Times New Roman" pitchFamily="18" charset="0"/>
              </a:rPr>
              <a:t>nd</a:t>
            </a:r>
            <a:r>
              <a:rPr lang="en-US">
                <a:solidFill>
                  <a:srgbClr val="000000"/>
                </a:solidFill>
                <a:latin typeface="Times New Roman" pitchFamily="18" charset="0"/>
              </a:rPr>
              <a:t> partition</a:t>
            </a:r>
          </a:p>
        </p:txBody>
      </p:sp>
      <p:cxnSp>
        <p:nvCxnSpPr>
          <p:cNvPr id="46097" name="Straight Arrow Connector 2"/>
          <p:cNvCxnSpPr>
            <a:cxnSpLocks noChangeShapeType="1"/>
            <a:stCxn id="46090" idx="2"/>
            <a:endCxn id="46085" idx="3"/>
          </p:cNvCxnSpPr>
          <p:nvPr/>
        </p:nvCxnSpPr>
        <p:spPr bwMode="auto">
          <a:xfrm flipH="1">
            <a:off x="4881563" y="1438275"/>
            <a:ext cx="814387" cy="314325"/>
          </a:xfrm>
          <a:prstGeom prst="straightConnector1">
            <a:avLst/>
          </a:prstGeom>
          <a:noFill/>
          <a:ln w="9525" algn="ctr">
            <a:solidFill>
              <a:schemeClr val="tx1"/>
            </a:solidFill>
            <a:round/>
            <a:headEnd/>
            <a:tailEnd type="arrow" w="med" len="med"/>
          </a:ln>
        </p:spPr>
      </p:cxnSp>
      <p:cxnSp>
        <p:nvCxnSpPr>
          <p:cNvPr id="46098" name="Straight Arrow Connector 4"/>
          <p:cNvCxnSpPr>
            <a:cxnSpLocks noChangeShapeType="1"/>
            <a:stCxn id="46090" idx="2"/>
            <a:endCxn id="46092" idx="1"/>
          </p:cNvCxnSpPr>
          <p:nvPr/>
        </p:nvCxnSpPr>
        <p:spPr bwMode="auto">
          <a:xfrm>
            <a:off x="5695950" y="1438275"/>
            <a:ext cx="784225" cy="695325"/>
          </a:xfrm>
          <a:prstGeom prst="straightConnector1">
            <a:avLst/>
          </a:prstGeom>
          <a:noFill/>
          <a:ln w="9525" algn="ctr">
            <a:solidFill>
              <a:schemeClr val="tx1"/>
            </a:solidFill>
            <a:round/>
            <a:headEnd/>
            <a:tailEnd type="arrow" w="med" len="med"/>
          </a:ln>
        </p:spPr>
      </p:cxnSp>
      <p:cxnSp>
        <p:nvCxnSpPr>
          <p:cNvPr id="46099" name="Straight Arrow Connector 6"/>
          <p:cNvCxnSpPr>
            <a:cxnSpLocks noChangeShapeType="1"/>
            <a:stCxn id="46089" idx="0"/>
            <a:endCxn id="46084" idx="3"/>
          </p:cNvCxnSpPr>
          <p:nvPr/>
        </p:nvCxnSpPr>
        <p:spPr bwMode="auto">
          <a:xfrm flipH="1" flipV="1">
            <a:off x="4876800" y="2628900"/>
            <a:ext cx="819150" cy="958850"/>
          </a:xfrm>
          <a:prstGeom prst="straightConnector1">
            <a:avLst/>
          </a:prstGeom>
          <a:noFill/>
          <a:ln w="9525" algn="ctr">
            <a:solidFill>
              <a:schemeClr val="tx1"/>
            </a:solidFill>
            <a:round/>
            <a:headEnd/>
            <a:tailEnd type="arrow" w="med" len="med"/>
          </a:ln>
        </p:spPr>
      </p:cxnSp>
      <p:cxnSp>
        <p:nvCxnSpPr>
          <p:cNvPr id="46100" name="Straight Arrow Connector 22"/>
          <p:cNvCxnSpPr>
            <a:cxnSpLocks noChangeShapeType="1"/>
            <a:stCxn id="46089" idx="0"/>
          </p:cNvCxnSpPr>
          <p:nvPr/>
        </p:nvCxnSpPr>
        <p:spPr bwMode="auto">
          <a:xfrm flipV="1">
            <a:off x="5695950" y="2743200"/>
            <a:ext cx="784225" cy="844550"/>
          </a:xfrm>
          <a:prstGeom prst="straightConnector1">
            <a:avLst/>
          </a:prstGeom>
          <a:noFill/>
          <a:ln w="9525" algn="ctr">
            <a:solidFill>
              <a:schemeClr val="tx1"/>
            </a:solidFill>
            <a:round/>
            <a:headEnd/>
            <a:tailEnd type="arrow" w="med" len="med"/>
          </a:ln>
        </p:spPr>
      </p:cxnSp>
      <p:cxnSp>
        <p:nvCxnSpPr>
          <p:cNvPr id="46101" name="Straight Arrow Connector 25"/>
          <p:cNvCxnSpPr>
            <a:cxnSpLocks noChangeShapeType="1"/>
            <a:stCxn id="46089" idx="0"/>
          </p:cNvCxnSpPr>
          <p:nvPr/>
        </p:nvCxnSpPr>
        <p:spPr bwMode="auto">
          <a:xfrm flipV="1">
            <a:off x="5695950" y="1676400"/>
            <a:ext cx="784225" cy="1911350"/>
          </a:xfrm>
          <a:prstGeom prst="straightConnector1">
            <a:avLst/>
          </a:prstGeom>
          <a:noFill/>
          <a:ln w="9525" algn="ctr">
            <a:solidFill>
              <a:schemeClr val="tx1"/>
            </a:solidFill>
            <a:round/>
            <a:headEnd/>
            <a:tailEnd type="arrow" w="med" len="med"/>
          </a:ln>
        </p:spPr>
      </p:cxnSp>
    </p:spTree>
    <p:extLst>
      <p:ext uri="{BB962C8B-B14F-4D97-AF65-F5344CB8AC3E}">
        <p14:creationId xmlns:p14="http://schemas.microsoft.com/office/powerpoint/2010/main" val="56670380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sz="2000" b="1">
                <a:solidFill>
                  <a:srgbClr val="0000FF"/>
                </a:solidFill>
                <a:latin typeface="Verdana" pitchFamily="34" charset="0"/>
              </a:rPr>
              <a:t>Disjoint Validation Data Sets</a:t>
            </a:r>
          </a:p>
        </p:txBody>
      </p:sp>
      <p:sp>
        <p:nvSpPr>
          <p:cNvPr id="46083" name="Rectangle 2"/>
          <p:cNvSpPr>
            <a:spLocks noChangeArrowheads="1"/>
          </p:cNvSpPr>
          <p:nvPr/>
        </p:nvSpPr>
        <p:spPr bwMode="auto">
          <a:xfrm>
            <a:off x="550863" y="2095500"/>
            <a:ext cx="1447800" cy="17526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46084" name="Rectangle 3"/>
          <p:cNvSpPr>
            <a:spLocks noChangeArrowheads="1"/>
          </p:cNvSpPr>
          <p:nvPr/>
        </p:nvSpPr>
        <p:spPr bwMode="auto">
          <a:xfrm>
            <a:off x="3657600" y="1943100"/>
            <a:ext cx="1219200" cy="13716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46085" name="Rectangle 4"/>
          <p:cNvSpPr>
            <a:spLocks noChangeArrowheads="1"/>
          </p:cNvSpPr>
          <p:nvPr/>
        </p:nvSpPr>
        <p:spPr bwMode="auto">
          <a:xfrm>
            <a:off x="3662363" y="1562100"/>
            <a:ext cx="1219200" cy="381000"/>
          </a:xfrm>
          <a:prstGeom prst="rect">
            <a:avLst/>
          </a:prstGeom>
          <a:solidFill>
            <a:srgbClr val="FC0128"/>
          </a:solidFill>
          <a:ln w="12600">
            <a:solidFill>
              <a:srgbClr val="000000"/>
            </a:solidFill>
            <a:miter lim="800000"/>
            <a:headEnd/>
            <a:tailEnd/>
          </a:ln>
        </p:spPr>
        <p:txBody>
          <a:bodyPr wrap="none" anchor="ctr"/>
          <a:lstStyle/>
          <a:p>
            <a:endParaRPr lang="en-US"/>
          </a:p>
        </p:txBody>
      </p:sp>
      <p:sp>
        <p:nvSpPr>
          <p:cNvPr id="46086" name="Line 5"/>
          <p:cNvSpPr>
            <a:spLocks noChangeShapeType="1"/>
          </p:cNvSpPr>
          <p:nvPr/>
        </p:nvSpPr>
        <p:spPr bwMode="auto">
          <a:xfrm flipV="1">
            <a:off x="1981200" y="2508250"/>
            <a:ext cx="1295400" cy="46355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87" name="Line 6"/>
          <p:cNvSpPr>
            <a:spLocks noChangeShapeType="1"/>
          </p:cNvSpPr>
          <p:nvPr/>
        </p:nvSpPr>
        <p:spPr bwMode="auto">
          <a:xfrm>
            <a:off x="1981200" y="3581400"/>
            <a:ext cx="1219200" cy="609600"/>
          </a:xfrm>
          <a:prstGeom prst="line">
            <a:avLst/>
          </a:prstGeom>
          <a:noFill/>
          <a:ln w="1260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88" name="Text Box 7"/>
          <p:cNvSpPr txBox="1">
            <a:spLocks noChangeArrowheads="1"/>
          </p:cNvSpPr>
          <p:nvPr/>
        </p:nvSpPr>
        <p:spPr bwMode="auto">
          <a:xfrm>
            <a:off x="550863" y="1562100"/>
            <a:ext cx="1390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Full Data Set</a:t>
            </a:r>
          </a:p>
        </p:txBody>
      </p:sp>
      <p:sp>
        <p:nvSpPr>
          <p:cNvPr id="46089" name="Text Box 8"/>
          <p:cNvSpPr txBox="1">
            <a:spLocks noChangeArrowheads="1"/>
          </p:cNvSpPr>
          <p:nvPr/>
        </p:nvSpPr>
        <p:spPr bwMode="auto">
          <a:xfrm>
            <a:off x="4965700" y="3587750"/>
            <a:ext cx="1460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Training Data</a:t>
            </a:r>
          </a:p>
        </p:txBody>
      </p:sp>
      <p:sp>
        <p:nvSpPr>
          <p:cNvPr id="46090" name="Text Box 9"/>
          <p:cNvSpPr txBox="1">
            <a:spLocks noChangeArrowheads="1"/>
          </p:cNvSpPr>
          <p:nvPr/>
        </p:nvSpPr>
        <p:spPr bwMode="auto">
          <a:xfrm>
            <a:off x="4149725" y="1066800"/>
            <a:ext cx="30940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Validation Data (aka Test Data)</a:t>
            </a:r>
          </a:p>
        </p:txBody>
      </p:sp>
      <p:sp>
        <p:nvSpPr>
          <p:cNvPr id="46091" name="Rectangle 10"/>
          <p:cNvSpPr>
            <a:spLocks noChangeArrowheads="1"/>
          </p:cNvSpPr>
          <p:nvPr/>
        </p:nvSpPr>
        <p:spPr bwMode="auto">
          <a:xfrm>
            <a:off x="6480175" y="1562100"/>
            <a:ext cx="1219200" cy="17526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46092" name="Rectangle 11"/>
          <p:cNvSpPr>
            <a:spLocks noChangeArrowheads="1"/>
          </p:cNvSpPr>
          <p:nvPr/>
        </p:nvSpPr>
        <p:spPr bwMode="auto">
          <a:xfrm>
            <a:off x="6480175" y="1943100"/>
            <a:ext cx="1219200" cy="381000"/>
          </a:xfrm>
          <a:prstGeom prst="rect">
            <a:avLst/>
          </a:prstGeom>
          <a:solidFill>
            <a:srgbClr val="FC0128"/>
          </a:solidFill>
          <a:ln w="12600">
            <a:solidFill>
              <a:srgbClr val="000000"/>
            </a:solidFill>
            <a:miter lim="800000"/>
            <a:headEnd/>
            <a:tailEnd/>
          </a:ln>
        </p:spPr>
        <p:txBody>
          <a:bodyPr wrap="none" anchor="ctr"/>
          <a:lstStyle/>
          <a:p>
            <a:endParaRPr lang="en-US"/>
          </a:p>
        </p:txBody>
      </p:sp>
      <p:sp>
        <p:nvSpPr>
          <p:cNvPr id="46093" name="Text Box 12"/>
          <p:cNvSpPr txBox="1">
            <a:spLocks noChangeArrowheads="1"/>
          </p:cNvSpPr>
          <p:nvPr/>
        </p:nvSpPr>
        <p:spPr bwMode="auto">
          <a:xfrm>
            <a:off x="7772400" y="2743200"/>
            <a:ext cx="12065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Validation </a:t>
            </a:r>
          </a:p>
          <a:p>
            <a:pPr eaLnBrk="1" hangingPunct="1">
              <a:buClrTx/>
              <a:buFontTx/>
              <a:buNone/>
            </a:pPr>
            <a:r>
              <a:rPr lang="en-US">
                <a:solidFill>
                  <a:srgbClr val="000000"/>
                </a:solidFill>
                <a:latin typeface="Times New Roman" pitchFamily="18" charset="0"/>
              </a:rPr>
              <a:t>Data</a:t>
            </a:r>
          </a:p>
        </p:txBody>
      </p:sp>
      <p:sp>
        <p:nvSpPr>
          <p:cNvPr id="46094" name="Text Box 13"/>
          <p:cNvSpPr txBox="1">
            <a:spLocks noChangeArrowheads="1"/>
          </p:cNvSpPr>
          <p:nvPr/>
        </p:nvSpPr>
        <p:spPr bwMode="auto">
          <a:xfrm>
            <a:off x="3657600" y="3314700"/>
            <a:ext cx="1219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1</a:t>
            </a:r>
            <a:r>
              <a:rPr lang="en-US" baseline="30000">
                <a:solidFill>
                  <a:srgbClr val="000000"/>
                </a:solidFill>
                <a:latin typeface="Times New Roman" pitchFamily="18" charset="0"/>
              </a:rPr>
              <a:t>st</a:t>
            </a:r>
            <a:r>
              <a:rPr lang="en-US">
                <a:solidFill>
                  <a:srgbClr val="000000"/>
                </a:solidFill>
                <a:latin typeface="Times New Roman" pitchFamily="18" charset="0"/>
              </a:rPr>
              <a:t> partition</a:t>
            </a:r>
          </a:p>
        </p:txBody>
      </p:sp>
      <p:sp>
        <p:nvSpPr>
          <p:cNvPr id="46095" name="Text Box 14"/>
          <p:cNvSpPr txBox="1">
            <a:spLocks noChangeArrowheads="1"/>
          </p:cNvSpPr>
          <p:nvPr/>
        </p:nvSpPr>
        <p:spPr bwMode="auto">
          <a:xfrm>
            <a:off x="6488113" y="3314700"/>
            <a:ext cx="1290637"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2</a:t>
            </a:r>
            <a:r>
              <a:rPr lang="en-US" baseline="30000">
                <a:solidFill>
                  <a:srgbClr val="000000"/>
                </a:solidFill>
                <a:latin typeface="Times New Roman" pitchFamily="18" charset="0"/>
              </a:rPr>
              <a:t>nd</a:t>
            </a:r>
            <a:r>
              <a:rPr lang="en-US">
                <a:solidFill>
                  <a:srgbClr val="000000"/>
                </a:solidFill>
                <a:latin typeface="Times New Roman" pitchFamily="18" charset="0"/>
              </a:rPr>
              <a:t> partition</a:t>
            </a:r>
          </a:p>
        </p:txBody>
      </p:sp>
      <p:sp>
        <p:nvSpPr>
          <p:cNvPr id="46096" name="Rectangle 10"/>
          <p:cNvSpPr>
            <a:spLocks noChangeArrowheads="1"/>
          </p:cNvSpPr>
          <p:nvPr/>
        </p:nvSpPr>
        <p:spPr bwMode="auto">
          <a:xfrm>
            <a:off x="3198813" y="4419600"/>
            <a:ext cx="1219200" cy="1905000"/>
          </a:xfrm>
          <a:prstGeom prst="rect">
            <a:avLst/>
          </a:prstGeom>
          <a:solidFill>
            <a:srgbClr val="618FFD"/>
          </a:solidFill>
          <a:ln w="12600">
            <a:solidFill>
              <a:srgbClr val="000000"/>
            </a:solidFill>
            <a:miter lim="800000"/>
            <a:headEnd/>
            <a:tailEnd/>
          </a:ln>
        </p:spPr>
        <p:txBody>
          <a:bodyPr wrap="none" anchor="ctr"/>
          <a:lstStyle/>
          <a:p>
            <a:endParaRPr lang="en-US"/>
          </a:p>
        </p:txBody>
      </p:sp>
      <p:cxnSp>
        <p:nvCxnSpPr>
          <p:cNvPr id="46097" name="Straight Arrow Connector 2"/>
          <p:cNvCxnSpPr>
            <a:cxnSpLocks noChangeShapeType="1"/>
            <a:stCxn id="46090" idx="2"/>
            <a:endCxn id="46085" idx="3"/>
          </p:cNvCxnSpPr>
          <p:nvPr/>
        </p:nvCxnSpPr>
        <p:spPr bwMode="auto">
          <a:xfrm flipH="1">
            <a:off x="4881563" y="1438275"/>
            <a:ext cx="814387" cy="314325"/>
          </a:xfrm>
          <a:prstGeom prst="straightConnector1">
            <a:avLst/>
          </a:prstGeom>
          <a:noFill/>
          <a:ln w="9525" algn="ctr">
            <a:solidFill>
              <a:schemeClr val="tx1"/>
            </a:solidFill>
            <a:round/>
            <a:headEnd/>
            <a:tailEnd type="arrow" w="med" len="med"/>
          </a:ln>
        </p:spPr>
      </p:cxnSp>
      <p:cxnSp>
        <p:nvCxnSpPr>
          <p:cNvPr id="46098" name="Straight Arrow Connector 4"/>
          <p:cNvCxnSpPr>
            <a:cxnSpLocks noChangeShapeType="1"/>
            <a:stCxn id="46090" idx="2"/>
            <a:endCxn id="46092" idx="1"/>
          </p:cNvCxnSpPr>
          <p:nvPr/>
        </p:nvCxnSpPr>
        <p:spPr bwMode="auto">
          <a:xfrm>
            <a:off x="5695950" y="1438275"/>
            <a:ext cx="784225" cy="695325"/>
          </a:xfrm>
          <a:prstGeom prst="straightConnector1">
            <a:avLst/>
          </a:prstGeom>
          <a:noFill/>
          <a:ln w="9525" algn="ctr">
            <a:solidFill>
              <a:schemeClr val="tx1"/>
            </a:solidFill>
            <a:round/>
            <a:headEnd/>
            <a:tailEnd type="arrow" w="med" len="med"/>
          </a:ln>
        </p:spPr>
      </p:cxnSp>
      <p:cxnSp>
        <p:nvCxnSpPr>
          <p:cNvPr id="46099" name="Straight Arrow Connector 6"/>
          <p:cNvCxnSpPr>
            <a:cxnSpLocks noChangeShapeType="1"/>
            <a:stCxn id="46089" idx="0"/>
            <a:endCxn id="46084" idx="3"/>
          </p:cNvCxnSpPr>
          <p:nvPr/>
        </p:nvCxnSpPr>
        <p:spPr bwMode="auto">
          <a:xfrm flipH="1" flipV="1">
            <a:off x="4876800" y="2628900"/>
            <a:ext cx="819150" cy="958850"/>
          </a:xfrm>
          <a:prstGeom prst="straightConnector1">
            <a:avLst/>
          </a:prstGeom>
          <a:noFill/>
          <a:ln w="9525" algn="ctr">
            <a:solidFill>
              <a:schemeClr val="tx1"/>
            </a:solidFill>
            <a:round/>
            <a:headEnd/>
            <a:tailEnd type="arrow" w="med" len="med"/>
          </a:ln>
        </p:spPr>
      </p:cxnSp>
      <p:cxnSp>
        <p:nvCxnSpPr>
          <p:cNvPr id="46100" name="Straight Arrow Connector 22"/>
          <p:cNvCxnSpPr>
            <a:cxnSpLocks noChangeShapeType="1"/>
            <a:stCxn id="46089" idx="0"/>
          </p:cNvCxnSpPr>
          <p:nvPr/>
        </p:nvCxnSpPr>
        <p:spPr bwMode="auto">
          <a:xfrm flipV="1">
            <a:off x="5695950" y="2743200"/>
            <a:ext cx="784225" cy="844550"/>
          </a:xfrm>
          <a:prstGeom prst="straightConnector1">
            <a:avLst/>
          </a:prstGeom>
          <a:noFill/>
          <a:ln w="9525" algn="ctr">
            <a:solidFill>
              <a:schemeClr val="tx1"/>
            </a:solidFill>
            <a:round/>
            <a:headEnd/>
            <a:tailEnd type="arrow" w="med" len="med"/>
          </a:ln>
        </p:spPr>
      </p:cxnSp>
      <p:cxnSp>
        <p:nvCxnSpPr>
          <p:cNvPr id="46101" name="Straight Arrow Connector 25"/>
          <p:cNvCxnSpPr>
            <a:cxnSpLocks noChangeShapeType="1"/>
            <a:stCxn id="46089" idx="0"/>
          </p:cNvCxnSpPr>
          <p:nvPr/>
        </p:nvCxnSpPr>
        <p:spPr bwMode="auto">
          <a:xfrm flipV="1">
            <a:off x="5695950" y="1676400"/>
            <a:ext cx="784225" cy="1911350"/>
          </a:xfrm>
          <a:prstGeom prst="straightConnector1">
            <a:avLst/>
          </a:prstGeom>
          <a:noFill/>
          <a:ln w="9525" algn="ctr">
            <a:solidFill>
              <a:schemeClr val="tx1"/>
            </a:solidFill>
            <a:round/>
            <a:headEnd/>
            <a:tailEnd type="arrow" w="med" len="med"/>
          </a:ln>
        </p:spPr>
      </p:cxnSp>
      <p:sp>
        <p:nvSpPr>
          <p:cNvPr id="46102" name="Rectangle 10"/>
          <p:cNvSpPr>
            <a:spLocks noChangeArrowheads="1"/>
          </p:cNvSpPr>
          <p:nvPr/>
        </p:nvSpPr>
        <p:spPr bwMode="auto">
          <a:xfrm>
            <a:off x="4800600" y="4419600"/>
            <a:ext cx="1219200" cy="19050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46103" name="Rectangle 10"/>
          <p:cNvSpPr>
            <a:spLocks noChangeArrowheads="1"/>
          </p:cNvSpPr>
          <p:nvPr/>
        </p:nvSpPr>
        <p:spPr bwMode="auto">
          <a:xfrm>
            <a:off x="6415088" y="4419600"/>
            <a:ext cx="1219200" cy="1905000"/>
          </a:xfrm>
          <a:prstGeom prst="rect">
            <a:avLst/>
          </a:prstGeom>
          <a:solidFill>
            <a:srgbClr val="618FFD"/>
          </a:solidFill>
          <a:ln w="12600">
            <a:solidFill>
              <a:srgbClr val="000000"/>
            </a:solidFill>
            <a:miter lim="800000"/>
            <a:headEnd/>
            <a:tailEnd/>
          </a:ln>
        </p:spPr>
        <p:txBody>
          <a:bodyPr wrap="none" anchor="ctr"/>
          <a:lstStyle/>
          <a:p>
            <a:endParaRPr lang="en-US"/>
          </a:p>
        </p:txBody>
      </p:sp>
      <p:sp>
        <p:nvSpPr>
          <p:cNvPr id="46104" name="Rectangle 11"/>
          <p:cNvSpPr>
            <a:spLocks noChangeArrowheads="1"/>
          </p:cNvSpPr>
          <p:nvPr/>
        </p:nvSpPr>
        <p:spPr bwMode="auto">
          <a:xfrm>
            <a:off x="3198813" y="5181600"/>
            <a:ext cx="1219200" cy="381000"/>
          </a:xfrm>
          <a:prstGeom prst="rect">
            <a:avLst/>
          </a:prstGeom>
          <a:solidFill>
            <a:srgbClr val="FC0128"/>
          </a:solidFill>
          <a:ln w="12600">
            <a:solidFill>
              <a:srgbClr val="000000"/>
            </a:solidFill>
            <a:miter lim="800000"/>
            <a:headEnd/>
            <a:tailEnd/>
          </a:ln>
        </p:spPr>
        <p:txBody>
          <a:bodyPr wrap="none" anchor="ctr"/>
          <a:lstStyle/>
          <a:p>
            <a:endParaRPr lang="en-US"/>
          </a:p>
        </p:txBody>
      </p:sp>
      <p:sp>
        <p:nvSpPr>
          <p:cNvPr id="46105" name="Rectangle 11"/>
          <p:cNvSpPr>
            <a:spLocks noChangeArrowheads="1"/>
          </p:cNvSpPr>
          <p:nvPr/>
        </p:nvSpPr>
        <p:spPr bwMode="auto">
          <a:xfrm>
            <a:off x="4800600" y="5562600"/>
            <a:ext cx="1219200" cy="381000"/>
          </a:xfrm>
          <a:prstGeom prst="rect">
            <a:avLst/>
          </a:prstGeom>
          <a:solidFill>
            <a:srgbClr val="FC0128"/>
          </a:solidFill>
          <a:ln w="12600">
            <a:solidFill>
              <a:srgbClr val="000000"/>
            </a:solidFill>
            <a:miter lim="800000"/>
            <a:headEnd/>
            <a:tailEnd/>
          </a:ln>
        </p:spPr>
        <p:txBody>
          <a:bodyPr wrap="none" anchor="ctr"/>
          <a:lstStyle/>
          <a:p>
            <a:endParaRPr lang="en-US"/>
          </a:p>
        </p:txBody>
      </p:sp>
      <p:sp>
        <p:nvSpPr>
          <p:cNvPr id="46106" name="Rectangle 11"/>
          <p:cNvSpPr>
            <a:spLocks noChangeArrowheads="1"/>
          </p:cNvSpPr>
          <p:nvPr/>
        </p:nvSpPr>
        <p:spPr bwMode="auto">
          <a:xfrm>
            <a:off x="6419088" y="5943600"/>
            <a:ext cx="1219200" cy="381000"/>
          </a:xfrm>
          <a:prstGeom prst="rect">
            <a:avLst/>
          </a:prstGeom>
          <a:solidFill>
            <a:srgbClr val="FC0128"/>
          </a:solidFill>
          <a:ln w="12600">
            <a:solidFill>
              <a:srgbClr val="000000"/>
            </a:solidFill>
            <a:miter lim="800000"/>
            <a:headEnd/>
            <a:tailEnd/>
          </a:ln>
        </p:spPr>
        <p:txBody>
          <a:bodyPr wrap="none" anchor="ctr"/>
          <a:lstStyle/>
          <a:p>
            <a:endParaRPr lang="en-US"/>
          </a:p>
        </p:txBody>
      </p:sp>
      <p:sp>
        <p:nvSpPr>
          <p:cNvPr id="46107" name="Text Box 13"/>
          <p:cNvSpPr txBox="1">
            <a:spLocks noChangeArrowheads="1"/>
          </p:cNvSpPr>
          <p:nvPr/>
        </p:nvSpPr>
        <p:spPr bwMode="auto">
          <a:xfrm>
            <a:off x="3198813" y="6324600"/>
            <a:ext cx="1265237"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3</a:t>
            </a:r>
            <a:r>
              <a:rPr lang="en-US" baseline="30000">
                <a:solidFill>
                  <a:srgbClr val="000000"/>
                </a:solidFill>
                <a:latin typeface="Times New Roman" pitchFamily="18" charset="0"/>
              </a:rPr>
              <a:t>rd</a:t>
            </a:r>
            <a:r>
              <a:rPr lang="en-US">
                <a:solidFill>
                  <a:srgbClr val="000000"/>
                </a:solidFill>
                <a:latin typeface="Times New Roman" pitchFamily="18" charset="0"/>
              </a:rPr>
              <a:t> partition</a:t>
            </a:r>
          </a:p>
        </p:txBody>
      </p:sp>
      <p:sp>
        <p:nvSpPr>
          <p:cNvPr id="46108" name="Text Box 13"/>
          <p:cNvSpPr txBox="1">
            <a:spLocks noChangeArrowheads="1"/>
          </p:cNvSpPr>
          <p:nvPr/>
        </p:nvSpPr>
        <p:spPr bwMode="auto">
          <a:xfrm>
            <a:off x="4806950" y="6335713"/>
            <a:ext cx="12573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a:solidFill>
                  <a:srgbClr val="000000"/>
                </a:solidFill>
                <a:latin typeface="Times New Roman" pitchFamily="18" charset="0"/>
              </a:rPr>
              <a:t>4</a:t>
            </a:r>
            <a:r>
              <a:rPr lang="en-US" baseline="30000">
                <a:solidFill>
                  <a:srgbClr val="000000"/>
                </a:solidFill>
                <a:latin typeface="Times New Roman" pitchFamily="18" charset="0"/>
              </a:rPr>
              <a:t>th</a:t>
            </a:r>
            <a:r>
              <a:rPr lang="en-US">
                <a:solidFill>
                  <a:srgbClr val="000000"/>
                </a:solidFill>
                <a:latin typeface="Times New Roman" pitchFamily="18" charset="0"/>
              </a:rPr>
              <a:t> partition</a:t>
            </a:r>
          </a:p>
        </p:txBody>
      </p:sp>
      <p:sp>
        <p:nvSpPr>
          <p:cNvPr id="29" name="Text Box 13"/>
          <p:cNvSpPr txBox="1">
            <a:spLocks noChangeArrowheads="1"/>
          </p:cNvSpPr>
          <p:nvPr/>
        </p:nvSpPr>
        <p:spPr bwMode="auto">
          <a:xfrm>
            <a:off x="6407150" y="6336529"/>
            <a:ext cx="1257373"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cs typeface="Arial" charset="0"/>
              </a:defRPr>
            </a:lvl9pPr>
          </a:lstStyle>
          <a:p>
            <a:pPr eaLnBrk="1" hangingPunct="1">
              <a:buClrTx/>
              <a:buFontTx/>
              <a:buNone/>
            </a:pPr>
            <a:r>
              <a:rPr lang="en-US" dirty="0" smtClean="0">
                <a:solidFill>
                  <a:srgbClr val="000000"/>
                </a:solidFill>
                <a:latin typeface="Times New Roman" pitchFamily="18" charset="0"/>
              </a:rPr>
              <a:t>5</a:t>
            </a:r>
            <a:r>
              <a:rPr lang="en-US" baseline="30000" dirty="0" smtClean="0">
                <a:solidFill>
                  <a:srgbClr val="000000"/>
                </a:solidFill>
                <a:latin typeface="Times New Roman" pitchFamily="18" charset="0"/>
              </a:rPr>
              <a:t>th</a:t>
            </a:r>
            <a:r>
              <a:rPr lang="en-US" dirty="0" smtClean="0">
                <a:solidFill>
                  <a:srgbClr val="000000"/>
                </a:solidFill>
                <a:latin typeface="Times New Roman" pitchFamily="18" charset="0"/>
              </a:rPr>
              <a:t> </a:t>
            </a:r>
            <a:r>
              <a:rPr lang="en-US" dirty="0">
                <a:solidFill>
                  <a:srgbClr val="000000"/>
                </a:solidFill>
                <a:latin typeface="Times New Roman" pitchFamily="18" charset="0"/>
              </a:rPr>
              <a:t>partition</a:t>
            </a:r>
          </a:p>
        </p:txBody>
      </p:sp>
    </p:spTree>
    <p:extLst>
      <p:ext uri="{BB962C8B-B14F-4D97-AF65-F5344CB8AC3E}">
        <p14:creationId xmlns:p14="http://schemas.microsoft.com/office/powerpoint/2010/main" val="195054983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More on Cross-Validation</a:t>
            </a:r>
          </a:p>
        </p:txBody>
      </p:sp>
      <p:sp>
        <p:nvSpPr>
          <p:cNvPr id="59395"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50"/>
              </a:spcBef>
              <a:buFont typeface="Verdana" pitchFamily="34" charset="0"/>
              <a:buChar char="•"/>
            </a:pPr>
            <a:r>
              <a:rPr lang="en-US">
                <a:solidFill>
                  <a:srgbClr val="000000"/>
                </a:solidFill>
                <a:latin typeface="Verdana" pitchFamily="34" charset="0"/>
              </a:rPr>
              <a:t>Notes</a:t>
            </a:r>
          </a:p>
          <a:p>
            <a:pPr lvl="1" eaLnBrk="1" hangingPunct="1">
              <a:spcBef>
                <a:spcPts val="400"/>
              </a:spcBef>
              <a:buFont typeface="Verdana" pitchFamily="34" charset="0"/>
              <a:buChar char="–"/>
            </a:pPr>
            <a:r>
              <a:rPr lang="en-US" sz="1600">
                <a:solidFill>
                  <a:srgbClr val="000000"/>
                </a:solidFill>
                <a:latin typeface="Verdana" pitchFamily="34" charset="0"/>
              </a:rPr>
              <a:t>cross-validation generates an approximate estimate of how well the learned model will do on “unseen” data</a:t>
            </a: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Font typeface="Verdana" pitchFamily="34" charset="0"/>
              <a:buChar char="–"/>
            </a:pPr>
            <a:r>
              <a:rPr lang="en-US" sz="1600">
                <a:solidFill>
                  <a:srgbClr val="000000"/>
                </a:solidFill>
                <a:latin typeface="Verdana" pitchFamily="34" charset="0"/>
              </a:rPr>
              <a:t>by averaging over different partitions it is more robust than just a single train/validate partition of the data</a:t>
            </a: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Font typeface="Verdana" pitchFamily="34" charset="0"/>
              <a:buChar char="–"/>
            </a:pPr>
            <a:r>
              <a:rPr lang="en-US" sz="1600">
                <a:solidFill>
                  <a:srgbClr val="000000"/>
                </a:solidFill>
                <a:latin typeface="Verdana" pitchFamily="34" charset="0"/>
              </a:rPr>
              <a:t>“k-fold” cross-validation is a generalization</a:t>
            </a:r>
          </a:p>
          <a:p>
            <a:pPr lvl="2" eaLnBrk="1" hangingPunct="1">
              <a:spcBef>
                <a:spcPts val="400"/>
              </a:spcBef>
              <a:buFont typeface="Verdana" pitchFamily="34" charset="0"/>
              <a:buChar char="•"/>
            </a:pPr>
            <a:r>
              <a:rPr lang="en-US" sz="1600">
                <a:solidFill>
                  <a:srgbClr val="000000"/>
                </a:solidFill>
                <a:latin typeface="Verdana" pitchFamily="34" charset="0"/>
              </a:rPr>
              <a:t>partition data into disjoint validation subsets of size n/k</a:t>
            </a:r>
          </a:p>
          <a:p>
            <a:pPr lvl="2" eaLnBrk="1" hangingPunct="1">
              <a:spcBef>
                <a:spcPts val="400"/>
              </a:spcBef>
              <a:buFont typeface="Verdana" pitchFamily="34" charset="0"/>
              <a:buChar char="•"/>
            </a:pPr>
            <a:r>
              <a:rPr lang="en-US" sz="1600">
                <a:solidFill>
                  <a:srgbClr val="000000"/>
                </a:solidFill>
                <a:latin typeface="Verdana" pitchFamily="34" charset="0"/>
              </a:rPr>
              <a:t>train, validate, and average over the v partitions</a:t>
            </a:r>
          </a:p>
          <a:p>
            <a:pPr lvl="2" eaLnBrk="1" hangingPunct="1">
              <a:spcBef>
                <a:spcPts val="400"/>
              </a:spcBef>
              <a:buFont typeface="Verdana" pitchFamily="34" charset="0"/>
              <a:buChar char="•"/>
            </a:pPr>
            <a:r>
              <a:rPr lang="en-US" sz="1600">
                <a:solidFill>
                  <a:srgbClr val="000000"/>
                </a:solidFill>
                <a:latin typeface="Verdana" pitchFamily="34" charset="0"/>
              </a:rPr>
              <a:t>e.g., k=10 is commonly used</a:t>
            </a:r>
          </a:p>
          <a:p>
            <a:pPr lvl="2"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Font typeface="Verdana" pitchFamily="34" charset="0"/>
              <a:buChar char="–"/>
            </a:pPr>
            <a:r>
              <a:rPr lang="en-US" sz="1600">
                <a:solidFill>
                  <a:srgbClr val="000000"/>
                </a:solidFill>
                <a:latin typeface="Verdana" pitchFamily="34" charset="0"/>
              </a:rPr>
              <a:t>k-fold cross-validation is approximately k times computationally more expensive than just fitting a model to all of the data</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Summary</a:t>
            </a:r>
          </a:p>
        </p:txBody>
      </p:sp>
      <p:sp>
        <p:nvSpPr>
          <p:cNvPr id="61443" name="Text Box 2"/>
          <p:cNvSpPr txBox="1">
            <a:spLocks noChangeArrowheads="1"/>
          </p:cNvSpPr>
          <p:nvPr/>
        </p:nvSpPr>
        <p:spPr bwMode="auto">
          <a:xfrm>
            <a:off x="609600" y="1143000"/>
            <a:ext cx="7848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50"/>
              </a:spcBef>
              <a:buFont typeface="Verdana" pitchFamily="34" charset="0"/>
              <a:buChar char="•"/>
            </a:pPr>
            <a:r>
              <a:rPr lang="en-US">
                <a:solidFill>
                  <a:srgbClr val="000000"/>
                </a:solidFill>
                <a:latin typeface="Verdana" pitchFamily="34" charset="0"/>
              </a:rPr>
              <a:t>Inductive learning</a:t>
            </a:r>
          </a:p>
          <a:p>
            <a:pPr lvl="1" eaLnBrk="1" hangingPunct="1">
              <a:spcBef>
                <a:spcPts val="400"/>
              </a:spcBef>
              <a:buFont typeface="Verdana" pitchFamily="34" charset="0"/>
              <a:buChar char="–"/>
            </a:pPr>
            <a:r>
              <a:rPr lang="en-US" sz="1600">
                <a:solidFill>
                  <a:srgbClr val="000000"/>
                </a:solidFill>
                <a:latin typeface="Verdana" pitchFamily="34" charset="0"/>
              </a:rPr>
              <a:t>Error function, class of hypothesis/models {h}</a:t>
            </a:r>
          </a:p>
          <a:p>
            <a:pPr lvl="1" eaLnBrk="1" hangingPunct="1">
              <a:spcBef>
                <a:spcPts val="400"/>
              </a:spcBef>
              <a:buFont typeface="Verdana" pitchFamily="34" charset="0"/>
              <a:buChar char="–"/>
            </a:pPr>
            <a:r>
              <a:rPr lang="en-US" sz="1600">
                <a:solidFill>
                  <a:srgbClr val="000000"/>
                </a:solidFill>
                <a:latin typeface="Verdana" pitchFamily="34" charset="0"/>
              </a:rPr>
              <a:t>Want to minimize E on our training data</a:t>
            </a:r>
          </a:p>
          <a:p>
            <a:pPr lvl="1" eaLnBrk="1" hangingPunct="1">
              <a:spcBef>
                <a:spcPts val="400"/>
              </a:spcBef>
              <a:buFont typeface="Verdana" pitchFamily="34" charset="0"/>
              <a:buChar char="–"/>
            </a:pPr>
            <a:r>
              <a:rPr lang="en-US" sz="1600">
                <a:solidFill>
                  <a:srgbClr val="000000"/>
                </a:solidFill>
                <a:latin typeface="Verdana" pitchFamily="34" charset="0"/>
              </a:rPr>
              <a:t>Example: decision tree learning</a:t>
            </a:r>
          </a:p>
          <a:p>
            <a:pPr lvl="1" eaLnBrk="1" hangingPunct="1">
              <a:spcBef>
                <a:spcPts val="400"/>
              </a:spcBef>
              <a:buClrTx/>
              <a:buFontTx/>
              <a:buNone/>
            </a:pPr>
            <a:endParaRPr lang="en-US" sz="1600">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Generalization</a:t>
            </a:r>
          </a:p>
          <a:p>
            <a:pPr lvl="1" eaLnBrk="1" hangingPunct="1">
              <a:spcBef>
                <a:spcPts val="400"/>
              </a:spcBef>
              <a:buFont typeface="Verdana" pitchFamily="34" charset="0"/>
              <a:buChar char="–"/>
            </a:pPr>
            <a:r>
              <a:rPr lang="en-US" sz="1600">
                <a:solidFill>
                  <a:srgbClr val="000000"/>
                </a:solidFill>
                <a:latin typeface="Verdana" pitchFamily="34" charset="0"/>
              </a:rPr>
              <a:t>Training data error is over-optimistic</a:t>
            </a:r>
          </a:p>
          <a:p>
            <a:pPr lvl="1" eaLnBrk="1" hangingPunct="1">
              <a:spcBef>
                <a:spcPts val="400"/>
              </a:spcBef>
              <a:buFont typeface="Verdana" pitchFamily="34" charset="0"/>
              <a:buChar char="–"/>
            </a:pPr>
            <a:r>
              <a:rPr lang="en-US" sz="1600">
                <a:solidFill>
                  <a:srgbClr val="000000"/>
                </a:solidFill>
                <a:latin typeface="Verdana" pitchFamily="34" charset="0"/>
              </a:rPr>
              <a:t>We want to see performance on test data</a:t>
            </a:r>
          </a:p>
          <a:p>
            <a:pPr lvl="1" eaLnBrk="1" hangingPunct="1">
              <a:spcBef>
                <a:spcPts val="400"/>
              </a:spcBef>
              <a:buFont typeface="Verdana" pitchFamily="34" charset="0"/>
              <a:buChar char="–"/>
            </a:pPr>
            <a:r>
              <a:rPr lang="en-US" sz="1600">
                <a:solidFill>
                  <a:srgbClr val="000000"/>
                </a:solidFill>
                <a:latin typeface="Verdana" pitchFamily="34" charset="0"/>
              </a:rPr>
              <a:t>Cross-validation is a useful practical approach</a:t>
            </a:r>
          </a:p>
          <a:p>
            <a:pPr lvl="1" eaLnBrk="1" hangingPunct="1">
              <a:spcBef>
                <a:spcPts val="400"/>
              </a:spcBef>
              <a:buClrTx/>
              <a:buFontTx/>
              <a:buNone/>
            </a:pPr>
            <a:endParaRPr lang="en-US" sz="1600">
              <a:solidFill>
                <a:srgbClr val="000000"/>
              </a:solidFill>
              <a:latin typeface="Verdana" pitchFamily="34" charset="0"/>
            </a:endParaRPr>
          </a:p>
          <a:p>
            <a:pPr eaLnBrk="1" hangingPunct="1">
              <a:spcBef>
                <a:spcPts val="450"/>
              </a:spcBef>
              <a:buFont typeface="Verdana" pitchFamily="34" charset="0"/>
              <a:buChar char="•"/>
            </a:pPr>
            <a:r>
              <a:rPr lang="en-US">
                <a:solidFill>
                  <a:srgbClr val="000000"/>
                </a:solidFill>
                <a:latin typeface="Verdana" pitchFamily="34" charset="0"/>
              </a:rPr>
              <a:t>Learning to recognize faces</a:t>
            </a:r>
          </a:p>
          <a:p>
            <a:pPr lvl="1" eaLnBrk="1" hangingPunct="1">
              <a:spcBef>
                <a:spcPts val="400"/>
              </a:spcBef>
              <a:buFont typeface="Verdana" pitchFamily="34" charset="0"/>
              <a:buChar char="–"/>
            </a:pPr>
            <a:r>
              <a:rPr lang="en-US" sz="1600">
                <a:solidFill>
                  <a:srgbClr val="000000"/>
                </a:solidFill>
                <a:latin typeface="Verdana" pitchFamily="34" charset="0"/>
              </a:rPr>
              <a:t>Viola-Jones algorithm: state-of-the-art face detector, entirely learned from data, using boosting+decision-stumps</a:t>
            </a:r>
          </a:p>
          <a:p>
            <a:pPr lvl="1" eaLnBrk="1" hangingPunct="1">
              <a:spcBef>
                <a:spcPts val="400"/>
              </a:spcBef>
              <a:buClrTx/>
              <a:buFontTx/>
              <a:buNone/>
            </a:pPr>
            <a:endParaRPr lang="en-US" sz="1600">
              <a:solidFill>
                <a:srgbClr val="000000"/>
              </a:solidFill>
              <a:latin typeface="Verdana" pitchFamily="34" charset="0"/>
            </a:endParaRPr>
          </a:p>
          <a:p>
            <a:pPr lvl="1" eaLnBrk="1" hangingPunct="1">
              <a:spcBef>
                <a:spcPts val="400"/>
              </a:spcBef>
              <a:buClrTx/>
              <a:buFontTx/>
              <a:buNone/>
            </a:pPr>
            <a:endParaRPr lang="en-US" sz="1600">
              <a:solidFill>
                <a:srgbClr val="000000"/>
              </a:solidFill>
              <a:latin typeface="Verdan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Automated Learning</a:t>
            </a:r>
          </a:p>
        </p:txBody>
      </p:sp>
      <p:sp>
        <p:nvSpPr>
          <p:cNvPr id="8195" name="Text Box 2"/>
          <p:cNvSpPr txBox="1">
            <a:spLocks noChangeArrowheads="1"/>
          </p:cNvSpPr>
          <p:nvPr/>
        </p:nvSpPr>
        <p:spPr bwMode="auto">
          <a:xfrm>
            <a:off x="609600" y="1143000"/>
            <a:ext cx="7848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00"/>
              </a:spcBef>
              <a:buFont typeface="Verdana" pitchFamily="34" charset="0"/>
              <a:buChar char="•"/>
            </a:pPr>
            <a:r>
              <a:rPr lang="en-US" sz="1600">
                <a:solidFill>
                  <a:srgbClr val="000000"/>
                </a:solidFill>
                <a:latin typeface="Verdana" pitchFamily="34" charset="0"/>
              </a:rPr>
              <a:t>Why is it useful for our agent to be able to learn?</a:t>
            </a:r>
          </a:p>
          <a:p>
            <a:pPr lvl="1" eaLnBrk="1" hangingPunct="1">
              <a:spcBef>
                <a:spcPts val="350"/>
              </a:spcBef>
              <a:buFont typeface="Verdana" pitchFamily="34" charset="0"/>
              <a:buChar char="–"/>
            </a:pPr>
            <a:r>
              <a:rPr lang="en-US" sz="1400">
                <a:solidFill>
                  <a:srgbClr val="000000"/>
                </a:solidFill>
                <a:latin typeface="Verdana" pitchFamily="34" charset="0"/>
              </a:rPr>
              <a:t>Learning is a key hallmark of intelligence</a:t>
            </a:r>
          </a:p>
          <a:p>
            <a:pPr lvl="1" eaLnBrk="1" hangingPunct="1">
              <a:spcBef>
                <a:spcPts val="350"/>
              </a:spcBef>
              <a:buFont typeface="Verdana" pitchFamily="34" charset="0"/>
              <a:buChar char="–"/>
            </a:pPr>
            <a:r>
              <a:rPr lang="en-US" sz="1400">
                <a:solidFill>
                  <a:srgbClr val="000000"/>
                </a:solidFill>
                <a:latin typeface="Verdana" pitchFamily="34" charset="0"/>
              </a:rPr>
              <a:t>The ability of an agent  to take in real data and feedback and improve performance over time</a:t>
            </a:r>
          </a:p>
          <a:p>
            <a:pPr lvl="1" eaLnBrk="1" hangingPunct="1">
              <a:spcBef>
                <a:spcPts val="350"/>
              </a:spcBef>
              <a:buFont typeface="Verdana" pitchFamily="34" charset="0"/>
              <a:buChar char="–"/>
            </a:pPr>
            <a:r>
              <a:rPr lang="en-US" sz="1400">
                <a:solidFill>
                  <a:srgbClr val="000000"/>
                </a:solidFill>
                <a:latin typeface="Verdana" pitchFamily="34" charset="0"/>
              </a:rPr>
              <a:t>Check out USC Autonomous Flying Vehicle Project!</a:t>
            </a:r>
          </a:p>
          <a:p>
            <a:pPr lvl="1" eaLnBrk="1" hangingPunct="1">
              <a:spcBef>
                <a:spcPts val="350"/>
              </a:spcBef>
              <a:buClrTx/>
              <a:buFontTx/>
              <a:buNone/>
            </a:pPr>
            <a:endParaRPr lang="en-US" sz="1400">
              <a:solidFill>
                <a:srgbClr val="000000"/>
              </a:solidFill>
              <a:latin typeface="Verdana" pitchFamily="34" charset="0"/>
            </a:endParaRPr>
          </a:p>
          <a:p>
            <a:pPr lvl="1" eaLnBrk="1" hangingPunct="1">
              <a:spcBef>
                <a:spcPts val="350"/>
              </a:spcBef>
              <a:buClrTx/>
              <a:buFontTx/>
              <a:buNone/>
            </a:pPr>
            <a:endParaRPr lang="en-US" sz="1400">
              <a:solidFill>
                <a:srgbClr val="000000"/>
              </a:solidFill>
              <a:latin typeface="Verdana" pitchFamily="34" charset="0"/>
            </a:endParaRPr>
          </a:p>
          <a:p>
            <a:pPr eaLnBrk="1" hangingPunct="1">
              <a:spcBef>
                <a:spcPts val="400"/>
              </a:spcBef>
              <a:buFont typeface="Verdana" pitchFamily="34" charset="0"/>
              <a:buChar char="•"/>
            </a:pPr>
            <a:r>
              <a:rPr lang="en-US" sz="1600">
                <a:solidFill>
                  <a:srgbClr val="000000"/>
                </a:solidFill>
                <a:latin typeface="Verdana" pitchFamily="34" charset="0"/>
              </a:rPr>
              <a:t>Types of learning</a:t>
            </a:r>
          </a:p>
          <a:p>
            <a:pPr lvl="1" eaLnBrk="1" hangingPunct="1">
              <a:spcBef>
                <a:spcPts val="350"/>
              </a:spcBef>
              <a:buFont typeface="Verdana" pitchFamily="34" charset="0"/>
              <a:buChar char="–"/>
            </a:pPr>
            <a:r>
              <a:rPr lang="en-US" sz="1400">
                <a:solidFill>
                  <a:srgbClr val="000000"/>
                </a:solidFill>
                <a:latin typeface="Verdana" pitchFamily="34" charset="0"/>
              </a:rPr>
              <a:t>Supervised learning</a:t>
            </a:r>
          </a:p>
          <a:p>
            <a:pPr lvl="2" eaLnBrk="1" hangingPunct="1">
              <a:spcBef>
                <a:spcPts val="350"/>
              </a:spcBef>
              <a:buFont typeface="Verdana" pitchFamily="34" charset="0"/>
              <a:buChar char="•"/>
            </a:pPr>
            <a:r>
              <a:rPr lang="en-US" sz="1400">
                <a:solidFill>
                  <a:srgbClr val="000000"/>
                </a:solidFill>
                <a:latin typeface="Verdana" pitchFamily="34" charset="0"/>
              </a:rPr>
              <a:t>Learning a mapping from a set of inputs to a target variable</a:t>
            </a:r>
          </a:p>
          <a:p>
            <a:pPr lvl="3" eaLnBrk="1" hangingPunct="1">
              <a:spcBef>
                <a:spcPts val="350"/>
              </a:spcBef>
              <a:buFont typeface="Verdana" pitchFamily="34" charset="0"/>
              <a:buChar char="–"/>
            </a:pPr>
            <a:r>
              <a:rPr lang="en-US" sz="1400">
                <a:solidFill>
                  <a:srgbClr val="000000"/>
                </a:solidFill>
                <a:latin typeface="Verdana" pitchFamily="34" charset="0"/>
              </a:rPr>
              <a:t>Classification: target variable is discrete (e.g., spam email)</a:t>
            </a:r>
          </a:p>
          <a:p>
            <a:pPr lvl="3" eaLnBrk="1" hangingPunct="1">
              <a:spcBef>
                <a:spcPts val="350"/>
              </a:spcBef>
              <a:buFont typeface="Verdana" pitchFamily="34" charset="0"/>
              <a:buChar char="–"/>
            </a:pPr>
            <a:r>
              <a:rPr lang="en-US" sz="1400">
                <a:solidFill>
                  <a:srgbClr val="000000"/>
                </a:solidFill>
                <a:latin typeface="Verdana" pitchFamily="34" charset="0"/>
              </a:rPr>
              <a:t>Regression: target variable is real-valued (e.g., stock market)</a:t>
            </a:r>
          </a:p>
          <a:p>
            <a:pPr lvl="3" eaLnBrk="1" hangingPunct="1">
              <a:spcBef>
                <a:spcPts val="350"/>
              </a:spcBef>
              <a:buClrTx/>
              <a:buFontTx/>
              <a:buNone/>
            </a:pPr>
            <a:endParaRPr lang="en-US" sz="1400">
              <a:solidFill>
                <a:srgbClr val="000000"/>
              </a:solidFill>
              <a:latin typeface="Verdana" pitchFamily="34" charset="0"/>
            </a:endParaRPr>
          </a:p>
          <a:p>
            <a:pPr lvl="1" eaLnBrk="1" hangingPunct="1">
              <a:spcBef>
                <a:spcPts val="350"/>
              </a:spcBef>
              <a:buFont typeface="Verdana" pitchFamily="34" charset="0"/>
              <a:buChar char="–"/>
            </a:pPr>
            <a:r>
              <a:rPr lang="en-US" sz="1400">
                <a:solidFill>
                  <a:srgbClr val="000000"/>
                </a:solidFill>
                <a:latin typeface="Verdana" pitchFamily="34" charset="0"/>
              </a:rPr>
              <a:t>Unsupervised learning</a:t>
            </a:r>
          </a:p>
          <a:p>
            <a:pPr lvl="2" eaLnBrk="1" hangingPunct="1">
              <a:spcBef>
                <a:spcPts val="350"/>
              </a:spcBef>
              <a:buFont typeface="Verdana" pitchFamily="34" charset="0"/>
              <a:buChar char="•"/>
            </a:pPr>
            <a:r>
              <a:rPr lang="en-US" sz="1400">
                <a:solidFill>
                  <a:srgbClr val="000000"/>
                </a:solidFill>
                <a:latin typeface="Verdana" pitchFamily="34" charset="0"/>
              </a:rPr>
              <a:t>No target variable provided</a:t>
            </a:r>
          </a:p>
          <a:p>
            <a:pPr lvl="3" eaLnBrk="1" hangingPunct="1">
              <a:spcBef>
                <a:spcPts val="350"/>
              </a:spcBef>
              <a:buFont typeface="Verdana" pitchFamily="34" charset="0"/>
              <a:buChar char="–"/>
            </a:pPr>
            <a:r>
              <a:rPr lang="en-US" sz="1400">
                <a:solidFill>
                  <a:srgbClr val="000000"/>
                </a:solidFill>
                <a:latin typeface="Verdana" pitchFamily="34" charset="0"/>
              </a:rPr>
              <a:t>Clustering: grouping data into K groups</a:t>
            </a:r>
          </a:p>
          <a:p>
            <a:pPr lvl="3" eaLnBrk="1" hangingPunct="1">
              <a:spcBef>
                <a:spcPts val="350"/>
              </a:spcBef>
              <a:buClrTx/>
              <a:buFontTx/>
              <a:buNone/>
            </a:pPr>
            <a:endParaRPr lang="en-US" sz="1400">
              <a:solidFill>
                <a:srgbClr val="000000"/>
              </a:solidFill>
              <a:latin typeface="Verdana" pitchFamily="34" charset="0"/>
            </a:endParaRPr>
          </a:p>
          <a:p>
            <a:pPr lvl="1" eaLnBrk="1" hangingPunct="1">
              <a:spcBef>
                <a:spcPts val="350"/>
              </a:spcBef>
              <a:buFont typeface="Verdana" pitchFamily="34" charset="0"/>
              <a:buChar char="–"/>
            </a:pPr>
            <a:r>
              <a:rPr lang="en-US" sz="1400">
                <a:solidFill>
                  <a:srgbClr val="000000"/>
                </a:solidFill>
                <a:latin typeface="Verdana" pitchFamily="34" charset="0"/>
              </a:rPr>
              <a:t> Other types of learning</a:t>
            </a:r>
          </a:p>
          <a:p>
            <a:pPr lvl="2" eaLnBrk="1" hangingPunct="1">
              <a:spcBef>
                <a:spcPts val="350"/>
              </a:spcBef>
              <a:buFont typeface="Verdana" pitchFamily="34" charset="0"/>
              <a:buChar char="•"/>
            </a:pPr>
            <a:r>
              <a:rPr lang="en-US" sz="1400">
                <a:solidFill>
                  <a:srgbClr val="000000"/>
                </a:solidFill>
                <a:latin typeface="Verdana" pitchFamily="34" charset="0"/>
              </a:rPr>
              <a:t>Reinforcement learning: e.g., game-playing agent</a:t>
            </a:r>
          </a:p>
          <a:p>
            <a:pPr lvl="2" eaLnBrk="1" hangingPunct="1">
              <a:spcBef>
                <a:spcPts val="350"/>
              </a:spcBef>
              <a:buFont typeface="Verdana" pitchFamily="34" charset="0"/>
              <a:buChar char="•"/>
            </a:pPr>
            <a:r>
              <a:rPr lang="en-US" sz="1400">
                <a:solidFill>
                  <a:srgbClr val="000000"/>
                </a:solidFill>
                <a:latin typeface="Verdana" pitchFamily="34" charset="0"/>
              </a:rPr>
              <a:t>Learning to rank, e.g., document ranking in Web search</a:t>
            </a:r>
          </a:p>
          <a:p>
            <a:pPr lvl="2" eaLnBrk="1" hangingPunct="1">
              <a:spcBef>
                <a:spcPts val="350"/>
              </a:spcBef>
              <a:buFont typeface="Verdana" pitchFamily="34" charset="0"/>
              <a:buChar char="•"/>
            </a:pPr>
            <a:r>
              <a:rPr lang="en-US" sz="1400">
                <a:solidFill>
                  <a:srgbClr val="000000"/>
                </a:solidFill>
                <a:latin typeface="Verdana" pitchFamily="34" charset="0"/>
              </a:rPr>
              <a:t>And many others….</a:t>
            </a:r>
          </a:p>
        </p:txBody>
      </p:sp>
      <p:pic>
        <p:nvPicPr>
          <p:cNvPr id="819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2116138"/>
            <a:ext cx="2514600" cy="131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2400" smtClean="0">
                <a:solidFill>
                  <a:srgbClr val="000000"/>
                </a:solidFill>
              </a:rPr>
              <a:t>The importance of a good representation</a:t>
            </a:r>
            <a:endParaRPr lang="en-US" sz="2400" smtClean="0"/>
          </a:p>
        </p:txBody>
      </p:sp>
      <p:sp>
        <p:nvSpPr>
          <p:cNvPr id="9219" name="Content Placeholder 2"/>
          <p:cNvSpPr>
            <a:spLocks noGrp="1"/>
          </p:cNvSpPr>
          <p:nvPr>
            <p:ph idx="1"/>
          </p:nvPr>
        </p:nvSpPr>
        <p:spPr/>
        <p:txBody>
          <a:bodyPr/>
          <a:lstStyle/>
          <a:p>
            <a:pPr>
              <a:buFont typeface="Arial" pitchFamily="34" charset="0"/>
              <a:buChar char="•"/>
            </a:pPr>
            <a:r>
              <a:rPr lang="en-US" b="1" smtClean="0"/>
              <a:t>Properties of a good representation:</a:t>
            </a:r>
          </a:p>
          <a:p>
            <a:pPr>
              <a:buFont typeface="Arial" pitchFamily="34" charset="0"/>
              <a:buChar char="•"/>
            </a:pPr>
            <a:endParaRPr lang="en-US" smtClean="0"/>
          </a:p>
          <a:p>
            <a:pPr>
              <a:buFont typeface="Arial" pitchFamily="34" charset="0"/>
              <a:buChar char="•"/>
            </a:pPr>
            <a:r>
              <a:rPr lang="en-US" smtClean="0"/>
              <a:t>Reveals important features </a:t>
            </a:r>
          </a:p>
          <a:p>
            <a:pPr>
              <a:buFont typeface="Arial" pitchFamily="34" charset="0"/>
              <a:buChar char="•"/>
            </a:pPr>
            <a:r>
              <a:rPr lang="en-US" smtClean="0"/>
              <a:t>Hides irrelevant detail</a:t>
            </a:r>
          </a:p>
          <a:p>
            <a:pPr>
              <a:buFont typeface="Arial" pitchFamily="34" charset="0"/>
              <a:buChar char="•"/>
            </a:pPr>
            <a:r>
              <a:rPr lang="en-US" smtClean="0"/>
              <a:t>Exposes useful constraints</a:t>
            </a:r>
          </a:p>
          <a:p>
            <a:pPr>
              <a:buFont typeface="Arial" pitchFamily="34" charset="0"/>
              <a:buChar char="•"/>
            </a:pPr>
            <a:r>
              <a:rPr lang="en-US" smtClean="0"/>
              <a:t>Makes frequent operations easy-to-do</a:t>
            </a:r>
          </a:p>
          <a:p>
            <a:pPr>
              <a:buFont typeface="Arial" pitchFamily="34" charset="0"/>
              <a:buChar char="•"/>
            </a:pPr>
            <a:r>
              <a:rPr lang="en-US" smtClean="0"/>
              <a:t>Supports local inferences from local features</a:t>
            </a:r>
          </a:p>
          <a:p>
            <a:pPr lvl="1">
              <a:buFont typeface="Arial" pitchFamily="34" charset="0"/>
              <a:buChar char="•"/>
            </a:pPr>
            <a:r>
              <a:rPr lang="en-US" smtClean="0"/>
              <a:t>Called the “soda straw” principle or “locality” principle</a:t>
            </a:r>
          </a:p>
          <a:p>
            <a:pPr lvl="1">
              <a:buFont typeface="Arial" pitchFamily="34" charset="0"/>
              <a:buChar char="•"/>
            </a:pPr>
            <a:r>
              <a:rPr lang="en-US" smtClean="0"/>
              <a:t>Inference from features “through a soda straw”</a:t>
            </a:r>
          </a:p>
          <a:p>
            <a:pPr>
              <a:buFont typeface="Arial" pitchFamily="34" charset="0"/>
              <a:buChar char="•"/>
            </a:pPr>
            <a:r>
              <a:rPr lang="en-US" smtClean="0"/>
              <a:t>Rapidly or efficiently computable</a:t>
            </a:r>
          </a:p>
          <a:p>
            <a:pPr lvl="1">
              <a:buFont typeface="Arial" pitchFamily="34" charset="0"/>
              <a:buChar char="•"/>
            </a:pPr>
            <a:r>
              <a:rPr lang="en-US" smtClean="0"/>
              <a:t>It’s nice to be fast</a:t>
            </a:r>
          </a:p>
          <a:p>
            <a:pPr>
              <a:buFont typeface="Arial" pitchFamily="34" charset="0"/>
              <a:buChar char="•"/>
            </a:pP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3048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spcBef>
                <a:spcPts val="450"/>
              </a:spcBef>
            </a:pPr>
            <a:r>
              <a:rPr lang="en-US" sz="2000" b="1">
                <a:solidFill>
                  <a:schemeClr val="accent2"/>
                </a:solidFill>
                <a:latin typeface="Verdana" pitchFamily="34" charset="0"/>
              </a:rPr>
              <a:t>Reveals important features / Hides irrelevant detail</a:t>
            </a:r>
          </a:p>
        </p:txBody>
      </p:sp>
      <p:sp>
        <p:nvSpPr>
          <p:cNvPr id="5123" name="Text Box 2"/>
          <p:cNvSpPr txBox="1">
            <a:spLocks noChangeArrowheads="1"/>
          </p:cNvSpPr>
          <p:nvPr/>
        </p:nvSpPr>
        <p:spPr bwMode="auto">
          <a:xfrm>
            <a:off x="609600" y="1143000"/>
            <a:ext cx="8001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39725" indent="-33972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1pPr>
            <a:lvl2pPr marL="739775" indent="-282575"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2pPr>
            <a:lvl3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3pPr>
            <a:lvl4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4pPr>
            <a:lvl5pPr eaLnBrk="0" hangingPunc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chemeClr val="bg1"/>
                </a:solidFill>
                <a:latin typeface="Arial" pitchFamily="34" charset="0"/>
                <a:cs typeface="Arial" pitchFamily="34" charset="0"/>
              </a:defRPr>
            </a:lvl9pPr>
          </a:lstStyle>
          <a:p>
            <a:pPr eaLnBrk="1" hangingPunct="1">
              <a:spcBef>
                <a:spcPts val="400"/>
              </a:spcBef>
              <a:buFont typeface="Verdana" pitchFamily="34" charset="0"/>
              <a:buChar char="•"/>
              <a:defRPr/>
            </a:pPr>
            <a:r>
              <a:rPr lang="en-US" b="1" dirty="0" smtClean="0">
                <a:solidFill>
                  <a:srgbClr val="000000"/>
                </a:solidFill>
                <a:latin typeface="+mn-lt"/>
              </a:rPr>
              <a:t>“You can’t learn what you can’t represent.”</a:t>
            </a:r>
            <a:r>
              <a:rPr lang="en-US" dirty="0" smtClean="0">
                <a:solidFill>
                  <a:srgbClr val="000000"/>
                </a:solidFill>
                <a:latin typeface="+mn-lt"/>
              </a:rPr>
              <a:t> --- G. </a:t>
            </a:r>
            <a:r>
              <a:rPr lang="en-US" dirty="0" err="1" smtClean="0">
                <a:solidFill>
                  <a:srgbClr val="000000"/>
                </a:solidFill>
                <a:latin typeface="+mn-lt"/>
              </a:rPr>
              <a:t>Sussman</a:t>
            </a:r>
            <a:endParaRPr lang="en-US" dirty="0" smtClean="0">
              <a:solidFill>
                <a:srgbClr val="000000"/>
              </a:solidFill>
              <a:latin typeface="+mn-lt"/>
            </a:endParaRPr>
          </a:p>
          <a:p>
            <a:pPr marL="0" indent="0" eaLnBrk="1" hangingPunct="1">
              <a:spcBef>
                <a:spcPts val="400"/>
              </a:spcBef>
              <a:defRPr/>
            </a:pPr>
            <a:endParaRPr lang="en-US" dirty="0" smtClean="0">
              <a:solidFill>
                <a:srgbClr val="000000"/>
              </a:solidFill>
              <a:latin typeface="+mn-lt"/>
            </a:endParaRPr>
          </a:p>
          <a:p>
            <a:pPr eaLnBrk="1" hangingPunct="1">
              <a:spcBef>
                <a:spcPts val="400"/>
              </a:spcBef>
              <a:buFont typeface="Verdana" pitchFamily="34" charset="0"/>
              <a:buChar char="•"/>
              <a:defRPr/>
            </a:pPr>
            <a:r>
              <a:rPr lang="en-US" b="1" dirty="0" smtClean="0">
                <a:solidFill>
                  <a:srgbClr val="000000"/>
                </a:solidFill>
                <a:latin typeface="+mn-lt"/>
              </a:rPr>
              <a:t>In search</a:t>
            </a:r>
            <a:r>
              <a:rPr lang="en-US" b="1" dirty="0" smtClean="0">
                <a:solidFill>
                  <a:schemeClr val="tx1"/>
                </a:solidFill>
                <a:latin typeface="+mn-lt"/>
              </a:rPr>
              <a:t>:  </a:t>
            </a:r>
            <a:r>
              <a:rPr lang="en-US" i="1" dirty="0" smtClean="0">
                <a:solidFill>
                  <a:schemeClr val="tx1"/>
                </a:solidFill>
                <a:latin typeface="+mn-lt"/>
              </a:rPr>
              <a:t>A man is traveling to market with a fox, a goose, and a bag of oats.  He comes to a river.  The only way across the river is a boat that can hold the man and exactly one of the fox, goose or bag of oats.  The fox will eat the goose if left alone with it, and the goose will eat the oats if left alone with it.</a:t>
            </a:r>
          </a:p>
          <a:p>
            <a:pPr eaLnBrk="1" hangingPunct="1">
              <a:spcBef>
                <a:spcPts val="400"/>
              </a:spcBef>
              <a:buFont typeface="Verdana" pitchFamily="34" charset="0"/>
              <a:buChar char="•"/>
              <a:defRPr/>
            </a:pPr>
            <a:endParaRPr lang="en-US" i="1" dirty="0" smtClean="0">
              <a:solidFill>
                <a:schemeClr val="tx1"/>
              </a:solidFill>
              <a:latin typeface="+mn-lt"/>
            </a:endParaRPr>
          </a:p>
          <a:p>
            <a:pPr eaLnBrk="1" hangingPunct="1">
              <a:spcBef>
                <a:spcPts val="400"/>
              </a:spcBef>
              <a:buFont typeface="Verdana" pitchFamily="34" charset="0"/>
              <a:buChar char="•"/>
              <a:defRPr/>
            </a:pPr>
            <a:r>
              <a:rPr lang="en-US" b="1" dirty="0">
                <a:solidFill>
                  <a:srgbClr val="000000"/>
                </a:solidFill>
                <a:latin typeface="+mn-lt"/>
              </a:rPr>
              <a:t>A good representation </a:t>
            </a:r>
            <a:r>
              <a:rPr lang="en-US" b="1" dirty="0" smtClean="0">
                <a:solidFill>
                  <a:srgbClr val="000000"/>
                </a:solidFill>
                <a:latin typeface="+mn-lt"/>
              </a:rPr>
              <a:t>makes </a:t>
            </a:r>
            <a:r>
              <a:rPr lang="en-US" b="1" dirty="0">
                <a:solidFill>
                  <a:srgbClr val="000000"/>
                </a:solidFill>
                <a:latin typeface="+mn-lt"/>
              </a:rPr>
              <a:t>this problem easy:</a:t>
            </a:r>
          </a:p>
          <a:p>
            <a:pPr marL="0" indent="0" eaLnBrk="1" hangingPunct="1">
              <a:spcBef>
                <a:spcPts val="400"/>
              </a:spcBef>
              <a:defRPr/>
            </a:pPr>
            <a:endParaRPr lang="en-US" i="1" dirty="0" smtClean="0">
              <a:solidFill>
                <a:schemeClr val="tx1"/>
              </a:solidFill>
              <a:latin typeface="+mn-lt"/>
            </a:endParaRPr>
          </a:p>
          <a:p>
            <a:pPr>
              <a:defRPr/>
            </a:pPr>
            <a:r>
              <a:rPr lang="en-US" b="1" dirty="0" smtClean="0"/>
              <a:t>1110</a:t>
            </a:r>
            <a:endParaRPr lang="en-US" dirty="0" smtClean="0"/>
          </a:p>
          <a:p>
            <a:pPr>
              <a:defRPr/>
            </a:pPr>
            <a:r>
              <a:rPr lang="en-US" b="1" dirty="0" smtClean="0"/>
              <a:t>0010</a:t>
            </a:r>
            <a:endParaRPr lang="en-US" dirty="0" smtClean="0"/>
          </a:p>
          <a:p>
            <a:pPr>
              <a:defRPr/>
            </a:pPr>
            <a:r>
              <a:rPr lang="en-US" b="1" dirty="0" smtClean="0"/>
              <a:t>1010</a:t>
            </a:r>
            <a:endParaRPr lang="en-US" dirty="0" smtClean="0"/>
          </a:p>
          <a:p>
            <a:pPr>
              <a:defRPr/>
            </a:pPr>
            <a:r>
              <a:rPr lang="en-US" b="1" dirty="0" smtClean="0"/>
              <a:t>1111</a:t>
            </a:r>
            <a:endParaRPr lang="en-US" dirty="0" smtClean="0"/>
          </a:p>
          <a:p>
            <a:pPr>
              <a:defRPr/>
            </a:pPr>
            <a:r>
              <a:rPr lang="en-US" b="1" dirty="0" smtClean="0"/>
              <a:t>0001</a:t>
            </a:r>
            <a:endParaRPr lang="en-US" dirty="0" smtClean="0"/>
          </a:p>
          <a:p>
            <a:pPr>
              <a:defRPr/>
            </a:pPr>
            <a:r>
              <a:rPr lang="en-US" b="1" dirty="0" smtClean="0"/>
              <a:t>0101</a:t>
            </a:r>
            <a:endParaRPr lang="en-US" dirty="0" smtClean="0"/>
          </a:p>
          <a:p>
            <a:pPr eaLnBrk="1" hangingPunct="1">
              <a:spcBef>
                <a:spcPts val="400"/>
              </a:spcBef>
              <a:buFont typeface="Verdana" pitchFamily="34" charset="0"/>
              <a:buChar char="•"/>
              <a:defRPr/>
            </a:pPr>
            <a:endParaRPr lang="en-US" dirty="0" smtClean="0">
              <a:solidFill>
                <a:srgbClr val="000000"/>
              </a:solidFill>
              <a:latin typeface="Verdana" pitchFamily="34" charset="0"/>
            </a:endParaRPr>
          </a:p>
          <a:p>
            <a:pPr eaLnBrk="1" hangingPunct="1">
              <a:spcBef>
                <a:spcPts val="400"/>
              </a:spcBef>
              <a:buFont typeface="Verdana" pitchFamily="34" charset="0"/>
              <a:buChar char="•"/>
              <a:defRPr/>
            </a:pPr>
            <a:endParaRPr lang="en-US" dirty="0" smtClean="0">
              <a:solidFill>
                <a:srgbClr val="000000"/>
              </a:solidFill>
              <a:latin typeface="Verdana" pitchFamily="34" charset="0"/>
            </a:endParaRPr>
          </a:p>
        </p:txBody>
      </p:sp>
      <p:pic>
        <p:nvPicPr>
          <p:cNvPr id="1024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4038600"/>
            <a:ext cx="5961063" cy="251142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5334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ClrTx/>
              <a:buFontTx/>
              <a:buNone/>
            </a:pPr>
            <a:r>
              <a:rPr lang="en-US" sz="2000" b="1">
                <a:solidFill>
                  <a:srgbClr val="0000FF"/>
                </a:solidFill>
                <a:latin typeface="Verdana" pitchFamily="34" charset="0"/>
              </a:rPr>
              <a:t>Simple illustrative learning problem</a:t>
            </a:r>
          </a:p>
        </p:txBody>
      </p:sp>
      <p:sp>
        <p:nvSpPr>
          <p:cNvPr id="20483" name="Text Box 2"/>
          <p:cNvSpPr txBox="1">
            <a:spLocks noChangeArrowheads="1"/>
          </p:cNvSpPr>
          <p:nvPr/>
        </p:nvSpPr>
        <p:spPr bwMode="auto">
          <a:xfrm>
            <a:off x="609600" y="1143000"/>
            <a:ext cx="8153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lstStyle>
            <a:lvl1pPr marL="381000" indent="-377825" eaLnBrk="0" hangingPunct="0">
              <a:tabLst>
                <a:tab pos="381000" algn="l"/>
                <a:tab pos="838200" algn="l"/>
                <a:tab pos="1295400" algn="l"/>
                <a:tab pos="1752600" algn="l"/>
                <a:tab pos="2209800" algn="l"/>
                <a:tab pos="2667000" algn="l"/>
                <a:tab pos="3124200" algn="l"/>
                <a:tab pos="3581400" algn="l"/>
                <a:tab pos="4038600" algn="l"/>
                <a:tab pos="4495800" algn="l"/>
                <a:tab pos="4953000" algn="l"/>
                <a:tab pos="5410200" algn="l"/>
                <a:tab pos="5867400" algn="l"/>
                <a:tab pos="6324600" algn="l"/>
                <a:tab pos="6781800" algn="l"/>
                <a:tab pos="7239000" algn="l"/>
                <a:tab pos="7696200" algn="l"/>
                <a:tab pos="8153400" algn="l"/>
                <a:tab pos="8610600" algn="l"/>
                <a:tab pos="9067800" algn="l"/>
                <a:tab pos="9525000" algn="l"/>
              </a:tabLst>
              <a:defRPr>
                <a:solidFill>
                  <a:schemeClr val="bg1"/>
                </a:solidFill>
                <a:latin typeface="Arial" pitchFamily="34" charset="0"/>
                <a:cs typeface="Arial" pitchFamily="34" charset="0"/>
              </a:defRPr>
            </a:lvl1pPr>
            <a:lvl2pPr marL="796925" indent="-339725" eaLnBrk="0" hangingPunct="0">
              <a:tabLst>
                <a:tab pos="381000" algn="l"/>
                <a:tab pos="838200" algn="l"/>
                <a:tab pos="1295400" algn="l"/>
                <a:tab pos="1752600" algn="l"/>
                <a:tab pos="2209800" algn="l"/>
                <a:tab pos="2667000" algn="l"/>
                <a:tab pos="3124200" algn="l"/>
                <a:tab pos="3581400" algn="l"/>
                <a:tab pos="4038600" algn="l"/>
                <a:tab pos="4495800" algn="l"/>
                <a:tab pos="4953000" algn="l"/>
                <a:tab pos="5410200" algn="l"/>
                <a:tab pos="5867400" algn="l"/>
                <a:tab pos="6324600" algn="l"/>
                <a:tab pos="6781800" algn="l"/>
                <a:tab pos="7239000" algn="l"/>
                <a:tab pos="7696200" algn="l"/>
                <a:tab pos="8153400" algn="l"/>
                <a:tab pos="8610600" algn="l"/>
                <a:tab pos="9067800" algn="l"/>
                <a:tab pos="9525000" algn="l"/>
              </a:tabLst>
              <a:defRPr>
                <a:solidFill>
                  <a:schemeClr val="bg1"/>
                </a:solidFill>
                <a:latin typeface="Arial" pitchFamily="34" charset="0"/>
                <a:cs typeface="Arial" pitchFamily="34" charset="0"/>
              </a:defRPr>
            </a:lvl2pPr>
            <a:lvl3pPr eaLnBrk="0" hangingPunct="0">
              <a:tabLst>
                <a:tab pos="381000" algn="l"/>
                <a:tab pos="838200" algn="l"/>
                <a:tab pos="1295400" algn="l"/>
                <a:tab pos="1752600" algn="l"/>
                <a:tab pos="2209800" algn="l"/>
                <a:tab pos="2667000" algn="l"/>
                <a:tab pos="3124200" algn="l"/>
                <a:tab pos="3581400" algn="l"/>
                <a:tab pos="4038600" algn="l"/>
                <a:tab pos="4495800" algn="l"/>
                <a:tab pos="4953000" algn="l"/>
                <a:tab pos="5410200" algn="l"/>
                <a:tab pos="5867400" algn="l"/>
                <a:tab pos="6324600" algn="l"/>
                <a:tab pos="6781800" algn="l"/>
                <a:tab pos="7239000" algn="l"/>
                <a:tab pos="7696200" algn="l"/>
                <a:tab pos="8153400" algn="l"/>
                <a:tab pos="8610600" algn="l"/>
                <a:tab pos="9067800" algn="l"/>
                <a:tab pos="9525000" algn="l"/>
              </a:tabLst>
              <a:defRPr>
                <a:solidFill>
                  <a:schemeClr val="bg1"/>
                </a:solidFill>
                <a:latin typeface="Arial" pitchFamily="34" charset="0"/>
                <a:cs typeface="Arial" pitchFamily="34" charset="0"/>
              </a:defRPr>
            </a:lvl3pPr>
            <a:lvl4pPr eaLnBrk="0" hangingPunct="0">
              <a:tabLst>
                <a:tab pos="381000" algn="l"/>
                <a:tab pos="838200" algn="l"/>
                <a:tab pos="1295400" algn="l"/>
                <a:tab pos="1752600" algn="l"/>
                <a:tab pos="2209800" algn="l"/>
                <a:tab pos="2667000" algn="l"/>
                <a:tab pos="3124200" algn="l"/>
                <a:tab pos="3581400" algn="l"/>
                <a:tab pos="4038600" algn="l"/>
                <a:tab pos="4495800" algn="l"/>
                <a:tab pos="4953000" algn="l"/>
                <a:tab pos="5410200" algn="l"/>
                <a:tab pos="5867400" algn="l"/>
                <a:tab pos="6324600" algn="l"/>
                <a:tab pos="6781800" algn="l"/>
                <a:tab pos="7239000" algn="l"/>
                <a:tab pos="7696200" algn="l"/>
                <a:tab pos="8153400" algn="l"/>
                <a:tab pos="8610600" algn="l"/>
                <a:tab pos="9067800" algn="l"/>
                <a:tab pos="9525000" algn="l"/>
              </a:tabLst>
              <a:defRPr>
                <a:solidFill>
                  <a:schemeClr val="bg1"/>
                </a:solidFill>
                <a:latin typeface="Arial" pitchFamily="34" charset="0"/>
                <a:cs typeface="Arial" pitchFamily="34" charset="0"/>
              </a:defRPr>
            </a:lvl4pPr>
            <a:lvl5pPr eaLnBrk="0" hangingPunct="0">
              <a:tabLst>
                <a:tab pos="381000" algn="l"/>
                <a:tab pos="838200" algn="l"/>
                <a:tab pos="1295400" algn="l"/>
                <a:tab pos="1752600" algn="l"/>
                <a:tab pos="2209800" algn="l"/>
                <a:tab pos="2667000" algn="l"/>
                <a:tab pos="3124200" algn="l"/>
                <a:tab pos="3581400" algn="l"/>
                <a:tab pos="4038600" algn="l"/>
                <a:tab pos="4495800" algn="l"/>
                <a:tab pos="4953000" algn="l"/>
                <a:tab pos="5410200" algn="l"/>
                <a:tab pos="5867400" algn="l"/>
                <a:tab pos="6324600" algn="l"/>
                <a:tab pos="6781800" algn="l"/>
                <a:tab pos="7239000" algn="l"/>
                <a:tab pos="7696200" algn="l"/>
                <a:tab pos="8153400" algn="l"/>
                <a:tab pos="8610600" algn="l"/>
                <a:tab pos="9067800" algn="l"/>
                <a:tab pos="9525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81000" algn="l"/>
                <a:tab pos="838200" algn="l"/>
                <a:tab pos="1295400" algn="l"/>
                <a:tab pos="1752600" algn="l"/>
                <a:tab pos="2209800" algn="l"/>
                <a:tab pos="2667000" algn="l"/>
                <a:tab pos="3124200" algn="l"/>
                <a:tab pos="3581400" algn="l"/>
                <a:tab pos="4038600" algn="l"/>
                <a:tab pos="4495800" algn="l"/>
                <a:tab pos="4953000" algn="l"/>
                <a:tab pos="5410200" algn="l"/>
                <a:tab pos="5867400" algn="l"/>
                <a:tab pos="6324600" algn="l"/>
                <a:tab pos="6781800" algn="l"/>
                <a:tab pos="7239000" algn="l"/>
                <a:tab pos="7696200" algn="l"/>
                <a:tab pos="8153400" algn="l"/>
                <a:tab pos="8610600" algn="l"/>
                <a:tab pos="9067800" algn="l"/>
                <a:tab pos="9525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81000" algn="l"/>
                <a:tab pos="838200" algn="l"/>
                <a:tab pos="1295400" algn="l"/>
                <a:tab pos="1752600" algn="l"/>
                <a:tab pos="2209800" algn="l"/>
                <a:tab pos="2667000" algn="l"/>
                <a:tab pos="3124200" algn="l"/>
                <a:tab pos="3581400" algn="l"/>
                <a:tab pos="4038600" algn="l"/>
                <a:tab pos="4495800" algn="l"/>
                <a:tab pos="4953000" algn="l"/>
                <a:tab pos="5410200" algn="l"/>
                <a:tab pos="5867400" algn="l"/>
                <a:tab pos="6324600" algn="l"/>
                <a:tab pos="6781800" algn="l"/>
                <a:tab pos="7239000" algn="l"/>
                <a:tab pos="7696200" algn="l"/>
                <a:tab pos="8153400" algn="l"/>
                <a:tab pos="8610600" algn="l"/>
                <a:tab pos="9067800" algn="l"/>
                <a:tab pos="9525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81000" algn="l"/>
                <a:tab pos="838200" algn="l"/>
                <a:tab pos="1295400" algn="l"/>
                <a:tab pos="1752600" algn="l"/>
                <a:tab pos="2209800" algn="l"/>
                <a:tab pos="2667000" algn="l"/>
                <a:tab pos="3124200" algn="l"/>
                <a:tab pos="3581400" algn="l"/>
                <a:tab pos="4038600" algn="l"/>
                <a:tab pos="4495800" algn="l"/>
                <a:tab pos="4953000" algn="l"/>
                <a:tab pos="5410200" algn="l"/>
                <a:tab pos="5867400" algn="l"/>
                <a:tab pos="6324600" algn="l"/>
                <a:tab pos="6781800" algn="l"/>
                <a:tab pos="7239000" algn="l"/>
                <a:tab pos="7696200" algn="l"/>
                <a:tab pos="8153400" algn="l"/>
                <a:tab pos="8610600" algn="l"/>
                <a:tab pos="9067800" algn="l"/>
                <a:tab pos="9525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81000" algn="l"/>
                <a:tab pos="838200" algn="l"/>
                <a:tab pos="1295400" algn="l"/>
                <a:tab pos="1752600" algn="l"/>
                <a:tab pos="2209800" algn="l"/>
                <a:tab pos="2667000" algn="l"/>
                <a:tab pos="3124200" algn="l"/>
                <a:tab pos="3581400" algn="l"/>
                <a:tab pos="4038600" algn="l"/>
                <a:tab pos="4495800" algn="l"/>
                <a:tab pos="4953000" algn="l"/>
                <a:tab pos="5410200" algn="l"/>
                <a:tab pos="5867400" algn="l"/>
                <a:tab pos="6324600" algn="l"/>
                <a:tab pos="6781800" algn="l"/>
                <a:tab pos="7239000" algn="l"/>
                <a:tab pos="7696200" algn="l"/>
                <a:tab pos="8153400" algn="l"/>
                <a:tab pos="8610600" algn="l"/>
                <a:tab pos="9067800" algn="l"/>
                <a:tab pos="9525000" algn="l"/>
              </a:tabLst>
              <a:defRPr>
                <a:solidFill>
                  <a:schemeClr val="bg1"/>
                </a:solidFill>
                <a:latin typeface="Arial" pitchFamily="34" charset="0"/>
                <a:cs typeface="Arial" pitchFamily="34" charset="0"/>
              </a:defRPr>
            </a:lvl9pPr>
          </a:lstStyle>
          <a:p>
            <a:pPr eaLnBrk="1" hangingPunct="1">
              <a:lnSpc>
                <a:spcPct val="90000"/>
              </a:lnSpc>
              <a:spcBef>
                <a:spcPts val="350"/>
              </a:spcBef>
              <a:buClrTx/>
              <a:buFontTx/>
              <a:buNone/>
            </a:pPr>
            <a:r>
              <a:rPr lang="en-US" sz="1400">
                <a:solidFill>
                  <a:srgbClr val="000000"/>
                </a:solidFill>
                <a:latin typeface="Verdana" pitchFamily="34" charset="0"/>
              </a:rPr>
              <a:t>Problem: </a:t>
            </a:r>
          </a:p>
          <a:p>
            <a:pPr eaLnBrk="1" hangingPunct="1">
              <a:lnSpc>
                <a:spcPct val="90000"/>
              </a:lnSpc>
              <a:spcBef>
                <a:spcPts val="350"/>
              </a:spcBef>
              <a:buClrTx/>
              <a:buFontTx/>
              <a:buNone/>
            </a:pPr>
            <a:r>
              <a:rPr lang="en-US" sz="1400">
                <a:solidFill>
                  <a:srgbClr val="000000"/>
                </a:solidFill>
                <a:latin typeface="Verdana" pitchFamily="34" charset="0"/>
              </a:rPr>
              <a:t>   decide whether to wait for a table at a restaurant, based on the following attributes:</a:t>
            </a:r>
          </a:p>
          <a:p>
            <a:pPr eaLnBrk="1" hangingPunct="1">
              <a:lnSpc>
                <a:spcPct val="90000"/>
              </a:lnSpc>
              <a:spcBef>
                <a:spcPts val="350"/>
              </a:spcBef>
              <a:buClrTx/>
              <a:buFontTx/>
              <a:buNone/>
            </a:pPr>
            <a:endParaRPr lang="en-US" sz="1400">
              <a:solidFill>
                <a:srgbClr val="000000"/>
              </a:solidFill>
              <a:latin typeface="Verdana" pitchFamily="34" charset="0"/>
            </a:endParaRPr>
          </a:p>
          <a:p>
            <a:pPr lvl="1" eaLnBrk="1" hangingPunct="1">
              <a:lnSpc>
                <a:spcPct val="90000"/>
              </a:lnSpc>
              <a:spcBef>
                <a:spcPts val="350"/>
              </a:spcBef>
              <a:buFont typeface="Times New Roman" pitchFamily="18" charset="0"/>
              <a:buAutoNum type="arabicPeriod"/>
            </a:pPr>
            <a:r>
              <a:rPr lang="en-US" sz="1400">
                <a:solidFill>
                  <a:srgbClr val="000000"/>
                </a:solidFill>
                <a:latin typeface="Verdana" pitchFamily="34" charset="0"/>
              </a:rPr>
              <a:t>Alternate: is there an alternative restaurant nearby?</a:t>
            </a:r>
          </a:p>
          <a:p>
            <a:pPr lvl="1" eaLnBrk="1" hangingPunct="1">
              <a:lnSpc>
                <a:spcPct val="90000"/>
              </a:lnSpc>
              <a:spcBef>
                <a:spcPts val="350"/>
              </a:spcBef>
              <a:buFont typeface="Times New Roman" pitchFamily="18" charset="0"/>
              <a:buAutoNum type="arabicPeriod"/>
            </a:pPr>
            <a:r>
              <a:rPr lang="en-US" sz="1400">
                <a:solidFill>
                  <a:srgbClr val="000000"/>
                </a:solidFill>
                <a:latin typeface="Verdana" pitchFamily="34" charset="0"/>
              </a:rPr>
              <a:t>Bar: is there a comfortable bar area to wait in?</a:t>
            </a:r>
          </a:p>
          <a:p>
            <a:pPr lvl="1" eaLnBrk="1" hangingPunct="1">
              <a:lnSpc>
                <a:spcPct val="90000"/>
              </a:lnSpc>
              <a:spcBef>
                <a:spcPts val="350"/>
              </a:spcBef>
              <a:buFont typeface="Times New Roman" pitchFamily="18" charset="0"/>
              <a:buAutoNum type="arabicPeriod"/>
            </a:pPr>
            <a:r>
              <a:rPr lang="en-US" sz="1400">
                <a:solidFill>
                  <a:srgbClr val="000000"/>
                </a:solidFill>
                <a:latin typeface="Verdana" pitchFamily="34" charset="0"/>
              </a:rPr>
              <a:t>Fri/Sat: is today Friday or Saturday?</a:t>
            </a:r>
          </a:p>
          <a:p>
            <a:pPr lvl="1" eaLnBrk="1" hangingPunct="1">
              <a:lnSpc>
                <a:spcPct val="90000"/>
              </a:lnSpc>
              <a:spcBef>
                <a:spcPts val="350"/>
              </a:spcBef>
              <a:buFont typeface="Times New Roman" pitchFamily="18" charset="0"/>
              <a:buAutoNum type="arabicPeriod"/>
            </a:pPr>
            <a:r>
              <a:rPr lang="en-US" sz="1400">
                <a:solidFill>
                  <a:srgbClr val="000000"/>
                </a:solidFill>
                <a:latin typeface="Verdana" pitchFamily="34" charset="0"/>
              </a:rPr>
              <a:t>Hungry: are we hungry?</a:t>
            </a:r>
          </a:p>
          <a:p>
            <a:pPr lvl="1" eaLnBrk="1" hangingPunct="1">
              <a:lnSpc>
                <a:spcPct val="90000"/>
              </a:lnSpc>
              <a:spcBef>
                <a:spcPts val="350"/>
              </a:spcBef>
              <a:buFont typeface="Times New Roman" pitchFamily="18" charset="0"/>
              <a:buAutoNum type="arabicPeriod"/>
            </a:pPr>
            <a:r>
              <a:rPr lang="en-US" sz="1400">
                <a:solidFill>
                  <a:srgbClr val="000000"/>
                </a:solidFill>
                <a:latin typeface="Verdana" pitchFamily="34" charset="0"/>
              </a:rPr>
              <a:t>Patrons: number of people in the restaurant (None, Some, Full)</a:t>
            </a:r>
          </a:p>
          <a:p>
            <a:pPr lvl="1" eaLnBrk="1" hangingPunct="1">
              <a:lnSpc>
                <a:spcPct val="90000"/>
              </a:lnSpc>
              <a:spcBef>
                <a:spcPts val="350"/>
              </a:spcBef>
              <a:buFont typeface="Times New Roman" pitchFamily="18" charset="0"/>
              <a:buAutoNum type="arabicPeriod"/>
            </a:pPr>
            <a:r>
              <a:rPr lang="en-US" sz="1400">
                <a:solidFill>
                  <a:srgbClr val="000000"/>
                </a:solidFill>
                <a:latin typeface="Verdana" pitchFamily="34" charset="0"/>
              </a:rPr>
              <a:t>Price: price range ($, $$, $$$)</a:t>
            </a:r>
          </a:p>
          <a:p>
            <a:pPr lvl="1" eaLnBrk="1" hangingPunct="1">
              <a:lnSpc>
                <a:spcPct val="90000"/>
              </a:lnSpc>
              <a:spcBef>
                <a:spcPts val="350"/>
              </a:spcBef>
              <a:buFont typeface="Times New Roman" pitchFamily="18" charset="0"/>
              <a:buAutoNum type="arabicPeriod"/>
            </a:pPr>
            <a:r>
              <a:rPr lang="en-US" sz="1400">
                <a:solidFill>
                  <a:srgbClr val="000000"/>
                </a:solidFill>
                <a:latin typeface="Verdana" pitchFamily="34" charset="0"/>
              </a:rPr>
              <a:t>Raining: is it raining outside?</a:t>
            </a:r>
          </a:p>
          <a:p>
            <a:pPr lvl="1" eaLnBrk="1" hangingPunct="1">
              <a:lnSpc>
                <a:spcPct val="90000"/>
              </a:lnSpc>
              <a:spcBef>
                <a:spcPts val="350"/>
              </a:spcBef>
              <a:buFont typeface="Times New Roman" pitchFamily="18" charset="0"/>
              <a:buAutoNum type="arabicPeriod"/>
            </a:pPr>
            <a:r>
              <a:rPr lang="en-US" sz="1400">
                <a:solidFill>
                  <a:srgbClr val="000000"/>
                </a:solidFill>
                <a:latin typeface="Verdana" pitchFamily="34" charset="0"/>
              </a:rPr>
              <a:t>Reservation: have we made a reservation?</a:t>
            </a:r>
          </a:p>
          <a:p>
            <a:pPr lvl="1" eaLnBrk="1" hangingPunct="1">
              <a:lnSpc>
                <a:spcPct val="90000"/>
              </a:lnSpc>
              <a:spcBef>
                <a:spcPts val="350"/>
              </a:spcBef>
              <a:buFont typeface="Times New Roman" pitchFamily="18" charset="0"/>
              <a:buAutoNum type="arabicPeriod"/>
            </a:pPr>
            <a:r>
              <a:rPr lang="en-US" sz="1400">
                <a:solidFill>
                  <a:srgbClr val="000000"/>
                </a:solidFill>
                <a:latin typeface="Verdana" pitchFamily="34" charset="0"/>
              </a:rPr>
              <a:t>Type: kind of restaurant (French, Italian, Thai, Burger)</a:t>
            </a:r>
          </a:p>
          <a:p>
            <a:pPr lvl="1" eaLnBrk="1" hangingPunct="1">
              <a:lnSpc>
                <a:spcPct val="90000"/>
              </a:lnSpc>
              <a:spcBef>
                <a:spcPts val="350"/>
              </a:spcBef>
              <a:buFont typeface="Times New Roman" pitchFamily="18" charset="0"/>
              <a:buAutoNum type="arabicPeriod"/>
            </a:pPr>
            <a:r>
              <a:rPr lang="en-US" sz="1400">
                <a:solidFill>
                  <a:srgbClr val="000000"/>
                </a:solidFill>
                <a:latin typeface="Verdana" pitchFamily="34" charset="0"/>
              </a:rPr>
              <a:t> WaitEstimate: estimated waiting time (0-10, 10-30, 30-60, &gt;60)</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Training Data for Supervised Learning</a:t>
            </a:r>
          </a:p>
        </p:txBody>
      </p:sp>
      <p:pic>
        <p:nvPicPr>
          <p:cNvPr id="21507"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l="53906" t="29167" r="9766" b="19792"/>
          <a:stretch>
            <a:fillRect/>
          </a:stretch>
        </p:blipFill>
        <p:spPr>
          <a:xfrm>
            <a:off x="533400" y="1447800"/>
            <a:ext cx="8077200" cy="3514725"/>
          </a:xfrm>
          <a:noFill/>
        </p:spPr>
      </p:pic>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15456</TotalTime>
  <Words>2577</Words>
  <Application>Microsoft Office PowerPoint</Application>
  <PresentationFormat>On-screen Show (4:3)</PresentationFormat>
  <Paragraphs>549</Paragraphs>
  <Slides>48</Slides>
  <Notes>46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0" baseType="lpstr">
      <vt:lpstr>Office Theme</vt:lpstr>
      <vt:lpstr>Equation</vt:lpstr>
      <vt:lpstr>PowerPoint Presentation</vt:lpstr>
      <vt:lpstr>PowerPoint Presentation</vt:lpstr>
      <vt:lpstr>PowerPoint Presentation</vt:lpstr>
      <vt:lpstr>Complete architectures for intelligence?</vt:lpstr>
      <vt:lpstr>PowerPoint Presentation</vt:lpstr>
      <vt:lpstr>The importance of a good representation</vt:lpstr>
      <vt:lpstr>PowerPoint Presentation</vt:lpstr>
      <vt:lpstr>PowerPoint Presentation</vt:lpstr>
      <vt:lpstr>Training Data for Supervised Learning</vt:lpstr>
      <vt:lpstr>PowerPoint Presentation</vt:lpstr>
      <vt:lpstr>PowerPoint Presentation</vt:lpstr>
      <vt:lpstr>PowerPoint Presentation</vt:lpstr>
      <vt:lpstr>PowerPoint Presentation</vt:lpstr>
      <vt:lpstr>Our training data example (again)</vt:lpstr>
      <vt:lpstr>PowerPoint Presentation</vt:lpstr>
      <vt:lpstr>Decision Tree Learning</vt:lpstr>
      <vt:lpstr>Decision Tree Representations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True Tree (left) versus Learned Tree (right)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Uncertainty</dc:title>
  <dc:creator>Min-Yen Kan</dc:creator>
  <cp:lastModifiedBy>Lathrop,Richard</cp:lastModifiedBy>
  <cp:revision>131</cp:revision>
  <cp:lastPrinted>1601-01-01T00:00:00Z</cp:lastPrinted>
  <dcterms:created xsi:type="dcterms:W3CDTF">2003-12-18T04:23:21Z</dcterms:created>
  <dcterms:modified xsi:type="dcterms:W3CDTF">2014-02-27T20:18:07Z</dcterms:modified>
</cp:coreProperties>
</file>