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42"/>
  </p:notesMasterIdLst>
  <p:handoutMasterIdLst>
    <p:handoutMasterId r:id="rId43"/>
  </p:handoutMasterIdLst>
  <p:sldIdLst>
    <p:sldId id="266" r:id="rId2"/>
    <p:sldId id="379" r:id="rId3"/>
    <p:sldId id="381" r:id="rId4"/>
    <p:sldId id="422" r:id="rId5"/>
    <p:sldId id="281" r:id="rId6"/>
    <p:sldId id="383" r:id="rId7"/>
    <p:sldId id="384" r:id="rId8"/>
    <p:sldId id="386" r:id="rId9"/>
    <p:sldId id="388" r:id="rId10"/>
    <p:sldId id="389" r:id="rId11"/>
    <p:sldId id="390" r:id="rId12"/>
    <p:sldId id="391" r:id="rId13"/>
    <p:sldId id="392" r:id="rId14"/>
    <p:sldId id="393" r:id="rId15"/>
    <p:sldId id="394" r:id="rId16"/>
    <p:sldId id="395" r:id="rId17"/>
    <p:sldId id="396" r:id="rId18"/>
    <p:sldId id="397" r:id="rId19"/>
    <p:sldId id="398" r:id="rId20"/>
    <p:sldId id="399" r:id="rId21"/>
    <p:sldId id="400" r:id="rId22"/>
    <p:sldId id="401" r:id="rId23"/>
    <p:sldId id="402" r:id="rId24"/>
    <p:sldId id="403" r:id="rId25"/>
    <p:sldId id="404" r:id="rId26"/>
    <p:sldId id="417" r:id="rId27"/>
    <p:sldId id="418" r:id="rId28"/>
    <p:sldId id="419" r:id="rId29"/>
    <p:sldId id="420" r:id="rId30"/>
    <p:sldId id="412" r:id="rId31"/>
    <p:sldId id="413" r:id="rId32"/>
    <p:sldId id="414" r:id="rId33"/>
    <p:sldId id="421" r:id="rId34"/>
    <p:sldId id="423" r:id="rId35"/>
    <p:sldId id="424" r:id="rId36"/>
    <p:sldId id="425" r:id="rId37"/>
    <p:sldId id="415" r:id="rId38"/>
    <p:sldId id="406" r:id="rId39"/>
    <p:sldId id="407" r:id="rId40"/>
    <p:sldId id="411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nkyul" initials="j" lastIdx="1" clrIdx="0"/>
  <p:cmAuthor id="1" name="Lathrop,Richard" initials="RHL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95" autoAdjust="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BF0A6-5B4A-2745-8CDC-DE3BB543AAE2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970E0-B0B7-934B-9E67-7955F906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014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C46D5-969C-814E-8CA1-7B9B8A5CF7D8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0ED3D-B4C4-D342-BDD7-2910E034F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008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8D35FF-2FB7-4761-9201-BCEA3AF6A01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7723E1-81D9-473D-9D4B-B1691F76032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FB0EDA-8734-4770-B3FB-C078B3AA88B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675D4E-888C-4946-9E3C-32DA4056A85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298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298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298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298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E94A0C-B36C-4214-A73D-30C0FA805D02}" type="slidenum">
              <a:rPr lang="en-US" altLang="en-US" smtClean="0">
                <a:cs typeface="Arial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US" altLang="en-US">
              <a:cs typeface="Arial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179B78-78B5-4818-BAEE-93AABD65411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298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298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298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298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56811B9-7F8B-467C-8342-C224A83E5CFF}" type="slidenum">
              <a:rPr lang="en-US" altLang="en-US" smtClean="0">
                <a:cs typeface="Arial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lang="en-US" altLang="en-US">
              <a:cs typeface="Arial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54F48F-66FD-44E1-B663-9D4D7BE3E70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037412-F747-415F-AC58-3D81AFBBA11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8D35FF-2FB7-4761-9201-BCEA3AF6A01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682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298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298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298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298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C03ACCE-82F6-40D3-B82E-E2DE97C8651E}" type="slidenum">
              <a:rPr lang="en-US" altLang="en-US" smtClean="0">
                <a:cs typeface="Arial" charset="0"/>
              </a:rPr>
              <a:pPr eaLnBrk="1" hangingPunct="1">
                <a:spcBef>
                  <a:spcPct val="0"/>
                </a:spcBef>
              </a:pPr>
              <a:t>24</a:t>
            </a:fld>
            <a:endParaRPr lang="en-US" altLang="en-US">
              <a:cs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9D026B-C2AA-4E83-B6CA-3D0265AE3F9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298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298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298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298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FBE00F-5D4B-4385-B93A-F1D3E0802ACA}" type="slidenum">
              <a:rPr lang="en-US" altLang="en-US" smtClean="0">
                <a:cs typeface="Arial" charset="0"/>
              </a:rPr>
              <a:pPr eaLnBrk="1" hangingPunct="1">
                <a:spcBef>
                  <a:spcPct val="0"/>
                </a:spcBef>
              </a:pPr>
              <a:t>33</a:t>
            </a:fld>
            <a:endParaRPr lang="en-US" altLang="en-US">
              <a:cs typeface="Arial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298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298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298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298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7CC7208-997C-4128-9461-FF0BE169A7DC}" type="slidenum">
              <a:rPr lang="en-US" altLang="en-US" smtClean="0">
                <a:cs typeface="Arial" charset="0"/>
              </a:rPr>
              <a:pPr eaLnBrk="1" hangingPunct="1">
                <a:spcBef>
                  <a:spcPct val="0"/>
                </a:spcBef>
              </a:pPr>
              <a:t>38</a:t>
            </a:fld>
            <a:endParaRPr lang="en-US" altLang="en-US">
              <a:cs typeface="Arial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298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298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298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298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FD5DF2F-7022-47DE-B5AB-4C7096340245}" type="slidenum">
              <a:rPr lang="en-US" altLang="en-US" smtClean="0">
                <a:cs typeface="Arial" charset="0"/>
              </a:rPr>
              <a:pPr eaLnBrk="1" hangingPunct="1">
                <a:spcBef>
                  <a:spcPct val="0"/>
                </a:spcBef>
              </a:pPr>
              <a:t>40</a:t>
            </a:fld>
            <a:endParaRPr lang="en-US" altLang="en-US">
              <a:cs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02756" indent="-270291" defTabSz="91298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81164" indent="-216233" defTabSz="91298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13629" indent="-216233" defTabSz="91298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46095" indent="-216233" defTabSz="91298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78560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11026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43491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75957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43A5C01-B315-5F4D-BC84-1A9FB9E57B2F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298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298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298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298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183C1E-615D-4873-916B-DAE2DEC72A4B}" type="slidenum">
              <a:rPr lang="en-US" altLang="en-US" smtClean="0">
                <a:cs typeface="Arial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>
              <a:cs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298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298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298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298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FEE931D-62B7-46BC-873C-9C8B049FB850}" type="slidenum">
              <a:rPr lang="en-US" altLang="en-US" smtClean="0">
                <a:cs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>
              <a:cs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1EE139-5F1D-4B6E-AB27-41D342D8539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9A1DAA-B671-463E-B9F2-85545CAE97C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ABC25C-A65C-4620-B06C-E33B1599723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64931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alt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5742C5-4F1C-49A8-9A4A-55BB870E7F2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059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583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318C-123B-874A-9889-B6F7A76F17E5}" type="datetime1">
              <a:rPr lang="en-US" smtClean="0"/>
              <a:t>3/6/2018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A5D5-3086-1847-A53E-A0463E9A9F9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9" descr="C:\Documents and Settings\Owner\My Documents\My Pictures\uci\Right-facing-anteater-gr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289090"/>
            <a:ext cx="23622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C:\Documents and Settings\Owner\My Documents\My Pictures\bren_foo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2390"/>
            <a:ext cx="914400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C:\Documents and Settings\Owner\My Documents\My Pictures\uci\Right-facing-anteater-grey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289090"/>
            <a:ext cx="23622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C:\Documents and Settings\Owner\My Documents\My Pictures\bren_footer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2390"/>
            <a:ext cx="914400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521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36" y="89418"/>
            <a:ext cx="815340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110180"/>
            <a:ext cx="8153400" cy="514828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88650"/>
            <a:ext cx="2133600" cy="365125"/>
          </a:xfrm>
        </p:spPr>
        <p:txBody>
          <a:bodyPr/>
          <a:lstStyle/>
          <a:p>
            <a:fld id="{6C1407CD-1F4B-C54D-823A-E3B4A258BE25}" type="datetime1">
              <a:rPr lang="en-US" smtClean="0"/>
              <a:t>3/6/2018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88650"/>
            <a:ext cx="2133600" cy="365125"/>
          </a:xfrm>
        </p:spPr>
        <p:txBody>
          <a:bodyPr/>
          <a:lstStyle/>
          <a:p>
            <a:fld id="{ED6BA5D5-3086-1847-A53E-A0463E9A9F99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19608" y="355050"/>
            <a:ext cx="4267200" cy="838200"/>
            <a:chOff x="304800" y="685800"/>
            <a:chExt cx="4267200" cy="838200"/>
          </a:xfrm>
        </p:grpSpPr>
        <p:sp>
          <p:nvSpPr>
            <p:cNvPr id="10" name="Line 7"/>
            <p:cNvSpPr>
              <a:spLocks noChangeShapeType="1"/>
            </p:cNvSpPr>
            <p:nvPr userDrawn="1"/>
          </p:nvSpPr>
          <p:spPr bwMode="auto">
            <a:xfrm>
              <a:off x="304800" y="1295400"/>
              <a:ext cx="4267200" cy="0"/>
            </a:xfrm>
            <a:prstGeom prst="line">
              <a:avLst/>
            </a:prstGeom>
            <a:noFill/>
            <a:ln w="38100">
              <a:solidFill>
                <a:srgbClr val="666699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 userDrawn="1"/>
          </p:nvSpPr>
          <p:spPr bwMode="auto">
            <a:xfrm flipV="1">
              <a:off x="533400" y="685800"/>
              <a:ext cx="0" cy="838200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5534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7DB4-C379-274D-89A8-EAF79839EF1A}" type="datetime1">
              <a:rPr lang="en-US" smtClean="0"/>
              <a:t>3/6/2018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A5D5-3086-1847-A53E-A0463E9A9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40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64" y="89418"/>
            <a:ext cx="815340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207" y="1058384"/>
            <a:ext cx="8686659" cy="5331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19608" y="355050"/>
            <a:ext cx="4267200" cy="838200"/>
            <a:chOff x="304800" y="685800"/>
            <a:chExt cx="4267200" cy="838200"/>
          </a:xfrm>
        </p:grpSpPr>
        <p:sp>
          <p:nvSpPr>
            <p:cNvPr id="7" name="Line 7"/>
            <p:cNvSpPr>
              <a:spLocks noChangeShapeType="1"/>
            </p:cNvSpPr>
            <p:nvPr userDrawn="1"/>
          </p:nvSpPr>
          <p:spPr bwMode="auto">
            <a:xfrm>
              <a:off x="304800" y="1295400"/>
              <a:ext cx="4267200" cy="0"/>
            </a:xfrm>
            <a:prstGeom prst="line">
              <a:avLst/>
            </a:prstGeom>
            <a:noFill/>
            <a:ln w="38100">
              <a:solidFill>
                <a:srgbClr val="666699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 userDrawn="1"/>
          </p:nvSpPr>
          <p:spPr bwMode="auto">
            <a:xfrm flipV="1">
              <a:off x="533400" y="685800"/>
              <a:ext cx="0" cy="838200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618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88650"/>
            <a:ext cx="2133600" cy="365125"/>
          </a:xfrm>
        </p:spPr>
        <p:txBody>
          <a:bodyPr/>
          <a:lstStyle/>
          <a:p>
            <a:fld id="{08DC89B1-8AF9-4349-9BC8-5AA97DAC10BD}" type="datetime1">
              <a:rPr lang="en-US" smtClean="0"/>
              <a:t>3/6/2018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88650"/>
            <a:ext cx="2133600" cy="365125"/>
          </a:xfrm>
        </p:spPr>
        <p:txBody>
          <a:bodyPr/>
          <a:lstStyle/>
          <a:p>
            <a:fld id="{ED6BA5D5-3086-1847-A53E-A0463E9A9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22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64" y="89418"/>
            <a:ext cx="815340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8208" y="964650"/>
            <a:ext cx="4147592" cy="53591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77880"/>
            <a:ext cx="4038600" cy="53591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88650"/>
            <a:ext cx="2133600" cy="365125"/>
          </a:xfrm>
        </p:spPr>
        <p:txBody>
          <a:bodyPr/>
          <a:lstStyle/>
          <a:p>
            <a:fld id="{21753CBC-58C7-8440-8ECE-ED70545F17EA}" type="datetime1">
              <a:rPr lang="en-US" smtClean="0"/>
              <a:t>3/6/2018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88650"/>
            <a:ext cx="2133600" cy="365125"/>
          </a:xfrm>
        </p:spPr>
        <p:txBody>
          <a:bodyPr/>
          <a:lstStyle/>
          <a:p>
            <a:fld id="{ED6BA5D5-3086-1847-A53E-A0463E9A9F99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9608" y="355050"/>
            <a:ext cx="4267200" cy="838200"/>
            <a:chOff x="304800" y="685800"/>
            <a:chExt cx="4267200" cy="838200"/>
          </a:xfrm>
        </p:grpSpPr>
        <p:sp>
          <p:nvSpPr>
            <p:cNvPr id="11" name="Line 7"/>
            <p:cNvSpPr>
              <a:spLocks noChangeShapeType="1"/>
            </p:cNvSpPr>
            <p:nvPr userDrawn="1"/>
          </p:nvSpPr>
          <p:spPr bwMode="auto">
            <a:xfrm>
              <a:off x="304800" y="1295400"/>
              <a:ext cx="4267200" cy="0"/>
            </a:xfrm>
            <a:prstGeom prst="line">
              <a:avLst/>
            </a:prstGeom>
            <a:noFill/>
            <a:ln w="38100">
              <a:solidFill>
                <a:srgbClr val="666699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</a:endParaRPr>
            </a:p>
          </p:txBody>
        </p:sp>
        <p:sp>
          <p:nvSpPr>
            <p:cNvPr id="12" name="Line 8"/>
            <p:cNvSpPr>
              <a:spLocks noChangeShapeType="1"/>
            </p:cNvSpPr>
            <p:nvPr userDrawn="1"/>
          </p:nvSpPr>
          <p:spPr bwMode="auto">
            <a:xfrm flipV="1">
              <a:off x="533400" y="685800"/>
              <a:ext cx="0" cy="838200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629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64" y="89418"/>
            <a:ext cx="8153400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268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46334"/>
            <a:ext cx="4040188" cy="46172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9268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46334"/>
            <a:ext cx="4041775" cy="46172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88650"/>
            <a:ext cx="2133600" cy="365125"/>
          </a:xfrm>
        </p:spPr>
        <p:txBody>
          <a:bodyPr/>
          <a:lstStyle/>
          <a:p>
            <a:fld id="{8AAE5C45-EA67-4144-A918-3C33EE6CCD02}" type="datetime1">
              <a:rPr lang="en-US" smtClean="0"/>
              <a:t>3/6/2018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88650"/>
            <a:ext cx="2133600" cy="365125"/>
          </a:xfrm>
        </p:spPr>
        <p:txBody>
          <a:bodyPr/>
          <a:lstStyle/>
          <a:p>
            <a:fld id="{ED6BA5D5-3086-1847-A53E-A0463E9A9F99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9608" y="355050"/>
            <a:ext cx="4267200" cy="838200"/>
            <a:chOff x="304800" y="685800"/>
            <a:chExt cx="4267200" cy="838200"/>
          </a:xfrm>
        </p:grpSpPr>
        <p:sp>
          <p:nvSpPr>
            <p:cNvPr id="13" name="Line 7"/>
            <p:cNvSpPr>
              <a:spLocks noChangeShapeType="1"/>
            </p:cNvSpPr>
            <p:nvPr userDrawn="1"/>
          </p:nvSpPr>
          <p:spPr bwMode="auto">
            <a:xfrm>
              <a:off x="304800" y="1295400"/>
              <a:ext cx="4267200" cy="0"/>
            </a:xfrm>
            <a:prstGeom prst="line">
              <a:avLst/>
            </a:prstGeom>
            <a:noFill/>
            <a:ln w="38100">
              <a:solidFill>
                <a:srgbClr val="666699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</a:endParaRPr>
            </a:p>
          </p:txBody>
        </p:sp>
        <p:sp>
          <p:nvSpPr>
            <p:cNvPr id="14" name="Line 8"/>
            <p:cNvSpPr>
              <a:spLocks noChangeShapeType="1"/>
            </p:cNvSpPr>
            <p:nvPr userDrawn="1"/>
          </p:nvSpPr>
          <p:spPr bwMode="auto">
            <a:xfrm flipV="1">
              <a:off x="533400" y="685800"/>
              <a:ext cx="0" cy="838200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9097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36" y="89418"/>
            <a:ext cx="815340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C18F-A656-8F4C-BDEF-A874BAE0DE8D}" type="datetime1">
              <a:rPr lang="en-US" smtClean="0"/>
              <a:t>3/6/2018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A5D5-3086-1847-A53E-A0463E9A9F99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608" y="355050"/>
            <a:ext cx="4267200" cy="838200"/>
            <a:chOff x="304800" y="685800"/>
            <a:chExt cx="4267200" cy="838200"/>
          </a:xfrm>
        </p:grpSpPr>
        <p:sp>
          <p:nvSpPr>
            <p:cNvPr id="9" name="Line 7"/>
            <p:cNvSpPr>
              <a:spLocks noChangeShapeType="1"/>
            </p:cNvSpPr>
            <p:nvPr userDrawn="1"/>
          </p:nvSpPr>
          <p:spPr bwMode="auto">
            <a:xfrm>
              <a:off x="304800" y="1295400"/>
              <a:ext cx="4267200" cy="0"/>
            </a:xfrm>
            <a:prstGeom prst="line">
              <a:avLst/>
            </a:prstGeom>
            <a:noFill/>
            <a:ln w="38100">
              <a:solidFill>
                <a:srgbClr val="666699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</a:endParaRPr>
            </a:p>
          </p:txBody>
        </p:sp>
        <p:sp>
          <p:nvSpPr>
            <p:cNvPr id="10" name="Line 8"/>
            <p:cNvSpPr>
              <a:spLocks noChangeShapeType="1"/>
            </p:cNvSpPr>
            <p:nvPr userDrawn="1"/>
          </p:nvSpPr>
          <p:spPr bwMode="auto">
            <a:xfrm flipV="1">
              <a:off x="533400" y="685800"/>
              <a:ext cx="0" cy="838200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3605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3651-0FEF-004C-AAF0-58067C2B0A90}" type="datetime1">
              <a:rPr lang="en-US" smtClean="0"/>
              <a:t>3/6/2018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A5D5-3086-1847-A53E-A0463E9A9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9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9200-E414-EE4C-8C77-F2BB196F1D73}" type="datetime1">
              <a:rPr lang="en-US" smtClean="0"/>
              <a:t>3/6/2018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A5D5-3086-1847-A53E-A0463E9A9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3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94BF-0AB3-7243-8EE3-2E00F58A4ED0}" type="datetime1">
              <a:rPr lang="en-US" smtClean="0"/>
              <a:t>3/6/2018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A5D5-3086-1847-A53E-A0463E9A9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29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295400"/>
            <a:ext cx="8153400" cy="5068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886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5509F-A48A-B14B-87DE-8AA6564C915B}" type="datetime1">
              <a:rPr lang="en-US" smtClean="0"/>
              <a:t>3/6/2018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886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BA5D5-3086-1847-A53E-A0463E9A9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13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CS271P</a:t>
            </a:r>
            <a:r>
              <a:rPr lang="en-US" smtClean="0"/>
              <a:t>, Winter 2018</a:t>
            </a:r>
            <a:endParaRPr lang="en-US" dirty="0"/>
          </a:p>
          <a:p>
            <a:pPr>
              <a:defRPr/>
            </a:pPr>
            <a:r>
              <a:rPr lang="en-US" dirty="0"/>
              <a:t>Introduction to Artificial Intelligence</a:t>
            </a:r>
          </a:p>
          <a:p>
            <a:pPr>
              <a:defRPr/>
            </a:pPr>
            <a:r>
              <a:rPr lang="en-US" dirty="0"/>
              <a:t>Prof. </a:t>
            </a:r>
            <a:r>
              <a:rPr lang="en-US" dirty="0" smtClean="0"/>
              <a:t>Richard Lathrop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553200" y="5638800"/>
            <a:ext cx="24043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C0504D"/>
                </a:solidFill>
              </a:rPr>
              <a:t>Reading: R&amp;N </a:t>
            </a:r>
            <a:r>
              <a:rPr lang="en-US" sz="1800" dirty="0" err="1" smtClean="0">
                <a:solidFill>
                  <a:srgbClr val="C0504D"/>
                </a:solidFill>
              </a:rPr>
              <a:t>Ch</a:t>
            </a:r>
            <a:r>
              <a:rPr lang="en-US" sz="1800" dirty="0" smtClean="0">
                <a:solidFill>
                  <a:srgbClr val="C0504D"/>
                </a:solidFill>
              </a:rPr>
              <a:t> 13</a:t>
            </a:r>
            <a:endParaRPr lang="en-US" sz="1800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6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Concepts of </a:t>
            </a:r>
            <a:r>
              <a:rPr lang="en-US" altLang="en-US" dirty="0" smtClean="0"/>
              <a:t>probability</a:t>
            </a:r>
            <a:endParaRPr lang="en-US" alt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534400" cy="5181600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b="1" u="sng" dirty="0" smtClean="0">
                <a:solidFill>
                  <a:srgbClr val="C0504D"/>
                </a:solidFill>
              </a:rPr>
              <a:t>Unconditional Probability</a:t>
            </a:r>
            <a:endParaRPr lang="en-US" dirty="0" smtClean="0">
              <a:solidFill>
                <a:srgbClr val="C0504D"/>
              </a:solidFill>
            </a:endParaRPr>
          </a:p>
          <a:p>
            <a:pPr lvl="1" eaLnBrk="1" hangingPunct="1">
              <a:buFont typeface="Calibri" pitchFamily="34" charset="0"/>
              <a:buChar char="─"/>
              <a:defRPr/>
            </a:pPr>
            <a:r>
              <a:rPr lang="en-US" b="1" dirty="0" smtClean="0"/>
              <a:t>P(a)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the probability of “a” being true, or </a:t>
            </a:r>
            <a:r>
              <a:rPr lang="en-US" altLang="ko-KR" b="1" dirty="0" smtClean="0"/>
              <a:t>P(a=True)</a:t>
            </a:r>
            <a:endParaRPr lang="en-US" dirty="0" smtClean="0"/>
          </a:p>
          <a:p>
            <a:pPr lvl="1" eaLnBrk="1" hangingPunct="1">
              <a:buFont typeface="Calibri" pitchFamily="34" charset="0"/>
              <a:buChar char="─"/>
              <a:defRPr/>
            </a:pPr>
            <a:r>
              <a:rPr lang="en-US" dirty="0" smtClean="0"/>
              <a:t>Does </a:t>
            </a:r>
            <a:r>
              <a:rPr lang="en-US" dirty="0"/>
              <a:t>not depend on anything else to be true (</a:t>
            </a:r>
            <a:r>
              <a:rPr lang="en-US" b="1" dirty="0"/>
              <a:t>unconditional</a:t>
            </a:r>
            <a:r>
              <a:rPr lang="en-US" dirty="0"/>
              <a:t>)</a:t>
            </a:r>
          </a:p>
          <a:p>
            <a:pPr lvl="1" eaLnBrk="1" hangingPunct="1">
              <a:buFont typeface="Calibri" pitchFamily="34" charset="0"/>
              <a:buChar char="─"/>
              <a:defRPr/>
            </a:pPr>
            <a:r>
              <a:rPr lang="en-US" dirty="0"/>
              <a:t>Represents the probability prior to further information that may adjust it (</a:t>
            </a:r>
            <a:r>
              <a:rPr lang="en-US" b="1" dirty="0"/>
              <a:t>prior</a:t>
            </a:r>
            <a:r>
              <a:rPr lang="en-US" dirty="0" smtClean="0"/>
              <a:t>)</a:t>
            </a:r>
          </a:p>
          <a:p>
            <a:pPr lvl="1" eaLnBrk="1" hangingPunct="1">
              <a:buFont typeface="Calibri" pitchFamily="34" charset="0"/>
              <a:buChar char="─"/>
              <a:defRPr/>
            </a:pPr>
            <a:r>
              <a:rPr lang="en-US" dirty="0" smtClean="0"/>
              <a:t>Also sometimes “</a:t>
            </a:r>
            <a:r>
              <a:rPr lang="en-US" b="1" dirty="0" smtClean="0"/>
              <a:t>marginal</a:t>
            </a:r>
            <a:r>
              <a:rPr lang="en-US" dirty="0" smtClean="0"/>
              <a:t>” probability (vs. joint probability)</a:t>
            </a:r>
            <a:endParaRPr lang="en-US" dirty="0"/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en-US" dirty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b="1" u="sng" dirty="0">
                <a:solidFill>
                  <a:srgbClr val="C0504D"/>
                </a:solidFill>
              </a:rPr>
              <a:t>Conditional Probability</a:t>
            </a:r>
            <a:r>
              <a:rPr lang="en-US" b="1" dirty="0">
                <a:solidFill>
                  <a:srgbClr val="C0504D"/>
                </a:solidFill>
              </a:rPr>
              <a:t> </a:t>
            </a:r>
            <a:endParaRPr lang="en-US" dirty="0">
              <a:solidFill>
                <a:srgbClr val="C0504D"/>
              </a:solidFill>
            </a:endParaRPr>
          </a:p>
          <a:p>
            <a:pPr lvl="1" eaLnBrk="1" hangingPunct="1">
              <a:buFont typeface="Calibri" pitchFamily="34" charset="0"/>
              <a:buChar char="─"/>
              <a:defRPr/>
            </a:pPr>
            <a:r>
              <a:rPr lang="en-US" b="1" dirty="0"/>
              <a:t>P(</a:t>
            </a:r>
            <a:r>
              <a:rPr lang="en-US" b="1" dirty="0" err="1"/>
              <a:t>a|b</a:t>
            </a:r>
            <a:r>
              <a:rPr lang="en-US" b="1" dirty="0"/>
              <a:t>)</a:t>
            </a:r>
            <a:r>
              <a:rPr lang="en-US" dirty="0"/>
              <a:t>,</a:t>
            </a:r>
            <a:r>
              <a:rPr lang="en-US" b="1" dirty="0"/>
              <a:t> </a:t>
            </a:r>
            <a:r>
              <a:rPr lang="en-US" dirty="0"/>
              <a:t>the probability of “a” being true, given that “b” is true</a:t>
            </a:r>
          </a:p>
          <a:p>
            <a:pPr lvl="1" eaLnBrk="1" hangingPunct="1">
              <a:buFont typeface="Calibri" pitchFamily="34" charset="0"/>
              <a:buChar char="─"/>
              <a:defRPr/>
            </a:pPr>
            <a:r>
              <a:rPr lang="en-US" dirty="0"/>
              <a:t>Relies on “b” =  true (</a:t>
            </a:r>
            <a:r>
              <a:rPr lang="en-US" b="1" dirty="0"/>
              <a:t>conditional</a:t>
            </a:r>
            <a:r>
              <a:rPr lang="en-US" dirty="0"/>
              <a:t>)</a:t>
            </a:r>
          </a:p>
          <a:p>
            <a:pPr lvl="1" eaLnBrk="1" hangingPunct="1">
              <a:buFont typeface="Calibri" pitchFamily="34" charset="0"/>
              <a:buChar char="─"/>
              <a:defRPr/>
            </a:pPr>
            <a:r>
              <a:rPr lang="en-US" dirty="0"/>
              <a:t>Represents the prior probability adjusted based upon new information “b” (</a:t>
            </a:r>
            <a:r>
              <a:rPr lang="en-US" b="1" dirty="0"/>
              <a:t>posterior</a:t>
            </a:r>
            <a:r>
              <a:rPr lang="en-US" dirty="0"/>
              <a:t>)</a:t>
            </a:r>
          </a:p>
          <a:p>
            <a:pPr lvl="1" eaLnBrk="1" hangingPunct="1">
              <a:buFont typeface="Calibri" pitchFamily="34" charset="0"/>
              <a:buChar char="─"/>
              <a:defRPr/>
            </a:pPr>
            <a:r>
              <a:rPr lang="en-US" dirty="0"/>
              <a:t>Can be generalized to more than 2 random variables:</a:t>
            </a:r>
          </a:p>
          <a:p>
            <a:pPr lvl="2" eaLnBrk="1" hangingPunct="1">
              <a:buFont typeface="Wingdings" pitchFamily="2" charset="2"/>
              <a:buChar char="§"/>
              <a:defRPr/>
            </a:pPr>
            <a:r>
              <a:rPr lang="en-US" dirty="0"/>
              <a:t>e.g. P(</a:t>
            </a:r>
            <a:r>
              <a:rPr lang="en-US" dirty="0" err="1"/>
              <a:t>a|b</a:t>
            </a:r>
            <a:r>
              <a:rPr lang="en-US" dirty="0"/>
              <a:t>, c, d)</a:t>
            </a:r>
          </a:p>
          <a:p>
            <a:pPr lvl="1" eaLnBrk="1" hangingPunct="1">
              <a:buFont typeface="Calibri" pitchFamily="34" charset="0"/>
              <a:buChar char="─"/>
              <a:defRPr/>
            </a:pPr>
            <a:endParaRPr lang="en-US" dirty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b="1" u="sng" dirty="0">
                <a:solidFill>
                  <a:srgbClr val="C0504D"/>
                </a:solidFill>
              </a:rPr>
              <a:t>Joint Probability</a:t>
            </a:r>
            <a:r>
              <a:rPr lang="en-US" b="1" dirty="0">
                <a:solidFill>
                  <a:srgbClr val="C0504D"/>
                </a:solidFill>
              </a:rPr>
              <a:t> </a:t>
            </a:r>
            <a:endParaRPr lang="en-US" dirty="0">
              <a:solidFill>
                <a:srgbClr val="C0504D"/>
              </a:solidFill>
            </a:endParaRPr>
          </a:p>
          <a:p>
            <a:pPr lvl="1" eaLnBrk="1" hangingPunct="1">
              <a:buFont typeface="Calibri" pitchFamily="34" charset="0"/>
              <a:buChar char="─"/>
              <a:defRPr/>
            </a:pPr>
            <a:r>
              <a:rPr lang="en-US" b="1" dirty="0"/>
              <a:t>P(a, b) = P(a </a:t>
            </a:r>
            <a:r>
              <a:rPr lang="en-US" b="1" dirty="0">
                <a:latin typeface="Courier New"/>
                <a:cs typeface="Courier New"/>
              </a:rPr>
              <a:t>˄</a:t>
            </a:r>
            <a:r>
              <a:rPr lang="en-US" b="1" dirty="0"/>
              <a:t> b)</a:t>
            </a:r>
            <a:r>
              <a:rPr lang="en-US" dirty="0"/>
              <a:t>,</a:t>
            </a:r>
            <a:r>
              <a:rPr lang="en-US" b="1" dirty="0"/>
              <a:t> </a:t>
            </a:r>
            <a:r>
              <a:rPr lang="en-US" dirty="0"/>
              <a:t>the probability of “a” and “b” both being true</a:t>
            </a:r>
          </a:p>
          <a:p>
            <a:pPr lvl="1" eaLnBrk="1" hangingPunct="1">
              <a:buFont typeface="Calibri" pitchFamily="34" charset="0"/>
              <a:buChar char="─"/>
              <a:defRPr/>
            </a:pPr>
            <a:r>
              <a:rPr lang="en-US" dirty="0"/>
              <a:t>Can be generalized to more than 2 random variables:</a:t>
            </a:r>
          </a:p>
          <a:p>
            <a:pPr lvl="2" eaLnBrk="1" hangingPunct="1">
              <a:buFont typeface="Wingdings" pitchFamily="2" charset="2"/>
              <a:buChar char="§"/>
              <a:defRPr/>
            </a:pPr>
            <a:r>
              <a:rPr lang="en-US" dirty="0"/>
              <a:t>e.g. P(a, b, c, d)</a:t>
            </a:r>
          </a:p>
          <a:p>
            <a:pPr lvl="2" eaLnBrk="1" hangingPunct="1">
              <a:buFont typeface="Calibri" pitchFamily="34" charset="0"/>
              <a:buChar char="─"/>
              <a:defRPr/>
            </a:pPr>
            <a:endParaRPr lang="en-US" dirty="0"/>
          </a:p>
          <a:p>
            <a:pPr lvl="1" eaLnBrk="1" hangingPunct="1">
              <a:buFont typeface="Calibri" pitchFamily="34" charset="0"/>
              <a:buChar char="─"/>
              <a:defRPr/>
            </a:pPr>
            <a:endParaRPr lang="en-US" dirty="0"/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/>
          </a:p>
          <a:p>
            <a:pPr lvl="1" eaLnBrk="1" hangingPunct="1">
              <a:buFont typeface="Arial" pitchFamily="34" charset="0"/>
              <a:buChar char="–"/>
              <a:defRPr/>
            </a:pPr>
            <a:endParaRPr lang="en-US" dirty="0"/>
          </a:p>
          <a:p>
            <a:pPr lvl="1" eaLnBrk="1" hangingPunct="1">
              <a:buFont typeface="Arial" pitchFamily="34" charset="0"/>
              <a:buChar char="–"/>
              <a:defRPr/>
            </a:pPr>
            <a:endParaRPr lang="en-US" dirty="0"/>
          </a:p>
          <a:p>
            <a:pPr lvl="1" eaLnBrk="1" hangingPunct="1">
              <a:buFont typeface="Arial" pitchFamily="34" charset="0"/>
              <a:buChar char="–"/>
              <a:defRPr/>
            </a:pPr>
            <a:endParaRPr lang="en-US" dirty="0"/>
          </a:p>
          <a:p>
            <a:pPr lvl="1" eaLnBrk="1" hangingPunct="1">
              <a:buFont typeface="Arial" pitchFamily="34" charset="0"/>
              <a:buChar char="–"/>
              <a:defRPr/>
            </a:pPr>
            <a:endParaRPr lang="en-US" dirty="0"/>
          </a:p>
          <a:p>
            <a:pPr lvl="1" eaLnBrk="1" hangingPunct="1">
              <a:buFont typeface="Arial" pitchFamily="34" charset="0"/>
              <a:buChar char="–"/>
              <a:defRPr/>
            </a:pPr>
            <a:endParaRPr lang="en-US" dirty="0"/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468128" y="4921258"/>
            <a:ext cx="405993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We often use comma to abbreviate AND.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3017520" y="5105924"/>
            <a:ext cx="1450608" cy="362188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2" idx="1"/>
          </p:cNvCxnSpPr>
          <p:nvPr/>
        </p:nvCxnSpPr>
        <p:spPr>
          <a:xfrm flipH="1" flipV="1">
            <a:off x="3017520" y="4921258"/>
            <a:ext cx="1450608" cy="184666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43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Random </a:t>
            </a:r>
            <a:r>
              <a:rPr lang="en-US" altLang="en-US" dirty="0" smtClean="0"/>
              <a:t>variables</a:t>
            </a:r>
            <a:endParaRPr lang="en-US" alt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609599" y="1219200"/>
            <a:ext cx="8398933" cy="51816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C0504D"/>
                </a:solidFill>
              </a:rPr>
              <a:t>Random Variable</a:t>
            </a:r>
            <a:r>
              <a:rPr lang="en-US" dirty="0"/>
              <a:t>: </a:t>
            </a:r>
          </a:p>
          <a:p>
            <a:pPr lvl="1" eaLnBrk="1" hangingPunct="1">
              <a:lnSpc>
                <a:spcPct val="90000"/>
              </a:lnSpc>
              <a:buFont typeface="Calibri" pitchFamily="34" charset="0"/>
              <a:buChar char="─"/>
              <a:defRPr/>
            </a:pPr>
            <a:r>
              <a:rPr lang="en-US" sz="2900" dirty="0"/>
              <a:t>Basic element of probability assertions</a:t>
            </a:r>
          </a:p>
          <a:p>
            <a:pPr lvl="1" eaLnBrk="1" hangingPunct="1">
              <a:lnSpc>
                <a:spcPct val="90000"/>
              </a:lnSpc>
              <a:buFont typeface="Calibri" pitchFamily="34" charset="0"/>
              <a:buChar char="─"/>
              <a:defRPr/>
            </a:pPr>
            <a:r>
              <a:rPr lang="en-US" sz="2900" dirty="0"/>
              <a:t>Similar to CSP variable, but values reflect probabilities not constraints.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300" dirty="0"/>
              <a:t>Variable:  A		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300" dirty="0"/>
              <a:t>Domain:  {a</a:t>
            </a:r>
            <a:r>
              <a:rPr lang="en-US" sz="2300" baseline="-25000" dirty="0"/>
              <a:t>1</a:t>
            </a:r>
            <a:r>
              <a:rPr lang="en-US" sz="2300" dirty="0"/>
              <a:t>, a</a:t>
            </a:r>
            <a:r>
              <a:rPr lang="en-US" sz="2300" baseline="-25000" dirty="0"/>
              <a:t>2</a:t>
            </a:r>
            <a:r>
              <a:rPr lang="en-US" sz="2300" dirty="0"/>
              <a:t>, a</a:t>
            </a:r>
            <a:r>
              <a:rPr lang="en-US" sz="2300" baseline="-25000" dirty="0"/>
              <a:t>3</a:t>
            </a:r>
            <a:r>
              <a:rPr lang="en-US" sz="2300" dirty="0"/>
              <a:t>}	</a:t>
            </a:r>
            <a:r>
              <a:rPr lang="en-US" sz="2300" dirty="0">
                <a:sym typeface="Wingdings" pitchFamily="2" charset="2"/>
              </a:rPr>
              <a:t>&lt;-- events / outcomes</a:t>
            </a:r>
            <a:endParaRPr lang="en-US" sz="2300" dirty="0">
              <a:solidFill>
                <a:srgbClr val="000000"/>
              </a:solidFill>
              <a:sym typeface="Wingdings" pitchFamily="2" charset="2"/>
            </a:endParaRPr>
          </a:p>
          <a:p>
            <a:pPr lvl="2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sz="2000" dirty="0">
              <a:solidFill>
                <a:srgbClr val="000000"/>
              </a:solidFill>
              <a:sym typeface="Wingdings" pitchFamily="2" charset="2"/>
            </a:endParaRPr>
          </a:p>
          <a:p>
            <a:pPr lvl="2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Types of Random Variables: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solidFill>
                  <a:srgbClr val="C0504D"/>
                </a:solidFill>
              </a:rPr>
              <a:t>Boolean</a:t>
            </a:r>
            <a:r>
              <a:rPr lang="en-US" dirty="0">
                <a:solidFill>
                  <a:srgbClr val="00AD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random variables  </a:t>
            </a:r>
            <a:r>
              <a:rPr lang="en-US" dirty="0" smtClean="0">
                <a:solidFill>
                  <a:srgbClr val="000000"/>
                </a:solidFill>
              </a:rPr>
              <a:t>:  </a:t>
            </a:r>
            <a:r>
              <a:rPr lang="en-US" i="1" dirty="0">
                <a:solidFill>
                  <a:srgbClr val="000000"/>
                </a:solidFill>
              </a:rPr>
              <a:t>{ true, false }</a:t>
            </a:r>
            <a:r>
              <a:rPr lang="en-US" dirty="0">
                <a:solidFill>
                  <a:srgbClr val="000000"/>
                </a:solidFill>
              </a:rPr>
              <a:t>	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0000"/>
                </a:solidFill>
              </a:rPr>
              <a:t>e.g., </a:t>
            </a:r>
            <a:r>
              <a:rPr lang="en-US" sz="2600" i="1" dirty="0">
                <a:solidFill>
                  <a:srgbClr val="000000"/>
                </a:solidFill>
              </a:rPr>
              <a:t>Cavity (= do I have a cavity?)</a:t>
            </a:r>
          </a:p>
          <a:p>
            <a:pPr lvl="1">
              <a:lnSpc>
                <a:spcPct val="80000"/>
              </a:lnSpc>
              <a:defRPr/>
            </a:pPr>
            <a:endParaRPr lang="en-US" i="1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solidFill>
                  <a:srgbClr val="C0504D"/>
                </a:solidFill>
              </a:rPr>
              <a:t>Discrete</a:t>
            </a:r>
            <a:r>
              <a:rPr lang="en-US" dirty="0">
                <a:solidFill>
                  <a:srgbClr val="00AD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random variables  </a:t>
            </a:r>
            <a:r>
              <a:rPr lang="en-US" dirty="0" smtClean="0">
                <a:solidFill>
                  <a:srgbClr val="000000"/>
                </a:solidFill>
              </a:rPr>
              <a:t>:  </a:t>
            </a:r>
            <a:r>
              <a:rPr lang="en-US" dirty="0">
                <a:solidFill>
                  <a:srgbClr val="000000"/>
                </a:solidFill>
              </a:rPr>
              <a:t>o</a:t>
            </a:r>
            <a:r>
              <a:rPr lang="en-US" dirty="0" smtClean="0">
                <a:solidFill>
                  <a:srgbClr val="000000"/>
                </a:solidFill>
              </a:rPr>
              <a:t>ne </a:t>
            </a:r>
            <a:r>
              <a:rPr lang="en-US" dirty="0">
                <a:solidFill>
                  <a:srgbClr val="000000"/>
                </a:solidFill>
              </a:rPr>
              <a:t>value from a set of values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0000"/>
                </a:solidFill>
              </a:rPr>
              <a:t>e.g., </a:t>
            </a:r>
            <a:r>
              <a:rPr lang="en-US" sz="2600" i="1" dirty="0">
                <a:solidFill>
                  <a:srgbClr val="000000"/>
                </a:solidFill>
              </a:rPr>
              <a:t>Weather is one of </a:t>
            </a:r>
            <a:r>
              <a:rPr lang="en-US" sz="2600" i="1" dirty="0" smtClean="0">
                <a:solidFill>
                  <a:srgbClr val="000000"/>
                </a:solidFill>
              </a:rPr>
              <a:t> {sunny</a:t>
            </a:r>
            <a:r>
              <a:rPr lang="en-US" sz="2600" i="1" dirty="0">
                <a:solidFill>
                  <a:srgbClr val="000000"/>
                </a:solidFill>
              </a:rPr>
              <a:t>, rainy, cloudy ,</a:t>
            </a:r>
            <a:r>
              <a:rPr lang="en-US" sz="2600" i="1" dirty="0" smtClean="0">
                <a:solidFill>
                  <a:srgbClr val="000000"/>
                </a:solidFill>
              </a:rPr>
              <a:t>snow}</a:t>
            </a:r>
          </a:p>
          <a:p>
            <a:pPr lvl="2">
              <a:lnSpc>
                <a:spcPct val="80000"/>
              </a:lnSpc>
              <a:buFont typeface="Arial" charset="0"/>
              <a:buNone/>
              <a:defRPr/>
            </a:pPr>
            <a:endParaRPr lang="en-US" sz="2600" i="1" dirty="0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900" dirty="0" smtClean="0">
                <a:solidFill>
                  <a:srgbClr val="C0504D"/>
                </a:solidFill>
              </a:rPr>
              <a:t>Continuous</a:t>
            </a:r>
            <a:r>
              <a:rPr lang="en-US" sz="2900" dirty="0" smtClean="0">
                <a:solidFill>
                  <a:srgbClr val="00AD00"/>
                </a:solidFill>
              </a:rPr>
              <a:t> </a:t>
            </a:r>
            <a:r>
              <a:rPr lang="en-US" sz="2900" dirty="0">
                <a:solidFill>
                  <a:srgbClr val="000000"/>
                </a:solidFill>
              </a:rPr>
              <a:t>random variables  :</a:t>
            </a:r>
            <a:r>
              <a:rPr lang="en-US" sz="2900" dirty="0" smtClean="0">
                <a:solidFill>
                  <a:srgbClr val="000000"/>
                </a:solidFill>
              </a:rPr>
              <a:t>  a </a:t>
            </a:r>
            <a:r>
              <a:rPr lang="en-US" sz="2900" dirty="0">
                <a:solidFill>
                  <a:srgbClr val="000000"/>
                </a:solidFill>
              </a:rPr>
              <a:t>value from within constraints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2600" i="1" dirty="0">
                <a:solidFill>
                  <a:srgbClr val="000000"/>
                </a:solidFill>
              </a:rPr>
              <a:t>e.g., Current temperature is bounded by (10°, 200°)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endParaRPr lang="en-US" sz="1800" i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endParaRPr lang="en-US" sz="1800" i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Domain values must be </a:t>
            </a:r>
            <a:r>
              <a:rPr lang="en-US" dirty="0">
                <a:solidFill>
                  <a:srgbClr val="C0504D"/>
                </a:solidFill>
              </a:rPr>
              <a:t>exhaustive and mutually exclusive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600" dirty="0">
                <a:solidFill>
                  <a:srgbClr val="000000"/>
                </a:solidFill>
              </a:rPr>
              <a:t>One of the values must  always be the case (</a:t>
            </a:r>
            <a:r>
              <a:rPr lang="en-US" sz="2600" b="1" dirty="0">
                <a:solidFill>
                  <a:srgbClr val="000000"/>
                </a:solidFill>
              </a:rPr>
              <a:t>Exhaustive</a:t>
            </a:r>
            <a:r>
              <a:rPr lang="en-US" sz="2600" dirty="0">
                <a:solidFill>
                  <a:srgbClr val="000000"/>
                </a:solidFill>
              </a:rPr>
              <a:t>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600" dirty="0">
                <a:solidFill>
                  <a:srgbClr val="000000"/>
                </a:solidFill>
              </a:rPr>
              <a:t>Two of the values cannot both be the case  (</a:t>
            </a:r>
            <a:r>
              <a:rPr lang="en-US" sz="2600" b="1" dirty="0">
                <a:solidFill>
                  <a:srgbClr val="000000"/>
                </a:solidFill>
              </a:rPr>
              <a:t>Mutually Exclusive</a:t>
            </a:r>
            <a:r>
              <a:rPr lang="en-US" sz="2600" dirty="0">
                <a:solidFill>
                  <a:srgbClr val="000000"/>
                </a:solidFill>
              </a:rPr>
              <a:t>)</a:t>
            </a:r>
            <a:endParaRPr lang="en-US" sz="2600" dirty="0"/>
          </a:p>
          <a:p>
            <a:pPr lvl="1" eaLnBrk="1" hangingPunct="1">
              <a:buFont typeface="Arial" pitchFamily="34" charset="0"/>
              <a:buChar char="–"/>
              <a:defRPr/>
            </a:pPr>
            <a:endParaRPr lang="en-US" dirty="0"/>
          </a:p>
          <a:p>
            <a:pPr lvl="1" eaLnBrk="1" hangingPunct="1">
              <a:buFont typeface="Arial" pitchFamily="34" charset="0"/>
              <a:buChar char="–"/>
              <a:defRPr/>
            </a:pPr>
            <a:endParaRPr lang="en-US" dirty="0"/>
          </a:p>
          <a:p>
            <a:pPr lvl="1" eaLnBrk="1" hangingPunct="1">
              <a:buFont typeface="Arial" pitchFamily="34" charset="0"/>
              <a:buChar char="–"/>
              <a:defRPr/>
            </a:pPr>
            <a:endParaRPr lang="en-US" dirty="0"/>
          </a:p>
          <a:p>
            <a:pPr lvl="1" eaLnBrk="1" hangingPunct="1">
              <a:buFont typeface="Arial" pitchFamily="34" charset="0"/>
              <a:buChar char="–"/>
              <a:defRPr/>
            </a:pPr>
            <a:endParaRPr lang="en-US" dirty="0"/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37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 altLang="en-US" sz="2200" b="1" dirty="0" smtClean="0"/>
              <a:t>Example</a:t>
            </a:r>
            <a:r>
              <a:rPr lang="en-US" altLang="en-US" sz="2200" dirty="0" smtClean="0"/>
              <a:t>: Coin flip</a:t>
            </a:r>
            <a:endParaRPr lang="en-US" altLang="en-US" sz="2200" dirty="0"/>
          </a:p>
          <a:p>
            <a:pPr lvl="1">
              <a:lnSpc>
                <a:spcPct val="60000"/>
              </a:lnSpc>
            </a:pPr>
            <a:r>
              <a:rPr lang="en-US" altLang="en-US" sz="1800" dirty="0">
                <a:solidFill>
                  <a:srgbClr val="000000"/>
                </a:solidFill>
              </a:rPr>
              <a:t>Variable = R, the result of the coin flip</a:t>
            </a:r>
          </a:p>
          <a:p>
            <a:pPr lvl="1">
              <a:lnSpc>
                <a:spcPct val="60000"/>
              </a:lnSpc>
            </a:pPr>
            <a:r>
              <a:rPr lang="en-US" altLang="en-US" sz="1800" dirty="0">
                <a:solidFill>
                  <a:srgbClr val="000000"/>
                </a:solidFill>
              </a:rPr>
              <a:t>Domain = {heads, tails, edge}		</a:t>
            </a:r>
            <a:r>
              <a:rPr lang="en-US" altLang="en-US" sz="1800" dirty="0">
                <a:solidFill>
                  <a:srgbClr val="000000"/>
                </a:solidFill>
                <a:sym typeface="Wingdings" pitchFamily="2" charset="2"/>
              </a:rPr>
              <a:t>&lt;-- must be exhaustive</a:t>
            </a:r>
            <a:endParaRPr lang="en-US" altLang="en-US" sz="1800" dirty="0">
              <a:solidFill>
                <a:srgbClr val="000000"/>
              </a:solidFill>
            </a:endParaRPr>
          </a:p>
          <a:p>
            <a:pPr lvl="1">
              <a:lnSpc>
                <a:spcPct val="60000"/>
              </a:lnSpc>
            </a:pPr>
            <a:r>
              <a:rPr lang="en-US" altLang="en-US" sz="1800" dirty="0">
                <a:solidFill>
                  <a:srgbClr val="000000"/>
                </a:solidFill>
              </a:rPr>
              <a:t>P(R = heads) = 0.4999		}</a:t>
            </a:r>
          </a:p>
          <a:p>
            <a:pPr lvl="1">
              <a:lnSpc>
                <a:spcPct val="60000"/>
              </a:lnSpc>
            </a:pPr>
            <a:r>
              <a:rPr lang="en-US" altLang="en-US" sz="1800" dirty="0">
                <a:solidFill>
                  <a:srgbClr val="000000"/>
                </a:solidFill>
              </a:rPr>
              <a:t>P(R = tails) = 0.4999			} </a:t>
            </a:r>
            <a:r>
              <a:rPr lang="en-US" altLang="en-US" sz="1800" dirty="0" smtClean="0">
                <a:solidFill>
                  <a:srgbClr val="000000"/>
                </a:solidFill>
              </a:rPr>
              <a:t>&lt;-- </a:t>
            </a:r>
            <a:r>
              <a:rPr lang="en-US" altLang="en-US" sz="1800" dirty="0">
                <a:solidFill>
                  <a:srgbClr val="000000"/>
                </a:solidFill>
              </a:rPr>
              <a:t>must be exclusive</a:t>
            </a:r>
          </a:p>
          <a:p>
            <a:pPr lvl="1">
              <a:lnSpc>
                <a:spcPct val="60000"/>
              </a:lnSpc>
            </a:pPr>
            <a:r>
              <a:rPr lang="en-US" altLang="en-US" sz="1800" dirty="0">
                <a:solidFill>
                  <a:srgbClr val="000000"/>
                </a:solidFill>
              </a:rPr>
              <a:t>P(R = edge) = 0.0002			}</a:t>
            </a:r>
          </a:p>
          <a:p>
            <a:pPr lvl="1"/>
            <a:endParaRPr lang="en-US" altLang="en-US" sz="1400" dirty="0"/>
          </a:p>
          <a:p>
            <a:r>
              <a:rPr lang="en-US" altLang="en-US" sz="2200" dirty="0"/>
              <a:t>Shorthand is often used for simplicity:</a:t>
            </a:r>
          </a:p>
          <a:p>
            <a:pPr lvl="1"/>
            <a:r>
              <a:rPr lang="en-US" altLang="en-US" sz="1800" u="sng" dirty="0"/>
              <a:t>Upper-case letters for variables, lower-case letters for values</a:t>
            </a:r>
            <a:r>
              <a:rPr lang="en-US" altLang="en-US" sz="1800" u="sng" dirty="0" smtClean="0"/>
              <a:t>.</a:t>
            </a:r>
          </a:p>
          <a:p>
            <a:pPr lvl="1"/>
            <a:r>
              <a:rPr lang="en-US" altLang="en-US" sz="1800" dirty="0" smtClean="0"/>
              <a:t>E.g.,     P(A) 	</a:t>
            </a:r>
            <a:r>
              <a:rPr lang="en-US" altLang="en-US" sz="1800" dirty="0" smtClean="0">
                <a:solidFill>
                  <a:srgbClr val="000000"/>
                </a:solidFill>
              </a:rPr>
              <a:t>≡</a:t>
            </a:r>
            <a:r>
              <a:rPr lang="en-US" altLang="en-US" sz="1800" dirty="0" smtClean="0"/>
              <a:t> &lt;P(A=a1), P(A=a2), …, P(A=an)&gt; for all n values in Domain(A)</a:t>
            </a:r>
            <a:endParaRPr lang="en-US" altLang="en-US" sz="1800" dirty="0"/>
          </a:p>
          <a:p>
            <a:pPr lvl="1">
              <a:lnSpc>
                <a:spcPct val="60000"/>
              </a:lnSpc>
            </a:pPr>
            <a:r>
              <a:rPr lang="en-US" altLang="en-US" sz="1800" dirty="0">
                <a:solidFill>
                  <a:srgbClr val="000000"/>
                </a:solidFill>
              </a:rPr>
              <a:t>E</a:t>
            </a:r>
            <a:r>
              <a:rPr lang="en-US" altLang="en-US" sz="1800" dirty="0" smtClean="0">
                <a:solidFill>
                  <a:srgbClr val="000000"/>
                </a:solidFill>
              </a:rPr>
              <a:t>.g., </a:t>
            </a:r>
            <a:r>
              <a:rPr lang="en-US" altLang="en-US" sz="1800" dirty="0">
                <a:solidFill>
                  <a:srgbClr val="000000"/>
                </a:solidFill>
              </a:rPr>
              <a:t>	P(a)	</a:t>
            </a:r>
            <a:r>
              <a:rPr lang="en-US" altLang="en-US" sz="1800" dirty="0" smtClean="0">
                <a:solidFill>
                  <a:srgbClr val="000000"/>
                </a:solidFill>
              </a:rPr>
              <a:t>	≡ </a:t>
            </a:r>
            <a:r>
              <a:rPr lang="en-US" altLang="en-US" sz="1800" dirty="0">
                <a:solidFill>
                  <a:srgbClr val="000000"/>
                </a:solidFill>
              </a:rPr>
              <a:t>P(A = a)  </a:t>
            </a:r>
          </a:p>
          <a:p>
            <a:pPr lvl="1">
              <a:lnSpc>
                <a:spcPct val="60000"/>
              </a:lnSpc>
              <a:buFont typeface="Arial" charset="0"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 			P(</a:t>
            </a:r>
            <a:r>
              <a:rPr lang="en-US" altLang="en-US" sz="1800" dirty="0" err="1">
                <a:solidFill>
                  <a:srgbClr val="000000"/>
                </a:solidFill>
              </a:rPr>
              <a:t>a|b</a:t>
            </a:r>
            <a:r>
              <a:rPr lang="en-US" altLang="en-US" sz="1800" dirty="0">
                <a:solidFill>
                  <a:srgbClr val="000000"/>
                </a:solidFill>
              </a:rPr>
              <a:t>) 	≡ P(A = a | B = b)</a:t>
            </a:r>
          </a:p>
          <a:p>
            <a:pPr lvl="1">
              <a:lnSpc>
                <a:spcPct val="60000"/>
              </a:lnSpc>
              <a:buFont typeface="Arial" charset="0"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			P(a, b)  	≡ P(A = </a:t>
            </a:r>
            <a:r>
              <a:rPr lang="en-US" altLang="en-US" sz="1800" dirty="0" smtClean="0">
                <a:solidFill>
                  <a:srgbClr val="000000"/>
                </a:solidFill>
              </a:rPr>
              <a:t>a </a:t>
            </a:r>
            <a:r>
              <a:rPr lang="en-US" altLang="en-US" sz="1800" dirty="0" smtClean="0">
                <a:solidFill>
                  <a:srgbClr val="000000"/>
                </a:solidFill>
                <a:sym typeface="Symbol"/>
              </a:rPr>
              <a:t>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>
                <a:solidFill>
                  <a:srgbClr val="000000"/>
                </a:solidFill>
              </a:rPr>
              <a:t>B = b</a:t>
            </a:r>
            <a:r>
              <a:rPr lang="en-US" altLang="en-US" sz="1800" dirty="0" smtClean="0">
                <a:solidFill>
                  <a:srgbClr val="000000"/>
                </a:solidFill>
              </a:rPr>
              <a:t>)</a:t>
            </a:r>
            <a:endParaRPr lang="en-US" altLang="en-US" sz="18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altLang="en-US" sz="20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200" dirty="0"/>
              <a:t>Two kinds of probability propositions:</a:t>
            </a:r>
          </a:p>
          <a:p>
            <a:pPr lvl="1">
              <a:lnSpc>
                <a:spcPct val="80000"/>
              </a:lnSpc>
            </a:pPr>
            <a:r>
              <a:rPr lang="en-US" altLang="en-US" sz="1800" b="1" dirty="0">
                <a:solidFill>
                  <a:srgbClr val="C0504D"/>
                </a:solidFill>
              </a:rPr>
              <a:t>Elementary propositions</a:t>
            </a:r>
            <a:r>
              <a:rPr lang="en-US" altLang="en-US" sz="1800" b="1" dirty="0">
                <a:solidFill>
                  <a:srgbClr val="FF0000"/>
                </a:solidFill>
              </a:rPr>
              <a:t> </a:t>
            </a:r>
            <a:r>
              <a:rPr lang="en-US" altLang="en-US" sz="1800" dirty="0">
                <a:solidFill>
                  <a:srgbClr val="000000"/>
                </a:solidFill>
              </a:rPr>
              <a:t>are an assignment of a value to a random variable: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en-US" sz="1600" dirty="0">
                <a:solidFill>
                  <a:srgbClr val="000000"/>
                </a:solidFill>
              </a:rPr>
              <a:t>e.g., </a:t>
            </a:r>
            <a:r>
              <a:rPr lang="en-US" altLang="en-US" sz="1600" i="1" dirty="0">
                <a:solidFill>
                  <a:srgbClr val="000000"/>
                </a:solidFill>
              </a:rPr>
              <a:t>Weather = sunny; </a:t>
            </a:r>
            <a:r>
              <a:rPr lang="en-US" altLang="en-US" sz="1600" dirty="0" smtClean="0">
                <a:solidFill>
                  <a:srgbClr val="000000"/>
                </a:solidFill>
              </a:rPr>
              <a:t>e.g., </a:t>
            </a:r>
            <a:r>
              <a:rPr lang="en-US" altLang="en-US" sz="1600" i="1" dirty="0" smtClean="0">
                <a:solidFill>
                  <a:srgbClr val="000000"/>
                </a:solidFill>
              </a:rPr>
              <a:t>Cavity </a:t>
            </a:r>
            <a:r>
              <a:rPr lang="en-US" altLang="en-US" sz="1600" i="1" dirty="0">
                <a:solidFill>
                  <a:srgbClr val="000000"/>
                </a:solidFill>
              </a:rPr>
              <a:t>= false </a:t>
            </a:r>
            <a:r>
              <a:rPr lang="en-US" altLang="en-US" sz="1600" dirty="0">
                <a:solidFill>
                  <a:srgbClr val="000000"/>
                </a:solidFill>
              </a:rPr>
              <a:t>(abbreviated as</a:t>
            </a:r>
            <a:r>
              <a:rPr lang="en-US" altLang="en-US" sz="1600" i="1" dirty="0">
                <a:solidFill>
                  <a:srgbClr val="000000"/>
                </a:solidFill>
              </a:rPr>
              <a:t> ¬cavity</a:t>
            </a:r>
            <a:r>
              <a:rPr lang="en-US" altLang="en-US" sz="1600" dirty="0">
                <a:solidFill>
                  <a:srgbClr val="000000"/>
                </a:solidFill>
              </a:rPr>
              <a:t>)</a:t>
            </a:r>
          </a:p>
          <a:p>
            <a:pPr lvl="2">
              <a:lnSpc>
                <a:spcPct val="80000"/>
              </a:lnSpc>
              <a:buFont typeface="Arial" charset="0"/>
              <a:buNone/>
            </a:pPr>
            <a:endParaRPr lang="en-US" altLang="en-US" sz="18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sz="1800" b="1" dirty="0">
                <a:solidFill>
                  <a:srgbClr val="C0504D"/>
                </a:solidFill>
              </a:rPr>
              <a:t>Complex propositions </a:t>
            </a:r>
            <a:r>
              <a:rPr lang="en-US" altLang="en-US" sz="1800" dirty="0">
                <a:solidFill>
                  <a:srgbClr val="000000"/>
                </a:solidFill>
              </a:rPr>
              <a:t>are formed from elementary propositions and standard logical connectives :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en-US" sz="1600" dirty="0">
                <a:solidFill>
                  <a:srgbClr val="000000"/>
                </a:solidFill>
              </a:rPr>
              <a:t>e.g., </a:t>
            </a:r>
            <a:r>
              <a:rPr lang="en-US" altLang="en-US" sz="1600" i="1" dirty="0">
                <a:solidFill>
                  <a:srgbClr val="000000"/>
                </a:solidFill>
              </a:rPr>
              <a:t>Cavity = false ∨  Weather = sunny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/>
              <a:t>Probability Space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2057400" y="6019800"/>
            <a:ext cx="518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Area = Probability of Event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2514600" y="990600"/>
            <a:ext cx="49530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900" dirty="0">
                <a:latin typeface="Arial" charset="0"/>
              </a:rPr>
              <a:t>P(A) + P</a:t>
            </a:r>
            <a:r>
              <a:rPr lang="en-US" altLang="en-US" sz="2900" dirty="0" smtClean="0">
                <a:latin typeface="Arial" charset="0"/>
              </a:rPr>
              <a:t>(</a:t>
            </a:r>
            <a:r>
              <a:rPr lang="he-IL" altLang="en-US" sz="2900" dirty="0" smtClean="0">
                <a:latin typeface="Arial" charset="0"/>
                <a:sym typeface="Symbol"/>
              </a:rPr>
              <a:t></a:t>
            </a:r>
            <a:r>
              <a:rPr lang="en-US" altLang="en-US" sz="2900" dirty="0" smtClean="0">
                <a:latin typeface="Arial" charset="0"/>
              </a:rPr>
              <a:t>A</a:t>
            </a:r>
            <a:r>
              <a:rPr lang="en-US" altLang="en-US" sz="2900" dirty="0">
                <a:latin typeface="Arial" charset="0"/>
              </a:rPr>
              <a:t>) = 1</a:t>
            </a:r>
          </a:p>
        </p:txBody>
      </p:sp>
      <p:pic>
        <p:nvPicPr>
          <p:cNvPr id="1638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0"/>
            <a:ext cx="5819775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641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/>
              <a:t>AND Probability</a:t>
            </a:r>
          </a:p>
        </p:txBody>
      </p:sp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2057400" y="6172200"/>
            <a:ext cx="518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Area = Probability of Event</a:t>
            </a: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304800" y="914400"/>
            <a:ext cx="8153400" cy="547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900" dirty="0">
                <a:latin typeface="Arial" charset="0"/>
              </a:rPr>
              <a:t>P(A, B) = P(A </a:t>
            </a:r>
            <a:r>
              <a:rPr lang="en-US" altLang="en-US" sz="3200" b="1" dirty="0">
                <a:latin typeface="Courier New" pitchFamily="49" charset="0"/>
                <a:cs typeface="Courier New" pitchFamily="49" charset="0"/>
              </a:rPr>
              <a:t>˄</a:t>
            </a:r>
            <a:r>
              <a:rPr lang="en-US" altLang="en-US" sz="2900" dirty="0">
                <a:latin typeface="Arial" charset="0"/>
              </a:rPr>
              <a:t> B) = P(A) + P(B) </a:t>
            </a:r>
            <a:r>
              <a:rPr lang="en-US" altLang="en-US" sz="2900" dirty="0" smtClean="0">
                <a:latin typeface="Arial" charset="0"/>
              </a:rPr>
              <a:t>− </a:t>
            </a:r>
            <a:r>
              <a:rPr lang="en-US" altLang="en-US" sz="2900" dirty="0">
                <a:latin typeface="Arial" charset="0"/>
              </a:rPr>
              <a:t>P(A ˅ B)</a:t>
            </a:r>
          </a:p>
        </p:txBody>
      </p:sp>
      <p:pic>
        <p:nvPicPr>
          <p:cNvPr id="17413" name="Picture 5" descr="http://www.gnomestew.com/wp-content/uploads/2010/12/Probability-Venn-Diagram-Intersection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0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Box 1"/>
          <p:cNvSpPr txBox="1">
            <a:spLocks noChangeArrowheads="1"/>
          </p:cNvSpPr>
          <p:nvPr/>
        </p:nvSpPr>
        <p:spPr bwMode="auto">
          <a:xfrm>
            <a:off x="3810000" y="3248025"/>
            <a:ext cx="1600199" cy="92333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charset="0"/>
              </a:rPr>
              <a:t>P(A ˄ 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charset="0"/>
              </a:rPr>
              <a:t>= P(A) + P(B)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charset="0"/>
              </a:rPr>
              <a:t>   </a:t>
            </a:r>
            <a:r>
              <a:rPr lang="en-US" altLang="en-US" sz="1800" dirty="0" smtClean="0">
                <a:latin typeface="Arial" charset="0"/>
              </a:rPr>
              <a:t>− </a:t>
            </a:r>
            <a:r>
              <a:rPr lang="en-US" altLang="en-US" sz="1800" dirty="0">
                <a:latin typeface="Arial" charset="0"/>
              </a:rPr>
              <a:t>P(A ˅ B)</a:t>
            </a:r>
          </a:p>
        </p:txBody>
      </p:sp>
    </p:spTree>
    <p:extLst>
      <p:ext uri="{BB962C8B-B14F-4D97-AF65-F5344CB8AC3E}">
        <p14:creationId xmlns:p14="http://schemas.microsoft.com/office/powerpoint/2010/main" val="25094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/>
              <a:t>OR Probability</a:t>
            </a:r>
          </a:p>
        </p:txBody>
      </p:sp>
      <p:sp>
        <p:nvSpPr>
          <p:cNvPr id="18435" name="TextBox 5"/>
          <p:cNvSpPr txBox="1">
            <a:spLocks noChangeArrowheads="1"/>
          </p:cNvSpPr>
          <p:nvPr/>
        </p:nvSpPr>
        <p:spPr bwMode="auto">
          <a:xfrm>
            <a:off x="2057400" y="6172200"/>
            <a:ext cx="518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Area = Probability of Event</a:t>
            </a: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1447800" y="914400"/>
            <a:ext cx="60960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900" dirty="0">
                <a:latin typeface="Arial" charset="0"/>
              </a:rPr>
              <a:t>P(A ˅B) = P(A) + P(B) </a:t>
            </a:r>
            <a:r>
              <a:rPr lang="en-US" altLang="en-US" sz="2900" dirty="0" smtClean="0">
                <a:latin typeface="Arial" charset="0"/>
              </a:rPr>
              <a:t>− </a:t>
            </a:r>
            <a:r>
              <a:rPr lang="en-US" altLang="en-US" sz="2900" dirty="0">
                <a:latin typeface="Arial" charset="0"/>
              </a:rPr>
              <a:t>P(A</a:t>
            </a:r>
            <a:r>
              <a:rPr lang="en-US" altLang="en-US" sz="3200" dirty="0">
                <a:latin typeface="Arial" charset="0"/>
              </a:rPr>
              <a:t> ˄ </a:t>
            </a:r>
            <a:r>
              <a:rPr lang="en-US" altLang="en-US" sz="2900" dirty="0">
                <a:latin typeface="Arial" charset="0"/>
              </a:rPr>
              <a:t>B)</a:t>
            </a:r>
          </a:p>
        </p:txBody>
      </p:sp>
      <p:pic>
        <p:nvPicPr>
          <p:cNvPr id="18437" name="Picture 5" descr="http://www.gnomestew.com/wp-content/uploads/2010/12/Probability-Venn-Diagram-Intersection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0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3124200" y="3200400"/>
            <a:ext cx="2819399" cy="92333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charset="0"/>
              </a:rPr>
              <a:t>P(A ˅ B)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charset="0"/>
              </a:rPr>
              <a:t>= P(A) + P(B)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charset="0"/>
              </a:rPr>
              <a:t>   </a:t>
            </a:r>
            <a:r>
              <a:rPr lang="en-US" altLang="en-US" sz="1800" dirty="0" smtClean="0">
                <a:latin typeface="Arial" charset="0"/>
              </a:rPr>
              <a:t>− </a:t>
            </a:r>
            <a:r>
              <a:rPr lang="en-US" altLang="en-US" sz="1800" dirty="0">
                <a:latin typeface="Arial" charset="0"/>
              </a:rPr>
              <a:t>P(A ˄ B)</a:t>
            </a:r>
          </a:p>
        </p:txBody>
      </p:sp>
    </p:spTree>
    <p:extLst>
      <p:ext uri="{BB962C8B-B14F-4D97-AF65-F5344CB8AC3E}">
        <p14:creationId xmlns:p14="http://schemas.microsoft.com/office/powerpoint/2010/main" val="253806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/>
              <a:t>Conditional Probability</a:t>
            </a:r>
          </a:p>
        </p:txBody>
      </p:sp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2057400" y="6172200"/>
            <a:ext cx="518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Area = Probability of Event</a:t>
            </a: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1447800" y="914400"/>
            <a:ext cx="60960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900">
                <a:latin typeface="Arial" charset="0"/>
              </a:rPr>
              <a:t>P(A | B) = P(A, B) / P(B)</a:t>
            </a:r>
          </a:p>
        </p:txBody>
      </p:sp>
      <p:pic>
        <p:nvPicPr>
          <p:cNvPr id="19461" name="Picture 5" descr="http://www.gnomestew.com/wp-content/uploads/2010/12/Probability-Venn-Diagram-Intersection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0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Box 5"/>
          <p:cNvSpPr txBox="1">
            <a:spLocks noChangeArrowheads="1"/>
          </p:cNvSpPr>
          <p:nvPr/>
        </p:nvSpPr>
        <p:spPr bwMode="auto">
          <a:xfrm>
            <a:off x="3890963" y="3248025"/>
            <a:ext cx="1371600" cy="9239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P(A ˄ B) = P(A) + P(B) - P(A ˅ B)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596128" y="0"/>
            <a:ext cx="3090672" cy="963602"/>
            <a:chOff x="5596128" y="0"/>
            <a:chExt cx="3090672" cy="963602"/>
          </a:xfrm>
        </p:grpSpPr>
        <p:sp>
          <p:nvSpPr>
            <p:cNvPr id="7" name="TextBox 6"/>
            <p:cNvSpPr txBox="1"/>
            <p:nvPr/>
          </p:nvSpPr>
          <p:spPr>
            <a:xfrm>
              <a:off x="6324600" y="0"/>
              <a:ext cx="2362200" cy="64633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We often use comma to abbreviate AND.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7" idx="1"/>
            </p:cNvCxnSpPr>
            <p:nvPr/>
          </p:nvCxnSpPr>
          <p:spPr>
            <a:xfrm flipH="1">
              <a:off x="5596128" y="323166"/>
              <a:ext cx="728472" cy="64043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3241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Product Rule</a:t>
            </a:r>
            <a:endParaRPr lang="en-US" altLang="en-US" dirty="0"/>
          </a:p>
        </p:txBody>
      </p:sp>
      <p:sp>
        <p:nvSpPr>
          <p:cNvPr id="20483" name="TextBox 5"/>
          <p:cNvSpPr txBox="1">
            <a:spLocks noChangeArrowheads="1"/>
          </p:cNvSpPr>
          <p:nvPr/>
        </p:nvSpPr>
        <p:spPr bwMode="auto">
          <a:xfrm>
            <a:off x="2057400" y="6172200"/>
            <a:ext cx="518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Area = Probability of Event</a:t>
            </a:r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2209800" y="914400"/>
            <a:ext cx="46482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900">
                <a:latin typeface="Arial" charset="0"/>
              </a:rPr>
              <a:t>P(A,B) = P(A|B) P(B)</a:t>
            </a:r>
          </a:p>
        </p:txBody>
      </p:sp>
      <p:pic>
        <p:nvPicPr>
          <p:cNvPr id="20485" name="Picture 5" descr="http://www.gnomestew.com/wp-content/uploads/2010/12/Probability-Venn-Diagram-Intersection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0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Box 5"/>
          <p:cNvSpPr txBox="1">
            <a:spLocks noChangeArrowheads="1"/>
          </p:cNvSpPr>
          <p:nvPr/>
        </p:nvSpPr>
        <p:spPr bwMode="auto">
          <a:xfrm>
            <a:off x="3890963" y="3248025"/>
            <a:ext cx="1371600" cy="9239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P(A ˄ B) = P(A) + P(B) - P(A ˅ B)</a:t>
            </a:r>
          </a:p>
        </p:txBody>
      </p:sp>
    </p:spTree>
    <p:extLst>
      <p:ext uri="{BB962C8B-B14F-4D97-AF65-F5344CB8AC3E}">
        <p14:creationId xmlns:p14="http://schemas.microsoft.com/office/powerpoint/2010/main" val="178750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Using the Product Rule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b="1" dirty="0"/>
              <a:t>Applies to any number of variables:</a:t>
            </a:r>
          </a:p>
          <a:p>
            <a:pPr lvl="1" eaLnBrk="1" hangingPunct="1">
              <a:defRPr/>
            </a:pPr>
            <a:r>
              <a:rPr lang="en-US" sz="2900" dirty="0"/>
              <a:t>P(a, b, c) = P(a, </a:t>
            </a:r>
            <a:r>
              <a:rPr lang="en-US" sz="2900" dirty="0" err="1"/>
              <a:t>b|c</a:t>
            </a:r>
            <a:r>
              <a:rPr lang="en-US" sz="2900" dirty="0"/>
              <a:t>) P(c) = P(a|b, c) P(b, c)</a:t>
            </a:r>
          </a:p>
          <a:p>
            <a:pPr lvl="1" eaLnBrk="1" hangingPunct="1">
              <a:defRPr/>
            </a:pPr>
            <a:r>
              <a:rPr lang="en-US" sz="2900" dirty="0"/>
              <a:t>P(a, b, </a:t>
            </a:r>
            <a:r>
              <a:rPr lang="en-US" sz="2900" dirty="0" err="1"/>
              <a:t>c|d</a:t>
            </a:r>
            <a:r>
              <a:rPr lang="en-US" sz="2900" dirty="0"/>
              <a:t>, e)  = P(a|b, c, d, e) P(b, </a:t>
            </a:r>
            <a:r>
              <a:rPr lang="en-US" sz="2900" dirty="0" err="1"/>
              <a:t>c|d</a:t>
            </a:r>
            <a:r>
              <a:rPr lang="en-US" sz="2900" dirty="0"/>
              <a:t>, e)</a:t>
            </a:r>
          </a:p>
          <a:p>
            <a:pPr eaLnBrk="1" hangingPunct="1"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b="1" dirty="0">
                <a:solidFill>
                  <a:srgbClr val="FF0000"/>
                </a:solidFill>
              </a:rPr>
              <a:t>Factoring</a:t>
            </a:r>
            <a:r>
              <a:rPr lang="en-US" dirty="0"/>
              <a:t>: (AKA </a:t>
            </a:r>
            <a:r>
              <a:rPr lang="en-US" b="1" dirty="0">
                <a:solidFill>
                  <a:srgbClr val="FF0000"/>
                </a:solidFill>
              </a:rPr>
              <a:t>Chain Rule</a:t>
            </a:r>
            <a:r>
              <a:rPr lang="en-US" dirty="0"/>
              <a:t> for probabilities)</a:t>
            </a:r>
          </a:p>
          <a:p>
            <a:pPr lvl="1" eaLnBrk="1" hangingPunct="1">
              <a:defRPr/>
            </a:pPr>
            <a:r>
              <a:rPr lang="en-US" u="sng" dirty="0"/>
              <a:t>By the product rule, we can always write</a:t>
            </a:r>
            <a:r>
              <a:rPr lang="en-US" dirty="0"/>
              <a:t>:</a:t>
            </a:r>
          </a:p>
          <a:p>
            <a:pPr eaLnBrk="1" hangingPunct="1">
              <a:buFontTx/>
              <a:buNone/>
              <a:defRPr/>
            </a:pPr>
            <a:r>
              <a:rPr lang="en-US" sz="2600" dirty="0"/>
              <a:t>		P(a, b, c, … z)   = P(a | b, c, …. z) P(b, c, … z)</a:t>
            </a:r>
          </a:p>
          <a:p>
            <a:pPr eaLnBrk="1" hangingPunct="1">
              <a:buFontTx/>
              <a:buNone/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u="sng" dirty="0"/>
              <a:t>Repeatedly applying this idea, we can write</a:t>
            </a:r>
            <a:r>
              <a:rPr lang="en-US" dirty="0"/>
              <a:t>:</a:t>
            </a:r>
          </a:p>
          <a:p>
            <a:pPr eaLnBrk="1" hangingPunct="1">
              <a:buFontTx/>
              <a:buNone/>
              <a:defRPr/>
            </a:pPr>
            <a:r>
              <a:rPr lang="en-US" dirty="0"/>
              <a:t> 		</a:t>
            </a:r>
            <a:r>
              <a:rPr lang="en-US" sz="2600" dirty="0"/>
              <a:t>P(a, b, c, … z)   = P(a | b, c, …. z) P(b | c,.. z) P(c| .. z)..P(z)</a:t>
            </a:r>
          </a:p>
          <a:p>
            <a:pPr eaLnBrk="1" hangingPunct="1">
              <a:buFontTx/>
              <a:buNone/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This holds for any ordering of the variables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72666" y="3694176"/>
            <a:ext cx="23622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We often use comma to abbreviate AND.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72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/>
              <a:t>Sum Rule</a:t>
            </a:r>
          </a:p>
        </p:txBody>
      </p:sp>
      <p:sp>
        <p:nvSpPr>
          <p:cNvPr id="22531" name="TextBox 5"/>
          <p:cNvSpPr txBox="1">
            <a:spLocks noChangeArrowheads="1"/>
          </p:cNvSpPr>
          <p:nvPr/>
        </p:nvSpPr>
        <p:spPr bwMode="auto">
          <a:xfrm>
            <a:off x="2057400" y="6172200"/>
            <a:ext cx="518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Area = Probability of Event</a:t>
            </a: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571499" y="914400"/>
            <a:ext cx="8376557" cy="937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en-US" sz="3200" dirty="0">
                <a:latin typeface="Arial" charset="0"/>
              </a:rPr>
              <a:t>P(A) = </a:t>
            </a:r>
            <a:r>
              <a:rPr lang="en-US" altLang="en-US" sz="3200" dirty="0">
                <a:latin typeface="Symbol" pitchFamily="18" charset="2"/>
              </a:rPr>
              <a:t> S</a:t>
            </a:r>
            <a:r>
              <a:rPr lang="en-US" altLang="en-US" sz="3200" baseline="-25000" dirty="0">
                <a:latin typeface="Arial" charset="0"/>
              </a:rPr>
              <a:t>B,C</a:t>
            </a:r>
            <a:r>
              <a:rPr lang="en-US" altLang="en-US" sz="3200" dirty="0">
                <a:latin typeface="Arial" charset="0"/>
              </a:rPr>
              <a:t> P(A,B,C</a:t>
            </a:r>
            <a:r>
              <a:rPr lang="en-US" altLang="en-US" sz="3200" dirty="0">
                <a:latin typeface="Arial" charset="0"/>
              </a:rPr>
              <a:t>) = </a:t>
            </a:r>
            <a:r>
              <a:rPr lang="en-US" altLang="en-US" sz="3200" dirty="0">
                <a:latin typeface="Symbol" pitchFamily="18" charset="2"/>
              </a:rPr>
              <a:t> </a:t>
            </a:r>
            <a:r>
              <a:rPr lang="en-US" altLang="en-US" sz="3200" dirty="0" err="1" smtClean="0">
                <a:latin typeface="Symbol" pitchFamily="18" charset="2"/>
              </a:rPr>
              <a:t>S</a:t>
            </a:r>
            <a:r>
              <a:rPr lang="en-US" altLang="en-US" sz="3200" baseline="-25000" dirty="0" err="1" smtClean="0">
                <a:latin typeface="Arial" charset="0"/>
              </a:rPr>
              <a:t>b</a:t>
            </a:r>
            <a:r>
              <a:rPr lang="en-US" altLang="en-US" sz="3200" baseline="-25000" dirty="0" err="1" smtClean="0">
                <a:latin typeface="Arial" charset="0"/>
                <a:sym typeface="Symbol"/>
              </a:rPr>
              <a:t>B</a:t>
            </a:r>
            <a:r>
              <a:rPr lang="en-US" altLang="en-US" sz="3200" baseline="-25000" dirty="0" err="1" smtClean="0">
                <a:latin typeface="Arial" charset="0"/>
              </a:rPr>
              <a:t>,c</a:t>
            </a:r>
            <a:r>
              <a:rPr lang="en-US" altLang="en-US" sz="3200" baseline="-25000" dirty="0" err="1" smtClean="0">
                <a:latin typeface="Arial" charset="0"/>
                <a:sym typeface="Symbol"/>
              </a:rPr>
              <a:t></a:t>
            </a:r>
            <a:r>
              <a:rPr lang="en-US" altLang="en-US" sz="3200" baseline="-25000" dirty="0" err="1" smtClean="0">
                <a:latin typeface="Arial" charset="0"/>
              </a:rPr>
              <a:t>C</a:t>
            </a:r>
            <a:r>
              <a:rPr lang="en-US" altLang="en-US" sz="3200" dirty="0" smtClean="0">
                <a:latin typeface="Arial" charset="0"/>
              </a:rPr>
              <a:t> P(</a:t>
            </a:r>
            <a:r>
              <a:rPr lang="en-US" altLang="en-US" sz="3200" dirty="0" err="1" smtClean="0">
                <a:latin typeface="Arial" charset="0"/>
              </a:rPr>
              <a:t>A,b,c</a:t>
            </a:r>
            <a:r>
              <a:rPr lang="en-US" altLang="en-US" sz="3200" dirty="0" smtClean="0">
                <a:latin typeface="Arial" charset="0"/>
              </a:rPr>
              <a:t>)</a:t>
            </a:r>
            <a:endParaRPr lang="en-US" altLang="en-US" sz="3200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900" dirty="0">
              <a:latin typeface="Arial" charset="0"/>
            </a:endParaRPr>
          </a:p>
        </p:txBody>
      </p:sp>
      <p:pic>
        <p:nvPicPr>
          <p:cNvPr id="22533" name="Picture 7" descr="http://www.gnomestew.com/wp-content/uploads/2010/12/Probability-Venn-Diagram-Uni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0"/>
            <a:ext cx="59436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179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Representing uncertainty is useful in knowledge bases</a:t>
            </a:r>
          </a:p>
          <a:p>
            <a:pPr lvl="1"/>
            <a:r>
              <a:rPr lang="en-US" sz="2000" dirty="0" smtClean="0"/>
              <a:t>Probability provides a coherent framework for uncertainty</a:t>
            </a:r>
          </a:p>
          <a:p>
            <a:pPr lvl="3"/>
            <a:endParaRPr lang="en-US" sz="1400" dirty="0" smtClean="0"/>
          </a:p>
          <a:p>
            <a:r>
              <a:rPr lang="en-US" sz="2400" dirty="0" smtClean="0"/>
              <a:t>Review of basic concepts in probability</a:t>
            </a:r>
          </a:p>
          <a:p>
            <a:pPr lvl="1"/>
            <a:r>
              <a:rPr lang="en-US" sz="2000" dirty="0" smtClean="0"/>
              <a:t>Emphasis on conditional probability &amp; conditional independence</a:t>
            </a:r>
          </a:p>
          <a:p>
            <a:pPr lvl="3"/>
            <a:endParaRPr lang="en-US" sz="1400" dirty="0"/>
          </a:p>
          <a:p>
            <a:r>
              <a:rPr lang="en-US" sz="2400" dirty="0" smtClean="0"/>
              <a:t>Full joint distributions are intractable to work with</a:t>
            </a:r>
          </a:p>
          <a:p>
            <a:pPr lvl="1"/>
            <a:r>
              <a:rPr lang="en-US" sz="2000" dirty="0" smtClean="0"/>
              <a:t>Conditional independence assumptions allow much simpler models</a:t>
            </a:r>
          </a:p>
          <a:p>
            <a:pPr lvl="3"/>
            <a:endParaRPr lang="en-US" sz="1400" dirty="0" smtClean="0"/>
          </a:p>
          <a:p>
            <a:r>
              <a:rPr lang="en-US" sz="2400" dirty="0" smtClean="0"/>
              <a:t>Bayesian networks (next lecture)</a:t>
            </a:r>
          </a:p>
          <a:p>
            <a:pPr lvl="1"/>
            <a:r>
              <a:rPr lang="en-US" sz="2000" dirty="0" smtClean="0"/>
              <a:t>A useful type of structured probability distribution</a:t>
            </a:r>
          </a:p>
          <a:p>
            <a:pPr lvl="1"/>
            <a:r>
              <a:rPr lang="en-US" sz="2000" dirty="0" smtClean="0"/>
              <a:t>Exploit structure for parsimony, computational efficiency</a:t>
            </a:r>
          </a:p>
          <a:p>
            <a:pPr lvl="4"/>
            <a:endParaRPr lang="en-US" sz="1200" dirty="0"/>
          </a:p>
          <a:p>
            <a:r>
              <a:rPr lang="en-US" sz="2400" b="1" dirty="0" smtClean="0">
                <a:solidFill>
                  <a:schemeClr val="accent2"/>
                </a:solidFill>
              </a:rPr>
              <a:t>Rational</a:t>
            </a:r>
            <a:r>
              <a:rPr lang="en-US" sz="2400" dirty="0" smtClean="0">
                <a:solidFill>
                  <a:schemeClr val="accent2"/>
                </a:solidFill>
              </a:rPr>
              <a:t> agents </a:t>
            </a:r>
            <a:r>
              <a:rPr lang="en-US" sz="2400" b="1" dirty="0" smtClean="0">
                <a:solidFill>
                  <a:schemeClr val="accent2"/>
                </a:solidFill>
              </a:rPr>
              <a:t>cannot</a:t>
            </a:r>
            <a:r>
              <a:rPr lang="en-US" sz="2400" dirty="0" smtClean="0">
                <a:solidFill>
                  <a:schemeClr val="accent2"/>
                </a:solidFill>
              </a:rPr>
              <a:t> violate probability theory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36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Using the Sum Rule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534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dirty="0"/>
              <a:t>We can marginalize variables out of any joint distribution by simply summing over that variable: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 P(b)  = </a:t>
            </a:r>
            <a:r>
              <a:rPr lang="en-US" altLang="en-US" sz="1800" dirty="0">
                <a:latin typeface="Symbol" pitchFamily="18" charset="2"/>
              </a:rPr>
              <a:t>S</a:t>
            </a:r>
            <a:r>
              <a:rPr lang="en-US" altLang="en-US" sz="1800" baseline="-25000" dirty="0"/>
              <a:t>a</a:t>
            </a:r>
            <a:r>
              <a:rPr lang="en-US" altLang="en-US" sz="1800" dirty="0"/>
              <a:t> </a:t>
            </a:r>
            <a:r>
              <a:rPr lang="en-US" altLang="en-US" sz="1800" dirty="0" err="1">
                <a:latin typeface="Symbol" pitchFamily="18" charset="2"/>
              </a:rPr>
              <a:t>S</a:t>
            </a:r>
            <a:r>
              <a:rPr lang="en-US" altLang="en-US" sz="1800" baseline="-25000" dirty="0" err="1"/>
              <a:t>c</a:t>
            </a:r>
            <a:r>
              <a:rPr lang="en-US" altLang="en-US" sz="1800" baseline="-25000" dirty="0"/>
              <a:t> </a:t>
            </a:r>
            <a:r>
              <a:rPr lang="en-US" altLang="en-US" sz="1800" dirty="0" err="1">
                <a:latin typeface="Symbol" pitchFamily="18" charset="2"/>
              </a:rPr>
              <a:t>S</a:t>
            </a:r>
            <a:r>
              <a:rPr lang="en-US" altLang="en-US" sz="1800" baseline="-25000" dirty="0" err="1"/>
              <a:t>d</a:t>
            </a:r>
            <a:r>
              <a:rPr lang="en-US" altLang="en-US" sz="1800" dirty="0"/>
              <a:t> P(a, b, c, d)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P(a, d) = </a:t>
            </a:r>
            <a:r>
              <a:rPr lang="en-US" altLang="en-US" sz="1800" dirty="0">
                <a:latin typeface="Symbol" pitchFamily="18" charset="2"/>
              </a:rPr>
              <a:t>S</a:t>
            </a:r>
            <a:r>
              <a:rPr lang="en-US" altLang="en-US" sz="1800" baseline="-25000" dirty="0"/>
              <a:t>b</a:t>
            </a:r>
            <a:r>
              <a:rPr lang="en-US" altLang="en-US" sz="1800" dirty="0"/>
              <a:t> </a:t>
            </a:r>
            <a:r>
              <a:rPr lang="en-US" altLang="en-US" sz="1800" dirty="0" err="1">
                <a:latin typeface="Symbol" pitchFamily="18" charset="2"/>
              </a:rPr>
              <a:t>S</a:t>
            </a:r>
            <a:r>
              <a:rPr lang="en-US" altLang="en-US" sz="1800" baseline="-25000" dirty="0" err="1"/>
              <a:t>c</a:t>
            </a:r>
            <a:r>
              <a:rPr lang="en-US" altLang="en-US" sz="1800" baseline="-25000" dirty="0"/>
              <a:t> </a:t>
            </a:r>
            <a:r>
              <a:rPr lang="en-US" altLang="en-US" sz="1800" dirty="0"/>
              <a:t> P(a, b, c, d) 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200" b="1" dirty="0"/>
              <a:t>For Example</a:t>
            </a:r>
            <a:r>
              <a:rPr lang="en-US" altLang="en-US" sz="2200" dirty="0"/>
              <a:t>: Determine probability of catching a fish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Given a set of probabilities </a:t>
            </a:r>
            <a:r>
              <a:rPr lang="en-US" altLang="en-US" sz="1800" i="1" dirty="0"/>
              <a:t>P(</a:t>
            </a:r>
            <a:r>
              <a:rPr lang="en-US" altLang="en-US" sz="1800" i="1" dirty="0" err="1"/>
              <a:t>CatchFish</a:t>
            </a:r>
            <a:r>
              <a:rPr lang="en-US" altLang="en-US" sz="1800" i="1" dirty="0"/>
              <a:t>, Day, Lake)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u="sng" dirty="0"/>
              <a:t>Where</a:t>
            </a:r>
            <a:r>
              <a:rPr lang="en-US" altLang="en-US" sz="1800" dirty="0"/>
              <a:t>: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1600" i="1" dirty="0" err="1"/>
              <a:t>CatchFish</a:t>
            </a:r>
            <a:r>
              <a:rPr lang="en-US" altLang="en-US" sz="1600" i="1" dirty="0"/>
              <a:t> =	 {true, false}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1600" i="1" dirty="0"/>
              <a:t>Day = 		{mon, </a:t>
            </a:r>
            <a:r>
              <a:rPr lang="en-US" altLang="en-US" sz="1600" i="1" dirty="0" err="1"/>
              <a:t>tues</a:t>
            </a:r>
            <a:r>
              <a:rPr lang="en-US" altLang="en-US" sz="1600" i="1" dirty="0"/>
              <a:t>, wed, </a:t>
            </a:r>
            <a:r>
              <a:rPr lang="en-US" altLang="en-US" sz="1600" i="1" dirty="0" err="1"/>
              <a:t>thurs</a:t>
            </a:r>
            <a:r>
              <a:rPr lang="en-US" altLang="en-US" sz="1600" i="1" dirty="0"/>
              <a:t>, </a:t>
            </a:r>
            <a:r>
              <a:rPr lang="en-US" altLang="en-US" sz="1600" i="1" dirty="0" err="1"/>
              <a:t>fri</a:t>
            </a:r>
            <a:r>
              <a:rPr lang="en-US" altLang="en-US" sz="1600" i="1" dirty="0"/>
              <a:t>, sat, sun}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1600" i="1" dirty="0"/>
              <a:t>Lake = 		{</a:t>
            </a:r>
            <a:r>
              <a:rPr lang="en-US" altLang="en-US" sz="1600" i="1" dirty="0" err="1"/>
              <a:t>buel</a:t>
            </a:r>
            <a:r>
              <a:rPr lang="en-US" altLang="en-US" sz="1600" i="1" dirty="0"/>
              <a:t> lake, ralph lake, crystal lake}</a:t>
            </a:r>
            <a:endParaRPr lang="en-US" altLang="en-US" sz="1800" i="1" u="sng" dirty="0"/>
          </a:p>
          <a:p>
            <a:pPr lvl="1" eaLnBrk="1" hangingPunct="1">
              <a:lnSpc>
                <a:spcPct val="90000"/>
              </a:lnSpc>
            </a:pPr>
            <a:endParaRPr lang="en-US" altLang="en-US" sz="1800" u="sng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u="sng" dirty="0"/>
              <a:t>Need to find P(</a:t>
            </a:r>
            <a:r>
              <a:rPr lang="en-US" altLang="en-US" sz="1800" u="sng" dirty="0" err="1"/>
              <a:t>CatchFish</a:t>
            </a:r>
            <a:r>
              <a:rPr lang="en-US" altLang="en-US" sz="1800" u="sng" dirty="0"/>
              <a:t> = True)</a:t>
            </a:r>
            <a:r>
              <a:rPr lang="en-US" altLang="en-US" sz="1800" dirty="0"/>
              <a:t>: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1600" i="1" dirty="0"/>
              <a:t>P(</a:t>
            </a:r>
            <a:r>
              <a:rPr lang="en-US" altLang="en-US" sz="1600" i="1" dirty="0" err="1"/>
              <a:t>CatchFish</a:t>
            </a:r>
            <a:r>
              <a:rPr lang="en-US" altLang="en-US" sz="1600" i="1" dirty="0"/>
              <a:t> = true)  = </a:t>
            </a:r>
            <a:r>
              <a:rPr lang="en-US" altLang="en-US" sz="1600" i="1" dirty="0" err="1">
                <a:latin typeface="Symbol" pitchFamily="18" charset="2"/>
              </a:rPr>
              <a:t>S</a:t>
            </a:r>
            <a:r>
              <a:rPr lang="en-US" altLang="en-US" sz="1600" i="1" baseline="-25000" dirty="0" err="1"/>
              <a:t>day</a:t>
            </a:r>
            <a:r>
              <a:rPr lang="en-US" altLang="en-US" sz="1600" i="1" dirty="0"/>
              <a:t> </a:t>
            </a:r>
            <a:r>
              <a:rPr lang="en-US" altLang="en-US" sz="1600" i="1" dirty="0">
                <a:latin typeface="Symbol" pitchFamily="18" charset="2"/>
              </a:rPr>
              <a:t>S</a:t>
            </a:r>
            <a:r>
              <a:rPr lang="en-US" altLang="en-US" sz="1600" i="1" baseline="-25000" dirty="0"/>
              <a:t>lake</a:t>
            </a:r>
            <a:r>
              <a:rPr lang="en-US" altLang="en-US" sz="1600" i="1" dirty="0"/>
              <a:t> P(</a:t>
            </a:r>
            <a:r>
              <a:rPr lang="en-US" altLang="en-US" sz="1600" i="1" dirty="0" err="1"/>
              <a:t>CatchFish</a:t>
            </a:r>
            <a:r>
              <a:rPr lang="en-US" altLang="en-US" sz="1600" i="1" dirty="0"/>
              <a:t> = true, day, lake)</a:t>
            </a:r>
            <a:endParaRPr lang="en-US" altLang="en-US" sz="1600" i="1" dirty="0">
              <a:solidFill>
                <a:srgbClr val="FF0000"/>
              </a:solidFill>
            </a:endParaRPr>
          </a:p>
          <a:p>
            <a:pPr lvl="2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z="1400" dirty="0">
                <a:solidFill>
                  <a:srgbClr val="FF0000"/>
                </a:solidFill>
              </a:rPr>
              <a:t>                 </a:t>
            </a:r>
            <a:r>
              <a:rPr lang="en-US" altLang="en-US" sz="2000" dirty="0">
                <a:solidFill>
                  <a:srgbClr val="FF0000"/>
                </a:solidFill>
              </a:rPr>
              <a:t>                      </a:t>
            </a:r>
            <a:endParaRPr lang="en-US" altLang="en-US" sz="18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4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900" dirty="0"/>
          </a:p>
          <a:p>
            <a:pPr eaLnBrk="1" hangingPunct="1">
              <a:lnSpc>
                <a:spcPct val="90000"/>
              </a:lnSpc>
            </a:pPr>
            <a:endParaRPr lang="en-US" altLang="en-US" sz="1000" dirty="0"/>
          </a:p>
          <a:p>
            <a:pPr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5491566" y="2267712"/>
            <a:ext cx="23622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We often use comma to abbreviate AND.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72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/>
              <a:t>Bayes’ Rule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600200" y="914400"/>
            <a:ext cx="57912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Arial" charset="0"/>
              </a:rPr>
              <a:t>P(B|A) =  P(A|B) P(B)  / P(A)</a:t>
            </a: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2057400" y="6172200"/>
            <a:ext cx="518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Area = Probability of Event</a:t>
            </a:r>
          </a:p>
        </p:txBody>
      </p:sp>
      <p:pic>
        <p:nvPicPr>
          <p:cNvPr id="24581" name="Picture 5" descr="http://www.gnomestew.com/wp-content/uploads/2010/12/Probability-Venn-Diagram-Intersection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0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TextBox 5"/>
          <p:cNvSpPr txBox="1">
            <a:spLocks noChangeArrowheads="1"/>
          </p:cNvSpPr>
          <p:nvPr/>
        </p:nvSpPr>
        <p:spPr bwMode="auto">
          <a:xfrm>
            <a:off x="3890963" y="3248025"/>
            <a:ext cx="1371600" cy="9239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P(A ˄ B) = P(A) + P(B) - P(A ˅ B)</a:t>
            </a:r>
          </a:p>
        </p:txBody>
      </p:sp>
    </p:spTree>
    <p:extLst>
      <p:ext uri="{BB962C8B-B14F-4D97-AF65-F5344CB8AC3E}">
        <p14:creationId xmlns:p14="http://schemas.microsoft.com/office/powerpoint/2010/main" val="344785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Derivation of Bayes’ Rule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Start from Product Rule:</a:t>
            </a:r>
          </a:p>
          <a:p>
            <a:pPr lvl="1"/>
            <a:r>
              <a:rPr lang="en-US" altLang="en-US" dirty="0"/>
              <a:t>P(a, b) = P(</a:t>
            </a:r>
            <a:r>
              <a:rPr lang="en-US" altLang="en-US" dirty="0" err="1"/>
              <a:t>a|b</a:t>
            </a:r>
            <a:r>
              <a:rPr lang="en-US" altLang="en-US" dirty="0"/>
              <a:t>) P(b)  = P(</a:t>
            </a:r>
            <a:r>
              <a:rPr lang="en-US" altLang="en-US" dirty="0" err="1"/>
              <a:t>b|a</a:t>
            </a:r>
            <a:r>
              <a:rPr lang="en-US" altLang="en-US" dirty="0"/>
              <a:t>) P(a)</a:t>
            </a:r>
          </a:p>
          <a:p>
            <a:pPr lvl="1">
              <a:buFont typeface="Arial" charset="0"/>
              <a:buNone/>
            </a:pPr>
            <a:endParaRPr lang="en-US" altLang="en-US" u="sng" dirty="0"/>
          </a:p>
          <a:p>
            <a:r>
              <a:rPr lang="en-US" altLang="en-US" b="1" dirty="0"/>
              <a:t>Isolate Equality on Right Side:</a:t>
            </a:r>
          </a:p>
          <a:p>
            <a:pPr lvl="1"/>
            <a:r>
              <a:rPr lang="en-US" altLang="en-US" dirty="0"/>
              <a:t>P(</a:t>
            </a:r>
            <a:r>
              <a:rPr lang="en-US" altLang="en-US" dirty="0" err="1"/>
              <a:t>a|b</a:t>
            </a:r>
            <a:r>
              <a:rPr lang="en-US" altLang="en-US" dirty="0"/>
              <a:t>) P(b)  = P(</a:t>
            </a:r>
            <a:r>
              <a:rPr lang="en-US" altLang="en-US" dirty="0" err="1"/>
              <a:t>b|a</a:t>
            </a:r>
            <a:r>
              <a:rPr lang="en-US" altLang="en-US" dirty="0"/>
              <a:t>) P(a)</a:t>
            </a:r>
          </a:p>
          <a:p>
            <a:pPr lvl="1"/>
            <a:endParaRPr lang="en-US" altLang="en-US" dirty="0"/>
          </a:p>
          <a:p>
            <a:r>
              <a:rPr lang="en-US" altLang="en-US" b="1" dirty="0"/>
              <a:t>Divide through by P(b):</a:t>
            </a:r>
          </a:p>
          <a:p>
            <a:pPr lvl="1" algn="ctr"/>
            <a:r>
              <a:rPr lang="en-US" altLang="en-US" dirty="0"/>
              <a:t>P(</a:t>
            </a:r>
            <a:r>
              <a:rPr lang="en-US" altLang="en-US" dirty="0" err="1"/>
              <a:t>a|b</a:t>
            </a:r>
            <a:r>
              <a:rPr lang="en-US" altLang="en-US" dirty="0"/>
              <a:t>) = P(</a:t>
            </a:r>
            <a:r>
              <a:rPr lang="en-US" altLang="en-US" dirty="0" err="1"/>
              <a:t>b|a</a:t>
            </a:r>
            <a:r>
              <a:rPr lang="en-US" altLang="en-US" dirty="0"/>
              <a:t>) P(a) / P(b)		</a:t>
            </a:r>
            <a:r>
              <a:rPr lang="en-US" altLang="en-US" dirty="0">
                <a:sym typeface="Wingdings" pitchFamily="2" charset="2"/>
              </a:rPr>
              <a:t>&lt;-- </a:t>
            </a:r>
            <a:r>
              <a:rPr lang="en-US" altLang="en-US" b="1" dirty="0">
                <a:sym typeface="Wingdings" pitchFamily="2" charset="2"/>
              </a:rPr>
              <a:t>Bayes’ Rule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110131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Who’s Bayes?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4800" y="1600200"/>
            <a:ext cx="5105400" cy="47117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Reverend </a:t>
            </a:r>
            <a:r>
              <a:rPr lang="en-US" sz="2000" dirty="0"/>
              <a:t>Thomas Bayes (c. 1701 – 1761</a:t>
            </a:r>
            <a:r>
              <a:rPr lang="en-US" sz="2000" dirty="0" smtClean="0"/>
              <a:t>) was an English minister </a:t>
            </a:r>
            <a:r>
              <a:rPr lang="en-US" sz="2000" dirty="0"/>
              <a:t>and </a:t>
            </a:r>
            <a:r>
              <a:rPr lang="en-US" sz="2000" dirty="0" smtClean="0"/>
              <a:t>mathematician. </a:t>
            </a:r>
            <a:r>
              <a:rPr lang="en-US" sz="2000" b="1" dirty="0" smtClean="0"/>
              <a:t>His </a:t>
            </a:r>
            <a:r>
              <a:rPr lang="en-US" sz="2000" b="1" dirty="0"/>
              <a:t>ideas have created much controversy and debate among </a:t>
            </a:r>
            <a:r>
              <a:rPr lang="en-US" sz="2000" b="1" dirty="0" smtClean="0"/>
              <a:t>statisticians</a:t>
            </a:r>
            <a:r>
              <a:rPr lang="en-US" sz="2000" dirty="0" smtClean="0"/>
              <a:t>….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The paper that describes Bayes’ Theorem (or Bayes’ Rule) was discovered in his office after his death. Allegedly, he was trying to prove the existence of God by mathematics; though this is not certain and other motives also are alleged. His paper was sent to the Royal Society with a note, “Some of your members may be interested in this.” It was published by, and read to, the Royal Society. </a:t>
            </a:r>
            <a:r>
              <a:rPr lang="en-US" sz="2000" b="1" dirty="0" smtClean="0"/>
              <a:t>Nowadays, it has given rise to an immense body of statistical and probabilistic work.</a:t>
            </a:r>
            <a:endParaRPr lang="en-US" sz="20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914400"/>
            <a:ext cx="3124200" cy="41338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62600" y="5048250"/>
            <a:ext cx="31242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Portrait purportedly of Bayes used in a 1936 book</a:t>
            </a:r>
            <a:r>
              <a:rPr lang="en-US" dirty="0" smtClean="0"/>
              <a:t>, </a:t>
            </a:r>
            <a:r>
              <a:rPr lang="en-US" dirty="0"/>
              <a:t>but it is doubtful </a:t>
            </a:r>
            <a:r>
              <a:rPr lang="en-US" dirty="0" smtClean="0"/>
              <a:t>whether </a:t>
            </a:r>
            <a:r>
              <a:rPr lang="en-US" dirty="0"/>
              <a:t>the portrait is actually of him</a:t>
            </a:r>
            <a:r>
              <a:rPr lang="en-US" dirty="0" smtClean="0"/>
              <a:t>. </a:t>
            </a:r>
            <a:r>
              <a:rPr lang="en-US" dirty="0"/>
              <a:t>No earlier </a:t>
            </a:r>
            <a:r>
              <a:rPr lang="en-US" dirty="0" smtClean="0"/>
              <a:t>claimed </a:t>
            </a:r>
            <a:r>
              <a:rPr lang="en-US" dirty="0"/>
              <a:t>portrait survives.</a:t>
            </a:r>
          </a:p>
        </p:txBody>
      </p:sp>
    </p:spTree>
    <p:extLst>
      <p:ext uri="{BB962C8B-B14F-4D97-AF65-F5344CB8AC3E}">
        <p14:creationId xmlns:p14="http://schemas.microsoft.com/office/powerpoint/2010/main" val="288031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C0504D"/>
                </a:solidFill>
              </a:rPr>
              <a:t>Product Rule</a:t>
            </a:r>
            <a:r>
              <a:rPr lang="en-US" dirty="0" smtClean="0"/>
              <a:t>:  (aka </a:t>
            </a:r>
            <a:r>
              <a:rPr lang="en-US" dirty="0" smtClean="0">
                <a:solidFill>
                  <a:srgbClr val="C0504D"/>
                </a:solidFill>
              </a:rPr>
              <a:t>Chain Rule</a:t>
            </a:r>
            <a:r>
              <a:rPr lang="en-US" dirty="0" smtClean="0"/>
              <a:t>)</a:t>
            </a:r>
            <a:endParaRPr lang="en-US" dirty="0"/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sz="2900" b="1" dirty="0"/>
              <a:t>P(a, b) = P(a|b) P(b)  = P(b|a) </a:t>
            </a:r>
            <a:r>
              <a:rPr lang="en-US" sz="2900" b="1" dirty="0" smtClean="0"/>
              <a:t>P(a)</a:t>
            </a:r>
            <a:r>
              <a:rPr lang="en-US" sz="2900" dirty="0" smtClean="0"/>
              <a:t>Probability </a:t>
            </a:r>
            <a:r>
              <a:rPr lang="en-US" sz="2900" dirty="0"/>
              <a:t>of “a” and “b” occurring is the same as probability of “a” occurring given “b” is true, times the probability of “b” occurring.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dirty="0"/>
              <a:t>e.g.,	</a:t>
            </a:r>
            <a:r>
              <a:rPr lang="en-US" i="1" dirty="0"/>
              <a:t>P( rain, cloudy ) = P(rain | cloudy) * P(cloudy</a:t>
            </a:r>
            <a:r>
              <a:rPr lang="en-US" i="1" dirty="0" smtClean="0"/>
              <a:t>)</a:t>
            </a:r>
            <a:endParaRPr lang="en-US" sz="2900" b="1" dirty="0"/>
          </a:p>
          <a:p>
            <a:pPr lvl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sz="2900" b="1" dirty="0"/>
              <a:t>P(a, b, c, …, y, z) = P(</a:t>
            </a:r>
            <a:r>
              <a:rPr lang="en-US" sz="2900" b="1" dirty="0" err="1"/>
              <a:t>a|b</a:t>
            </a:r>
            <a:r>
              <a:rPr lang="en-US" sz="2900" b="1" dirty="0"/>
              <a:t>, c, …, y, z) P(</a:t>
            </a:r>
            <a:r>
              <a:rPr lang="en-US" sz="2900" b="1" dirty="0" err="1"/>
              <a:t>b|c</a:t>
            </a:r>
            <a:r>
              <a:rPr lang="en-US" sz="2900" b="1" dirty="0"/>
              <a:t>, …, y, z) … </a:t>
            </a:r>
            <a:r>
              <a:rPr lang="en-US" sz="2900" b="1" dirty="0" smtClean="0"/>
              <a:t>P(</a:t>
            </a:r>
            <a:r>
              <a:rPr lang="en-US" sz="2900" b="1" dirty="0" err="1" smtClean="0"/>
              <a:t>y|z</a:t>
            </a:r>
            <a:r>
              <a:rPr lang="en-US" sz="2900" b="1" dirty="0" smtClean="0"/>
              <a:t>)</a:t>
            </a:r>
            <a:endParaRPr lang="en-US" i="1" dirty="0"/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C0504D"/>
                </a:solidFill>
              </a:rPr>
              <a:t>Sum Rule</a:t>
            </a:r>
            <a:r>
              <a:rPr lang="en-US" dirty="0"/>
              <a:t>: </a:t>
            </a:r>
            <a:r>
              <a:rPr lang="en-US" dirty="0" smtClean="0"/>
              <a:t> (aka </a:t>
            </a:r>
            <a:r>
              <a:rPr lang="en-US" dirty="0">
                <a:solidFill>
                  <a:srgbClr val="C0504D"/>
                </a:solidFill>
              </a:rPr>
              <a:t>Law of Total Probability</a:t>
            </a:r>
            <a:r>
              <a:rPr lang="en-US" dirty="0"/>
              <a:t>)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b="1" dirty="0"/>
              <a:t>P(a) = </a:t>
            </a:r>
            <a:r>
              <a:rPr lang="en-US" b="1" dirty="0">
                <a:latin typeface="Symbol" pitchFamily="18" charset="2"/>
              </a:rPr>
              <a:t> S</a:t>
            </a:r>
            <a:r>
              <a:rPr lang="en-US" b="1" baseline="-25000" dirty="0"/>
              <a:t>b</a:t>
            </a:r>
            <a:r>
              <a:rPr lang="en-US" b="1" dirty="0"/>
              <a:t> P(a, b) =  </a:t>
            </a:r>
            <a:r>
              <a:rPr lang="en-US" b="1" dirty="0">
                <a:latin typeface="Symbol" pitchFamily="18" charset="2"/>
              </a:rPr>
              <a:t>S</a:t>
            </a:r>
            <a:r>
              <a:rPr lang="en-US" b="1" baseline="-25000" dirty="0"/>
              <a:t>b</a:t>
            </a:r>
            <a:r>
              <a:rPr lang="en-US" b="1" dirty="0"/>
              <a:t>  P(a|b) P(b),  </a:t>
            </a:r>
            <a:r>
              <a:rPr lang="en-US" dirty="0"/>
              <a:t>	where B is any random variable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dirty="0"/>
              <a:t>Probability of “a” occurring is the same as the sum of all joint probabilities including the event, provided the joint probabilities represent all possible events.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dirty="0"/>
              <a:t>Can be used to “marginalize” out other variables from probabilities, resulting in prior probabilities also being called marginal probabilities.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dirty="0"/>
              <a:t>e.g.,	</a:t>
            </a:r>
            <a:r>
              <a:rPr lang="en-US" i="1" dirty="0"/>
              <a:t>P(rain) = </a:t>
            </a:r>
            <a:r>
              <a:rPr lang="en-US" i="1" dirty="0" err="1">
                <a:latin typeface="Symbol" pitchFamily="18" charset="2"/>
              </a:rPr>
              <a:t>S</a:t>
            </a:r>
            <a:r>
              <a:rPr lang="en-US" i="1" baseline="-25000" dirty="0" err="1"/>
              <a:t>Windspeed</a:t>
            </a:r>
            <a:r>
              <a:rPr lang="en-US" i="1" dirty="0"/>
              <a:t> P(rain, </a:t>
            </a:r>
            <a:r>
              <a:rPr lang="en-US" i="1" dirty="0" err="1"/>
              <a:t>Windspeed</a:t>
            </a:r>
            <a:r>
              <a:rPr lang="en-US" i="1" dirty="0"/>
              <a:t>)</a:t>
            </a:r>
          </a:p>
          <a:p>
            <a:pPr lvl="2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i="1" dirty="0"/>
              <a:t>		where </a:t>
            </a:r>
            <a:r>
              <a:rPr lang="en-US" i="1" dirty="0" err="1"/>
              <a:t>Windspeed</a:t>
            </a:r>
            <a:r>
              <a:rPr lang="en-US" i="1" dirty="0"/>
              <a:t> = {0-10mph, 10-20mph, 20-30mph, etc.}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C0504D"/>
                </a:solidFill>
              </a:rPr>
              <a:t>Bayes’ Rule</a:t>
            </a:r>
            <a:r>
              <a:rPr lang="en-US" dirty="0"/>
              <a:t>:</a:t>
            </a:r>
          </a:p>
          <a:p>
            <a:pPr lvl="1" eaLnBrk="1" hangingPunct="1">
              <a:lnSpc>
                <a:spcPct val="90000"/>
              </a:lnSpc>
              <a:buFont typeface="Courier New" pitchFamily="49" charset="0"/>
              <a:buChar char="­"/>
              <a:defRPr/>
            </a:pPr>
            <a:r>
              <a:rPr lang="en-US" b="1" dirty="0"/>
              <a:t>P(b|a) =  P(a|b) P(b)  / P(a)</a:t>
            </a:r>
          </a:p>
          <a:p>
            <a:pPr lvl="1" eaLnBrk="1" hangingPunct="1">
              <a:lnSpc>
                <a:spcPct val="90000"/>
              </a:lnSpc>
              <a:buFont typeface="Courier New" pitchFamily="49" charset="0"/>
              <a:buChar char="­"/>
              <a:defRPr/>
            </a:pPr>
            <a:r>
              <a:rPr lang="en-US" dirty="0"/>
              <a:t>Acquired from rearranging the product rule.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­"/>
              <a:defRPr/>
            </a:pPr>
            <a:r>
              <a:rPr lang="en-US" dirty="0"/>
              <a:t>Allows conversion between conditionals, from  P(</a:t>
            </a:r>
            <a:r>
              <a:rPr lang="en-US" dirty="0" err="1"/>
              <a:t>b|a</a:t>
            </a:r>
            <a:r>
              <a:rPr lang="en-US" dirty="0" smtClean="0"/>
              <a:t>)</a:t>
            </a:r>
            <a:r>
              <a:rPr lang="en-US" dirty="0"/>
              <a:t> to</a:t>
            </a:r>
            <a:r>
              <a:rPr lang="en-US" dirty="0" smtClean="0"/>
              <a:t> </a:t>
            </a:r>
            <a:r>
              <a:rPr lang="en-US" dirty="0"/>
              <a:t>P(</a:t>
            </a:r>
            <a:r>
              <a:rPr lang="en-US" dirty="0" err="1"/>
              <a:t>a|b</a:t>
            </a:r>
            <a:r>
              <a:rPr lang="en-US" dirty="0" smtClean="0"/>
              <a:t>).</a:t>
            </a:r>
            <a:endParaRPr lang="en-US" dirty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300" dirty="0"/>
              <a:t>e.g., 	b = disease, a = symptoms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300" dirty="0"/>
              <a:t>      			More natural to encode knowledge as P(a|b) than as P(</a:t>
            </a:r>
            <a:r>
              <a:rPr lang="en-US" sz="2300" dirty="0" err="1"/>
              <a:t>b|a</a:t>
            </a:r>
            <a:r>
              <a:rPr lang="en-US" sz="2300" dirty="0"/>
              <a:t>).</a:t>
            </a:r>
            <a:endParaRPr lang="en-US" dirty="0"/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probability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18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Full Joint Distribution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241301" y="1058384"/>
            <a:ext cx="8793566" cy="5331612"/>
          </a:xfrm>
        </p:spPr>
        <p:txBody>
          <a:bodyPr>
            <a:normAutofit fontScale="92500"/>
          </a:bodyPr>
          <a:lstStyle/>
          <a:p>
            <a:r>
              <a:rPr lang="en-US" altLang="en-US" sz="2400" dirty="0"/>
              <a:t>We can fully specify a probability space by </a:t>
            </a:r>
            <a:r>
              <a:rPr lang="en-US" altLang="en-US" sz="2400" dirty="0" smtClean="0"/>
              <a:t>a </a:t>
            </a:r>
            <a:r>
              <a:rPr lang="en-US" altLang="en-US" sz="2400" dirty="0">
                <a:solidFill>
                  <a:srgbClr val="FF0000"/>
                </a:solidFill>
              </a:rPr>
              <a:t>full joint distribution</a:t>
            </a:r>
            <a:r>
              <a:rPr lang="en-US" altLang="en-US" sz="2400" dirty="0" smtClean="0">
                <a:solidFill>
                  <a:srgbClr val="FF0000"/>
                </a:solidFill>
              </a:rPr>
              <a:t>:</a:t>
            </a:r>
          </a:p>
          <a:p>
            <a:endParaRPr lang="en-US" altLang="en-US" sz="1600" dirty="0"/>
          </a:p>
          <a:p>
            <a:pPr lvl="1"/>
            <a:r>
              <a:rPr lang="en-US" altLang="en-US" sz="1800" dirty="0"/>
              <a:t>A full joint distribution contains a probability </a:t>
            </a:r>
            <a:r>
              <a:rPr lang="en-US" altLang="en-US" sz="1800" dirty="0" smtClean="0"/>
              <a:t>for</a:t>
            </a:r>
          </a:p>
          <a:p>
            <a:pPr marL="457200" lvl="1" indent="0">
              <a:buNone/>
            </a:pPr>
            <a:r>
              <a:rPr lang="en-US" altLang="en-US" sz="1800" dirty="0" smtClean="0"/>
              <a:t>      every </a:t>
            </a:r>
            <a:r>
              <a:rPr lang="en-US" altLang="en-US" sz="1800" dirty="0"/>
              <a:t>possible combination of variable values. This requires:	</a:t>
            </a:r>
            <a:endParaRPr lang="en-US" altLang="en-US" sz="1800" dirty="0" smtClean="0"/>
          </a:p>
          <a:p>
            <a:pPr lvl="1"/>
            <a:endParaRPr lang="en-US" altLang="en-US" sz="1200" dirty="0"/>
          </a:p>
          <a:p>
            <a:pPr lvl="1">
              <a:buFont typeface="Arial" charset="0"/>
              <a:buNone/>
            </a:pPr>
            <a:r>
              <a:rPr lang="en-US" altLang="en-US" sz="1800" dirty="0"/>
              <a:t>	</a:t>
            </a:r>
            <a:r>
              <a:rPr lang="en-US" altLang="en-US" sz="1800" dirty="0">
                <a:latin typeface="Symbol" pitchFamily="18" charset="2"/>
              </a:rPr>
              <a:t> 		</a:t>
            </a:r>
            <a:r>
              <a:rPr lang="en-US" altLang="en-US" sz="1800" b="1" dirty="0" err="1">
                <a:latin typeface="Symbol" pitchFamily="18" charset="2"/>
              </a:rPr>
              <a:t>P</a:t>
            </a:r>
            <a:r>
              <a:rPr lang="en-US" altLang="en-US" sz="1800" b="1" baseline="-25000" dirty="0" err="1"/>
              <a:t>vars</a:t>
            </a:r>
            <a:r>
              <a:rPr lang="en-US" altLang="en-US" sz="1800" b="1" dirty="0"/>
              <a:t> (</a:t>
            </a:r>
            <a:r>
              <a:rPr lang="en-US" altLang="en-US" sz="1800" b="1" dirty="0" err="1"/>
              <a:t>n</a:t>
            </a:r>
            <a:r>
              <a:rPr lang="en-US" altLang="en-US" sz="1800" b="1" baseline="-25000" dirty="0" err="1"/>
              <a:t>var</a:t>
            </a:r>
            <a:r>
              <a:rPr lang="en-US" altLang="en-US" sz="1800" b="1" dirty="0"/>
              <a:t>) </a:t>
            </a:r>
            <a:r>
              <a:rPr lang="en-US" altLang="en-US" sz="1800" dirty="0" smtClean="0"/>
              <a:t>probabilities</a:t>
            </a:r>
          </a:p>
          <a:p>
            <a:pPr lvl="1">
              <a:buFont typeface="Arial" charset="0"/>
              <a:buNone/>
            </a:pPr>
            <a:endParaRPr lang="en-US" altLang="en-US" sz="1200" dirty="0"/>
          </a:p>
          <a:p>
            <a:pPr lvl="1">
              <a:buFont typeface="Arial" charset="0"/>
              <a:buNone/>
            </a:pPr>
            <a:r>
              <a:rPr lang="en-US" altLang="en-US" sz="1800" dirty="0"/>
              <a:t>	</a:t>
            </a:r>
            <a:r>
              <a:rPr lang="en-US" altLang="en-US" sz="1800" dirty="0" smtClean="0"/>
              <a:t>where </a:t>
            </a:r>
            <a:r>
              <a:rPr lang="en-US" altLang="en-US" sz="1800" dirty="0" err="1"/>
              <a:t>n</a:t>
            </a:r>
            <a:r>
              <a:rPr lang="en-US" altLang="en-US" sz="1800" baseline="-25000" dirty="0" err="1"/>
              <a:t>var</a:t>
            </a:r>
            <a:r>
              <a:rPr lang="en-US" altLang="en-US" sz="1800" dirty="0"/>
              <a:t> is the number of values in the domain of variable </a:t>
            </a:r>
            <a:r>
              <a:rPr lang="en-US" altLang="en-US" sz="1800" dirty="0" err="1"/>
              <a:t>var</a:t>
            </a:r>
            <a:endParaRPr lang="en-US" altLang="en-US" sz="1800" dirty="0"/>
          </a:p>
          <a:p>
            <a:pPr lvl="1">
              <a:buFont typeface="Arial" charset="0"/>
              <a:buNone/>
            </a:pPr>
            <a:endParaRPr lang="en-US" altLang="en-US" sz="1400" dirty="0"/>
          </a:p>
          <a:p>
            <a:pPr lvl="1"/>
            <a:r>
              <a:rPr lang="en-US" altLang="en-US" sz="1800" dirty="0"/>
              <a:t>E</a:t>
            </a:r>
            <a:r>
              <a:rPr lang="en-US" altLang="en-US" sz="1800" dirty="0" smtClean="0"/>
              <a:t>.g</a:t>
            </a:r>
            <a:r>
              <a:rPr lang="en-US" altLang="en-US" sz="1800" dirty="0"/>
              <a:t>.	P(A, B, C), where A,B,C have 4 values </a:t>
            </a:r>
            <a:r>
              <a:rPr lang="en-US" altLang="en-US" sz="1800" dirty="0" smtClean="0"/>
              <a:t>each;</a:t>
            </a:r>
            <a:endParaRPr lang="en-US" altLang="en-US" sz="1800" dirty="0"/>
          </a:p>
          <a:p>
            <a:pPr lvl="1">
              <a:buFont typeface="Arial" charset="0"/>
              <a:buNone/>
            </a:pPr>
            <a:r>
              <a:rPr lang="en-US" altLang="en-US" sz="1800" dirty="0"/>
              <a:t>			Full joint distribution specified by 4</a:t>
            </a:r>
            <a:r>
              <a:rPr lang="en-US" altLang="en-US" sz="1800" baseline="30000" dirty="0"/>
              <a:t>3</a:t>
            </a:r>
            <a:r>
              <a:rPr lang="en-US" altLang="en-US" sz="1800" dirty="0"/>
              <a:t> values = 64 values</a:t>
            </a:r>
          </a:p>
          <a:p>
            <a:pPr lvl="1">
              <a:buFont typeface="Arial" charset="0"/>
              <a:buNone/>
            </a:pPr>
            <a:endParaRPr lang="en-US" altLang="en-US" sz="1800" dirty="0"/>
          </a:p>
          <a:p>
            <a:pPr lvl="1"/>
            <a:r>
              <a:rPr lang="en-US" altLang="en-US" sz="1800" dirty="0" smtClean="0"/>
              <a:t>For </a:t>
            </a:r>
            <a:r>
              <a:rPr lang="en-US" altLang="en-US" sz="1800" b="1" dirty="0" smtClean="0"/>
              <a:t>n</a:t>
            </a:r>
            <a:r>
              <a:rPr lang="en-US" altLang="en-US" sz="1800" dirty="0" smtClean="0"/>
              <a:t> variables each with </a:t>
            </a:r>
            <a:r>
              <a:rPr lang="en-US" altLang="en-US" sz="1800" b="1" dirty="0" smtClean="0"/>
              <a:t>m</a:t>
            </a:r>
            <a:r>
              <a:rPr lang="en-US" altLang="en-US" sz="1800" dirty="0" smtClean="0"/>
              <a:t> values, requires </a:t>
            </a:r>
            <a:r>
              <a:rPr lang="en-US" altLang="en-US" sz="1800" b="1" dirty="0" err="1" smtClean="0"/>
              <a:t>m</a:t>
            </a:r>
            <a:r>
              <a:rPr lang="en-US" altLang="en-US" sz="1800" b="1" baseline="30000" dirty="0" err="1" smtClean="0"/>
              <a:t>n</a:t>
            </a:r>
            <a:r>
              <a:rPr lang="en-US" altLang="en-US" sz="1800" dirty="0" smtClean="0"/>
              <a:t> probabilities</a:t>
            </a:r>
          </a:p>
          <a:p>
            <a:pPr lvl="1"/>
            <a:r>
              <a:rPr lang="en-US" altLang="en-US" sz="1800" dirty="0" smtClean="0"/>
              <a:t>E.g., a realistic problem of 100 Boolean variables requires &gt; 10</a:t>
            </a:r>
            <a:r>
              <a:rPr lang="en-US" altLang="en-US" sz="1800" baseline="30000" dirty="0" smtClean="0"/>
              <a:t>30</a:t>
            </a:r>
            <a:r>
              <a:rPr lang="en-US" altLang="en-US" sz="1800" dirty="0" smtClean="0"/>
              <a:t> probabilities </a:t>
            </a:r>
            <a:r>
              <a:rPr lang="en-US" altLang="en-US" sz="1800" u="sng" dirty="0" smtClean="0"/>
              <a:t>(intractable)</a:t>
            </a:r>
          </a:p>
          <a:p>
            <a:endParaRPr lang="en-US" altLang="en-US" sz="2200" dirty="0" smtClean="0"/>
          </a:p>
          <a:p>
            <a:r>
              <a:rPr lang="en-US" altLang="en-US" sz="2200" dirty="0" smtClean="0"/>
              <a:t>Using </a:t>
            </a:r>
            <a:r>
              <a:rPr lang="en-US" altLang="en-US" sz="2200" dirty="0"/>
              <a:t>a full joint distribution, we can use the product rule, sum rule, and Bayes’ rule to create any combination of </a:t>
            </a:r>
            <a:r>
              <a:rPr lang="en-US" altLang="en-US" sz="2200" dirty="0" smtClean="0"/>
              <a:t>joint, marginal, </a:t>
            </a:r>
            <a:r>
              <a:rPr lang="en-US" altLang="en-US" sz="2200" dirty="0"/>
              <a:t>and conditional probabilities</a:t>
            </a:r>
            <a:r>
              <a:rPr lang="en-US" altLang="en-US" sz="2200" dirty="0" smtClean="0"/>
              <a:t>.</a:t>
            </a:r>
            <a:endParaRPr lang="en-US" altLang="en-US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0724" y="1689100"/>
            <a:ext cx="170656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700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7107129" y="2611925"/>
            <a:ext cx="1698204" cy="2092645"/>
            <a:chOff x="7107129" y="2611925"/>
            <a:chExt cx="1698204" cy="2092645"/>
          </a:xfrm>
        </p:grpSpPr>
        <p:sp>
          <p:nvSpPr>
            <p:cNvPr id="7" name="Rectangle 6"/>
            <p:cNvSpPr/>
            <p:nvPr/>
          </p:nvSpPr>
          <p:spPr>
            <a:xfrm>
              <a:off x="7107129" y="2611925"/>
              <a:ext cx="1698204" cy="280339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107129" y="3223944"/>
              <a:ext cx="1698204" cy="280339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107129" y="3816610"/>
              <a:ext cx="1698204" cy="280339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107129" y="4424231"/>
              <a:ext cx="1698204" cy="280339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Marginal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Can fully specify a probability space by constructing a full joint distribution </a:t>
            </a:r>
          </a:p>
          <a:p>
            <a:r>
              <a:rPr lang="en-US" sz="2000" dirty="0" smtClean="0"/>
              <a:t>Example: dentist</a:t>
            </a:r>
          </a:p>
          <a:p>
            <a:pPr lvl="1"/>
            <a:r>
              <a:rPr lang="en-US" sz="1800" dirty="0" smtClean="0"/>
              <a:t>T: have a toothache</a:t>
            </a:r>
          </a:p>
          <a:p>
            <a:pPr lvl="1"/>
            <a:r>
              <a:rPr lang="en-US" sz="1800" dirty="0" smtClean="0"/>
              <a:t>D: dental probe catches</a:t>
            </a:r>
          </a:p>
          <a:p>
            <a:pPr lvl="1"/>
            <a:r>
              <a:rPr lang="en-US" sz="1800" dirty="0" smtClean="0"/>
              <a:t>C: have a cavity</a:t>
            </a:r>
          </a:p>
          <a:p>
            <a:pPr lvl="4"/>
            <a:endParaRPr lang="en-US" sz="1100" dirty="0" smtClean="0"/>
          </a:p>
          <a:p>
            <a:r>
              <a:rPr lang="en-US" sz="2000" dirty="0" smtClean="0"/>
              <a:t>Joint distribution</a:t>
            </a:r>
          </a:p>
          <a:p>
            <a:pPr lvl="1"/>
            <a:r>
              <a:rPr lang="en-US" sz="1800" dirty="0" smtClean="0"/>
              <a:t>Assigns each event (T=t, D=</a:t>
            </a:r>
            <a:r>
              <a:rPr lang="en-US" sz="1800" dirty="0"/>
              <a:t>d</a:t>
            </a:r>
            <a:r>
              <a:rPr lang="en-US" sz="1800" dirty="0" smtClean="0"/>
              <a:t>, C=c) a probability</a:t>
            </a:r>
          </a:p>
          <a:p>
            <a:pPr lvl="1"/>
            <a:r>
              <a:rPr lang="en-US" sz="1800" dirty="0" smtClean="0"/>
              <a:t>Probabilities sum to 1.0</a:t>
            </a:r>
          </a:p>
          <a:p>
            <a:pPr lvl="3"/>
            <a:endParaRPr lang="en-US" sz="1100" dirty="0" smtClean="0"/>
          </a:p>
          <a:p>
            <a:r>
              <a:rPr lang="en-US" sz="2000" dirty="0" smtClean="0"/>
              <a:t>Law of total probability: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sz="1800" dirty="0" smtClean="0"/>
              <a:t>	         =  </a:t>
            </a:r>
            <a:r>
              <a:rPr lang="en-US" sz="1800" dirty="0">
                <a:solidFill>
                  <a:schemeClr val="accent2"/>
                </a:solidFill>
              </a:rPr>
              <a:t>0.008 + 0.072 + 0.012 + </a:t>
            </a:r>
            <a:r>
              <a:rPr lang="en-US" sz="1800" dirty="0" smtClean="0">
                <a:solidFill>
                  <a:schemeClr val="accent2"/>
                </a:solidFill>
              </a:rPr>
              <a:t>0.108       = 0.20</a:t>
            </a:r>
            <a:endParaRPr lang="en-US" sz="1800" dirty="0">
              <a:solidFill>
                <a:schemeClr val="accent2"/>
              </a:solidFill>
            </a:endParaRPr>
          </a:p>
          <a:p>
            <a:pPr lvl="1"/>
            <a:r>
              <a:rPr lang="en-US" sz="1800" i="1" dirty="0" smtClean="0"/>
              <a:t>Some</a:t>
            </a:r>
            <a:r>
              <a:rPr lang="en-US" sz="1800" dirty="0" smtClean="0"/>
              <a:t> </a:t>
            </a:r>
            <a:r>
              <a:rPr lang="en-US" sz="1800" dirty="0"/>
              <a:t>value of </a:t>
            </a:r>
            <a:r>
              <a:rPr lang="en-US" sz="1800" dirty="0" smtClean="0"/>
              <a:t>(T,D) must occur; values disjoint</a:t>
            </a:r>
          </a:p>
          <a:p>
            <a:pPr lvl="1"/>
            <a:r>
              <a:rPr lang="en-US" sz="1800" dirty="0" smtClean="0"/>
              <a:t>“</a:t>
            </a:r>
            <a:r>
              <a:rPr lang="en-US" sz="1800" dirty="0"/>
              <a:t>M</a:t>
            </a:r>
            <a:r>
              <a:rPr lang="en-US" sz="1800" dirty="0" smtClean="0"/>
              <a:t>arginal probability” of C;  “marginalize” or “sum over” T,D</a:t>
            </a:r>
          </a:p>
          <a:p>
            <a:pPr lvl="1"/>
            <a:r>
              <a:rPr lang="en-US" sz="1800" dirty="0" smtClean="0"/>
              <a:t>Early actuaries wrote row &amp; column totals in their probability table margins</a:t>
            </a:r>
            <a:endParaRPr lang="en-US" sz="18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88650"/>
            <a:ext cx="2133600" cy="365125"/>
          </a:xfrm>
        </p:spPr>
        <p:txBody>
          <a:bodyPr/>
          <a:lstStyle/>
          <a:p>
            <a:fld id="{ED6BA5D5-3086-1847-A53E-A0463E9A9F99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409818"/>
              </p:ext>
            </p:extLst>
          </p:nvPr>
        </p:nvGraphicFramePr>
        <p:xfrm>
          <a:off x="7107129" y="2007288"/>
          <a:ext cx="1698204" cy="269728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1554"/>
                <a:gridCol w="251554"/>
                <a:gridCol w="279472"/>
                <a:gridCol w="915624"/>
              </a:tblGrid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T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D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C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P(T,D,C)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7080F"/>
                          </a:solidFill>
                          <a:latin typeface="Tahoma"/>
                          <a:ea typeface="PMingLiU"/>
                        </a:rPr>
                        <a:t>0.576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0.008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0.144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0.072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7080F"/>
                          </a:solidFill>
                          <a:latin typeface="Tahoma"/>
                          <a:ea typeface="PMingLiU"/>
                        </a:rPr>
                        <a:t>0.064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0.012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0.016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0.108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24002" y="67446"/>
            <a:ext cx="2787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C0504D"/>
                </a:solidFill>
              </a:rPr>
              <a:t>Example from Russell &amp; </a:t>
            </a:r>
            <a:r>
              <a:rPr lang="en-US" sz="1600" i="1" dirty="0" err="1" smtClean="0">
                <a:solidFill>
                  <a:srgbClr val="C0504D"/>
                </a:solidFill>
              </a:rPr>
              <a:t>Norvig</a:t>
            </a:r>
            <a:endParaRPr lang="en-US" sz="1600" i="1" dirty="0">
              <a:solidFill>
                <a:srgbClr val="C0504D"/>
              </a:solidFill>
            </a:endParaRPr>
          </a:p>
        </p:txBody>
      </p:sp>
      <p:pic>
        <p:nvPicPr>
          <p:cNvPr id="13" name="Picture 12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1516" y="4625933"/>
            <a:ext cx="3409972" cy="46134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4" name="Straight Arrow Connector 13"/>
          <p:cNvCxnSpPr/>
          <p:nvPr/>
        </p:nvCxnSpPr>
        <p:spPr>
          <a:xfrm flipV="1">
            <a:off x="2501900" y="2752094"/>
            <a:ext cx="4605229" cy="2372279"/>
          </a:xfrm>
          <a:prstGeom prst="straightConnector1">
            <a:avLst/>
          </a:prstGeom>
          <a:ln>
            <a:solidFill>
              <a:srgbClr val="FF0000"/>
            </a:solidFill>
            <a:prstDash val="sysDot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124200" y="3355929"/>
            <a:ext cx="3982929" cy="1768444"/>
          </a:xfrm>
          <a:prstGeom prst="straightConnector1">
            <a:avLst/>
          </a:prstGeom>
          <a:ln>
            <a:solidFill>
              <a:srgbClr val="FF0000"/>
            </a:solidFill>
            <a:prstDash val="sysDot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999035" y="3956779"/>
            <a:ext cx="3108094" cy="1167594"/>
          </a:xfrm>
          <a:prstGeom prst="straightConnector1">
            <a:avLst/>
          </a:prstGeom>
          <a:ln>
            <a:solidFill>
              <a:srgbClr val="FF0000"/>
            </a:solidFill>
            <a:prstDash val="sysDot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724400" y="4540577"/>
            <a:ext cx="2382729" cy="583796"/>
          </a:xfrm>
          <a:prstGeom prst="straightConnector1">
            <a:avLst/>
          </a:prstGeom>
          <a:ln>
            <a:solidFill>
              <a:srgbClr val="FF0000"/>
            </a:solidFill>
            <a:prstDash val="sysDot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79864" y="4939707"/>
            <a:ext cx="322036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45720" tIns="0" rIns="45720" bIns="0" rtlCol="0">
            <a:spAutoFit/>
          </a:bodyPr>
          <a:lstStyle/>
          <a:p>
            <a:r>
              <a:rPr lang="en-US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t,d</a:t>
            </a:r>
            <a:endParaRPr 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31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107129" y="2319056"/>
            <a:ext cx="1698204" cy="600931"/>
          </a:xfrm>
          <a:prstGeom prst="rect">
            <a:avLst/>
          </a:prstGeom>
          <a:solidFill>
            <a:schemeClr val="accent2">
              <a:alpha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e</a:t>
            </a:r>
            <a:r>
              <a:rPr lang="en-US" dirty="0" smtClean="0"/>
              <a:t>ffect of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18007"/>
            <a:ext cx="8153400" cy="534721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Example: dentist</a:t>
            </a:r>
          </a:p>
          <a:p>
            <a:pPr lvl="1"/>
            <a:r>
              <a:rPr lang="en-US" sz="1800" dirty="0" smtClean="0"/>
              <a:t>T: have a toothache</a:t>
            </a:r>
          </a:p>
          <a:p>
            <a:pPr lvl="1"/>
            <a:r>
              <a:rPr lang="en-US" sz="1800" dirty="0" smtClean="0"/>
              <a:t>D: dental probe catches</a:t>
            </a:r>
          </a:p>
          <a:p>
            <a:pPr lvl="1"/>
            <a:r>
              <a:rPr lang="en-US" sz="1800" dirty="0" smtClean="0"/>
              <a:t>C: have a cavity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Recall   p(C=1) = 0.20</a:t>
            </a:r>
          </a:p>
          <a:p>
            <a:r>
              <a:rPr lang="en-US" sz="2000" dirty="0" smtClean="0"/>
              <a:t>Suppose we observe D=0, T=0?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Observe D=1, T=1?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6553200" y="6488650"/>
            <a:ext cx="2133600" cy="365125"/>
          </a:xfrm>
        </p:spPr>
        <p:txBody>
          <a:bodyPr/>
          <a:lstStyle/>
          <a:p>
            <a:fld id="{ED6BA5D5-3086-1847-A53E-A0463E9A9F99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988717"/>
              </p:ext>
            </p:extLst>
          </p:nvPr>
        </p:nvGraphicFramePr>
        <p:xfrm>
          <a:off x="7107129" y="2007288"/>
          <a:ext cx="1698204" cy="269728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1554"/>
                <a:gridCol w="251554"/>
                <a:gridCol w="279472"/>
                <a:gridCol w="915624"/>
              </a:tblGrid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T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D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C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P(T,D,C)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7080F"/>
                          </a:solidFill>
                          <a:latin typeface="Tahoma"/>
                          <a:ea typeface="PMingLiU"/>
                        </a:rPr>
                        <a:t>0.576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0.008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0.144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0.072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7080F"/>
                          </a:solidFill>
                          <a:latin typeface="Tahoma"/>
                          <a:ea typeface="PMingLiU"/>
                        </a:rPr>
                        <a:t>0.064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0.012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0.016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0.108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6733" y="3998928"/>
            <a:ext cx="2669808" cy="26698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16821" y="3832560"/>
            <a:ext cx="2451369" cy="6067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6224002" y="67446"/>
            <a:ext cx="2787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C0504D"/>
                </a:solidFill>
              </a:rPr>
              <a:t>Example from Russell &amp; </a:t>
            </a:r>
            <a:r>
              <a:rPr lang="en-US" sz="1600" i="1" dirty="0" err="1" smtClean="0">
                <a:solidFill>
                  <a:srgbClr val="C0504D"/>
                </a:solidFill>
              </a:rPr>
              <a:t>Norvig</a:t>
            </a:r>
            <a:endParaRPr lang="en-US" sz="1600" i="1" dirty="0">
              <a:solidFill>
                <a:srgbClr val="C0504D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86070" y="4755722"/>
            <a:ext cx="878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0.012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3433861" y="4571056"/>
            <a:ext cx="1717366" cy="675427"/>
            <a:chOff x="3433861" y="4571056"/>
            <a:chExt cx="1717366" cy="675427"/>
          </a:xfrm>
        </p:grpSpPr>
        <p:sp>
          <p:nvSpPr>
            <p:cNvPr id="16" name="TextBox 15"/>
            <p:cNvSpPr txBox="1"/>
            <p:nvPr/>
          </p:nvSpPr>
          <p:spPr>
            <a:xfrm>
              <a:off x="3433861" y="4755722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19988" y="4571056"/>
              <a:ext cx="13614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0.008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633496" y="4877151"/>
              <a:ext cx="15177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0.576 + 0.008</a:t>
              </a:r>
              <a:endParaRPr lang="en-US" dirty="0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3781872" y="4928293"/>
              <a:ext cx="1237651" cy="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822529" y="5936217"/>
            <a:ext cx="878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0.871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3170320" y="5751551"/>
            <a:ext cx="1704062" cy="675427"/>
            <a:chOff x="3170320" y="5751551"/>
            <a:chExt cx="1704062" cy="675427"/>
          </a:xfrm>
        </p:grpSpPr>
        <p:sp>
          <p:nvSpPr>
            <p:cNvPr id="24" name="TextBox 23"/>
            <p:cNvSpPr txBox="1"/>
            <p:nvPr/>
          </p:nvSpPr>
          <p:spPr>
            <a:xfrm>
              <a:off x="3170320" y="5936217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469950" y="5751551"/>
              <a:ext cx="12376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0.108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356519" y="6057646"/>
              <a:ext cx="15178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0.016 + 0.108</a:t>
              </a:r>
              <a:endParaRPr lang="en-US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3494141" y="6120883"/>
              <a:ext cx="1237651" cy="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5713797" y="5523482"/>
            <a:ext cx="28662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558ED5"/>
                </a:solidFill>
              </a:rPr>
              <a:t>Called </a:t>
            </a:r>
            <a:r>
              <a:rPr lang="en-US" i="1" dirty="0">
                <a:solidFill>
                  <a:srgbClr val="558ED5"/>
                </a:solidFill>
              </a:rPr>
              <a:t>p</a:t>
            </a:r>
            <a:r>
              <a:rPr lang="en-US" i="1" dirty="0" smtClean="0">
                <a:solidFill>
                  <a:srgbClr val="558ED5"/>
                </a:solidFill>
              </a:rPr>
              <a:t>osterior probabilities</a:t>
            </a:r>
          </a:p>
          <a:p>
            <a:r>
              <a:rPr lang="en-US" dirty="0" smtClean="0">
                <a:solidFill>
                  <a:srgbClr val="558ED5"/>
                </a:solidFill>
              </a:rPr>
              <a:t>or </a:t>
            </a:r>
            <a:r>
              <a:rPr lang="en-US" i="1" dirty="0" smtClean="0">
                <a:solidFill>
                  <a:srgbClr val="558ED5"/>
                </a:solidFill>
              </a:rPr>
              <a:t>conditional probabilities</a:t>
            </a:r>
            <a:endParaRPr lang="en-US" dirty="0">
              <a:solidFill>
                <a:srgbClr val="558E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29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" grpId="0"/>
      <p:bldP spid="27" grpId="0"/>
      <p:bldP spid="3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7107129" y="3525754"/>
            <a:ext cx="1698204" cy="1180315"/>
            <a:chOff x="7107129" y="3525754"/>
            <a:chExt cx="1698204" cy="1180315"/>
          </a:xfrm>
        </p:grpSpPr>
        <p:sp>
          <p:nvSpPr>
            <p:cNvPr id="28" name="Rectangle 27"/>
            <p:cNvSpPr/>
            <p:nvPr/>
          </p:nvSpPr>
          <p:spPr>
            <a:xfrm>
              <a:off x="7107129" y="3525754"/>
              <a:ext cx="1698204" cy="1156749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107129" y="3818677"/>
              <a:ext cx="1698204" cy="308008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107129" y="4398061"/>
              <a:ext cx="1698204" cy="308008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e</a:t>
            </a:r>
            <a:r>
              <a:rPr lang="en-US" dirty="0" smtClean="0"/>
              <a:t>ffect of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18007"/>
            <a:ext cx="8153400" cy="534721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Example: dentist</a:t>
            </a:r>
          </a:p>
          <a:p>
            <a:pPr lvl="1"/>
            <a:r>
              <a:rPr lang="en-US" sz="1800" dirty="0" smtClean="0"/>
              <a:t>T: have a toothache</a:t>
            </a:r>
          </a:p>
          <a:p>
            <a:pPr lvl="1"/>
            <a:r>
              <a:rPr lang="en-US" sz="1800" dirty="0" smtClean="0"/>
              <a:t>D: dental probe catches</a:t>
            </a:r>
          </a:p>
          <a:p>
            <a:pPr lvl="1"/>
            <a:r>
              <a:rPr lang="en-US" sz="1800" dirty="0" smtClean="0"/>
              <a:t>C: have a cavity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Combining these rules: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6553200" y="6488650"/>
            <a:ext cx="2133600" cy="365125"/>
          </a:xfrm>
        </p:spPr>
        <p:txBody>
          <a:bodyPr/>
          <a:lstStyle/>
          <a:p>
            <a:fld id="{ED6BA5D5-3086-1847-A53E-A0463E9A9F99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593832"/>
              </p:ext>
            </p:extLst>
          </p:nvPr>
        </p:nvGraphicFramePr>
        <p:xfrm>
          <a:off x="7107129" y="2007288"/>
          <a:ext cx="1698204" cy="269728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1554"/>
                <a:gridCol w="251554"/>
                <a:gridCol w="279472"/>
                <a:gridCol w="915624"/>
              </a:tblGrid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T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D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C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P(T,D,C)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7080F"/>
                          </a:solidFill>
                          <a:latin typeface="Tahoma"/>
                          <a:ea typeface="PMingLiU"/>
                        </a:rPr>
                        <a:t>0.576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0.008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0.144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0.072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7080F"/>
                          </a:solidFill>
                          <a:latin typeface="Tahoma"/>
                          <a:ea typeface="PMingLiU"/>
                        </a:rPr>
                        <a:t>0.064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0.012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0.016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0.108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9640" y="3699069"/>
            <a:ext cx="1893137" cy="26698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32387" y="3529172"/>
            <a:ext cx="1698969" cy="6067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767366" y="4477065"/>
            <a:ext cx="761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0.60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224002" y="67446"/>
            <a:ext cx="2787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C0504D"/>
                </a:solidFill>
              </a:rPr>
              <a:t>Example from Russell &amp; </a:t>
            </a:r>
            <a:r>
              <a:rPr lang="en-US" sz="1600" i="1" dirty="0" err="1" smtClean="0">
                <a:solidFill>
                  <a:srgbClr val="C0504D"/>
                </a:solidFill>
              </a:rPr>
              <a:t>Norvig</a:t>
            </a:r>
            <a:endParaRPr lang="en-US" sz="1600" i="1" dirty="0">
              <a:solidFill>
                <a:srgbClr val="C0504D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528337" y="4284346"/>
            <a:ext cx="3121983" cy="746717"/>
            <a:chOff x="1528337" y="4284346"/>
            <a:chExt cx="3121983" cy="746717"/>
          </a:xfrm>
        </p:grpSpPr>
        <p:sp>
          <p:nvSpPr>
            <p:cNvPr id="16" name="TextBox 15"/>
            <p:cNvSpPr txBox="1"/>
            <p:nvPr/>
          </p:nvSpPr>
          <p:spPr>
            <a:xfrm>
              <a:off x="1528337" y="4505297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12347" y="4284346"/>
              <a:ext cx="29183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accent2"/>
                  </a:solidFill>
                </a:rPr>
                <a:t>0.012 </a:t>
              </a:r>
              <a:r>
                <a:rPr lang="en-US" dirty="0" smtClean="0"/>
                <a:t>+</a:t>
              </a:r>
              <a:r>
                <a:rPr lang="en-US" dirty="0" smtClean="0">
                  <a:solidFill>
                    <a:schemeClr val="accent2"/>
                  </a:solidFill>
                </a:rPr>
                <a:t> 0.108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92693" y="4661731"/>
              <a:ext cx="29576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accent1"/>
                  </a:solidFill>
                </a:rPr>
                <a:t>0.064</a:t>
              </a:r>
              <a:r>
                <a:rPr lang="en-US" dirty="0" smtClean="0"/>
                <a:t> + </a:t>
              </a:r>
              <a:r>
                <a:rPr lang="en-US" dirty="0" smtClean="0">
                  <a:solidFill>
                    <a:srgbClr val="C0504D"/>
                  </a:solidFill>
                </a:rPr>
                <a:t>0.012</a:t>
              </a:r>
              <a:r>
                <a:rPr lang="en-US" dirty="0" smtClean="0"/>
                <a:t> + </a:t>
              </a:r>
              <a:r>
                <a:rPr lang="en-US" dirty="0" smtClean="0">
                  <a:solidFill>
                    <a:srgbClr val="4F81BD"/>
                  </a:solidFill>
                </a:rPr>
                <a:t>0.016</a:t>
              </a:r>
              <a:r>
                <a:rPr lang="en-US" dirty="0" smtClean="0"/>
                <a:t> + </a:t>
              </a:r>
              <a:r>
                <a:rPr lang="en-US" dirty="0" smtClean="0">
                  <a:solidFill>
                    <a:srgbClr val="C0504D"/>
                  </a:solidFill>
                </a:rPr>
                <a:t>0.108</a:t>
              </a:r>
              <a:endParaRPr lang="en-US" dirty="0">
                <a:solidFill>
                  <a:srgbClr val="C0504D"/>
                </a:solidFill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845985" y="4677868"/>
              <a:ext cx="2653016" cy="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1239210" y="5128381"/>
            <a:ext cx="6758025" cy="921233"/>
            <a:chOff x="1239210" y="5128381"/>
            <a:chExt cx="6758025" cy="921233"/>
          </a:xfrm>
        </p:grpSpPr>
        <p:pic>
          <p:nvPicPr>
            <p:cNvPr id="10" name="Picture 9" descr="TP_tmp.png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239210" y="5665754"/>
              <a:ext cx="1213549" cy="266981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7357" dir="2700000" rotWithShape="0">
                      <a:scrgbClr r="0" g="0" b="0"/>
                    </a:outer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0" name="TextBox 29"/>
            <p:cNvSpPr txBox="1"/>
            <p:nvPr/>
          </p:nvSpPr>
          <p:spPr>
            <a:xfrm>
              <a:off x="4650320" y="5680282"/>
              <a:ext cx="3346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558ED5"/>
                  </a:solidFill>
                </a:rPr>
                <a:t>Called the </a:t>
              </a:r>
              <a:r>
                <a:rPr lang="en-US" i="1" dirty="0" smtClean="0">
                  <a:solidFill>
                    <a:srgbClr val="558ED5"/>
                  </a:solidFill>
                </a:rPr>
                <a:t>probability of evidence</a:t>
              </a:r>
              <a:endParaRPr lang="en-US" i="1" dirty="0">
                <a:solidFill>
                  <a:srgbClr val="558ED5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05817" y="5581974"/>
              <a:ext cx="5939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0.20</a:t>
              </a:r>
              <a:endParaRPr lang="en-US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1959429" y="5128381"/>
              <a:ext cx="302381" cy="453593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1837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31770" y="4163338"/>
            <a:ext cx="1698204" cy="1171045"/>
          </a:xfrm>
          <a:prstGeom prst="rect">
            <a:avLst/>
          </a:prstGeom>
          <a:solidFill>
            <a:schemeClr val="accent2">
              <a:alpha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posteriors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Sometimes easiest to normalize last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u="sng" dirty="0" smtClean="0"/>
              <a:t>The normalizing constant </a:t>
            </a:r>
            <a:r>
              <a:rPr lang="el-GR" sz="2400" u="sng" dirty="0" smtClean="0"/>
              <a:t>α</a:t>
            </a:r>
            <a:r>
              <a:rPr lang="en-US" sz="2400" u="sng" dirty="0" smtClean="0"/>
              <a:t> is used to abbreviate normalization</a:t>
            </a:r>
            <a:endParaRPr lang="en-US" sz="2400" u="sng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6553200" y="6488650"/>
            <a:ext cx="2133600" cy="365125"/>
          </a:xfrm>
        </p:spPr>
        <p:txBody>
          <a:bodyPr/>
          <a:lstStyle/>
          <a:p>
            <a:fld id="{ED6BA5D5-3086-1847-A53E-A0463E9A9F99}" type="slidenum">
              <a:rPr lang="en-US" smtClean="0"/>
              <a:t>29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266632"/>
              </p:ext>
            </p:extLst>
          </p:nvPr>
        </p:nvGraphicFramePr>
        <p:xfrm>
          <a:off x="431770" y="2654419"/>
          <a:ext cx="1698204" cy="269728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1554"/>
                <a:gridCol w="251554"/>
                <a:gridCol w="279472"/>
                <a:gridCol w="915624"/>
              </a:tblGrid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T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D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C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P(T,D,C)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7080F"/>
                          </a:solidFill>
                          <a:latin typeface="Tahoma"/>
                          <a:ea typeface="PMingLiU"/>
                        </a:rPr>
                        <a:t>0.576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0.008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0.144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0.072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7080F"/>
                          </a:solidFill>
                          <a:latin typeface="Tahoma"/>
                          <a:ea typeface="PMingLiU"/>
                        </a:rPr>
                        <a:t>0.064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0.012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0.016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0.108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558010"/>
              </p:ext>
            </p:extLst>
          </p:nvPr>
        </p:nvGraphicFramePr>
        <p:xfrm>
          <a:off x="3148356" y="3377881"/>
          <a:ext cx="1446650" cy="152558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1554"/>
                <a:gridCol w="279472"/>
                <a:gridCol w="915624"/>
              </a:tblGrid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D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C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smtClean="0"/>
                        <a:t>F(D,C)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7080F"/>
                          </a:solidFill>
                          <a:latin typeface="Tahoma"/>
                          <a:ea typeface="PMingLiU"/>
                        </a:rPr>
                        <a:t>0.064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0.012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0.016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0.108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390623"/>
              </p:ext>
            </p:extLst>
          </p:nvPr>
        </p:nvGraphicFramePr>
        <p:xfrm>
          <a:off x="5526291" y="3656023"/>
          <a:ext cx="1195096" cy="89909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9472"/>
                <a:gridCol w="915624"/>
              </a:tblGrid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C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G(C)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7080F"/>
                          </a:solidFill>
                          <a:latin typeface="Tahoma"/>
                          <a:ea typeface="PMingLiU"/>
                        </a:rPr>
                        <a:t>0.08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0.120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5" name="Picture 1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5916" y="1739640"/>
            <a:ext cx="7960884" cy="6310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CustomShape 4"/>
          <p:cNvSpPr/>
          <p:nvPr/>
        </p:nvSpPr>
        <p:spPr>
          <a:xfrm>
            <a:off x="2424990" y="3887574"/>
            <a:ext cx="551447" cy="392882"/>
          </a:xfrm>
          <a:prstGeom prst="rightArrow">
            <a:avLst>
              <a:gd name="adj1" fmla="val 50000"/>
              <a:gd name="adj2" fmla="val 83150"/>
            </a:avLst>
          </a:prstGeom>
          <a:solidFill>
            <a:srgbClr val="99CC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847768"/>
              </p:ext>
            </p:extLst>
          </p:nvPr>
        </p:nvGraphicFramePr>
        <p:xfrm>
          <a:off x="7694908" y="3656023"/>
          <a:ext cx="1340239" cy="89909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13414"/>
                <a:gridCol w="1026825"/>
              </a:tblGrid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C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P(C|T=1)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7080F"/>
                          </a:solidFill>
                          <a:latin typeface="Tahoma"/>
                          <a:ea typeface="PMingLiU"/>
                        </a:rPr>
                        <a:t>0.40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0.60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CustomShape 4"/>
          <p:cNvSpPr/>
          <p:nvPr/>
        </p:nvSpPr>
        <p:spPr>
          <a:xfrm>
            <a:off x="4802917" y="3887574"/>
            <a:ext cx="551447" cy="392882"/>
          </a:xfrm>
          <a:prstGeom prst="rightArrow">
            <a:avLst>
              <a:gd name="adj1" fmla="val 50000"/>
              <a:gd name="adj2" fmla="val 83150"/>
            </a:avLst>
          </a:prstGeom>
          <a:solidFill>
            <a:srgbClr val="99CC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" name="CustomShape 4"/>
          <p:cNvSpPr/>
          <p:nvPr/>
        </p:nvSpPr>
        <p:spPr>
          <a:xfrm>
            <a:off x="6988799" y="3922588"/>
            <a:ext cx="551447" cy="392882"/>
          </a:xfrm>
          <a:prstGeom prst="rightArrow">
            <a:avLst>
              <a:gd name="adj1" fmla="val 50000"/>
              <a:gd name="adj2" fmla="val 83150"/>
            </a:avLst>
          </a:prstGeom>
          <a:solidFill>
            <a:srgbClr val="99CC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" name="TextBox 19"/>
          <p:cNvSpPr txBox="1"/>
          <p:nvPr/>
        </p:nvSpPr>
        <p:spPr>
          <a:xfrm>
            <a:off x="2387273" y="2873060"/>
            <a:ext cx="1178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Assign T=1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802917" y="3027120"/>
            <a:ext cx="12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 over 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88799" y="3009346"/>
            <a:ext cx="1142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Normalize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17601" y="5956300"/>
            <a:ext cx="7014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p(C|T = 1) = </a:t>
            </a:r>
            <a:r>
              <a:rPr lang="el-GR" sz="2400" i="1" dirty="0" smtClean="0"/>
              <a:t>α</a:t>
            </a:r>
            <a:r>
              <a:rPr lang="en-US" sz="2400" i="1" dirty="0" smtClean="0"/>
              <a:t> </a:t>
            </a:r>
            <a:r>
              <a:rPr lang="el-GR" sz="2400" i="1" dirty="0" smtClean="0"/>
              <a:t>Σ</a:t>
            </a:r>
            <a:r>
              <a:rPr lang="en-US" sz="2400" i="1" baseline="-25000" dirty="0" smtClean="0"/>
              <a:t>d </a:t>
            </a:r>
            <a:r>
              <a:rPr lang="en-US" sz="2400" i="1" dirty="0" smtClean="0"/>
              <a:t>p(C, d, T = 1</a:t>
            </a:r>
            <a:r>
              <a:rPr lang="en-US" sz="2400" dirty="0" smtClean="0"/>
              <a:t>)</a:t>
            </a:r>
            <a:r>
              <a:rPr lang="en-US" sz="2400" i="1" dirty="0" smtClean="0"/>
              <a:t>= </a:t>
            </a:r>
            <a:r>
              <a:rPr lang="el-GR" sz="2400" i="1" dirty="0"/>
              <a:t>Σ</a:t>
            </a:r>
            <a:r>
              <a:rPr lang="en-US" sz="2400" i="1" baseline="-25000" dirty="0"/>
              <a:t>d </a:t>
            </a:r>
            <a:r>
              <a:rPr lang="en-US" sz="2400" i="1" dirty="0"/>
              <a:t>p(C, d, T = 1</a:t>
            </a:r>
            <a:r>
              <a:rPr lang="en-US" sz="2400" dirty="0" smtClean="0"/>
              <a:t>) / </a:t>
            </a:r>
            <a:r>
              <a:rPr lang="en-US" sz="2400" i="1" dirty="0" smtClean="0"/>
              <a:t>p(T = 1)</a:t>
            </a:r>
            <a:endParaRPr lang="en-US" sz="2400" i="1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2794000" y="6330849"/>
            <a:ext cx="12700" cy="387451"/>
          </a:xfrm>
          <a:prstGeom prst="straightConnector1">
            <a:avLst/>
          </a:prstGeom>
          <a:ln w="38100"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40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Uncertainty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en-US" sz="1500" dirty="0">
              <a:latin typeface="Calibri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 dirty="0">
                <a:latin typeface="Calibri" charset="0"/>
              </a:rPr>
              <a:t>Let action </a:t>
            </a:r>
            <a:r>
              <a:rPr lang="en-US" sz="2000" i="1" dirty="0">
                <a:latin typeface="Calibri" charset="0"/>
              </a:rPr>
              <a:t>At </a:t>
            </a:r>
            <a:r>
              <a:rPr lang="en-US" sz="2000" dirty="0">
                <a:latin typeface="Calibri" charset="0"/>
              </a:rPr>
              <a:t>= leave for airport </a:t>
            </a:r>
            <a:r>
              <a:rPr lang="en-US" sz="2000" i="1" dirty="0">
                <a:latin typeface="Calibri" charset="0"/>
              </a:rPr>
              <a:t>t</a:t>
            </a:r>
            <a:r>
              <a:rPr lang="en-US" sz="2000" dirty="0">
                <a:latin typeface="Calibri" charset="0"/>
              </a:rPr>
              <a:t> minutes before flight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 dirty="0">
                <a:latin typeface="Calibri" charset="0"/>
              </a:rPr>
              <a:t>Will </a:t>
            </a:r>
            <a:r>
              <a:rPr lang="en-US" sz="2000" i="1" dirty="0">
                <a:latin typeface="Calibri" charset="0"/>
              </a:rPr>
              <a:t>At </a:t>
            </a:r>
            <a:r>
              <a:rPr lang="en-US" sz="2000" dirty="0">
                <a:latin typeface="Calibri" charset="0"/>
              </a:rPr>
              <a:t>get me there on time?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000" dirty="0">
              <a:latin typeface="Calibri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 dirty="0">
                <a:latin typeface="Calibri" charset="0"/>
              </a:rPr>
              <a:t>Problems: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 dirty="0">
                <a:latin typeface="Calibri" charset="0"/>
              </a:rPr>
              <a:t>	1. partial observability (road state, </a:t>
            </a:r>
            <a:r>
              <a:rPr lang="en-US" sz="2000" dirty="0" smtClean="0">
                <a:latin typeface="Calibri" charset="0"/>
              </a:rPr>
              <a:t>etc.)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 dirty="0">
                <a:latin typeface="Calibri" charset="0"/>
              </a:rPr>
              <a:t>	</a:t>
            </a:r>
            <a:r>
              <a:rPr lang="en-US" sz="2000" dirty="0" smtClean="0">
                <a:latin typeface="Calibri" charset="0"/>
              </a:rPr>
              <a:t>2. multi-agent problem (</a:t>
            </a:r>
            <a:r>
              <a:rPr lang="en-US" sz="2000" dirty="0">
                <a:latin typeface="Calibri" charset="0"/>
              </a:rPr>
              <a:t>other drivers' </a:t>
            </a:r>
            <a:r>
              <a:rPr lang="en-US" sz="2000" dirty="0" smtClean="0">
                <a:latin typeface="Calibri" charset="0"/>
              </a:rPr>
              <a:t>plans</a:t>
            </a:r>
            <a:r>
              <a:rPr lang="en-US" sz="2000" dirty="0">
                <a:latin typeface="Calibri" charset="0"/>
              </a:rPr>
              <a:t>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 dirty="0">
                <a:latin typeface="Calibri" charset="0"/>
              </a:rPr>
              <a:t>	</a:t>
            </a:r>
            <a:r>
              <a:rPr lang="en-US" sz="2000" dirty="0" smtClean="0">
                <a:latin typeface="Calibri" charset="0"/>
              </a:rPr>
              <a:t>3. </a:t>
            </a:r>
            <a:r>
              <a:rPr lang="en-US" sz="2000" dirty="0">
                <a:latin typeface="Calibri" charset="0"/>
              </a:rPr>
              <a:t>noisy sensors </a:t>
            </a:r>
            <a:r>
              <a:rPr lang="en-US" sz="2000" dirty="0" smtClean="0">
                <a:latin typeface="Calibri" charset="0"/>
              </a:rPr>
              <a:t>(uncertain traffic </a:t>
            </a:r>
            <a:r>
              <a:rPr lang="en-US" sz="2000" dirty="0">
                <a:latin typeface="Calibri" charset="0"/>
              </a:rPr>
              <a:t>reports)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 dirty="0">
                <a:latin typeface="Calibri" charset="0"/>
              </a:rPr>
              <a:t>	</a:t>
            </a:r>
            <a:r>
              <a:rPr lang="en-US" sz="2000" dirty="0" smtClean="0">
                <a:latin typeface="Calibri" charset="0"/>
              </a:rPr>
              <a:t>4. </a:t>
            </a:r>
            <a:r>
              <a:rPr lang="en-US" sz="2000" dirty="0">
                <a:latin typeface="Calibri" charset="0"/>
              </a:rPr>
              <a:t>uncertainty in action outcomes (flat tire, etc.)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 dirty="0">
                <a:latin typeface="Calibri" charset="0"/>
              </a:rPr>
              <a:t>	</a:t>
            </a:r>
            <a:r>
              <a:rPr lang="en-US" sz="2000" dirty="0" smtClean="0">
                <a:latin typeface="Calibri" charset="0"/>
              </a:rPr>
              <a:t>5. </a:t>
            </a:r>
            <a:r>
              <a:rPr lang="en-US" sz="2000" dirty="0">
                <a:latin typeface="Calibri" charset="0"/>
              </a:rPr>
              <a:t>immense complexity of modeling and predicting traffic</a:t>
            </a:r>
          </a:p>
          <a:p>
            <a:pPr>
              <a:lnSpc>
                <a:spcPct val="80000"/>
              </a:lnSpc>
            </a:pPr>
            <a:endParaRPr lang="en-US" sz="2000" dirty="0">
              <a:latin typeface="Calibri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 dirty="0">
                <a:latin typeface="Calibri" charset="0"/>
              </a:rPr>
              <a:t>Hence a purely logical approach either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 dirty="0">
                <a:latin typeface="Calibri" charset="0"/>
              </a:rPr>
              <a:t>	1. risks falsehood: </a:t>
            </a:r>
            <a:r>
              <a:rPr lang="ja-JP" altLang="en-US" sz="2000" dirty="0">
                <a:latin typeface="Calibri" charset="0"/>
              </a:rPr>
              <a:t>“</a:t>
            </a:r>
            <a:r>
              <a:rPr lang="en-US" sz="2000" i="1" dirty="0" smtClean="0">
                <a:latin typeface="Calibri" charset="0"/>
              </a:rPr>
              <a:t>A25 </a:t>
            </a:r>
            <a:r>
              <a:rPr lang="en-US" sz="2000" dirty="0" smtClean="0">
                <a:latin typeface="Calibri" charset="0"/>
              </a:rPr>
              <a:t>will </a:t>
            </a:r>
            <a:r>
              <a:rPr lang="en-US" sz="2000" dirty="0">
                <a:latin typeface="Calibri" charset="0"/>
              </a:rPr>
              <a:t>get me there on time</a:t>
            </a:r>
            <a:r>
              <a:rPr lang="ja-JP" altLang="en-US" sz="2000" dirty="0">
                <a:latin typeface="Calibri" charset="0"/>
              </a:rPr>
              <a:t>”</a:t>
            </a:r>
            <a:r>
              <a:rPr lang="en-US" sz="2000" dirty="0">
                <a:latin typeface="Calibri" charset="0"/>
              </a:rPr>
              <a:t>, or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 dirty="0">
                <a:latin typeface="Calibri" charset="0"/>
              </a:rPr>
              <a:t>	2. leads to conclusions that are too weak for decision making:</a:t>
            </a:r>
          </a:p>
          <a:p>
            <a:pPr>
              <a:lnSpc>
                <a:spcPct val="80000"/>
              </a:lnSpc>
            </a:pPr>
            <a:endParaRPr lang="en-US" sz="2000" dirty="0">
              <a:latin typeface="Calibri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ja-JP" altLang="en-US" sz="2000" dirty="0">
                <a:latin typeface="Calibri" charset="0"/>
              </a:rPr>
              <a:t>“</a:t>
            </a:r>
            <a:r>
              <a:rPr lang="en-US" sz="2000" i="1" dirty="0">
                <a:latin typeface="Calibri" charset="0"/>
              </a:rPr>
              <a:t>A25 </a:t>
            </a:r>
            <a:r>
              <a:rPr lang="en-US" sz="2000" dirty="0">
                <a:latin typeface="Calibri" charset="0"/>
              </a:rPr>
              <a:t>will get me there on time if there's no accident on the bridge and it doesn't rain and my tires remain intact, etc., etc.</a:t>
            </a:r>
            <a:r>
              <a:rPr lang="ja-JP" altLang="en-US" sz="2000" dirty="0">
                <a:latin typeface="Calibri" charset="0"/>
              </a:rPr>
              <a:t>”</a:t>
            </a:r>
            <a:endParaRPr lang="en-US" sz="2000" dirty="0">
              <a:latin typeface="Calibri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000" dirty="0">
              <a:latin typeface="Calibri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ja-JP" altLang="en-US" sz="2000" dirty="0">
                <a:latin typeface="Calibri" charset="0"/>
              </a:rPr>
              <a:t>“</a:t>
            </a:r>
            <a:r>
              <a:rPr lang="en-US" sz="2000" i="1" dirty="0">
                <a:latin typeface="Calibri" charset="0"/>
              </a:rPr>
              <a:t>A1440 </a:t>
            </a:r>
            <a:r>
              <a:rPr lang="en-US" sz="2000" dirty="0">
                <a:latin typeface="Calibri" charset="0"/>
              </a:rPr>
              <a:t>should get me there on time but I'd have to stay overnight in the airport.</a:t>
            </a:r>
            <a:r>
              <a:rPr lang="ja-JP" altLang="en-US" sz="2000" dirty="0">
                <a:latin typeface="Calibri" charset="0"/>
              </a:rPr>
              <a:t>”</a:t>
            </a:r>
            <a:endParaRPr lang="en-US" sz="2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58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>
                <a:latin typeface="Calibri" charset="0"/>
              </a:rPr>
              <a:t>X</a:t>
            </a:r>
            <a:r>
              <a:rPr lang="en-US" sz="2400" dirty="0" smtClean="0">
                <a:latin typeface="Calibri" charset="0"/>
              </a:rPr>
              <a:t>, </a:t>
            </a:r>
            <a:r>
              <a:rPr lang="en-US" sz="2400" dirty="0">
                <a:latin typeface="Calibri" charset="0"/>
              </a:rPr>
              <a:t>Y</a:t>
            </a:r>
            <a:r>
              <a:rPr lang="en-US" sz="2400" dirty="0" smtClean="0">
                <a:latin typeface="Calibri" charset="0"/>
              </a:rPr>
              <a:t> </a:t>
            </a:r>
            <a:r>
              <a:rPr lang="en-US" sz="2400" dirty="0">
                <a:latin typeface="Calibri" charset="0"/>
              </a:rPr>
              <a:t>independent:</a:t>
            </a:r>
          </a:p>
          <a:p>
            <a:pPr lvl="1" eaLnBrk="1" hangingPunct="1">
              <a:defRPr/>
            </a:pPr>
            <a:r>
              <a:rPr lang="en-US" sz="2000" dirty="0">
                <a:latin typeface="Calibri" charset="0"/>
              </a:rPr>
              <a:t>p</a:t>
            </a:r>
            <a:r>
              <a:rPr lang="en-US" sz="2000" dirty="0" smtClean="0">
                <a:latin typeface="Calibri" charset="0"/>
              </a:rPr>
              <a:t>(X=</a:t>
            </a:r>
            <a:r>
              <a:rPr lang="en-US" sz="2000" dirty="0" err="1" smtClean="0">
                <a:latin typeface="Calibri" charset="0"/>
              </a:rPr>
              <a:t>x,Y</a:t>
            </a:r>
            <a:r>
              <a:rPr lang="en-US" sz="2000" dirty="0" smtClean="0">
                <a:latin typeface="Calibri" charset="0"/>
              </a:rPr>
              <a:t>=y) </a:t>
            </a:r>
            <a:r>
              <a:rPr lang="en-US" sz="2000" dirty="0">
                <a:latin typeface="Calibri" charset="0"/>
              </a:rPr>
              <a:t>= p</a:t>
            </a:r>
            <a:r>
              <a:rPr lang="en-US" sz="2000" dirty="0" smtClean="0">
                <a:latin typeface="Calibri" charset="0"/>
              </a:rPr>
              <a:t>(X=x) </a:t>
            </a:r>
            <a:r>
              <a:rPr lang="en-US" sz="2000" dirty="0">
                <a:latin typeface="Calibri" charset="0"/>
              </a:rPr>
              <a:t>p</a:t>
            </a:r>
            <a:r>
              <a:rPr lang="en-US" sz="2000" dirty="0" smtClean="0">
                <a:latin typeface="Calibri" charset="0"/>
              </a:rPr>
              <a:t>(Y=y)     </a:t>
            </a:r>
            <a:r>
              <a:rPr lang="en-US" sz="2000" dirty="0">
                <a:latin typeface="Calibri" charset="0"/>
              </a:rPr>
              <a:t>for all </a:t>
            </a:r>
            <a:r>
              <a:rPr lang="en-US" sz="2000" dirty="0" err="1">
                <a:latin typeface="Calibri" charset="0"/>
              </a:rPr>
              <a:t>x,</a:t>
            </a:r>
            <a:r>
              <a:rPr lang="en-US" sz="2000" dirty="0" err="1" smtClean="0">
                <a:latin typeface="Calibri" charset="0"/>
              </a:rPr>
              <a:t>y</a:t>
            </a:r>
            <a:endParaRPr lang="en-US" sz="2000" dirty="0" smtClean="0">
              <a:latin typeface="Calibri" charset="0"/>
            </a:endParaRPr>
          </a:p>
          <a:p>
            <a:pPr lvl="1" eaLnBrk="1" hangingPunct="1">
              <a:defRPr/>
            </a:pPr>
            <a:r>
              <a:rPr lang="en-US" sz="2000" dirty="0" smtClean="0">
                <a:latin typeface="Calibri" charset="0"/>
              </a:rPr>
              <a:t>Shorthand: p(X,Y) = P(X) P(Y)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alibri" charset="0"/>
              </a:rPr>
              <a:t>Equivalent:  p(</a:t>
            </a:r>
            <a:r>
              <a:rPr lang="en-US" sz="2000" dirty="0">
                <a:latin typeface="Calibri" charset="0"/>
              </a:rPr>
              <a:t>X</a:t>
            </a:r>
            <a:r>
              <a:rPr lang="en-US" sz="2000" dirty="0" smtClean="0">
                <a:latin typeface="Calibri" charset="0"/>
              </a:rPr>
              <a:t>|</a:t>
            </a:r>
            <a:r>
              <a:rPr lang="en-US" sz="2000" dirty="0">
                <a:latin typeface="Calibri" charset="0"/>
              </a:rPr>
              <a:t>Y</a:t>
            </a:r>
            <a:r>
              <a:rPr lang="en-US" sz="2000" dirty="0" smtClean="0">
                <a:latin typeface="Calibri" charset="0"/>
              </a:rPr>
              <a:t>) = p(X)   or  p(</a:t>
            </a:r>
            <a:r>
              <a:rPr lang="en-US" sz="2000" dirty="0">
                <a:latin typeface="Calibri" charset="0"/>
              </a:rPr>
              <a:t>Y</a:t>
            </a:r>
            <a:r>
              <a:rPr lang="en-US" sz="2000" dirty="0" smtClean="0">
                <a:latin typeface="Calibri" charset="0"/>
              </a:rPr>
              <a:t>|</a:t>
            </a:r>
            <a:r>
              <a:rPr lang="en-US" sz="2000" dirty="0">
                <a:latin typeface="Calibri" charset="0"/>
              </a:rPr>
              <a:t>X</a:t>
            </a:r>
            <a:r>
              <a:rPr lang="en-US" sz="2000" dirty="0" smtClean="0">
                <a:latin typeface="Calibri" charset="0"/>
              </a:rPr>
              <a:t>) = p(Y)          (if p(Y), p(X) &gt; 0)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alibri" charset="0"/>
              </a:rPr>
              <a:t>Intuition:  knowing X has no information about Y (or vice versa)</a:t>
            </a:r>
            <a:endParaRPr lang="en-US" sz="2000" dirty="0">
              <a:latin typeface="Calibri" charset="0"/>
            </a:endParaRPr>
          </a:p>
          <a:p>
            <a:pPr lvl="3"/>
            <a:endParaRPr lang="en-US" sz="1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88650"/>
            <a:ext cx="2133600" cy="365125"/>
          </a:xfrm>
        </p:spPr>
        <p:txBody>
          <a:bodyPr/>
          <a:lstStyle/>
          <a:p>
            <a:fld id="{ED6BA5D5-3086-1847-A53E-A0463E9A9F99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74525"/>
              </p:ext>
            </p:extLst>
          </p:nvPr>
        </p:nvGraphicFramePr>
        <p:xfrm>
          <a:off x="6369320" y="3788794"/>
          <a:ext cx="1976394" cy="271769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1554"/>
                <a:gridCol w="251554"/>
                <a:gridCol w="279472"/>
                <a:gridCol w="1193814"/>
              </a:tblGrid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A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B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C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P(A,B,C)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.4 * .7 * .1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.4</a:t>
                      </a:r>
                      <a:r>
                        <a:rPr lang="en-US" sz="1400" baseline="0" dirty="0" smtClean="0"/>
                        <a:t> * .7 * .9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.4</a:t>
                      </a:r>
                      <a:r>
                        <a:rPr lang="en-US" sz="1400" baseline="0" dirty="0" smtClean="0"/>
                        <a:t> * .3 * .1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 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 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 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 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" name="CustomShape 4"/>
          <p:cNvSpPr/>
          <p:nvPr/>
        </p:nvSpPr>
        <p:spPr>
          <a:xfrm>
            <a:off x="4990181" y="4383478"/>
            <a:ext cx="888111" cy="392882"/>
          </a:xfrm>
          <a:prstGeom prst="rightArrow">
            <a:avLst>
              <a:gd name="adj1" fmla="val 50000"/>
              <a:gd name="adj2" fmla="val 83150"/>
            </a:avLst>
          </a:prstGeom>
          <a:solidFill>
            <a:srgbClr val="99CC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" name="TextBox 36"/>
          <p:cNvSpPr txBox="1"/>
          <p:nvPr/>
        </p:nvSpPr>
        <p:spPr>
          <a:xfrm>
            <a:off x="5366648" y="3886959"/>
            <a:ext cx="693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Joint:</a:t>
            </a:r>
            <a:endParaRPr lang="en-US" dirty="0"/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796684"/>
              </p:ext>
            </p:extLst>
          </p:nvPr>
        </p:nvGraphicFramePr>
        <p:xfrm>
          <a:off x="394305" y="3921054"/>
          <a:ext cx="1195096" cy="89909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9472"/>
                <a:gridCol w="915624"/>
              </a:tblGrid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A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P(A)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7080F"/>
                          </a:solidFill>
                          <a:latin typeface="Tahoma"/>
                          <a:ea typeface="PMingLiU"/>
                        </a:rPr>
                        <a:t>0.4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0.6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061273"/>
              </p:ext>
            </p:extLst>
          </p:nvPr>
        </p:nvGraphicFramePr>
        <p:xfrm>
          <a:off x="1870500" y="3921054"/>
          <a:ext cx="1195096" cy="89909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9472"/>
                <a:gridCol w="915624"/>
              </a:tblGrid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B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P(B)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7080F"/>
                          </a:solidFill>
                          <a:latin typeface="Tahoma"/>
                          <a:ea typeface="PMingLiU"/>
                        </a:rPr>
                        <a:t>0.7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0.3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890882"/>
              </p:ext>
            </p:extLst>
          </p:nvPr>
        </p:nvGraphicFramePr>
        <p:xfrm>
          <a:off x="3352800" y="3921054"/>
          <a:ext cx="1195096" cy="89909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9472"/>
                <a:gridCol w="915624"/>
              </a:tblGrid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C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P(C)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7080F"/>
                          </a:solidFill>
                          <a:latin typeface="Tahoma"/>
                          <a:ea typeface="PMingLiU"/>
                        </a:rPr>
                        <a:t>0.1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0.9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387046" y="3503342"/>
            <a:ext cx="375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Independent probability distributions: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37810" y="4923882"/>
            <a:ext cx="4361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can </a:t>
            </a:r>
            <a:r>
              <a:rPr lang="en-US" b="1" u="sng" dirty="0" smtClean="0"/>
              <a:t>greatly</a:t>
            </a:r>
            <a:r>
              <a:rPr lang="en-US" dirty="0" smtClean="0"/>
              <a:t> reduce representation size!</a:t>
            </a:r>
          </a:p>
        </p:txBody>
      </p:sp>
    </p:spTree>
    <p:extLst>
      <p:ext uri="{BB962C8B-B14F-4D97-AF65-F5344CB8AC3E}">
        <p14:creationId xmlns:p14="http://schemas.microsoft.com/office/powerpoint/2010/main" val="50442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6" grpId="0"/>
      <p:bldP spid="4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>
                <a:latin typeface="Calibri" charset="0"/>
              </a:rPr>
              <a:t>X</a:t>
            </a:r>
            <a:r>
              <a:rPr lang="en-US" sz="2400" dirty="0" smtClean="0">
                <a:latin typeface="Calibri" charset="0"/>
              </a:rPr>
              <a:t>, </a:t>
            </a:r>
            <a:r>
              <a:rPr lang="en-US" sz="2400" dirty="0">
                <a:latin typeface="Calibri" charset="0"/>
              </a:rPr>
              <a:t>Y</a:t>
            </a:r>
            <a:r>
              <a:rPr lang="en-US" sz="2400" dirty="0" smtClean="0">
                <a:latin typeface="Calibri" charset="0"/>
              </a:rPr>
              <a:t> </a:t>
            </a:r>
            <a:r>
              <a:rPr lang="en-US" sz="2400" dirty="0">
                <a:latin typeface="Calibri" charset="0"/>
              </a:rPr>
              <a:t>independent:</a:t>
            </a:r>
          </a:p>
          <a:p>
            <a:pPr lvl="1" eaLnBrk="1" hangingPunct="1">
              <a:defRPr/>
            </a:pPr>
            <a:r>
              <a:rPr lang="en-US" sz="2000" dirty="0">
                <a:latin typeface="Calibri" charset="0"/>
              </a:rPr>
              <a:t>p</a:t>
            </a:r>
            <a:r>
              <a:rPr lang="en-US" sz="2000" dirty="0" smtClean="0">
                <a:latin typeface="Calibri" charset="0"/>
              </a:rPr>
              <a:t>(X=</a:t>
            </a:r>
            <a:r>
              <a:rPr lang="en-US" sz="2000" dirty="0" err="1" smtClean="0">
                <a:latin typeface="Calibri" charset="0"/>
              </a:rPr>
              <a:t>x,Y</a:t>
            </a:r>
            <a:r>
              <a:rPr lang="en-US" sz="2000" dirty="0" smtClean="0">
                <a:latin typeface="Calibri" charset="0"/>
              </a:rPr>
              <a:t>=y) </a:t>
            </a:r>
            <a:r>
              <a:rPr lang="en-US" sz="2000" dirty="0">
                <a:latin typeface="Calibri" charset="0"/>
              </a:rPr>
              <a:t>= p</a:t>
            </a:r>
            <a:r>
              <a:rPr lang="en-US" sz="2000" dirty="0" smtClean="0">
                <a:latin typeface="Calibri" charset="0"/>
              </a:rPr>
              <a:t>(X=x) </a:t>
            </a:r>
            <a:r>
              <a:rPr lang="en-US" sz="2000" dirty="0">
                <a:latin typeface="Calibri" charset="0"/>
              </a:rPr>
              <a:t>p</a:t>
            </a:r>
            <a:r>
              <a:rPr lang="en-US" sz="2000" dirty="0" smtClean="0">
                <a:latin typeface="Calibri" charset="0"/>
              </a:rPr>
              <a:t>(Y=y)     </a:t>
            </a:r>
            <a:r>
              <a:rPr lang="en-US" sz="2000" dirty="0">
                <a:latin typeface="Calibri" charset="0"/>
              </a:rPr>
              <a:t>for all </a:t>
            </a:r>
            <a:r>
              <a:rPr lang="en-US" sz="2000" dirty="0" err="1">
                <a:latin typeface="Calibri" charset="0"/>
              </a:rPr>
              <a:t>x,</a:t>
            </a:r>
            <a:r>
              <a:rPr lang="en-US" sz="2000" dirty="0" err="1" smtClean="0">
                <a:latin typeface="Calibri" charset="0"/>
              </a:rPr>
              <a:t>y</a:t>
            </a:r>
            <a:endParaRPr lang="en-US" sz="2000" dirty="0" smtClean="0">
              <a:latin typeface="Calibri" charset="0"/>
            </a:endParaRPr>
          </a:p>
          <a:p>
            <a:pPr lvl="1" eaLnBrk="1" hangingPunct="1">
              <a:defRPr/>
            </a:pPr>
            <a:r>
              <a:rPr lang="en-US" sz="2000" dirty="0" smtClean="0">
                <a:latin typeface="Calibri" charset="0"/>
              </a:rPr>
              <a:t>Shorthand: p(X,Y) = P(X) P(Y)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alibri" charset="0"/>
              </a:rPr>
              <a:t>Equivalent:  p(</a:t>
            </a:r>
            <a:r>
              <a:rPr lang="en-US" sz="2000" dirty="0">
                <a:latin typeface="Calibri" charset="0"/>
              </a:rPr>
              <a:t>X</a:t>
            </a:r>
            <a:r>
              <a:rPr lang="en-US" sz="2000" dirty="0" smtClean="0">
                <a:latin typeface="Calibri" charset="0"/>
              </a:rPr>
              <a:t>|</a:t>
            </a:r>
            <a:r>
              <a:rPr lang="en-US" sz="2000" dirty="0">
                <a:latin typeface="Calibri" charset="0"/>
              </a:rPr>
              <a:t>Y</a:t>
            </a:r>
            <a:r>
              <a:rPr lang="en-US" sz="2000" dirty="0" smtClean="0">
                <a:latin typeface="Calibri" charset="0"/>
              </a:rPr>
              <a:t>) = p(X)   or  p(</a:t>
            </a:r>
            <a:r>
              <a:rPr lang="en-US" sz="2000" dirty="0">
                <a:latin typeface="Calibri" charset="0"/>
              </a:rPr>
              <a:t>Y</a:t>
            </a:r>
            <a:r>
              <a:rPr lang="en-US" sz="2000" dirty="0" smtClean="0">
                <a:latin typeface="Calibri" charset="0"/>
              </a:rPr>
              <a:t>|</a:t>
            </a:r>
            <a:r>
              <a:rPr lang="en-US" sz="2000" dirty="0">
                <a:latin typeface="Calibri" charset="0"/>
              </a:rPr>
              <a:t>X</a:t>
            </a:r>
            <a:r>
              <a:rPr lang="en-US" sz="2000" dirty="0" smtClean="0">
                <a:latin typeface="Calibri" charset="0"/>
              </a:rPr>
              <a:t>) = p(Y)          (if p(Y), p(X) &gt; 0)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alibri" charset="0"/>
              </a:rPr>
              <a:t>Intuition:  knowing X has no information about Y (or vice versa)</a:t>
            </a:r>
            <a:endParaRPr lang="en-US" sz="2000" dirty="0">
              <a:latin typeface="Calibri" charset="0"/>
            </a:endParaRPr>
          </a:p>
          <a:p>
            <a:pPr lvl="3"/>
            <a:endParaRPr lang="en-US" sz="1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553200" y="6488650"/>
            <a:ext cx="2133600" cy="365125"/>
          </a:xfrm>
        </p:spPr>
        <p:txBody>
          <a:bodyPr/>
          <a:lstStyle/>
          <a:p>
            <a:fld id="{ED6BA5D5-3086-1847-A53E-A0463E9A9F99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714000"/>
              </p:ext>
            </p:extLst>
          </p:nvPr>
        </p:nvGraphicFramePr>
        <p:xfrm>
          <a:off x="394305" y="3921054"/>
          <a:ext cx="1195096" cy="89909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9472"/>
                <a:gridCol w="915624"/>
              </a:tblGrid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A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P(A)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7080F"/>
                          </a:solidFill>
                          <a:latin typeface="Tahoma"/>
                          <a:ea typeface="PMingLiU"/>
                        </a:rPr>
                        <a:t>0.4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0.6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72291"/>
              </p:ext>
            </p:extLst>
          </p:nvPr>
        </p:nvGraphicFramePr>
        <p:xfrm>
          <a:off x="6369320" y="3788794"/>
          <a:ext cx="1976394" cy="271769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1554"/>
                <a:gridCol w="251554"/>
                <a:gridCol w="279472"/>
                <a:gridCol w="1193814"/>
              </a:tblGrid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A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B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C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P(A,B,C)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0.028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0.252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0.012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0.108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0.042 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0.378 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0.018 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0.162 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557922"/>
              </p:ext>
            </p:extLst>
          </p:nvPr>
        </p:nvGraphicFramePr>
        <p:xfrm>
          <a:off x="1870500" y="3921054"/>
          <a:ext cx="1195096" cy="89909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9472"/>
                <a:gridCol w="915624"/>
              </a:tblGrid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B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P(B)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7080F"/>
                          </a:solidFill>
                          <a:latin typeface="Tahoma"/>
                          <a:ea typeface="PMingLiU"/>
                        </a:rPr>
                        <a:t>0.7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0.3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550878"/>
              </p:ext>
            </p:extLst>
          </p:nvPr>
        </p:nvGraphicFramePr>
        <p:xfrm>
          <a:off x="3352800" y="3921054"/>
          <a:ext cx="1195096" cy="89909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9472"/>
                <a:gridCol w="915624"/>
              </a:tblGrid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C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P(C)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7080F"/>
                          </a:solidFill>
                          <a:latin typeface="Tahoma"/>
                          <a:ea typeface="PMingLiU"/>
                        </a:rPr>
                        <a:t>0.1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0.9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" name="CustomShape 4"/>
          <p:cNvSpPr/>
          <p:nvPr/>
        </p:nvSpPr>
        <p:spPr>
          <a:xfrm>
            <a:off x="4990181" y="4383478"/>
            <a:ext cx="888111" cy="392882"/>
          </a:xfrm>
          <a:prstGeom prst="rightArrow">
            <a:avLst>
              <a:gd name="adj1" fmla="val 50000"/>
              <a:gd name="adj2" fmla="val 83150"/>
            </a:avLst>
          </a:prstGeom>
          <a:solidFill>
            <a:srgbClr val="99CC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TextBox 5"/>
          <p:cNvSpPr txBox="1"/>
          <p:nvPr/>
        </p:nvSpPr>
        <p:spPr>
          <a:xfrm>
            <a:off x="387046" y="3503342"/>
            <a:ext cx="375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Independent probability distributions: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369320" y="3317850"/>
            <a:ext cx="191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Joint probabilities: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7810" y="4923882"/>
            <a:ext cx="50692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can </a:t>
            </a:r>
            <a:r>
              <a:rPr lang="en-US" b="1" u="sng" dirty="0" smtClean="0"/>
              <a:t>greatly</a:t>
            </a:r>
            <a:r>
              <a:rPr lang="en-US" dirty="0" smtClean="0"/>
              <a:t> reduce representation size!</a:t>
            </a:r>
          </a:p>
          <a:p>
            <a:endParaRPr lang="en-US" dirty="0"/>
          </a:p>
          <a:p>
            <a:r>
              <a:rPr lang="en-US" dirty="0" smtClean="0"/>
              <a:t>Note: it is hard to “read” independence </a:t>
            </a:r>
          </a:p>
          <a:p>
            <a:r>
              <a:rPr lang="en-US" dirty="0" smtClean="0"/>
              <a:t>    from the joint distribution.</a:t>
            </a:r>
          </a:p>
          <a:p>
            <a:r>
              <a:rPr lang="en-US" dirty="0" smtClean="0"/>
              <a:t>We can “test” for it,  but to do so requires a number</a:t>
            </a:r>
          </a:p>
          <a:p>
            <a:r>
              <a:rPr lang="en-US" dirty="0"/>
              <a:t>    </a:t>
            </a:r>
            <a:r>
              <a:rPr lang="en-US" dirty="0" smtClean="0"/>
              <a:t>of tests equal to the size of the joint distribution.</a:t>
            </a:r>
          </a:p>
        </p:txBody>
      </p:sp>
    </p:spTree>
    <p:extLst>
      <p:ext uri="{BB962C8B-B14F-4D97-AF65-F5344CB8AC3E}">
        <p14:creationId xmlns:p14="http://schemas.microsoft.com/office/powerpoint/2010/main" val="422478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>
                <a:latin typeface="Calibri" charset="0"/>
              </a:rPr>
              <a:t>X</a:t>
            </a:r>
            <a:r>
              <a:rPr lang="en-US" sz="2400" dirty="0" smtClean="0">
                <a:latin typeface="Calibri" charset="0"/>
              </a:rPr>
              <a:t>, </a:t>
            </a:r>
            <a:r>
              <a:rPr lang="en-US" sz="2400" dirty="0">
                <a:latin typeface="Calibri" charset="0"/>
              </a:rPr>
              <a:t>Y</a:t>
            </a:r>
            <a:r>
              <a:rPr lang="en-US" sz="2400" dirty="0" smtClean="0">
                <a:latin typeface="Calibri" charset="0"/>
              </a:rPr>
              <a:t> independent given Z</a:t>
            </a:r>
            <a:endParaRPr lang="en-US" sz="2400" dirty="0">
              <a:latin typeface="Calibri" charset="0"/>
            </a:endParaRPr>
          </a:p>
          <a:p>
            <a:pPr lvl="1" eaLnBrk="1" hangingPunct="1">
              <a:defRPr/>
            </a:pPr>
            <a:r>
              <a:rPr lang="en-US" sz="2000" dirty="0">
                <a:latin typeface="Calibri" charset="0"/>
              </a:rPr>
              <a:t>p</a:t>
            </a:r>
            <a:r>
              <a:rPr lang="en-US" sz="2000" dirty="0" smtClean="0">
                <a:latin typeface="Calibri" charset="0"/>
              </a:rPr>
              <a:t>(X=</a:t>
            </a:r>
            <a:r>
              <a:rPr lang="en-US" sz="2000" dirty="0" err="1" smtClean="0">
                <a:latin typeface="Calibri" charset="0"/>
              </a:rPr>
              <a:t>x,Y</a:t>
            </a:r>
            <a:r>
              <a:rPr lang="en-US" sz="2000" dirty="0" smtClean="0">
                <a:latin typeface="Calibri" charset="0"/>
              </a:rPr>
              <a:t>=</a:t>
            </a:r>
            <a:r>
              <a:rPr lang="en-US" sz="2000" dirty="0" err="1" smtClean="0">
                <a:latin typeface="Calibri" charset="0"/>
              </a:rPr>
              <a:t>y|Z</a:t>
            </a:r>
            <a:r>
              <a:rPr lang="en-US" sz="2000" dirty="0" smtClean="0">
                <a:latin typeface="Calibri" charset="0"/>
              </a:rPr>
              <a:t>=z) </a:t>
            </a:r>
            <a:r>
              <a:rPr lang="en-US" sz="2000" dirty="0">
                <a:latin typeface="Calibri" charset="0"/>
              </a:rPr>
              <a:t>= p</a:t>
            </a:r>
            <a:r>
              <a:rPr lang="en-US" sz="2000" dirty="0" smtClean="0">
                <a:latin typeface="Calibri" charset="0"/>
              </a:rPr>
              <a:t>(X=</a:t>
            </a:r>
            <a:r>
              <a:rPr lang="en-US" sz="2000" dirty="0" err="1" smtClean="0">
                <a:latin typeface="Calibri" charset="0"/>
              </a:rPr>
              <a:t>x|Z</a:t>
            </a:r>
            <a:r>
              <a:rPr lang="en-US" sz="2000" dirty="0" smtClean="0">
                <a:latin typeface="Calibri" charset="0"/>
              </a:rPr>
              <a:t>=z) </a:t>
            </a:r>
            <a:r>
              <a:rPr lang="en-US" sz="2000" dirty="0">
                <a:latin typeface="Calibri" charset="0"/>
              </a:rPr>
              <a:t>p</a:t>
            </a:r>
            <a:r>
              <a:rPr lang="en-US" sz="2000" dirty="0" smtClean="0">
                <a:latin typeface="Calibri" charset="0"/>
              </a:rPr>
              <a:t>(Y=</a:t>
            </a:r>
            <a:r>
              <a:rPr lang="en-US" sz="2000" dirty="0" err="1">
                <a:latin typeface="Calibri" charset="0"/>
              </a:rPr>
              <a:t>y</a:t>
            </a:r>
            <a:r>
              <a:rPr lang="en-US" sz="2000" dirty="0" err="1" smtClean="0">
                <a:latin typeface="Calibri" charset="0"/>
              </a:rPr>
              <a:t>|Z</a:t>
            </a:r>
            <a:r>
              <a:rPr lang="en-US" sz="2000" dirty="0" smtClean="0">
                <a:latin typeface="Calibri" charset="0"/>
              </a:rPr>
              <a:t>=z)     </a:t>
            </a:r>
            <a:r>
              <a:rPr lang="en-US" sz="2000" dirty="0">
                <a:latin typeface="Calibri" charset="0"/>
              </a:rPr>
              <a:t>for all </a:t>
            </a:r>
            <a:r>
              <a:rPr lang="en-US" sz="2000" dirty="0" err="1">
                <a:latin typeface="Calibri" charset="0"/>
              </a:rPr>
              <a:t>x,</a:t>
            </a:r>
            <a:r>
              <a:rPr lang="en-US" sz="2000" dirty="0" err="1" smtClean="0">
                <a:latin typeface="Calibri" charset="0"/>
              </a:rPr>
              <a:t>y,z</a:t>
            </a:r>
            <a:endParaRPr lang="en-US" sz="2000" dirty="0" smtClean="0">
              <a:latin typeface="Calibri" charset="0"/>
            </a:endParaRPr>
          </a:p>
          <a:p>
            <a:pPr lvl="1" eaLnBrk="1" hangingPunct="1">
              <a:defRPr/>
            </a:pPr>
            <a:r>
              <a:rPr lang="en-US" sz="2000" dirty="0" smtClean="0">
                <a:latin typeface="Calibri" charset="0"/>
              </a:rPr>
              <a:t>Equivalent:  p(X|Y,Z) = p(X|Z)   or  p(Y|X,Z) = p(Y|Z)    		(if all &gt; 0)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alibri" charset="0"/>
              </a:rPr>
              <a:t>Intuition: X has no additional info about Y beyond Z’s</a:t>
            </a:r>
            <a:endParaRPr lang="en-US" sz="2000" dirty="0">
              <a:latin typeface="Calibri" charset="0"/>
            </a:endParaRPr>
          </a:p>
          <a:p>
            <a:pPr lvl="2"/>
            <a:endParaRPr lang="en-US" sz="1800" dirty="0" smtClean="0"/>
          </a:p>
          <a:p>
            <a:r>
              <a:rPr lang="en-US" sz="2400" dirty="0" smtClean="0"/>
              <a:t>Example</a:t>
            </a:r>
          </a:p>
          <a:p>
            <a:pPr lvl="4"/>
            <a:endParaRPr lang="en-US" sz="1400" dirty="0" smtClean="0"/>
          </a:p>
          <a:p>
            <a:pPr marL="457200" lvl="1" indent="0">
              <a:buNone/>
            </a:pPr>
            <a:r>
              <a:rPr lang="en-US" sz="2000" dirty="0" smtClean="0"/>
              <a:t>X = height                        p(</a:t>
            </a:r>
            <a:r>
              <a:rPr lang="en-US" sz="2000" dirty="0" err="1" smtClean="0"/>
              <a:t>height|reading</a:t>
            </a:r>
            <a:r>
              <a:rPr lang="en-US" sz="2000" dirty="0" smtClean="0"/>
              <a:t>, age) = p(</a:t>
            </a:r>
            <a:r>
              <a:rPr lang="en-US" sz="2000" dirty="0" err="1" smtClean="0"/>
              <a:t>height|age</a:t>
            </a:r>
            <a:r>
              <a:rPr lang="en-US" sz="2000" dirty="0" smtClean="0"/>
              <a:t>)</a:t>
            </a:r>
            <a:endParaRPr lang="en-US" dirty="0" smtClean="0"/>
          </a:p>
          <a:p>
            <a:pPr marL="457200" lvl="1" indent="0">
              <a:buNone/>
            </a:pPr>
            <a:r>
              <a:rPr lang="en-US" sz="2000" dirty="0" smtClean="0"/>
              <a:t>Y = reading ability          p(</a:t>
            </a:r>
            <a:r>
              <a:rPr lang="en-US" sz="2000" dirty="0" err="1" smtClean="0"/>
              <a:t>reading|height</a:t>
            </a:r>
            <a:r>
              <a:rPr lang="en-US" sz="2000" dirty="0" smtClean="0"/>
              <a:t>, age) = p(</a:t>
            </a:r>
            <a:r>
              <a:rPr lang="en-US" sz="2000" dirty="0" err="1" smtClean="0"/>
              <a:t>reading|age</a:t>
            </a:r>
            <a:r>
              <a:rPr lang="en-US" sz="2000" dirty="0" smtClean="0"/>
              <a:t>)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000" dirty="0" smtClean="0"/>
              <a:t>Z = age</a:t>
            </a:r>
          </a:p>
          <a:p>
            <a:pPr marL="457200" lvl="1" indent="0">
              <a:buNone/>
            </a:pPr>
            <a:endParaRPr lang="en-US" sz="1100" dirty="0" smtClean="0"/>
          </a:p>
          <a:p>
            <a:pPr marL="457200" lvl="1" indent="0">
              <a:buNone/>
            </a:pPr>
            <a:r>
              <a:rPr lang="en-US" sz="2000" dirty="0" smtClean="0"/>
              <a:t>Height and reading ability are dependent (not independent), but are conditionally independent given age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88650"/>
            <a:ext cx="2133600" cy="365125"/>
          </a:xfrm>
        </p:spPr>
        <p:txBody>
          <a:bodyPr/>
          <a:lstStyle/>
          <a:p>
            <a:pPr>
              <a:defRPr/>
            </a:pPr>
            <a:fld id="{DD00BBBD-0080-0C43-A1EF-A6AA09B1F73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3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49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Conditional Independence</a:t>
            </a:r>
          </a:p>
        </p:txBody>
      </p:sp>
      <p:sp>
        <p:nvSpPr>
          <p:cNvPr id="35843" name="Line 4"/>
          <p:cNvSpPr>
            <a:spLocks noChangeShapeType="1"/>
          </p:cNvSpPr>
          <p:nvPr/>
        </p:nvSpPr>
        <p:spPr bwMode="auto">
          <a:xfrm flipV="1">
            <a:off x="20574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Line 5"/>
          <p:cNvSpPr>
            <a:spLocks noChangeShapeType="1"/>
          </p:cNvSpPr>
          <p:nvPr/>
        </p:nvSpPr>
        <p:spPr bwMode="auto">
          <a:xfrm>
            <a:off x="2057400" y="49530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Oval 6"/>
          <p:cNvSpPr>
            <a:spLocks noChangeArrowheads="1"/>
          </p:cNvSpPr>
          <p:nvPr/>
        </p:nvSpPr>
        <p:spPr bwMode="auto">
          <a:xfrm>
            <a:off x="2743200" y="4038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46" name="Oval 7"/>
          <p:cNvSpPr>
            <a:spLocks noChangeArrowheads="1"/>
          </p:cNvSpPr>
          <p:nvPr/>
        </p:nvSpPr>
        <p:spPr bwMode="auto">
          <a:xfrm>
            <a:off x="2743200" y="4267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47" name="Oval 8"/>
          <p:cNvSpPr>
            <a:spLocks noChangeArrowheads="1"/>
          </p:cNvSpPr>
          <p:nvPr/>
        </p:nvSpPr>
        <p:spPr bwMode="auto">
          <a:xfrm>
            <a:off x="2895600" y="4038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48" name="Oval 9"/>
          <p:cNvSpPr>
            <a:spLocks noChangeArrowheads="1"/>
          </p:cNvSpPr>
          <p:nvPr/>
        </p:nvSpPr>
        <p:spPr bwMode="auto">
          <a:xfrm>
            <a:off x="2971800" y="4191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49" name="Oval 10"/>
          <p:cNvSpPr>
            <a:spLocks noChangeArrowheads="1"/>
          </p:cNvSpPr>
          <p:nvPr/>
        </p:nvSpPr>
        <p:spPr bwMode="auto">
          <a:xfrm>
            <a:off x="3124200" y="4343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50" name="Oval 11"/>
          <p:cNvSpPr>
            <a:spLocks noChangeArrowheads="1"/>
          </p:cNvSpPr>
          <p:nvPr/>
        </p:nvSpPr>
        <p:spPr bwMode="auto">
          <a:xfrm>
            <a:off x="2895600" y="4419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51" name="Oval 12"/>
          <p:cNvSpPr>
            <a:spLocks noChangeArrowheads="1"/>
          </p:cNvSpPr>
          <p:nvPr/>
        </p:nvSpPr>
        <p:spPr bwMode="auto">
          <a:xfrm>
            <a:off x="3124200" y="4114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52" name="Oval 13"/>
          <p:cNvSpPr>
            <a:spLocks noChangeArrowheads="1"/>
          </p:cNvSpPr>
          <p:nvPr/>
        </p:nvSpPr>
        <p:spPr bwMode="auto">
          <a:xfrm>
            <a:off x="3581400" y="34290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53" name="Oval 14"/>
          <p:cNvSpPr>
            <a:spLocks noChangeArrowheads="1"/>
          </p:cNvSpPr>
          <p:nvPr/>
        </p:nvSpPr>
        <p:spPr bwMode="auto">
          <a:xfrm>
            <a:off x="3581400" y="36576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54" name="Oval 15"/>
          <p:cNvSpPr>
            <a:spLocks noChangeArrowheads="1"/>
          </p:cNvSpPr>
          <p:nvPr/>
        </p:nvSpPr>
        <p:spPr bwMode="auto">
          <a:xfrm>
            <a:off x="3733800" y="34290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55" name="Oval 16"/>
          <p:cNvSpPr>
            <a:spLocks noChangeArrowheads="1"/>
          </p:cNvSpPr>
          <p:nvPr/>
        </p:nvSpPr>
        <p:spPr bwMode="auto">
          <a:xfrm>
            <a:off x="3810000" y="35814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56" name="Oval 17"/>
          <p:cNvSpPr>
            <a:spLocks noChangeArrowheads="1"/>
          </p:cNvSpPr>
          <p:nvPr/>
        </p:nvSpPr>
        <p:spPr bwMode="auto">
          <a:xfrm>
            <a:off x="3962400" y="37338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57" name="Oval 18"/>
          <p:cNvSpPr>
            <a:spLocks noChangeArrowheads="1"/>
          </p:cNvSpPr>
          <p:nvPr/>
        </p:nvSpPr>
        <p:spPr bwMode="auto">
          <a:xfrm>
            <a:off x="3733800" y="38100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58" name="Oval 19"/>
          <p:cNvSpPr>
            <a:spLocks noChangeArrowheads="1"/>
          </p:cNvSpPr>
          <p:nvPr/>
        </p:nvSpPr>
        <p:spPr bwMode="auto">
          <a:xfrm>
            <a:off x="3962400" y="35052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59" name="Oval 20"/>
          <p:cNvSpPr>
            <a:spLocks noChangeArrowheads="1"/>
          </p:cNvSpPr>
          <p:nvPr/>
        </p:nvSpPr>
        <p:spPr bwMode="auto">
          <a:xfrm>
            <a:off x="4419600" y="2819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60" name="Oval 21"/>
          <p:cNvSpPr>
            <a:spLocks noChangeArrowheads="1"/>
          </p:cNvSpPr>
          <p:nvPr/>
        </p:nvSpPr>
        <p:spPr bwMode="auto">
          <a:xfrm>
            <a:off x="4419600" y="30480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61" name="Oval 22"/>
          <p:cNvSpPr>
            <a:spLocks noChangeArrowheads="1"/>
          </p:cNvSpPr>
          <p:nvPr/>
        </p:nvSpPr>
        <p:spPr bwMode="auto">
          <a:xfrm>
            <a:off x="4572000" y="2819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62" name="Oval 23"/>
          <p:cNvSpPr>
            <a:spLocks noChangeArrowheads="1"/>
          </p:cNvSpPr>
          <p:nvPr/>
        </p:nvSpPr>
        <p:spPr bwMode="auto">
          <a:xfrm>
            <a:off x="4648200" y="29718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63" name="Oval 24"/>
          <p:cNvSpPr>
            <a:spLocks noChangeArrowheads="1"/>
          </p:cNvSpPr>
          <p:nvPr/>
        </p:nvSpPr>
        <p:spPr bwMode="auto">
          <a:xfrm>
            <a:off x="4800600" y="31242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64" name="Oval 25"/>
          <p:cNvSpPr>
            <a:spLocks noChangeArrowheads="1"/>
          </p:cNvSpPr>
          <p:nvPr/>
        </p:nvSpPr>
        <p:spPr bwMode="auto">
          <a:xfrm>
            <a:off x="4572000" y="3200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65" name="Oval 26"/>
          <p:cNvSpPr>
            <a:spLocks noChangeArrowheads="1"/>
          </p:cNvSpPr>
          <p:nvPr/>
        </p:nvSpPr>
        <p:spPr bwMode="auto">
          <a:xfrm>
            <a:off x="4800600" y="28956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66" name="Oval 27"/>
          <p:cNvSpPr>
            <a:spLocks noChangeArrowheads="1"/>
          </p:cNvSpPr>
          <p:nvPr/>
        </p:nvSpPr>
        <p:spPr bwMode="auto">
          <a:xfrm>
            <a:off x="5257800" y="2209800"/>
            <a:ext cx="76200" cy="76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67" name="Oval 28"/>
          <p:cNvSpPr>
            <a:spLocks noChangeArrowheads="1"/>
          </p:cNvSpPr>
          <p:nvPr/>
        </p:nvSpPr>
        <p:spPr bwMode="auto">
          <a:xfrm>
            <a:off x="5257800" y="2438400"/>
            <a:ext cx="76200" cy="76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68" name="Oval 29"/>
          <p:cNvSpPr>
            <a:spLocks noChangeArrowheads="1"/>
          </p:cNvSpPr>
          <p:nvPr/>
        </p:nvSpPr>
        <p:spPr bwMode="auto">
          <a:xfrm>
            <a:off x="5410200" y="2209800"/>
            <a:ext cx="76200" cy="76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69" name="Oval 30"/>
          <p:cNvSpPr>
            <a:spLocks noChangeArrowheads="1"/>
          </p:cNvSpPr>
          <p:nvPr/>
        </p:nvSpPr>
        <p:spPr bwMode="auto">
          <a:xfrm>
            <a:off x="5486400" y="2362200"/>
            <a:ext cx="76200" cy="76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70" name="Oval 31"/>
          <p:cNvSpPr>
            <a:spLocks noChangeArrowheads="1"/>
          </p:cNvSpPr>
          <p:nvPr/>
        </p:nvSpPr>
        <p:spPr bwMode="auto">
          <a:xfrm>
            <a:off x="5638800" y="2514600"/>
            <a:ext cx="76200" cy="76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71" name="Oval 32"/>
          <p:cNvSpPr>
            <a:spLocks noChangeArrowheads="1"/>
          </p:cNvSpPr>
          <p:nvPr/>
        </p:nvSpPr>
        <p:spPr bwMode="auto">
          <a:xfrm>
            <a:off x="5410200" y="2590800"/>
            <a:ext cx="76200" cy="76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72" name="Oval 33"/>
          <p:cNvSpPr>
            <a:spLocks noChangeArrowheads="1"/>
          </p:cNvSpPr>
          <p:nvPr/>
        </p:nvSpPr>
        <p:spPr bwMode="auto">
          <a:xfrm>
            <a:off x="5638800" y="2286000"/>
            <a:ext cx="76200" cy="76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73" name="Text Box 34"/>
          <p:cNvSpPr txBox="1">
            <a:spLocks noChangeArrowheads="1"/>
          </p:cNvSpPr>
          <p:nvPr/>
        </p:nvSpPr>
        <p:spPr bwMode="auto">
          <a:xfrm>
            <a:off x="4022725" y="5065713"/>
            <a:ext cx="1339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Symptom 1</a:t>
            </a:r>
          </a:p>
        </p:txBody>
      </p:sp>
      <p:sp>
        <p:nvSpPr>
          <p:cNvPr id="35874" name="Text Box 35"/>
          <p:cNvSpPr txBox="1">
            <a:spLocks noChangeArrowheads="1"/>
          </p:cNvSpPr>
          <p:nvPr/>
        </p:nvSpPr>
        <p:spPr bwMode="auto">
          <a:xfrm>
            <a:off x="533400" y="2209800"/>
            <a:ext cx="133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Symptom 2</a:t>
            </a:r>
          </a:p>
        </p:txBody>
      </p:sp>
      <p:sp>
        <p:nvSpPr>
          <p:cNvPr id="35875" name="Text Box 36"/>
          <p:cNvSpPr txBox="1">
            <a:spLocks noChangeArrowheads="1"/>
          </p:cNvSpPr>
          <p:nvPr/>
        </p:nvSpPr>
        <p:spPr bwMode="auto">
          <a:xfrm>
            <a:off x="4495800" y="3581400"/>
            <a:ext cx="3829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Different values of C (condition variable)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correspond to different groups/colors</a:t>
            </a:r>
          </a:p>
        </p:txBody>
      </p:sp>
      <p:sp>
        <p:nvSpPr>
          <p:cNvPr id="35876" name="Text Box 37"/>
          <p:cNvSpPr txBox="1">
            <a:spLocks noChangeArrowheads="1"/>
          </p:cNvSpPr>
          <p:nvPr/>
        </p:nvSpPr>
        <p:spPr bwMode="auto">
          <a:xfrm>
            <a:off x="304800" y="5486400"/>
            <a:ext cx="8382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Arial" charset="0"/>
              </a:rPr>
              <a:t>Symptom </a:t>
            </a:r>
            <a:r>
              <a:rPr lang="en-US" altLang="en-US" sz="2000" dirty="0">
                <a:latin typeface="Arial" charset="0"/>
              </a:rPr>
              <a:t>1 and symptom 2 are </a:t>
            </a:r>
            <a:r>
              <a:rPr lang="en-US" altLang="en-US" sz="2000" u="sng" dirty="0">
                <a:latin typeface="Arial" charset="0"/>
              </a:rPr>
              <a:t>conditionally </a:t>
            </a:r>
            <a:r>
              <a:rPr lang="en-US" altLang="en-US" sz="2000" u="sng" dirty="0" smtClean="0">
                <a:latin typeface="Arial" charset="0"/>
              </a:rPr>
              <a:t>independent, given group.</a:t>
            </a:r>
            <a:endParaRPr lang="en-US" altLang="en-US" sz="2000" u="sng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Arial" charset="0"/>
              </a:rPr>
              <a:t>But clearly, symptom 1 and 2 are </a:t>
            </a:r>
            <a:r>
              <a:rPr lang="en-US" altLang="en-US" sz="2000" u="sng" dirty="0">
                <a:latin typeface="Arial" charset="0"/>
              </a:rPr>
              <a:t>marginally </a:t>
            </a:r>
            <a:r>
              <a:rPr lang="en-US" altLang="en-US" sz="2000" u="sng" dirty="0" smtClean="0">
                <a:latin typeface="Arial" charset="0"/>
              </a:rPr>
              <a:t>dependent, unconditionally.</a:t>
            </a:r>
            <a:r>
              <a:rPr lang="en-US" altLang="en-US" sz="2000" dirty="0" smtClean="0">
                <a:latin typeface="Arial" charset="0"/>
              </a:rPr>
              <a:t> </a:t>
            </a:r>
            <a:endParaRPr lang="en-US" alt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63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Conditional </a:t>
            </a:r>
            <a:r>
              <a:rPr lang="en-US" dirty="0" smtClean="0"/>
              <a:t>Independence Example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71" y="1058384"/>
            <a:ext cx="8936895" cy="53316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>
                <a:latin typeface="Calibri" charset="0"/>
              </a:rPr>
              <a:t>X</a:t>
            </a:r>
            <a:r>
              <a:rPr lang="en-US" sz="2400" dirty="0" smtClean="0">
                <a:latin typeface="Calibri" charset="0"/>
              </a:rPr>
              <a:t>, </a:t>
            </a:r>
            <a:r>
              <a:rPr lang="en-US" sz="2400" dirty="0">
                <a:latin typeface="Calibri" charset="0"/>
              </a:rPr>
              <a:t>Y</a:t>
            </a:r>
            <a:r>
              <a:rPr lang="en-US" sz="2400" dirty="0" smtClean="0">
                <a:latin typeface="Calibri" charset="0"/>
              </a:rPr>
              <a:t> independent given Z</a:t>
            </a:r>
            <a:endParaRPr lang="en-US" sz="2400" dirty="0">
              <a:latin typeface="Calibri" charset="0"/>
            </a:endParaRPr>
          </a:p>
          <a:p>
            <a:pPr lvl="1" eaLnBrk="1" hangingPunct="1">
              <a:defRPr/>
            </a:pPr>
            <a:r>
              <a:rPr lang="en-US" sz="2000" dirty="0">
                <a:latin typeface="Calibri" charset="0"/>
              </a:rPr>
              <a:t>p</a:t>
            </a:r>
            <a:r>
              <a:rPr lang="en-US" sz="2000" dirty="0" smtClean="0">
                <a:latin typeface="Calibri" charset="0"/>
              </a:rPr>
              <a:t>(X=</a:t>
            </a:r>
            <a:r>
              <a:rPr lang="en-US" sz="2000" dirty="0" err="1" smtClean="0">
                <a:latin typeface="Calibri" charset="0"/>
              </a:rPr>
              <a:t>x,Y</a:t>
            </a:r>
            <a:r>
              <a:rPr lang="en-US" sz="2000" dirty="0" smtClean="0">
                <a:latin typeface="Calibri" charset="0"/>
              </a:rPr>
              <a:t>=</a:t>
            </a:r>
            <a:r>
              <a:rPr lang="en-US" sz="2000" dirty="0" err="1" smtClean="0">
                <a:latin typeface="Calibri" charset="0"/>
              </a:rPr>
              <a:t>y|Z</a:t>
            </a:r>
            <a:r>
              <a:rPr lang="en-US" sz="2000" dirty="0" smtClean="0">
                <a:latin typeface="Calibri" charset="0"/>
              </a:rPr>
              <a:t>=z) </a:t>
            </a:r>
            <a:r>
              <a:rPr lang="en-US" sz="2000" dirty="0">
                <a:latin typeface="Calibri" charset="0"/>
              </a:rPr>
              <a:t>= p</a:t>
            </a:r>
            <a:r>
              <a:rPr lang="en-US" sz="2000" dirty="0" smtClean="0">
                <a:latin typeface="Calibri" charset="0"/>
              </a:rPr>
              <a:t>(X=</a:t>
            </a:r>
            <a:r>
              <a:rPr lang="en-US" sz="2000" dirty="0" err="1" smtClean="0">
                <a:latin typeface="Calibri" charset="0"/>
              </a:rPr>
              <a:t>x|Z</a:t>
            </a:r>
            <a:r>
              <a:rPr lang="en-US" sz="2000" dirty="0" smtClean="0">
                <a:latin typeface="Calibri" charset="0"/>
              </a:rPr>
              <a:t>=z) </a:t>
            </a:r>
            <a:r>
              <a:rPr lang="en-US" sz="2000" dirty="0">
                <a:latin typeface="Calibri" charset="0"/>
              </a:rPr>
              <a:t>p</a:t>
            </a:r>
            <a:r>
              <a:rPr lang="en-US" sz="2000" dirty="0" smtClean="0">
                <a:latin typeface="Calibri" charset="0"/>
              </a:rPr>
              <a:t>(Y=</a:t>
            </a:r>
            <a:r>
              <a:rPr lang="en-US" sz="2000" dirty="0" err="1">
                <a:latin typeface="Calibri" charset="0"/>
              </a:rPr>
              <a:t>y</a:t>
            </a:r>
            <a:r>
              <a:rPr lang="en-US" sz="2000" dirty="0" err="1" smtClean="0">
                <a:latin typeface="Calibri" charset="0"/>
              </a:rPr>
              <a:t>|Z</a:t>
            </a:r>
            <a:r>
              <a:rPr lang="en-US" sz="2000" dirty="0" smtClean="0">
                <a:latin typeface="Calibri" charset="0"/>
              </a:rPr>
              <a:t>=z)     </a:t>
            </a:r>
            <a:r>
              <a:rPr lang="en-US" sz="2000" dirty="0">
                <a:latin typeface="Calibri" charset="0"/>
              </a:rPr>
              <a:t>for all </a:t>
            </a:r>
            <a:r>
              <a:rPr lang="en-US" sz="2000" dirty="0" err="1" smtClean="0">
                <a:latin typeface="Calibri" charset="0"/>
              </a:rPr>
              <a:t>x,y,z</a:t>
            </a:r>
            <a:endParaRPr lang="en-US" sz="1800" dirty="0" smtClean="0"/>
          </a:p>
          <a:p>
            <a:r>
              <a:rPr lang="en-US" sz="2400" dirty="0" smtClean="0"/>
              <a:t>A </a:t>
            </a:r>
            <a:r>
              <a:rPr lang="en-US" sz="2400" dirty="0"/>
              <a:t>box contains two coins: </a:t>
            </a:r>
            <a:r>
              <a:rPr lang="en-US" sz="2400" dirty="0" smtClean="0"/>
              <a:t>one </a:t>
            </a:r>
            <a:r>
              <a:rPr lang="en-US" sz="2400" dirty="0"/>
              <a:t>regular </a:t>
            </a:r>
            <a:r>
              <a:rPr lang="en-US" sz="2400" dirty="0" smtClean="0"/>
              <a:t>coin, P(heads) = .5, </a:t>
            </a:r>
            <a:r>
              <a:rPr lang="en-US" sz="2400" dirty="0"/>
              <a:t>and one fake two-headed </a:t>
            </a:r>
            <a:r>
              <a:rPr lang="en-US" sz="2400" dirty="0" smtClean="0"/>
              <a:t>coin, P(heads)=1. </a:t>
            </a:r>
            <a:r>
              <a:rPr lang="en-US" sz="2400" dirty="0"/>
              <a:t>I choose a coin at random and toss it twice. Define the following </a:t>
            </a:r>
            <a:r>
              <a:rPr lang="en-US" sz="2400" dirty="0" smtClean="0"/>
              <a:t>events.</a:t>
            </a:r>
          </a:p>
          <a:p>
            <a:pPr lvl="1"/>
            <a:r>
              <a:rPr lang="en-US" sz="2000" dirty="0" smtClean="0"/>
              <a:t>A = </a:t>
            </a:r>
            <a:r>
              <a:rPr lang="en-US" sz="2000" dirty="0"/>
              <a:t>First coin toss results in </a:t>
            </a:r>
            <a:r>
              <a:rPr lang="en-US" sz="2000" dirty="0" smtClean="0"/>
              <a:t>heads</a:t>
            </a:r>
          </a:p>
          <a:p>
            <a:pPr lvl="1"/>
            <a:r>
              <a:rPr lang="en-US" sz="2000" dirty="0" smtClean="0"/>
              <a:t>B</a:t>
            </a:r>
            <a:r>
              <a:rPr lang="en-US" sz="2000" dirty="0"/>
              <a:t>= Second coin toss results in </a:t>
            </a:r>
            <a:r>
              <a:rPr lang="en-US" sz="2000" dirty="0" smtClean="0"/>
              <a:t>heads</a:t>
            </a:r>
          </a:p>
          <a:p>
            <a:pPr lvl="1"/>
            <a:r>
              <a:rPr lang="en-US" sz="2000" dirty="0" smtClean="0"/>
              <a:t>C</a:t>
            </a:r>
            <a:r>
              <a:rPr lang="en-US" sz="2000" dirty="0"/>
              <a:t>= Coin 1 (regular) has been </a:t>
            </a:r>
            <a:r>
              <a:rPr lang="en-US" sz="2000" dirty="0" smtClean="0"/>
              <a:t>selected</a:t>
            </a:r>
          </a:p>
          <a:p>
            <a:r>
              <a:rPr lang="en-US" sz="2400" i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</a:t>
            </a:r>
            <a:r>
              <a:rPr lang="en-US" sz="2400" i="1" dirty="0" smtClean="0"/>
              <a:t>B</a:t>
            </a:r>
            <a:r>
              <a:rPr lang="en-US" sz="2400" dirty="0" smtClean="0"/>
              <a:t>) = 5/8 ≠ </a:t>
            </a:r>
            <a:r>
              <a:rPr lang="en-US" sz="2400" i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/>
              <a:t>) </a:t>
            </a:r>
            <a:r>
              <a:rPr lang="en-US" sz="2400" i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/>
              <a:t>) = 9/16</a:t>
            </a:r>
            <a:r>
              <a:rPr lang="en-US" sz="2400" dirty="0"/>
              <a:t>, </a:t>
            </a:r>
            <a:r>
              <a:rPr lang="en-US" sz="2400" dirty="0" smtClean="0"/>
              <a:t>so </a:t>
            </a:r>
            <a:r>
              <a:rPr lang="en-US" sz="2400" i="1" dirty="0"/>
              <a:t>A</a:t>
            </a:r>
            <a:r>
              <a:rPr lang="en-US" sz="2400" dirty="0"/>
              <a:t> and </a:t>
            </a:r>
            <a:r>
              <a:rPr lang="en-US" sz="2400" i="1" dirty="0"/>
              <a:t>B</a:t>
            </a:r>
            <a:r>
              <a:rPr lang="en-US" sz="2400" dirty="0"/>
              <a:t> are not </a:t>
            </a:r>
            <a:r>
              <a:rPr lang="en-US" sz="2400" dirty="0" smtClean="0"/>
              <a:t>independent</a:t>
            </a:r>
          </a:p>
          <a:p>
            <a:pPr lvl="1"/>
            <a:r>
              <a:rPr lang="en-US" sz="2000" dirty="0" smtClean="0"/>
              <a:t>Event A makes it more likely I selected the two-headed coin, which makes Event B more likely. </a:t>
            </a:r>
            <a:r>
              <a:rPr lang="en-US" sz="2000" u="sng" dirty="0" smtClean="0"/>
              <a:t>Knowing Event A gives information about Event B.</a:t>
            </a:r>
          </a:p>
          <a:p>
            <a:r>
              <a:rPr lang="en-US" sz="2400" i="1" dirty="0"/>
              <a:t>P</a:t>
            </a:r>
            <a:r>
              <a:rPr lang="en-US" sz="2400" dirty="0"/>
              <a:t>(</a:t>
            </a:r>
            <a:r>
              <a:rPr lang="en-US" sz="2400" i="1" dirty="0"/>
              <a:t>A</a:t>
            </a:r>
            <a:r>
              <a:rPr lang="en-US" sz="2400" dirty="0">
                <a:sym typeface="Symbol"/>
              </a:rPr>
              <a:t></a:t>
            </a:r>
            <a:r>
              <a:rPr lang="en-US" sz="2400" i="1" dirty="0" smtClean="0"/>
              <a:t>B|C</a:t>
            </a:r>
            <a:r>
              <a:rPr lang="en-US" sz="2400" dirty="0" smtClean="0"/>
              <a:t>) </a:t>
            </a:r>
            <a:r>
              <a:rPr lang="en-US" sz="2400" dirty="0"/>
              <a:t>= </a:t>
            </a:r>
            <a:r>
              <a:rPr lang="en-US" sz="2400" dirty="0" smtClean="0"/>
              <a:t>1/4 = </a:t>
            </a:r>
            <a:r>
              <a:rPr lang="en-US" sz="2400" i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A|C</a:t>
            </a:r>
            <a:r>
              <a:rPr lang="en-US" sz="2400" dirty="0" smtClean="0"/>
              <a:t>) </a:t>
            </a:r>
            <a:r>
              <a:rPr lang="en-US" sz="2400" i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B|C</a:t>
            </a:r>
            <a:r>
              <a:rPr lang="en-US" sz="2400" dirty="0" smtClean="0"/>
              <a:t>), </a:t>
            </a:r>
            <a:r>
              <a:rPr lang="en-US" sz="2400" dirty="0"/>
              <a:t>so </a:t>
            </a:r>
            <a:r>
              <a:rPr lang="en-US" sz="2400" i="1" dirty="0"/>
              <a:t>A</a:t>
            </a:r>
            <a:r>
              <a:rPr lang="en-US" sz="2400" dirty="0"/>
              <a:t> and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 smtClean="0"/>
              <a:t>are independent given C</a:t>
            </a:r>
            <a:endParaRPr lang="en-US" sz="2400" dirty="0"/>
          </a:p>
          <a:p>
            <a:pPr lvl="1"/>
            <a:r>
              <a:rPr lang="en-US" sz="2000" u="sng" dirty="0" smtClean="0"/>
              <a:t>Given C</a:t>
            </a:r>
            <a:r>
              <a:rPr lang="en-US" sz="2000" u="sng" dirty="0"/>
              <a:t>, knowing Event A gives </a:t>
            </a:r>
            <a:r>
              <a:rPr lang="en-US" sz="2000" b="1" u="sng" dirty="0" smtClean="0"/>
              <a:t>no</a:t>
            </a:r>
            <a:r>
              <a:rPr lang="en-US" sz="2000" u="sng" dirty="0" smtClean="0"/>
              <a:t> information </a:t>
            </a:r>
            <a:r>
              <a:rPr lang="en-US" sz="2000" u="sng" dirty="0"/>
              <a:t>about Event B.</a:t>
            </a:r>
            <a:endParaRPr lang="en-US" sz="2000" u="sng" dirty="0" smtClean="0"/>
          </a:p>
          <a:p>
            <a:pPr lvl="4"/>
            <a:endParaRPr lang="en-US" sz="1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88650"/>
            <a:ext cx="2133600" cy="365125"/>
          </a:xfrm>
        </p:spPr>
        <p:txBody>
          <a:bodyPr/>
          <a:lstStyle/>
          <a:p>
            <a:pPr>
              <a:defRPr/>
            </a:pPr>
            <a:fld id="{DD00BBBD-0080-0C43-A1EF-A6AA09B1F73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7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Conditional </a:t>
            </a:r>
            <a:r>
              <a:rPr lang="en-US" dirty="0" smtClean="0"/>
              <a:t>Independence Example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71" y="1058384"/>
            <a:ext cx="8936895" cy="53316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>
                <a:latin typeface="Calibri" charset="0"/>
              </a:rPr>
              <a:t>X</a:t>
            </a:r>
            <a:r>
              <a:rPr lang="en-US" sz="2400" dirty="0" smtClean="0">
                <a:latin typeface="Calibri" charset="0"/>
              </a:rPr>
              <a:t>, </a:t>
            </a:r>
            <a:r>
              <a:rPr lang="en-US" sz="2400" dirty="0">
                <a:latin typeface="Calibri" charset="0"/>
              </a:rPr>
              <a:t>Y</a:t>
            </a:r>
            <a:r>
              <a:rPr lang="en-US" sz="2400" dirty="0" smtClean="0">
                <a:latin typeface="Calibri" charset="0"/>
              </a:rPr>
              <a:t> independent given Z</a:t>
            </a:r>
            <a:endParaRPr lang="en-US" sz="2400" dirty="0">
              <a:latin typeface="Calibri" charset="0"/>
            </a:endParaRPr>
          </a:p>
          <a:p>
            <a:pPr lvl="1" eaLnBrk="1" hangingPunct="1">
              <a:defRPr/>
            </a:pPr>
            <a:r>
              <a:rPr lang="en-US" sz="2000" dirty="0">
                <a:latin typeface="Calibri" charset="0"/>
              </a:rPr>
              <a:t>p</a:t>
            </a:r>
            <a:r>
              <a:rPr lang="en-US" sz="2000" dirty="0" smtClean="0">
                <a:latin typeface="Calibri" charset="0"/>
              </a:rPr>
              <a:t>(X=</a:t>
            </a:r>
            <a:r>
              <a:rPr lang="en-US" sz="2000" dirty="0" err="1" smtClean="0">
                <a:latin typeface="Calibri" charset="0"/>
              </a:rPr>
              <a:t>x,Y</a:t>
            </a:r>
            <a:r>
              <a:rPr lang="en-US" sz="2000" dirty="0" smtClean="0">
                <a:latin typeface="Calibri" charset="0"/>
              </a:rPr>
              <a:t>=</a:t>
            </a:r>
            <a:r>
              <a:rPr lang="en-US" sz="2000" dirty="0" err="1" smtClean="0">
                <a:latin typeface="Calibri" charset="0"/>
              </a:rPr>
              <a:t>y|Z</a:t>
            </a:r>
            <a:r>
              <a:rPr lang="en-US" sz="2000" dirty="0" smtClean="0">
                <a:latin typeface="Calibri" charset="0"/>
              </a:rPr>
              <a:t>=z) </a:t>
            </a:r>
            <a:r>
              <a:rPr lang="en-US" sz="2000" dirty="0">
                <a:latin typeface="Calibri" charset="0"/>
              </a:rPr>
              <a:t>= p</a:t>
            </a:r>
            <a:r>
              <a:rPr lang="en-US" sz="2000" dirty="0" smtClean="0">
                <a:latin typeface="Calibri" charset="0"/>
              </a:rPr>
              <a:t>(X=</a:t>
            </a:r>
            <a:r>
              <a:rPr lang="en-US" sz="2000" dirty="0" err="1" smtClean="0">
                <a:latin typeface="Calibri" charset="0"/>
              </a:rPr>
              <a:t>x|Z</a:t>
            </a:r>
            <a:r>
              <a:rPr lang="en-US" sz="2000" dirty="0" smtClean="0">
                <a:latin typeface="Calibri" charset="0"/>
              </a:rPr>
              <a:t>=z) </a:t>
            </a:r>
            <a:r>
              <a:rPr lang="en-US" sz="2000" dirty="0">
                <a:latin typeface="Calibri" charset="0"/>
              </a:rPr>
              <a:t>p</a:t>
            </a:r>
            <a:r>
              <a:rPr lang="en-US" sz="2000" dirty="0" smtClean="0">
                <a:latin typeface="Calibri" charset="0"/>
              </a:rPr>
              <a:t>(Y=</a:t>
            </a:r>
            <a:r>
              <a:rPr lang="en-US" sz="2000" dirty="0" err="1">
                <a:latin typeface="Calibri" charset="0"/>
              </a:rPr>
              <a:t>y</a:t>
            </a:r>
            <a:r>
              <a:rPr lang="en-US" sz="2000" dirty="0" err="1" smtClean="0">
                <a:latin typeface="Calibri" charset="0"/>
              </a:rPr>
              <a:t>|Z</a:t>
            </a:r>
            <a:r>
              <a:rPr lang="en-US" sz="2000" dirty="0" smtClean="0">
                <a:latin typeface="Calibri" charset="0"/>
              </a:rPr>
              <a:t>=z)     </a:t>
            </a:r>
            <a:r>
              <a:rPr lang="en-US" sz="2000" dirty="0">
                <a:latin typeface="Calibri" charset="0"/>
              </a:rPr>
              <a:t>for all </a:t>
            </a:r>
            <a:r>
              <a:rPr lang="en-US" sz="2000" dirty="0" err="1" smtClean="0">
                <a:latin typeface="Calibri" charset="0"/>
              </a:rPr>
              <a:t>x,y,z</a:t>
            </a:r>
            <a:endParaRPr lang="en-US" sz="1800" dirty="0" smtClean="0"/>
          </a:p>
          <a:p>
            <a:endParaRPr lang="en-US" sz="2400" dirty="0" smtClean="0"/>
          </a:p>
          <a:p>
            <a:r>
              <a:rPr lang="en-US" sz="2400" dirty="0" smtClean="0"/>
              <a:t>Consider </a:t>
            </a:r>
            <a:r>
              <a:rPr lang="en-US" sz="2400" dirty="0"/>
              <a:t>two brothers John and Joseph, both having a genetic disease. These two events are dependent as they are brothers.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However</a:t>
            </a:r>
            <a:r>
              <a:rPr lang="en-US" sz="2400" dirty="0"/>
              <a:t>, given the condition that Joseph is an adopted son of the family makes the events </a:t>
            </a:r>
            <a:r>
              <a:rPr lang="en-US" sz="2400" dirty="0" smtClean="0"/>
              <a:t>conditionally independent</a:t>
            </a:r>
            <a:r>
              <a:rPr lang="en-US" sz="2400" i="1" dirty="0"/>
              <a:t>.</a:t>
            </a:r>
            <a:endParaRPr lang="en-US" sz="1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88650"/>
            <a:ext cx="2133600" cy="365125"/>
          </a:xfrm>
        </p:spPr>
        <p:txBody>
          <a:bodyPr/>
          <a:lstStyle/>
          <a:p>
            <a:pPr>
              <a:defRPr/>
            </a:pPr>
            <a:fld id="{DD00BBBD-0080-0C43-A1EF-A6AA09B1F73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5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Conditional </a:t>
            </a:r>
            <a:r>
              <a:rPr lang="en-US" dirty="0" smtClean="0"/>
              <a:t>Independence Example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71" y="1058384"/>
            <a:ext cx="8936895" cy="53316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>
                <a:latin typeface="Calibri" charset="0"/>
              </a:rPr>
              <a:t>X</a:t>
            </a:r>
            <a:r>
              <a:rPr lang="en-US" sz="2400" dirty="0" smtClean="0">
                <a:latin typeface="Calibri" charset="0"/>
              </a:rPr>
              <a:t>, </a:t>
            </a:r>
            <a:r>
              <a:rPr lang="en-US" sz="2400" dirty="0">
                <a:latin typeface="Calibri" charset="0"/>
              </a:rPr>
              <a:t>Y</a:t>
            </a:r>
            <a:r>
              <a:rPr lang="en-US" sz="2400" dirty="0" smtClean="0">
                <a:latin typeface="Calibri" charset="0"/>
              </a:rPr>
              <a:t> independent given Z</a:t>
            </a:r>
            <a:endParaRPr lang="en-US" sz="2400" dirty="0">
              <a:latin typeface="Calibri" charset="0"/>
            </a:endParaRPr>
          </a:p>
          <a:p>
            <a:pPr lvl="1" eaLnBrk="1" hangingPunct="1">
              <a:defRPr/>
            </a:pPr>
            <a:r>
              <a:rPr lang="en-US" sz="2000" dirty="0">
                <a:latin typeface="Calibri" charset="0"/>
              </a:rPr>
              <a:t>p</a:t>
            </a:r>
            <a:r>
              <a:rPr lang="en-US" sz="2000" dirty="0" smtClean="0">
                <a:latin typeface="Calibri" charset="0"/>
              </a:rPr>
              <a:t>(X=</a:t>
            </a:r>
            <a:r>
              <a:rPr lang="en-US" sz="2000" dirty="0" err="1" smtClean="0">
                <a:latin typeface="Calibri" charset="0"/>
              </a:rPr>
              <a:t>x,Y</a:t>
            </a:r>
            <a:r>
              <a:rPr lang="en-US" sz="2000" dirty="0" smtClean="0">
                <a:latin typeface="Calibri" charset="0"/>
              </a:rPr>
              <a:t>=</a:t>
            </a:r>
            <a:r>
              <a:rPr lang="en-US" sz="2000" dirty="0" err="1" smtClean="0">
                <a:latin typeface="Calibri" charset="0"/>
              </a:rPr>
              <a:t>y|Z</a:t>
            </a:r>
            <a:r>
              <a:rPr lang="en-US" sz="2000" dirty="0" smtClean="0">
                <a:latin typeface="Calibri" charset="0"/>
              </a:rPr>
              <a:t>=z) </a:t>
            </a:r>
            <a:r>
              <a:rPr lang="en-US" sz="2000" dirty="0">
                <a:latin typeface="Calibri" charset="0"/>
              </a:rPr>
              <a:t>= p</a:t>
            </a:r>
            <a:r>
              <a:rPr lang="en-US" sz="2000" dirty="0" smtClean="0">
                <a:latin typeface="Calibri" charset="0"/>
              </a:rPr>
              <a:t>(X=</a:t>
            </a:r>
            <a:r>
              <a:rPr lang="en-US" sz="2000" dirty="0" err="1" smtClean="0">
                <a:latin typeface="Calibri" charset="0"/>
              </a:rPr>
              <a:t>x|Z</a:t>
            </a:r>
            <a:r>
              <a:rPr lang="en-US" sz="2000" dirty="0" smtClean="0">
                <a:latin typeface="Calibri" charset="0"/>
              </a:rPr>
              <a:t>=z) </a:t>
            </a:r>
            <a:r>
              <a:rPr lang="en-US" sz="2000" dirty="0">
                <a:latin typeface="Calibri" charset="0"/>
              </a:rPr>
              <a:t>p</a:t>
            </a:r>
            <a:r>
              <a:rPr lang="en-US" sz="2000" dirty="0" smtClean="0">
                <a:latin typeface="Calibri" charset="0"/>
              </a:rPr>
              <a:t>(Y=</a:t>
            </a:r>
            <a:r>
              <a:rPr lang="en-US" sz="2000" dirty="0" err="1">
                <a:latin typeface="Calibri" charset="0"/>
              </a:rPr>
              <a:t>y</a:t>
            </a:r>
            <a:r>
              <a:rPr lang="en-US" sz="2000" dirty="0" err="1" smtClean="0">
                <a:latin typeface="Calibri" charset="0"/>
              </a:rPr>
              <a:t>|Z</a:t>
            </a:r>
            <a:r>
              <a:rPr lang="en-US" sz="2000" dirty="0" smtClean="0">
                <a:latin typeface="Calibri" charset="0"/>
              </a:rPr>
              <a:t>=z)     </a:t>
            </a:r>
            <a:r>
              <a:rPr lang="en-US" sz="2000" dirty="0">
                <a:latin typeface="Calibri" charset="0"/>
              </a:rPr>
              <a:t>for all </a:t>
            </a:r>
            <a:r>
              <a:rPr lang="en-US" sz="2000" dirty="0" err="1" smtClean="0">
                <a:latin typeface="Calibri" charset="0"/>
              </a:rPr>
              <a:t>x,y,z</a:t>
            </a:r>
            <a:endParaRPr lang="en-US" sz="1800" dirty="0" smtClean="0"/>
          </a:p>
          <a:p>
            <a:endParaRPr lang="en-US" sz="2400" dirty="0" smtClean="0"/>
          </a:p>
          <a:p>
            <a:r>
              <a:rPr lang="en-US" sz="2400" dirty="0" smtClean="0"/>
              <a:t>Rain causes both increased umbrella usage and worsened road conditions.  These events are not independent because seeing lots of umbrellas makes </a:t>
            </a:r>
            <a:r>
              <a:rPr lang="en-US" sz="2400" dirty="0"/>
              <a:t>worsened road </a:t>
            </a:r>
            <a:r>
              <a:rPr lang="en-US" sz="2400" dirty="0" smtClean="0"/>
              <a:t>conditions more likely.</a:t>
            </a:r>
          </a:p>
          <a:p>
            <a:endParaRPr lang="en-US" sz="2400" dirty="0"/>
          </a:p>
          <a:p>
            <a:r>
              <a:rPr lang="en-US" sz="2400" dirty="0" smtClean="0"/>
              <a:t>However</a:t>
            </a:r>
            <a:r>
              <a:rPr lang="en-US" sz="2400" dirty="0"/>
              <a:t>, given the condition that </a:t>
            </a:r>
            <a:r>
              <a:rPr lang="en-US" sz="2400" dirty="0" smtClean="0"/>
              <a:t>it is raining </a:t>
            </a:r>
            <a:r>
              <a:rPr lang="en-US" sz="2400" dirty="0"/>
              <a:t>makes the events </a:t>
            </a:r>
            <a:r>
              <a:rPr lang="en-US" sz="2400" dirty="0" smtClean="0"/>
              <a:t>conditionally independent</a:t>
            </a:r>
            <a:r>
              <a:rPr lang="en-US" sz="2400" i="1" dirty="0" smtClean="0"/>
              <a:t>. </a:t>
            </a:r>
            <a:r>
              <a:rPr lang="en-US" sz="2400" dirty="0" smtClean="0"/>
              <a:t>Once you know it is raining, seeing umbrellas tells you nothing more about road conditions.</a:t>
            </a:r>
            <a:endParaRPr lang="en-US" sz="1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88650"/>
            <a:ext cx="2133600" cy="365125"/>
          </a:xfrm>
        </p:spPr>
        <p:txBody>
          <a:bodyPr/>
          <a:lstStyle/>
          <a:p>
            <a:pPr>
              <a:defRPr/>
            </a:pPr>
            <a:fld id="{DD00BBBD-0080-0C43-A1EF-A6AA09B1F73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0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207" y="1058384"/>
            <a:ext cx="8686659" cy="558371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>
                <a:latin typeface="Calibri" charset="0"/>
              </a:rPr>
              <a:t>X</a:t>
            </a:r>
            <a:r>
              <a:rPr lang="en-US" sz="2400" dirty="0" smtClean="0">
                <a:latin typeface="Calibri" charset="0"/>
              </a:rPr>
              <a:t>, </a:t>
            </a:r>
            <a:r>
              <a:rPr lang="en-US" sz="2400" dirty="0">
                <a:latin typeface="Calibri" charset="0"/>
              </a:rPr>
              <a:t>Y</a:t>
            </a:r>
            <a:r>
              <a:rPr lang="en-US" sz="2400" dirty="0" smtClean="0">
                <a:latin typeface="Calibri" charset="0"/>
              </a:rPr>
              <a:t> independent given Z</a:t>
            </a:r>
            <a:endParaRPr lang="en-US" sz="2400" dirty="0">
              <a:latin typeface="Calibri" charset="0"/>
            </a:endParaRPr>
          </a:p>
          <a:p>
            <a:pPr lvl="1" eaLnBrk="1" hangingPunct="1">
              <a:defRPr/>
            </a:pPr>
            <a:r>
              <a:rPr lang="en-US" sz="2000" dirty="0">
                <a:latin typeface="Calibri" charset="0"/>
              </a:rPr>
              <a:t>p</a:t>
            </a:r>
            <a:r>
              <a:rPr lang="en-US" sz="2000" dirty="0" smtClean="0">
                <a:latin typeface="Calibri" charset="0"/>
              </a:rPr>
              <a:t>(X=</a:t>
            </a:r>
            <a:r>
              <a:rPr lang="en-US" sz="2000" dirty="0" err="1" smtClean="0">
                <a:latin typeface="Calibri" charset="0"/>
              </a:rPr>
              <a:t>x,Y</a:t>
            </a:r>
            <a:r>
              <a:rPr lang="en-US" sz="2000" dirty="0" smtClean="0">
                <a:latin typeface="Calibri" charset="0"/>
              </a:rPr>
              <a:t>=</a:t>
            </a:r>
            <a:r>
              <a:rPr lang="en-US" sz="2000" dirty="0" err="1" smtClean="0">
                <a:latin typeface="Calibri" charset="0"/>
              </a:rPr>
              <a:t>y|Z</a:t>
            </a:r>
            <a:r>
              <a:rPr lang="en-US" sz="2000" dirty="0" smtClean="0">
                <a:latin typeface="Calibri" charset="0"/>
              </a:rPr>
              <a:t>=z) </a:t>
            </a:r>
            <a:r>
              <a:rPr lang="en-US" sz="2000" dirty="0">
                <a:latin typeface="Calibri" charset="0"/>
              </a:rPr>
              <a:t>= p</a:t>
            </a:r>
            <a:r>
              <a:rPr lang="en-US" sz="2000" dirty="0" smtClean="0">
                <a:latin typeface="Calibri" charset="0"/>
              </a:rPr>
              <a:t>(X=</a:t>
            </a:r>
            <a:r>
              <a:rPr lang="en-US" sz="2000" dirty="0" err="1" smtClean="0">
                <a:latin typeface="Calibri" charset="0"/>
              </a:rPr>
              <a:t>x|Z</a:t>
            </a:r>
            <a:r>
              <a:rPr lang="en-US" sz="2000" dirty="0" smtClean="0">
                <a:latin typeface="Calibri" charset="0"/>
              </a:rPr>
              <a:t>=z) </a:t>
            </a:r>
            <a:r>
              <a:rPr lang="en-US" sz="2000" dirty="0">
                <a:latin typeface="Calibri" charset="0"/>
              </a:rPr>
              <a:t>p</a:t>
            </a:r>
            <a:r>
              <a:rPr lang="en-US" sz="2000" dirty="0" smtClean="0">
                <a:latin typeface="Calibri" charset="0"/>
              </a:rPr>
              <a:t>(Y=</a:t>
            </a:r>
            <a:r>
              <a:rPr lang="en-US" sz="2000" dirty="0" err="1">
                <a:latin typeface="Calibri" charset="0"/>
              </a:rPr>
              <a:t>y</a:t>
            </a:r>
            <a:r>
              <a:rPr lang="en-US" sz="2000" dirty="0" err="1" smtClean="0">
                <a:latin typeface="Calibri" charset="0"/>
              </a:rPr>
              <a:t>|Z</a:t>
            </a:r>
            <a:r>
              <a:rPr lang="en-US" sz="2000" dirty="0" smtClean="0">
                <a:latin typeface="Calibri" charset="0"/>
              </a:rPr>
              <a:t>=z)     </a:t>
            </a:r>
            <a:r>
              <a:rPr lang="en-US" sz="2000" dirty="0">
                <a:latin typeface="Calibri" charset="0"/>
              </a:rPr>
              <a:t>for all </a:t>
            </a:r>
            <a:r>
              <a:rPr lang="en-US" sz="2000" dirty="0" err="1">
                <a:latin typeface="Calibri" charset="0"/>
              </a:rPr>
              <a:t>x,</a:t>
            </a:r>
            <a:r>
              <a:rPr lang="en-US" sz="2000" dirty="0" err="1" smtClean="0">
                <a:latin typeface="Calibri" charset="0"/>
              </a:rPr>
              <a:t>y,z</a:t>
            </a:r>
            <a:endParaRPr lang="en-US" sz="2000" dirty="0" smtClean="0">
              <a:latin typeface="Calibri" charset="0"/>
            </a:endParaRPr>
          </a:p>
          <a:p>
            <a:pPr lvl="1" eaLnBrk="1" hangingPunct="1">
              <a:defRPr/>
            </a:pPr>
            <a:r>
              <a:rPr lang="en-US" sz="2000" dirty="0" smtClean="0">
                <a:latin typeface="Calibri" charset="0"/>
              </a:rPr>
              <a:t>Equivalent:  p(X|Y,Z) = p(X|Z)   or  p(Y|X,Z) = p(Y|Z)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alibri" charset="0"/>
              </a:rPr>
              <a:t>Intuition: X has no additional info about Y beyond Z’s</a:t>
            </a:r>
            <a:endParaRPr lang="en-US" sz="2000" dirty="0">
              <a:latin typeface="Calibri" charset="0"/>
            </a:endParaRPr>
          </a:p>
          <a:p>
            <a:pPr lvl="2"/>
            <a:endParaRPr lang="en-US" sz="1800" dirty="0" smtClean="0"/>
          </a:p>
          <a:p>
            <a:r>
              <a:rPr lang="en-US" sz="2400" dirty="0" smtClean="0"/>
              <a:t>Example: Dentist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88650"/>
            <a:ext cx="2133600" cy="365125"/>
          </a:xfrm>
        </p:spPr>
        <p:txBody>
          <a:bodyPr/>
          <a:lstStyle/>
          <a:p>
            <a:pPr>
              <a:defRPr/>
            </a:pPr>
            <a:fld id="{DD00BBBD-0080-0C43-A1EF-A6AA09B1F73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733422"/>
              </p:ext>
            </p:extLst>
          </p:nvPr>
        </p:nvGraphicFramePr>
        <p:xfrm>
          <a:off x="6942065" y="484068"/>
          <a:ext cx="1698204" cy="269728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1554"/>
                <a:gridCol w="251554"/>
                <a:gridCol w="279472"/>
                <a:gridCol w="915624"/>
              </a:tblGrid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T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D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C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P(T,D,C)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7080F"/>
                          </a:solidFill>
                          <a:latin typeface="Tahoma"/>
                          <a:ea typeface="PMingLiU"/>
                        </a:rPr>
                        <a:t>0.576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0.008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0.144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0.072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7080F"/>
                          </a:solidFill>
                          <a:latin typeface="Tahoma"/>
                          <a:ea typeface="PMingLiU"/>
                        </a:rPr>
                        <a:t>0.064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0.012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0.016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0.108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537019" y="3362306"/>
            <a:ext cx="2276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Conditional probabilities:</a:t>
            </a:r>
            <a:endParaRPr lang="en-US" sz="1600" dirty="0"/>
          </a:p>
        </p:txBody>
      </p:sp>
      <p:sp>
        <p:nvSpPr>
          <p:cNvPr id="12" name="CustomShape 4"/>
          <p:cNvSpPr/>
          <p:nvPr/>
        </p:nvSpPr>
        <p:spPr>
          <a:xfrm>
            <a:off x="5648908" y="4776360"/>
            <a:ext cx="888111" cy="392882"/>
          </a:xfrm>
          <a:prstGeom prst="rightArrow">
            <a:avLst>
              <a:gd name="adj1" fmla="val 50000"/>
              <a:gd name="adj2" fmla="val 83150"/>
            </a:avLst>
          </a:prstGeom>
          <a:solidFill>
            <a:srgbClr val="99CC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TextBox 12"/>
          <p:cNvSpPr txBox="1"/>
          <p:nvPr/>
        </p:nvSpPr>
        <p:spPr>
          <a:xfrm>
            <a:off x="362859" y="3919974"/>
            <a:ext cx="33394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Again, hard to “read” from the </a:t>
            </a:r>
          </a:p>
          <a:p>
            <a:r>
              <a:rPr lang="en-US" dirty="0"/>
              <a:t> </a:t>
            </a:r>
            <a:r>
              <a:rPr lang="en-US" dirty="0" smtClean="0"/>
              <a:t>   joint probabilities; only from</a:t>
            </a:r>
          </a:p>
          <a:p>
            <a:r>
              <a:rPr lang="en-US" dirty="0"/>
              <a:t> </a:t>
            </a:r>
            <a:r>
              <a:rPr lang="en-US" dirty="0" smtClean="0"/>
              <a:t>   the conditional probabilities.</a:t>
            </a:r>
          </a:p>
          <a:p>
            <a:endParaRPr lang="en-US" dirty="0"/>
          </a:p>
          <a:p>
            <a:r>
              <a:rPr lang="en-US" dirty="0" smtClean="0"/>
              <a:t>Like independence, can </a:t>
            </a:r>
            <a:r>
              <a:rPr lang="en-US" b="1" u="sng" dirty="0" smtClean="0"/>
              <a:t>greatly</a:t>
            </a:r>
          </a:p>
          <a:p>
            <a:r>
              <a:rPr lang="en-US" dirty="0"/>
              <a:t> </a:t>
            </a:r>
            <a:r>
              <a:rPr lang="en-US" dirty="0" smtClean="0"/>
              <a:t>   reduce representation size!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430946"/>
              </p:ext>
            </p:extLst>
          </p:nvPr>
        </p:nvGraphicFramePr>
        <p:xfrm>
          <a:off x="4057568" y="3346412"/>
          <a:ext cx="1446650" cy="149849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1554"/>
                <a:gridCol w="279472"/>
                <a:gridCol w="915624"/>
              </a:tblGrid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T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C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P(T|C)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7080F"/>
                          </a:solidFill>
                          <a:latin typeface="Tahoma"/>
                          <a:ea typeface="PMingLiU"/>
                        </a:rPr>
                        <a:t>0.9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0.4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7080F"/>
                          </a:solidFill>
                          <a:latin typeface="Tahoma"/>
                          <a:ea typeface="PMingLiU"/>
                        </a:rPr>
                        <a:t>0.1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0.6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5817"/>
              </p:ext>
            </p:extLst>
          </p:nvPr>
        </p:nvGraphicFramePr>
        <p:xfrm>
          <a:off x="4057568" y="5023003"/>
          <a:ext cx="1446650" cy="149849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1554"/>
                <a:gridCol w="279472"/>
                <a:gridCol w="915624"/>
              </a:tblGrid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D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C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P(D|C)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7080F"/>
                          </a:solidFill>
                          <a:latin typeface="Tahoma"/>
                          <a:ea typeface="PMingLiU"/>
                        </a:rPr>
                        <a:t>0.8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0.2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0.9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743298"/>
              </p:ext>
            </p:extLst>
          </p:nvPr>
        </p:nvGraphicFramePr>
        <p:xfrm>
          <a:off x="6675365" y="3674362"/>
          <a:ext cx="1852698" cy="269728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4439"/>
                <a:gridCol w="274439"/>
                <a:gridCol w="304897"/>
                <a:gridCol w="998923"/>
              </a:tblGrid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T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D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C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strike="noStrike" dirty="0" smtClean="0">
                          <a:solidFill>
                            <a:srgbClr val="FFFFFF"/>
                          </a:solidFill>
                          <a:latin typeface="Tahoma"/>
                          <a:ea typeface="PMingLiU"/>
                        </a:rPr>
                        <a:t>P(T,D|C)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7080F"/>
                          </a:solidFill>
                          <a:latin typeface="Tahoma"/>
                          <a:ea typeface="PMingLiU"/>
                        </a:rPr>
                        <a:t>0.72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0.04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0.18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0.36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7080F"/>
                          </a:solidFill>
                          <a:latin typeface="Tahoma"/>
                          <a:ea typeface="PMingLiU"/>
                        </a:rPr>
                        <a:t>0.08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0.06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0.02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0.54</a:t>
                      </a:r>
                      <a:endParaRPr sz="1600" dirty="0"/>
                    </a:p>
                  </a:txBody>
                  <a:tcPr marL="82944" marR="82944" marT="41476" marB="41476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969374" y="2977080"/>
            <a:ext cx="3972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Conditionally independent distributions: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82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Conditional Independence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u="sng"/>
              <a:t>Formal Definition: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2 random variables A and B are </a:t>
            </a:r>
            <a:r>
              <a:rPr lang="en-US" altLang="en-US" sz="1800">
                <a:solidFill>
                  <a:srgbClr val="FF0000"/>
                </a:solidFill>
              </a:rPr>
              <a:t>conditionally independent </a:t>
            </a:r>
            <a:r>
              <a:rPr lang="en-US" altLang="en-US" sz="1800"/>
              <a:t>given C iff: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1600"/>
              <a:t>		</a:t>
            </a:r>
            <a:r>
              <a:rPr lang="en-US" altLang="en-US" sz="1800" b="1"/>
              <a:t>P(a, b|c) = P(a|c) P(b|c),     for all values a, b, c</a:t>
            </a:r>
          </a:p>
          <a:p>
            <a:pPr eaLnBrk="1" hangingPunct="1">
              <a:buFontTx/>
              <a:buNone/>
            </a:pPr>
            <a:endParaRPr lang="en-US" altLang="en-US" sz="800"/>
          </a:p>
          <a:p>
            <a:pPr eaLnBrk="1" hangingPunct="1">
              <a:lnSpc>
                <a:spcPct val="90000"/>
              </a:lnSpc>
            </a:pPr>
            <a:r>
              <a:rPr lang="en-US" altLang="en-US" sz="2200" u="sng"/>
              <a:t>Informal Definition:</a:t>
            </a:r>
          </a:p>
          <a:p>
            <a:pPr lvl="1" eaLnBrk="1" hangingPunct="1"/>
            <a:r>
              <a:rPr lang="en-US" altLang="en-US" sz="1800"/>
              <a:t>2 random variables A and B are </a:t>
            </a:r>
            <a:r>
              <a:rPr lang="en-US" altLang="en-US" sz="1800">
                <a:solidFill>
                  <a:srgbClr val="FF0000"/>
                </a:solidFill>
              </a:rPr>
              <a:t>conditionally independent </a:t>
            </a:r>
            <a:r>
              <a:rPr lang="en-US" altLang="en-US" sz="1800"/>
              <a:t>given C iff:</a:t>
            </a:r>
          </a:p>
          <a:p>
            <a:pPr lvl="1" eaLnBrk="1" hangingPunct="1">
              <a:buFont typeface="Arial" charset="0"/>
              <a:buNone/>
            </a:pPr>
            <a:r>
              <a:rPr lang="en-US" altLang="en-US" sz="1800" b="1"/>
              <a:t>		P(a|b, c) = P(a|c) </a:t>
            </a:r>
            <a:r>
              <a:rPr lang="en-US" altLang="en-US" sz="1800" b="1">
                <a:sym typeface="Wingdings" pitchFamily="2" charset="2"/>
              </a:rPr>
              <a:t>    OR   P(b|a, c) = P(b|c),   for all values a, b, c</a:t>
            </a:r>
            <a:endParaRPr lang="en-US" altLang="en-US" sz="1400">
              <a:sym typeface="Wingdings" pitchFamily="2" charset="2"/>
            </a:endParaRPr>
          </a:p>
          <a:p>
            <a:pPr lvl="1" eaLnBrk="1" hangingPunct="1"/>
            <a:r>
              <a:rPr lang="en-US" altLang="en-US" sz="1800"/>
              <a:t>P(a|b, c) = P(a|c) tells us that learning about b, given that we already know c, provides no change in our probability for a, and thus b contains no information about a beyond what c provides.</a:t>
            </a:r>
          </a:p>
          <a:p>
            <a:pPr lvl="1" eaLnBrk="1" hangingPunct="1"/>
            <a:endParaRPr lang="en-US" altLang="en-US" sz="800"/>
          </a:p>
          <a:p>
            <a:pPr eaLnBrk="1" hangingPunct="1"/>
            <a:r>
              <a:rPr lang="en-US" altLang="en-US" sz="2200" u="sng"/>
              <a:t>Naïve Bayes Model</a:t>
            </a:r>
            <a:r>
              <a:rPr lang="en-US" altLang="en-US" sz="2200"/>
              <a:t>:</a:t>
            </a:r>
          </a:p>
          <a:p>
            <a:pPr lvl="1" eaLnBrk="1" hangingPunct="1"/>
            <a:r>
              <a:rPr lang="en-US" altLang="en-US" sz="1800"/>
              <a:t>Often a single variable can directly influence a number of other variables, all of which are conditionally independent, given the single variable.</a:t>
            </a:r>
          </a:p>
          <a:p>
            <a:pPr lvl="1" eaLnBrk="1" hangingPunct="1"/>
            <a:r>
              <a:rPr lang="en-US" altLang="en-US" sz="1800"/>
              <a:t>E.g., k different symptom variables X</a:t>
            </a:r>
            <a:r>
              <a:rPr lang="en-US" altLang="en-US" sz="1800" baseline="-25000"/>
              <a:t>1</a:t>
            </a:r>
            <a:r>
              <a:rPr lang="en-US" altLang="en-US" sz="1800"/>
              <a:t>, X</a:t>
            </a:r>
            <a:r>
              <a:rPr lang="en-US" altLang="en-US" sz="1800" baseline="-25000"/>
              <a:t>2</a:t>
            </a:r>
            <a:r>
              <a:rPr lang="en-US" altLang="en-US" sz="1800"/>
              <a:t>, … X</a:t>
            </a:r>
            <a:r>
              <a:rPr lang="en-US" altLang="en-US" sz="1800" baseline="-25000"/>
              <a:t>k</a:t>
            </a:r>
            <a:r>
              <a:rPr lang="en-US" altLang="en-US" sz="1800"/>
              <a:t>, and C = disease, reducing to:</a:t>
            </a:r>
          </a:p>
          <a:p>
            <a:pPr lvl="1" eaLnBrk="1" hangingPunct="1">
              <a:buFont typeface="Arial" charset="0"/>
              <a:buNone/>
            </a:pPr>
            <a:r>
              <a:rPr lang="en-US" altLang="en-US" sz="1800" b="1"/>
              <a:t>		P(X</a:t>
            </a:r>
            <a:r>
              <a:rPr lang="en-US" altLang="en-US" sz="1800" b="1" baseline="-25000"/>
              <a:t>1</a:t>
            </a:r>
            <a:r>
              <a:rPr lang="en-US" altLang="en-US" sz="1800" b="1"/>
              <a:t>, X</a:t>
            </a:r>
            <a:r>
              <a:rPr lang="en-US" altLang="en-US" sz="1800" b="1" baseline="-25000"/>
              <a:t>2</a:t>
            </a:r>
            <a:r>
              <a:rPr lang="en-US" altLang="en-US" sz="1800" b="1"/>
              <a:t>,…. X</a:t>
            </a:r>
            <a:r>
              <a:rPr lang="en-US" altLang="en-US" sz="1800" b="1" baseline="-25000"/>
              <a:t>K</a:t>
            </a:r>
            <a:r>
              <a:rPr lang="en-US" altLang="en-US" sz="1800" b="1"/>
              <a:t> | C) = </a:t>
            </a:r>
            <a:r>
              <a:rPr lang="en-US" altLang="en-US" sz="1800" b="1">
                <a:latin typeface="Symbol" pitchFamily="18" charset="2"/>
              </a:rPr>
              <a:t>P</a:t>
            </a:r>
            <a:r>
              <a:rPr lang="en-US" altLang="en-US" sz="1800" b="1"/>
              <a:t>  P(X</a:t>
            </a:r>
            <a:r>
              <a:rPr lang="en-US" altLang="en-US" sz="1800" b="1" baseline="-25000"/>
              <a:t>i </a:t>
            </a:r>
            <a:r>
              <a:rPr lang="en-US" altLang="en-US" sz="1800" b="1"/>
              <a:t>| C)</a:t>
            </a:r>
          </a:p>
          <a:p>
            <a:pPr lvl="2" eaLnBrk="1" hangingPunct="1"/>
            <a:endParaRPr lang="en-US" altLang="en-US" sz="1400"/>
          </a:p>
          <a:p>
            <a:pPr eaLnBrk="1" hangingPunct="1"/>
            <a:endParaRPr lang="en-US" altLang="en-US" sz="1600"/>
          </a:p>
        </p:txBody>
      </p:sp>
    </p:spTree>
    <p:extLst>
      <p:ext uri="{BB962C8B-B14F-4D97-AF65-F5344CB8AC3E}">
        <p14:creationId xmlns:p14="http://schemas.microsoft.com/office/powerpoint/2010/main" val="224216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Full Joint vs Conditional Independence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Example : 4 Binary Random Variable (A,B,C,D)</a:t>
            </a:r>
          </a:p>
          <a:p>
            <a:pPr lvl="1"/>
            <a:r>
              <a:rPr lang="en-US" sz="2000" dirty="0"/>
              <a:t>Full Joint Probability Table</a:t>
            </a:r>
          </a:p>
          <a:p>
            <a:pPr lvl="2"/>
            <a:r>
              <a:rPr lang="en-US" sz="1800" dirty="0"/>
              <a:t>1 Table with 16 rows</a:t>
            </a:r>
          </a:p>
          <a:p>
            <a:pPr lvl="1"/>
            <a:r>
              <a:rPr lang="en-US" sz="2000" dirty="0"/>
              <a:t>Conditional Independence</a:t>
            </a:r>
          </a:p>
          <a:p>
            <a:pPr lvl="2"/>
            <a:r>
              <a:rPr lang="en-US" sz="1800" dirty="0"/>
              <a:t>P(A,B,C,D) = P(A) P(B|A) P(C |A, B) P(D| A,B,C) (no saving yet..)</a:t>
            </a:r>
          </a:p>
          <a:p>
            <a:pPr lvl="2"/>
            <a:r>
              <a:rPr lang="en-US" sz="1800" dirty="0"/>
              <a:t>if… P(D|A, B) = P(C |A), P(D|A,B,C) = P(D|A) [Naïve Bayes Model]</a:t>
            </a:r>
          </a:p>
          <a:p>
            <a:pPr lvl="3"/>
            <a:r>
              <a:rPr lang="en-US" sz="1400" dirty="0"/>
              <a:t>P(A,B,C,D) = P(A) P(B|A) P(C |A) P(D|A)</a:t>
            </a:r>
          </a:p>
          <a:p>
            <a:pPr lvl="3"/>
            <a:r>
              <a:rPr lang="en-US" sz="1400" dirty="0"/>
              <a:t>4 Tables. With at most 4 rows</a:t>
            </a:r>
          </a:p>
          <a:p>
            <a:r>
              <a:rPr lang="en-US" sz="2400" dirty="0"/>
              <a:t>If we had N Binary Random Variables</a:t>
            </a:r>
          </a:p>
          <a:p>
            <a:pPr lvl="1"/>
            <a:r>
              <a:rPr lang="en-US" sz="2000" dirty="0"/>
              <a:t>Full Joint Probability Table</a:t>
            </a:r>
          </a:p>
          <a:p>
            <a:pPr lvl="2"/>
            <a:r>
              <a:rPr lang="en-US" sz="1800" dirty="0"/>
              <a:t>1 Table with 2^(N) Rows; N = 100, 2^100 ~= 10^30</a:t>
            </a:r>
          </a:p>
          <a:p>
            <a:pPr lvl="1"/>
            <a:r>
              <a:rPr lang="en-US" sz="2000" dirty="0"/>
              <a:t>Naïve Bayes Model (Conditional Independence)</a:t>
            </a:r>
          </a:p>
          <a:p>
            <a:pPr lvl="2"/>
            <a:r>
              <a:rPr lang="en-US" sz="1800" dirty="0"/>
              <a:t>N tables with at most 4 rows!</a:t>
            </a:r>
          </a:p>
        </p:txBody>
      </p:sp>
    </p:spTree>
    <p:extLst>
      <p:ext uri="{BB962C8B-B14F-4D97-AF65-F5344CB8AC3E}">
        <p14:creationId xmlns:p14="http://schemas.microsoft.com/office/powerpoint/2010/main" val="219284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Propositional Logic and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>
              <a:defRPr/>
            </a:pPr>
            <a:r>
              <a:rPr lang="en-US" dirty="0"/>
              <a:t>Their ontological commitments are the same</a:t>
            </a:r>
          </a:p>
          <a:p>
            <a:pPr lvl="1">
              <a:defRPr/>
            </a:pPr>
            <a:r>
              <a:rPr lang="en-US" dirty="0"/>
              <a:t>The world is a set of facts that do or do not hold</a:t>
            </a:r>
          </a:p>
          <a:p>
            <a:pPr marL="457200" lvl="1" indent="0">
              <a:buFont typeface="Arial" charset="0"/>
              <a:buNone/>
              <a:defRPr/>
            </a:pPr>
            <a:endParaRPr lang="en-US" dirty="0"/>
          </a:p>
          <a:p>
            <a:pPr marL="457200" lvl="1" indent="0">
              <a:buFont typeface="Arial" charset="0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Their epistemological commitments differ</a:t>
            </a:r>
          </a:p>
          <a:p>
            <a:pPr lvl="1">
              <a:defRPr/>
            </a:pPr>
            <a:r>
              <a:rPr lang="en-US" b="1" dirty="0"/>
              <a:t>Logic agent</a:t>
            </a:r>
            <a:r>
              <a:rPr lang="en-US" dirty="0"/>
              <a:t> believes true, false, or no opinion</a:t>
            </a:r>
          </a:p>
          <a:p>
            <a:pPr lvl="1">
              <a:defRPr/>
            </a:pPr>
            <a:r>
              <a:rPr lang="en-US" b="1" dirty="0"/>
              <a:t>Probabilistic agent</a:t>
            </a:r>
            <a:r>
              <a:rPr lang="en-US" dirty="0"/>
              <a:t> has a numerical degree of belief between 0 (false) and 1 (true)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02541" y="28194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Ontology</a:t>
            </a:r>
            <a:r>
              <a:rPr lang="en-US" dirty="0"/>
              <a:t> is the philosophical study of the nature of being, becoming, existence, or </a:t>
            </a:r>
            <a:r>
              <a:rPr lang="en-US" dirty="0" smtClean="0"/>
              <a:t>reality; </a:t>
            </a:r>
            <a:r>
              <a:rPr lang="en-US" u="sng" dirty="0" smtClean="0"/>
              <a:t>what exists in the world?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854200" y="5906869"/>
            <a:ext cx="6375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Epistemology</a:t>
            </a:r>
            <a:r>
              <a:rPr lang="en-US" dirty="0" smtClean="0"/>
              <a:t> is</a:t>
            </a:r>
            <a:r>
              <a:rPr lang="en-US" dirty="0"/>
              <a:t> the </a:t>
            </a:r>
            <a:r>
              <a:rPr lang="en-US" dirty="0" smtClean="0"/>
              <a:t>philosophical study of the nature </a:t>
            </a:r>
            <a:r>
              <a:rPr lang="en-US" dirty="0"/>
              <a:t>and </a:t>
            </a:r>
            <a:r>
              <a:rPr lang="en-US" dirty="0" smtClean="0"/>
              <a:t>scope of</a:t>
            </a:r>
            <a:r>
              <a:rPr lang="en-US" dirty="0"/>
              <a:t> </a:t>
            </a:r>
            <a:r>
              <a:rPr lang="en-US" dirty="0" smtClean="0"/>
              <a:t>knowledge; </a:t>
            </a:r>
            <a:r>
              <a:rPr lang="en-US" u="sng" dirty="0" smtClean="0"/>
              <a:t>how, and in what way, do we know about the world?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23546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Conclusions…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sz="3800" dirty="0"/>
              <a:t>Representing uncertainty is useful in knowledge bases.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endParaRPr lang="en-US" sz="3800" dirty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3800" dirty="0"/>
              <a:t>Probability provides a framework for managing uncertainty.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3800" dirty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3800" dirty="0"/>
              <a:t>Using a full joint distribution and probability rules, we can derive any probability relationship in a probability space.</a:t>
            </a:r>
          </a:p>
          <a:p>
            <a:pPr lvl="1" eaLnBrk="1" hangingPunct="1">
              <a:defRPr/>
            </a:pPr>
            <a:endParaRPr lang="en-US" sz="3800" dirty="0"/>
          </a:p>
          <a:p>
            <a:pPr eaLnBrk="1" hangingPunct="1">
              <a:defRPr/>
            </a:pPr>
            <a:r>
              <a:rPr lang="en-US" sz="3800" dirty="0"/>
              <a:t>Number of required probabilities can be reduced through independence and conditional independence relationships</a:t>
            </a:r>
          </a:p>
          <a:p>
            <a:pPr lvl="1" eaLnBrk="1" hangingPunct="1">
              <a:buFont typeface="Arial" charset="0"/>
              <a:buNone/>
              <a:defRPr/>
            </a:pPr>
            <a:endParaRPr lang="en-US" sz="3800" dirty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3800" dirty="0"/>
              <a:t>Probabilities allow us to make better decisions by using decision theory and expected utilities.</a:t>
            </a:r>
          </a:p>
          <a:p>
            <a:pPr lvl="1" eaLnBrk="1" hangingPunct="1">
              <a:buFont typeface="Arial" pitchFamily="34" charset="0"/>
              <a:buNone/>
              <a:defRPr/>
            </a:pPr>
            <a:endParaRPr lang="en-US" sz="3800" dirty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3800" b="1" u="sng" dirty="0">
                <a:solidFill>
                  <a:srgbClr val="FF0000"/>
                </a:solidFill>
              </a:rPr>
              <a:t>Rational</a:t>
            </a:r>
            <a:r>
              <a:rPr lang="en-US" sz="3800" b="1" dirty="0">
                <a:solidFill>
                  <a:srgbClr val="FF0000"/>
                </a:solidFill>
              </a:rPr>
              <a:t> agents </a:t>
            </a:r>
            <a:r>
              <a:rPr lang="en-US" sz="3800" b="1" u="sng" dirty="0">
                <a:solidFill>
                  <a:srgbClr val="FF0000"/>
                </a:solidFill>
              </a:rPr>
              <a:t>cannot</a:t>
            </a:r>
            <a:r>
              <a:rPr lang="en-US" sz="3800" b="1" dirty="0">
                <a:solidFill>
                  <a:srgbClr val="FF0000"/>
                </a:solidFill>
              </a:rPr>
              <a:t> violate probability theory.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dirty="0"/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endParaRPr lang="en-US" dirty="0"/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90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Uncertainty in the world</a:t>
            </a:r>
          </a:p>
        </p:txBody>
      </p:sp>
      <p:sp>
        <p:nvSpPr>
          <p:cNvPr id="5908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Calibri" charset="0"/>
              </a:rPr>
              <a:t>Uncertainty </a:t>
            </a:r>
            <a:r>
              <a:rPr lang="en-US" sz="2400" dirty="0">
                <a:latin typeface="Calibri" charset="0"/>
              </a:rPr>
              <a:t>due to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Calibri" charset="0"/>
              </a:rPr>
              <a:t>Randomness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Calibri" charset="0"/>
              </a:rPr>
              <a:t>Overwhelming complexity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Calibri" charset="0"/>
              </a:rPr>
              <a:t>Lack of knowledge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Calibri" charset="0"/>
              </a:rPr>
              <a:t>…</a:t>
            </a:r>
          </a:p>
          <a:p>
            <a:pPr lvl="2" eaLnBrk="1" hangingPunct="1">
              <a:lnSpc>
                <a:spcPct val="90000"/>
              </a:lnSpc>
            </a:pPr>
            <a:endParaRPr lang="en-US" sz="1600" dirty="0">
              <a:latin typeface="Calibri" charset="0"/>
            </a:endParaRPr>
          </a:p>
          <a:p>
            <a:pPr eaLnBrk="1" hangingPunct="1"/>
            <a:r>
              <a:rPr lang="en-US" sz="2400" dirty="0" smtClean="0">
                <a:latin typeface="Calibri" charset="0"/>
              </a:rPr>
              <a:t>Probability gives </a:t>
            </a:r>
          </a:p>
          <a:p>
            <a:pPr lvl="1" eaLnBrk="1" hangingPunct="1"/>
            <a:r>
              <a:rPr lang="en-US" sz="2000" dirty="0" smtClean="0">
                <a:latin typeface="Calibri" charset="0"/>
              </a:rPr>
              <a:t>natural way to describe our assumptions </a:t>
            </a:r>
          </a:p>
          <a:p>
            <a:pPr lvl="1" eaLnBrk="1" hangingPunct="1"/>
            <a:r>
              <a:rPr lang="en-US" sz="2000" dirty="0" smtClean="0">
                <a:latin typeface="Calibri" charset="0"/>
              </a:rPr>
              <a:t>rules for how to combine information</a:t>
            </a:r>
          </a:p>
          <a:p>
            <a:pPr lvl="2"/>
            <a:endParaRPr lang="en-US" sz="1600" dirty="0" smtClean="0"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Calibri" charset="0"/>
              </a:rPr>
              <a:t>Subjective probability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Calibri" charset="0"/>
              </a:rPr>
              <a:t>Relate to agent’s own state of knowledge:  P(A25|no accidents)= 0.05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Calibri" charset="0"/>
              </a:rPr>
              <a:t>Not assertions about the world; indicate </a:t>
            </a:r>
            <a:r>
              <a:rPr lang="en-US" sz="2000" dirty="0" smtClean="0">
                <a:solidFill>
                  <a:srgbClr val="C0504D"/>
                </a:solidFill>
                <a:latin typeface="Calibri" charset="0"/>
              </a:rPr>
              <a:t>degrees of belief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Calibri" charset="0"/>
              </a:rPr>
              <a:t>Change with new evidence:  P(A25 | no accidents, 5am) = 0.20</a:t>
            </a:r>
            <a:endParaRPr lang="en-US" sz="2000" dirty="0">
              <a:latin typeface="Calibri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886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9AF3074-DE79-464E-B7E0-A7192C7EB5D6}" type="slidenum">
              <a:rPr lang="en-US" sz="1200">
                <a:solidFill>
                  <a:srgbClr val="898989"/>
                </a:solidFill>
                <a:latin typeface="Arial" charset="0"/>
              </a:rPr>
              <a:pPr eaLnBrk="1" hangingPunct="1"/>
              <a:t>5</a:t>
            </a:fld>
            <a:endParaRPr lang="en-US" sz="1200">
              <a:solidFill>
                <a:srgbClr val="89898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24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1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64" y="89418"/>
            <a:ext cx="8769336" cy="1020762"/>
          </a:xfrm>
        </p:spPr>
        <p:txBody>
          <a:bodyPr>
            <a:normAutofit/>
          </a:bodyPr>
          <a:lstStyle/>
          <a:p>
            <a:r>
              <a:rPr lang="en-US" dirty="0" smtClean="0"/>
              <a:t>Making decisions under 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207" y="1058383"/>
            <a:ext cx="8686659" cy="556254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Calibri" charset="0"/>
              </a:rPr>
              <a:t>Suppose I believe the following: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Calibri" charset="0"/>
              </a:rPr>
              <a:t>P(A25  gets me there on time | …) = 0.04 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Calibri" charset="0"/>
              </a:rPr>
              <a:t>P(A90  gets me there on time | …) = 0.70 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Calibri" charset="0"/>
              </a:rPr>
              <a:t>P(A120  gets me there on time | …) = 0.95 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Calibri" charset="0"/>
              </a:rPr>
              <a:t>P(A1440  gets me there on time | …) = 0.9999 </a:t>
            </a:r>
            <a:endParaRPr lang="en-US" sz="2000" dirty="0" smtClean="0">
              <a:latin typeface="Calibri" charset="0"/>
            </a:endParaRPr>
          </a:p>
          <a:p>
            <a:pPr lvl="1">
              <a:lnSpc>
                <a:spcPct val="80000"/>
              </a:lnSpc>
            </a:pPr>
            <a:endParaRPr lang="en-US" sz="2000" dirty="0">
              <a:latin typeface="Calibri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Calibri" charset="0"/>
              </a:rPr>
              <a:t>Which action to choose?</a:t>
            </a:r>
            <a:endParaRPr lang="en-US" sz="2400" dirty="0">
              <a:latin typeface="Calibri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Calibri" charset="0"/>
              </a:rPr>
              <a:t>Depends </a:t>
            </a:r>
            <a:r>
              <a:rPr lang="en-US" sz="2400" dirty="0">
                <a:latin typeface="Calibri" charset="0"/>
              </a:rPr>
              <a:t>on my </a:t>
            </a:r>
            <a:r>
              <a:rPr lang="en-US" sz="2400" dirty="0">
                <a:solidFill>
                  <a:srgbClr val="C0504D"/>
                </a:solidFill>
                <a:latin typeface="Calibri" charset="0"/>
              </a:rPr>
              <a:t>preferences </a:t>
            </a:r>
            <a:r>
              <a:rPr lang="en-US" sz="2400" dirty="0">
                <a:latin typeface="Calibri" charset="0"/>
              </a:rPr>
              <a:t>for missing flight vs. time spent waiting, </a:t>
            </a:r>
            <a:r>
              <a:rPr lang="en-US" sz="2400" dirty="0" smtClean="0">
                <a:latin typeface="Calibri" charset="0"/>
              </a:rPr>
              <a:t>etc.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C0504D"/>
                </a:solidFill>
                <a:latin typeface="Calibri" charset="0"/>
              </a:rPr>
              <a:t>Utility </a:t>
            </a:r>
            <a:r>
              <a:rPr lang="en-US" sz="2000" dirty="0">
                <a:solidFill>
                  <a:srgbClr val="C0504D"/>
                </a:solidFill>
                <a:latin typeface="Calibri" charset="0"/>
              </a:rPr>
              <a:t>theory </a:t>
            </a:r>
            <a:r>
              <a:rPr lang="en-US" sz="2000" dirty="0">
                <a:latin typeface="Calibri" charset="0"/>
              </a:rPr>
              <a:t>is used to represent and infer </a:t>
            </a:r>
            <a:r>
              <a:rPr lang="en-US" sz="2000" dirty="0" smtClean="0">
                <a:latin typeface="Calibri" charset="0"/>
              </a:rPr>
              <a:t>preferences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C0504D"/>
                </a:solidFill>
                <a:latin typeface="Calibri" charset="0"/>
              </a:rPr>
              <a:t>Decision </a:t>
            </a:r>
            <a:r>
              <a:rPr lang="en-US" sz="2000" dirty="0">
                <a:solidFill>
                  <a:srgbClr val="C0504D"/>
                </a:solidFill>
                <a:latin typeface="Calibri" charset="0"/>
              </a:rPr>
              <a:t>theory</a:t>
            </a:r>
            <a:r>
              <a:rPr lang="en-US" sz="2000" dirty="0">
                <a:latin typeface="Calibri" charset="0"/>
              </a:rPr>
              <a:t>= probability theory + utility theory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Calibri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C0504D"/>
                </a:solidFill>
                <a:latin typeface="Calibri" charset="0"/>
              </a:rPr>
              <a:t>Expected utility </a:t>
            </a:r>
            <a:r>
              <a:rPr lang="en-US" sz="2400" dirty="0">
                <a:latin typeface="Calibri" charset="0"/>
              </a:rPr>
              <a:t>of action a in state 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dirty="0">
                <a:latin typeface="Calibri" charset="0"/>
              </a:rPr>
              <a:t>	</a:t>
            </a:r>
            <a:r>
              <a:rPr lang="en-US" sz="2400" dirty="0" smtClean="0">
                <a:latin typeface="Calibri" charset="0"/>
              </a:rPr>
              <a:t>		= </a:t>
            </a:r>
            <a:r>
              <a:rPr lang="en-US" sz="2400" dirty="0">
                <a:latin typeface="Calibri" charset="0"/>
              </a:rPr>
              <a:t>∑</a:t>
            </a:r>
            <a:r>
              <a:rPr lang="en-US" sz="2400" baseline="-25000" dirty="0">
                <a:latin typeface="Calibri" charset="0"/>
              </a:rPr>
              <a:t>outcome</a:t>
            </a:r>
            <a:r>
              <a:rPr lang="en-US" sz="2400" baseline="-25000" dirty="0">
                <a:latin typeface="Calibri" charset="0"/>
                <a:sym typeface="Symbol" charset="0"/>
              </a:rPr>
              <a:t> in Results(</a:t>
            </a:r>
            <a:r>
              <a:rPr lang="en-US" sz="2400" baseline="-25000" dirty="0" err="1">
                <a:latin typeface="Calibri" charset="0"/>
                <a:sym typeface="Symbol" charset="0"/>
              </a:rPr>
              <a:t>s,a</a:t>
            </a:r>
            <a:r>
              <a:rPr lang="en-US" sz="2400" baseline="-25000" dirty="0" smtClean="0">
                <a:latin typeface="Calibri" charset="0"/>
                <a:sym typeface="Symbol" charset="0"/>
              </a:rPr>
              <a:t>) </a:t>
            </a:r>
            <a:r>
              <a:rPr lang="en-US" sz="2400" dirty="0" smtClean="0">
                <a:latin typeface="Calibri" charset="0"/>
              </a:rPr>
              <a:t>P</a:t>
            </a:r>
            <a:r>
              <a:rPr lang="en-US" sz="2400" dirty="0">
                <a:latin typeface="Calibri" charset="0"/>
              </a:rPr>
              <a:t>(outcome) * Utility(outcome)</a:t>
            </a:r>
          </a:p>
          <a:p>
            <a:pPr lvl="2">
              <a:lnSpc>
                <a:spcPct val="80000"/>
              </a:lnSpc>
            </a:pPr>
            <a:endParaRPr lang="en-US" sz="1600" dirty="0" smtClean="0">
              <a:latin typeface="Calibri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Calibri" charset="0"/>
              </a:rPr>
              <a:t>A </a:t>
            </a:r>
            <a:r>
              <a:rPr lang="en-US" sz="2400" dirty="0">
                <a:latin typeface="Calibri" charset="0"/>
              </a:rPr>
              <a:t>rational agent acts to maximize expected utility</a:t>
            </a:r>
          </a:p>
          <a:p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88650"/>
            <a:ext cx="2133600" cy="365125"/>
          </a:xfrm>
        </p:spPr>
        <p:txBody>
          <a:bodyPr/>
          <a:lstStyle/>
          <a:p>
            <a:fld id="{ED6BA5D5-3086-1847-A53E-A0463E9A9F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13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64" y="89418"/>
            <a:ext cx="8769336" cy="1020762"/>
          </a:xfrm>
        </p:spPr>
        <p:txBody>
          <a:bodyPr>
            <a:normAutofit/>
          </a:bodyPr>
          <a:lstStyle/>
          <a:p>
            <a:r>
              <a:rPr lang="en-US" dirty="0" smtClean="0"/>
              <a:t>Ex: Airport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207" y="1058383"/>
            <a:ext cx="8795793" cy="556254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Calibri" charset="0"/>
              </a:rPr>
              <a:t>Suppose I believe the following: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Calibri" charset="0"/>
              </a:rPr>
              <a:t>P(A25  gets me there on time | …) = 0.04 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Calibri" charset="0"/>
              </a:rPr>
              <a:t>P(A90  gets me there on time | …) = 0.70 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Calibri" charset="0"/>
              </a:rPr>
              <a:t>P(A120  gets me there on time | …) = 0.95 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Calibri" charset="0"/>
              </a:rPr>
              <a:t>P(A1440  gets me there on time | …) = 0.9999 </a:t>
            </a:r>
            <a:endParaRPr lang="en-US" sz="2000" dirty="0" smtClean="0">
              <a:latin typeface="Calibri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Calibri" charset="0"/>
              </a:rPr>
              <a:t>Utility(on time) = $1,000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Calibri" charset="0"/>
              </a:rPr>
              <a:t>Utility(not on </a:t>
            </a:r>
            <a:r>
              <a:rPr lang="en-US" sz="2000" dirty="0">
                <a:latin typeface="Calibri" charset="0"/>
              </a:rPr>
              <a:t>time) = </a:t>
            </a:r>
            <a:r>
              <a:rPr lang="en-US" sz="2000" dirty="0" smtClean="0">
                <a:latin typeface="Calibri" charset="0"/>
              </a:rPr>
              <a:t>−$10,000</a:t>
            </a:r>
            <a:endParaRPr lang="en-US" sz="2000" dirty="0">
              <a:latin typeface="Calibri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C0504D"/>
                </a:solidFill>
                <a:latin typeface="Calibri" charset="0"/>
              </a:rPr>
              <a:t>Expected </a:t>
            </a:r>
            <a:r>
              <a:rPr lang="en-US" sz="2400" dirty="0">
                <a:solidFill>
                  <a:srgbClr val="C0504D"/>
                </a:solidFill>
                <a:latin typeface="Calibri" charset="0"/>
              </a:rPr>
              <a:t>utility </a:t>
            </a:r>
            <a:r>
              <a:rPr lang="en-US" sz="2400" dirty="0">
                <a:latin typeface="Calibri" charset="0"/>
              </a:rPr>
              <a:t>of action a in state 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dirty="0">
                <a:latin typeface="Calibri" charset="0"/>
              </a:rPr>
              <a:t>	</a:t>
            </a:r>
            <a:r>
              <a:rPr lang="en-US" sz="2400" dirty="0" smtClean="0">
                <a:latin typeface="Calibri" charset="0"/>
              </a:rPr>
              <a:t>		= </a:t>
            </a:r>
            <a:r>
              <a:rPr lang="en-US" sz="2400" dirty="0">
                <a:latin typeface="Calibri" charset="0"/>
              </a:rPr>
              <a:t>∑</a:t>
            </a:r>
            <a:r>
              <a:rPr lang="en-US" sz="2400" baseline="-25000" dirty="0">
                <a:latin typeface="Calibri" charset="0"/>
              </a:rPr>
              <a:t>outcome</a:t>
            </a:r>
            <a:r>
              <a:rPr lang="en-US" sz="2400" baseline="-25000" dirty="0">
                <a:latin typeface="Calibri" charset="0"/>
                <a:sym typeface="Symbol" charset="0"/>
              </a:rPr>
              <a:t> in Results(</a:t>
            </a:r>
            <a:r>
              <a:rPr lang="en-US" sz="2400" baseline="-25000" dirty="0" err="1">
                <a:latin typeface="Calibri" charset="0"/>
                <a:sym typeface="Symbol" charset="0"/>
              </a:rPr>
              <a:t>s,a</a:t>
            </a:r>
            <a:r>
              <a:rPr lang="en-US" sz="2400" baseline="-25000" dirty="0" smtClean="0">
                <a:latin typeface="Calibri" charset="0"/>
                <a:sym typeface="Symbol" charset="0"/>
              </a:rPr>
              <a:t>) </a:t>
            </a:r>
            <a:r>
              <a:rPr lang="en-US" sz="2400" dirty="0" smtClean="0">
                <a:latin typeface="Calibri" charset="0"/>
              </a:rPr>
              <a:t>P</a:t>
            </a:r>
            <a:r>
              <a:rPr lang="en-US" sz="2400" dirty="0">
                <a:latin typeface="Calibri" charset="0"/>
              </a:rPr>
              <a:t>(outcome) * Utility(outcome</a:t>
            </a:r>
            <a:r>
              <a:rPr lang="en-US" sz="2400" dirty="0" smtClean="0">
                <a:latin typeface="Calibri" charset="0"/>
              </a:rPr>
              <a:t>)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800" dirty="0" smtClean="0">
              <a:latin typeface="Calibri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000" dirty="0" smtClean="0">
                <a:latin typeface="Calibri" charset="0"/>
              </a:rPr>
              <a:t>E</a:t>
            </a:r>
            <a:r>
              <a:rPr lang="en-US" sz="2000" dirty="0">
                <a:latin typeface="Calibri" charset="0"/>
              </a:rPr>
              <a:t>(Utility(A25)) = 0.04*$1,000 + 0.96*(−$10,000) = −$9,560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000" dirty="0">
                <a:latin typeface="Calibri" charset="0"/>
              </a:rPr>
              <a:t>E(Utility(A90)) = 0.7*$1,000 + 0.3*(−$10,000) = −$2,300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000" dirty="0">
                <a:latin typeface="Calibri" charset="0"/>
              </a:rPr>
              <a:t>E(Utility(A120)) = 0.95*$1,000 + 0.05*(−$10,000) = $450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000" dirty="0">
                <a:latin typeface="Calibri" charset="0"/>
              </a:rPr>
              <a:t>E(Utility(A1440)) = 0.9999*$1,000 + 0.0001*(−$10,000) = $998.90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400" dirty="0">
              <a:latin typeface="Calibri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Calibri" charset="0"/>
              </a:rPr>
              <a:t>Have not yet accounted for disutility of staying overnight at the airport, etc.</a:t>
            </a:r>
            <a:endParaRPr lang="en-US" sz="2000" dirty="0">
              <a:latin typeface="Calibri" charset="0"/>
            </a:endParaRPr>
          </a:p>
          <a:p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88650"/>
            <a:ext cx="2133600" cy="365125"/>
          </a:xfrm>
        </p:spPr>
        <p:txBody>
          <a:bodyPr/>
          <a:lstStyle/>
          <a:p>
            <a:fld id="{ED6BA5D5-3086-1847-A53E-A0463E9A9F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14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Probability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Calibri" charset="0"/>
              </a:rPr>
              <a:t>P(a) is the probability of proposition </a:t>
            </a:r>
            <a:r>
              <a:rPr lang="ja-JP" altLang="en-US" sz="2000" dirty="0">
                <a:latin typeface="Calibri" charset="0"/>
              </a:rPr>
              <a:t>“</a:t>
            </a:r>
            <a:r>
              <a:rPr lang="en-US" sz="2000" dirty="0">
                <a:latin typeface="Calibri" charset="0"/>
              </a:rPr>
              <a:t>a</a:t>
            </a:r>
            <a:r>
              <a:rPr lang="ja-JP" altLang="en-US" sz="2000" dirty="0">
                <a:latin typeface="Calibri" charset="0"/>
              </a:rPr>
              <a:t>”</a:t>
            </a:r>
            <a:endParaRPr lang="en-US" sz="2000" dirty="0">
              <a:latin typeface="Calibri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dirty="0">
                <a:latin typeface="Calibri" charset="0"/>
              </a:rPr>
              <a:t>E.g., P(it will rain in London tomorrow)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>
                <a:latin typeface="Calibri" charset="0"/>
              </a:rPr>
              <a:t>The proposition </a:t>
            </a:r>
            <a:r>
              <a:rPr lang="en-US" sz="1600" dirty="0" smtClean="0">
                <a:latin typeface="Calibri" charset="0"/>
              </a:rPr>
              <a:t>“a” </a:t>
            </a:r>
            <a:r>
              <a:rPr lang="en-US" sz="1600" dirty="0">
                <a:latin typeface="Calibri" charset="0"/>
              </a:rPr>
              <a:t>is actually true or false in the </a:t>
            </a:r>
            <a:r>
              <a:rPr lang="en-US" sz="1600" dirty="0" smtClean="0">
                <a:latin typeface="Calibri" charset="0"/>
              </a:rPr>
              <a:t>real world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Calibri" charset="0"/>
              </a:rPr>
              <a:t>P(a) is our </a:t>
            </a:r>
            <a:r>
              <a:rPr lang="en-US" sz="1600" u="sng" dirty="0" smtClean="0">
                <a:latin typeface="Calibri" charset="0"/>
              </a:rPr>
              <a:t>degree of belief</a:t>
            </a:r>
            <a:r>
              <a:rPr lang="en-US" sz="1600" dirty="0" smtClean="0">
                <a:latin typeface="Calibri" charset="0"/>
              </a:rPr>
              <a:t> that proposition “a” is true in the real world</a:t>
            </a:r>
            <a:endParaRPr lang="en-US" sz="1600" dirty="0">
              <a:latin typeface="Calibri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dirty="0">
                <a:latin typeface="Calibri" charset="0"/>
              </a:rPr>
              <a:t>P(a) = </a:t>
            </a:r>
            <a:r>
              <a:rPr lang="ja-JP" altLang="en-US" sz="1600" dirty="0">
                <a:latin typeface="Calibri" charset="0"/>
              </a:rPr>
              <a:t>“</a:t>
            </a:r>
            <a:r>
              <a:rPr lang="en-US" sz="1600" dirty="0">
                <a:latin typeface="Calibri" charset="0"/>
              </a:rPr>
              <a:t>prior</a:t>
            </a:r>
            <a:r>
              <a:rPr lang="ja-JP" altLang="en-US" sz="1600" dirty="0">
                <a:latin typeface="Calibri" charset="0"/>
              </a:rPr>
              <a:t>”</a:t>
            </a:r>
            <a:r>
              <a:rPr lang="en-US" sz="1600" dirty="0">
                <a:latin typeface="Calibri" charset="0"/>
              </a:rPr>
              <a:t> or marginal or unconditional probability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>
                <a:latin typeface="Calibri" charset="0"/>
              </a:rPr>
              <a:t>Assumes no other information is available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en-US" sz="1600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C0504D"/>
                </a:solidFill>
                <a:latin typeface="Calibri" charset="0"/>
              </a:rPr>
              <a:t>Axioms of probability</a:t>
            </a:r>
            <a:r>
              <a:rPr lang="en-US" sz="2000" dirty="0" smtClean="0">
                <a:latin typeface="Calibri" charset="0"/>
              </a:rPr>
              <a:t>:</a:t>
            </a:r>
            <a:endParaRPr lang="en-US" sz="2000" dirty="0">
              <a:latin typeface="Calibri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latin typeface="Calibri" charset="0"/>
              </a:rPr>
              <a:t>0  &lt;= P(a)  &lt;= 1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latin typeface="Calibri" charset="0"/>
              </a:rPr>
              <a:t>P(NOT(a))  = 1 – P(a)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latin typeface="Calibri" charset="0"/>
              </a:rPr>
              <a:t>P(true)  =  1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latin typeface="Calibri" charset="0"/>
              </a:rPr>
              <a:t>P(false) =  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Calibri" charset="0"/>
              </a:rPr>
              <a:t>P(a </a:t>
            </a:r>
            <a:r>
              <a:rPr lang="en-US" sz="2000" dirty="0">
                <a:latin typeface="Calibri" charset="0"/>
              </a:rPr>
              <a:t>OR </a:t>
            </a:r>
            <a:r>
              <a:rPr lang="en-US" sz="2000" dirty="0" smtClean="0">
                <a:latin typeface="Calibri" charset="0"/>
              </a:rPr>
              <a:t>b) </a:t>
            </a:r>
            <a:r>
              <a:rPr lang="en-US" sz="2000" dirty="0">
                <a:latin typeface="Calibri" charset="0"/>
              </a:rPr>
              <a:t>= </a:t>
            </a:r>
            <a:r>
              <a:rPr lang="en-US" sz="2000" dirty="0" smtClean="0">
                <a:latin typeface="Calibri" charset="0"/>
              </a:rPr>
              <a:t>P(a) </a:t>
            </a:r>
            <a:r>
              <a:rPr lang="en-US" sz="2000" dirty="0">
                <a:latin typeface="Calibri" charset="0"/>
              </a:rPr>
              <a:t>+ </a:t>
            </a:r>
            <a:r>
              <a:rPr lang="en-US" sz="2000" dirty="0" smtClean="0">
                <a:latin typeface="Calibri" charset="0"/>
              </a:rPr>
              <a:t>P(b) </a:t>
            </a:r>
            <a:r>
              <a:rPr lang="en-US" sz="2000" dirty="0">
                <a:latin typeface="Calibri" charset="0"/>
              </a:rPr>
              <a:t>– </a:t>
            </a:r>
            <a:r>
              <a:rPr lang="en-US" sz="2000" dirty="0" smtClean="0">
                <a:latin typeface="Calibri" charset="0"/>
              </a:rPr>
              <a:t>P(a </a:t>
            </a:r>
            <a:r>
              <a:rPr lang="en-US" sz="2000" dirty="0">
                <a:latin typeface="Calibri" charset="0"/>
              </a:rPr>
              <a:t>AND </a:t>
            </a:r>
            <a:r>
              <a:rPr lang="en-US" sz="2000" dirty="0" smtClean="0">
                <a:latin typeface="Calibri" charset="0"/>
              </a:rPr>
              <a:t>b)</a:t>
            </a:r>
            <a:endParaRPr lang="en-US" sz="2000" dirty="0">
              <a:latin typeface="Calibri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1600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Calibri" charset="0"/>
              </a:rPr>
              <a:t>Any agent that holds degrees of beliefs that contradict these axioms will act sub-optimally in some cases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>
                <a:latin typeface="Calibri" charset="0"/>
              </a:rPr>
              <a:t>e.g., de </a:t>
            </a:r>
            <a:r>
              <a:rPr lang="en-US" sz="1600" dirty="0" err="1">
                <a:latin typeface="Calibri" charset="0"/>
              </a:rPr>
              <a:t>Finetti</a:t>
            </a:r>
            <a:r>
              <a:rPr lang="en-US" sz="1600" dirty="0">
                <a:latin typeface="Calibri" charset="0"/>
              </a:rPr>
              <a:t> proved that there will be some combination of bets that forces such an unhappy agent to lose money every time</a:t>
            </a:r>
            <a:r>
              <a:rPr lang="en-US" sz="1600" dirty="0" smtClean="0">
                <a:latin typeface="Calibri" charset="0"/>
              </a:rPr>
              <a:t>.</a:t>
            </a:r>
          </a:p>
          <a:p>
            <a:pPr lvl="2">
              <a:lnSpc>
                <a:spcPct val="80000"/>
              </a:lnSpc>
            </a:pPr>
            <a:endParaRPr lang="en-US" sz="1200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C0504D"/>
                </a:solidFill>
                <a:latin typeface="Calibri" charset="0"/>
              </a:rPr>
              <a:t>Rational </a:t>
            </a:r>
            <a:r>
              <a:rPr lang="en-US" sz="2400" b="1" dirty="0">
                <a:solidFill>
                  <a:srgbClr val="C0504D"/>
                </a:solidFill>
                <a:latin typeface="Calibri" charset="0"/>
              </a:rPr>
              <a:t>agents </a:t>
            </a:r>
            <a:r>
              <a:rPr lang="en-US" sz="2400" b="1" u="sng" dirty="0">
                <a:solidFill>
                  <a:srgbClr val="C0504D"/>
                </a:solidFill>
                <a:latin typeface="Calibri" charset="0"/>
              </a:rPr>
              <a:t>cannot</a:t>
            </a:r>
            <a:r>
              <a:rPr lang="en-US" sz="2400" b="1" dirty="0">
                <a:solidFill>
                  <a:srgbClr val="C0504D"/>
                </a:solidFill>
                <a:latin typeface="Calibri" charset="0"/>
              </a:rPr>
              <a:t> violate probability theory.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>
              <a:latin typeface="Calibri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1600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>
              <a:latin typeface="Calibri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1600" dirty="0">
              <a:latin typeface="Calibri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1600" dirty="0">
              <a:latin typeface="Calibri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1600" dirty="0">
              <a:latin typeface="Calibri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1600" dirty="0">
              <a:latin typeface="Calibri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1600" dirty="0">
              <a:latin typeface="Calibri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1600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6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C0504D"/>
                </a:solidFill>
              </a:rPr>
              <a:t>Relative Frequency</a:t>
            </a:r>
            <a:r>
              <a:rPr lang="en-US" altLang="en-US" sz="2400" dirty="0"/>
              <a:t>:  	</a:t>
            </a:r>
            <a:r>
              <a:rPr lang="en-US" altLang="en-US" sz="2000" i="1" dirty="0" smtClean="0"/>
              <a:t>Usually </a:t>
            </a:r>
            <a:r>
              <a:rPr lang="en-US" altLang="en-US" sz="2000" i="1" dirty="0"/>
              <a:t>taught in school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P(</a:t>
            </a:r>
            <a:r>
              <a:rPr lang="en-US" altLang="en-US" sz="1800" i="1" dirty="0"/>
              <a:t>a</a:t>
            </a:r>
            <a:r>
              <a:rPr lang="en-US" altLang="en-US" sz="1800" dirty="0"/>
              <a:t>) represents the frequency that event </a:t>
            </a:r>
            <a:r>
              <a:rPr lang="en-US" altLang="en-US" sz="1800" i="1" dirty="0"/>
              <a:t>a</a:t>
            </a:r>
            <a:r>
              <a:rPr lang="en-US" altLang="en-US" sz="1800" dirty="0"/>
              <a:t> will happen in repeated trials.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Requires event </a:t>
            </a:r>
            <a:r>
              <a:rPr lang="en-US" altLang="en-US" sz="1800" i="1" dirty="0"/>
              <a:t>a</a:t>
            </a:r>
            <a:r>
              <a:rPr lang="en-US" altLang="en-US" sz="1800" dirty="0"/>
              <a:t> to have happened enough times for data to be collected.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C0504D"/>
                </a:solidFill>
              </a:rPr>
              <a:t>Degree of Belief</a:t>
            </a:r>
            <a:r>
              <a:rPr lang="en-US" altLang="en-US" sz="2400" dirty="0"/>
              <a:t>: 		</a:t>
            </a:r>
            <a:r>
              <a:rPr lang="en-US" altLang="en-US" sz="2000" i="1" dirty="0"/>
              <a:t>A more general view of probability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P(</a:t>
            </a:r>
            <a:r>
              <a:rPr lang="en-US" altLang="en-US" sz="1800" i="1" dirty="0"/>
              <a:t>a</a:t>
            </a:r>
            <a:r>
              <a:rPr lang="en-US" altLang="en-US" sz="1800" dirty="0"/>
              <a:t>) represents an agent’s degree of belief that event </a:t>
            </a:r>
            <a:r>
              <a:rPr lang="en-US" altLang="en-US" sz="1800" i="1" dirty="0"/>
              <a:t>a</a:t>
            </a:r>
            <a:r>
              <a:rPr lang="en-US" altLang="en-US" sz="1800" dirty="0"/>
              <a:t> is true.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Can predict probabilities of events that occur rarely or have not yet occurred.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Does not require new or different rules, just a different interpretation.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1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u="sng" dirty="0"/>
              <a:t>Examples</a:t>
            </a:r>
            <a:r>
              <a:rPr lang="en-US" altLang="en-US" sz="2400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a = “life exists on another planet”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/>
              <a:t>What is P(a)?  We all will assign different probabilities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a = </a:t>
            </a:r>
            <a:r>
              <a:rPr lang="en-US" altLang="en-US" sz="1800" dirty="0" smtClean="0"/>
              <a:t>“California will secede from the US”</a:t>
            </a:r>
            <a:endParaRPr lang="en-US" altLang="en-US" sz="1800" dirty="0"/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What is P(a)?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a = “over 50% of the students in this class will get A’s”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What is P(a)?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Interpretations of 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76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&#10;\pagestyle{empty}&#10;&#10;\begin{document}&#10;$$p(C=1) = \sum_{t,p} P(T=t,D=d,C=1)$$&#10;\end{document}"/>
  <p:tag name="FILENAME" val="TP_tmp"/>
  <p:tag name="FORMAT" val="png256"/>
  <p:tag name="RES" val="600"/>
  <p:tag name="BLEND" val="0"/>
  <p:tag name="TRANSPARENT" val="0"/>
  <p:tag name="TBUG" val="0"/>
  <p:tag name="ALLOWFS" val="0"/>
  <p:tag name="ORIGWIDTH" val="170"/>
  <p:tag name="PICTUREFILESIZE" val="49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&#10;\pagestyle{empty}&#10;&#10;\begin{document}&#10;$$p(C=1 | D=0,T=0) = $$&#10;\end{document}"/>
  <p:tag name="FILENAME" val="TP_tmp"/>
  <p:tag name="FORMAT" val="png256"/>
  <p:tag name="RES" val="600"/>
  <p:tag name="BLEND" val="0"/>
  <p:tag name="TRANSPARENT" val="0"/>
  <p:tag name="TBUG" val="0"/>
  <p:tag name="ALLOWFS" val="0"/>
  <p:tag name="ORIGWIDTH" val="110"/>
  <p:tag name="PICTUREFILESIZE" val="289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&#10;\pagestyle{empty}&#10;&#10;\begin{document}&#10;$$\frac{p(C=1, D=0,T=0)}{p(D=0,T=0)}$$&#10;\end{document}"/>
  <p:tag name="FILENAME" val="TP_tmp"/>
  <p:tag name="FORMAT" val="png256"/>
  <p:tag name="RES" val="600"/>
  <p:tag name="BLEND" val="0"/>
  <p:tag name="TRANSPARENT" val="0"/>
  <p:tag name="TBUG" val="0"/>
  <p:tag name="ALLOWFS" val="0"/>
  <p:tag name="ORIGWIDTH" val="101"/>
  <p:tag name="PICTUREFILESIZE" val="455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&#10;\pagestyle{empty}&#10;&#10;\begin{document}&#10;$$p(C=1 | T=1) = $$&#10;\end{document}"/>
  <p:tag name="FILENAME" val="TP_tmp"/>
  <p:tag name="FORMAT" val="png256"/>
  <p:tag name="RES" val="600"/>
  <p:tag name="BLEND" val="0"/>
  <p:tag name="TRANSPARENT" val="0"/>
  <p:tag name="TBUG" val="0"/>
  <p:tag name="ALLOWFS" val="0"/>
  <p:tag name="ORIGWIDTH" val="78"/>
  <p:tag name="PICTUREFILESIZE" val="235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&#10;\pagestyle{empty}&#10;&#10;\begin{document}&#10;$$\frac{p(C=1, T=1)}{p(T=1)}$$&#10;\end{document}"/>
  <p:tag name="FILENAME" val="TP_tmp"/>
  <p:tag name="FORMAT" val="png256"/>
  <p:tag name="RES" val="600"/>
  <p:tag name="BLEND" val="0"/>
  <p:tag name="TRANSPARENT" val="0"/>
  <p:tag name="TBUG" val="0"/>
  <p:tag name="ALLOWFS" val="0"/>
  <p:tag name="ORIGWIDTH" val="70"/>
  <p:tag name="PICTUREFILESIZE" val="344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&#10;\pagestyle{empty}&#10;&#10;\begin{document}&#10;$$p(T=1) = $$&#10;\end{document}"/>
  <p:tag name="FILENAME" val="TP_tmp"/>
  <p:tag name="FORMAT" val="png256"/>
  <p:tag name="RES" val="600"/>
  <p:tag name="BLEND" val="0"/>
  <p:tag name="TRANSPARENT" val="0"/>
  <p:tag name="TBUG" val="0"/>
  <p:tag name="ALLOWFS" val="0"/>
  <p:tag name="ORIGWIDTH" val="50"/>
  <p:tag name="PICTUREFILESIZE" val="180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&#10;\pagestyle{empty}&#10;&#10;\begin{document}&#10;$$p(C | T=1) \ = \  \frac{1}{p(T=1)} \ p(C,T=1) \ \propto\  p(C, T=1) \ = \  \sum_{d} p(C,d,T=1)$$&#10;\end{document}"/>
  <p:tag name="FILENAME" val="TP_tmp"/>
  <p:tag name="FORMAT" val="png256"/>
  <p:tag name="RES" val="600"/>
  <p:tag name="BLEND" val="0"/>
  <p:tag name="TRANSPARENT" val="0"/>
  <p:tag name="TBUG" val="0"/>
  <p:tag name="ALLOWFS" val="0"/>
  <p:tag name="ORIGWIDTH" val="328"/>
  <p:tag name="PICTUREFILESIZE" val="7780"/>
</p:tagLst>
</file>

<file path=ppt/theme/theme1.xml><?xml version="1.0" encoding="utf-8"?>
<a:theme xmlns:a="http://schemas.openxmlformats.org/drawingml/2006/main" name="ATI Fu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ATI Full.thmx</Template>
  <TotalTime>43288</TotalTime>
  <Words>3050</Words>
  <Application>Microsoft Office PowerPoint</Application>
  <PresentationFormat>On-screen Show (4:3)</PresentationFormat>
  <Paragraphs>950</Paragraphs>
  <Slides>40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ATI Full</vt:lpstr>
      <vt:lpstr>Probability</vt:lpstr>
      <vt:lpstr>Outline</vt:lpstr>
      <vt:lpstr>Uncertainty</vt:lpstr>
      <vt:lpstr>Propositional Logic and Probability</vt:lpstr>
      <vt:lpstr>Uncertainty in the world</vt:lpstr>
      <vt:lpstr>Making decisions under uncertainty</vt:lpstr>
      <vt:lpstr>Ex: Airport</vt:lpstr>
      <vt:lpstr>Probability</vt:lpstr>
      <vt:lpstr>Interpretations of probability</vt:lpstr>
      <vt:lpstr>Concepts of probability</vt:lpstr>
      <vt:lpstr>Random variables</vt:lpstr>
      <vt:lpstr>Random variables</vt:lpstr>
      <vt:lpstr>Probability Space</vt:lpstr>
      <vt:lpstr>AND Probability</vt:lpstr>
      <vt:lpstr>OR Probability</vt:lpstr>
      <vt:lpstr>Conditional Probability</vt:lpstr>
      <vt:lpstr>Product Rule</vt:lpstr>
      <vt:lpstr>Using the Product Rule</vt:lpstr>
      <vt:lpstr>Sum Rule</vt:lpstr>
      <vt:lpstr>Using the Sum Rule</vt:lpstr>
      <vt:lpstr>Bayes’ Rule</vt:lpstr>
      <vt:lpstr>Derivation of Bayes’ Rule</vt:lpstr>
      <vt:lpstr>Who’s Bayes?</vt:lpstr>
      <vt:lpstr>Summary of probability rules</vt:lpstr>
      <vt:lpstr>Full Joint Distribution</vt:lpstr>
      <vt:lpstr>Marginal Probability</vt:lpstr>
      <vt:lpstr>The effect of evidence</vt:lpstr>
      <vt:lpstr>The effect of evidence</vt:lpstr>
      <vt:lpstr>Computing posteriors</vt:lpstr>
      <vt:lpstr>Independence</vt:lpstr>
      <vt:lpstr>Independence</vt:lpstr>
      <vt:lpstr>Conditional Independence</vt:lpstr>
      <vt:lpstr>Conditional Independence</vt:lpstr>
      <vt:lpstr>Conditional Independence Example: </vt:lpstr>
      <vt:lpstr>Conditional Independence Example: </vt:lpstr>
      <vt:lpstr>Conditional Independence Example: </vt:lpstr>
      <vt:lpstr>Conditional Independence</vt:lpstr>
      <vt:lpstr>Conditional Independence</vt:lpstr>
      <vt:lpstr>Full Joint vs Conditional Independence</vt:lpstr>
      <vt:lpstr>Conclusions…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and Data Mining   Linear regression</dc:title>
  <dc:creator>Alexander Ihler;Lathrop,Richard</dc:creator>
  <cp:lastModifiedBy>Lathrop,Richard</cp:lastModifiedBy>
  <cp:revision>195</cp:revision>
  <dcterms:created xsi:type="dcterms:W3CDTF">2015-01-13T21:33:03Z</dcterms:created>
  <dcterms:modified xsi:type="dcterms:W3CDTF">2018-03-06T23:28:34Z</dcterms:modified>
</cp:coreProperties>
</file>