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Lst>
  <p:notesMasterIdLst>
    <p:notesMasterId r:id="rId73"/>
  </p:notesMasterIdLst>
  <p:handoutMasterIdLst>
    <p:handoutMasterId r:id="rId74"/>
  </p:handoutMasterIdLst>
  <p:sldIdLst>
    <p:sldId id="600" r:id="rId3"/>
    <p:sldId id="440" r:id="rId4"/>
    <p:sldId id="581" r:id="rId5"/>
    <p:sldId id="587" r:id="rId6"/>
    <p:sldId id="588" r:id="rId7"/>
    <p:sldId id="589" r:id="rId8"/>
    <p:sldId id="590" r:id="rId9"/>
    <p:sldId id="591" r:id="rId10"/>
    <p:sldId id="592" r:id="rId11"/>
    <p:sldId id="593" r:id="rId12"/>
    <p:sldId id="594" r:id="rId13"/>
    <p:sldId id="595" r:id="rId14"/>
    <p:sldId id="562" r:id="rId15"/>
    <p:sldId id="441" r:id="rId16"/>
    <p:sldId id="563" r:id="rId17"/>
    <p:sldId id="561" r:id="rId18"/>
    <p:sldId id="522" r:id="rId19"/>
    <p:sldId id="523" r:id="rId20"/>
    <p:sldId id="524" r:id="rId21"/>
    <p:sldId id="525" r:id="rId22"/>
    <p:sldId id="526" r:id="rId23"/>
    <p:sldId id="527" r:id="rId24"/>
    <p:sldId id="528" r:id="rId25"/>
    <p:sldId id="529" r:id="rId26"/>
    <p:sldId id="531" r:id="rId27"/>
    <p:sldId id="532" r:id="rId28"/>
    <p:sldId id="530" r:id="rId29"/>
    <p:sldId id="533" r:id="rId30"/>
    <p:sldId id="534" r:id="rId31"/>
    <p:sldId id="535" r:id="rId32"/>
    <p:sldId id="536" r:id="rId33"/>
    <p:sldId id="537" r:id="rId34"/>
    <p:sldId id="567" r:id="rId35"/>
    <p:sldId id="564" r:id="rId36"/>
    <p:sldId id="565" r:id="rId37"/>
    <p:sldId id="566" r:id="rId38"/>
    <p:sldId id="580" r:id="rId39"/>
    <p:sldId id="515" r:id="rId40"/>
    <p:sldId id="539" r:id="rId41"/>
    <p:sldId id="540" r:id="rId42"/>
    <p:sldId id="542" r:id="rId43"/>
    <p:sldId id="584" r:id="rId44"/>
    <p:sldId id="543" r:id="rId45"/>
    <p:sldId id="546" r:id="rId46"/>
    <p:sldId id="555" r:id="rId47"/>
    <p:sldId id="554" r:id="rId48"/>
    <p:sldId id="550" r:id="rId49"/>
    <p:sldId id="552" r:id="rId50"/>
    <p:sldId id="556" r:id="rId51"/>
    <p:sldId id="582" r:id="rId52"/>
    <p:sldId id="596" r:id="rId53"/>
    <p:sldId id="597" r:id="rId54"/>
    <p:sldId id="557" r:id="rId55"/>
    <p:sldId id="585" r:id="rId56"/>
    <p:sldId id="598" r:id="rId57"/>
    <p:sldId id="586" r:id="rId58"/>
    <p:sldId id="558" r:id="rId59"/>
    <p:sldId id="583" r:id="rId60"/>
    <p:sldId id="599" r:id="rId61"/>
    <p:sldId id="568" r:id="rId62"/>
    <p:sldId id="570" r:id="rId63"/>
    <p:sldId id="569" r:id="rId64"/>
    <p:sldId id="571" r:id="rId65"/>
    <p:sldId id="572" r:id="rId66"/>
    <p:sldId id="573" r:id="rId67"/>
    <p:sldId id="574" r:id="rId68"/>
    <p:sldId id="575" r:id="rId69"/>
    <p:sldId id="576" r:id="rId70"/>
    <p:sldId id="577" r:id="rId71"/>
    <p:sldId id="578" r:id="rId7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17" d="100"/>
          <a:sy n="117" d="100"/>
        </p:scale>
        <p:origin x="-145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lvl1pPr defTabSz="966556">
              <a:defRPr sz="1200">
                <a:latin typeface="Arial" charset="0"/>
                <a:cs typeface="+mn-cs"/>
              </a:defRPr>
            </a:lvl1pPr>
          </a:lstStyle>
          <a:p>
            <a:pPr>
              <a:defRPr/>
            </a:pPr>
            <a:endParaRPr lang="en-US"/>
          </a:p>
        </p:txBody>
      </p:sp>
      <p:sp>
        <p:nvSpPr>
          <p:cNvPr id="7373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lvl1pPr algn="r" defTabSz="966556">
              <a:defRPr sz="1200">
                <a:latin typeface="Arial" charset="0"/>
                <a:cs typeface="+mn-cs"/>
              </a:defRPr>
            </a:lvl1pPr>
          </a:lstStyle>
          <a:p>
            <a:pPr>
              <a:defRPr/>
            </a:pPr>
            <a:endParaRPr lang="en-US"/>
          </a:p>
        </p:txBody>
      </p:sp>
      <p:sp>
        <p:nvSpPr>
          <p:cNvPr id="7373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59" tIns="48330" rIns="96659" bIns="48330" numCol="1" anchor="b" anchorCtr="0" compatLnSpc="1">
            <a:prstTxWarp prst="textNoShape">
              <a:avLst/>
            </a:prstTxWarp>
          </a:bodyPr>
          <a:lstStyle>
            <a:lvl1pPr defTabSz="966556">
              <a:defRPr sz="1200">
                <a:latin typeface="Arial" charset="0"/>
                <a:cs typeface="+mn-cs"/>
              </a:defRPr>
            </a:lvl1pPr>
          </a:lstStyle>
          <a:p>
            <a:pPr>
              <a:defRPr/>
            </a:pPr>
            <a:endParaRPr lang="en-US"/>
          </a:p>
        </p:txBody>
      </p:sp>
      <p:sp>
        <p:nvSpPr>
          <p:cNvPr id="7373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59" tIns="48330" rIns="96659" bIns="48330" numCol="1" anchor="b" anchorCtr="0" compatLnSpc="1">
            <a:prstTxWarp prst="textNoShape">
              <a:avLst/>
            </a:prstTxWarp>
          </a:bodyPr>
          <a:lstStyle>
            <a:lvl1pPr algn="r" defTabSz="966556">
              <a:defRPr sz="1200">
                <a:latin typeface="Arial" charset="0"/>
                <a:cs typeface="+mn-cs"/>
              </a:defRPr>
            </a:lvl1pPr>
          </a:lstStyle>
          <a:p>
            <a:pPr>
              <a:defRPr/>
            </a:pPr>
            <a:fld id="{13C003F4-774E-432B-B78B-1C35D39EC2FC}" type="slidenum">
              <a:rPr lang="en-US"/>
              <a:pPr>
                <a:defRPr/>
              </a:pPr>
              <a:t>‹#›</a:t>
            </a:fld>
            <a:endParaRPr lang="en-US"/>
          </a:p>
        </p:txBody>
      </p:sp>
    </p:spTree>
    <p:extLst>
      <p:ext uri="{BB962C8B-B14F-4D97-AF65-F5344CB8AC3E}">
        <p14:creationId xmlns:p14="http://schemas.microsoft.com/office/powerpoint/2010/main" val="1850535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lvl1pPr defTabSz="966556">
              <a:defRPr sz="1200">
                <a:latin typeface="Arial" charset="0"/>
                <a:cs typeface="+mn-cs"/>
              </a:defRPr>
            </a:lvl1pPr>
          </a:lstStyle>
          <a:p>
            <a:pPr>
              <a:defRPr/>
            </a:pPr>
            <a:endParaRPr lang="en-US"/>
          </a:p>
        </p:txBody>
      </p:sp>
      <p:sp>
        <p:nvSpPr>
          <p:cNvPr id="33795"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lvl1pPr algn="r" defTabSz="966556">
              <a:defRPr sz="1200">
                <a:latin typeface="Arial" charset="0"/>
                <a:cs typeface="+mn-cs"/>
              </a:defRPr>
            </a:lvl1pPr>
          </a:lstStyle>
          <a:p>
            <a:pPr>
              <a:defRPr/>
            </a:pPr>
            <a:endParaRPr lang="en-US"/>
          </a:p>
        </p:txBody>
      </p:sp>
      <p:sp>
        <p:nvSpPr>
          <p:cNvPr id="6042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59" tIns="48330" rIns="96659" bIns="4833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59" tIns="48330" rIns="96659" bIns="48330" numCol="1" anchor="b" anchorCtr="0" compatLnSpc="1">
            <a:prstTxWarp prst="textNoShape">
              <a:avLst/>
            </a:prstTxWarp>
          </a:bodyPr>
          <a:lstStyle>
            <a:lvl1pPr defTabSz="966556">
              <a:defRPr sz="1200">
                <a:latin typeface="Arial" charset="0"/>
                <a:cs typeface="+mn-cs"/>
              </a:defRPr>
            </a:lvl1pPr>
          </a:lstStyle>
          <a:p>
            <a:pPr>
              <a:defRPr/>
            </a:pPr>
            <a:endParaRPr lang="en-US"/>
          </a:p>
        </p:txBody>
      </p:sp>
      <p:sp>
        <p:nvSpPr>
          <p:cNvPr id="33799"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59" tIns="48330" rIns="96659" bIns="48330" numCol="1" anchor="b" anchorCtr="0" compatLnSpc="1">
            <a:prstTxWarp prst="textNoShape">
              <a:avLst/>
            </a:prstTxWarp>
          </a:bodyPr>
          <a:lstStyle>
            <a:lvl1pPr algn="r" defTabSz="966556">
              <a:defRPr sz="1200">
                <a:latin typeface="Arial" charset="0"/>
                <a:cs typeface="+mn-cs"/>
              </a:defRPr>
            </a:lvl1pPr>
          </a:lstStyle>
          <a:p>
            <a:pPr>
              <a:defRPr/>
            </a:pPr>
            <a:fld id="{C76EE1E0-E762-41F5-9C1A-FFB04E114C95}" type="slidenum">
              <a:rPr lang="en-US"/>
              <a:pPr>
                <a:defRPr/>
              </a:pPr>
              <a:t>‹#›</a:t>
            </a:fld>
            <a:endParaRPr lang="en-US"/>
          </a:p>
        </p:txBody>
      </p:sp>
    </p:spTree>
    <p:extLst>
      <p:ext uri="{BB962C8B-B14F-4D97-AF65-F5344CB8AC3E}">
        <p14:creationId xmlns:p14="http://schemas.microsoft.com/office/powerpoint/2010/main" val="2465873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cs typeface="Arial" charset="0"/>
              </a:defRPr>
            </a:lvl1pPr>
            <a:lvl2pPr marL="788344" indent="-303209" eaLnBrk="0" hangingPunct="0">
              <a:spcBef>
                <a:spcPct val="30000"/>
              </a:spcBef>
              <a:defRPr sz="1300">
                <a:solidFill>
                  <a:schemeClr val="tx1"/>
                </a:solidFill>
                <a:latin typeface="Arial" charset="0"/>
                <a:cs typeface="Arial" charset="0"/>
              </a:defRPr>
            </a:lvl2pPr>
            <a:lvl3pPr marL="1212837" indent="-242567" eaLnBrk="0" hangingPunct="0">
              <a:spcBef>
                <a:spcPct val="30000"/>
              </a:spcBef>
              <a:defRPr sz="1300">
                <a:solidFill>
                  <a:schemeClr val="tx1"/>
                </a:solidFill>
                <a:latin typeface="Arial" charset="0"/>
                <a:cs typeface="Arial" charset="0"/>
              </a:defRPr>
            </a:lvl3pPr>
            <a:lvl4pPr marL="1697972" indent="-242567" eaLnBrk="0" hangingPunct="0">
              <a:spcBef>
                <a:spcPct val="30000"/>
              </a:spcBef>
              <a:defRPr sz="1300">
                <a:solidFill>
                  <a:schemeClr val="tx1"/>
                </a:solidFill>
                <a:latin typeface="Arial" charset="0"/>
                <a:cs typeface="Arial" charset="0"/>
              </a:defRPr>
            </a:lvl4pPr>
            <a:lvl5pPr marL="2183107" indent="-242567" eaLnBrk="0" hangingPunct="0">
              <a:spcBef>
                <a:spcPct val="30000"/>
              </a:spcBef>
              <a:defRPr sz="1300">
                <a:solidFill>
                  <a:schemeClr val="tx1"/>
                </a:solidFill>
                <a:latin typeface="Arial" charset="0"/>
                <a:cs typeface="Arial" charset="0"/>
              </a:defRPr>
            </a:lvl5pPr>
            <a:lvl6pPr marL="2668242" indent="-242567" eaLnBrk="0" fontAlgn="base" hangingPunct="0">
              <a:spcBef>
                <a:spcPct val="30000"/>
              </a:spcBef>
              <a:spcAft>
                <a:spcPct val="0"/>
              </a:spcAft>
              <a:defRPr sz="1300">
                <a:solidFill>
                  <a:schemeClr val="tx1"/>
                </a:solidFill>
                <a:latin typeface="Arial" charset="0"/>
                <a:cs typeface="Arial" charset="0"/>
              </a:defRPr>
            </a:lvl6pPr>
            <a:lvl7pPr marL="3153377" indent="-242567" eaLnBrk="0" fontAlgn="base" hangingPunct="0">
              <a:spcBef>
                <a:spcPct val="30000"/>
              </a:spcBef>
              <a:spcAft>
                <a:spcPct val="0"/>
              </a:spcAft>
              <a:defRPr sz="1300">
                <a:solidFill>
                  <a:schemeClr val="tx1"/>
                </a:solidFill>
                <a:latin typeface="Arial" charset="0"/>
                <a:cs typeface="Arial" charset="0"/>
              </a:defRPr>
            </a:lvl7pPr>
            <a:lvl8pPr marL="3638512" indent="-242567" eaLnBrk="0" fontAlgn="base" hangingPunct="0">
              <a:spcBef>
                <a:spcPct val="30000"/>
              </a:spcBef>
              <a:spcAft>
                <a:spcPct val="0"/>
              </a:spcAft>
              <a:defRPr sz="1300">
                <a:solidFill>
                  <a:schemeClr val="tx1"/>
                </a:solidFill>
                <a:latin typeface="Arial" charset="0"/>
                <a:cs typeface="Arial" charset="0"/>
              </a:defRPr>
            </a:lvl8pPr>
            <a:lvl9pPr marL="4123647" indent="-242567" eaLnBrk="0" fontAlgn="base" hangingPunct="0">
              <a:spcBef>
                <a:spcPct val="30000"/>
              </a:spcBef>
              <a:spcAft>
                <a:spcPct val="0"/>
              </a:spcAft>
              <a:defRPr sz="1300">
                <a:solidFill>
                  <a:schemeClr val="tx1"/>
                </a:solidFill>
                <a:latin typeface="Arial" charset="0"/>
                <a:cs typeface="Arial" charset="0"/>
              </a:defRPr>
            </a:lvl9pPr>
          </a:lstStyle>
          <a:p>
            <a:pPr eaLnBrk="1" hangingPunct="1">
              <a:spcBef>
                <a:spcPct val="0"/>
              </a:spcBef>
            </a:pPr>
            <a:fld id="{41CF5746-8D11-47CF-8530-0FC65E2893E8}" type="slidenum">
              <a:rPr lang="en-US" altLang="en-US" smtClean="0">
                <a:solidFill>
                  <a:prstClr val="black"/>
                </a:solidFill>
              </a:rPr>
              <a:pPr eaLnBrk="1" hangingPunct="1">
                <a:spcBef>
                  <a:spcPct val="0"/>
                </a:spcBef>
              </a:pPr>
              <a:t>1</a:t>
            </a:fld>
            <a:endParaRPr lang="en-US" altLang="en-US" smtClean="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A221826-AD5D-414A-B3A4-39AEFE2DE115}" type="slidenum">
              <a:rPr lang="en-US" altLang="en-US" smtClean="0">
                <a:cs typeface="Arial" charset="0"/>
              </a:rPr>
              <a:pPr eaLnBrk="1" hangingPunct="1">
                <a:spcBef>
                  <a:spcPct val="0"/>
                </a:spcBef>
              </a:pPr>
              <a:t>20</a:t>
            </a:fld>
            <a:endParaRPr lang="en-US" altLang="en-US" smtClean="0">
              <a:cs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FD196D6-845A-4C2A-B2F2-85EE1184C041}" type="slidenum">
              <a:rPr lang="en-US" altLang="en-US" smtClean="0">
                <a:cs typeface="Arial" charset="0"/>
              </a:rPr>
              <a:pPr eaLnBrk="1" hangingPunct="1">
                <a:spcBef>
                  <a:spcPct val="0"/>
                </a:spcBef>
              </a:pPr>
              <a:t>21</a:t>
            </a:fld>
            <a:endParaRPr lang="en-US" altLang="en-US" smtClean="0">
              <a:cs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C8BABA9-8F1F-456E-987A-4FC5C5C0E697}" type="slidenum">
              <a:rPr lang="en-US" altLang="en-US" smtClean="0">
                <a:cs typeface="Arial" charset="0"/>
              </a:rPr>
              <a:pPr eaLnBrk="1" hangingPunct="1">
                <a:spcBef>
                  <a:spcPct val="0"/>
                </a:spcBef>
              </a:pPr>
              <a:t>22</a:t>
            </a:fld>
            <a:endParaRPr lang="en-US" altLang="en-US" smtClean="0">
              <a:cs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84BC30-1849-4FB0-889D-FC2FEAB21008}" type="slidenum">
              <a:rPr lang="en-US" altLang="en-US" smtClean="0">
                <a:cs typeface="Arial" charset="0"/>
              </a:rPr>
              <a:pPr eaLnBrk="1" hangingPunct="1">
                <a:spcBef>
                  <a:spcPct val="0"/>
                </a:spcBef>
              </a:pPr>
              <a:t>23</a:t>
            </a:fld>
            <a:endParaRPr lang="en-US" altLang="en-US" smtClean="0">
              <a:cs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9D696F1-AB10-457A-BA31-609FFEFB49EF}" type="slidenum">
              <a:rPr lang="en-US" altLang="en-US" smtClean="0">
                <a:cs typeface="Arial" charset="0"/>
              </a:rPr>
              <a:pPr eaLnBrk="1" hangingPunct="1">
                <a:spcBef>
                  <a:spcPct val="0"/>
                </a:spcBef>
              </a:pPr>
              <a:t>24</a:t>
            </a:fld>
            <a:endParaRPr lang="en-US" altLang="en-US" smtClean="0">
              <a:cs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C8D7B94-BF12-4C5E-BA37-B40356751321}" type="slidenum">
              <a:rPr lang="en-US" altLang="en-US" smtClean="0">
                <a:cs typeface="Arial" charset="0"/>
              </a:rPr>
              <a:pPr eaLnBrk="1" hangingPunct="1">
                <a:spcBef>
                  <a:spcPct val="0"/>
                </a:spcBef>
              </a:pPr>
              <a:t>25</a:t>
            </a:fld>
            <a:endParaRPr lang="en-US" altLang="en-US" smtClean="0">
              <a:cs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7C2824D-65BF-4D94-B5E4-B8754D0C0ADB}" type="slidenum">
              <a:rPr lang="en-US" altLang="en-US" smtClean="0">
                <a:cs typeface="Arial" charset="0"/>
              </a:rPr>
              <a:pPr eaLnBrk="1" hangingPunct="1">
                <a:spcBef>
                  <a:spcPct val="0"/>
                </a:spcBef>
              </a:pPr>
              <a:t>26</a:t>
            </a:fld>
            <a:endParaRPr lang="en-US" altLang="en-US" smtClean="0">
              <a:cs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1EEE0E8-90F2-4B15-8FD7-43642F085D99}" type="slidenum">
              <a:rPr lang="en-US" altLang="en-US" smtClean="0">
                <a:cs typeface="Arial" charset="0"/>
              </a:rPr>
              <a:pPr eaLnBrk="1" hangingPunct="1">
                <a:spcBef>
                  <a:spcPct val="0"/>
                </a:spcBef>
              </a:pPr>
              <a:t>27</a:t>
            </a:fld>
            <a:endParaRPr lang="en-US" altLang="en-US" smtClean="0">
              <a:cs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C5DC509-DF27-4DC5-B26D-FF4087EBB124}" type="slidenum">
              <a:rPr lang="en-US" altLang="en-US" smtClean="0">
                <a:cs typeface="Arial" charset="0"/>
              </a:rPr>
              <a:pPr eaLnBrk="1" hangingPunct="1">
                <a:spcBef>
                  <a:spcPct val="0"/>
                </a:spcBef>
              </a:pPr>
              <a:t>28</a:t>
            </a:fld>
            <a:endParaRPr lang="en-US" altLang="en-US" smtClean="0">
              <a:cs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643CD46-1CC9-44F1-A9BA-F99D9C9A35C1}" type="slidenum">
              <a:rPr lang="en-US" altLang="en-US" smtClean="0">
                <a:cs typeface="Arial" charset="0"/>
              </a:rPr>
              <a:pPr eaLnBrk="1" hangingPunct="1">
                <a:spcBef>
                  <a:spcPct val="0"/>
                </a:spcBef>
              </a:pPr>
              <a:t>29</a:t>
            </a:fld>
            <a:endParaRPr lang="en-US" altLang="en-US" smtClean="0">
              <a:cs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33C0C44-554D-4C6E-8BE2-F6B3A80739AA}" type="slidenum">
              <a:rPr lang="en-US" altLang="en-US" smtClean="0">
                <a:cs typeface="Arial" charset="0"/>
              </a:rPr>
              <a:pPr eaLnBrk="1" hangingPunct="1">
                <a:spcBef>
                  <a:spcPct val="0"/>
                </a:spcBef>
              </a:pPr>
              <a:t>2</a:t>
            </a:fld>
            <a:endParaRPr lang="en-US" altLang="en-US" smtClean="0">
              <a:cs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8727525-BFAC-432F-9881-BC2B071D0972}" type="slidenum">
              <a:rPr lang="en-US" altLang="en-US" smtClean="0">
                <a:cs typeface="Arial" charset="0"/>
              </a:rPr>
              <a:pPr eaLnBrk="1" hangingPunct="1">
                <a:spcBef>
                  <a:spcPct val="0"/>
                </a:spcBef>
              </a:pPr>
              <a:t>30</a:t>
            </a:fld>
            <a:endParaRPr lang="en-US" altLang="en-US" smtClean="0">
              <a:cs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87A1AB5-B44E-4ED0-BE8F-B5C7E5771DBA}" type="slidenum">
              <a:rPr lang="en-US" altLang="en-US" smtClean="0">
                <a:cs typeface="Arial" charset="0"/>
              </a:rPr>
              <a:pPr eaLnBrk="1" hangingPunct="1">
                <a:spcBef>
                  <a:spcPct val="0"/>
                </a:spcBef>
              </a:pPr>
              <a:t>31</a:t>
            </a:fld>
            <a:endParaRPr lang="en-US" altLang="en-US" smtClean="0">
              <a:cs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44450F6-3BB5-4375-82A1-28502A5AC591}" type="slidenum">
              <a:rPr lang="en-US" altLang="en-US" smtClean="0">
                <a:cs typeface="Arial" charset="0"/>
              </a:rPr>
              <a:pPr eaLnBrk="1" hangingPunct="1">
                <a:spcBef>
                  <a:spcPct val="0"/>
                </a:spcBef>
              </a:pPr>
              <a:t>32</a:t>
            </a:fld>
            <a:endParaRPr lang="en-US" altLang="en-US" smtClean="0">
              <a:cs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AC39210-8025-47A1-9D91-43DF6B31974B}" type="slidenum">
              <a:rPr lang="en-US" altLang="en-US" smtClean="0">
                <a:cs typeface="Arial" charset="0"/>
              </a:rPr>
              <a:pPr eaLnBrk="1" hangingPunct="1">
                <a:spcBef>
                  <a:spcPct val="0"/>
                </a:spcBef>
              </a:pPr>
              <a:t>33</a:t>
            </a:fld>
            <a:endParaRPr lang="en-US" altLang="en-US" smtClean="0">
              <a:cs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EAEBFE8-99B7-4956-A7E0-D38ED15F7B07}" type="slidenum">
              <a:rPr lang="en-US" altLang="en-US" smtClean="0">
                <a:cs typeface="Arial" charset="0"/>
              </a:rPr>
              <a:pPr eaLnBrk="1" hangingPunct="1">
                <a:spcBef>
                  <a:spcPct val="0"/>
                </a:spcBef>
              </a:pPr>
              <a:t>37</a:t>
            </a:fld>
            <a:endParaRPr lang="en-US" altLang="en-US" smtClean="0">
              <a:cs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1E3F999-43A7-4B65-BF48-FD88306C2817}" type="slidenum">
              <a:rPr lang="en-US" altLang="en-US" smtClean="0">
                <a:cs typeface="Arial" charset="0"/>
              </a:rPr>
              <a:pPr eaLnBrk="1" hangingPunct="1">
                <a:spcBef>
                  <a:spcPct val="0"/>
                </a:spcBef>
              </a:pPr>
              <a:t>38</a:t>
            </a:fld>
            <a:endParaRPr lang="en-US" altLang="en-US" smtClean="0">
              <a:cs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09CB213-3CAF-43D8-9755-CE3A0701F4FD}" type="slidenum">
              <a:rPr lang="en-US" altLang="en-US" smtClean="0">
                <a:cs typeface="Arial" charset="0"/>
              </a:rPr>
              <a:pPr eaLnBrk="1" hangingPunct="1">
                <a:spcBef>
                  <a:spcPct val="0"/>
                </a:spcBef>
              </a:pPr>
              <a:t>39</a:t>
            </a:fld>
            <a:endParaRPr lang="en-US" altLang="en-US" smtClean="0">
              <a:cs typeface="Arial" charset="0"/>
            </a:endParaRPr>
          </a:p>
        </p:txBody>
      </p:sp>
      <p:sp>
        <p:nvSpPr>
          <p:cNvPr id="87043" name="Rectangle 2"/>
          <p:cNvSpPr>
            <a:spLocks noGrp="1" noRot="1" noChangeAspect="1" noChangeArrowheads="1" noTextEdit="1"/>
          </p:cNvSpPr>
          <p:nvPr>
            <p:ph type="sldImg"/>
          </p:nvPr>
        </p:nvSpPr>
        <p:spPr>
          <a:xfrm>
            <a:off x="1266825" y="727075"/>
            <a:ext cx="4783138" cy="3587750"/>
          </a:xfrm>
          <a:ln/>
        </p:spPr>
      </p:sp>
      <p:sp>
        <p:nvSpPr>
          <p:cNvPr id="87044"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B23261B-963F-421D-822D-6C81F4BD4383}" type="slidenum">
              <a:rPr lang="en-US" altLang="en-US" smtClean="0">
                <a:cs typeface="Arial" charset="0"/>
              </a:rPr>
              <a:pPr eaLnBrk="1" hangingPunct="1">
                <a:spcBef>
                  <a:spcPct val="0"/>
                </a:spcBef>
              </a:pPr>
              <a:t>40</a:t>
            </a:fld>
            <a:endParaRPr lang="en-US" altLang="en-US" smtClean="0">
              <a:cs typeface="Arial" charset="0"/>
            </a:endParaRPr>
          </a:p>
        </p:txBody>
      </p:sp>
      <p:sp>
        <p:nvSpPr>
          <p:cNvPr id="88067" name="Rectangle 2"/>
          <p:cNvSpPr>
            <a:spLocks noGrp="1" noRot="1" noChangeAspect="1" noChangeArrowheads="1" noTextEdit="1"/>
          </p:cNvSpPr>
          <p:nvPr>
            <p:ph type="sldImg"/>
          </p:nvPr>
        </p:nvSpPr>
        <p:spPr>
          <a:xfrm>
            <a:off x="1266825" y="727075"/>
            <a:ext cx="4783138" cy="3587750"/>
          </a:xfrm>
          <a:ln/>
        </p:spPr>
      </p:sp>
      <p:sp>
        <p:nvSpPr>
          <p:cNvPr id="88068"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D878C8F-14B4-4C34-B5E5-C00D8183AF26}" type="slidenum">
              <a:rPr lang="en-US" altLang="en-US" smtClean="0">
                <a:cs typeface="Arial" charset="0"/>
              </a:rPr>
              <a:pPr eaLnBrk="1" hangingPunct="1">
                <a:spcBef>
                  <a:spcPct val="0"/>
                </a:spcBef>
              </a:pPr>
              <a:t>41</a:t>
            </a:fld>
            <a:endParaRPr lang="en-US" altLang="en-US" smtClean="0">
              <a:cs typeface="Arial" charset="0"/>
            </a:endParaRPr>
          </a:p>
        </p:txBody>
      </p:sp>
      <p:sp>
        <p:nvSpPr>
          <p:cNvPr id="89091" name="Rectangle 2"/>
          <p:cNvSpPr>
            <a:spLocks noGrp="1" noRot="1" noChangeAspect="1" noChangeArrowheads="1" noTextEdit="1"/>
          </p:cNvSpPr>
          <p:nvPr>
            <p:ph type="sldImg"/>
          </p:nvPr>
        </p:nvSpPr>
        <p:spPr>
          <a:xfrm>
            <a:off x="1266825" y="727075"/>
            <a:ext cx="4783138" cy="3587750"/>
          </a:xfrm>
          <a:ln/>
        </p:spPr>
      </p:sp>
      <p:sp>
        <p:nvSpPr>
          <p:cNvPr id="89092"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163FE26-2CFF-449B-8611-D63A31313127}" type="slidenum">
              <a:rPr lang="en-US" altLang="en-US" smtClean="0">
                <a:cs typeface="Arial" charset="0"/>
              </a:rPr>
              <a:pPr eaLnBrk="1" hangingPunct="1">
                <a:spcBef>
                  <a:spcPct val="0"/>
                </a:spcBef>
              </a:pPr>
              <a:t>42</a:t>
            </a:fld>
            <a:endParaRPr lang="en-US" altLang="en-US" smtClean="0">
              <a:cs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4CFCD08-33F2-4A2E-9EEE-BE0464FE6C36}" type="slidenum">
              <a:rPr lang="en-US" altLang="en-US" smtClean="0">
                <a:cs typeface="Arial" charset="0"/>
              </a:rPr>
              <a:pPr eaLnBrk="1" hangingPunct="1">
                <a:spcBef>
                  <a:spcPct val="0"/>
                </a:spcBef>
              </a:pPr>
              <a:t>13</a:t>
            </a:fld>
            <a:endParaRPr lang="en-US" altLang="en-US" smtClean="0">
              <a:cs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52C20A-2A43-4705-9720-EEDF1B6A6059}" type="slidenum">
              <a:rPr lang="en-US" altLang="en-US" smtClean="0">
                <a:cs typeface="Arial" charset="0"/>
              </a:rPr>
              <a:pPr eaLnBrk="1" hangingPunct="1">
                <a:spcBef>
                  <a:spcPct val="0"/>
                </a:spcBef>
              </a:pPr>
              <a:t>43</a:t>
            </a:fld>
            <a:endParaRPr lang="en-US" altLang="en-US" smtClean="0">
              <a:cs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5EC8523-13C2-468E-AAD1-803934CBAB94}" type="slidenum">
              <a:rPr lang="en-US" altLang="en-US" smtClean="0">
                <a:cs typeface="Arial" charset="0"/>
              </a:rPr>
              <a:pPr eaLnBrk="1" hangingPunct="1">
                <a:spcBef>
                  <a:spcPct val="0"/>
                </a:spcBef>
              </a:pPr>
              <a:t>44</a:t>
            </a:fld>
            <a:endParaRPr lang="en-US" altLang="en-US" smtClean="0">
              <a:cs typeface="Arial" charset="0"/>
            </a:endParaRPr>
          </a:p>
        </p:txBody>
      </p:sp>
      <p:sp>
        <p:nvSpPr>
          <p:cNvPr id="92163" name="Rectangle 2"/>
          <p:cNvSpPr>
            <a:spLocks noGrp="1" noRot="1" noChangeAspect="1" noChangeArrowheads="1" noTextEdit="1"/>
          </p:cNvSpPr>
          <p:nvPr>
            <p:ph type="sldImg"/>
          </p:nvPr>
        </p:nvSpPr>
        <p:spPr>
          <a:xfrm>
            <a:off x="1266825" y="727075"/>
            <a:ext cx="4783138" cy="3587750"/>
          </a:xfrm>
          <a:ln/>
        </p:spPr>
      </p:sp>
      <p:sp>
        <p:nvSpPr>
          <p:cNvPr id="92164"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18DDB98-7517-4309-BA12-8BBAC416C9B3}" type="slidenum">
              <a:rPr lang="en-US" altLang="en-US" smtClean="0">
                <a:cs typeface="Arial" charset="0"/>
              </a:rPr>
              <a:pPr eaLnBrk="1" hangingPunct="1">
                <a:spcBef>
                  <a:spcPct val="0"/>
                </a:spcBef>
              </a:pPr>
              <a:t>45</a:t>
            </a:fld>
            <a:endParaRPr lang="en-US" altLang="en-US" smtClean="0">
              <a:cs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F68CD87-36F7-4D85-B5A1-6F0DB82F7C8F}" type="slidenum">
              <a:rPr lang="en-US" altLang="en-US" smtClean="0">
                <a:cs typeface="Arial" charset="0"/>
              </a:rPr>
              <a:pPr eaLnBrk="1" hangingPunct="1">
                <a:spcBef>
                  <a:spcPct val="0"/>
                </a:spcBef>
              </a:pPr>
              <a:t>46</a:t>
            </a:fld>
            <a:endParaRPr lang="en-US" altLang="en-US" smtClean="0">
              <a:cs typeface="Arial" charset="0"/>
            </a:endParaRPr>
          </a:p>
        </p:txBody>
      </p:sp>
      <p:sp>
        <p:nvSpPr>
          <p:cNvPr id="94211" name="Rectangle 2"/>
          <p:cNvSpPr>
            <a:spLocks noGrp="1" noRot="1" noChangeAspect="1" noChangeArrowheads="1" noTextEdit="1"/>
          </p:cNvSpPr>
          <p:nvPr>
            <p:ph type="sldImg"/>
          </p:nvPr>
        </p:nvSpPr>
        <p:spPr>
          <a:xfrm>
            <a:off x="1266825" y="727075"/>
            <a:ext cx="4783138" cy="3587750"/>
          </a:xfrm>
          <a:ln/>
        </p:spPr>
      </p:sp>
      <p:sp>
        <p:nvSpPr>
          <p:cNvPr id="94212"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B40BAE0-4754-4199-A36C-BF3B393189EF}" type="slidenum">
              <a:rPr lang="en-US" altLang="en-US" smtClean="0">
                <a:cs typeface="Arial" charset="0"/>
              </a:rPr>
              <a:pPr eaLnBrk="1" hangingPunct="1">
                <a:spcBef>
                  <a:spcPct val="0"/>
                </a:spcBef>
              </a:pPr>
              <a:t>47</a:t>
            </a:fld>
            <a:endParaRPr lang="en-US" altLang="en-US" smtClean="0">
              <a:cs typeface="Arial" charset="0"/>
            </a:endParaRPr>
          </a:p>
        </p:txBody>
      </p:sp>
      <p:sp>
        <p:nvSpPr>
          <p:cNvPr id="95235" name="Rectangle 2"/>
          <p:cNvSpPr>
            <a:spLocks noGrp="1" noRot="1" noChangeAspect="1" noChangeArrowheads="1" noTextEdit="1"/>
          </p:cNvSpPr>
          <p:nvPr>
            <p:ph type="sldImg"/>
          </p:nvPr>
        </p:nvSpPr>
        <p:spPr>
          <a:xfrm>
            <a:off x="1266825" y="727075"/>
            <a:ext cx="4783138" cy="3587750"/>
          </a:xfrm>
          <a:ln/>
        </p:spPr>
      </p:sp>
      <p:sp>
        <p:nvSpPr>
          <p:cNvPr id="95236"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39C4B7E-DB10-41D1-B821-7E7E8EB009B1}" type="slidenum">
              <a:rPr lang="en-US" altLang="en-US" smtClean="0">
                <a:cs typeface="Arial" charset="0"/>
              </a:rPr>
              <a:pPr eaLnBrk="1" hangingPunct="1">
                <a:spcBef>
                  <a:spcPct val="0"/>
                </a:spcBef>
              </a:pPr>
              <a:t>48</a:t>
            </a:fld>
            <a:endParaRPr lang="en-US" altLang="en-US" smtClean="0">
              <a:cs typeface="Arial" charset="0"/>
            </a:endParaRPr>
          </a:p>
        </p:txBody>
      </p:sp>
      <p:sp>
        <p:nvSpPr>
          <p:cNvPr id="96259" name="Rectangle 2"/>
          <p:cNvSpPr>
            <a:spLocks noGrp="1" noRot="1" noChangeAspect="1" noChangeArrowheads="1" noTextEdit="1"/>
          </p:cNvSpPr>
          <p:nvPr>
            <p:ph type="sldImg"/>
          </p:nvPr>
        </p:nvSpPr>
        <p:spPr>
          <a:xfrm>
            <a:off x="1266825" y="727075"/>
            <a:ext cx="4783138" cy="3587750"/>
          </a:xfrm>
          <a:ln/>
        </p:spPr>
      </p:sp>
      <p:sp>
        <p:nvSpPr>
          <p:cNvPr id="96260"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7899D5F-CB8D-422C-AB74-FC0E5E164F1C}" type="slidenum">
              <a:rPr lang="en-US" altLang="en-US" smtClean="0">
                <a:cs typeface="Arial" charset="0"/>
              </a:rPr>
              <a:pPr eaLnBrk="1" hangingPunct="1">
                <a:spcBef>
                  <a:spcPct val="0"/>
                </a:spcBef>
              </a:pPr>
              <a:t>49</a:t>
            </a:fld>
            <a:endParaRPr lang="en-US" altLang="en-US" smtClean="0">
              <a:cs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DA17A5B-73A3-4D2B-A785-3950C68E48CC}" type="slidenum">
              <a:rPr lang="en-US" altLang="en-US" smtClean="0">
                <a:cs typeface="Arial" charset="0"/>
              </a:rPr>
              <a:pPr eaLnBrk="1" hangingPunct="1">
                <a:spcBef>
                  <a:spcPct val="0"/>
                </a:spcBef>
              </a:pPr>
              <a:t>53</a:t>
            </a:fld>
            <a:endParaRPr lang="en-US" altLang="en-US" smtClean="0">
              <a:cs typeface="Arial"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15BDFF-C9EC-43D1-928E-0064A3C03E47}" type="slidenum">
              <a:rPr lang="en-US" altLang="en-US" smtClean="0">
                <a:cs typeface="Arial" charset="0"/>
              </a:rPr>
              <a:pPr eaLnBrk="1" hangingPunct="1">
                <a:spcBef>
                  <a:spcPct val="0"/>
                </a:spcBef>
              </a:pPr>
              <a:t>54</a:t>
            </a:fld>
            <a:endParaRPr lang="en-US" altLang="en-US" smtClean="0">
              <a:cs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CB7F614-734C-4215-BDC1-9AB359B74EBA}" type="slidenum">
              <a:rPr lang="en-US" smtClean="0"/>
              <a:pPr>
                <a:defRPr/>
              </a:pPr>
              <a:t>56</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7CDEE23-0161-402E-9495-677D3A530302}" type="slidenum">
              <a:rPr lang="en-US" altLang="en-US" smtClean="0">
                <a:cs typeface="Arial" charset="0"/>
              </a:rPr>
              <a:pPr eaLnBrk="1" hangingPunct="1">
                <a:spcBef>
                  <a:spcPct val="0"/>
                </a:spcBef>
              </a:pPr>
              <a:t>14</a:t>
            </a:fld>
            <a:endParaRPr lang="en-US" altLang="en-US" smtClean="0">
              <a:cs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FE9164D-DCC0-45A0-8B16-5945B29C4C59}" type="slidenum">
              <a:rPr lang="en-US" smtClean="0"/>
              <a:pPr>
                <a:defRPr/>
              </a:pPr>
              <a:t>57</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95DE7D1-8A6A-4032-AB1D-FAE6DDB95FC0}" type="slidenum">
              <a:rPr lang="en-US" altLang="en-US" smtClean="0">
                <a:cs typeface="Arial" charset="0"/>
              </a:rPr>
              <a:pPr eaLnBrk="1" hangingPunct="1">
                <a:spcBef>
                  <a:spcPct val="0"/>
                </a:spcBef>
              </a:pPr>
              <a:t>58</a:t>
            </a:fld>
            <a:endParaRPr lang="en-US" altLang="en-US" smtClean="0">
              <a:cs typeface="Arial"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1E0E69D-4B0B-4713-8A90-0A67185B98C7}" type="slidenum">
              <a:rPr lang="en-US" altLang="en-US" smtClean="0">
                <a:cs typeface="Arial" charset="0"/>
              </a:rPr>
              <a:pPr eaLnBrk="1" hangingPunct="1">
                <a:spcBef>
                  <a:spcPct val="0"/>
                </a:spcBef>
              </a:pPr>
              <a:t>70</a:t>
            </a:fld>
            <a:endParaRPr lang="en-US" altLang="en-US" smtClean="0">
              <a:cs typeface="Arial"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spcBef>
                <a:spcPct val="30000"/>
              </a:spcBef>
              <a:defRPr sz="1200">
                <a:solidFill>
                  <a:schemeClr val="tx1"/>
                </a:solidFill>
                <a:latin typeface="Arial" charset="0"/>
              </a:defRPr>
            </a:lvl1pPr>
            <a:lvl2pPr marL="742950" indent="-285750" defTabSz="963613" eaLnBrk="0" hangingPunct="0">
              <a:spcBef>
                <a:spcPct val="30000"/>
              </a:spcBef>
              <a:defRPr sz="1200">
                <a:solidFill>
                  <a:schemeClr val="tx1"/>
                </a:solidFill>
                <a:latin typeface="Arial" charset="0"/>
              </a:defRPr>
            </a:lvl2pPr>
            <a:lvl3pPr marL="1143000" indent="-228600" defTabSz="963613" eaLnBrk="0" hangingPunct="0">
              <a:spcBef>
                <a:spcPct val="30000"/>
              </a:spcBef>
              <a:defRPr sz="1200">
                <a:solidFill>
                  <a:schemeClr val="tx1"/>
                </a:solidFill>
                <a:latin typeface="Arial" charset="0"/>
              </a:defRPr>
            </a:lvl3pPr>
            <a:lvl4pPr marL="1600200" indent="-228600" defTabSz="963613" eaLnBrk="0" hangingPunct="0">
              <a:spcBef>
                <a:spcPct val="30000"/>
              </a:spcBef>
              <a:defRPr sz="1200">
                <a:solidFill>
                  <a:schemeClr val="tx1"/>
                </a:solidFill>
                <a:latin typeface="Arial" charset="0"/>
              </a:defRPr>
            </a:lvl4pPr>
            <a:lvl5pPr marL="2057400" indent="-228600" defTabSz="963613" eaLnBrk="0" hangingPunct="0">
              <a:spcBef>
                <a:spcPct val="30000"/>
              </a:spcBef>
              <a:defRPr sz="1200">
                <a:solidFill>
                  <a:schemeClr val="tx1"/>
                </a:solidFill>
                <a:latin typeface="Arial" charset="0"/>
              </a:defRPr>
            </a:lvl5pPr>
            <a:lvl6pPr marL="2514600" indent="-228600" defTabSz="963613" eaLnBrk="0" fontAlgn="base" hangingPunct="0">
              <a:spcBef>
                <a:spcPct val="30000"/>
              </a:spcBef>
              <a:spcAft>
                <a:spcPct val="0"/>
              </a:spcAft>
              <a:defRPr sz="1200">
                <a:solidFill>
                  <a:schemeClr val="tx1"/>
                </a:solidFill>
                <a:latin typeface="Arial" charset="0"/>
              </a:defRPr>
            </a:lvl6pPr>
            <a:lvl7pPr marL="2971800" indent="-228600" defTabSz="963613" eaLnBrk="0" fontAlgn="base" hangingPunct="0">
              <a:spcBef>
                <a:spcPct val="30000"/>
              </a:spcBef>
              <a:spcAft>
                <a:spcPct val="0"/>
              </a:spcAft>
              <a:defRPr sz="1200">
                <a:solidFill>
                  <a:schemeClr val="tx1"/>
                </a:solidFill>
                <a:latin typeface="Arial" charset="0"/>
              </a:defRPr>
            </a:lvl7pPr>
            <a:lvl8pPr marL="3429000" indent="-228600" defTabSz="963613" eaLnBrk="0" fontAlgn="base" hangingPunct="0">
              <a:spcBef>
                <a:spcPct val="30000"/>
              </a:spcBef>
              <a:spcAft>
                <a:spcPct val="0"/>
              </a:spcAft>
              <a:defRPr sz="1200">
                <a:solidFill>
                  <a:schemeClr val="tx1"/>
                </a:solidFill>
                <a:latin typeface="Arial" charset="0"/>
              </a:defRPr>
            </a:lvl8pPr>
            <a:lvl9pPr marL="3886200" indent="-228600" defTabSz="9636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AD2D468-7B19-445E-BCB4-98817AFED442}" type="slidenum">
              <a:rPr lang="en-US" altLang="en-US" smtClean="0">
                <a:cs typeface="Arial" charset="0"/>
              </a:rPr>
              <a:pPr eaLnBrk="1" hangingPunct="1">
                <a:spcBef>
                  <a:spcPct val="0"/>
                </a:spcBef>
              </a:pPr>
              <a:t>15</a:t>
            </a:fld>
            <a:endParaRPr lang="en-US" altLang="en-US" smtClean="0">
              <a:cs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88A55C6-50D3-4B08-A4C4-DE02804789AD}" type="slidenum">
              <a:rPr lang="en-US" altLang="en-US" smtClean="0">
                <a:cs typeface="Arial" charset="0"/>
              </a:rPr>
              <a:pPr eaLnBrk="1" hangingPunct="1">
                <a:spcBef>
                  <a:spcPct val="0"/>
                </a:spcBef>
              </a:pPr>
              <a:t>16</a:t>
            </a:fld>
            <a:endParaRPr lang="en-US" altLang="en-US" smtClean="0">
              <a:cs typeface="Arial" charset="0"/>
            </a:endParaRPr>
          </a:p>
        </p:txBody>
      </p:sp>
      <p:sp>
        <p:nvSpPr>
          <p:cNvPr id="66563" name="Rectangle 2"/>
          <p:cNvSpPr>
            <a:spLocks noGrp="1" noRot="1" noChangeAspect="1" noChangeArrowheads="1" noTextEdit="1"/>
          </p:cNvSpPr>
          <p:nvPr>
            <p:ph type="sldImg"/>
          </p:nvPr>
        </p:nvSpPr>
        <p:spPr>
          <a:xfrm>
            <a:off x="1266825" y="727075"/>
            <a:ext cx="4783138" cy="3587750"/>
          </a:xfrm>
          <a:ln/>
        </p:spPr>
      </p:sp>
      <p:sp>
        <p:nvSpPr>
          <p:cNvPr id="66564" name="Rectangle 3"/>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8384E29-D9D1-43AC-B048-1C7AE97D376B}" type="slidenum">
              <a:rPr lang="en-US" altLang="en-US" smtClean="0">
                <a:cs typeface="Arial" charset="0"/>
              </a:rPr>
              <a:pPr eaLnBrk="1" hangingPunct="1">
                <a:spcBef>
                  <a:spcPct val="0"/>
                </a:spcBef>
              </a:pPr>
              <a:t>17</a:t>
            </a:fld>
            <a:endParaRPr lang="en-US" altLang="en-US" smtClean="0">
              <a:cs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5DFF749-6E45-4900-88CF-3A79EA708316}" type="slidenum">
              <a:rPr lang="en-US" altLang="en-US" smtClean="0">
                <a:cs typeface="Arial" charset="0"/>
              </a:rPr>
              <a:pPr eaLnBrk="1" hangingPunct="1">
                <a:spcBef>
                  <a:spcPct val="0"/>
                </a:spcBef>
              </a:pPr>
              <a:t>18</a:t>
            </a:fld>
            <a:endParaRPr lang="en-US" altLang="en-US" smtClean="0">
              <a:cs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eaLnBrk="0" hangingPunct="0">
              <a:spcBef>
                <a:spcPct val="30000"/>
              </a:spcBef>
              <a:defRPr sz="1200">
                <a:solidFill>
                  <a:schemeClr val="tx1"/>
                </a:solidFill>
                <a:latin typeface="Arial" charset="0"/>
              </a:defRPr>
            </a:lvl1pPr>
            <a:lvl2pPr marL="742950" indent="-285750" defTabSz="965200" eaLnBrk="0" hangingPunct="0">
              <a:spcBef>
                <a:spcPct val="30000"/>
              </a:spcBef>
              <a:defRPr sz="1200">
                <a:solidFill>
                  <a:schemeClr val="tx1"/>
                </a:solidFill>
                <a:latin typeface="Arial" charset="0"/>
              </a:defRPr>
            </a:lvl2pPr>
            <a:lvl3pPr marL="1143000" indent="-228600" defTabSz="965200" eaLnBrk="0" hangingPunct="0">
              <a:spcBef>
                <a:spcPct val="30000"/>
              </a:spcBef>
              <a:defRPr sz="1200">
                <a:solidFill>
                  <a:schemeClr val="tx1"/>
                </a:solidFill>
                <a:latin typeface="Arial" charset="0"/>
              </a:defRPr>
            </a:lvl3pPr>
            <a:lvl4pPr marL="1600200" indent="-228600" defTabSz="965200" eaLnBrk="0" hangingPunct="0">
              <a:spcBef>
                <a:spcPct val="30000"/>
              </a:spcBef>
              <a:defRPr sz="1200">
                <a:solidFill>
                  <a:schemeClr val="tx1"/>
                </a:solidFill>
                <a:latin typeface="Arial" charset="0"/>
              </a:defRPr>
            </a:lvl4pPr>
            <a:lvl5pPr marL="2057400" indent="-228600" defTabSz="965200" eaLnBrk="0" hangingPunct="0">
              <a:spcBef>
                <a:spcPct val="30000"/>
              </a:spcBef>
              <a:defRPr sz="1200">
                <a:solidFill>
                  <a:schemeClr val="tx1"/>
                </a:solidFill>
                <a:latin typeface="Arial" charset="0"/>
              </a:defRPr>
            </a:lvl5pPr>
            <a:lvl6pPr marL="2514600" indent="-228600" defTabSz="965200" eaLnBrk="0" fontAlgn="base" hangingPunct="0">
              <a:spcBef>
                <a:spcPct val="30000"/>
              </a:spcBef>
              <a:spcAft>
                <a:spcPct val="0"/>
              </a:spcAft>
              <a:defRPr sz="1200">
                <a:solidFill>
                  <a:schemeClr val="tx1"/>
                </a:solidFill>
                <a:latin typeface="Arial" charset="0"/>
              </a:defRPr>
            </a:lvl6pPr>
            <a:lvl7pPr marL="2971800" indent="-228600" defTabSz="965200" eaLnBrk="0" fontAlgn="base" hangingPunct="0">
              <a:spcBef>
                <a:spcPct val="30000"/>
              </a:spcBef>
              <a:spcAft>
                <a:spcPct val="0"/>
              </a:spcAft>
              <a:defRPr sz="1200">
                <a:solidFill>
                  <a:schemeClr val="tx1"/>
                </a:solidFill>
                <a:latin typeface="Arial" charset="0"/>
              </a:defRPr>
            </a:lvl7pPr>
            <a:lvl8pPr marL="3429000" indent="-228600" defTabSz="965200" eaLnBrk="0" fontAlgn="base" hangingPunct="0">
              <a:spcBef>
                <a:spcPct val="30000"/>
              </a:spcBef>
              <a:spcAft>
                <a:spcPct val="0"/>
              </a:spcAft>
              <a:defRPr sz="1200">
                <a:solidFill>
                  <a:schemeClr val="tx1"/>
                </a:solidFill>
                <a:latin typeface="Arial" charset="0"/>
              </a:defRPr>
            </a:lvl8pPr>
            <a:lvl9pPr marL="3886200" indent="-228600" defTabSz="965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0110669-D5EB-43EA-BE75-C6C1D0DF94AC}" type="slidenum">
              <a:rPr lang="en-US" altLang="en-US" smtClean="0">
                <a:cs typeface="Arial" charset="0"/>
              </a:rPr>
              <a:pPr eaLnBrk="1" hangingPunct="1">
                <a:spcBef>
                  <a:spcPct val="0"/>
                </a:spcBef>
              </a:pPr>
              <a:t>19</a:t>
            </a:fld>
            <a:endParaRPr lang="en-US" altLang="en-US" smtClean="0">
              <a:cs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2946" name="Rectangle 2"/>
          <p:cNvSpPr>
            <a:spLocks noGrp="1" noChangeArrowheads="1"/>
          </p:cNvSpPr>
          <p:nvPr>
            <p:ph type="ctrTitle"/>
          </p:nvPr>
        </p:nvSpPr>
        <p:spPr>
          <a:xfrm>
            <a:off x="685800" y="1295400"/>
            <a:ext cx="7772400" cy="1470025"/>
          </a:xfrm>
        </p:spPr>
        <p:txBody>
          <a:bodyPr/>
          <a:lstStyle>
            <a:lvl1pPr algn="ctr">
              <a:defRPr/>
            </a:lvl1pPr>
          </a:lstStyle>
          <a:p>
            <a:r>
              <a:rPr lang="en-US"/>
              <a:t>Click to edit Master title style</a:t>
            </a:r>
          </a:p>
        </p:txBody>
      </p:sp>
      <p:sp>
        <p:nvSpPr>
          <p:cNvPr id="82947" name="Rectangle 3"/>
          <p:cNvSpPr>
            <a:spLocks noGrp="1" noChangeArrowheads="1"/>
          </p:cNvSpPr>
          <p:nvPr>
            <p:ph type="subTitle" idx="1"/>
          </p:nvPr>
        </p:nvSpPr>
        <p:spPr>
          <a:xfrm>
            <a:off x="1371600" y="3352800"/>
            <a:ext cx="6400800" cy="1752600"/>
          </a:xfrm>
        </p:spPr>
        <p:txBody>
          <a:bodyPr/>
          <a:lstStyle>
            <a:lvl1pPr marL="0" indent="0" algn="ctr">
              <a:buFontTx/>
              <a:buNone/>
              <a:defRPr>
                <a:solidFill>
                  <a:srgbClr val="0000FF"/>
                </a:solidFill>
              </a:defRPr>
            </a:lvl1pPr>
          </a:lstStyle>
          <a:p>
            <a:r>
              <a:rPr lang="en-US"/>
              <a:t>Click to edit Master subtitle style</a:t>
            </a:r>
          </a:p>
        </p:txBody>
      </p:sp>
    </p:spTree>
    <p:extLst>
      <p:ext uri="{BB962C8B-B14F-4D97-AF65-F5344CB8AC3E}">
        <p14:creationId xmlns:p14="http://schemas.microsoft.com/office/powerpoint/2010/main" val="366642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046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304800"/>
            <a:ext cx="1981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04800"/>
            <a:ext cx="5791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3786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8F4211-B858-460F-B479-E997614270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40188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85210A-9361-4929-B6F1-4729E1A27D7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83600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A8AF41-87B0-42CC-8526-14879BDA62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6489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8"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2488"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73CE62-736D-4C91-B0FF-7DBB309828D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54068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72A094-8BA0-4009-819D-8F070A647E5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28385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F8CD074-35B0-479F-8A2A-CAF22FA772D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62054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C224482-329B-421A-8576-5E30EF51A91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63273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426243-38D4-47AE-B63A-4B4CC068585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52113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2013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B930EA-6D35-4758-8333-C989C5ABD58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75004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D1DFA9-7ECC-464D-996F-80725AC5C01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63677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274638"/>
            <a:ext cx="2060575"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3091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FC433D-EBCE-4FD6-9627-4CFC8ADF6EF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18063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71488"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2488"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1488"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2488"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F21D1F7-0C7E-47AF-93A5-F2D3D31530A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83871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8"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2488"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62488"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D3F8A30A-E08C-486F-835B-2E9F5C8420D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41468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43888"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37B7EBB-1807-46BC-AC4E-FE7E029755C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7602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76418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43000"/>
            <a:ext cx="38481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143000"/>
            <a:ext cx="38481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5382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7696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19702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068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61005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43103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143000"/>
            <a:ext cx="7848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 </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sz="2000" b="1">
          <a:solidFill>
            <a:srgbClr val="0000FF"/>
          </a:solidFill>
          <a:latin typeface="+mj-lt"/>
          <a:ea typeface="+mj-ea"/>
          <a:cs typeface="+mj-cs"/>
        </a:defRPr>
      </a:lvl1pPr>
      <a:lvl2pPr algn="l" rtl="0" eaLnBrk="0" fontAlgn="base" hangingPunct="0">
        <a:spcBef>
          <a:spcPct val="0"/>
        </a:spcBef>
        <a:spcAft>
          <a:spcPct val="0"/>
        </a:spcAft>
        <a:defRPr sz="2000" b="1">
          <a:solidFill>
            <a:srgbClr val="0000FF"/>
          </a:solidFill>
          <a:latin typeface="Verdana" pitchFamily="34" charset="0"/>
          <a:cs typeface="Arial" charset="0"/>
        </a:defRPr>
      </a:lvl2pPr>
      <a:lvl3pPr algn="l" rtl="0" eaLnBrk="0" fontAlgn="base" hangingPunct="0">
        <a:spcBef>
          <a:spcPct val="0"/>
        </a:spcBef>
        <a:spcAft>
          <a:spcPct val="0"/>
        </a:spcAft>
        <a:defRPr sz="2000" b="1">
          <a:solidFill>
            <a:srgbClr val="0000FF"/>
          </a:solidFill>
          <a:latin typeface="Verdana" pitchFamily="34" charset="0"/>
          <a:cs typeface="Arial" charset="0"/>
        </a:defRPr>
      </a:lvl3pPr>
      <a:lvl4pPr algn="l" rtl="0" eaLnBrk="0" fontAlgn="base" hangingPunct="0">
        <a:spcBef>
          <a:spcPct val="0"/>
        </a:spcBef>
        <a:spcAft>
          <a:spcPct val="0"/>
        </a:spcAft>
        <a:defRPr sz="2000" b="1">
          <a:solidFill>
            <a:srgbClr val="0000FF"/>
          </a:solidFill>
          <a:latin typeface="Verdana" pitchFamily="34" charset="0"/>
          <a:cs typeface="Arial" charset="0"/>
        </a:defRPr>
      </a:lvl4pPr>
      <a:lvl5pPr algn="l" rtl="0" eaLnBrk="0" fontAlgn="base" hangingPunct="0">
        <a:spcBef>
          <a:spcPct val="0"/>
        </a:spcBef>
        <a:spcAft>
          <a:spcPct val="0"/>
        </a:spcAft>
        <a:defRPr sz="2000" b="1">
          <a:solidFill>
            <a:srgbClr val="0000FF"/>
          </a:solidFill>
          <a:latin typeface="Verdana" pitchFamily="34" charset="0"/>
          <a:cs typeface="Arial" charset="0"/>
        </a:defRPr>
      </a:lvl5pPr>
      <a:lvl6pPr marL="457200" algn="l" rtl="0" fontAlgn="base">
        <a:spcBef>
          <a:spcPct val="0"/>
        </a:spcBef>
        <a:spcAft>
          <a:spcPct val="0"/>
        </a:spcAft>
        <a:defRPr sz="2000" b="1">
          <a:solidFill>
            <a:srgbClr val="0000FF"/>
          </a:solidFill>
          <a:latin typeface="Verdana" pitchFamily="34" charset="0"/>
          <a:cs typeface="Arial" charset="0"/>
        </a:defRPr>
      </a:lvl6pPr>
      <a:lvl7pPr marL="914400" algn="l" rtl="0" fontAlgn="base">
        <a:spcBef>
          <a:spcPct val="0"/>
        </a:spcBef>
        <a:spcAft>
          <a:spcPct val="0"/>
        </a:spcAft>
        <a:defRPr sz="2000" b="1">
          <a:solidFill>
            <a:srgbClr val="0000FF"/>
          </a:solidFill>
          <a:latin typeface="Verdana" pitchFamily="34" charset="0"/>
          <a:cs typeface="Arial" charset="0"/>
        </a:defRPr>
      </a:lvl7pPr>
      <a:lvl8pPr marL="1371600" algn="l" rtl="0" fontAlgn="base">
        <a:spcBef>
          <a:spcPct val="0"/>
        </a:spcBef>
        <a:spcAft>
          <a:spcPct val="0"/>
        </a:spcAft>
        <a:defRPr sz="2000" b="1">
          <a:solidFill>
            <a:srgbClr val="0000FF"/>
          </a:solidFill>
          <a:latin typeface="Verdana" pitchFamily="34" charset="0"/>
          <a:cs typeface="Arial" charset="0"/>
        </a:defRPr>
      </a:lvl8pPr>
      <a:lvl9pPr marL="1828800" algn="l" rtl="0" fontAlgn="base">
        <a:spcBef>
          <a:spcPct val="0"/>
        </a:spcBef>
        <a:spcAft>
          <a:spcPct val="0"/>
        </a:spcAft>
        <a:defRPr sz="2000" b="1">
          <a:solidFill>
            <a:srgbClr val="0000FF"/>
          </a:solidFill>
          <a:latin typeface="Verdana" pitchFamily="34" charset="0"/>
          <a:cs typeface="Arial" charset="0"/>
        </a:defRPr>
      </a:lvl9pPr>
    </p:titleStyle>
    <p:bodyStyle>
      <a:lvl1pPr marL="342900" indent="-342900" algn="l" rtl="0" eaLnBrk="0" fontAlgn="base" hangingPunct="0">
        <a:spcBef>
          <a:spcPct val="20000"/>
        </a:spcBef>
        <a:spcAft>
          <a:spcPct val="0"/>
        </a:spcAft>
        <a:buSzPct val="100000"/>
        <a:buChar char="•"/>
        <a:defRPr>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1600">
          <a:solidFill>
            <a:schemeClr val="tx1"/>
          </a:solidFill>
          <a:latin typeface="+mn-lt"/>
          <a:cs typeface="+mn-cs"/>
        </a:defRPr>
      </a:lvl2pPr>
      <a:lvl3pPr marL="1143000" indent="-228600" algn="l" rtl="0" eaLnBrk="0" fontAlgn="base" hangingPunct="0">
        <a:spcBef>
          <a:spcPct val="20000"/>
        </a:spcBef>
        <a:spcAft>
          <a:spcPct val="0"/>
        </a:spcAft>
        <a:buSzPct val="100000"/>
        <a:buChar char="•"/>
        <a:defRPr sz="1600">
          <a:solidFill>
            <a:schemeClr val="tx1"/>
          </a:solidFill>
          <a:latin typeface="+mn-lt"/>
          <a:cs typeface="+mn-cs"/>
        </a:defRPr>
      </a:lvl3pPr>
      <a:lvl4pPr marL="1600200" indent="-228600" algn="l" rtl="0" eaLnBrk="0" fontAlgn="base" hangingPunct="0">
        <a:spcBef>
          <a:spcPct val="20000"/>
        </a:spcBef>
        <a:spcAft>
          <a:spcPct val="0"/>
        </a:spcAft>
        <a:buSzPct val="100000"/>
        <a:buChar char="–"/>
        <a:defRPr sz="1600">
          <a:solidFill>
            <a:schemeClr val="tx1"/>
          </a:solidFill>
          <a:latin typeface="+mn-lt"/>
          <a:cs typeface="+mn-cs"/>
        </a:defRPr>
      </a:lvl4pPr>
      <a:lvl5pPr marL="2057400" indent="-228600" algn="l" rtl="0" eaLnBrk="0" fontAlgn="base" hangingPunct="0">
        <a:spcBef>
          <a:spcPct val="20000"/>
        </a:spcBef>
        <a:spcAft>
          <a:spcPct val="0"/>
        </a:spcAft>
        <a:buSzPct val="100000"/>
        <a:buChar char="•"/>
        <a:defRPr sz="1600">
          <a:solidFill>
            <a:schemeClr val="tx1"/>
          </a:solidFill>
          <a:latin typeface="+mn-lt"/>
          <a:cs typeface="+mn-cs"/>
        </a:defRPr>
      </a:lvl5pPr>
      <a:lvl6pPr marL="2514600" indent="-228600" algn="l" rtl="0" fontAlgn="base">
        <a:spcBef>
          <a:spcPct val="20000"/>
        </a:spcBef>
        <a:spcAft>
          <a:spcPct val="0"/>
        </a:spcAft>
        <a:buSzPct val="100000"/>
        <a:buChar char="•"/>
        <a:defRPr sz="1600">
          <a:solidFill>
            <a:schemeClr val="tx1"/>
          </a:solidFill>
          <a:latin typeface="+mn-lt"/>
          <a:cs typeface="+mn-cs"/>
        </a:defRPr>
      </a:lvl6pPr>
      <a:lvl7pPr marL="2971800" indent="-228600" algn="l" rtl="0" fontAlgn="base">
        <a:spcBef>
          <a:spcPct val="20000"/>
        </a:spcBef>
        <a:spcAft>
          <a:spcPct val="0"/>
        </a:spcAft>
        <a:buSzPct val="100000"/>
        <a:buChar char="•"/>
        <a:defRPr sz="1600">
          <a:solidFill>
            <a:schemeClr val="tx1"/>
          </a:solidFill>
          <a:latin typeface="+mn-lt"/>
          <a:cs typeface="+mn-cs"/>
        </a:defRPr>
      </a:lvl7pPr>
      <a:lvl8pPr marL="3429000" indent="-228600" algn="l" rtl="0" fontAlgn="base">
        <a:spcBef>
          <a:spcPct val="20000"/>
        </a:spcBef>
        <a:spcAft>
          <a:spcPct val="0"/>
        </a:spcAft>
        <a:buSzPct val="100000"/>
        <a:buChar char="•"/>
        <a:defRPr sz="1600">
          <a:solidFill>
            <a:schemeClr val="tx1"/>
          </a:solidFill>
          <a:latin typeface="+mn-lt"/>
          <a:cs typeface="+mn-cs"/>
        </a:defRPr>
      </a:lvl8pPr>
      <a:lvl9pPr marL="3886200" indent="-228600" algn="l" rtl="0" fontAlgn="base">
        <a:spcBef>
          <a:spcPct val="20000"/>
        </a:spcBef>
        <a:spcAft>
          <a:spcPct val="0"/>
        </a:spcAft>
        <a:buSzPct val="10000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000047"/>
            </a:gs>
          </a:gsLst>
          <a:path path="shape">
            <a:fillToRect l="50000" t="50000" r="50000" b="50000"/>
          </a:path>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71488"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u="none"/>
            </a:lvl1pPr>
          </a:lstStyle>
          <a:p>
            <a:pPr>
              <a:defRPr/>
            </a:pPr>
            <a:endParaRPr lang="en-US">
              <a:solidFill>
                <a:srgbClr val="FFFFFF"/>
              </a:solidFill>
              <a:cs typeface="+mn-cs"/>
            </a:endParaRPr>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u="none"/>
            </a:lvl1pPr>
          </a:lstStyle>
          <a:p>
            <a:pPr algn="ctr">
              <a:defRPr/>
            </a:pPr>
            <a:endParaRPr lang="en-US">
              <a:solidFill>
                <a:srgbClr val="FFFFFF"/>
              </a:solidFill>
              <a:cs typeface="+mn-cs"/>
            </a:endParaRPr>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u="none"/>
            </a:lvl1pPr>
          </a:lstStyle>
          <a:p>
            <a:pPr>
              <a:defRPr/>
            </a:pPr>
            <a:fld id="{B2A0A1EB-45C1-40C0-9BC7-DD050BF971AA}" type="slidenum">
              <a:rPr lang="en-US">
                <a:solidFill>
                  <a:srgbClr val="FFFFFF"/>
                </a:solidFill>
                <a:cs typeface="+mn-cs"/>
              </a:rPr>
              <a:pPr>
                <a:defRPr/>
              </a:pPr>
              <a:t>‹#›</a:t>
            </a:fld>
            <a:endParaRPr lang="en-US">
              <a:solidFill>
                <a:srgbClr val="FFFFFF"/>
              </a:solidFill>
              <a:cs typeface="+mn-cs"/>
            </a:endParaRPr>
          </a:p>
        </p:txBody>
      </p:sp>
    </p:spTree>
    <p:extLst>
      <p:ext uri="{BB962C8B-B14F-4D97-AF65-F5344CB8AC3E}">
        <p14:creationId xmlns:p14="http://schemas.microsoft.com/office/powerpoint/2010/main" val="806073916"/>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Blip>
          <a:blip r:embed="rId16"/>
        </a:buBlip>
        <a:defRPr sz="3200">
          <a:solidFill>
            <a:srgbClr val="FFFF00"/>
          </a:solidFill>
          <a:latin typeface="+mn-lt"/>
          <a:ea typeface="+mn-ea"/>
          <a:cs typeface="+mn-cs"/>
        </a:defRPr>
      </a:lvl1pPr>
      <a:lvl2pPr marL="742950" indent="-285750" algn="l" rtl="0" eaLnBrk="0" fontAlgn="base" hangingPunct="0">
        <a:spcBef>
          <a:spcPct val="20000"/>
        </a:spcBef>
        <a:spcAft>
          <a:spcPct val="0"/>
        </a:spcAft>
        <a:buFont typeface="Wingdings" pitchFamily="2" charset="2"/>
        <a:buBlip>
          <a:blip r:embed="rId16"/>
        </a:buBlip>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Blip>
          <a:blip r:embed="rId16"/>
        </a:buBlip>
        <a:defRPr sz="2400">
          <a:solidFill>
            <a:schemeClr val="tx1"/>
          </a:solidFill>
          <a:latin typeface="+mn-lt"/>
        </a:defRPr>
      </a:lvl3pPr>
      <a:lvl4pPr marL="1600200" indent="-228600" algn="l" rtl="0" eaLnBrk="0" fontAlgn="base" hangingPunct="0">
        <a:spcBef>
          <a:spcPct val="20000"/>
        </a:spcBef>
        <a:spcAft>
          <a:spcPct val="0"/>
        </a:spcAft>
        <a:buFont typeface="Wingdings" pitchFamily="2" charset="2"/>
        <a:buBlip>
          <a:blip r:embed="rId16"/>
        </a:buBlip>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Blip>
          <a:blip r:embed="rId16"/>
        </a:buBlip>
        <a:defRPr sz="2000">
          <a:solidFill>
            <a:schemeClr val="tx1"/>
          </a:solidFill>
          <a:latin typeface="+mn-lt"/>
        </a:defRPr>
      </a:lvl5pPr>
      <a:lvl6pPr marL="2514600" indent="-228600" algn="l" rtl="0" fontAlgn="base">
        <a:spcBef>
          <a:spcPct val="20000"/>
        </a:spcBef>
        <a:spcAft>
          <a:spcPct val="0"/>
        </a:spcAft>
        <a:buFont typeface="Wingdings" pitchFamily="2" charset="2"/>
        <a:buBlip>
          <a:blip r:embed="rId16"/>
        </a:buBlip>
        <a:defRPr sz="2000">
          <a:solidFill>
            <a:schemeClr val="tx1"/>
          </a:solidFill>
          <a:latin typeface="+mn-lt"/>
        </a:defRPr>
      </a:lvl6pPr>
      <a:lvl7pPr marL="2971800" indent="-228600" algn="l" rtl="0" fontAlgn="base">
        <a:spcBef>
          <a:spcPct val="20000"/>
        </a:spcBef>
        <a:spcAft>
          <a:spcPct val="0"/>
        </a:spcAft>
        <a:buFont typeface="Wingdings" pitchFamily="2" charset="2"/>
        <a:buBlip>
          <a:blip r:embed="rId16"/>
        </a:buBlip>
        <a:defRPr sz="2000">
          <a:solidFill>
            <a:schemeClr val="tx1"/>
          </a:solidFill>
          <a:latin typeface="+mn-lt"/>
        </a:defRPr>
      </a:lvl7pPr>
      <a:lvl8pPr marL="3429000" indent="-228600" algn="l" rtl="0" fontAlgn="base">
        <a:spcBef>
          <a:spcPct val="20000"/>
        </a:spcBef>
        <a:spcAft>
          <a:spcPct val="0"/>
        </a:spcAft>
        <a:buFont typeface="Wingdings" pitchFamily="2" charset="2"/>
        <a:buBlip>
          <a:blip r:embed="rId16"/>
        </a:buBlip>
        <a:defRPr sz="2000">
          <a:solidFill>
            <a:schemeClr val="tx1"/>
          </a:solidFill>
          <a:latin typeface="+mn-lt"/>
        </a:defRPr>
      </a:lvl8pPr>
      <a:lvl9pPr marL="3886200" indent="-228600" algn="l" rtl="0" fontAlgn="base">
        <a:spcBef>
          <a:spcPct val="20000"/>
        </a:spcBef>
        <a:spcAft>
          <a:spcPct val="0"/>
        </a:spcAft>
        <a:buFont typeface="Wingdings" pitchFamily="2" charset="2"/>
        <a:buBlip>
          <a:blip r:embed="rId16"/>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5.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6.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04800"/>
            <a:ext cx="7772400" cy="1851025"/>
          </a:xfrm>
        </p:spPr>
        <p:txBody>
          <a:bodyPr/>
          <a:lstStyle/>
          <a:p>
            <a:pPr eaLnBrk="1" hangingPunct="1"/>
            <a:r>
              <a:rPr lang="en-US" altLang="en-US" dirty="0">
                <a:solidFill>
                  <a:schemeClr val="tx1"/>
                </a:solidFill>
              </a:rPr>
              <a:t>Machine Learning </a:t>
            </a:r>
            <a:r>
              <a:rPr lang="en-US" altLang="en-US" dirty="0" smtClean="0">
                <a:solidFill>
                  <a:schemeClr val="tx1"/>
                </a:solidFill>
              </a:rPr>
              <a:t>Classifiers </a:t>
            </a:r>
            <a:endParaRPr lang="en-US" altLang="en-US" dirty="0">
              <a:solidFill>
                <a:schemeClr val="tx1"/>
              </a:solidFill>
            </a:endParaRPr>
          </a:p>
        </p:txBody>
      </p:sp>
    </p:spTree>
    <p:extLst>
      <p:ext uri="{BB962C8B-B14F-4D97-AF65-F5344CB8AC3E}">
        <p14:creationId xmlns:p14="http://schemas.microsoft.com/office/powerpoint/2010/main" val="856282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z="4000" smtClean="0"/>
              <a:t>Rules represent knowledge about HIV drug resistance</a:t>
            </a:r>
          </a:p>
        </p:txBody>
      </p:sp>
      <p:sp>
        <p:nvSpPr>
          <p:cNvPr id="28675" name="Rectangle 3"/>
          <p:cNvSpPr>
            <a:spLocks noGrp="1" noChangeArrowheads="1"/>
          </p:cNvSpPr>
          <p:nvPr>
            <p:ph type="body" idx="1"/>
          </p:nvPr>
        </p:nvSpPr>
        <p:spPr>
          <a:xfrm>
            <a:off x="471488" y="1600200"/>
            <a:ext cx="8229600" cy="5257800"/>
          </a:xfrm>
        </p:spPr>
        <p:txBody>
          <a:bodyPr/>
          <a:lstStyle/>
          <a:p>
            <a:pPr eaLnBrk="1" hangingPunct="1">
              <a:buFont typeface="Wingdings" pitchFamily="2" charset="2"/>
              <a:buNone/>
            </a:pPr>
            <a:r>
              <a:rPr lang="en-US" altLang="en-US" smtClean="0"/>
              <a:t>IF &lt;antecedent&gt; THEN &lt;consequent&gt; [weight] (reference).</a:t>
            </a:r>
          </a:p>
          <a:p>
            <a:pPr eaLnBrk="1" hangingPunct="1">
              <a:buFont typeface="Wingdings" pitchFamily="2" charset="2"/>
              <a:buNone/>
            </a:pPr>
            <a:endParaRPr lang="en-US" altLang="en-US" smtClean="0"/>
          </a:p>
          <a:p>
            <a:pPr eaLnBrk="1" hangingPunct="1">
              <a:buFont typeface="Wingdings" pitchFamily="2" charset="2"/>
              <a:buNone/>
            </a:pPr>
            <a:r>
              <a:rPr lang="en-US" altLang="en-US" smtClean="0"/>
              <a:t>IF RT codon 151 is ATG</a:t>
            </a:r>
          </a:p>
          <a:p>
            <a:pPr eaLnBrk="1" hangingPunct="1">
              <a:buFont typeface="Wingdings" pitchFamily="2" charset="2"/>
              <a:buNone/>
            </a:pPr>
            <a:r>
              <a:rPr lang="en-US" altLang="en-US" smtClean="0"/>
              <a:t>THEN do not use AZT, ddI, d4T, or ddc.</a:t>
            </a:r>
          </a:p>
          <a:p>
            <a:pPr eaLnBrk="1" hangingPunct="1">
              <a:buFont typeface="Wingdings" pitchFamily="2" charset="2"/>
              <a:buNone/>
            </a:pPr>
            <a:r>
              <a:rPr lang="en-US" altLang="en-US" smtClean="0"/>
              <a:t>[weight=1.0] (Iversen et al. 1996)</a:t>
            </a:r>
          </a:p>
          <a:p>
            <a:pPr eaLnBrk="1" hangingPunct="1">
              <a:buFont typeface="Wingdings" pitchFamily="2" charset="2"/>
              <a:buNone/>
            </a:pPr>
            <a:endParaRPr lang="en-US" altLang="en-US" smtClean="0"/>
          </a:p>
          <a:p>
            <a:pPr eaLnBrk="1" hangingPunct="1">
              <a:buFont typeface="Wingdings" pitchFamily="2" charset="2"/>
              <a:buNone/>
            </a:pPr>
            <a:r>
              <a:rPr lang="en-US" altLang="en-US" smtClean="0"/>
              <a:t>The weight is the degree of resistance,</a:t>
            </a:r>
          </a:p>
          <a:p>
            <a:pPr eaLnBrk="1" hangingPunct="1">
              <a:buFont typeface="Wingdings" pitchFamily="2" charset="2"/>
              <a:buNone/>
            </a:pPr>
            <a:r>
              <a:rPr lang="en-US" altLang="en-US" smtClean="0"/>
              <a:t>NOT a confidence or probability.</a:t>
            </a:r>
          </a:p>
        </p:txBody>
      </p:sp>
    </p:spTree>
    <p:extLst>
      <p:ext uri="{BB962C8B-B14F-4D97-AF65-F5344CB8AC3E}">
        <p14:creationId xmlns:p14="http://schemas.microsoft.com/office/powerpoint/2010/main" val="2918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rickl-iaai-bottom7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454400"/>
            <a:ext cx="4518025"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descr="rickl-iaai-top7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05325"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3"/>
          <p:cNvSpPr txBox="1">
            <a:spLocks noChangeArrowheads="1"/>
          </p:cNvSpPr>
          <p:nvPr/>
        </p:nvSpPr>
        <p:spPr bwMode="auto">
          <a:xfrm>
            <a:off x="6049963" y="1203325"/>
            <a:ext cx="3094037"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Arial" charset="0"/>
              </a:defRPr>
            </a:lvl1pPr>
            <a:lvl2pPr marL="742950" indent="-285750" eaLnBrk="0" hangingPunct="0">
              <a:defRPr b="1" u="sng">
                <a:solidFill>
                  <a:schemeClr val="tx1"/>
                </a:solidFill>
                <a:latin typeface="Arial" charset="0"/>
              </a:defRPr>
            </a:lvl2pPr>
            <a:lvl3pPr marL="1143000" indent="-228600" eaLnBrk="0" hangingPunct="0">
              <a:defRPr b="1" u="sng">
                <a:solidFill>
                  <a:schemeClr val="tx1"/>
                </a:solidFill>
                <a:latin typeface="Arial" charset="0"/>
              </a:defRPr>
            </a:lvl3pPr>
            <a:lvl4pPr marL="1600200" indent="-228600" eaLnBrk="0" hangingPunct="0">
              <a:defRPr b="1" u="sng">
                <a:solidFill>
                  <a:schemeClr val="tx1"/>
                </a:solidFill>
                <a:latin typeface="Arial" charset="0"/>
              </a:defRPr>
            </a:lvl4pPr>
            <a:lvl5pPr marL="2057400" indent="-228600" eaLnBrk="0" hangingPunct="0">
              <a:defRPr b="1" u="sng">
                <a:solidFill>
                  <a:schemeClr val="tx1"/>
                </a:solidFill>
                <a:latin typeface="Arial" charset="0"/>
              </a:defRPr>
            </a:lvl5pPr>
            <a:lvl6pPr marL="2514600" indent="-228600" algn="ctr" eaLnBrk="0" fontAlgn="base" hangingPunct="0">
              <a:spcBef>
                <a:spcPct val="0"/>
              </a:spcBef>
              <a:spcAft>
                <a:spcPct val="0"/>
              </a:spcAft>
              <a:defRPr b="1" u="sng">
                <a:solidFill>
                  <a:schemeClr val="tx1"/>
                </a:solidFill>
                <a:latin typeface="Arial" charset="0"/>
              </a:defRPr>
            </a:lvl6pPr>
            <a:lvl7pPr marL="2971800" indent="-228600" algn="ctr" eaLnBrk="0" fontAlgn="base" hangingPunct="0">
              <a:spcBef>
                <a:spcPct val="0"/>
              </a:spcBef>
              <a:spcAft>
                <a:spcPct val="0"/>
              </a:spcAft>
              <a:defRPr b="1" u="sng">
                <a:solidFill>
                  <a:schemeClr val="tx1"/>
                </a:solidFill>
                <a:latin typeface="Arial" charset="0"/>
              </a:defRPr>
            </a:lvl7pPr>
            <a:lvl8pPr marL="3429000" indent="-228600" algn="ctr" eaLnBrk="0" fontAlgn="base" hangingPunct="0">
              <a:spcBef>
                <a:spcPct val="0"/>
              </a:spcBef>
              <a:spcAft>
                <a:spcPct val="0"/>
              </a:spcAft>
              <a:defRPr b="1" u="sng">
                <a:solidFill>
                  <a:schemeClr val="tx1"/>
                </a:solidFill>
                <a:latin typeface="Arial" charset="0"/>
              </a:defRPr>
            </a:lvl8pPr>
            <a:lvl9pPr marL="3886200" indent="-228600" algn="ctr" eaLnBrk="0" fontAlgn="base" hangingPunct="0">
              <a:spcBef>
                <a:spcPct val="0"/>
              </a:spcBef>
              <a:spcAft>
                <a:spcPct val="0"/>
              </a:spcAft>
              <a:defRPr b="1" u="sng">
                <a:solidFill>
                  <a:schemeClr val="tx1"/>
                </a:solidFill>
                <a:latin typeface="Arial" charset="0"/>
              </a:defRPr>
            </a:lvl9pPr>
          </a:lstStyle>
          <a:p>
            <a:pPr eaLnBrk="1" hangingPunct="1">
              <a:spcBef>
                <a:spcPct val="50000"/>
              </a:spcBef>
            </a:pPr>
            <a:r>
              <a:rPr lang="en-US" altLang="en-US" u="none">
                <a:solidFill>
                  <a:srgbClr val="FFFF00"/>
                </a:solidFill>
                <a:cs typeface="+mn-cs"/>
              </a:rPr>
              <a:t>“Knowledge-based avoidance of drug-resistant HIV mutants”</a:t>
            </a:r>
          </a:p>
          <a:p>
            <a:pPr eaLnBrk="1" hangingPunct="1">
              <a:spcBef>
                <a:spcPct val="50000"/>
              </a:spcBef>
            </a:pPr>
            <a:r>
              <a:rPr lang="en-US" altLang="en-US" u="none">
                <a:solidFill>
                  <a:srgbClr val="FFFF00"/>
                </a:solidFill>
                <a:cs typeface="+mn-cs"/>
              </a:rPr>
              <a:t>Lathrop, Steffen, Raphael, Deeds-Rubin, Pazzani</a:t>
            </a:r>
          </a:p>
          <a:p>
            <a:pPr eaLnBrk="1" hangingPunct="1">
              <a:spcBef>
                <a:spcPct val="50000"/>
              </a:spcBef>
            </a:pPr>
            <a:r>
              <a:rPr lang="en-US" altLang="en-US" u="none">
                <a:solidFill>
                  <a:srgbClr val="FFFF00"/>
                </a:solidFill>
                <a:cs typeface="+mn-cs"/>
              </a:rPr>
              <a:t>Innovative Applications of Artificial Intelligence Conf. Madison, WI, USA, 1998</a:t>
            </a:r>
          </a:p>
        </p:txBody>
      </p:sp>
      <p:sp>
        <p:nvSpPr>
          <p:cNvPr id="3" name="Rounded Rectangle 2"/>
          <p:cNvSpPr/>
          <p:nvPr/>
        </p:nvSpPr>
        <p:spPr bwMode="auto">
          <a:xfrm>
            <a:off x="2819400" y="4114800"/>
            <a:ext cx="1371600" cy="304800"/>
          </a:xfrm>
          <a:prstGeom prst="roundRect">
            <a:avLst/>
          </a:prstGeom>
          <a:noFill/>
          <a:ln w="508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sng" strike="noStrike" cap="none" normalizeH="0" baseline="0" smtClean="0">
              <a:ln>
                <a:noFill/>
              </a:ln>
              <a:solidFill>
                <a:schemeClr val="tx1"/>
              </a:solidFill>
              <a:effectLst/>
              <a:latin typeface="Arial" charset="0"/>
            </a:endParaRPr>
          </a:p>
        </p:txBody>
      </p:sp>
      <p:sp>
        <p:nvSpPr>
          <p:cNvPr id="7" name="Rounded Rectangle 6"/>
          <p:cNvSpPr/>
          <p:nvPr/>
        </p:nvSpPr>
        <p:spPr bwMode="auto">
          <a:xfrm>
            <a:off x="762000" y="4267200"/>
            <a:ext cx="1497012" cy="304800"/>
          </a:xfrm>
          <a:prstGeom prst="roundRect">
            <a:avLst/>
          </a:prstGeom>
          <a:noFill/>
          <a:ln w="508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sng" strike="noStrike" cap="none" normalizeH="0" baseline="0" smtClean="0">
              <a:ln>
                <a:noFill/>
              </a:ln>
              <a:solidFill>
                <a:schemeClr val="tx1"/>
              </a:solidFill>
              <a:effectLst/>
              <a:latin typeface="Arial" charset="0"/>
            </a:endParaRPr>
          </a:p>
        </p:txBody>
      </p:sp>
      <p:sp>
        <p:nvSpPr>
          <p:cNvPr id="4" name="TextBox 3"/>
          <p:cNvSpPr txBox="1"/>
          <p:nvPr/>
        </p:nvSpPr>
        <p:spPr>
          <a:xfrm>
            <a:off x="4876800" y="4971534"/>
            <a:ext cx="3124200" cy="369332"/>
          </a:xfrm>
          <a:prstGeom prst="rect">
            <a:avLst/>
          </a:prstGeom>
          <a:solidFill>
            <a:schemeClr val="tx1"/>
          </a:solidFill>
          <a:ln w="50800">
            <a:solidFill>
              <a:srgbClr val="FF0000"/>
            </a:solidFill>
          </a:ln>
        </p:spPr>
        <p:txBody>
          <a:bodyPr wrap="square" rtlCol="0">
            <a:spAutoFit/>
          </a:bodyPr>
          <a:lstStyle/>
          <a:p>
            <a:r>
              <a:rPr lang="en-US" b="1" dirty="0" smtClean="0">
                <a:solidFill>
                  <a:srgbClr val="FF0000"/>
                </a:solidFill>
              </a:rPr>
              <a:t>ICS undergraduate women</a:t>
            </a:r>
            <a:endParaRPr lang="en-US" b="1" dirty="0">
              <a:solidFill>
                <a:srgbClr val="FF0000"/>
              </a:solidFill>
            </a:endParaRPr>
          </a:p>
        </p:txBody>
      </p:sp>
      <p:cxnSp>
        <p:nvCxnSpPr>
          <p:cNvPr id="6" name="Straight Arrow Connector 5"/>
          <p:cNvCxnSpPr/>
          <p:nvPr/>
        </p:nvCxnSpPr>
        <p:spPr bwMode="auto">
          <a:xfrm flipH="1" flipV="1">
            <a:off x="4191000" y="4419600"/>
            <a:ext cx="685800" cy="551934"/>
          </a:xfrm>
          <a:prstGeom prst="straightConnector1">
            <a:avLst/>
          </a:prstGeom>
          <a:solidFill>
            <a:schemeClr val="tx1"/>
          </a:solidFill>
          <a:ln w="50800" cap="flat" cmpd="sng" algn="ctr">
            <a:solidFill>
              <a:srgbClr val="FF0000"/>
            </a:solidFill>
            <a:prstDash val="solid"/>
            <a:round/>
            <a:headEnd type="none" w="med" len="med"/>
            <a:tailEnd type="arrow" w="lg" len="lg"/>
          </a:ln>
          <a:effectLst/>
        </p:spPr>
      </p:cxnSp>
      <p:cxnSp>
        <p:nvCxnSpPr>
          <p:cNvPr id="11" name="Straight Arrow Connector 10"/>
          <p:cNvCxnSpPr/>
          <p:nvPr/>
        </p:nvCxnSpPr>
        <p:spPr bwMode="auto">
          <a:xfrm flipH="1" flipV="1">
            <a:off x="2259012" y="4572000"/>
            <a:ext cx="2617788" cy="399534"/>
          </a:xfrm>
          <a:prstGeom prst="straightConnector1">
            <a:avLst/>
          </a:prstGeom>
          <a:solidFill>
            <a:schemeClr val="tx1"/>
          </a:solidFill>
          <a:ln w="50800" cap="flat" cmpd="sng" algn="ctr">
            <a:solidFill>
              <a:srgbClr val="FF0000"/>
            </a:solidFill>
            <a:prstDash val="solid"/>
            <a:round/>
            <a:headEnd type="none" w="med" len="med"/>
            <a:tailEnd type="arrow" w="lg" len="lg"/>
          </a:ln>
          <a:effectLst/>
        </p:spPr>
      </p:cxnSp>
    </p:spTree>
    <p:extLst>
      <p:ext uri="{BB962C8B-B14F-4D97-AF65-F5344CB8AC3E}">
        <p14:creationId xmlns:p14="http://schemas.microsoft.com/office/powerpoint/2010/main" val="1431390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rickl-ai-mag7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19113" y="0"/>
            <a:ext cx="5292725" cy="6907213"/>
          </a:xfrm>
          <a:noFill/>
        </p:spPr>
      </p:pic>
      <p:sp>
        <p:nvSpPr>
          <p:cNvPr id="30723" name="Text Box 3"/>
          <p:cNvSpPr txBox="1">
            <a:spLocks noChangeArrowheads="1"/>
          </p:cNvSpPr>
          <p:nvPr/>
        </p:nvSpPr>
        <p:spPr bwMode="auto">
          <a:xfrm>
            <a:off x="6049963" y="1203325"/>
            <a:ext cx="3094037"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Arial" charset="0"/>
              </a:defRPr>
            </a:lvl1pPr>
            <a:lvl2pPr marL="742950" indent="-285750" eaLnBrk="0" hangingPunct="0">
              <a:defRPr b="1" u="sng">
                <a:solidFill>
                  <a:schemeClr val="tx1"/>
                </a:solidFill>
                <a:latin typeface="Arial" charset="0"/>
              </a:defRPr>
            </a:lvl2pPr>
            <a:lvl3pPr marL="1143000" indent="-228600" eaLnBrk="0" hangingPunct="0">
              <a:defRPr b="1" u="sng">
                <a:solidFill>
                  <a:schemeClr val="tx1"/>
                </a:solidFill>
                <a:latin typeface="Arial" charset="0"/>
              </a:defRPr>
            </a:lvl3pPr>
            <a:lvl4pPr marL="1600200" indent="-228600" eaLnBrk="0" hangingPunct="0">
              <a:defRPr b="1" u="sng">
                <a:solidFill>
                  <a:schemeClr val="tx1"/>
                </a:solidFill>
                <a:latin typeface="Arial" charset="0"/>
              </a:defRPr>
            </a:lvl4pPr>
            <a:lvl5pPr marL="2057400" indent="-228600" eaLnBrk="0" hangingPunct="0">
              <a:defRPr b="1" u="sng">
                <a:solidFill>
                  <a:schemeClr val="tx1"/>
                </a:solidFill>
                <a:latin typeface="Arial" charset="0"/>
              </a:defRPr>
            </a:lvl5pPr>
            <a:lvl6pPr marL="2514600" indent="-228600" algn="ctr" eaLnBrk="0" fontAlgn="base" hangingPunct="0">
              <a:spcBef>
                <a:spcPct val="0"/>
              </a:spcBef>
              <a:spcAft>
                <a:spcPct val="0"/>
              </a:spcAft>
              <a:defRPr b="1" u="sng">
                <a:solidFill>
                  <a:schemeClr val="tx1"/>
                </a:solidFill>
                <a:latin typeface="Arial" charset="0"/>
              </a:defRPr>
            </a:lvl6pPr>
            <a:lvl7pPr marL="2971800" indent="-228600" algn="ctr" eaLnBrk="0" fontAlgn="base" hangingPunct="0">
              <a:spcBef>
                <a:spcPct val="0"/>
              </a:spcBef>
              <a:spcAft>
                <a:spcPct val="0"/>
              </a:spcAft>
              <a:defRPr b="1" u="sng">
                <a:solidFill>
                  <a:schemeClr val="tx1"/>
                </a:solidFill>
                <a:latin typeface="Arial" charset="0"/>
              </a:defRPr>
            </a:lvl7pPr>
            <a:lvl8pPr marL="3429000" indent="-228600" algn="ctr" eaLnBrk="0" fontAlgn="base" hangingPunct="0">
              <a:spcBef>
                <a:spcPct val="0"/>
              </a:spcBef>
              <a:spcAft>
                <a:spcPct val="0"/>
              </a:spcAft>
              <a:defRPr b="1" u="sng">
                <a:solidFill>
                  <a:schemeClr val="tx1"/>
                </a:solidFill>
                <a:latin typeface="Arial" charset="0"/>
              </a:defRPr>
            </a:lvl8pPr>
            <a:lvl9pPr marL="3886200" indent="-228600" algn="ctr" eaLnBrk="0" fontAlgn="base" hangingPunct="0">
              <a:spcBef>
                <a:spcPct val="0"/>
              </a:spcBef>
              <a:spcAft>
                <a:spcPct val="0"/>
              </a:spcAft>
              <a:defRPr b="1" u="sng">
                <a:solidFill>
                  <a:schemeClr val="tx1"/>
                </a:solidFill>
                <a:latin typeface="Arial" charset="0"/>
              </a:defRPr>
            </a:lvl9pPr>
          </a:lstStyle>
          <a:p>
            <a:pPr eaLnBrk="1" hangingPunct="1">
              <a:spcBef>
                <a:spcPct val="50000"/>
              </a:spcBef>
            </a:pPr>
            <a:r>
              <a:rPr lang="en-US" altLang="en-US" u="none">
                <a:solidFill>
                  <a:srgbClr val="FFFF00"/>
                </a:solidFill>
                <a:cs typeface="+mn-cs"/>
              </a:rPr>
              <a:t>“Knowledge-based avoidance of drug-resistant HIV mutants”</a:t>
            </a:r>
          </a:p>
          <a:p>
            <a:pPr eaLnBrk="1" hangingPunct="1">
              <a:spcBef>
                <a:spcPct val="50000"/>
              </a:spcBef>
            </a:pPr>
            <a:r>
              <a:rPr lang="en-US" altLang="en-US" u="none">
                <a:solidFill>
                  <a:srgbClr val="FFFF00"/>
                </a:solidFill>
                <a:cs typeface="+mn-cs"/>
              </a:rPr>
              <a:t>Lathrop, Steffen, Raphael, Deeds-Rubin, Pazzani, Cimoch, See, Tilles</a:t>
            </a:r>
          </a:p>
          <a:p>
            <a:pPr eaLnBrk="1" hangingPunct="1">
              <a:spcBef>
                <a:spcPct val="50000"/>
              </a:spcBef>
            </a:pPr>
            <a:r>
              <a:rPr lang="en-US" altLang="en-US" u="none">
                <a:solidFill>
                  <a:srgbClr val="FFFF00"/>
                </a:solidFill>
                <a:cs typeface="+mn-cs"/>
              </a:rPr>
              <a:t>AI Magazine 20(1999)13-25</a:t>
            </a:r>
          </a:p>
        </p:txBody>
      </p:sp>
      <p:sp>
        <p:nvSpPr>
          <p:cNvPr id="4" name="Rounded Rectangle 3"/>
          <p:cNvSpPr/>
          <p:nvPr/>
        </p:nvSpPr>
        <p:spPr bwMode="auto">
          <a:xfrm>
            <a:off x="7848600" y="2196306"/>
            <a:ext cx="1219200" cy="304800"/>
          </a:xfrm>
          <a:prstGeom prst="roundRect">
            <a:avLst/>
          </a:prstGeom>
          <a:noFill/>
          <a:ln w="508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sng" strike="noStrike" cap="none" normalizeH="0" baseline="0" smtClean="0">
              <a:ln>
                <a:noFill/>
              </a:ln>
              <a:solidFill>
                <a:schemeClr val="tx1"/>
              </a:solidFill>
              <a:effectLst/>
              <a:latin typeface="Arial" charset="0"/>
            </a:endParaRPr>
          </a:p>
        </p:txBody>
      </p:sp>
      <p:sp>
        <p:nvSpPr>
          <p:cNvPr id="5" name="Rounded Rectangle 4"/>
          <p:cNvSpPr/>
          <p:nvPr/>
        </p:nvSpPr>
        <p:spPr bwMode="auto">
          <a:xfrm>
            <a:off x="6096000" y="2501106"/>
            <a:ext cx="1582990" cy="304800"/>
          </a:xfrm>
          <a:prstGeom prst="roundRect">
            <a:avLst/>
          </a:prstGeom>
          <a:noFill/>
          <a:ln w="508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sng" strike="noStrike" cap="none" normalizeH="0" baseline="0" smtClean="0">
              <a:ln>
                <a:noFill/>
              </a:ln>
              <a:solidFill>
                <a:schemeClr val="tx1"/>
              </a:solidFill>
              <a:effectLst/>
              <a:latin typeface="Arial" charset="0"/>
            </a:endParaRPr>
          </a:p>
        </p:txBody>
      </p:sp>
      <p:sp>
        <p:nvSpPr>
          <p:cNvPr id="6" name="TextBox 5"/>
          <p:cNvSpPr txBox="1"/>
          <p:nvPr/>
        </p:nvSpPr>
        <p:spPr>
          <a:xfrm>
            <a:off x="5907860" y="4191000"/>
            <a:ext cx="3124200" cy="369332"/>
          </a:xfrm>
          <a:prstGeom prst="rect">
            <a:avLst/>
          </a:prstGeom>
          <a:solidFill>
            <a:schemeClr val="tx1"/>
          </a:solidFill>
          <a:ln w="50800">
            <a:solidFill>
              <a:srgbClr val="FF0000"/>
            </a:solidFill>
          </a:ln>
        </p:spPr>
        <p:txBody>
          <a:bodyPr wrap="square" rtlCol="0">
            <a:spAutoFit/>
          </a:bodyPr>
          <a:lstStyle/>
          <a:p>
            <a:r>
              <a:rPr lang="en-US" b="1" dirty="0" smtClean="0">
                <a:solidFill>
                  <a:srgbClr val="FF0000"/>
                </a:solidFill>
              </a:rPr>
              <a:t>ICS undergraduate women</a:t>
            </a:r>
            <a:endParaRPr lang="en-US" b="1" dirty="0">
              <a:solidFill>
                <a:srgbClr val="FF0000"/>
              </a:solidFill>
            </a:endParaRPr>
          </a:p>
        </p:txBody>
      </p:sp>
      <p:cxnSp>
        <p:nvCxnSpPr>
          <p:cNvPr id="7" name="Straight Arrow Connector 6"/>
          <p:cNvCxnSpPr>
            <a:stCxn id="6" idx="0"/>
            <a:endCxn id="4" idx="2"/>
          </p:cNvCxnSpPr>
          <p:nvPr/>
        </p:nvCxnSpPr>
        <p:spPr bwMode="auto">
          <a:xfrm flipV="1">
            <a:off x="7469960" y="2501106"/>
            <a:ext cx="988240" cy="1689894"/>
          </a:xfrm>
          <a:prstGeom prst="straightConnector1">
            <a:avLst/>
          </a:prstGeom>
          <a:solidFill>
            <a:schemeClr val="tx1"/>
          </a:solidFill>
          <a:ln w="50800" cap="flat" cmpd="sng" algn="ctr">
            <a:solidFill>
              <a:srgbClr val="FF0000"/>
            </a:solidFill>
            <a:prstDash val="solid"/>
            <a:round/>
            <a:headEnd type="none" w="med" len="med"/>
            <a:tailEnd type="arrow" w="lg" len="lg"/>
          </a:ln>
          <a:effectLst/>
        </p:spPr>
      </p:cxnSp>
      <p:cxnSp>
        <p:nvCxnSpPr>
          <p:cNvPr id="8" name="Straight Arrow Connector 7"/>
          <p:cNvCxnSpPr>
            <a:stCxn id="6" idx="0"/>
            <a:endCxn id="5" idx="2"/>
          </p:cNvCxnSpPr>
          <p:nvPr/>
        </p:nvCxnSpPr>
        <p:spPr bwMode="auto">
          <a:xfrm flipH="1" flipV="1">
            <a:off x="6887495" y="2805906"/>
            <a:ext cx="582465" cy="1385094"/>
          </a:xfrm>
          <a:prstGeom prst="straightConnector1">
            <a:avLst/>
          </a:prstGeom>
          <a:solidFill>
            <a:schemeClr val="tx1"/>
          </a:solidFill>
          <a:ln w="50800" cap="flat" cmpd="sng" algn="ctr">
            <a:solidFill>
              <a:srgbClr val="FF0000"/>
            </a:solidFill>
            <a:prstDash val="solid"/>
            <a:round/>
            <a:headEnd type="none" w="med" len="med"/>
            <a:tailEnd type="arrow" w="lg" len="lg"/>
          </a:ln>
          <a:effectLst/>
        </p:spPr>
      </p:cxnSp>
    </p:spTree>
    <p:extLst>
      <p:ext uri="{BB962C8B-B14F-4D97-AF65-F5344CB8AC3E}">
        <p14:creationId xmlns:p14="http://schemas.microsoft.com/office/powerpoint/2010/main" val="1570002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Inductive learning</a:t>
            </a:r>
          </a:p>
        </p:txBody>
      </p:sp>
      <p:sp>
        <p:nvSpPr>
          <p:cNvPr id="5123" name="Rectangle 3"/>
          <p:cNvSpPr>
            <a:spLocks noGrp="1" noChangeArrowheads="1"/>
          </p:cNvSpPr>
          <p:nvPr>
            <p:ph type="body" idx="1"/>
          </p:nvPr>
        </p:nvSpPr>
        <p:spPr/>
        <p:txBody>
          <a:bodyPr/>
          <a:lstStyle/>
          <a:p>
            <a:pPr eaLnBrk="1" hangingPunct="1">
              <a:lnSpc>
                <a:spcPct val="90000"/>
              </a:lnSpc>
            </a:pPr>
            <a:r>
              <a:rPr lang="en-US" altLang="en-US" smtClean="0"/>
              <a:t>Let </a:t>
            </a:r>
            <a:r>
              <a:rPr lang="en-US" altLang="en-US" u="sng" smtClean="0"/>
              <a:t>x</a:t>
            </a:r>
            <a:r>
              <a:rPr lang="en-US" altLang="en-US" smtClean="0"/>
              <a:t> represent the input vector of attributes</a:t>
            </a:r>
          </a:p>
          <a:p>
            <a:pPr lvl="1" eaLnBrk="1" hangingPunct="1">
              <a:lnSpc>
                <a:spcPct val="90000"/>
              </a:lnSpc>
            </a:pPr>
            <a:r>
              <a:rPr lang="en-US" altLang="en-US" smtClean="0"/>
              <a:t>x</a:t>
            </a:r>
            <a:r>
              <a:rPr lang="en-US" altLang="en-US" sz="1800" baseline="-25000" smtClean="0"/>
              <a:t>j</a:t>
            </a:r>
            <a:r>
              <a:rPr lang="en-US" altLang="en-US" smtClean="0"/>
              <a:t> is the jth component of the vector x </a:t>
            </a:r>
          </a:p>
          <a:p>
            <a:pPr lvl="1" eaLnBrk="1" hangingPunct="1">
              <a:lnSpc>
                <a:spcPct val="90000"/>
              </a:lnSpc>
            </a:pPr>
            <a:r>
              <a:rPr lang="en-US" altLang="en-US" smtClean="0"/>
              <a:t>x</a:t>
            </a:r>
            <a:r>
              <a:rPr lang="en-US" altLang="en-US" baseline="-25000" smtClean="0"/>
              <a:t>j</a:t>
            </a:r>
            <a:r>
              <a:rPr lang="en-US" altLang="en-US" smtClean="0"/>
              <a:t> is the value of the jth attribute, j = 1,…d</a:t>
            </a:r>
          </a:p>
          <a:p>
            <a:pPr eaLnBrk="1" hangingPunct="1">
              <a:lnSpc>
                <a:spcPct val="90000"/>
              </a:lnSpc>
            </a:pPr>
            <a:endParaRPr lang="en-US" altLang="en-US" smtClean="0"/>
          </a:p>
          <a:p>
            <a:pPr eaLnBrk="1" hangingPunct="1">
              <a:lnSpc>
                <a:spcPct val="90000"/>
              </a:lnSpc>
            </a:pPr>
            <a:r>
              <a:rPr lang="en-US" altLang="en-US" smtClean="0"/>
              <a:t>Let f(</a:t>
            </a:r>
            <a:r>
              <a:rPr lang="en-US" altLang="en-US" u="sng" smtClean="0"/>
              <a:t>x</a:t>
            </a:r>
            <a:r>
              <a:rPr lang="en-US" altLang="en-US" smtClean="0"/>
              <a:t>) represent the value of the target variable for </a:t>
            </a:r>
            <a:r>
              <a:rPr lang="en-US" altLang="en-US" u="sng" smtClean="0"/>
              <a:t>x</a:t>
            </a:r>
          </a:p>
          <a:p>
            <a:pPr lvl="1" eaLnBrk="1" hangingPunct="1">
              <a:lnSpc>
                <a:spcPct val="90000"/>
              </a:lnSpc>
            </a:pPr>
            <a:r>
              <a:rPr lang="en-US" altLang="en-US" smtClean="0"/>
              <a:t>The implicit mapping from x to f(</a:t>
            </a:r>
            <a:r>
              <a:rPr lang="en-US" altLang="en-US" u="sng" smtClean="0"/>
              <a:t>x</a:t>
            </a:r>
            <a:r>
              <a:rPr lang="en-US" altLang="en-US" smtClean="0"/>
              <a:t>) is unknown to us</a:t>
            </a:r>
          </a:p>
          <a:p>
            <a:pPr lvl="1" eaLnBrk="1" hangingPunct="1">
              <a:lnSpc>
                <a:spcPct val="90000"/>
              </a:lnSpc>
            </a:pPr>
            <a:r>
              <a:rPr lang="en-US" altLang="en-US" smtClean="0"/>
              <a:t>We just have training data pairs, D = {</a:t>
            </a:r>
            <a:r>
              <a:rPr lang="en-US" altLang="en-US" u="sng" smtClean="0"/>
              <a:t>x</a:t>
            </a:r>
            <a:r>
              <a:rPr lang="en-US" altLang="en-US" smtClean="0"/>
              <a:t>, f(</a:t>
            </a:r>
            <a:r>
              <a:rPr lang="en-US" altLang="en-US" u="sng" smtClean="0"/>
              <a:t>x</a:t>
            </a:r>
            <a:r>
              <a:rPr lang="en-US" altLang="en-US" smtClean="0"/>
              <a:t>)} available</a:t>
            </a:r>
          </a:p>
          <a:p>
            <a:pPr eaLnBrk="1" hangingPunct="1">
              <a:lnSpc>
                <a:spcPct val="90000"/>
              </a:lnSpc>
            </a:pPr>
            <a:endParaRPr lang="en-US" altLang="en-US" smtClean="0"/>
          </a:p>
          <a:p>
            <a:pPr eaLnBrk="1" hangingPunct="1">
              <a:lnSpc>
                <a:spcPct val="90000"/>
              </a:lnSpc>
            </a:pPr>
            <a:r>
              <a:rPr lang="en-US" altLang="en-US" smtClean="0"/>
              <a:t>We want to learn a mapping from </a:t>
            </a:r>
            <a:r>
              <a:rPr lang="en-US" altLang="en-US" u="sng" smtClean="0"/>
              <a:t>x</a:t>
            </a:r>
            <a:r>
              <a:rPr lang="en-US" altLang="en-US" smtClean="0"/>
              <a:t> to f, i.e., </a:t>
            </a:r>
          </a:p>
          <a:p>
            <a:pPr eaLnBrk="1" hangingPunct="1">
              <a:lnSpc>
                <a:spcPct val="90000"/>
              </a:lnSpc>
              <a:buFontTx/>
              <a:buNone/>
            </a:pPr>
            <a:r>
              <a:rPr lang="en-US" altLang="en-US" smtClean="0"/>
              <a:t>            h(</a:t>
            </a:r>
            <a:r>
              <a:rPr lang="en-US" altLang="en-US" u="sng" smtClean="0"/>
              <a:t>x</a:t>
            </a:r>
            <a:r>
              <a:rPr lang="en-US" altLang="en-US" smtClean="0"/>
              <a:t>; </a:t>
            </a:r>
            <a:r>
              <a:rPr lang="en-US" altLang="en-US" smtClean="0">
                <a:latin typeface="Symbol" pitchFamily="18" charset="2"/>
              </a:rPr>
              <a:t>q</a:t>
            </a:r>
            <a:r>
              <a:rPr lang="en-US" altLang="en-US" smtClean="0"/>
              <a:t>) is “close” to f(x) for all training data points </a:t>
            </a:r>
            <a:r>
              <a:rPr lang="en-US" altLang="en-US" u="sng" smtClean="0"/>
              <a:t>x</a:t>
            </a:r>
            <a:r>
              <a:rPr lang="en-US" altLang="en-US" smtClean="0"/>
              <a:t>          </a:t>
            </a:r>
          </a:p>
          <a:p>
            <a:pPr eaLnBrk="1" hangingPunct="1">
              <a:lnSpc>
                <a:spcPct val="90000"/>
              </a:lnSpc>
              <a:buFontTx/>
              <a:buNone/>
            </a:pPr>
            <a:endParaRPr lang="en-US" altLang="en-US" smtClean="0"/>
          </a:p>
          <a:p>
            <a:pPr eaLnBrk="1" hangingPunct="1">
              <a:lnSpc>
                <a:spcPct val="90000"/>
              </a:lnSpc>
              <a:buFontTx/>
              <a:buNone/>
            </a:pPr>
            <a:r>
              <a:rPr lang="en-US" altLang="en-US" smtClean="0"/>
              <a:t>            </a:t>
            </a:r>
            <a:r>
              <a:rPr lang="en-US" altLang="en-US" smtClean="0">
                <a:latin typeface="Symbol" pitchFamily="18" charset="2"/>
              </a:rPr>
              <a:t>q</a:t>
            </a:r>
            <a:r>
              <a:rPr lang="en-US" altLang="en-US" smtClean="0"/>
              <a:t> are the parameters of our predictor h(..)</a:t>
            </a:r>
          </a:p>
          <a:p>
            <a:pPr eaLnBrk="1" hangingPunct="1">
              <a:lnSpc>
                <a:spcPct val="90000"/>
              </a:lnSpc>
            </a:pPr>
            <a:endParaRPr lang="en-US" altLang="en-US" smtClean="0"/>
          </a:p>
          <a:p>
            <a:pPr eaLnBrk="1" hangingPunct="1">
              <a:lnSpc>
                <a:spcPct val="90000"/>
              </a:lnSpc>
            </a:pPr>
            <a:r>
              <a:rPr lang="en-US" altLang="en-US" smtClean="0"/>
              <a:t>Examples:</a:t>
            </a:r>
          </a:p>
          <a:p>
            <a:pPr lvl="1" eaLnBrk="1" hangingPunct="1">
              <a:lnSpc>
                <a:spcPct val="90000"/>
              </a:lnSpc>
            </a:pPr>
            <a:r>
              <a:rPr lang="en-US" altLang="en-US" smtClean="0"/>
              <a:t>h(</a:t>
            </a:r>
            <a:r>
              <a:rPr lang="en-US" altLang="en-US" u="sng" smtClean="0"/>
              <a:t>x</a:t>
            </a:r>
            <a:r>
              <a:rPr lang="en-US" altLang="en-US" smtClean="0"/>
              <a:t>; </a:t>
            </a:r>
            <a:r>
              <a:rPr lang="en-US" altLang="en-US" smtClean="0">
                <a:latin typeface="Symbol" pitchFamily="18" charset="2"/>
              </a:rPr>
              <a:t>q</a:t>
            </a:r>
            <a:r>
              <a:rPr lang="en-US" altLang="en-US" smtClean="0"/>
              <a:t>) = sign(w</a:t>
            </a:r>
            <a:r>
              <a:rPr lang="en-US" altLang="en-US" baseline="-25000" smtClean="0"/>
              <a:t>1</a:t>
            </a:r>
            <a:r>
              <a:rPr lang="en-US" altLang="en-US" smtClean="0"/>
              <a:t>x</a:t>
            </a:r>
            <a:r>
              <a:rPr lang="en-US" altLang="en-US" baseline="-25000" smtClean="0"/>
              <a:t>1</a:t>
            </a:r>
            <a:r>
              <a:rPr lang="en-US" altLang="en-US" smtClean="0"/>
              <a:t> + w</a:t>
            </a:r>
            <a:r>
              <a:rPr lang="en-US" altLang="en-US" baseline="-25000" smtClean="0"/>
              <a:t>2</a:t>
            </a:r>
            <a:r>
              <a:rPr lang="en-US" altLang="en-US" smtClean="0"/>
              <a:t>x</a:t>
            </a:r>
            <a:r>
              <a:rPr lang="en-US" altLang="en-US" baseline="-25000" smtClean="0"/>
              <a:t>2</a:t>
            </a:r>
            <a:r>
              <a:rPr lang="en-US" altLang="en-US" smtClean="0"/>
              <a:t>+ w</a:t>
            </a:r>
            <a:r>
              <a:rPr lang="en-US" altLang="en-US" baseline="-25000" smtClean="0"/>
              <a:t>3</a:t>
            </a:r>
            <a:r>
              <a:rPr lang="en-US" altLang="en-US" smtClean="0"/>
              <a:t>)</a:t>
            </a:r>
          </a:p>
          <a:p>
            <a:pPr lvl="1" eaLnBrk="1" hangingPunct="1">
              <a:lnSpc>
                <a:spcPct val="90000"/>
              </a:lnSpc>
            </a:pPr>
            <a:endParaRPr lang="en-US" altLang="en-US" smtClean="0"/>
          </a:p>
          <a:p>
            <a:pPr lvl="1" eaLnBrk="1" hangingPunct="1">
              <a:lnSpc>
                <a:spcPct val="90000"/>
              </a:lnSpc>
            </a:pPr>
            <a:r>
              <a:rPr lang="en-US" altLang="en-US" smtClean="0"/>
              <a:t>h</a:t>
            </a:r>
            <a:r>
              <a:rPr lang="en-US" altLang="en-US" baseline="-25000" smtClean="0"/>
              <a:t>k</a:t>
            </a:r>
            <a:r>
              <a:rPr lang="en-US" altLang="en-US" smtClean="0"/>
              <a:t>(</a:t>
            </a:r>
            <a:r>
              <a:rPr lang="en-US" altLang="en-US" u="sng" smtClean="0"/>
              <a:t>x</a:t>
            </a:r>
            <a:r>
              <a:rPr lang="en-US" altLang="en-US" smtClean="0"/>
              <a:t>) = (x1 OR x2) AND (x3 OR NOT(x4))</a:t>
            </a:r>
          </a:p>
          <a:p>
            <a:pPr eaLnBrk="1" hangingPunct="1">
              <a:lnSpc>
                <a:spcPct val="90000"/>
              </a:lnSpc>
              <a:buFontTx/>
              <a:buNone/>
            </a:pPr>
            <a:endParaRPr lang="en-US" alt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Training Data for Supervised Learning</a:t>
            </a:r>
          </a:p>
        </p:txBody>
      </p:sp>
      <p:pic>
        <p:nvPicPr>
          <p:cNvPr id="6147"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53906" t="29167" r="9766" b="19792"/>
          <a:stretch>
            <a:fillRect/>
          </a:stretch>
        </p:blipFill>
        <p:spPr>
          <a:xfrm>
            <a:off x="533400" y="1447800"/>
            <a:ext cx="8077200" cy="3514725"/>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9"/>
          <p:cNvSpPr>
            <a:spLocks noGrp="1" noChangeArrowheads="1"/>
          </p:cNvSpPr>
          <p:nvPr>
            <p:ph type="title"/>
          </p:nvPr>
        </p:nvSpPr>
        <p:spPr/>
        <p:txBody>
          <a:bodyPr/>
          <a:lstStyle/>
          <a:p>
            <a:pPr eaLnBrk="1" hangingPunct="1"/>
            <a:r>
              <a:rPr lang="en-US" altLang="en-US" smtClean="0"/>
              <a:t>True Tree (left) versus Learned Tree (right)</a:t>
            </a:r>
          </a:p>
        </p:txBody>
      </p:sp>
      <p:pic>
        <p:nvPicPr>
          <p:cNvPr id="7171" name="Picture 5" descr="restaurant-tre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1393825"/>
            <a:ext cx="4038600" cy="2898775"/>
          </a:xfrm>
          <a:noFill/>
        </p:spPr>
      </p:pic>
      <p:pic>
        <p:nvPicPr>
          <p:cNvPr id="7172" name="Picture 8" descr="induced-restaurant-tree"/>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562600" y="1447800"/>
            <a:ext cx="3200400" cy="2570163"/>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Classification Problem with Overlap</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19200"/>
            <a:ext cx="6477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title"/>
          </p:nvPr>
        </p:nvSpPr>
        <p:spPr/>
        <p:txBody>
          <a:bodyPr/>
          <a:lstStyle/>
          <a:p>
            <a:pPr eaLnBrk="1" hangingPunct="1"/>
            <a:r>
              <a:rPr lang="en-US" altLang="en-US" smtClean="0"/>
              <a:t>Decision Boundaries</a:t>
            </a:r>
          </a:p>
        </p:txBody>
      </p:sp>
      <p:pic>
        <p:nvPicPr>
          <p:cNvPr id="9219"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1066800"/>
            <a:ext cx="7162800" cy="5372100"/>
          </a:xfrm>
          <a:noFill/>
        </p:spPr>
      </p:pic>
      <p:sp>
        <p:nvSpPr>
          <p:cNvPr id="9220" name="Freeform 8"/>
          <p:cNvSpPr>
            <a:spLocks/>
          </p:cNvSpPr>
          <p:nvPr/>
        </p:nvSpPr>
        <p:spPr bwMode="auto">
          <a:xfrm>
            <a:off x="2057400" y="1828800"/>
            <a:ext cx="5029200" cy="2895600"/>
          </a:xfrm>
          <a:custGeom>
            <a:avLst/>
            <a:gdLst>
              <a:gd name="T0" fmla="*/ 0 w 2688"/>
              <a:gd name="T1" fmla="*/ 0 h 1584"/>
              <a:gd name="T2" fmla="*/ 2147483647 w 2688"/>
              <a:gd name="T3" fmla="*/ 2147483647 h 1584"/>
              <a:gd name="T4" fmla="*/ 2147483647 w 2688"/>
              <a:gd name="T5" fmla="*/ 2147483647 h 1584"/>
              <a:gd name="T6" fmla="*/ 2147483647 w 2688"/>
              <a:gd name="T7" fmla="*/ 2147483647 h 1584"/>
              <a:gd name="T8" fmla="*/ 2147483647 w 2688"/>
              <a:gd name="T9" fmla="*/ 2147483647 h 1584"/>
              <a:gd name="T10" fmla="*/ 2147483647 w 2688"/>
              <a:gd name="T11" fmla="*/ 2147483647 h 1584"/>
              <a:gd name="T12" fmla="*/ 2147483647 w 2688"/>
              <a:gd name="T13" fmla="*/ 2147483647 h 1584"/>
              <a:gd name="T14" fmla="*/ 0 60000 65536"/>
              <a:gd name="T15" fmla="*/ 0 60000 65536"/>
              <a:gd name="T16" fmla="*/ 0 60000 65536"/>
              <a:gd name="T17" fmla="*/ 0 60000 65536"/>
              <a:gd name="T18" fmla="*/ 0 60000 65536"/>
              <a:gd name="T19" fmla="*/ 0 60000 65536"/>
              <a:gd name="T20" fmla="*/ 0 60000 65536"/>
              <a:gd name="T21" fmla="*/ 0 w 2688"/>
              <a:gd name="T22" fmla="*/ 0 h 1584"/>
              <a:gd name="T23" fmla="*/ 2688 w 2688"/>
              <a:gd name="T24" fmla="*/ 1584 h 15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88" h="1584">
                <a:moveTo>
                  <a:pt x="0" y="0"/>
                </a:moveTo>
                <a:cubicBezTo>
                  <a:pt x="268" y="80"/>
                  <a:pt x="536" y="160"/>
                  <a:pt x="672" y="288"/>
                </a:cubicBezTo>
                <a:cubicBezTo>
                  <a:pt x="808" y="416"/>
                  <a:pt x="744" y="664"/>
                  <a:pt x="816" y="768"/>
                </a:cubicBezTo>
                <a:cubicBezTo>
                  <a:pt x="888" y="872"/>
                  <a:pt x="984" y="896"/>
                  <a:pt x="1104" y="912"/>
                </a:cubicBezTo>
                <a:cubicBezTo>
                  <a:pt x="1224" y="928"/>
                  <a:pt x="1440" y="792"/>
                  <a:pt x="1536" y="864"/>
                </a:cubicBezTo>
                <a:cubicBezTo>
                  <a:pt x="1632" y="936"/>
                  <a:pt x="1488" y="1224"/>
                  <a:pt x="1680" y="1344"/>
                </a:cubicBezTo>
                <a:cubicBezTo>
                  <a:pt x="1872" y="1464"/>
                  <a:pt x="2520" y="1544"/>
                  <a:pt x="2688" y="1584"/>
                </a:cubicBezTo>
              </a:path>
            </a:pathLst>
          </a:custGeom>
          <a:noFill/>
          <a:ln w="28575" cap="flat" cmpd="sng">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1" name="Text Box 9"/>
          <p:cNvSpPr txBox="1">
            <a:spLocks noChangeArrowheads="1"/>
          </p:cNvSpPr>
          <p:nvPr/>
        </p:nvSpPr>
        <p:spPr bwMode="auto">
          <a:xfrm>
            <a:off x="2438400" y="1524000"/>
            <a:ext cx="1143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r>
              <a:rPr lang="en-US" altLang="en-US" sz="1400" b="1"/>
              <a:t>Decision </a:t>
            </a:r>
          </a:p>
          <a:p>
            <a:pPr eaLnBrk="1" hangingPunct="1">
              <a:spcBef>
                <a:spcPct val="0"/>
              </a:spcBef>
              <a:buSzTx/>
              <a:buFontTx/>
              <a:buNone/>
            </a:pPr>
            <a:r>
              <a:rPr lang="en-US" altLang="en-US" sz="1400" b="1"/>
              <a:t>Boundary</a:t>
            </a:r>
          </a:p>
        </p:txBody>
      </p:sp>
      <p:sp>
        <p:nvSpPr>
          <p:cNvPr id="9222" name="Text Box 10"/>
          <p:cNvSpPr txBox="1">
            <a:spLocks noChangeArrowheads="1"/>
          </p:cNvSpPr>
          <p:nvPr/>
        </p:nvSpPr>
        <p:spPr bwMode="auto">
          <a:xfrm>
            <a:off x="5715000" y="1676400"/>
            <a:ext cx="10890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r>
              <a:rPr lang="en-US" altLang="en-US" sz="1400" b="1"/>
              <a:t>Decision </a:t>
            </a:r>
          </a:p>
          <a:p>
            <a:pPr eaLnBrk="1" hangingPunct="1">
              <a:spcBef>
                <a:spcPct val="0"/>
              </a:spcBef>
              <a:buSzTx/>
              <a:buFontTx/>
              <a:buNone/>
            </a:pPr>
            <a:r>
              <a:rPr lang="en-US" altLang="en-US" sz="1400" b="1"/>
              <a:t>Region 1</a:t>
            </a:r>
          </a:p>
        </p:txBody>
      </p:sp>
      <p:sp>
        <p:nvSpPr>
          <p:cNvPr id="9223" name="Text Box 11"/>
          <p:cNvSpPr txBox="1">
            <a:spLocks noChangeArrowheads="1"/>
          </p:cNvSpPr>
          <p:nvPr/>
        </p:nvSpPr>
        <p:spPr bwMode="auto">
          <a:xfrm>
            <a:off x="1905000" y="4953000"/>
            <a:ext cx="10890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r>
              <a:rPr lang="en-US" altLang="en-US" sz="1400" b="1"/>
              <a:t>Decision </a:t>
            </a:r>
          </a:p>
          <a:p>
            <a:pPr eaLnBrk="1" hangingPunct="1">
              <a:spcBef>
                <a:spcPct val="0"/>
              </a:spcBef>
              <a:buSzTx/>
              <a:buFontTx/>
              <a:buNone/>
            </a:pPr>
            <a:r>
              <a:rPr lang="en-US" altLang="en-US" sz="1400" b="1"/>
              <a:t>Region 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Classification in Euclidean Space</a:t>
            </a:r>
          </a:p>
        </p:txBody>
      </p:sp>
      <p:sp>
        <p:nvSpPr>
          <p:cNvPr id="10243" name="Rectangle 3"/>
          <p:cNvSpPr>
            <a:spLocks noGrp="1" noChangeArrowheads="1"/>
          </p:cNvSpPr>
          <p:nvPr>
            <p:ph type="body" idx="1"/>
          </p:nvPr>
        </p:nvSpPr>
        <p:spPr/>
        <p:txBody>
          <a:bodyPr/>
          <a:lstStyle/>
          <a:p>
            <a:pPr eaLnBrk="1" hangingPunct="1"/>
            <a:r>
              <a:rPr lang="en-US" altLang="en-US" smtClean="0"/>
              <a:t>A classifier is a partition of the space </a:t>
            </a:r>
            <a:r>
              <a:rPr lang="en-US" altLang="en-US" u="sng" smtClean="0"/>
              <a:t>x</a:t>
            </a:r>
            <a:r>
              <a:rPr lang="en-US" altLang="en-US" smtClean="0"/>
              <a:t> into disjoint decision regions</a:t>
            </a:r>
          </a:p>
          <a:p>
            <a:pPr lvl="1" eaLnBrk="1" hangingPunct="1"/>
            <a:r>
              <a:rPr lang="en-US" altLang="en-US" smtClean="0"/>
              <a:t>Each region has a label attached </a:t>
            </a:r>
          </a:p>
          <a:p>
            <a:pPr lvl="1" eaLnBrk="1" hangingPunct="1"/>
            <a:r>
              <a:rPr lang="en-US" altLang="en-US" smtClean="0"/>
              <a:t>Regions with the same label need not be contiguous</a:t>
            </a:r>
          </a:p>
          <a:p>
            <a:pPr lvl="1" eaLnBrk="1" hangingPunct="1"/>
            <a:r>
              <a:rPr lang="en-US" altLang="en-US" smtClean="0"/>
              <a:t>For a new test point, find what decision region it is in, and predict the corresponding label</a:t>
            </a:r>
          </a:p>
          <a:p>
            <a:pPr lvl="1" eaLnBrk="1" hangingPunct="1"/>
            <a:endParaRPr lang="en-US" altLang="en-US" smtClean="0"/>
          </a:p>
          <a:p>
            <a:pPr eaLnBrk="1" hangingPunct="1"/>
            <a:r>
              <a:rPr lang="en-US" altLang="en-US" smtClean="0"/>
              <a:t>Decision boundaries = boundaries between decision regions</a:t>
            </a:r>
          </a:p>
          <a:p>
            <a:pPr lvl="1" eaLnBrk="1" hangingPunct="1"/>
            <a:r>
              <a:rPr lang="en-US" altLang="en-US" smtClean="0"/>
              <a:t>The “dual representation” of decision regions</a:t>
            </a:r>
          </a:p>
          <a:p>
            <a:pPr eaLnBrk="1" hangingPunct="1"/>
            <a:endParaRPr lang="en-US" altLang="en-US" smtClean="0"/>
          </a:p>
          <a:p>
            <a:pPr eaLnBrk="1" hangingPunct="1"/>
            <a:r>
              <a:rPr lang="en-US" altLang="en-US" smtClean="0"/>
              <a:t>We can characterize a classifier by the equations for its decision boundaries</a:t>
            </a:r>
          </a:p>
          <a:p>
            <a:pPr eaLnBrk="1" hangingPunct="1"/>
            <a:endParaRPr lang="en-US" altLang="en-US" smtClean="0"/>
          </a:p>
          <a:p>
            <a:pPr eaLnBrk="1" hangingPunct="1"/>
            <a:r>
              <a:rPr lang="en-US" altLang="en-US" smtClean="0"/>
              <a:t>Learning a classifier </a:t>
            </a:r>
            <a:r>
              <a:rPr lang="en-US" altLang="en-US" smtClean="0">
                <a:sym typeface="Wingdings" pitchFamily="2" charset="2"/>
              </a:rPr>
              <a:t> searching for the decision boundaries that optimize our objective function</a:t>
            </a:r>
            <a:r>
              <a:rPr lang="en-US" altLang="en-US" smtClean="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Example: Decision Trees</a:t>
            </a:r>
          </a:p>
        </p:txBody>
      </p:sp>
      <p:sp>
        <p:nvSpPr>
          <p:cNvPr id="11267" name="Rectangle 3"/>
          <p:cNvSpPr>
            <a:spLocks noGrp="1" noChangeArrowheads="1"/>
          </p:cNvSpPr>
          <p:nvPr>
            <p:ph type="body" idx="1"/>
          </p:nvPr>
        </p:nvSpPr>
        <p:spPr/>
        <p:txBody>
          <a:bodyPr/>
          <a:lstStyle/>
          <a:p>
            <a:pPr eaLnBrk="1" hangingPunct="1"/>
            <a:r>
              <a:rPr lang="en-US" altLang="en-US" smtClean="0"/>
              <a:t>When applied to real-valued attributes, decision trees produce “axis-parallel” linear decision boundaries</a:t>
            </a:r>
          </a:p>
          <a:p>
            <a:pPr eaLnBrk="1" hangingPunct="1"/>
            <a:endParaRPr lang="en-US" altLang="en-US" smtClean="0"/>
          </a:p>
          <a:p>
            <a:pPr eaLnBrk="1" hangingPunct="1"/>
            <a:r>
              <a:rPr lang="en-US" altLang="en-US" smtClean="0"/>
              <a:t>Each internal node is a binary threshold of the form </a:t>
            </a:r>
            <a:br>
              <a:rPr lang="en-US" altLang="en-US" smtClean="0"/>
            </a:br>
            <a:r>
              <a:rPr lang="en-US" altLang="en-US" smtClean="0"/>
              <a:t>    x</a:t>
            </a:r>
            <a:r>
              <a:rPr lang="en-US" altLang="en-US" baseline="-25000" smtClean="0"/>
              <a:t>j</a:t>
            </a:r>
            <a:r>
              <a:rPr lang="en-US" altLang="en-US" smtClean="0"/>
              <a:t> &gt; t ?  </a:t>
            </a:r>
          </a:p>
          <a:p>
            <a:pPr eaLnBrk="1" hangingPunct="1"/>
            <a:endParaRPr lang="en-US" altLang="en-US" smtClean="0"/>
          </a:p>
          <a:p>
            <a:pPr eaLnBrk="1" hangingPunct="1">
              <a:buFontTx/>
              <a:buNone/>
            </a:pPr>
            <a:r>
              <a:rPr lang="en-US" altLang="en-US" smtClean="0"/>
              <a:t>    converts each real-valued feature into a binary one</a:t>
            </a:r>
          </a:p>
          <a:p>
            <a:pPr eaLnBrk="1" hangingPunct="1">
              <a:buFontTx/>
              <a:buNone/>
            </a:pPr>
            <a:endParaRPr lang="en-US" altLang="en-US" smtClean="0"/>
          </a:p>
          <a:p>
            <a:pPr eaLnBrk="1" hangingPunct="1">
              <a:buFontTx/>
              <a:buNone/>
            </a:pPr>
            <a:r>
              <a:rPr lang="en-US" altLang="en-US" smtClean="0"/>
              <a:t>    requires evaluation of N-1 possible threshold locations for N data points, for each real-valued attribute, for each internal node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mtClean="0"/>
              <a:t>Outline</a:t>
            </a:r>
          </a:p>
        </p:txBody>
      </p:sp>
      <p:sp>
        <p:nvSpPr>
          <p:cNvPr id="3075" name="Rectangle 3"/>
          <p:cNvSpPr>
            <a:spLocks noGrp="1" noChangeArrowheads="1"/>
          </p:cNvSpPr>
          <p:nvPr>
            <p:ph type="body" idx="1"/>
          </p:nvPr>
        </p:nvSpPr>
        <p:spPr/>
        <p:txBody>
          <a:bodyPr/>
          <a:lstStyle/>
          <a:p>
            <a:pPr eaLnBrk="1" hangingPunct="1"/>
            <a:r>
              <a:rPr lang="en-US" altLang="en-US" dirty="0" smtClean="0"/>
              <a:t>Different types of learning problems</a:t>
            </a:r>
          </a:p>
          <a:p>
            <a:pPr eaLnBrk="1" hangingPunct="1"/>
            <a:endParaRPr lang="en-US" altLang="en-US" dirty="0" smtClean="0"/>
          </a:p>
          <a:p>
            <a:pPr eaLnBrk="1" hangingPunct="1"/>
            <a:r>
              <a:rPr lang="en-US" altLang="en-US" dirty="0" smtClean="0"/>
              <a:t>Different types of learning algorithms</a:t>
            </a:r>
          </a:p>
          <a:p>
            <a:pPr eaLnBrk="1" hangingPunct="1"/>
            <a:endParaRPr lang="en-US" altLang="en-US" dirty="0" smtClean="0"/>
          </a:p>
          <a:p>
            <a:pPr eaLnBrk="1" hangingPunct="1"/>
            <a:r>
              <a:rPr lang="en-US" altLang="en-US" dirty="0" smtClean="0"/>
              <a:t>Supervised learning</a:t>
            </a:r>
          </a:p>
          <a:p>
            <a:pPr lvl="1" eaLnBrk="1" hangingPunct="1"/>
            <a:r>
              <a:rPr lang="en-US" altLang="en-US" dirty="0" smtClean="0"/>
              <a:t>Decision trees</a:t>
            </a:r>
          </a:p>
          <a:p>
            <a:pPr lvl="1" eaLnBrk="1" hangingPunct="1"/>
            <a:r>
              <a:rPr lang="en-US" altLang="en-US" dirty="0" smtClean="0"/>
              <a:t>Naïve Bayes</a:t>
            </a:r>
          </a:p>
          <a:p>
            <a:pPr lvl="1" eaLnBrk="1" hangingPunct="1"/>
            <a:r>
              <a:rPr lang="en-US" altLang="en-US" dirty="0" err="1" smtClean="0"/>
              <a:t>Perceptrons</a:t>
            </a:r>
            <a:r>
              <a:rPr lang="en-US" altLang="en-US" dirty="0" smtClean="0"/>
              <a:t>, Multi-layer Neural Networks</a:t>
            </a:r>
          </a:p>
          <a:p>
            <a:pPr lvl="1" eaLnBrk="1" hangingPunct="1">
              <a:buFontTx/>
              <a:buNone/>
            </a:pPr>
            <a:endParaRPr lang="en-US" altLang="en-US" dirty="0" smtClean="0"/>
          </a:p>
          <a:p>
            <a:pPr lvl="1" eaLnBrk="1" hangingPunct="1"/>
            <a:endParaRPr lang="en-US"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Decision Tree Example</a:t>
            </a:r>
          </a:p>
        </p:txBody>
      </p:sp>
      <p:sp>
        <p:nvSpPr>
          <p:cNvPr id="12291" name="Line 3"/>
          <p:cNvSpPr>
            <a:spLocks noChangeShapeType="1"/>
          </p:cNvSpPr>
          <p:nvPr/>
        </p:nvSpPr>
        <p:spPr bwMode="auto">
          <a:xfrm>
            <a:off x="1752600" y="4206875"/>
            <a:ext cx="2667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2" name="Line 4"/>
          <p:cNvSpPr>
            <a:spLocks noChangeShapeType="1"/>
          </p:cNvSpPr>
          <p:nvPr/>
        </p:nvSpPr>
        <p:spPr bwMode="auto">
          <a:xfrm flipV="1">
            <a:off x="1752600" y="1920875"/>
            <a:ext cx="0" cy="2286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3" name="Oval 5"/>
          <p:cNvSpPr>
            <a:spLocks noChangeArrowheads="1"/>
          </p:cNvSpPr>
          <p:nvPr/>
        </p:nvSpPr>
        <p:spPr bwMode="auto">
          <a:xfrm>
            <a:off x="2057400" y="33686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2294" name="Oval 6"/>
          <p:cNvSpPr>
            <a:spLocks noChangeArrowheads="1"/>
          </p:cNvSpPr>
          <p:nvPr/>
        </p:nvSpPr>
        <p:spPr bwMode="auto">
          <a:xfrm>
            <a:off x="2209800" y="35210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2295" name="Oval 7"/>
          <p:cNvSpPr>
            <a:spLocks noChangeArrowheads="1"/>
          </p:cNvSpPr>
          <p:nvPr/>
        </p:nvSpPr>
        <p:spPr bwMode="auto">
          <a:xfrm>
            <a:off x="2514600" y="27590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2296" name="Oval 8"/>
          <p:cNvSpPr>
            <a:spLocks noChangeArrowheads="1"/>
          </p:cNvSpPr>
          <p:nvPr/>
        </p:nvSpPr>
        <p:spPr bwMode="auto">
          <a:xfrm>
            <a:off x="2895600" y="26066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2297" name="Oval 9"/>
          <p:cNvSpPr>
            <a:spLocks noChangeArrowheads="1"/>
          </p:cNvSpPr>
          <p:nvPr/>
        </p:nvSpPr>
        <p:spPr bwMode="auto">
          <a:xfrm>
            <a:off x="2514600" y="31400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2298" name="Oval 10"/>
          <p:cNvSpPr>
            <a:spLocks noChangeArrowheads="1"/>
          </p:cNvSpPr>
          <p:nvPr/>
        </p:nvSpPr>
        <p:spPr bwMode="auto">
          <a:xfrm>
            <a:off x="3048000" y="29876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2299" name="Oval 11"/>
          <p:cNvSpPr>
            <a:spLocks noChangeArrowheads="1"/>
          </p:cNvSpPr>
          <p:nvPr/>
        </p:nvSpPr>
        <p:spPr bwMode="auto">
          <a:xfrm>
            <a:off x="2286000" y="37496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2300" name="Oval 12"/>
          <p:cNvSpPr>
            <a:spLocks noChangeArrowheads="1"/>
          </p:cNvSpPr>
          <p:nvPr/>
        </p:nvSpPr>
        <p:spPr bwMode="auto">
          <a:xfrm>
            <a:off x="3352800" y="36734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2301" name="Rectangle 13"/>
          <p:cNvSpPr>
            <a:spLocks noChangeArrowheads="1"/>
          </p:cNvSpPr>
          <p:nvPr/>
        </p:nvSpPr>
        <p:spPr bwMode="auto">
          <a:xfrm>
            <a:off x="2590800" y="34448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2302" name="Rectangle 14"/>
          <p:cNvSpPr>
            <a:spLocks noChangeArrowheads="1"/>
          </p:cNvSpPr>
          <p:nvPr/>
        </p:nvSpPr>
        <p:spPr bwMode="auto">
          <a:xfrm>
            <a:off x="2743200" y="35972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2303" name="Rectangle 15"/>
          <p:cNvSpPr>
            <a:spLocks noChangeArrowheads="1"/>
          </p:cNvSpPr>
          <p:nvPr/>
        </p:nvSpPr>
        <p:spPr bwMode="auto">
          <a:xfrm>
            <a:off x="3200400" y="32924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2304" name="Rectangle 16"/>
          <p:cNvSpPr>
            <a:spLocks noChangeArrowheads="1"/>
          </p:cNvSpPr>
          <p:nvPr/>
        </p:nvSpPr>
        <p:spPr bwMode="auto">
          <a:xfrm>
            <a:off x="3657600" y="29876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2305" name="Rectangle 17"/>
          <p:cNvSpPr>
            <a:spLocks noChangeArrowheads="1"/>
          </p:cNvSpPr>
          <p:nvPr/>
        </p:nvSpPr>
        <p:spPr bwMode="auto">
          <a:xfrm>
            <a:off x="3352800" y="25304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2306" name="Rectangle 18"/>
          <p:cNvSpPr>
            <a:spLocks noChangeArrowheads="1"/>
          </p:cNvSpPr>
          <p:nvPr/>
        </p:nvSpPr>
        <p:spPr bwMode="auto">
          <a:xfrm>
            <a:off x="2514600" y="39782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2307" name="Rectangle 19"/>
          <p:cNvSpPr>
            <a:spLocks noChangeArrowheads="1"/>
          </p:cNvSpPr>
          <p:nvPr/>
        </p:nvSpPr>
        <p:spPr bwMode="auto">
          <a:xfrm>
            <a:off x="3810000" y="39020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2308" name="Rectangle 20"/>
          <p:cNvSpPr>
            <a:spLocks noChangeArrowheads="1"/>
          </p:cNvSpPr>
          <p:nvPr/>
        </p:nvSpPr>
        <p:spPr bwMode="auto">
          <a:xfrm>
            <a:off x="3886200" y="32924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2309" name="Text Box 21"/>
          <p:cNvSpPr txBox="1">
            <a:spLocks noChangeArrowheads="1"/>
          </p:cNvSpPr>
          <p:nvPr/>
        </p:nvSpPr>
        <p:spPr bwMode="auto">
          <a:xfrm>
            <a:off x="3886200" y="41910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sz="1600" b="1">
                <a:latin typeface="Arial" charset="0"/>
              </a:rPr>
              <a:t>Income</a:t>
            </a:r>
          </a:p>
        </p:txBody>
      </p:sp>
      <p:sp>
        <p:nvSpPr>
          <p:cNvPr id="12310" name="Text Box 22"/>
          <p:cNvSpPr txBox="1">
            <a:spLocks noChangeArrowheads="1"/>
          </p:cNvSpPr>
          <p:nvPr/>
        </p:nvSpPr>
        <p:spPr bwMode="auto">
          <a:xfrm>
            <a:off x="914400" y="1752600"/>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sz="1600" b="1">
                <a:latin typeface="Arial" charset="0"/>
              </a:rPr>
              <a:t>Debt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Decision Tree Example</a:t>
            </a:r>
          </a:p>
        </p:txBody>
      </p:sp>
      <p:sp>
        <p:nvSpPr>
          <p:cNvPr id="13315" name="Line 3"/>
          <p:cNvSpPr>
            <a:spLocks noChangeShapeType="1"/>
          </p:cNvSpPr>
          <p:nvPr/>
        </p:nvSpPr>
        <p:spPr bwMode="auto">
          <a:xfrm>
            <a:off x="1752600" y="4206875"/>
            <a:ext cx="2667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16" name="Line 4"/>
          <p:cNvSpPr>
            <a:spLocks noChangeShapeType="1"/>
          </p:cNvSpPr>
          <p:nvPr/>
        </p:nvSpPr>
        <p:spPr bwMode="auto">
          <a:xfrm flipV="1">
            <a:off x="1752600" y="1920875"/>
            <a:ext cx="0" cy="2286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17" name="Oval 5"/>
          <p:cNvSpPr>
            <a:spLocks noChangeArrowheads="1"/>
          </p:cNvSpPr>
          <p:nvPr/>
        </p:nvSpPr>
        <p:spPr bwMode="auto">
          <a:xfrm>
            <a:off x="2057400" y="33686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3318" name="Oval 6"/>
          <p:cNvSpPr>
            <a:spLocks noChangeArrowheads="1"/>
          </p:cNvSpPr>
          <p:nvPr/>
        </p:nvSpPr>
        <p:spPr bwMode="auto">
          <a:xfrm>
            <a:off x="2209800" y="35210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3319" name="Oval 7"/>
          <p:cNvSpPr>
            <a:spLocks noChangeArrowheads="1"/>
          </p:cNvSpPr>
          <p:nvPr/>
        </p:nvSpPr>
        <p:spPr bwMode="auto">
          <a:xfrm>
            <a:off x="2514600" y="27590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3320" name="Oval 8"/>
          <p:cNvSpPr>
            <a:spLocks noChangeArrowheads="1"/>
          </p:cNvSpPr>
          <p:nvPr/>
        </p:nvSpPr>
        <p:spPr bwMode="auto">
          <a:xfrm>
            <a:off x="2895600" y="26066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3321" name="Oval 9"/>
          <p:cNvSpPr>
            <a:spLocks noChangeArrowheads="1"/>
          </p:cNvSpPr>
          <p:nvPr/>
        </p:nvSpPr>
        <p:spPr bwMode="auto">
          <a:xfrm>
            <a:off x="2514600" y="31400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3322" name="Oval 10"/>
          <p:cNvSpPr>
            <a:spLocks noChangeArrowheads="1"/>
          </p:cNvSpPr>
          <p:nvPr/>
        </p:nvSpPr>
        <p:spPr bwMode="auto">
          <a:xfrm>
            <a:off x="3048000" y="29876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3323" name="Oval 11"/>
          <p:cNvSpPr>
            <a:spLocks noChangeArrowheads="1"/>
          </p:cNvSpPr>
          <p:nvPr/>
        </p:nvSpPr>
        <p:spPr bwMode="auto">
          <a:xfrm>
            <a:off x="2286000" y="37496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3324" name="Oval 12"/>
          <p:cNvSpPr>
            <a:spLocks noChangeArrowheads="1"/>
          </p:cNvSpPr>
          <p:nvPr/>
        </p:nvSpPr>
        <p:spPr bwMode="auto">
          <a:xfrm>
            <a:off x="3352800" y="36734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3325" name="Rectangle 13"/>
          <p:cNvSpPr>
            <a:spLocks noChangeArrowheads="1"/>
          </p:cNvSpPr>
          <p:nvPr/>
        </p:nvSpPr>
        <p:spPr bwMode="auto">
          <a:xfrm>
            <a:off x="2590800" y="34448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3326" name="Rectangle 14"/>
          <p:cNvSpPr>
            <a:spLocks noChangeArrowheads="1"/>
          </p:cNvSpPr>
          <p:nvPr/>
        </p:nvSpPr>
        <p:spPr bwMode="auto">
          <a:xfrm>
            <a:off x="2743200" y="35972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3327" name="Rectangle 15"/>
          <p:cNvSpPr>
            <a:spLocks noChangeArrowheads="1"/>
          </p:cNvSpPr>
          <p:nvPr/>
        </p:nvSpPr>
        <p:spPr bwMode="auto">
          <a:xfrm>
            <a:off x="3200400" y="32924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3328" name="Rectangle 16"/>
          <p:cNvSpPr>
            <a:spLocks noChangeArrowheads="1"/>
          </p:cNvSpPr>
          <p:nvPr/>
        </p:nvSpPr>
        <p:spPr bwMode="auto">
          <a:xfrm>
            <a:off x="3657600" y="29876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3329" name="Rectangle 17"/>
          <p:cNvSpPr>
            <a:spLocks noChangeArrowheads="1"/>
          </p:cNvSpPr>
          <p:nvPr/>
        </p:nvSpPr>
        <p:spPr bwMode="auto">
          <a:xfrm>
            <a:off x="3352800" y="25304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3330" name="Rectangle 18"/>
          <p:cNvSpPr>
            <a:spLocks noChangeArrowheads="1"/>
          </p:cNvSpPr>
          <p:nvPr/>
        </p:nvSpPr>
        <p:spPr bwMode="auto">
          <a:xfrm>
            <a:off x="2514600" y="39782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3331" name="Rectangle 19"/>
          <p:cNvSpPr>
            <a:spLocks noChangeArrowheads="1"/>
          </p:cNvSpPr>
          <p:nvPr/>
        </p:nvSpPr>
        <p:spPr bwMode="auto">
          <a:xfrm>
            <a:off x="3810000" y="39020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3332" name="Rectangle 20"/>
          <p:cNvSpPr>
            <a:spLocks noChangeArrowheads="1"/>
          </p:cNvSpPr>
          <p:nvPr/>
        </p:nvSpPr>
        <p:spPr bwMode="auto">
          <a:xfrm>
            <a:off x="3886200" y="32924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3333" name="Line 21"/>
          <p:cNvSpPr>
            <a:spLocks noChangeShapeType="1"/>
          </p:cNvSpPr>
          <p:nvPr/>
        </p:nvSpPr>
        <p:spPr bwMode="auto">
          <a:xfrm>
            <a:off x="3200400" y="1752600"/>
            <a:ext cx="0" cy="25146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4" name="Text Box 22"/>
          <p:cNvSpPr txBox="1">
            <a:spLocks noChangeArrowheads="1"/>
          </p:cNvSpPr>
          <p:nvPr/>
        </p:nvSpPr>
        <p:spPr bwMode="auto">
          <a:xfrm>
            <a:off x="3048000" y="4206875"/>
            <a:ext cx="37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Arial" charset="0"/>
              </a:rPr>
              <a:t>t1</a:t>
            </a:r>
          </a:p>
        </p:txBody>
      </p:sp>
      <p:sp>
        <p:nvSpPr>
          <p:cNvPr id="13335" name="Text Box 23"/>
          <p:cNvSpPr txBox="1">
            <a:spLocks noChangeArrowheads="1"/>
          </p:cNvSpPr>
          <p:nvPr/>
        </p:nvSpPr>
        <p:spPr bwMode="auto">
          <a:xfrm>
            <a:off x="3886200" y="41910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sz="1600" b="1">
                <a:latin typeface="Arial" charset="0"/>
              </a:rPr>
              <a:t>Income</a:t>
            </a:r>
          </a:p>
        </p:txBody>
      </p:sp>
      <p:sp>
        <p:nvSpPr>
          <p:cNvPr id="13336" name="Text Box 24"/>
          <p:cNvSpPr txBox="1">
            <a:spLocks noChangeArrowheads="1"/>
          </p:cNvSpPr>
          <p:nvPr/>
        </p:nvSpPr>
        <p:spPr bwMode="auto">
          <a:xfrm>
            <a:off x="914400" y="1752600"/>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sz="1600" b="1">
                <a:latin typeface="Arial" charset="0"/>
              </a:rPr>
              <a:t>Debt</a:t>
            </a:r>
          </a:p>
        </p:txBody>
      </p:sp>
      <p:sp>
        <p:nvSpPr>
          <p:cNvPr id="13337" name="Text Box 25"/>
          <p:cNvSpPr txBox="1">
            <a:spLocks noChangeArrowheads="1"/>
          </p:cNvSpPr>
          <p:nvPr/>
        </p:nvSpPr>
        <p:spPr bwMode="auto">
          <a:xfrm>
            <a:off x="6553200" y="1905000"/>
            <a:ext cx="1676400" cy="3460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r>
              <a:rPr lang="en-US" altLang="en-US" sz="1600" b="1">
                <a:latin typeface="Arial" charset="0"/>
              </a:rPr>
              <a:t>Income &gt; t1</a:t>
            </a:r>
          </a:p>
        </p:txBody>
      </p:sp>
      <p:sp>
        <p:nvSpPr>
          <p:cNvPr id="13338" name="Line 26"/>
          <p:cNvSpPr>
            <a:spLocks noChangeShapeType="1"/>
          </p:cNvSpPr>
          <p:nvPr/>
        </p:nvSpPr>
        <p:spPr bwMode="auto">
          <a:xfrm>
            <a:off x="7467600" y="2286000"/>
            <a:ext cx="7620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40" name="Line 28"/>
          <p:cNvSpPr>
            <a:spLocks noChangeShapeType="1"/>
          </p:cNvSpPr>
          <p:nvPr/>
        </p:nvSpPr>
        <p:spPr bwMode="auto">
          <a:xfrm flipH="1">
            <a:off x="6705600" y="2286000"/>
            <a:ext cx="6858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41" name="Text Box 29"/>
          <p:cNvSpPr txBox="1">
            <a:spLocks noChangeArrowheads="1"/>
          </p:cNvSpPr>
          <p:nvPr/>
        </p:nvSpPr>
        <p:spPr bwMode="auto">
          <a:xfrm>
            <a:off x="5867400" y="3352800"/>
            <a:ext cx="1676400" cy="3460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r>
              <a:rPr lang="en-US" altLang="en-US" sz="1600" b="1">
                <a:latin typeface="Arial" charset="0"/>
              </a:rPr>
              <a:t>??</a:t>
            </a:r>
          </a:p>
        </p:txBody>
      </p:sp>
      <p:sp>
        <p:nvSpPr>
          <p:cNvPr id="2" name="Rectangle 1"/>
          <p:cNvSpPr/>
          <p:nvPr/>
        </p:nvSpPr>
        <p:spPr>
          <a:xfrm>
            <a:off x="8077200" y="3276146"/>
            <a:ext cx="301752" cy="301752"/>
          </a:xfrm>
          <a:prstGeom prst="rect">
            <a:avLst/>
          </a:prstGeom>
          <a:solidFill>
            <a:srgbClr val="FF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Decision Tree Example</a:t>
            </a:r>
          </a:p>
        </p:txBody>
      </p:sp>
      <p:sp>
        <p:nvSpPr>
          <p:cNvPr id="14339" name="Line 3"/>
          <p:cNvSpPr>
            <a:spLocks noChangeShapeType="1"/>
          </p:cNvSpPr>
          <p:nvPr/>
        </p:nvSpPr>
        <p:spPr bwMode="auto">
          <a:xfrm>
            <a:off x="1752600" y="4206875"/>
            <a:ext cx="2667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0" name="Line 4"/>
          <p:cNvSpPr>
            <a:spLocks noChangeShapeType="1"/>
          </p:cNvSpPr>
          <p:nvPr/>
        </p:nvSpPr>
        <p:spPr bwMode="auto">
          <a:xfrm flipV="1">
            <a:off x="1752600" y="1920875"/>
            <a:ext cx="0" cy="2286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1" name="Oval 5"/>
          <p:cNvSpPr>
            <a:spLocks noChangeArrowheads="1"/>
          </p:cNvSpPr>
          <p:nvPr/>
        </p:nvSpPr>
        <p:spPr bwMode="auto">
          <a:xfrm>
            <a:off x="2057400" y="33686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4342" name="Oval 6"/>
          <p:cNvSpPr>
            <a:spLocks noChangeArrowheads="1"/>
          </p:cNvSpPr>
          <p:nvPr/>
        </p:nvSpPr>
        <p:spPr bwMode="auto">
          <a:xfrm>
            <a:off x="2209800" y="35210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4343" name="Oval 7"/>
          <p:cNvSpPr>
            <a:spLocks noChangeArrowheads="1"/>
          </p:cNvSpPr>
          <p:nvPr/>
        </p:nvSpPr>
        <p:spPr bwMode="auto">
          <a:xfrm>
            <a:off x="2514600" y="27590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4344" name="Oval 8"/>
          <p:cNvSpPr>
            <a:spLocks noChangeArrowheads="1"/>
          </p:cNvSpPr>
          <p:nvPr/>
        </p:nvSpPr>
        <p:spPr bwMode="auto">
          <a:xfrm>
            <a:off x="2895600" y="26066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4345" name="Oval 9"/>
          <p:cNvSpPr>
            <a:spLocks noChangeArrowheads="1"/>
          </p:cNvSpPr>
          <p:nvPr/>
        </p:nvSpPr>
        <p:spPr bwMode="auto">
          <a:xfrm>
            <a:off x="2514600" y="31400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4346" name="Oval 10"/>
          <p:cNvSpPr>
            <a:spLocks noChangeArrowheads="1"/>
          </p:cNvSpPr>
          <p:nvPr/>
        </p:nvSpPr>
        <p:spPr bwMode="auto">
          <a:xfrm>
            <a:off x="3048000" y="29876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4347" name="Oval 11"/>
          <p:cNvSpPr>
            <a:spLocks noChangeArrowheads="1"/>
          </p:cNvSpPr>
          <p:nvPr/>
        </p:nvSpPr>
        <p:spPr bwMode="auto">
          <a:xfrm>
            <a:off x="2286000" y="37496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4348" name="Oval 12"/>
          <p:cNvSpPr>
            <a:spLocks noChangeArrowheads="1"/>
          </p:cNvSpPr>
          <p:nvPr/>
        </p:nvSpPr>
        <p:spPr bwMode="auto">
          <a:xfrm>
            <a:off x="3352800" y="36734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4349" name="Rectangle 13"/>
          <p:cNvSpPr>
            <a:spLocks noChangeArrowheads="1"/>
          </p:cNvSpPr>
          <p:nvPr/>
        </p:nvSpPr>
        <p:spPr bwMode="auto">
          <a:xfrm>
            <a:off x="2590800" y="34448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4350" name="Rectangle 14"/>
          <p:cNvSpPr>
            <a:spLocks noChangeArrowheads="1"/>
          </p:cNvSpPr>
          <p:nvPr/>
        </p:nvSpPr>
        <p:spPr bwMode="auto">
          <a:xfrm>
            <a:off x="2743200" y="35972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4351" name="Rectangle 15"/>
          <p:cNvSpPr>
            <a:spLocks noChangeArrowheads="1"/>
          </p:cNvSpPr>
          <p:nvPr/>
        </p:nvSpPr>
        <p:spPr bwMode="auto">
          <a:xfrm>
            <a:off x="3200400" y="32924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4352" name="Rectangle 16"/>
          <p:cNvSpPr>
            <a:spLocks noChangeArrowheads="1"/>
          </p:cNvSpPr>
          <p:nvPr/>
        </p:nvSpPr>
        <p:spPr bwMode="auto">
          <a:xfrm>
            <a:off x="3657600" y="29876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4353" name="Rectangle 17"/>
          <p:cNvSpPr>
            <a:spLocks noChangeArrowheads="1"/>
          </p:cNvSpPr>
          <p:nvPr/>
        </p:nvSpPr>
        <p:spPr bwMode="auto">
          <a:xfrm>
            <a:off x="3352800" y="25304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4354" name="Rectangle 18"/>
          <p:cNvSpPr>
            <a:spLocks noChangeArrowheads="1"/>
          </p:cNvSpPr>
          <p:nvPr/>
        </p:nvSpPr>
        <p:spPr bwMode="auto">
          <a:xfrm>
            <a:off x="2514600" y="39782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4355" name="Rectangle 19"/>
          <p:cNvSpPr>
            <a:spLocks noChangeArrowheads="1"/>
          </p:cNvSpPr>
          <p:nvPr/>
        </p:nvSpPr>
        <p:spPr bwMode="auto">
          <a:xfrm>
            <a:off x="3810000" y="39020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4356" name="Rectangle 20"/>
          <p:cNvSpPr>
            <a:spLocks noChangeArrowheads="1"/>
          </p:cNvSpPr>
          <p:nvPr/>
        </p:nvSpPr>
        <p:spPr bwMode="auto">
          <a:xfrm>
            <a:off x="3886200" y="32924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4357" name="Line 21"/>
          <p:cNvSpPr>
            <a:spLocks noChangeShapeType="1"/>
          </p:cNvSpPr>
          <p:nvPr/>
        </p:nvSpPr>
        <p:spPr bwMode="auto">
          <a:xfrm>
            <a:off x="3200400" y="1752600"/>
            <a:ext cx="0" cy="25146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8" name="Line 22"/>
          <p:cNvSpPr>
            <a:spLocks noChangeShapeType="1"/>
          </p:cNvSpPr>
          <p:nvPr/>
        </p:nvSpPr>
        <p:spPr bwMode="auto">
          <a:xfrm>
            <a:off x="1752600" y="3292475"/>
            <a:ext cx="1447800"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9" name="Text Box 23"/>
          <p:cNvSpPr txBox="1">
            <a:spLocks noChangeArrowheads="1"/>
          </p:cNvSpPr>
          <p:nvPr/>
        </p:nvSpPr>
        <p:spPr bwMode="auto">
          <a:xfrm>
            <a:off x="3048000" y="4206875"/>
            <a:ext cx="37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Arial" charset="0"/>
              </a:rPr>
              <a:t>t1</a:t>
            </a:r>
          </a:p>
        </p:txBody>
      </p:sp>
      <p:sp>
        <p:nvSpPr>
          <p:cNvPr id="14360" name="Text Box 24"/>
          <p:cNvSpPr txBox="1">
            <a:spLocks noChangeArrowheads="1"/>
          </p:cNvSpPr>
          <p:nvPr/>
        </p:nvSpPr>
        <p:spPr bwMode="auto">
          <a:xfrm>
            <a:off x="1295400" y="3140075"/>
            <a:ext cx="37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Arial" charset="0"/>
              </a:rPr>
              <a:t>t2</a:t>
            </a:r>
          </a:p>
        </p:txBody>
      </p:sp>
      <p:sp>
        <p:nvSpPr>
          <p:cNvPr id="14361" name="Text Box 25"/>
          <p:cNvSpPr txBox="1">
            <a:spLocks noChangeArrowheads="1"/>
          </p:cNvSpPr>
          <p:nvPr/>
        </p:nvSpPr>
        <p:spPr bwMode="auto">
          <a:xfrm>
            <a:off x="3886200" y="41910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sz="1600" b="1">
                <a:latin typeface="Arial" charset="0"/>
              </a:rPr>
              <a:t>Income</a:t>
            </a:r>
          </a:p>
        </p:txBody>
      </p:sp>
      <p:sp>
        <p:nvSpPr>
          <p:cNvPr id="14362" name="Text Box 26"/>
          <p:cNvSpPr txBox="1">
            <a:spLocks noChangeArrowheads="1"/>
          </p:cNvSpPr>
          <p:nvPr/>
        </p:nvSpPr>
        <p:spPr bwMode="auto">
          <a:xfrm>
            <a:off x="914400" y="1752600"/>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sz="1600" b="1">
                <a:latin typeface="Arial" charset="0"/>
              </a:rPr>
              <a:t>Debt</a:t>
            </a:r>
          </a:p>
        </p:txBody>
      </p:sp>
      <p:sp>
        <p:nvSpPr>
          <p:cNvPr id="14363" name="Text Box 27"/>
          <p:cNvSpPr txBox="1">
            <a:spLocks noChangeArrowheads="1"/>
          </p:cNvSpPr>
          <p:nvPr/>
        </p:nvSpPr>
        <p:spPr bwMode="auto">
          <a:xfrm>
            <a:off x="6553200" y="1905000"/>
            <a:ext cx="1676400" cy="3460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r>
              <a:rPr lang="en-US" altLang="en-US" sz="1600" b="1">
                <a:latin typeface="Arial" charset="0"/>
              </a:rPr>
              <a:t>Income &gt; t1</a:t>
            </a:r>
          </a:p>
        </p:txBody>
      </p:sp>
      <p:sp>
        <p:nvSpPr>
          <p:cNvPr id="14364" name="Line 28"/>
          <p:cNvSpPr>
            <a:spLocks noChangeShapeType="1"/>
          </p:cNvSpPr>
          <p:nvPr/>
        </p:nvSpPr>
        <p:spPr bwMode="auto">
          <a:xfrm>
            <a:off x="7467600" y="2286000"/>
            <a:ext cx="7620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66" name="Line 30"/>
          <p:cNvSpPr>
            <a:spLocks noChangeShapeType="1"/>
          </p:cNvSpPr>
          <p:nvPr/>
        </p:nvSpPr>
        <p:spPr bwMode="auto">
          <a:xfrm flipH="1">
            <a:off x="6705600" y="2286000"/>
            <a:ext cx="6858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67" name="Oval 31"/>
          <p:cNvSpPr>
            <a:spLocks noChangeArrowheads="1"/>
          </p:cNvSpPr>
          <p:nvPr/>
        </p:nvSpPr>
        <p:spPr bwMode="auto">
          <a:xfrm>
            <a:off x="7239000" y="4724400"/>
            <a:ext cx="304800" cy="3048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00FF00"/>
              </a:solidFill>
              <a:latin typeface="Times New Roman" pitchFamily="18" charset="0"/>
            </a:endParaRPr>
          </a:p>
        </p:txBody>
      </p:sp>
      <p:sp>
        <p:nvSpPr>
          <p:cNvPr id="14368" name="Text Box 32"/>
          <p:cNvSpPr txBox="1">
            <a:spLocks noChangeArrowheads="1"/>
          </p:cNvSpPr>
          <p:nvPr/>
        </p:nvSpPr>
        <p:spPr bwMode="auto">
          <a:xfrm>
            <a:off x="5867400" y="3352800"/>
            <a:ext cx="1676400" cy="3460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r>
              <a:rPr lang="en-US" altLang="en-US" sz="1600" b="1">
                <a:latin typeface="Arial" charset="0"/>
              </a:rPr>
              <a:t>Debt &gt; t2</a:t>
            </a:r>
          </a:p>
        </p:txBody>
      </p:sp>
      <p:sp>
        <p:nvSpPr>
          <p:cNvPr id="14369" name="Line 33"/>
          <p:cNvSpPr>
            <a:spLocks noChangeShapeType="1"/>
          </p:cNvSpPr>
          <p:nvPr/>
        </p:nvSpPr>
        <p:spPr bwMode="auto">
          <a:xfrm>
            <a:off x="6629400" y="3733800"/>
            <a:ext cx="6858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70" name="Text Box 34"/>
          <p:cNvSpPr txBox="1">
            <a:spLocks noChangeArrowheads="1"/>
          </p:cNvSpPr>
          <p:nvPr/>
        </p:nvSpPr>
        <p:spPr bwMode="auto">
          <a:xfrm>
            <a:off x="5029200" y="4800600"/>
            <a:ext cx="1676400" cy="3460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r>
              <a:rPr lang="en-US" altLang="en-US" sz="1600" b="1">
                <a:latin typeface="Arial" charset="0"/>
              </a:rPr>
              <a:t>??</a:t>
            </a:r>
          </a:p>
        </p:txBody>
      </p:sp>
      <p:sp>
        <p:nvSpPr>
          <p:cNvPr id="14371" name="Line 35"/>
          <p:cNvSpPr>
            <a:spLocks noChangeShapeType="1"/>
          </p:cNvSpPr>
          <p:nvPr/>
        </p:nvSpPr>
        <p:spPr bwMode="auto">
          <a:xfrm flipH="1">
            <a:off x="5867400" y="3733800"/>
            <a:ext cx="6858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 name="Rectangle 35"/>
          <p:cNvSpPr/>
          <p:nvPr/>
        </p:nvSpPr>
        <p:spPr>
          <a:xfrm>
            <a:off x="8077200" y="3276146"/>
            <a:ext cx="301752" cy="301752"/>
          </a:xfrm>
          <a:prstGeom prst="rect">
            <a:avLst/>
          </a:prstGeom>
          <a:solidFill>
            <a:srgbClr val="FF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Decision Tree Example</a:t>
            </a:r>
          </a:p>
        </p:txBody>
      </p:sp>
      <p:sp>
        <p:nvSpPr>
          <p:cNvPr id="15363" name="Line 3"/>
          <p:cNvSpPr>
            <a:spLocks noChangeShapeType="1"/>
          </p:cNvSpPr>
          <p:nvPr/>
        </p:nvSpPr>
        <p:spPr bwMode="auto">
          <a:xfrm>
            <a:off x="1752600" y="4206875"/>
            <a:ext cx="2667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4" name="Line 4"/>
          <p:cNvSpPr>
            <a:spLocks noChangeShapeType="1"/>
          </p:cNvSpPr>
          <p:nvPr/>
        </p:nvSpPr>
        <p:spPr bwMode="auto">
          <a:xfrm flipV="1">
            <a:off x="1752600" y="1920875"/>
            <a:ext cx="0" cy="2286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5" name="Oval 5"/>
          <p:cNvSpPr>
            <a:spLocks noChangeArrowheads="1"/>
          </p:cNvSpPr>
          <p:nvPr/>
        </p:nvSpPr>
        <p:spPr bwMode="auto">
          <a:xfrm>
            <a:off x="2057400" y="33686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5366" name="Oval 6"/>
          <p:cNvSpPr>
            <a:spLocks noChangeArrowheads="1"/>
          </p:cNvSpPr>
          <p:nvPr/>
        </p:nvSpPr>
        <p:spPr bwMode="auto">
          <a:xfrm>
            <a:off x="2209800" y="35210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5367" name="Oval 7"/>
          <p:cNvSpPr>
            <a:spLocks noChangeArrowheads="1"/>
          </p:cNvSpPr>
          <p:nvPr/>
        </p:nvSpPr>
        <p:spPr bwMode="auto">
          <a:xfrm>
            <a:off x="2514600" y="27590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5368" name="Oval 8"/>
          <p:cNvSpPr>
            <a:spLocks noChangeArrowheads="1"/>
          </p:cNvSpPr>
          <p:nvPr/>
        </p:nvSpPr>
        <p:spPr bwMode="auto">
          <a:xfrm>
            <a:off x="2895600" y="26066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5369" name="Oval 9"/>
          <p:cNvSpPr>
            <a:spLocks noChangeArrowheads="1"/>
          </p:cNvSpPr>
          <p:nvPr/>
        </p:nvSpPr>
        <p:spPr bwMode="auto">
          <a:xfrm>
            <a:off x="2514600" y="31400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5370" name="Oval 10"/>
          <p:cNvSpPr>
            <a:spLocks noChangeArrowheads="1"/>
          </p:cNvSpPr>
          <p:nvPr/>
        </p:nvSpPr>
        <p:spPr bwMode="auto">
          <a:xfrm>
            <a:off x="3048000" y="29876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5371" name="Oval 11"/>
          <p:cNvSpPr>
            <a:spLocks noChangeArrowheads="1"/>
          </p:cNvSpPr>
          <p:nvPr/>
        </p:nvSpPr>
        <p:spPr bwMode="auto">
          <a:xfrm>
            <a:off x="2286000" y="37496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5372" name="Oval 12"/>
          <p:cNvSpPr>
            <a:spLocks noChangeArrowheads="1"/>
          </p:cNvSpPr>
          <p:nvPr/>
        </p:nvSpPr>
        <p:spPr bwMode="auto">
          <a:xfrm>
            <a:off x="3352800" y="36734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5373" name="Rectangle 13"/>
          <p:cNvSpPr>
            <a:spLocks noChangeArrowheads="1"/>
          </p:cNvSpPr>
          <p:nvPr/>
        </p:nvSpPr>
        <p:spPr bwMode="auto">
          <a:xfrm>
            <a:off x="2590800" y="34448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5374" name="Rectangle 14"/>
          <p:cNvSpPr>
            <a:spLocks noChangeArrowheads="1"/>
          </p:cNvSpPr>
          <p:nvPr/>
        </p:nvSpPr>
        <p:spPr bwMode="auto">
          <a:xfrm>
            <a:off x="2743200" y="35972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5375" name="Rectangle 15"/>
          <p:cNvSpPr>
            <a:spLocks noChangeArrowheads="1"/>
          </p:cNvSpPr>
          <p:nvPr/>
        </p:nvSpPr>
        <p:spPr bwMode="auto">
          <a:xfrm>
            <a:off x="3200400" y="32924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5376" name="Rectangle 16"/>
          <p:cNvSpPr>
            <a:spLocks noChangeArrowheads="1"/>
          </p:cNvSpPr>
          <p:nvPr/>
        </p:nvSpPr>
        <p:spPr bwMode="auto">
          <a:xfrm>
            <a:off x="3657600" y="29876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5377" name="Rectangle 17"/>
          <p:cNvSpPr>
            <a:spLocks noChangeArrowheads="1"/>
          </p:cNvSpPr>
          <p:nvPr/>
        </p:nvSpPr>
        <p:spPr bwMode="auto">
          <a:xfrm>
            <a:off x="3352800" y="25304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5378" name="Rectangle 18"/>
          <p:cNvSpPr>
            <a:spLocks noChangeArrowheads="1"/>
          </p:cNvSpPr>
          <p:nvPr/>
        </p:nvSpPr>
        <p:spPr bwMode="auto">
          <a:xfrm>
            <a:off x="2514600" y="39782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5379" name="Rectangle 19"/>
          <p:cNvSpPr>
            <a:spLocks noChangeArrowheads="1"/>
          </p:cNvSpPr>
          <p:nvPr/>
        </p:nvSpPr>
        <p:spPr bwMode="auto">
          <a:xfrm>
            <a:off x="3810000" y="39020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5380" name="Rectangle 20"/>
          <p:cNvSpPr>
            <a:spLocks noChangeArrowheads="1"/>
          </p:cNvSpPr>
          <p:nvPr/>
        </p:nvSpPr>
        <p:spPr bwMode="auto">
          <a:xfrm>
            <a:off x="3886200" y="32924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5381" name="Line 21"/>
          <p:cNvSpPr>
            <a:spLocks noChangeShapeType="1"/>
          </p:cNvSpPr>
          <p:nvPr/>
        </p:nvSpPr>
        <p:spPr bwMode="auto">
          <a:xfrm>
            <a:off x="3200400" y="1752600"/>
            <a:ext cx="0" cy="25146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2" name="Line 22"/>
          <p:cNvSpPr>
            <a:spLocks noChangeShapeType="1"/>
          </p:cNvSpPr>
          <p:nvPr/>
        </p:nvSpPr>
        <p:spPr bwMode="auto">
          <a:xfrm>
            <a:off x="1752600" y="3292475"/>
            <a:ext cx="1447800"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3" name="Line 23"/>
          <p:cNvSpPr>
            <a:spLocks noChangeShapeType="1"/>
          </p:cNvSpPr>
          <p:nvPr/>
        </p:nvSpPr>
        <p:spPr bwMode="auto">
          <a:xfrm>
            <a:off x="2438400" y="3292475"/>
            <a:ext cx="9525" cy="969963"/>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4" name="Text Box 24"/>
          <p:cNvSpPr txBox="1">
            <a:spLocks noChangeArrowheads="1"/>
          </p:cNvSpPr>
          <p:nvPr/>
        </p:nvSpPr>
        <p:spPr bwMode="auto">
          <a:xfrm>
            <a:off x="3048000" y="4206875"/>
            <a:ext cx="37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Arial" charset="0"/>
              </a:rPr>
              <a:t>t1</a:t>
            </a:r>
          </a:p>
        </p:txBody>
      </p:sp>
      <p:sp>
        <p:nvSpPr>
          <p:cNvPr id="15385" name="Text Box 25"/>
          <p:cNvSpPr txBox="1">
            <a:spLocks noChangeArrowheads="1"/>
          </p:cNvSpPr>
          <p:nvPr/>
        </p:nvSpPr>
        <p:spPr bwMode="auto">
          <a:xfrm>
            <a:off x="2286000" y="4206875"/>
            <a:ext cx="37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Arial" charset="0"/>
              </a:rPr>
              <a:t>t3</a:t>
            </a:r>
          </a:p>
        </p:txBody>
      </p:sp>
      <p:sp>
        <p:nvSpPr>
          <p:cNvPr id="15386" name="Text Box 26"/>
          <p:cNvSpPr txBox="1">
            <a:spLocks noChangeArrowheads="1"/>
          </p:cNvSpPr>
          <p:nvPr/>
        </p:nvSpPr>
        <p:spPr bwMode="auto">
          <a:xfrm>
            <a:off x="1295400" y="3140075"/>
            <a:ext cx="37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Arial" charset="0"/>
              </a:rPr>
              <a:t>t2</a:t>
            </a:r>
          </a:p>
        </p:txBody>
      </p:sp>
      <p:sp>
        <p:nvSpPr>
          <p:cNvPr id="15387" name="Text Box 27"/>
          <p:cNvSpPr txBox="1">
            <a:spLocks noChangeArrowheads="1"/>
          </p:cNvSpPr>
          <p:nvPr/>
        </p:nvSpPr>
        <p:spPr bwMode="auto">
          <a:xfrm>
            <a:off x="3886200" y="41910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sz="1600" b="1">
                <a:latin typeface="Arial" charset="0"/>
              </a:rPr>
              <a:t>Income</a:t>
            </a:r>
          </a:p>
        </p:txBody>
      </p:sp>
      <p:sp>
        <p:nvSpPr>
          <p:cNvPr id="15388" name="Text Box 28"/>
          <p:cNvSpPr txBox="1">
            <a:spLocks noChangeArrowheads="1"/>
          </p:cNvSpPr>
          <p:nvPr/>
        </p:nvSpPr>
        <p:spPr bwMode="auto">
          <a:xfrm>
            <a:off x="914400" y="1752600"/>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sz="1600" b="1">
                <a:latin typeface="Arial" charset="0"/>
              </a:rPr>
              <a:t>Debt</a:t>
            </a:r>
          </a:p>
        </p:txBody>
      </p:sp>
      <p:sp>
        <p:nvSpPr>
          <p:cNvPr id="15389" name="Text Box 29"/>
          <p:cNvSpPr txBox="1">
            <a:spLocks noChangeArrowheads="1"/>
          </p:cNvSpPr>
          <p:nvPr/>
        </p:nvSpPr>
        <p:spPr bwMode="auto">
          <a:xfrm>
            <a:off x="6553200" y="1905000"/>
            <a:ext cx="1676400" cy="3460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r>
              <a:rPr lang="en-US" altLang="en-US" sz="1600" b="1">
                <a:latin typeface="Arial" charset="0"/>
              </a:rPr>
              <a:t>Income &gt; t1</a:t>
            </a:r>
          </a:p>
        </p:txBody>
      </p:sp>
      <p:sp>
        <p:nvSpPr>
          <p:cNvPr id="15390" name="Line 30"/>
          <p:cNvSpPr>
            <a:spLocks noChangeShapeType="1"/>
          </p:cNvSpPr>
          <p:nvPr/>
        </p:nvSpPr>
        <p:spPr bwMode="auto">
          <a:xfrm>
            <a:off x="7467600" y="2286000"/>
            <a:ext cx="7620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2" name="Line 32"/>
          <p:cNvSpPr>
            <a:spLocks noChangeShapeType="1"/>
          </p:cNvSpPr>
          <p:nvPr/>
        </p:nvSpPr>
        <p:spPr bwMode="auto">
          <a:xfrm flipH="1">
            <a:off x="6705600" y="2286000"/>
            <a:ext cx="6858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3" name="Oval 33"/>
          <p:cNvSpPr>
            <a:spLocks noChangeArrowheads="1"/>
          </p:cNvSpPr>
          <p:nvPr/>
        </p:nvSpPr>
        <p:spPr bwMode="auto">
          <a:xfrm>
            <a:off x="7239000" y="4724400"/>
            <a:ext cx="304800" cy="3048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00FF00"/>
              </a:solidFill>
              <a:latin typeface="Times New Roman" pitchFamily="18" charset="0"/>
            </a:endParaRPr>
          </a:p>
        </p:txBody>
      </p:sp>
      <p:sp>
        <p:nvSpPr>
          <p:cNvPr id="15394" name="Text Box 34"/>
          <p:cNvSpPr txBox="1">
            <a:spLocks noChangeArrowheads="1"/>
          </p:cNvSpPr>
          <p:nvPr/>
        </p:nvSpPr>
        <p:spPr bwMode="auto">
          <a:xfrm>
            <a:off x="5867400" y="3352800"/>
            <a:ext cx="1676400" cy="3460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r>
              <a:rPr lang="en-US" altLang="en-US" sz="1600" b="1">
                <a:latin typeface="Arial" charset="0"/>
              </a:rPr>
              <a:t>Debt &gt; t2</a:t>
            </a:r>
          </a:p>
        </p:txBody>
      </p:sp>
      <p:sp>
        <p:nvSpPr>
          <p:cNvPr id="15395" name="Line 35"/>
          <p:cNvSpPr>
            <a:spLocks noChangeShapeType="1"/>
          </p:cNvSpPr>
          <p:nvPr/>
        </p:nvSpPr>
        <p:spPr bwMode="auto">
          <a:xfrm>
            <a:off x="6629400" y="3733800"/>
            <a:ext cx="6858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6" name="Text Box 36"/>
          <p:cNvSpPr txBox="1">
            <a:spLocks noChangeArrowheads="1"/>
          </p:cNvSpPr>
          <p:nvPr/>
        </p:nvSpPr>
        <p:spPr bwMode="auto">
          <a:xfrm>
            <a:off x="5029200" y="4800600"/>
            <a:ext cx="1676400" cy="3460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r>
              <a:rPr lang="en-US" altLang="en-US" sz="1600" b="1">
                <a:latin typeface="Arial" charset="0"/>
              </a:rPr>
              <a:t>Income &gt; t3</a:t>
            </a:r>
          </a:p>
        </p:txBody>
      </p:sp>
      <p:sp>
        <p:nvSpPr>
          <p:cNvPr id="15397" name="Line 37"/>
          <p:cNvSpPr>
            <a:spLocks noChangeShapeType="1"/>
          </p:cNvSpPr>
          <p:nvPr/>
        </p:nvSpPr>
        <p:spPr bwMode="auto">
          <a:xfrm flipH="1">
            <a:off x="5867400" y="3733800"/>
            <a:ext cx="6858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8" name="Line 38"/>
          <p:cNvSpPr>
            <a:spLocks noChangeShapeType="1"/>
          </p:cNvSpPr>
          <p:nvPr/>
        </p:nvSpPr>
        <p:spPr bwMode="auto">
          <a:xfrm>
            <a:off x="5943600" y="5181600"/>
            <a:ext cx="6858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99" name="Line 39"/>
          <p:cNvSpPr>
            <a:spLocks noChangeShapeType="1"/>
          </p:cNvSpPr>
          <p:nvPr/>
        </p:nvSpPr>
        <p:spPr bwMode="auto">
          <a:xfrm flipH="1">
            <a:off x="5029200" y="5181600"/>
            <a:ext cx="6858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400" name="Oval 40"/>
          <p:cNvSpPr>
            <a:spLocks noChangeArrowheads="1"/>
          </p:cNvSpPr>
          <p:nvPr/>
        </p:nvSpPr>
        <p:spPr bwMode="auto">
          <a:xfrm>
            <a:off x="4876800" y="6248400"/>
            <a:ext cx="304800" cy="3048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00FF00"/>
              </a:solidFill>
              <a:latin typeface="Times New Roman" pitchFamily="18" charset="0"/>
            </a:endParaRPr>
          </a:p>
        </p:txBody>
      </p:sp>
      <p:sp>
        <p:nvSpPr>
          <p:cNvPr id="42" name="Rectangle 41"/>
          <p:cNvSpPr/>
          <p:nvPr/>
        </p:nvSpPr>
        <p:spPr>
          <a:xfrm>
            <a:off x="8077200" y="3276146"/>
            <a:ext cx="301752" cy="301752"/>
          </a:xfrm>
          <a:prstGeom prst="rect">
            <a:avLst/>
          </a:prstGeom>
          <a:solidFill>
            <a:srgbClr val="FF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8524" y="6172200"/>
            <a:ext cx="301752" cy="301752"/>
          </a:xfrm>
          <a:prstGeom prst="rect">
            <a:avLst/>
          </a:prstGeom>
          <a:solidFill>
            <a:srgbClr val="FF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4953000"/>
            <a:ext cx="3352800" cy="914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6387" name="Rectangle 3"/>
          <p:cNvSpPr>
            <a:spLocks noGrp="1" noChangeArrowheads="1"/>
          </p:cNvSpPr>
          <p:nvPr>
            <p:ph type="title"/>
          </p:nvPr>
        </p:nvSpPr>
        <p:spPr/>
        <p:txBody>
          <a:bodyPr/>
          <a:lstStyle/>
          <a:p>
            <a:pPr eaLnBrk="1" hangingPunct="1"/>
            <a:r>
              <a:rPr lang="en-US" altLang="en-US" smtClean="0"/>
              <a:t>Decision Tree Example</a:t>
            </a:r>
          </a:p>
        </p:txBody>
      </p:sp>
      <p:sp>
        <p:nvSpPr>
          <p:cNvPr id="16388" name="Line 4"/>
          <p:cNvSpPr>
            <a:spLocks noChangeShapeType="1"/>
          </p:cNvSpPr>
          <p:nvPr/>
        </p:nvSpPr>
        <p:spPr bwMode="auto">
          <a:xfrm>
            <a:off x="1752600" y="4206875"/>
            <a:ext cx="2667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89" name="Line 5"/>
          <p:cNvSpPr>
            <a:spLocks noChangeShapeType="1"/>
          </p:cNvSpPr>
          <p:nvPr/>
        </p:nvSpPr>
        <p:spPr bwMode="auto">
          <a:xfrm flipV="1">
            <a:off x="1752600" y="1920875"/>
            <a:ext cx="0" cy="2286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0" name="Oval 6"/>
          <p:cNvSpPr>
            <a:spLocks noChangeArrowheads="1"/>
          </p:cNvSpPr>
          <p:nvPr/>
        </p:nvSpPr>
        <p:spPr bwMode="auto">
          <a:xfrm>
            <a:off x="2057400" y="33686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6391" name="Oval 7"/>
          <p:cNvSpPr>
            <a:spLocks noChangeArrowheads="1"/>
          </p:cNvSpPr>
          <p:nvPr/>
        </p:nvSpPr>
        <p:spPr bwMode="auto">
          <a:xfrm>
            <a:off x="2209800" y="35210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6392" name="Oval 8"/>
          <p:cNvSpPr>
            <a:spLocks noChangeArrowheads="1"/>
          </p:cNvSpPr>
          <p:nvPr/>
        </p:nvSpPr>
        <p:spPr bwMode="auto">
          <a:xfrm>
            <a:off x="2514600" y="27590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6393" name="Oval 9"/>
          <p:cNvSpPr>
            <a:spLocks noChangeArrowheads="1"/>
          </p:cNvSpPr>
          <p:nvPr/>
        </p:nvSpPr>
        <p:spPr bwMode="auto">
          <a:xfrm>
            <a:off x="2895600" y="26066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6394" name="Oval 10"/>
          <p:cNvSpPr>
            <a:spLocks noChangeArrowheads="1"/>
          </p:cNvSpPr>
          <p:nvPr/>
        </p:nvSpPr>
        <p:spPr bwMode="auto">
          <a:xfrm>
            <a:off x="2514600" y="31400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6395" name="Oval 11"/>
          <p:cNvSpPr>
            <a:spLocks noChangeArrowheads="1"/>
          </p:cNvSpPr>
          <p:nvPr/>
        </p:nvSpPr>
        <p:spPr bwMode="auto">
          <a:xfrm>
            <a:off x="3048000" y="29876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6396" name="Oval 12"/>
          <p:cNvSpPr>
            <a:spLocks noChangeArrowheads="1"/>
          </p:cNvSpPr>
          <p:nvPr/>
        </p:nvSpPr>
        <p:spPr bwMode="auto">
          <a:xfrm>
            <a:off x="2286000" y="37496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6397" name="Oval 13"/>
          <p:cNvSpPr>
            <a:spLocks noChangeArrowheads="1"/>
          </p:cNvSpPr>
          <p:nvPr/>
        </p:nvSpPr>
        <p:spPr bwMode="auto">
          <a:xfrm>
            <a:off x="3352800" y="3673475"/>
            <a:ext cx="76200" cy="762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6398" name="Rectangle 14"/>
          <p:cNvSpPr>
            <a:spLocks noChangeArrowheads="1"/>
          </p:cNvSpPr>
          <p:nvPr/>
        </p:nvSpPr>
        <p:spPr bwMode="auto">
          <a:xfrm>
            <a:off x="2590800" y="34448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6399" name="Rectangle 15"/>
          <p:cNvSpPr>
            <a:spLocks noChangeArrowheads="1"/>
          </p:cNvSpPr>
          <p:nvPr/>
        </p:nvSpPr>
        <p:spPr bwMode="auto">
          <a:xfrm>
            <a:off x="2743200" y="35972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6400" name="Rectangle 16"/>
          <p:cNvSpPr>
            <a:spLocks noChangeArrowheads="1"/>
          </p:cNvSpPr>
          <p:nvPr/>
        </p:nvSpPr>
        <p:spPr bwMode="auto">
          <a:xfrm>
            <a:off x="3200400" y="32924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6401" name="Rectangle 17"/>
          <p:cNvSpPr>
            <a:spLocks noChangeArrowheads="1"/>
          </p:cNvSpPr>
          <p:nvPr/>
        </p:nvSpPr>
        <p:spPr bwMode="auto">
          <a:xfrm>
            <a:off x="3657600" y="29876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6402" name="Rectangle 18"/>
          <p:cNvSpPr>
            <a:spLocks noChangeArrowheads="1"/>
          </p:cNvSpPr>
          <p:nvPr/>
        </p:nvSpPr>
        <p:spPr bwMode="auto">
          <a:xfrm>
            <a:off x="3352800" y="25304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6403" name="Rectangle 19"/>
          <p:cNvSpPr>
            <a:spLocks noChangeArrowheads="1"/>
          </p:cNvSpPr>
          <p:nvPr/>
        </p:nvSpPr>
        <p:spPr bwMode="auto">
          <a:xfrm>
            <a:off x="2514600" y="39782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6404" name="Rectangle 20"/>
          <p:cNvSpPr>
            <a:spLocks noChangeArrowheads="1"/>
          </p:cNvSpPr>
          <p:nvPr/>
        </p:nvSpPr>
        <p:spPr bwMode="auto">
          <a:xfrm>
            <a:off x="3810000" y="39020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6405" name="Rectangle 21"/>
          <p:cNvSpPr>
            <a:spLocks noChangeArrowheads="1"/>
          </p:cNvSpPr>
          <p:nvPr/>
        </p:nvSpPr>
        <p:spPr bwMode="auto">
          <a:xfrm>
            <a:off x="3886200" y="3292475"/>
            <a:ext cx="76200" cy="76200"/>
          </a:xfrm>
          <a:prstGeom prst="rect">
            <a:avLst/>
          </a:prstGeom>
          <a:solidFill>
            <a:srgbClr val="FF3300"/>
          </a:solidFill>
          <a:ln w="9525">
            <a:solidFill>
              <a:schemeClr val="tx1"/>
            </a:solidFill>
            <a:miter lim="800000"/>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FF3300"/>
              </a:solidFill>
              <a:latin typeface="Times New Roman" pitchFamily="18" charset="0"/>
            </a:endParaRPr>
          </a:p>
        </p:txBody>
      </p:sp>
      <p:sp>
        <p:nvSpPr>
          <p:cNvPr id="16406" name="Line 22"/>
          <p:cNvSpPr>
            <a:spLocks noChangeShapeType="1"/>
          </p:cNvSpPr>
          <p:nvPr/>
        </p:nvSpPr>
        <p:spPr bwMode="auto">
          <a:xfrm>
            <a:off x="3200400" y="1752600"/>
            <a:ext cx="0" cy="25146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7" name="Line 23"/>
          <p:cNvSpPr>
            <a:spLocks noChangeShapeType="1"/>
          </p:cNvSpPr>
          <p:nvPr/>
        </p:nvSpPr>
        <p:spPr bwMode="auto">
          <a:xfrm>
            <a:off x="1752600" y="3292475"/>
            <a:ext cx="1447800"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8" name="Line 24"/>
          <p:cNvSpPr>
            <a:spLocks noChangeShapeType="1"/>
          </p:cNvSpPr>
          <p:nvPr/>
        </p:nvSpPr>
        <p:spPr bwMode="auto">
          <a:xfrm>
            <a:off x="2438400" y="3292475"/>
            <a:ext cx="9525" cy="969963"/>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409" name="Text Box 25"/>
          <p:cNvSpPr txBox="1">
            <a:spLocks noChangeArrowheads="1"/>
          </p:cNvSpPr>
          <p:nvPr/>
        </p:nvSpPr>
        <p:spPr bwMode="auto">
          <a:xfrm>
            <a:off x="3048000" y="4206875"/>
            <a:ext cx="37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Arial" charset="0"/>
              </a:rPr>
              <a:t>t1</a:t>
            </a:r>
          </a:p>
        </p:txBody>
      </p:sp>
      <p:sp>
        <p:nvSpPr>
          <p:cNvPr id="16410" name="Text Box 26"/>
          <p:cNvSpPr txBox="1">
            <a:spLocks noChangeArrowheads="1"/>
          </p:cNvSpPr>
          <p:nvPr/>
        </p:nvSpPr>
        <p:spPr bwMode="auto">
          <a:xfrm>
            <a:off x="2286000" y="4206875"/>
            <a:ext cx="37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Arial" charset="0"/>
              </a:rPr>
              <a:t>t3</a:t>
            </a:r>
          </a:p>
        </p:txBody>
      </p:sp>
      <p:sp>
        <p:nvSpPr>
          <p:cNvPr id="16411" name="Text Box 27"/>
          <p:cNvSpPr txBox="1">
            <a:spLocks noChangeArrowheads="1"/>
          </p:cNvSpPr>
          <p:nvPr/>
        </p:nvSpPr>
        <p:spPr bwMode="auto">
          <a:xfrm>
            <a:off x="1295400" y="3140075"/>
            <a:ext cx="37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Arial" charset="0"/>
              </a:rPr>
              <a:t>t2</a:t>
            </a:r>
          </a:p>
        </p:txBody>
      </p:sp>
      <p:sp>
        <p:nvSpPr>
          <p:cNvPr id="16412" name="Text Box 28"/>
          <p:cNvSpPr txBox="1">
            <a:spLocks noChangeArrowheads="1"/>
          </p:cNvSpPr>
          <p:nvPr/>
        </p:nvSpPr>
        <p:spPr bwMode="auto">
          <a:xfrm>
            <a:off x="3886200" y="41910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sz="1600" b="1">
                <a:latin typeface="Arial" charset="0"/>
              </a:rPr>
              <a:t>Income</a:t>
            </a:r>
          </a:p>
        </p:txBody>
      </p:sp>
      <p:sp>
        <p:nvSpPr>
          <p:cNvPr id="16413" name="Text Box 29"/>
          <p:cNvSpPr txBox="1">
            <a:spLocks noChangeArrowheads="1"/>
          </p:cNvSpPr>
          <p:nvPr/>
        </p:nvSpPr>
        <p:spPr bwMode="auto">
          <a:xfrm>
            <a:off x="914400" y="1752600"/>
            <a:ext cx="63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sz="1600" b="1">
                <a:latin typeface="Arial" charset="0"/>
              </a:rPr>
              <a:t>Debt</a:t>
            </a:r>
          </a:p>
        </p:txBody>
      </p:sp>
      <p:sp>
        <p:nvSpPr>
          <p:cNvPr id="16414" name="Text Box 30"/>
          <p:cNvSpPr txBox="1">
            <a:spLocks noChangeArrowheads="1"/>
          </p:cNvSpPr>
          <p:nvPr/>
        </p:nvSpPr>
        <p:spPr bwMode="auto">
          <a:xfrm>
            <a:off x="6553200" y="1905000"/>
            <a:ext cx="1676400" cy="3460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r>
              <a:rPr lang="en-US" altLang="en-US" sz="1600" b="1">
                <a:latin typeface="Arial" charset="0"/>
              </a:rPr>
              <a:t>Income &gt; t1</a:t>
            </a:r>
          </a:p>
        </p:txBody>
      </p:sp>
      <p:sp>
        <p:nvSpPr>
          <p:cNvPr id="16415" name="Line 31"/>
          <p:cNvSpPr>
            <a:spLocks noChangeShapeType="1"/>
          </p:cNvSpPr>
          <p:nvPr/>
        </p:nvSpPr>
        <p:spPr bwMode="auto">
          <a:xfrm>
            <a:off x="7467600" y="2286000"/>
            <a:ext cx="7620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17" name="Line 33"/>
          <p:cNvSpPr>
            <a:spLocks noChangeShapeType="1"/>
          </p:cNvSpPr>
          <p:nvPr/>
        </p:nvSpPr>
        <p:spPr bwMode="auto">
          <a:xfrm flipH="1">
            <a:off x="6705600" y="2286000"/>
            <a:ext cx="6858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18" name="Oval 34"/>
          <p:cNvSpPr>
            <a:spLocks noChangeArrowheads="1"/>
          </p:cNvSpPr>
          <p:nvPr/>
        </p:nvSpPr>
        <p:spPr bwMode="auto">
          <a:xfrm>
            <a:off x="7239000" y="4724400"/>
            <a:ext cx="304800" cy="3048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00FF00"/>
              </a:solidFill>
              <a:latin typeface="Times New Roman" pitchFamily="18" charset="0"/>
            </a:endParaRPr>
          </a:p>
        </p:txBody>
      </p:sp>
      <p:sp>
        <p:nvSpPr>
          <p:cNvPr id="16419" name="Text Box 35"/>
          <p:cNvSpPr txBox="1">
            <a:spLocks noChangeArrowheads="1"/>
          </p:cNvSpPr>
          <p:nvPr/>
        </p:nvSpPr>
        <p:spPr bwMode="auto">
          <a:xfrm>
            <a:off x="5867400" y="3352800"/>
            <a:ext cx="1676400" cy="3460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r>
              <a:rPr lang="en-US" altLang="en-US" sz="1600" b="1">
                <a:latin typeface="Arial" charset="0"/>
              </a:rPr>
              <a:t>Debt &gt; t2</a:t>
            </a:r>
          </a:p>
        </p:txBody>
      </p:sp>
      <p:sp>
        <p:nvSpPr>
          <p:cNvPr id="16420" name="Line 36"/>
          <p:cNvSpPr>
            <a:spLocks noChangeShapeType="1"/>
          </p:cNvSpPr>
          <p:nvPr/>
        </p:nvSpPr>
        <p:spPr bwMode="auto">
          <a:xfrm>
            <a:off x="6629400" y="3733800"/>
            <a:ext cx="6858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21" name="Text Box 37"/>
          <p:cNvSpPr txBox="1">
            <a:spLocks noChangeArrowheads="1"/>
          </p:cNvSpPr>
          <p:nvPr/>
        </p:nvSpPr>
        <p:spPr bwMode="auto">
          <a:xfrm>
            <a:off x="5029200" y="4800600"/>
            <a:ext cx="1676400" cy="3460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r>
              <a:rPr lang="en-US" altLang="en-US" sz="1600" b="1">
                <a:latin typeface="Arial" charset="0"/>
              </a:rPr>
              <a:t>Income &gt; t3</a:t>
            </a:r>
          </a:p>
        </p:txBody>
      </p:sp>
      <p:sp>
        <p:nvSpPr>
          <p:cNvPr id="16422" name="Line 38"/>
          <p:cNvSpPr>
            <a:spLocks noChangeShapeType="1"/>
          </p:cNvSpPr>
          <p:nvPr/>
        </p:nvSpPr>
        <p:spPr bwMode="auto">
          <a:xfrm flipH="1">
            <a:off x="5867400" y="3733800"/>
            <a:ext cx="6858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23" name="Line 39"/>
          <p:cNvSpPr>
            <a:spLocks noChangeShapeType="1"/>
          </p:cNvSpPr>
          <p:nvPr/>
        </p:nvSpPr>
        <p:spPr bwMode="auto">
          <a:xfrm>
            <a:off x="5943600" y="5181600"/>
            <a:ext cx="6858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24" name="Line 40"/>
          <p:cNvSpPr>
            <a:spLocks noChangeShapeType="1"/>
          </p:cNvSpPr>
          <p:nvPr/>
        </p:nvSpPr>
        <p:spPr bwMode="auto">
          <a:xfrm flipH="1">
            <a:off x="5029200" y="5181600"/>
            <a:ext cx="6858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25" name="Oval 41"/>
          <p:cNvSpPr>
            <a:spLocks noChangeArrowheads="1"/>
          </p:cNvSpPr>
          <p:nvPr/>
        </p:nvSpPr>
        <p:spPr bwMode="auto">
          <a:xfrm>
            <a:off x="4876800" y="6248400"/>
            <a:ext cx="304800" cy="3048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lgn="ctr">
              <a:spcBef>
                <a:spcPct val="0"/>
              </a:spcBef>
              <a:buSzTx/>
              <a:buFontTx/>
              <a:buNone/>
            </a:pPr>
            <a:endParaRPr lang="en-US" altLang="en-US" sz="2400">
              <a:solidFill>
                <a:srgbClr val="00FF00"/>
              </a:solidFill>
              <a:latin typeface="Times New Roman" pitchFamily="18" charset="0"/>
            </a:endParaRPr>
          </a:p>
        </p:txBody>
      </p:sp>
      <p:sp>
        <p:nvSpPr>
          <p:cNvPr id="16427" name="Text Box 43"/>
          <p:cNvSpPr txBox="1">
            <a:spLocks noChangeArrowheads="1"/>
          </p:cNvSpPr>
          <p:nvPr/>
        </p:nvSpPr>
        <p:spPr bwMode="auto">
          <a:xfrm>
            <a:off x="228600" y="5105400"/>
            <a:ext cx="2901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Arial" charset="0"/>
              </a:rPr>
              <a:t>Note: tree boundaries are  </a:t>
            </a:r>
          </a:p>
          <a:p>
            <a:pPr>
              <a:spcBef>
                <a:spcPct val="0"/>
              </a:spcBef>
              <a:buSzTx/>
              <a:buFontTx/>
              <a:buNone/>
            </a:pPr>
            <a:r>
              <a:rPr lang="en-US" altLang="en-US">
                <a:latin typeface="Arial" charset="0"/>
              </a:rPr>
              <a:t>linear and axis-parallel</a:t>
            </a:r>
          </a:p>
        </p:txBody>
      </p:sp>
      <p:sp>
        <p:nvSpPr>
          <p:cNvPr id="16428" name="Line 44"/>
          <p:cNvSpPr>
            <a:spLocks noChangeShapeType="1"/>
          </p:cNvSpPr>
          <p:nvPr/>
        </p:nvSpPr>
        <p:spPr bwMode="auto">
          <a:xfrm flipV="1">
            <a:off x="685800" y="3810000"/>
            <a:ext cx="9906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 name="Rectangle 44"/>
          <p:cNvSpPr/>
          <p:nvPr/>
        </p:nvSpPr>
        <p:spPr>
          <a:xfrm>
            <a:off x="8077200" y="3276146"/>
            <a:ext cx="301752" cy="301752"/>
          </a:xfrm>
          <a:prstGeom prst="rect">
            <a:avLst/>
          </a:prstGeom>
          <a:solidFill>
            <a:srgbClr val="FF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478524" y="6172200"/>
            <a:ext cx="301752" cy="301752"/>
          </a:xfrm>
          <a:prstGeom prst="rect">
            <a:avLst/>
          </a:prstGeom>
          <a:solidFill>
            <a:srgbClr val="FF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A Simple Classifier: Minimum Distance Classifier</a:t>
            </a:r>
          </a:p>
        </p:txBody>
      </p:sp>
      <p:sp>
        <p:nvSpPr>
          <p:cNvPr id="17411" name="Rectangle 3"/>
          <p:cNvSpPr>
            <a:spLocks noGrp="1" noChangeArrowheads="1"/>
          </p:cNvSpPr>
          <p:nvPr>
            <p:ph type="body" idx="1"/>
          </p:nvPr>
        </p:nvSpPr>
        <p:spPr/>
        <p:txBody>
          <a:bodyPr/>
          <a:lstStyle/>
          <a:p>
            <a:pPr eaLnBrk="1" hangingPunct="1"/>
            <a:r>
              <a:rPr lang="en-US" altLang="en-US" smtClean="0"/>
              <a:t>Training</a:t>
            </a:r>
          </a:p>
          <a:p>
            <a:pPr lvl="1" eaLnBrk="1" hangingPunct="1"/>
            <a:r>
              <a:rPr lang="en-US" altLang="en-US" smtClean="0"/>
              <a:t>Separate training vectors by class</a:t>
            </a:r>
          </a:p>
          <a:p>
            <a:pPr lvl="1" eaLnBrk="1" hangingPunct="1"/>
            <a:r>
              <a:rPr lang="en-US" altLang="en-US" smtClean="0"/>
              <a:t>Compute the mean for each class, </a:t>
            </a:r>
            <a:r>
              <a:rPr lang="en-US" altLang="en-US" sz="1800" u="sng" smtClean="0">
                <a:latin typeface="Symbol" pitchFamily="18" charset="2"/>
              </a:rPr>
              <a:t>m</a:t>
            </a:r>
            <a:r>
              <a:rPr lang="en-US" altLang="en-US" baseline="-25000" smtClean="0"/>
              <a:t>k</a:t>
            </a:r>
            <a:r>
              <a:rPr lang="en-US" altLang="en-US" smtClean="0"/>
              <a:t>,   k = 1,… m</a:t>
            </a:r>
          </a:p>
          <a:p>
            <a:pPr lvl="1" eaLnBrk="1" hangingPunct="1"/>
            <a:endParaRPr lang="en-US" altLang="en-US" smtClean="0"/>
          </a:p>
          <a:p>
            <a:pPr eaLnBrk="1" hangingPunct="1"/>
            <a:r>
              <a:rPr lang="en-US" altLang="en-US" smtClean="0"/>
              <a:t>Prediction</a:t>
            </a:r>
          </a:p>
          <a:p>
            <a:pPr lvl="1" eaLnBrk="1" hangingPunct="1"/>
            <a:r>
              <a:rPr lang="en-US" altLang="en-US" smtClean="0"/>
              <a:t>Compute the closest mean to a test vector </a:t>
            </a:r>
            <a:r>
              <a:rPr lang="en-US" altLang="en-US" u="sng" smtClean="0"/>
              <a:t>x</a:t>
            </a:r>
            <a:r>
              <a:rPr lang="en-US" altLang="en-US" smtClean="0"/>
              <a:t>’ (using Euclidean distance)</a:t>
            </a:r>
          </a:p>
          <a:p>
            <a:pPr lvl="1" eaLnBrk="1" hangingPunct="1"/>
            <a:r>
              <a:rPr lang="en-US" altLang="en-US" smtClean="0"/>
              <a:t>Predict the corresponding class</a:t>
            </a:r>
          </a:p>
          <a:p>
            <a:pPr lvl="1" eaLnBrk="1" hangingPunct="1"/>
            <a:endParaRPr lang="en-US" altLang="en-US" smtClean="0"/>
          </a:p>
          <a:p>
            <a:pPr eaLnBrk="1" hangingPunct="1"/>
            <a:r>
              <a:rPr lang="en-US" altLang="en-US" smtClean="0"/>
              <a:t>In the 2-class case, the decision boundary is defined by the locus of the hyperplane that is halfway between the 2 means and is orthogonal to the line connecting them</a:t>
            </a:r>
          </a:p>
          <a:p>
            <a:pPr eaLnBrk="1" hangingPunct="1"/>
            <a:endParaRPr lang="en-US" altLang="en-US" smtClean="0"/>
          </a:p>
          <a:p>
            <a:pPr eaLnBrk="1" hangingPunct="1"/>
            <a:r>
              <a:rPr lang="en-US" altLang="en-US" smtClean="0"/>
              <a:t>This is a very simple-minded classifier – easy to think of cases where it will not work very well</a:t>
            </a:r>
          </a:p>
          <a:p>
            <a:pPr lvl="1" eaLnBrk="1" hangingPunct="1"/>
            <a:endParaRPr lang="en-US" alt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title"/>
          </p:nvPr>
        </p:nvSpPr>
        <p:spPr/>
        <p:txBody>
          <a:bodyPr/>
          <a:lstStyle/>
          <a:p>
            <a:pPr eaLnBrk="1" hangingPunct="1"/>
            <a:r>
              <a:rPr lang="en-US" altLang="en-US" smtClean="0"/>
              <a:t>Minimum Distance Classifier</a:t>
            </a:r>
          </a:p>
        </p:txBody>
      </p:sp>
      <p:pic>
        <p:nvPicPr>
          <p:cNvPr id="18435"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33550" y="1557338"/>
            <a:ext cx="5600700" cy="4200525"/>
          </a:xfrm>
          <a:noFill/>
        </p:spPr>
      </p:pic>
      <p:sp>
        <p:nvSpPr>
          <p:cNvPr id="18436" name="Oval 8"/>
          <p:cNvSpPr>
            <a:spLocks noChangeArrowheads="1"/>
          </p:cNvSpPr>
          <p:nvPr/>
        </p:nvSpPr>
        <p:spPr bwMode="auto">
          <a:xfrm>
            <a:off x="5029200" y="3048000"/>
            <a:ext cx="152400" cy="1524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8437" name="Oval 9"/>
          <p:cNvSpPr>
            <a:spLocks noChangeArrowheads="1"/>
          </p:cNvSpPr>
          <p:nvPr/>
        </p:nvSpPr>
        <p:spPr bwMode="auto">
          <a:xfrm>
            <a:off x="3962400" y="3962400"/>
            <a:ext cx="152400" cy="152400"/>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18438" name="Line 10"/>
          <p:cNvSpPr>
            <a:spLocks noChangeShapeType="1"/>
          </p:cNvSpPr>
          <p:nvPr/>
        </p:nvSpPr>
        <p:spPr bwMode="auto">
          <a:xfrm flipV="1">
            <a:off x="4038600" y="3124200"/>
            <a:ext cx="1066800" cy="9144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39" name="Line 11"/>
          <p:cNvSpPr>
            <a:spLocks noChangeShapeType="1"/>
          </p:cNvSpPr>
          <p:nvPr/>
        </p:nvSpPr>
        <p:spPr bwMode="auto">
          <a:xfrm>
            <a:off x="3124200" y="1905000"/>
            <a:ext cx="3048000" cy="3429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Another Example: Nearest Neighbor Classifier</a:t>
            </a:r>
          </a:p>
        </p:txBody>
      </p:sp>
      <p:sp>
        <p:nvSpPr>
          <p:cNvPr id="19459" name="Rectangle 3"/>
          <p:cNvSpPr>
            <a:spLocks noGrp="1" noChangeArrowheads="1"/>
          </p:cNvSpPr>
          <p:nvPr>
            <p:ph type="body" idx="1"/>
          </p:nvPr>
        </p:nvSpPr>
        <p:spPr/>
        <p:txBody>
          <a:bodyPr/>
          <a:lstStyle/>
          <a:p>
            <a:pPr eaLnBrk="1" hangingPunct="1"/>
            <a:r>
              <a:rPr lang="en-US" altLang="en-US" smtClean="0"/>
              <a:t>The nearest-neighbor classifier</a:t>
            </a:r>
          </a:p>
          <a:p>
            <a:pPr lvl="1" eaLnBrk="1" hangingPunct="1"/>
            <a:r>
              <a:rPr lang="en-US" altLang="en-US" smtClean="0"/>
              <a:t>Given a test point </a:t>
            </a:r>
            <a:r>
              <a:rPr lang="en-US" altLang="en-US" u="sng" smtClean="0"/>
              <a:t>x</a:t>
            </a:r>
            <a:r>
              <a:rPr lang="en-US" altLang="en-US" smtClean="0"/>
              <a:t>’, compute the distance between </a:t>
            </a:r>
            <a:r>
              <a:rPr lang="en-US" altLang="en-US" u="sng" smtClean="0"/>
              <a:t>x</a:t>
            </a:r>
            <a:r>
              <a:rPr lang="en-US" altLang="en-US" smtClean="0"/>
              <a:t>’ and each input data point </a:t>
            </a:r>
          </a:p>
          <a:p>
            <a:pPr lvl="1" eaLnBrk="1" hangingPunct="1"/>
            <a:r>
              <a:rPr lang="en-US" altLang="en-US" smtClean="0"/>
              <a:t>Find the closest neighbor in the training data</a:t>
            </a:r>
          </a:p>
          <a:p>
            <a:pPr lvl="1" eaLnBrk="1" hangingPunct="1"/>
            <a:r>
              <a:rPr lang="en-US" altLang="en-US" smtClean="0"/>
              <a:t>Assign </a:t>
            </a:r>
            <a:r>
              <a:rPr lang="en-US" altLang="en-US" u="sng" smtClean="0"/>
              <a:t>x</a:t>
            </a:r>
            <a:r>
              <a:rPr lang="en-US" altLang="en-US" smtClean="0"/>
              <a:t>’ the class label of this neighbor</a:t>
            </a:r>
          </a:p>
          <a:p>
            <a:pPr lvl="1" eaLnBrk="1" hangingPunct="1"/>
            <a:r>
              <a:rPr lang="en-US" altLang="en-US" smtClean="0"/>
              <a:t>(sort of generalizes minimum distance classifier to exemplars)</a:t>
            </a:r>
          </a:p>
          <a:p>
            <a:pPr lvl="1" eaLnBrk="1" hangingPunct="1"/>
            <a:endParaRPr lang="en-US" altLang="en-US" smtClean="0"/>
          </a:p>
          <a:p>
            <a:pPr eaLnBrk="1" hangingPunct="1"/>
            <a:r>
              <a:rPr lang="en-US" altLang="en-US" smtClean="0"/>
              <a:t>If Euclidean distance is used as the distance measure (the most common choice), the nearest neighbor classifier results in piecewise linear decision boundaries</a:t>
            </a:r>
          </a:p>
          <a:p>
            <a:pPr eaLnBrk="1" hangingPunct="1"/>
            <a:endParaRPr lang="en-US" altLang="en-US" smtClean="0"/>
          </a:p>
          <a:p>
            <a:pPr eaLnBrk="1" hangingPunct="1"/>
            <a:r>
              <a:rPr lang="en-US" altLang="en-US" smtClean="0"/>
              <a:t>Many extensions</a:t>
            </a:r>
          </a:p>
          <a:p>
            <a:pPr lvl="1" eaLnBrk="1" hangingPunct="1"/>
            <a:r>
              <a:rPr lang="en-US" altLang="en-US" smtClean="0"/>
              <a:t>e.g., kNN, vote based on k-nearest neighbors</a:t>
            </a:r>
          </a:p>
          <a:p>
            <a:pPr lvl="1" eaLnBrk="1" hangingPunct="1"/>
            <a:r>
              <a:rPr lang="en-US" altLang="en-US" smtClean="0"/>
              <a:t>k can be chosen by cross-validation</a:t>
            </a:r>
          </a:p>
          <a:p>
            <a:pPr lvl="1" eaLnBrk="1" hangingPunct="1"/>
            <a:endParaRPr lang="en-US" alt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Local Decision Boundaries</a:t>
            </a:r>
          </a:p>
        </p:txBody>
      </p:sp>
      <p:sp>
        <p:nvSpPr>
          <p:cNvPr id="20483" name="Line 3"/>
          <p:cNvSpPr>
            <a:spLocks noChangeShapeType="1"/>
          </p:cNvSpPr>
          <p:nvPr/>
        </p:nvSpPr>
        <p:spPr bwMode="auto">
          <a:xfrm flipV="1">
            <a:off x="1828800" y="3048000"/>
            <a:ext cx="0" cy="2743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84" name="Line 4"/>
          <p:cNvSpPr>
            <a:spLocks noChangeShapeType="1"/>
          </p:cNvSpPr>
          <p:nvPr/>
        </p:nvSpPr>
        <p:spPr bwMode="auto">
          <a:xfrm>
            <a:off x="1828800" y="5791200"/>
            <a:ext cx="6096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85" name="Text Box 5"/>
          <p:cNvSpPr txBox="1">
            <a:spLocks noChangeArrowheads="1"/>
          </p:cNvSpPr>
          <p:nvPr/>
        </p:nvSpPr>
        <p:spPr bwMode="auto">
          <a:xfrm>
            <a:off x="4648200" y="3276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1</a:t>
            </a:r>
          </a:p>
        </p:txBody>
      </p:sp>
      <p:sp>
        <p:nvSpPr>
          <p:cNvPr id="20486" name="Text Box 6"/>
          <p:cNvSpPr txBox="1">
            <a:spLocks noChangeArrowheads="1"/>
          </p:cNvSpPr>
          <p:nvPr/>
        </p:nvSpPr>
        <p:spPr bwMode="auto">
          <a:xfrm>
            <a:off x="4876800" y="22098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1</a:t>
            </a:r>
          </a:p>
        </p:txBody>
      </p:sp>
      <p:sp>
        <p:nvSpPr>
          <p:cNvPr id="20487" name="Text Box 7"/>
          <p:cNvSpPr txBox="1">
            <a:spLocks noChangeArrowheads="1"/>
          </p:cNvSpPr>
          <p:nvPr/>
        </p:nvSpPr>
        <p:spPr bwMode="auto">
          <a:xfrm>
            <a:off x="2895600" y="45720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1</a:t>
            </a:r>
          </a:p>
        </p:txBody>
      </p:sp>
      <p:sp>
        <p:nvSpPr>
          <p:cNvPr id="20488" name="Text Box 8"/>
          <p:cNvSpPr txBox="1">
            <a:spLocks noChangeArrowheads="1"/>
          </p:cNvSpPr>
          <p:nvPr/>
        </p:nvSpPr>
        <p:spPr bwMode="auto">
          <a:xfrm>
            <a:off x="7086600" y="35814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2</a:t>
            </a:r>
          </a:p>
        </p:txBody>
      </p:sp>
      <p:sp>
        <p:nvSpPr>
          <p:cNvPr id="20489" name="Text Box 9"/>
          <p:cNvSpPr txBox="1">
            <a:spLocks noChangeArrowheads="1"/>
          </p:cNvSpPr>
          <p:nvPr/>
        </p:nvSpPr>
        <p:spPr bwMode="auto">
          <a:xfrm>
            <a:off x="6248400" y="24384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2</a:t>
            </a:r>
          </a:p>
        </p:txBody>
      </p:sp>
      <p:sp>
        <p:nvSpPr>
          <p:cNvPr id="20490" name="Text Box 10"/>
          <p:cNvSpPr txBox="1">
            <a:spLocks noChangeArrowheads="1"/>
          </p:cNvSpPr>
          <p:nvPr/>
        </p:nvSpPr>
        <p:spPr bwMode="auto">
          <a:xfrm>
            <a:off x="5257800" y="41910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2</a:t>
            </a:r>
          </a:p>
        </p:txBody>
      </p:sp>
      <p:sp>
        <p:nvSpPr>
          <p:cNvPr id="20491" name="Text Box 11"/>
          <p:cNvSpPr txBox="1">
            <a:spLocks noChangeArrowheads="1"/>
          </p:cNvSpPr>
          <p:nvPr/>
        </p:nvSpPr>
        <p:spPr bwMode="auto">
          <a:xfrm>
            <a:off x="3946525" y="5829300"/>
            <a:ext cx="104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Feature 1</a:t>
            </a:r>
          </a:p>
        </p:txBody>
      </p:sp>
      <p:sp>
        <p:nvSpPr>
          <p:cNvPr id="20492" name="Text Box 12"/>
          <p:cNvSpPr txBox="1">
            <a:spLocks noChangeArrowheads="1"/>
          </p:cNvSpPr>
          <p:nvPr/>
        </p:nvSpPr>
        <p:spPr bwMode="auto">
          <a:xfrm>
            <a:off x="533400" y="2895600"/>
            <a:ext cx="104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Feature 2</a:t>
            </a:r>
          </a:p>
        </p:txBody>
      </p:sp>
      <p:sp>
        <p:nvSpPr>
          <p:cNvPr id="20493" name="Text Box 13"/>
          <p:cNvSpPr txBox="1">
            <a:spLocks noChangeArrowheads="1"/>
          </p:cNvSpPr>
          <p:nvPr/>
        </p:nvSpPr>
        <p:spPr bwMode="auto">
          <a:xfrm>
            <a:off x="4114800" y="4191000"/>
            <a:ext cx="28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a:t>
            </a:r>
          </a:p>
        </p:txBody>
      </p:sp>
      <p:sp>
        <p:nvSpPr>
          <p:cNvPr id="20494" name="Line 14"/>
          <p:cNvSpPr>
            <a:spLocks noChangeShapeType="1"/>
          </p:cNvSpPr>
          <p:nvPr/>
        </p:nvSpPr>
        <p:spPr bwMode="auto">
          <a:xfrm flipV="1">
            <a:off x="5486400" y="1219200"/>
            <a:ext cx="457200" cy="22098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5" name="Line 15"/>
          <p:cNvSpPr>
            <a:spLocks noChangeShapeType="1"/>
          </p:cNvSpPr>
          <p:nvPr/>
        </p:nvSpPr>
        <p:spPr bwMode="auto">
          <a:xfrm>
            <a:off x="5105400" y="2362200"/>
            <a:ext cx="1219200" cy="228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6" name="Text Box 16"/>
          <p:cNvSpPr txBox="1">
            <a:spLocks noChangeArrowheads="1"/>
          </p:cNvSpPr>
          <p:nvPr/>
        </p:nvSpPr>
        <p:spPr bwMode="auto">
          <a:xfrm>
            <a:off x="609600" y="1066800"/>
            <a:ext cx="36131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Boundary? Points that are equidistant</a:t>
            </a:r>
          </a:p>
          <a:p>
            <a:pPr>
              <a:spcBef>
                <a:spcPct val="0"/>
              </a:spcBef>
              <a:buSzTx/>
              <a:buFontTx/>
              <a:buNone/>
            </a:pPr>
            <a:r>
              <a:rPr lang="en-US" altLang="en-US">
                <a:latin typeface="Times New Roman" pitchFamily="18" charset="0"/>
              </a:rPr>
              <a:t>between points of class 1 and 2</a:t>
            </a:r>
          </a:p>
          <a:p>
            <a:pPr>
              <a:spcBef>
                <a:spcPct val="0"/>
              </a:spcBef>
              <a:buSzTx/>
              <a:buFontTx/>
              <a:buNone/>
            </a:pPr>
            <a:r>
              <a:rPr lang="en-US" altLang="en-US">
                <a:latin typeface="Times New Roman" pitchFamily="18" charset="0"/>
              </a:rPr>
              <a:t>Note: locally the boundary is linear</a:t>
            </a:r>
          </a:p>
          <a:p>
            <a:pPr>
              <a:spcBef>
                <a:spcPct val="0"/>
              </a:spcBef>
              <a:buSzTx/>
              <a:buFontTx/>
              <a:buNone/>
            </a:pPr>
            <a:r>
              <a:rPr lang="en-US" altLang="en-US">
                <a:latin typeface="Times New Roman" pitchFamily="18" charset="0"/>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Finding the Decision Boundaries</a:t>
            </a:r>
          </a:p>
        </p:txBody>
      </p:sp>
      <p:sp>
        <p:nvSpPr>
          <p:cNvPr id="21507" name="Line 3"/>
          <p:cNvSpPr>
            <a:spLocks noChangeShapeType="1"/>
          </p:cNvSpPr>
          <p:nvPr/>
        </p:nvSpPr>
        <p:spPr bwMode="auto">
          <a:xfrm flipV="1">
            <a:off x="1828800" y="1524000"/>
            <a:ext cx="0" cy="426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08" name="Line 4"/>
          <p:cNvSpPr>
            <a:spLocks noChangeShapeType="1"/>
          </p:cNvSpPr>
          <p:nvPr/>
        </p:nvSpPr>
        <p:spPr bwMode="auto">
          <a:xfrm>
            <a:off x="1828800" y="5791200"/>
            <a:ext cx="6096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09" name="Text Box 5"/>
          <p:cNvSpPr txBox="1">
            <a:spLocks noChangeArrowheads="1"/>
          </p:cNvSpPr>
          <p:nvPr/>
        </p:nvSpPr>
        <p:spPr bwMode="auto">
          <a:xfrm>
            <a:off x="4648200" y="3276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1</a:t>
            </a:r>
          </a:p>
        </p:txBody>
      </p:sp>
      <p:sp>
        <p:nvSpPr>
          <p:cNvPr id="21510" name="Text Box 6"/>
          <p:cNvSpPr txBox="1">
            <a:spLocks noChangeArrowheads="1"/>
          </p:cNvSpPr>
          <p:nvPr/>
        </p:nvSpPr>
        <p:spPr bwMode="auto">
          <a:xfrm>
            <a:off x="4876800" y="22098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1</a:t>
            </a:r>
          </a:p>
        </p:txBody>
      </p:sp>
      <p:sp>
        <p:nvSpPr>
          <p:cNvPr id="21511" name="Text Box 7"/>
          <p:cNvSpPr txBox="1">
            <a:spLocks noChangeArrowheads="1"/>
          </p:cNvSpPr>
          <p:nvPr/>
        </p:nvSpPr>
        <p:spPr bwMode="auto">
          <a:xfrm>
            <a:off x="2895600" y="45720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1</a:t>
            </a:r>
          </a:p>
        </p:txBody>
      </p:sp>
      <p:sp>
        <p:nvSpPr>
          <p:cNvPr id="21512" name="Text Box 8"/>
          <p:cNvSpPr txBox="1">
            <a:spLocks noChangeArrowheads="1"/>
          </p:cNvSpPr>
          <p:nvPr/>
        </p:nvSpPr>
        <p:spPr bwMode="auto">
          <a:xfrm>
            <a:off x="7086600" y="35814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2</a:t>
            </a:r>
          </a:p>
        </p:txBody>
      </p:sp>
      <p:sp>
        <p:nvSpPr>
          <p:cNvPr id="21513" name="Text Box 9"/>
          <p:cNvSpPr txBox="1">
            <a:spLocks noChangeArrowheads="1"/>
          </p:cNvSpPr>
          <p:nvPr/>
        </p:nvSpPr>
        <p:spPr bwMode="auto">
          <a:xfrm>
            <a:off x="6248400" y="24384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2</a:t>
            </a:r>
          </a:p>
        </p:txBody>
      </p:sp>
      <p:sp>
        <p:nvSpPr>
          <p:cNvPr id="21514" name="Text Box 10"/>
          <p:cNvSpPr txBox="1">
            <a:spLocks noChangeArrowheads="1"/>
          </p:cNvSpPr>
          <p:nvPr/>
        </p:nvSpPr>
        <p:spPr bwMode="auto">
          <a:xfrm>
            <a:off x="5257800" y="41910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2</a:t>
            </a:r>
          </a:p>
        </p:txBody>
      </p:sp>
      <p:sp>
        <p:nvSpPr>
          <p:cNvPr id="21515" name="Text Box 11"/>
          <p:cNvSpPr txBox="1">
            <a:spLocks noChangeArrowheads="1"/>
          </p:cNvSpPr>
          <p:nvPr/>
        </p:nvSpPr>
        <p:spPr bwMode="auto">
          <a:xfrm>
            <a:off x="3946525" y="5829300"/>
            <a:ext cx="104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Feature 1</a:t>
            </a:r>
          </a:p>
        </p:txBody>
      </p:sp>
      <p:sp>
        <p:nvSpPr>
          <p:cNvPr id="21516" name="Text Box 12"/>
          <p:cNvSpPr txBox="1">
            <a:spLocks noChangeArrowheads="1"/>
          </p:cNvSpPr>
          <p:nvPr/>
        </p:nvSpPr>
        <p:spPr bwMode="auto">
          <a:xfrm>
            <a:off x="533400" y="2895600"/>
            <a:ext cx="104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Feature 2</a:t>
            </a:r>
          </a:p>
        </p:txBody>
      </p:sp>
      <p:sp>
        <p:nvSpPr>
          <p:cNvPr id="21517" name="Text Box 13"/>
          <p:cNvSpPr txBox="1">
            <a:spLocks noChangeArrowheads="1"/>
          </p:cNvSpPr>
          <p:nvPr/>
        </p:nvSpPr>
        <p:spPr bwMode="auto">
          <a:xfrm>
            <a:off x="4114800" y="4191000"/>
            <a:ext cx="28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a:t>
            </a:r>
          </a:p>
        </p:txBody>
      </p:sp>
      <p:sp>
        <p:nvSpPr>
          <p:cNvPr id="21518" name="Line 14"/>
          <p:cNvSpPr>
            <a:spLocks noChangeShapeType="1"/>
          </p:cNvSpPr>
          <p:nvPr/>
        </p:nvSpPr>
        <p:spPr bwMode="auto">
          <a:xfrm flipV="1">
            <a:off x="5486400" y="1219200"/>
            <a:ext cx="457200" cy="22098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9" name="Line 15"/>
          <p:cNvSpPr>
            <a:spLocks noChangeShapeType="1"/>
          </p:cNvSpPr>
          <p:nvPr/>
        </p:nvSpPr>
        <p:spPr bwMode="auto">
          <a:xfrm flipV="1">
            <a:off x="4876800" y="2590800"/>
            <a:ext cx="1447800" cy="838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20" name="Line 16"/>
          <p:cNvSpPr>
            <a:spLocks noChangeShapeType="1"/>
          </p:cNvSpPr>
          <p:nvPr/>
        </p:nvSpPr>
        <p:spPr bwMode="auto">
          <a:xfrm>
            <a:off x="4953000" y="1981200"/>
            <a:ext cx="1447800" cy="23622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t>You will be expected to know</a:t>
            </a:r>
          </a:p>
        </p:txBody>
      </p:sp>
      <p:sp>
        <p:nvSpPr>
          <p:cNvPr id="4099" name="Content Placeholder 2"/>
          <p:cNvSpPr>
            <a:spLocks noGrp="1"/>
          </p:cNvSpPr>
          <p:nvPr>
            <p:ph idx="1"/>
          </p:nvPr>
        </p:nvSpPr>
        <p:spPr/>
        <p:txBody>
          <a:bodyPr/>
          <a:lstStyle/>
          <a:p>
            <a:r>
              <a:rPr lang="en-US" altLang="en-US" smtClean="0"/>
              <a:t>Classifiers:</a:t>
            </a:r>
          </a:p>
          <a:p>
            <a:pPr lvl="1"/>
            <a:r>
              <a:rPr lang="en-US" altLang="en-US" smtClean="0"/>
              <a:t>Decision trees</a:t>
            </a:r>
          </a:p>
          <a:p>
            <a:pPr lvl="1"/>
            <a:r>
              <a:rPr lang="en-US" altLang="en-US" smtClean="0"/>
              <a:t>K-nearest neighbors</a:t>
            </a:r>
          </a:p>
          <a:p>
            <a:pPr lvl="1" eaLnBrk="1" hangingPunct="1"/>
            <a:r>
              <a:rPr lang="en-US" altLang="en-US" smtClean="0"/>
              <a:t>Naïve Bayes</a:t>
            </a:r>
          </a:p>
          <a:p>
            <a:pPr lvl="1" eaLnBrk="1" hangingPunct="1"/>
            <a:r>
              <a:rPr lang="en-US" altLang="en-US" smtClean="0"/>
              <a:t>Perceptrons, Support vector Machines (SVMs), Neural Networks</a:t>
            </a:r>
          </a:p>
          <a:p>
            <a:pPr eaLnBrk="1" hangingPunct="1"/>
            <a:r>
              <a:rPr lang="en-US" altLang="en-US" smtClean="0"/>
              <a:t>Decision Boundaries for various classifiers</a:t>
            </a:r>
          </a:p>
          <a:p>
            <a:pPr lvl="1" eaLnBrk="1" hangingPunct="1"/>
            <a:r>
              <a:rPr lang="en-US" altLang="en-US" smtClean="0"/>
              <a:t>What can they represent conveniently?  What not?</a:t>
            </a:r>
          </a:p>
          <a:p>
            <a:pPr eaLnBrk="1" hangingPunct="1"/>
            <a:endParaRPr lang="en-US" altLang="en-US" smtClean="0"/>
          </a:p>
          <a:p>
            <a:pPr lvl="1"/>
            <a:endParaRPr lang="en-US" altLang="en-US" smtClean="0"/>
          </a:p>
          <a:p>
            <a:pPr lvl="1"/>
            <a:endParaRPr lang="en-US" alt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Finding the Decision Boundaries</a:t>
            </a:r>
          </a:p>
        </p:txBody>
      </p:sp>
      <p:sp>
        <p:nvSpPr>
          <p:cNvPr id="22531" name="Line 3"/>
          <p:cNvSpPr>
            <a:spLocks noChangeShapeType="1"/>
          </p:cNvSpPr>
          <p:nvPr/>
        </p:nvSpPr>
        <p:spPr bwMode="auto">
          <a:xfrm flipV="1">
            <a:off x="1828800" y="1524000"/>
            <a:ext cx="0" cy="426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2" name="Line 4"/>
          <p:cNvSpPr>
            <a:spLocks noChangeShapeType="1"/>
          </p:cNvSpPr>
          <p:nvPr/>
        </p:nvSpPr>
        <p:spPr bwMode="auto">
          <a:xfrm>
            <a:off x="1828800" y="5791200"/>
            <a:ext cx="6096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3" name="Text Box 5"/>
          <p:cNvSpPr txBox="1">
            <a:spLocks noChangeArrowheads="1"/>
          </p:cNvSpPr>
          <p:nvPr/>
        </p:nvSpPr>
        <p:spPr bwMode="auto">
          <a:xfrm>
            <a:off x="4648200" y="3276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1</a:t>
            </a:r>
          </a:p>
        </p:txBody>
      </p:sp>
      <p:sp>
        <p:nvSpPr>
          <p:cNvPr id="22534" name="Text Box 6"/>
          <p:cNvSpPr txBox="1">
            <a:spLocks noChangeArrowheads="1"/>
          </p:cNvSpPr>
          <p:nvPr/>
        </p:nvSpPr>
        <p:spPr bwMode="auto">
          <a:xfrm>
            <a:off x="4876800" y="22098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1</a:t>
            </a:r>
          </a:p>
        </p:txBody>
      </p:sp>
      <p:sp>
        <p:nvSpPr>
          <p:cNvPr id="22535" name="Text Box 7"/>
          <p:cNvSpPr txBox="1">
            <a:spLocks noChangeArrowheads="1"/>
          </p:cNvSpPr>
          <p:nvPr/>
        </p:nvSpPr>
        <p:spPr bwMode="auto">
          <a:xfrm>
            <a:off x="2895600" y="45720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1</a:t>
            </a:r>
          </a:p>
        </p:txBody>
      </p:sp>
      <p:sp>
        <p:nvSpPr>
          <p:cNvPr id="22536" name="Text Box 8"/>
          <p:cNvSpPr txBox="1">
            <a:spLocks noChangeArrowheads="1"/>
          </p:cNvSpPr>
          <p:nvPr/>
        </p:nvSpPr>
        <p:spPr bwMode="auto">
          <a:xfrm>
            <a:off x="7086600" y="35814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2</a:t>
            </a:r>
          </a:p>
        </p:txBody>
      </p:sp>
      <p:sp>
        <p:nvSpPr>
          <p:cNvPr id="22537" name="Text Box 9"/>
          <p:cNvSpPr txBox="1">
            <a:spLocks noChangeArrowheads="1"/>
          </p:cNvSpPr>
          <p:nvPr/>
        </p:nvSpPr>
        <p:spPr bwMode="auto">
          <a:xfrm>
            <a:off x="6248400" y="24384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2</a:t>
            </a:r>
          </a:p>
        </p:txBody>
      </p:sp>
      <p:sp>
        <p:nvSpPr>
          <p:cNvPr id="22538" name="Text Box 10"/>
          <p:cNvSpPr txBox="1">
            <a:spLocks noChangeArrowheads="1"/>
          </p:cNvSpPr>
          <p:nvPr/>
        </p:nvSpPr>
        <p:spPr bwMode="auto">
          <a:xfrm>
            <a:off x="5257800" y="41910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2</a:t>
            </a:r>
          </a:p>
        </p:txBody>
      </p:sp>
      <p:sp>
        <p:nvSpPr>
          <p:cNvPr id="22539" name="Text Box 11"/>
          <p:cNvSpPr txBox="1">
            <a:spLocks noChangeArrowheads="1"/>
          </p:cNvSpPr>
          <p:nvPr/>
        </p:nvSpPr>
        <p:spPr bwMode="auto">
          <a:xfrm>
            <a:off x="3946525" y="5829300"/>
            <a:ext cx="104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Feature 1</a:t>
            </a:r>
          </a:p>
        </p:txBody>
      </p:sp>
      <p:sp>
        <p:nvSpPr>
          <p:cNvPr id="22540" name="Text Box 12"/>
          <p:cNvSpPr txBox="1">
            <a:spLocks noChangeArrowheads="1"/>
          </p:cNvSpPr>
          <p:nvPr/>
        </p:nvSpPr>
        <p:spPr bwMode="auto">
          <a:xfrm>
            <a:off x="533400" y="2895600"/>
            <a:ext cx="104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Feature 2</a:t>
            </a:r>
          </a:p>
        </p:txBody>
      </p:sp>
      <p:sp>
        <p:nvSpPr>
          <p:cNvPr id="22541" name="Text Box 13"/>
          <p:cNvSpPr txBox="1">
            <a:spLocks noChangeArrowheads="1"/>
          </p:cNvSpPr>
          <p:nvPr/>
        </p:nvSpPr>
        <p:spPr bwMode="auto">
          <a:xfrm>
            <a:off x="4114800" y="4191000"/>
            <a:ext cx="28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a:t>
            </a:r>
          </a:p>
        </p:txBody>
      </p:sp>
      <p:sp>
        <p:nvSpPr>
          <p:cNvPr id="22542" name="Line 14"/>
          <p:cNvSpPr>
            <a:spLocks noChangeShapeType="1"/>
          </p:cNvSpPr>
          <p:nvPr/>
        </p:nvSpPr>
        <p:spPr bwMode="auto">
          <a:xfrm flipV="1">
            <a:off x="5486400" y="1219200"/>
            <a:ext cx="457200" cy="22098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3" name="Line 15"/>
          <p:cNvSpPr>
            <a:spLocks noChangeShapeType="1"/>
          </p:cNvSpPr>
          <p:nvPr/>
        </p:nvSpPr>
        <p:spPr bwMode="auto">
          <a:xfrm>
            <a:off x="4876800" y="3429000"/>
            <a:ext cx="457200" cy="838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4" name="Line 16"/>
          <p:cNvSpPr>
            <a:spLocks noChangeShapeType="1"/>
          </p:cNvSpPr>
          <p:nvPr/>
        </p:nvSpPr>
        <p:spPr bwMode="auto">
          <a:xfrm>
            <a:off x="4953000" y="1981200"/>
            <a:ext cx="1447800" cy="23622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5" name="Line 17"/>
          <p:cNvSpPr>
            <a:spLocks noChangeShapeType="1"/>
          </p:cNvSpPr>
          <p:nvPr/>
        </p:nvSpPr>
        <p:spPr bwMode="auto">
          <a:xfrm flipV="1">
            <a:off x="2743200" y="3276600"/>
            <a:ext cx="3505200" cy="17526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Finding the Decision Boundaries</a:t>
            </a:r>
          </a:p>
        </p:txBody>
      </p:sp>
      <p:sp>
        <p:nvSpPr>
          <p:cNvPr id="23555" name="Line 3"/>
          <p:cNvSpPr>
            <a:spLocks noChangeShapeType="1"/>
          </p:cNvSpPr>
          <p:nvPr/>
        </p:nvSpPr>
        <p:spPr bwMode="auto">
          <a:xfrm flipV="1">
            <a:off x="1828800" y="1524000"/>
            <a:ext cx="0" cy="426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6" name="Line 4"/>
          <p:cNvSpPr>
            <a:spLocks noChangeShapeType="1"/>
          </p:cNvSpPr>
          <p:nvPr/>
        </p:nvSpPr>
        <p:spPr bwMode="auto">
          <a:xfrm>
            <a:off x="1828800" y="5791200"/>
            <a:ext cx="6096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7" name="Text Box 5"/>
          <p:cNvSpPr txBox="1">
            <a:spLocks noChangeArrowheads="1"/>
          </p:cNvSpPr>
          <p:nvPr/>
        </p:nvSpPr>
        <p:spPr bwMode="auto">
          <a:xfrm>
            <a:off x="4648200" y="3276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1</a:t>
            </a:r>
          </a:p>
        </p:txBody>
      </p:sp>
      <p:sp>
        <p:nvSpPr>
          <p:cNvPr id="23558" name="Text Box 6"/>
          <p:cNvSpPr txBox="1">
            <a:spLocks noChangeArrowheads="1"/>
          </p:cNvSpPr>
          <p:nvPr/>
        </p:nvSpPr>
        <p:spPr bwMode="auto">
          <a:xfrm>
            <a:off x="4876800" y="22098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1</a:t>
            </a:r>
          </a:p>
        </p:txBody>
      </p:sp>
      <p:sp>
        <p:nvSpPr>
          <p:cNvPr id="23559" name="Text Box 7"/>
          <p:cNvSpPr txBox="1">
            <a:spLocks noChangeArrowheads="1"/>
          </p:cNvSpPr>
          <p:nvPr/>
        </p:nvSpPr>
        <p:spPr bwMode="auto">
          <a:xfrm>
            <a:off x="2895600" y="45720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1</a:t>
            </a:r>
          </a:p>
        </p:txBody>
      </p:sp>
      <p:sp>
        <p:nvSpPr>
          <p:cNvPr id="23560" name="Text Box 8"/>
          <p:cNvSpPr txBox="1">
            <a:spLocks noChangeArrowheads="1"/>
          </p:cNvSpPr>
          <p:nvPr/>
        </p:nvSpPr>
        <p:spPr bwMode="auto">
          <a:xfrm>
            <a:off x="7086600" y="35814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2</a:t>
            </a:r>
          </a:p>
        </p:txBody>
      </p:sp>
      <p:sp>
        <p:nvSpPr>
          <p:cNvPr id="23561" name="Text Box 9"/>
          <p:cNvSpPr txBox="1">
            <a:spLocks noChangeArrowheads="1"/>
          </p:cNvSpPr>
          <p:nvPr/>
        </p:nvSpPr>
        <p:spPr bwMode="auto">
          <a:xfrm>
            <a:off x="6248400" y="24384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2</a:t>
            </a:r>
          </a:p>
        </p:txBody>
      </p:sp>
      <p:sp>
        <p:nvSpPr>
          <p:cNvPr id="23562" name="Text Box 10"/>
          <p:cNvSpPr txBox="1">
            <a:spLocks noChangeArrowheads="1"/>
          </p:cNvSpPr>
          <p:nvPr/>
        </p:nvSpPr>
        <p:spPr bwMode="auto">
          <a:xfrm>
            <a:off x="5257800" y="41910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2</a:t>
            </a:r>
          </a:p>
        </p:txBody>
      </p:sp>
      <p:sp>
        <p:nvSpPr>
          <p:cNvPr id="23563" name="Text Box 11"/>
          <p:cNvSpPr txBox="1">
            <a:spLocks noChangeArrowheads="1"/>
          </p:cNvSpPr>
          <p:nvPr/>
        </p:nvSpPr>
        <p:spPr bwMode="auto">
          <a:xfrm>
            <a:off x="3946525" y="5829300"/>
            <a:ext cx="104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Feature 1</a:t>
            </a:r>
          </a:p>
        </p:txBody>
      </p:sp>
      <p:sp>
        <p:nvSpPr>
          <p:cNvPr id="23564" name="Text Box 12"/>
          <p:cNvSpPr txBox="1">
            <a:spLocks noChangeArrowheads="1"/>
          </p:cNvSpPr>
          <p:nvPr/>
        </p:nvSpPr>
        <p:spPr bwMode="auto">
          <a:xfrm>
            <a:off x="533400" y="2895600"/>
            <a:ext cx="104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Feature 2</a:t>
            </a:r>
          </a:p>
        </p:txBody>
      </p:sp>
      <p:sp>
        <p:nvSpPr>
          <p:cNvPr id="23565" name="Text Box 13"/>
          <p:cNvSpPr txBox="1">
            <a:spLocks noChangeArrowheads="1"/>
          </p:cNvSpPr>
          <p:nvPr/>
        </p:nvSpPr>
        <p:spPr bwMode="auto">
          <a:xfrm>
            <a:off x="4114800" y="4191000"/>
            <a:ext cx="28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a:t>
            </a:r>
          </a:p>
        </p:txBody>
      </p:sp>
      <p:sp>
        <p:nvSpPr>
          <p:cNvPr id="23566" name="Line 14"/>
          <p:cNvSpPr>
            <a:spLocks noChangeShapeType="1"/>
          </p:cNvSpPr>
          <p:nvPr/>
        </p:nvSpPr>
        <p:spPr bwMode="auto">
          <a:xfrm flipV="1">
            <a:off x="5486400" y="1219200"/>
            <a:ext cx="457200" cy="22098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7" name="Line 15"/>
          <p:cNvSpPr>
            <a:spLocks noChangeShapeType="1"/>
          </p:cNvSpPr>
          <p:nvPr/>
        </p:nvSpPr>
        <p:spPr bwMode="auto">
          <a:xfrm flipV="1">
            <a:off x="3124200" y="4343400"/>
            <a:ext cx="220980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8" name="Line 16"/>
          <p:cNvSpPr>
            <a:spLocks noChangeShapeType="1"/>
          </p:cNvSpPr>
          <p:nvPr/>
        </p:nvSpPr>
        <p:spPr bwMode="auto">
          <a:xfrm>
            <a:off x="4953000" y="1981200"/>
            <a:ext cx="1447800" cy="23622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9" name="Line 17"/>
          <p:cNvSpPr>
            <a:spLocks noChangeShapeType="1"/>
          </p:cNvSpPr>
          <p:nvPr/>
        </p:nvSpPr>
        <p:spPr bwMode="auto">
          <a:xfrm flipV="1">
            <a:off x="2743200" y="3276600"/>
            <a:ext cx="3505200" cy="17526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0" name="Line 18"/>
          <p:cNvSpPr>
            <a:spLocks noChangeShapeType="1"/>
          </p:cNvSpPr>
          <p:nvPr/>
        </p:nvSpPr>
        <p:spPr bwMode="auto">
          <a:xfrm>
            <a:off x="4038600" y="3657600"/>
            <a:ext cx="304800" cy="17526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Overall Boundary = Piecewise Linear</a:t>
            </a:r>
          </a:p>
        </p:txBody>
      </p:sp>
      <p:sp>
        <p:nvSpPr>
          <p:cNvPr id="24579" name="Line 3"/>
          <p:cNvSpPr>
            <a:spLocks noChangeShapeType="1"/>
          </p:cNvSpPr>
          <p:nvPr/>
        </p:nvSpPr>
        <p:spPr bwMode="auto">
          <a:xfrm flipV="1">
            <a:off x="1828800" y="1524000"/>
            <a:ext cx="0" cy="4267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0" name="Line 4"/>
          <p:cNvSpPr>
            <a:spLocks noChangeShapeType="1"/>
          </p:cNvSpPr>
          <p:nvPr/>
        </p:nvSpPr>
        <p:spPr bwMode="auto">
          <a:xfrm>
            <a:off x="1828800" y="5791200"/>
            <a:ext cx="6096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1" name="Text Box 5"/>
          <p:cNvSpPr txBox="1">
            <a:spLocks noChangeArrowheads="1"/>
          </p:cNvSpPr>
          <p:nvPr/>
        </p:nvSpPr>
        <p:spPr bwMode="auto">
          <a:xfrm>
            <a:off x="4648200" y="32766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1</a:t>
            </a:r>
          </a:p>
        </p:txBody>
      </p:sp>
      <p:sp>
        <p:nvSpPr>
          <p:cNvPr id="24582" name="Text Box 6"/>
          <p:cNvSpPr txBox="1">
            <a:spLocks noChangeArrowheads="1"/>
          </p:cNvSpPr>
          <p:nvPr/>
        </p:nvSpPr>
        <p:spPr bwMode="auto">
          <a:xfrm>
            <a:off x="4876800" y="22098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1</a:t>
            </a:r>
          </a:p>
        </p:txBody>
      </p:sp>
      <p:sp>
        <p:nvSpPr>
          <p:cNvPr id="24583" name="Text Box 7"/>
          <p:cNvSpPr txBox="1">
            <a:spLocks noChangeArrowheads="1"/>
          </p:cNvSpPr>
          <p:nvPr/>
        </p:nvSpPr>
        <p:spPr bwMode="auto">
          <a:xfrm>
            <a:off x="2895600" y="45720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1</a:t>
            </a:r>
          </a:p>
        </p:txBody>
      </p:sp>
      <p:sp>
        <p:nvSpPr>
          <p:cNvPr id="24584" name="Text Box 8"/>
          <p:cNvSpPr txBox="1">
            <a:spLocks noChangeArrowheads="1"/>
          </p:cNvSpPr>
          <p:nvPr/>
        </p:nvSpPr>
        <p:spPr bwMode="auto">
          <a:xfrm>
            <a:off x="7086600" y="35814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2</a:t>
            </a:r>
          </a:p>
        </p:txBody>
      </p:sp>
      <p:sp>
        <p:nvSpPr>
          <p:cNvPr id="24585" name="Text Box 9"/>
          <p:cNvSpPr txBox="1">
            <a:spLocks noChangeArrowheads="1"/>
          </p:cNvSpPr>
          <p:nvPr/>
        </p:nvSpPr>
        <p:spPr bwMode="auto">
          <a:xfrm>
            <a:off x="6248400" y="24384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2</a:t>
            </a:r>
          </a:p>
        </p:txBody>
      </p:sp>
      <p:sp>
        <p:nvSpPr>
          <p:cNvPr id="24586" name="Text Box 10"/>
          <p:cNvSpPr txBox="1">
            <a:spLocks noChangeArrowheads="1"/>
          </p:cNvSpPr>
          <p:nvPr/>
        </p:nvSpPr>
        <p:spPr bwMode="auto">
          <a:xfrm>
            <a:off x="5257800" y="41910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2</a:t>
            </a:r>
          </a:p>
        </p:txBody>
      </p:sp>
      <p:sp>
        <p:nvSpPr>
          <p:cNvPr id="24587" name="Text Box 11"/>
          <p:cNvSpPr txBox="1">
            <a:spLocks noChangeArrowheads="1"/>
          </p:cNvSpPr>
          <p:nvPr/>
        </p:nvSpPr>
        <p:spPr bwMode="auto">
          <a:xfrm>
            <a:off x="3946525" y="5829300"/>
            <a:ext cx="104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Feature 1</a:t>
            </a:r>
          </a:p>
        </p:txBody>
      </p:sp>
      <p:sp>
        <p:nvSpPr>
          <p:cNvPr id="24588" name="Text Box 12"/>
          <p:cNvSpPr txBox="1">
            <a:spLocks noChangeArrowheads="1"/>
          </p:cNvSpPr>
          <p:nvPr/>
        </p:nvSpPr>
        <p:spPr bwMode="auto">
          <a:xfrm>
            <a:off x="533400" y="2895600"/>
            <a:ext cx="104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Feature 2</a:t>
            </a:r>
          </a:p>
        </p:txBody>
      </p:sp>
      <p:sp>
        <p:nvSpPr>
          <p:cNvPr id="24589" name="Text Box 13"/>
          <p:cNvSpPr txBox="1">
            <a:spLocks noChangeArrowheads="1"/>
          </p:cNvSpPr>
          <p:nvPr/>
        </p:nvSpPr>
        <p:spPr bwMode="auto">
          <a:xfrm>
            <a:off x="4114800" y="4191000"/>
            <a:ext cx="285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a:t>
            </a:r>
          </a:p>
        </p:txBody>
      </p:sp>
      <p:sp>
        <p:nvSpPr>
          <p:cNvPr id="24590" name="Line 14"/>
          <p:cNvSpPr>
            <a:spLocks noChangeShapeType="1"/>
          </p:cNvSpPr>
          <p:nvPr/>
        </p:nvSpPr>
        <p:spPr bwMode="auto">
          <a:xfrm flipV="1">
            <a:off x="5486400" y="1219200"/>
            <a:ext cx="457200" cy="22098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1" name="Line 15"/>
          <p:cNvSpPr>
            <a:spLocks noChangeShapeType="1"/>
          </p:cNvSpPr>
          <p:nvPr/>
        </p:nvSpPr>
        <p:spPr bwMode="auto">
          <a:xfrm>
            <a:off x="4953000" y="1981200"/>
            <a:ext cx="1447800" cy="23622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2" name="Line 16"/>
          <p:cNvSpPr>
            <a:spLocks noChangeShapeType="1"/>
          </p:cNvSpPr>
          <p:nvPr/>
        </p:nvSpPr>
        <p:spPr bwMode="auto">
          <a:xfrm flipV="1">
            <a:off x="2743200" y="3276600"/>
            <a:ext cx="3505200" cy="17526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3" name="Line 17"/>
          <p:cNvSpPr>
            <a:spLocks noChangeShapeType="1"/>
          </p:cNvSpPr>
          <p:nvPr/>
        </p:nvSpPr>
        <p:spPr bwMode="auto">
          <a:xfrm>
            <a:off x="4038600" y="3657600"/>
            <a:ext cx="304800" cy="175260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4" name="Line 18"/>
          <p:cNvSpPr>
            <a:spLocks noChangeShapeType="1"/>
          </p:cNvSpPr>
          <p:nvPr/>
        </p:nvSpPr>
        <p:spPr bwMode="auto">
          <a:xfrm>
            <a:off x="4179888" y="4343400"/>
            <a:ext cx="250825" cy="14478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5" name="Line 19"/>
          <p:cNvSpPr>
            <a:spLocks noChangeShapeType="1"/>
          </p:cNvSpPr>
          <p:nvPr/>
        </p:nvSpPr>
        <p:spPr bwMode="auto">
          <a:xfrm flipV="1">
            <a:off x="4191000" y="3505200"/>
            <a:ext cx="167640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6" name="Line 20"/>
          <p:cNvSpPr>
            <a:spLocks noChangeShapeType="1"/>
          </p:cNvSpPr>
          <p:nvPr/>
        </p:nvSpPr>
        <p:spPr bwMode="auto">
          <a:xfrm flipV="1">
            <a:off x="4202113" y="3471863"/>
            <a:ext cx="167640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7" name="Line 21"/>
          <p:cNvSpPr>
            <a:spLocks noChangeShapeType="1"/>
          </p:cNvSpPr>
          <p:nvPr/>
        </p:nvSpPr>
        <p:spPr bwMode="auto">
          <a:xfrm flipH="1" flipV="1">
            <a:off x="5562600" y="2971800"/>
            <a:ext cx="304800" cy="533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8" name="Line 22"/>
          <p:cNvSpPr>
            <a:spLocks noChangeShapeType="1"/>
          </p:cNvSpPr>
          <p:nvPr/>
        </p:nvSpPr>
        <p:spPr bwMode="auto">
          <a:xfrm flipV="1">
            <a:off x="5562600" y="914400"/>
            <a:ext cx="457200" cy="2057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9" name="Text Box 23"/>
          <p:cNvSpPr txBox="1">
            <a:spLocks noChangeArrowheads="1"/>
          </p:cNvSpPr>
          <p:nvPr/>
        </p:nvSpPr>
        <p:spPr bwMode="auto">
          <a:xfrm>
            <a:off x="2574925" y="1409700"/>
            <a:ext cx="1771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Decision Region </a:t>
            </a:r>
          </a:p>
          <a:p>
            <a:pPr>
              <a:spcBef>
                <a:spcPct val="0"/>
              </a:spcBef>
              <a:buSzTx/>
              <a:buFontTx/>
              <a:buNone/>
            </a:pPr>
            <a:r>
              <a:rPr lang="en-US" altLang="en-US">
                <a:latin typeface="Times New Roman" pitchFamily="18" charset="0"/>
              </a:rPr>
              <a:t>for Class 1</a:t>
            </a:r>
          </a:p>
        </p:txBody>
      </p:sp>
      <p:sp>
        <p:nvSpPr>
          <p:cNvPr id="24600" name="Text Box 24"/>
          <p:cNvSpPr txBox="1">
            <a:spLocks noChangeArrowheads="1"/>
          </p:cNvSpPr>
          <p:nvPr/>
        </p:nvSpPr>
        <p:spPr bwMode="auto">
          <a:xfrm>
            <a:off x="6629400" y="1524000"/>
            <a:ext cx="1771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Decision Region </a:t>
            </a:r>
          </a:p>
          <a:p>
            <a:pPr>
              <a:spcBef>
                <a:spcPct val="0"/>
              </a:spcBef>
              <a:buSzTx/>
              <a:buFontTx/>
              <a:buNone/>
            </a:pPr>
            <a:r>
              <a:rPr lang="en-US" altLang="en-US">
                <a:latin typeface="Times New Roman" pitchFamily="18" charset="0"/>
              </a:rPr>
              <a:t>for Class 2</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title"/>
          </p:nvPr>
        </p:nvSpPr>
        <p:spPr/>
        <p:txBody>
          <a:bodyPr/>
          <a:lstStyle/>
          <a:p>
            <a:pPr eaLnBrk="1" hangingPunct="1"/>
            <a:r>
              <a:rPr lang="en-US" altLang="en-US" smtClean="0"/>
              <a:t>Nearest-Neighbor Boundaries on this data set?</a:t>
            </a:r>
          </a:p>
        </p:txBody>
      </p:sp>
      <p:pic>
        <p:nvPicPr>
          <p:cNvPr id="25603"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66800" y="1066800"/>
            <a:ext cx="7010400" cy="5257800"/>
          </a:xfrm>
          <a:noFill/>
        </p:spPr>
      </p:pic>
      <p:sp>
        <p:nvSpPr>
          <p:cNvPr id="25604" name="TextBox 4"/>
          <p:cNvSpPr txBox="1">
            <a:spLocks noChangeArrowheads="1"/>
          </p:cNvSpPr>
          <p:nvPr/>
        </p:nvSpPr>
        <p:spPr bwMode="auto">
          <a:xfrm>
            <a:off x="5638800" y="16764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r>
              <a:rPr lang="en-US" altLang="en-US">
                <a:latin typeface="Arial" charset="0"/>
              </a:rPr>
              <a:t>Predicts blue</a:t>
            </a:r>
          </a:p>
        </p:txBody>
      </p:sp>
      <p:sp>
        <p:nvSpPr>
          <p:cNvPr id="25605" name="TextBox 5"/>
          <p:cNvSpPr txBox="1">
            <a:spLocks noChangeArrowheads="1"/>
          </p:cNvSpPr>
          <p:nvPr/>
        </p:nvSpPr>
        <p:spPr bwMode="auto">
          <a:xfrm>
            <a:off x="2057400" y="251460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r>
              <a:rPr lang="en-US" altLang="en-US">
                <a:latin typeface="Arial" charset="0"/>
              </a:rPr>
              <a:t>Predicts red</a:t>
            </a:r>
          </a:p>
        </p:txBody>
      </p:sp>
      <p:cxnSp>
        <p:nvCxnSpPr>
          <p:cNvPr id="8" name="Straight Arrow Connector 7"/>
          <p:cNvCxnSpPr/>
          <p:nvPr/>
        </p:nvCxnSpPr>
        <p:spPr>
          <a:xfrm rot="5400000">
            <a:off x="5753100" y="2324100"/>
            <a:ext cx="914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5605" idx="2"/>
          </p:cNvCxnSpPr>
          <p:nvPr/>
        </p:nvCxnSpPr>
        <p:spPr>
          <a:xfrm>
            <a:off x="2857500" y="2884488"/>
            <a:ext cx="876300" cy="8493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Oval 2"/>
          <p:cNvSpPr>
            <a:spLocks noChangeAspect="1"/>
          </p:cNvSpPr>
          <p:nvPr/>
        </p:nvSpPr>
        <p:spPr>
          <a:xfrm>
            <a:off x="3703638" y="3749675"/>
            <a:ext cx="90487" cy="9048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a:spLocks noChangeAspect="1"/>
          </p:cNvSpPr>
          <p:nvPr/>
        </p:nvSpPr>
        <p:spPr>
          <a:xfrm>
            <a:off x="5973763" y="2978150"/>
            <a:ext cx="92075" cy="9207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altLang="en-US" smtClean="0"/>
          </a:p>
        </p:txBody>
      </p:sp>
      <p:graphicFrame>
        <p:nvGraphicFramePr>
          <p:cNvPr id="26627" name="Object 2"/>
          <p:cNvGraphicFramePr>
            <a:graphicFrameLocks noChangeAspect="1"/>
          </p:cNvGraphicFramePr>
          <p:nvPr/>
        </p:nvGraphicFramePr>
        <p:xfrm>
          <a:off x="-4763" y="0"/>
          <a:ext cx="9153526" cy="6858000"/>
        </p:xfrm>
        <a:graphic>
          <a:graphicData uri="http://schemas.openxmlformats.org/presentationml/2006/ole">
            <mc:AlternateContent xmlns:mc="http://schemas.openxmlformats.org/markup-compatibility/2006">
              <mc:Choice xmlns:v="urn:schemas-microsoft-com:vml" Requires="v">
                <p:oleObj spid="_x0000_s26660" name="Acrobat Document" r:id="rId3" imgW="6838798" imgH="5124298" progId="AcroExch.Document.7">
                  <p:embed/>
                </p:oleObj>
              </mc:Choice>
              <mc:Fallback>
                <p:oleObj name="Acrobat Document" r:id="rId3" imgW="6838798" imgH="5124298" progId="AcroExch.Documen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0"/>
                        <a:ext cx="915352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altLang="en-US" smtClean="0"/>
          </a:p>
        </p:txBody>
      </p:sp>
      <p:graphicFrame>
        <p:nvGraphicFramePr>
          <p:cNvPr id="27651" name="Object 2"/>
          <p:cNvGraphicFramePr>
            <a:graphicFrameLocks noChangeAspect="1"/>
          </p:cNvGraphicFramePr>
          <p:nvPr/>
        </p:nvGraphicFramePr>
        <p:xfrm>
          <a:off x="-4763" y="0"/>
          <a:ext cx="9153526" cy="6858000"/>
        </p:xfrm>
        <a:graphic>
          <a:graphicData uri="http://schemas.openxmlformats.org/presentationml/2006/ole">
            <mc:AlternateContent xmlns:mc="http://schemas.openxmlformats.org/markup-compatibility/2006">
              <mc:Choice xmlns:v="urn:schemas-microsoft-com:vml" Requires="v">
                <p:oleObj spid="_x0000_s27684" name="Acrobat Document" r:id="rId3" imgW="6838798" imgH="5124298" progId="AcroExch.Document.7">
                  <p:embed/>
                </p:oleObj>
              </mc:Choice>
              <mc:Fallback>
                <p:oleObj name="Acrobat Document" r:id="rId3" imgW="6838798" imgH="5124298" progId="AcroExch.Documen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0"/>
                        <a:ext cx="915352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US" altLang="en-US" smtClean="0"/>
          </a:p>
        </p:txBody>
      </p:sp>
      <p:graphicFrame>
        <p:nvGraphicFramePr>
          <p:cNvPr id="28675" name="Object 2"/>
          <p:cNvGraphicFramePr>
            <a:graphicFrameLocks noChangeAspect="1"/>
          </p:cNvGraphicFramePr>
          <p:nvPr/>
        </p:nvGraphicFramePr>
        <p:xfrm>
          <a:off x="-4763" y="0"/>
          <a:ext cx="9148763" cy="6854825"/>
        </p:xfrm>
        <a:graphic>
          <a:graphicData uri="http://schemas.openxmlformats.org/presentationml/2006/ole">
            <mc:AlternateContent xmlns:mc="http://schemas.openxmlformats.org/markup-compatibility/2006">
              <mc:Choice xmlns:v="urn:schemas-microsoft-com:vml" Requires="v">
                <p:oleObj spid="_x0000_s28708" name="Acrobat Document" r:id="rId3" imgW="6838798" imgH="5124298" progId="AcroExch.Document.7">
                  <p:embed/>
                </p:oleObj>
              </mc:Choice>
              <mc:Fallback>
                <p:oleObj name="Acrobat Document" r:id="rId3" imgW="6838798" imgH="5124298" progId="AcroExch.Documen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0"/>
                        <a:ext cx="9148763" cy="685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The kNN Classifier</a:t>
            </a:r>
            <a:endParaRPr lang="en-US" altLang="en-US" sz="1200" smtClean="0"/>
          </a:p>
        </p:txBody>
      </p:sp>
      <p:sp>
        <p:nvSpPr>
          <p:cNvPr id="29699" name="Rectangle 3"/>
          <p:cNvSpPr>
            <a:spLocks noGrp="1" noChangeArrowheads="1"/>
          </p:cNvSpPr>
          <p:nvPr>
            <p:ph type="body" idx="1"/>
          </p:nvPr>
        </p:nvSpPr>
        <p:spPr>
          <a:xfrm>
            <a:off x="609600" y="1143000"/>
            <a:ext cx="7924800" cy="5029200"/>
          </a:xfrm>
        </p:spPr>
        <p:txBody>
          <a:bodyPr/>
          <a:lstStyle/>
          <a:p>
            <a:pPr eaLnBrk="1" hangingPunct="1">
              <a:lnSpc>
                <a:spcPct val="90000"/>
              </a:lnSpc>
            </a:pPr>
            <a:r>
              <a:rPr lang="en-US" altLang="en-US" dirty="0" smtClean="0"/>
              <a:t>The </a:t>
            </a:r>
            <a:r>
              <a:rPr lang="en-US" altLang="en-US" dirty="0" err="1" smtClean="0"/>
              <a:t>kNN</a:t>
            </a:r>
            <a:r>
              <a:rPr lang="en-US" altLang="en-US" dirty="0" smtClean="0"/>
              <a:t> classifier often works very well.</a:t>
            </a:r>
          </a:p>
          <a:p>
            <a:pPr eaLnBrk="1" hangingPunct="1">
              <a:lnSpc>
                <a:spcPct val="90000"/>
              </a:lnSpc>
            </a:pPr>
            <a:r>
              <a:rPr lang="en-US" altLang="en-US" dirty="0" smtClean="0"/>
              <a:t>Easy to implement.</a:t>
            </a:r>
          </a:p>
          <a:p>
            <a:pPr eaLnBrk="1" hangingPunct="1">
              <a:lnSpc>
                <a:spcPct val="90000"/>
              </a:lnSpc>
            </a:pPr>
            <a:r>
              <a:rPr lang="en-US" altLang="en-US" dirty="0" smtClean="0"/>
              <a:t>Easy choice if characteristics of your problem are unknown.</a:t>
            </a:r>
          </a:p>
          <a:p>
            <a:pPr eaLnBrk="1" hangingPunct="1">
              <a:lnSpc>
                <a:spcPct val="90000"/>
              </a:lnSpc>
            </a:pPr>
            <a:endParaRPr lang="en-US" altLang="en-US" dirty="0" smtClean="0"/>
          </a:p>
          <a:p>
            <a:pPr eaLnBrk="1" hangingPunct="1">
              <a:lnSpc>
                <a:spcPct val="90000"/>
              </a:lnSpc>
            </a:pPr>
            <a:r>
              <a:rPr lang="en-US" altLang="en-US" dirty="0" smtClean="0"/>
              <a:t>Can be sensitive to the choice of distance metric.</a:t>
            </a:r>
          </a:p>
          <a:p>
            <a:pPr lvl="1" eaLnBrk="1" hangingPunct="1">
              <a:lnSpc>
                <a:spcPct val="90000"/>
              </a:lnSpc>
            </a:pPr>
            <a:r>
              <a:rPr lang="en-US" altLang="en-US" dirty="0" smtClean="0"/>
              <a:t>Often normalize feature axis values, e.g., z-score or [0, 1]</a:t>
            </a:r>
          </a:p>
          <a:p>
            <a:pPr lvl="2" eaLnBrk="1" hangingPunct="1">
              <a:lnSpc>
                <a:spcPct val="90000"/>
              </a:lnSpc>
            </a:pPr>
            <a:r>
              <a:rPr lang="en-US" altLang="en-US" dirty="0" smtClean="0"/>
              <a:t>E.g., if one feature runs larger in magnitude than another</a:t>
            </a:r>
          </a:p>
          <a:p>
            <a:pPr lvl="1" eaLnBrk="1" hangingPunct="1">
              <a:lnSpc>
                <a:spcPct val="90000"/>
              </a:lnSpc>
            </a:pPr>
            <a:r>
              <a:rPr lang="en-US" altLang="en-US" dirty="0" smtClean="0"/>
              <a:t>Categorical feature axes are difficult, e.g., Color as Red/Blue/Green</a:t>
            </a:r>
          </a:p>
          <a:p>
            <a:pPr lvl="2" eaLnBrk="1" hangingPunct="1">
              <a:lnSpc>
                <a:spcPct val="90000"/>
              </a:lnSpc>
            </a:pPr>
            <a:r>
              <a:rPr lang="en-US" altLang="en-US" dirty="0" smtClean="0"/>
              <a:t>Maybe use the absolute differences of their wavelengths?</a:t>
            </a:r>
          </a:p>
          <a:p>
            <a:pPr lvl="2" eaLnBrk="1" hangingPunct="1">
              <a:lnSpc>
                <a:spcPct val="90000"/>
              </a:lnSpc>
            </a:pPr>
            <a:r>
              <a:rPr lang="en-US" altLang="en-US" dirty="0" smtClean="0"/>
              <a:t>But what about French/Italian/Thai/Burger?</a:t>
            </a:r>
          </a:p>
          <a:p>
            <a:pPr lvl="2" eaLnBrk="1" hangingPunct="1">
              <a:lnSpc>
                <a:spcPct val="90000"/>
              </a:lnSpc>
            </a:pPr>
            <a:r>
              <a:rPr lang="en-US" altLang="en-US" dirty="0" smtClean="0"/>
              <a:t>Often used: delta(A,B) = {IF (A=B) THEN 0 ELSE 1}</a:t>
            </a:r>
          </a:p>
          <a:p>
            <a:pPr eaLnBrk="1" hangingPunct="1">
              <a:lnSpc>
                <a:spcPct val="90000"/>
              </a:lnSpc>
            </a:pPr>
            <a:endParaRPr lang="en-US" altLang="en-US" dirty="0" smtClean="0"/>
          </a:p>
          <a:p>
            <a:pPr eaLnBrk="1" hangingPunct="1">
              <a:lnSpc>
                <a:spcPct val="90000"/>
              </a:lnSpc>
            </a:pPr>
            <a:r>
              <a:rPr lang="en-US" altLang="en-US" dirty="0" smtClean="0"/>
              <a:t>Can encounter problems with sparse training data.</a:t>
            </a:r>
          </a:p>
          <a:p>
            <a:pPr eaLnBrk="1" hangingPunct="1">
              <a:lnSpc>
                <a:spcPct val="90000"/>
              </a:lnSpc>
            </a:pPr>
            <a:endParaRPr lang="en-US" altLang="en-US" dirty="0" smtClean="0"/>
          </a:p>
          <a:p>
            <a:pPr eaLnBrk="1" hangingPunct="1">
              <a:lnSpc>
                <a:spcPct val="90000"/>
              </a:lnSpc>
            </a:pPr>
            <a:r>
              <a:rPr lang="en-US" altLang="en-US" dirty="0" smtClean="0"/>
              <a:t>Can encounter problems in very high dimensional spaces.</a:t>
            </a:r>
          </a:p>
          <a:p>
            <a:pPr lvl="1" eaLnBrk="1" hangingPunct="1">
              <a:lnSpc>
                <a:spcPct val="90000"/>
              </a:lnSpc>
            </a:pPr>
            <a:r>
              <a:rPr lang="en-US" altLang="en-US" dirty="0" smtClean="0"/>
              <a:t>Most points are corners.</a:t>
            </a:r>
          </a:p>
          <a:p>
            <a:pPr lvl="1" eaLnBrk="1" hangingPunct="1">
              <a:lnSpc>
                <a:spcPct val="90000"/>
              </a:lnSpc>
            </a:pPr>
            <a:r>
              <a:rPr lang="en-US" altLang="en-US" dirty="0" smtClean="0"/>
              <a:t>Most points are at the edge of the space.</a:t>
            </a:r>
          </a:p>
          <a:p>
            <a:pPr lvl="1" eaLnBrk="1" hangingPunct="1">
              <a:lnSpc>
                <a:spcPct val="90000"/>
              </a:lnSpc>
            </a:pPr>
            <a:r>
              <a:rPr lang="en-US" altLang="en-US" dirty="0" smtClean="0"/>
              <a:t>Most points are neighbors of most other points.</a:t>
            </a:r>
          </a:p>
          <a:p>
            <a:pPr eaLnBrk="1" hangingPunct="1">
              <a:lnSpc>
                <a:spcPct val="90000"/>
              </a:lnSpc>
              <a:buFontTx/>
              <a:buNone/>
            </a:pPr>
            <a:r>
              <a:rPr lang="en-US" altLang="en-US" dirty="0" smtClean="0"/>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Linear Classifiers</a:t>
            </a:r>
          </a:p>
        </p:txBody>
      </p:sp>
      <p:sp>
        <p:nvSpPr>
          <p:cNvPr id="30723" name="Rectangle 3"/>
          <p:cNvSpPr>
            <a:spLocks noGrp="1" noChangeArrowheads="1"/>
          </p:cNvSpPr>
          <p:nvPr>
            <p:ph type="body" idx="1"/>
          </p:nvPr>
        </p:nvSpPr>
        <p:spPr>
          <a:xfrm>
            <a:off x="609600" y="1143000"/>
            <a:ext cx="7848600" cy="5410200"/>
          </a:xfrm>
        </p:spPr>
        <p:txBody>
          <a:bodyPr/>
          <a:lstStyle/>
          <a:p>
            <a:pPr eaLnBrk="1" hangingPunct="1">
              <a:lnSpc>
                <a:spcPct val="90000"/>
              </a:lnSpc>
            </a:pPr>
            <a:r>
              <a:rPr lang="en-US" altLang="en-US" sz="1400" smtClean="0"/>
              <a:t>Linear classifier </a:t>
            </a:r>
            <a:r>
              <a:rPr lang="en-US" altLang="en-US" sz="1400" smtClean="0">
                <a:sym typeface="Wingdings" pitchFamily="2" charset="2"/>
              </a:rPr>
              <a:t> single linear decision boundary</a:t>
            </a:r>
            <a:br>
              <a:rPr lang="en-US" altLang="en-US" sz="1400" smtClean="0">
                <a:sym typeface="Wingdings" pitchFamily="2" charset="2"/>
              </a:rPr>
            </a:br>
            <a:r>
              <a:rPr lang="en-US" altLang="en-US" sz="1400" smtClean="0">
                <a:sym typeface="Wingdings" pitchFamily="2" charset="2"/>
              </a:rPr>
              <a:t>   </a:t>
            </a:r>
            <a:r>
              <a:rPr lang="en-US" altLang="en-US" sz="1400" smtClean="0"/>
              <a:t>(for 2-class case) </a:t>
            </a:r>
          </a:p>
          <a:p>
            <a:pPr eaLnBrk="1" hangingPunct="1">
              <a:lnSpc>
                <a:spcPct val="90000"/>
              </a:lnSpc>
            </a:pPr>
            <a:endParaRPr lang="en-US" altLang="en-US" sz="1400" smtClean="0"/>
          </a:p>
          <a:p>
            <a:pPr eaLnBrk="1" hangingPunct="1">
              <a:lnSpc>
                <a:spcPct val="90000"/>
              </a:lnSpc>
            </a:pPr>
            <a:r>
              <a:rPr lang="en-US" altLang="en-US" sz="1400" smtClean="0"/>
              <a:t>We can always represent a linear decision boundary by a linear equation:</a:t>
            </a:r>
          </a:p>
          <a:p>
            <a:pPr eaLnBrk="1" hangingPunct="1">
              <a:lnSpc>
                <a:spcPct val="90000"/>
              </a:lnSpc>
              <a:buFontTx/>
              <a:buNone/>
            </a:pPr>
            <a:r>
              <a:rPr lang="en-US" altLang="en-US" sz="1400" smtClean="0"/>
              <a:t>           w</a:t>
            </a:r>
            <a:r>
              <a:rPr lang="en-US" altLang="en-US" sz="1400" baseline="-25000" smtClean="0"/>
              <a:t>1</a:t>
            </a:r>
            <a:r>
              <a:rPr lang="en-US" altLang="en-US" sz="1400" smtClean="0"/>
              <a:t> x</a:t>
            </a:r>
            <a:r>
              <a:rPr lang="en-US" altLang="en-US" sz="1400" baseline="-25000" smtClean="0"/>
              <a:t>1</a:t>
            </a:r>
            <a:r>
              <a:rPr lang="en-US" altLang="en-US" sz="1400" smtClean="0"/>
              <a:t> + w</a:t>
            </a:r>
            <a:r>
              <a:rPr lang="en-US" altLang="en-US" sz="1400" baseline="-25000" smtClean="0"/>
              <a:t>2</a:t>
            </a:r>
            <a:r>
              <a:rPr lang="en-US" altLang="en-US" sz="1400" smtClean="0"/>
              <a:t> x</a:t>
            </a:r>
            <a:r>
              <a:rPr lang="en-US" altLang="en-US" sz="1400" baseline="-25000" smtClean="0"/>
              <a:t>2</a:t>
            </a:r>
            <a:r>
              <a:rPr lang="en-US" altLang="en-US" sz="1400" smtClean="0"/>
              <a:t> + … + w</a:t>
            </a:r>
            <a:r>
              <a:rPr lang="en-US" altLang="en-US" sz="1400" baseline="-25000" smtClean="0"/>
              <a:t>d</a:t>
            </a:r>
            <a:r>
              <a:rPr lang="en-US" altLang="en-US" sz="1400" smtClean="0"/>
              <a:t> x</a:t>
            </a:r>
            <a:r>
              <a:rPr lang="en-US" altLang="en-US" sz="1400" baseline="-25000" smtClean="0"/>
              <a:t>d</a:t>
            </a:r>
            <a:r>
              <a:rPr lang="en-US" altLang="en-US" sz="1400" smtClean="0"/>
              <a:t>    =  </a:t>
            </a:r>
            <a:r>
              <a:rPr lang="en-US" altLang="en-US" smtClean="0">
                <a:latin typeface="Symbol" pitchFamily="18" charset="2"/>
              </a:rPr>
              <a:t>S</a:t>
            </a:r>
            <a:r>
              <a:rPr lang="en-US" altLang="en-US" sz="1400" smtClean="0"/>
              <a:t> w</a:t>
            </a:r>
            <a:r>
              <a:rPr lang="en-US" altLang="en-US" sz="1400" baseline="-25000" smtClean="0"/>
              <a:t>j</a:t>
            </a:r>
            <a:r>
              <a:rPr lang="en-US" altLang="en-US" sz="1400" smtClean="0"/>
              <a:t> x</a:t>
            </a:r>
            <a:r>
              <a:rPr lang="en-US" altLang="en-US" sz="1400" baseline="-25000" smtClean="0"/>
              <a:t>j</a:t>
            </a:r>
            <a:r>
              <a:rPr lang="en-US" altLang="en-US" sz="1400" smtClean="0"/>
              <a:t>  =  </a:t>
            </a:r>
            <a:r>
              <a:rPr lang="en-US" altLang="en-US" sz="1400" u="sng" smtClean="0"/>
              <a:t>w</a:t>
            </a:r>
            <a:r>
              <a:rPr lang="en-US" altLang="en-US" sz="1400" baseline="30000" smtClean="0"/>
              <a:t>t</a:t>
            </a:r>
            <a:r>
              <a:rPr lang="en-US" altLang="en-US" sz="1400" smtClean="0"/>
              <a:t> </a:t>
            </a:r>
            <a:r>
              <a:rPr lang="en-US" altLang="en-US" sz="1400" u="sng" smtClean="0"/>
              <a:t>x</a:t>
            </a:r>
            <a:r>
              <a:rPr lang="en-US" altLang="en-US" sz="1400" smtClean="0"/>
              <a:t> = 0</a:t>
            </a:r>
          </a:p>
          <a:p>
            <a:pPr eaLnBrk="1" hangingPunct="1">
              <a:lnSpc>
                <a:spcPct val="90000"/>
              </a:lnSpc>
              <a:buFontTx/>
              <a:buNone/>
            </a:pPr>
            <a:endParaRPr lang="en-US" altLang="en-US" sz="1400" smtClean="0"/>
          </a:p>
          <a:p>
            <a:pPr eaLnBrk="1" hangingPunct="1">
              <a:lnSpc>
                <a:spcPct val="90000"/>
              </a:lnSpc>
            </a:pPr>
            <a:r>
              <a:rPr lang="en-US" altLang="en-US" sz="1400" smtClean="0"/>
              <a:t>In d dimensions, this defines a (d-1) dimensional hyperplane</a:t>
            </a:r>
          </a:p>
          <a:p>
            <a:pPr marL="762000" lvl="1" indent="-304800" eaLnBrk="1" hangingPunct="1">
              <a:lnSpc>
                <a:spcPct val="90000"/>
              </a:lnSpc>
            </a:pPr>
            <a:r>
              <a:rPr lang="en-US" altLang="en-US" sz="1200" smtClean="0"/>
              <a:t>d=3, we get a plane;  d=2, we get a line</a:t>
            </a:r>
          </a:p>
          <a:p>
            <a:pPr marL="762000" lvl="1" indent="-304800" eaLnBrk="1" hangingPunct="1">
              <a:lnSpc>
                <a:spcPct val="90000"/>
              </a:lnSpc>
            </a:pPr>
            <a:endParaRPr lang="en-US" altLang="en-US" sz="1200" smtClean="0"/>
          </a:p>
          <a:p>
            <a:pPr eaLnBrk="1" hangingPunct="1">
              <a:lnSpc>
                <a:spcPct val="90000"/>
              </a:lnSpc>
            </a:pPr>
            <a:r>
              <a:rPr lang="en-US" altLang="en-US" sz="1400" smtClean="0"/>
              <a:t>For prediction we simply see if </a:t>
            </a:r>
            <a:r>
              <a:rPr lang="en-US" altLang="en-US" smtClean="0">
                <a:latin typeface="Symbol" pitchFamily="18" charset="2"/>
              </a:rPr>
              <a:t>S</a:t>
            </a:r>
            <a:r>
              <a:rPr lang="en-US" altLang="en-US" sz="1400" smtClean="0"/>
              <a:t> w</a:t>
            </a:r>
            <a:r>
              <a:rPr lang="en-US" altLang="en-US" sz="1400" baseline="-25000" smtClean="0"/>
              <a:t>j</a:t>
            </a:r>
            <a:r>
              <a:rPr lang="en-US" altLang="en-US" sz="1400" smtClean="0"/>
              <a:t> x</a:t>
            </a:r>
            <a:r>
              <a:rPr lang="en-US" altLang="en-US" sz="1400" baseline="-25000" smtClean="0"/>
              <a:t>j</a:t>
            </a:r>
            <a:r>
              <a:rPr lang="en-US" altLang="en-US" sz="1400" smtClean="0"/>
              <a:t> &gt; 0  </a:t>
            </a:r>
          </a:p>
          <a:p>
            <a:pPr eaLnBrk="1" hangingPunct="1">
              <a:lnSpc>
                <a:spcPct val="90000"/>
              </a:lnSpc>
            </a:pPr>
            <a:endParaRPr lang="en-US" altLang="en-US" sz="1400" smtClean="0"/>
          </a:p>
          <a:p>
            <a:pPr eaLnBrk="1" hangingPunct="1">
              <a:lnSpc>
                <a:spcPct val="90000"/>
              </a:lnSpc>
            </a:pPr>
            <a:r>
              <a:rPr lang="en-US" altLang="en-US" sz="1400" smtClean="0"/>
              <a:t>The w</a:t>
            </a:r>
            <a:r>
              <a:rPr lang="en-US" altLang="en-US" sz="1400" baseline="-25000" smtClean="0"/>
              <a:t>i</a:t>
            </a:r>
            <a:r>
              <a:rPr lang="en-US" altLang="en-US" sz="1400" smtClean="0"/>
              <a:t> are the weights (parameters)</a:t>
            </a:r>
          </a:p>
          <a:p>
            <a:pPr marL="762000" lvl="1" indent="-304800" eaLnBrk="1" hangingPunct="1">
              <a:lnSpc>
                <a:spcPct val="90000"/>
              </a:lnSpc>
            </a:pPr>
            <a:r>
              <a:rPr lang="en-US" altLang="en-US" sz="1200" smtClean="0"/>
              <a:t>Learning consists of searching in the d-dimensional weight space for the set of weights (the linear boundary) that minimizes an error measure</a:t>
            </a:r>
          </a:p>
          <a:p>
            <a:pPr marL="762000" lvl="1" indent="-304800" eaLnBrk="1" hangingPunct="1">
              <a:lnSpc>
                <a:spcPct val="90000"/>
              </a:lnSpc>
            </a:pPr>
            <a:r>
              <a:rPr lang="en-US" altLang="en-US" sz="1200" smtClean="0"/>
              <a:t>A threshold can be introduced by a “dummy” feature that is always one; its weight corresponds to (the negative of) the threshold</a:t>
            </a:r>
          </a:p>
          <a:p>
            <a:pPr marL="762000" lvl="1" indent="-304800" eaLnBrk="1" hangingPunct="1">
              <a:lnSpc>
                <a:spcPct val="90000"/>
              </a:lnSpc>
            </a:pPr>
            <a:endParaRPr lang="en-US" altLang="en-US" sz="1200" smtClean="0"/>
          </a:p>
          <a:p>
            <a:pPr marL="762000" lvl="1" indent="-304800" eaLnBrk="1" hangingPunct="1">
              <a:lnSpc>
                <a:spcPct val="90000"/>
              </a:lnSpc>
            </a:pPr>
            <a:endParaRPr lang="en-US" altLang="en-US" sz="1200" smtClean="0"/>
          </a:p>
          <a:p>
            <a:pPr eaLnBrk="1" hangingPunct="1">
              <a:lnSpc>
                <a:spcPct val="90000"/>
              </a:lnSpc>
            </a:pPr>
            <a:r>
              <a:rPr lang="en-US" altLang="en-US" sz="1400" smtClean="0"/>
              <a:t>Note that a minimum distance classifier is a special (restricted) case of a linear classifier</a:t>
            </a:r>
          </a:p>
          <a:p>
            <a:pPr marL="762000" lvl="1" indent="-304800" eaLnBrk="1" hangingPunct="1">
              <a:lnSpc>
                <a:spcPct val="90000"/>
              </a:lnSpc>
            </a:pPr>
            <a:endParaRPr lang="en-US" altLang="en-US" sz="1200" smtClean="0"/>
          </a:p>
          <a:p>
            <a:pPr eaLnBrk="1" hangingPunct="1">
              <a:lnSpc>
                <a:spcPct val="90000"/>
              </a:lnSpc>
              <a:buFontTx/>
              <a:buNone/>
            </a:pPr>
            <a:endParaRPr lang="en-US" altLang="en-US" sz="1400" smtClean="0"/>
          </a:p>
          <a:p>
            <a:pPr eaLnBrk="1" hangingPunct="1">
              <a:lnSpc>
                <a:spcPct val="90000"/>
              </a:lnSpc>
              <a:buFontTx/>
              <a:buNone/>
            </a:pPr>
            <a:r>
              <a:rPr lang="en-US" altLang="en-US" sz="1400" smtClean="0"/>
              <a:t>    </a:t>
            </a:r>
          </a:p>
          <a:p>
            <a:pPr eaLnBrk="1" hangingPunct="1">
              <a:lnSpc>
                <a:spcPct val="90000"/>
              </a:lnSpc>
              <a:buFontTx/>
              <a:buNone/>
            </a:pPr>
            <a:endParaRPr lang="en-US" altLang="en-US" sz="1400" smtClean="0"/>
          </a:p>
          <a:p>
            <a:pPr eaLnBrk="1" hangingPunct="1">
              <a:lnSpc>
                <a:spcPct val="90000"/>
              </a:lnSpc>
              <a:buFontTx/>
              <a:buNone/>
            </a:pPr>
            <a:r>
              <a:rPr lang="en-US" altLang="en-US" sz="1400" smtClean="0"/>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564" y="5732"/>
            <a:ext cx="682942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553200" y="1244666"/>
            <a:ext cx="1371600" cy="646331"/>
          </a:xfrm>
          <a:prstGeom prst="rect">
            <a:avLst/>
          </a:prstGeom>
          <a:noFill/>
          <a:ln>
            <a:solidFill>
              <a:srgbClr val="FF0000"/>
            </a:solidFill>
          </a:ln>
        </p:spPr>
        <p:txBody>
          <a:bodyPr wrap="square" rtlCol="0">
            <a:spAutoFit/>
          </a:bodyPr>
          <a:lstStyle/>
          <a:p>
            <a:r>
              <a:rPr lang="en-US" dirty="0" smtClean="0">
                <a:solidFill>
                  <a:srgbClr val="FF0000"/>
                </a:solidFill>
              </a:rPr>
              <a:t>Thanks to </a:t>
            </a:r>
            <a:r>
              <a:rPr lang="en-US" dirty="0" err="1" smtClean="0">
                <a:solidFill>
                  <a:srgbClr val="FF0000"/>
                </a:solidFill>
              </a:rPr>
              <a:t>Xiaohui</a:t>
            </a:r>
            <a:r>
              <a:rPr lang="en-US" dirty="0" smtClean="0">
                <a:solidFill>
                  <a:srgbClr val="FF0000"/>
                </a:solidFill>
              </a:rPr>
              <a:t> </a:t>
            </a:r>
            <a:r>
              <a:rPr lang="en-US" dirty="0" err="1" smtClean="0">
                <a:solidFill>
                  <a:srgbClr val="FF0000"/>
                </a:solidFill>
              </a:rPr>
              <a:t>Xie</a:t>
            </a:r>
            <a:endParaRPr lang="en-US" dirty="0">
              <a:solidFill>
                <a:srgbClr val="FF0000"/>
              </a:solidFill>
            </a:endParaRPr>
          </a:p>
        </p:txBody>
      </p:sp>
      <p:pic>
        <p:nvPicPr>
          <p:cNvPr id="1054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76" y="3352800"/>
            <a:ext cx="754380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8243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3726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The Perceptron Classifier  </a:t>
            </a:r>
            <a:r>
              <a:rPr lang="en-US" altLang="en-US" sz="1200" smtClean="0"/>
              <a:t>(pages 729-731 in text)</a:t>
            </a:r>
          </a:p>
        </p:txBody>
      </p:sp>
      <p:pic>
        <p:nvPicPr>
          <p:cNvPr id="35843" name="Picture 2" descr="http://upload.wikimedia.org/wikipedia/commons/8/89/Perceptr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43000"/>
            <a:ext cx="5557838"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4" name="Group 7"/>
          <p:cNvGrpSpPr>
            <a:grpSpLocks/>
          </p:cNvGrpSpPr>
          <p:nvPr/>
        </p:nvGrpSpPr>
        <p:grpSpPr bwMode="auto">
          <a:xfrm>
            <a:off x="1485900" y="4038600"/>
            <a:ext cx="1295400" cy="1762125"/>
            <a:chOff x="1485900" y="4038600"/>
            <a:chExt cx="1295400" cy="1761530"/>
          </a:xfrm>
        </p:grpSpPr>
        <p:cxnSp>
          <p:nvCxnSpPr>
            <p:cNvPr id="6" name="Straight Arrow Connector 5"/>
            <p:cNvCxnSpPr/>
            <p:nvPr/>
          </p:nvCxnSpPr>
          <p:spPr>
            <a:xfrm flipV="1">
              <a:off x="2133600" y="4038600"/>
              <a:ext cx="0" cy="837917"/>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5858" name="TextBox 6"/>
            <p:cNvSpPr txBox="1">
              <a:spLocks noChangeArrowheads="1"/>
            </p:cNvSpPr>
            <p:nvPr/>
          </p:nvSpPr>
          <p:spPr bwMode="auto">
            <a:xfrm>
              <a:off x="1485900" y="4876800"/>
              <a:ext cx="1295400" cy="92333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rgbClr val="FF0000"/>
                  </a:solidFill>
                </a:rPr>
                <a:t>Input</a:t>
              </a:r>
            </a:p>
            <a:p>
              <a:pPr eaLnBrk="1" hangingPunct="1"/>
              <a:r>
                <a:rPr lang="en-US" altLang="en-US">
                  <a:solidFill>
                    <a:srgbClr val="FF0000"/>
                  </a:solidFill>
                </a:rPr>
                <a:t>Attributes</a:t>
              </a:r>
            </a:p>
            <a:p>
              <a:pPr eaLnBrk="1" hangingPunct="1"/>
              <a:r>
                <a:rPr lang="en-US" altLang="en-US">
                  <a:solidFill>
                    <a:srgbClr val="FF0000"/>
                  </a:solidFill>
                </a:rPr>
                <a:t>(Features)</a:t>
              </a:r>
            </a:p>
          </p:txBody>
        </p:sp>
      </p:grpSp>
      <p:grpSp>
        <p:nvGrpSpPr>
          <p:cNvPr id="35845" name="Group 9"/>
          <p:cNvGrpSpPr>
            <a:grpSpLocks/>
          </p:cNvGrpSpPr>
          <p:nvPr/>
        </p:nvGrpSpPr>
        <p:grpSpPr bwMode="auto">
          <a:xfrm>
            <a:off x="3048000" y="3581400"/>
            <a:ext cx="1295400" cy="2219325"/>
            <a:chOff x="3048000" y="3581400"/>
            <a:chExt cx="1295400" cy="2218730"/>
          </a:xfrm>
        </p:grpSpPr>
        <p:cxnSp>
          <p:nvCxnSpPr>
            <p:cNvPr id="13" name="Straight Arrow Connector 12"/>
            <p:cNvCxnSpPr/>
            <p:nvPr/>
          </p:nvCxnSpPr>
          <p:spPr>
            <a:xfrm flipH="1" flipV="1">
              <a:off x="3276600" y="3581400"/>
              <a:ext cx="419100" cy="1295053"/>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5856" name="TextBox 13"/>
            <p:cNvSpPr txBox="1">
              <a:spLocks noChangeArrowheads="1"/>
            </p:cNvSpPr>
            <p:nvPr/>
          </p:nvSpPr>
          <p:spPr bwMode="auto">
            <a:xfrm>
              <a:off x="3048000" y="4876800"/>
              <a:ext cx="1295400" cy="92333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rgbClr val="FF0000"/>
                  </a:solidFill>
                </a:rPr>
                <a:t>Weights For Input</a:t>
              </a:r>
            </a:p>
            <a:p>
              <a:pPr eaLnBrk="1" hangingPunct="1"/>
              <a:r>
                <a:rPr lang="en-US" altLang="en-US">
                  <a:solidFill>
                    <a:srgbClr val="FF0000"/>
                  </a:solidFill>
                </a:rPr>
                <a:t>Attributes</a:t>
              </a:r>
            </a:p>
          </p:txBody>
        </p:sp>
      </p:grpSp>
      <p:grpSp>
        <p:nvGrpSpPr>
          <p:cNvPr id="35846" name="Group 14"/>
          <p:cNvGrpSpPr>
            <a:grpSpLocks/>
          </p:cNvGrpSpPr>
          <p:nvPr/>
        </p:nvGrpSpPr>
        <p:grpSpPr bwMode="auto">
          <a:xfrm>
            <a:off x="4572000" y="4267200"/>
            <a:ext cx="1295400" cy="1255713"/>
            <a:chOff x="4572000" y="4267200"/>
            <a:chExt cx="1295400" cy="1255931"/>
          </a:xfrm>
        </p:grpSpPr>
        <p:cxnSp>
          <p:nvCxnSpPr>
            <p:cNvPr id="18" name="Straight Arrow Connector 17"/>
            <p:cNvCxnSpPr/>
            <p:nvPr/>
          </p:nvCxnSpPr>
          <p:spPr>
            <a:xfrm flipH="1" flipV="1">
              <a:off x="4648200" y="4267200"/>
              <a:ext cx="571500" cy="609706"/>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5854" name="TextBox 18"/>
            <p:cNvSpPr txBox="1">
              <a:spLocks noChangeArrowheads="1"/>
            </p:cNvSpPr>
            <p:nvPr/>
          </p:nvSpPr>
          <p:spPr bwMode="auto">
            <a:xfrm>
              <a:off x="4572000" y="4876800"/>
              <a:ext cx="1295400" cy="64633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rgbClr val="FF0000"/>
                  </a:solidFill>
                </a:rPr>
                <a:t>Bias or Threshold</a:t>
              </a:r>
            </a:p>
          </p:txBody>
        </p:sp>
      </p:grpSp>
      <p:grpSp>
        <p:nvGrpSpPr>
          <p:cNvPr id="35847" name="Group 21"/>
          <p:cNvGrpSpPr>
            <a:grpSpLocks/>
          </p:cNvGrpSpPr>
          <p:nvPr/>
        </p:nvGrpSpPr>
        <p:grpSpPr bwMode="auto">
          <a:xfrm>
            <a:off x="5029200" y="3124200"/>
            <a:ext cx="1352550" cy="1373188"/>
            <a:chOff x="4514850" y="4150182"/>
            <a:chExt cx="1352550" cy="1372949"/>
          </a:xfrm>
        </p:grpSpPr>
        <p:cxnSp>
          <p:nvCxnSpPr>
            <p:cNvPr id="23" name="Straight Arrow Connector 22"/>
            <p:cNvCxnSpPr/>
            <p:nvPr/>
          </p:nvCxnSpPr>
          <p:spPr>
            <a:xfrm flipH="1" flipV="1">
              <a:off x="4514850" y="4150182"/>
              <a:ext cx="704850" cy="726948"/>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5852" name="TextBox 23"/>
            <p:cNvSpPr txBox="1">
              <a:spLocks noChangeArrowheads="1"/>
            </p:cNvSpPr>
            <p:nvPr/>
          </p:nvSpPr>
          <p:spPr bwMode="auto">
            <a:xfrm>
              <a:off x="4572000" y="4876800"/>
              <a:ext cx="1295400" cy="646331"/>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rgbClr val="FF0000"/>
                  </a:solidFill>
                </a:rPr>
                <a:t>Transfer Function</a:t>
              </a:r>
            </a:p>
          </p:txBody>
        </p:sp>
      </p:grpSp>
      <p:grpSp>
        <p:nvGrpSpPr>
          <p:cNvPr id="35848" name="Group 25"/>
          <p:cNvGrpSpPr>
            <a:grpSpLocks/>
          </p:cNvGrpSpPr>
          <p:nvPr/>
        </p:nvGrpSpPr>
        <p:grpSpPr bwMode="auto">
          <a:xfrm>
            <a:off x="6858000" y="2827338"/>
            <a:ext cx="914400" cy="1665287"/>
            <a:chOff x="3048000" y="3581400"/>
            <a:chExt cx="914400" cy="1664732"/>
          </a:xfrm>
        </p:grpSpPr>
        <p:cxnSp>
          <p:nvCxnSpPr>
            <p:cNvPr id="27" name="Straight Arrow Connector 26"/>
            <p:cNvCxnSpPr/>
            <p:nvPr/>
          </p:nvCxnSpPr>
          <p:spPr>
            <a:xfrm flipH="1" flipV="1">
              <a:off x="3276600" y="3581400"/>
              <a:ext cx="419100" cy="1294968"/>
            </a:xfrm>
            <a:prstGeom prst="straightConnector1">
              <a:avLst/>
            </a:prstGeom>
            <a:ln w="25400">
              <a:solidFill>
                <a:srgbClr val="FF0000"/>
              </a:solidFill>
              <a:tailEnd type="arrow" w="lg" len="lg"/>
            </a:ln>
          </p:spPr>
          <p:style>
            <a:lnRef idx="1">
              <a:schemeClr val="accent1"/>
            </a:lnRef>
            <a:fillRef idx="0">
              <a:schemeClr val="accent1"/>
            </a:fillRef>
            <a:effectRef idx="0">
              <a:schemeClr val="accent1"/>
            </a:effectRef>
            <a:fontRef idx="minor">
              <a:schemeClr val="tx1"/>
            </a:fontRef>
          </p:style>
        </p:cxnSp>
        <p:sp>
          <p:nvSpPr>
            <p:cNvPr id="35850" name="TextBox 27"/>
            <p:cNvSpPr txBox="1">
              <a:spLocks noChangeArrowheads="1"/>
            </p:cNvSpPr>
            <p:nvPr/>
          </p:nvSpPr>
          <p:spPr bwMode="auto">
            <a:xfrm>
              <a:off x="3048000" y="4876800"/>
              <a:ext cx="914400" cy="369332"/>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rgbClr val="FF0000"/>
                  </a:solidFill>
                </a:rPr>
                <a:t>Output</a:t>
              </a: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The Perceptron Classifier  </a:t>
            </a:r>
            <a:r>
              <a:rPr lang="en-US" altLang="en-US" sz="1200" smtClean="0"/>
              <a:t>(pages 729-731 in text)</a:t>
            </a:r>
          </a:p>
        </p:txBody>
      </p:sp>
      <p:sp>
        <p:nvSpPr>
          <p:cNvPr id="34819" name="Rectangle 3"/>
          <p:cNvSpPr>
            <a:spLocks noGrp="1" noChangeArrowheads="1"/>
          </p:cNvSpPr>
          <p:nvPr>
            <p:ph type="body" idx="1"/>
          </p:nvPr>
        </p:nvSpPr>
        <p:spPr/>
        <p:txBody>
          <a:bodyPr/>
          <a:lstStyle/>
          <a:p>
            <a:pPr eaLnBrk="1" hangingPunct="1">
              <a:lnSpc>
                <a:spcPct val="90000"/>
              </a:lnSpc>
            </a:pPr>
            <a:r>
              <a:rPr lang="en-US" altLang="en-US" dirty="0" smtClean="0"/>
              <a:t>The perceptron classifier is just another name for a linear classifier for 2-class data, i.e.,</a:t>
            </a:r>
          </a:p>
          <a:p>
            <a:pPr eaLnBrk="1" hangingPunct="1">
              <a:lnSpc>
                <a:spcPct val="90000"/>
              </a:lnSpc>
              <a:buFontTx/>
              <a:buNone/>
            </a:pPr>
            <a:r>
              <a:rPr lang="en-US" altLang="en-US" dirty="0" smtClean="0"/>
              <a:t>       output(</a:t>
            </a:r>
            <a:r>
              <a:rPr lang="en-US" altLang="en-US" u="sng" dirty="0" smtClean="0"/>
              <a:t>x</a:t>
            </a:r>
            <a:r>
              <a:rPr lang="en-US" altLang="en-US" dirty="0" smtClean="0"/>
              <a:t>) = sign( </a:t>
            </a:r>
            <a:r>
              <a:rPr lang="en-US" altLang="en-US" sz="2400" dirty="0" smtClean="0">
                <a:latin typeface="Symbol" pitchFamily="18" charset="2"/>
              </a:rPr>
              <a:t>S</a:t>
            </a:r>
            <a:r>
              <a:rPr lang="en-US" altLang="en-US" dirty="0" smtClean="0"/>
              <a:t> </a:t>
            </a:r>
            <a:r>
              <a:rPr lang="en-US" altLang="en-US" dirty="0" err="1" smtClean="0"/>
              <a:t>w</a:t>
            </a:r>
            <a:r>
              <a:rPr lang="en-US" altLang="en-US" baseline="-25000" dirty="0" err="1" smtClean="0"/>
              <a:t>j</a:t>
            </a:r>
            <a:r>
              <a:rPr lang="en-US" altLang="en-US" dirty="0" smtClean="0"/>
              <a:t> </a:t>
            </a:r>
            <a:r>
              <a:rPr lang="en-US" altLang="en-US" dirty="0" err="1" smtClean="0"/>
              <a:t>x</a:t>
            </a:r>
            <a:r>
              <a:rPr lang="en-US" altLang="en-US" baseline="-25000" dirty="0" err="1" smtClean="0"/>
              <a:t>j</a:t>
            </a:r>
            <a:r>
              <a:rPr lang="en-US" altLang="en-US" dirty="0" smtClean="0"/>
              <a:t> )</a:t>
            </a:r>
          </a:p>
          <a:p>
            <a:pPr eaLnBrk="1" hangingPunct="1">
              <a:lnSpc>
                <a:spcPct val="90000"/>
              </a:lnSpc>
            </a:pPr>
            <a:endParaRPr lang="en-US" altLang="en-US" dirty="0" smtClean="0"/>
          </a:p>
          <a:p>
            <a:pPr eaLnBrk="1" hangingPunct="1">
              <a:lnSpc>
                <a:spcPct val="90000"/>
              </a:lnSpc>
            </a:pPr>
            <a:r>
              <a:rPr lang="en-US" altLang="en-US" dirty="0" smtClean="0"/>
              <a:t>Loosely motivated by a simple model of how neurons fire</a:t>
            </a:r>
          </a:p>
          <a:p>
            <a:pPr eaLnBrk="1" hangingPunct="1">
              <a:lnSpc>
                <a:spcPct val="90000"/>
              </a:lnSpc>
            </a:pPr>
            <a:endParaRPr lang="en-US" altLang="en-US" dirty="0" smtClean="0"/>
          </a:p>
          <a:p>
            <a:pPr eaLnBrk="1" hangingPunct="1">
              <a:lnSpc>
                <a:spcPct val="90000"/>
              </a:lnSpc>
            </a:pPr>
            <a:r>
              <a:rPr lang="en-US" altLang="en-US" dirty="0" smtClean="0"/>
              <a:t>For mathematical convenience, class labels are +1 for one class and -1 for the other</a:t>
            </a:r>
          </a:p>
          <a:p>
            <a:pPr eaLnBrk="1" hangingPunct="1">
              <a:lnSpc>
                <a:spcPct val="90000"/>
              </a:lnSpc>
            </a:pPr>
            <a:endParaRPr lang="en-US" altLang="en-US" dirty="0" smtClean="0"/>
          </a:p>
          <a:p>
            <a:pPr eaLnBrk="1" hangingPunct="1">
              <a:lnSpc>
                <a:spcPct val="90000"/>
              </a:lnSpc>
            </a:pPr>
            <a:r>
              <a:rPr lang="en-US" altLang="en-US" dirty="0" smtClean="0"/>
              <a:t>Two major types of algorithms for training </a:t>
            </a:r>
            <a:r>
              <a:rPr lang="en-US" altLang="en-US" dirty="0" err="1" smtClean="0"/>
              <a:t>perceptrons</a:t>
            </a:r>
            <a:endParaRPr lang="en-US" altLang="en-US" dirty="0" smtClean="0"/>
          </a:p>
          <a:p>
            <a:pPr lvl="1" eaLnBrk="1" hangingPunct="1">
              <a:lnSpc>
                <a:spcPct val="90000"/>
              </a:lnSpc>
            </a:pPr>
            <a:r>
              <a:rPr lang="en-US" altLang="en-US" dirty="0" smtClean="0"/>
              <a:t>Objective function = classification accuracy (“error correcting”)</a:t>
            </a:r>
          </a:p>
          <a:p>
            <a:pPr lvl="1" eaLnBrk="1" hangingPunct="1">
              <a:lnSpc>
                <a:spcPct val="90000"/>
              </a:lnSpc>
            </a:pPr>
            <a:r>
              <a:rPr lang="en-US" altLang="en-US" dirty="0" smtClean="0"/>
              <a:t>Objective function = squared error (use gradient descent)</a:t>
            </a:r>
          </a:p>
          <a:p>
            <a:pPr lvl="1" eaLnBrk="1" hangingPunct="1">
              <a:lnSpc>
                <a:spcPct val="90000"/>
              </a:lnSpc>
            </a:pPr>
            <a:endParaRPr lang="en-US" altLang="en-US" dirty="0" smtClean="0"/>
          </a:p>
          <a:p>
            <a:pPr lvl="1" eaLnBrk="1" hangingPunct="1">
              <a:lnSpc>
                <a:spcPct val="90000"/>
              </a:lnSpc>
            </a:pPr>
            <a:r>
              <a:rPr lang="en-US" altLang="en-US" dirty="0" smtClean="0"/>
              <a:t>Gradient descent is generally faster and more efficient – but there is a problem!  No gradient!</a:t>
            </a:r>
          </a:p>
          <a:p>
            <a:pPr eaLnBrk="1" hangingPunct="1">
              <a:lnSpc>
                <a:spcPct val="90000"/>
              </a:lnSpc>
              <a:buFontTx/>
              <a:buNone/>
            </a:pPr>
            <a:r>
              <a:rPr lang="en-US" altLang="en-US" dirty="0" smtClean="0"/>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Two different types of perceptron output</a:t>
            </a:r>
          </a:p>
        </p:txBody>
      </p:sp>
      <p:sp>
        <p:nvSpPr>
          <p:cNvPr id="36867" name="Text Box 11"/>
          <p:cNvSpPr txBox="1">
            <a:spLocks noChangeArrowheads="1"/>
          </p:cNvSpPr>
          <p:nvPr/>
        </p:nvSpPr>
        <p:spPr bwMode="auto">
          <a:xfrm>
            <a:off x="457200" y="990600"/>
            <a:ext cx="4727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x-axis below is f(</a:t>
            </a:r>
            <a:r>
              <a:rPr lang="en-US" altLang="en-US" u="sng">
                <a:latin typeface="Times New Roman" pitchFamily="18" charset="0"/>
              </a:rPr>
              <a:t>x</a:t>
            </a:r>
            <a:r>
              <a:rPr lang="en-US" altLang="en-US">
                <a:latin typeface="Times New Roman" pitchFamily="18" charset="0"/>
              </a:rPr>
              <a:t>) = f  = weighted sum of inputs</a:t>
            </a:r>
          </a:p>
          <a:p>
            <a:pPr>
              <a:spcBef>
                <a:spcPct val="0"/>
              </a:spcBef>
              <a:buSzTx/>
              <a:buFontTx/>
              <a:buNone/>
            </a:pPr>
            <a:r>
              <a:rPr lang="en-US" altLang="en-US">
                <a:latin typeface="Times New Roman" pitchFamily="18" charset="0"/>
              </a:rPr>
              <a:t>y-axis is the perceptron output</a:t>
            </a:r>
          </a:p>
        </p:txBody>
      </p:sp>
      <p:grpSp>
        <p:nvGrpSpPr>
          <p:cNvPr id="36868" name="Group 17"/>
          <p:cNvGrpSpPr>
            <a:grpSpLocks/>
          </p:cNvGrpSpPr>
          <p:nvPr/>
        </p:nvGrpSpPr>
        <p:grpSpPr bwMode="auto">
          <a:xfrm>
            <a:off x="1143000" y="3124200"/>
            <a:ext cx="2579688" cy="947738"/>
            <a:chOff x="1219200" y="3990975"/>
            <a:chExt cx="2579688" cy="947738"/>
          </a:xfrm>
        </p:grpSpPr>
        <p:sp>
          <p:nvSpPr>
            <p:cNvPr id="36881" name="Line 3"/>
            <p:cNvSpPr>
              <a:spLocks noChangeShapeType="1"/>
            </p:cNvSpPr>
            <p:nvPr/>
          </p:nvSpPr>
          <p:spPr bwMode="auto">
            <a:xfrm>
              <a:off x="1371600" y="4611688"/>
              <a:ext cx="1622425"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2" name="Text Box 8"/>
            <p:cNvSpPr txBox="1">
              <a:spLocks noChangeArrowheads="1"/>
            </p:cNvSpPr>
            <p:nvPr/>
          </p:nvSpPr>
          <p:spPr bwMode="auto">
            <a:xfrm>
              <a:off x="2587625" y="4554538"/>
              <a:ext cx="26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latin typeface="Times New Roman" pitchFamily="18" charset="0"/>
                </a:rPr>
                <a:t>f</a:t>
              </a:r>
            </a:p>
          </p:txBody>
        </p:sp>
        <p:sp>
          <p:nvSpPr>
            <p:cNvPr id="36883" name="Freeform 9"/>
            <p:cNvSpPr>
              <a:spLocks/>
            </p:cNvSpPr>
            <p:nvPr/>
          </p:nvSpPr>
          <p:spPr bwMode="auto">
            <a:xfrm>
              <a:off x="1219200" y="4267200"/>
              <a:ext cx="2130425" cy="671513"/>
            </a:xfrm>
            <a:custGeom>
              <a:avLst/>
              <a:gdLst>
                <a:gd name="T0" fmla="*/ 0 w 1008"/>
                <a:gd name="T1" fmla="*/ 2147483647 h 336"/>
                <a:gd name="T2" fmla="*/ 2147483647 w 1008"/>
                <a:gd name="T3" fmla="*/ 2147483647 h 336"/>
                <a:gd name="T4" fmla="*/ 2147483647 w 1008"/>
                <a:gd name="T5" fmla="*/ 2147483647 h 336"/>
                <a:gd name="T6" fmla="*/ 2147483647 w 1008"/>
                <a:gd name="T7" fmla="*/ 0 h 336"/>
                <a:gd name="T8" fmla="*/ 0 60000 65536"/>
                <a:gd name="T9" fmla="*/ 0 60000 65536"/>
                <a:gd name="T10" fmla="*/ 0 60000 65536"/>
                <a:gd name="T11" fmla="*/ 0 60000 65536"/>
                <a:gd name="T12" fmla="*/ 0 w 1008"/>
                <a:gd name="T13" fmla="*/ 0 h 336"/>
                <a:gd name="T14" fmla="*/ 1008 w 1008"/>
                <a:gd name="T15" fmla="*/ 336 h 336"/>
              </a:gdLst>
              <a:ahLst/>
              <a:cxnLst>
                <a:cxn ang="T8">
                  <a:pos x="T0" y="T1"/>
                </a:cxn>
                <a:cxn ang="T9">
                  <a:pos x="T2" y="T3"/>
                </a:cxn>
                <a:cxn ang="T10">
                  <a:pos x="T4" y="T5"/>
                </a:cxn>
                <a:cxn ang="T11">
                  <a:pos x="T6" y="T7"/>
                </a:cxn>
              </a:cxnLst>
              <a:rect l="T12" t="T13" r="T14" b="T15"/>
              <a:pathLst>
                <a:path w="1008" h="336">
                  <a:moveTo>
                    <a:pt x="0" y="336"/>
                  </a:moveTo>
                  <a:cubicBezTo>
                    <a:pt x="140" y="336"/>
                    <a:pt x="280" y="336"/>
                    <a:pt x="384" y="288"/>
                  </a:cubicBezTo>
                  <a:cubicBezTo>
                    <a:pt x="488" y="240"/>
                    <a:pt x="520" y="96"/>
                    <a:pt x="624" y="48"/>
                  </a:cubicBezTo>
                  <a:cubicBezTo>
                    <a:pt x="728" y="0"/>
                    <a:pt x="868" y="0"/>
                    <a:pt x="1008" y="0"/>
                  </a:cubicBez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884" name="Text Box 12"/>
            <p:cNvSpPr txBox="1">
              <a:spLocks noChangeArrowheads="1"/>
            </p:cNvSpPr>
            <p:nvPr/>
          </p:nvSpPr>
          <p:spPr bwMode="auto">
            <a:xfrm>
              <a:off x="3248025" y="3990975"/>
              <a:ext cx="550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latin typeface="Symbol" pitchFamily="18" charset="2"/>
                </a:rPr>
                <a:t>s(</a:t>
              </a:r>
              <a:r>
                <a:rPr lang="en-US" altLang="en-US" b="1">
                  <a:latin typeface="Times New Roman" pitchFamily="18" charset="0"/>
                </a:rPr>
                <a:t>f)</a:t>
              </a:r>
            </a:p>
          </p:txBody>
        </p:sp>
      </p:grpSp>
      <p:sp>
        <p:nvSpPr>
          <p:cNvPr id="36869" name="Line 13"/>
          <p:cNvSpPr>
            <a:spLocks noChangeShapeType="1"/>
          </p:cNvSpPr>
          <p:nvPr/>
        </p:nvSpPr>
        <p:spPr bwMode="auto">
          <a:xfrm flipH="1">
            <a:off x="3505200" y="1981200"/>
            <a:ext cx="114300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0" name="Text Box 14"/>
          <p:cNvSpPr txBox="1">
            <a:spLocks noChangeArrowheads="1"/>
          </p:cNvSpPr>
          <p:nvPr/>
        </p:nvSpPr>
        <p:spPr bwMode="auto">
          <a:xfrm>
            <a:off x="4572000" y="1752600"/>
            <a:ext cx="3657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Thresholded output (step function),</a:t>
            </a:r>
          </a:p>
          <a:p>
            <a:pPr>
              <a:spcBef>
                <a:spcPct val="0"/>
              </a:spcBef>
              <a:buSzTx/>
              <a:buFontTx/>
              <a:buNone/>
            </a:pPr>
            <a:r>
              <a:rPr lang="en-US" altLang="en-US">
                <a:latin typeface="Times New Roman" pitchFamily="18" charset="0"/>
              </a:rPr>
              <a:t> takes values +1 or -1</a:t>
            </a:r>
          </a:p>
          <a:p>
            <a:pPr>
              <a:spcBef>
                <a:spcPct val="0"/>
              </a:spcBef>
              <a:buSzTx/>
              <a:buFontTx/>
              <a:buNone/>
            </a:pPr>
            <a:endParaRPr lang="en-US" altLang="en-US">
              <a:latin typeface="Times New Roman" pitchFamily="18" charset="0"/>
            </a:endParaRPr>
          </a:p>
          <a:p>
            <a:pPr>
              <a:spcBef>
                <a:spcPct val="0"/>
              </a:spcBef>
              <a:buSzTx/>
              <a:buFontTx/>
              <a:buNone/>
            </a:pPr>
            <a:r>
              <a:rPr lang="en-US" altLang="en-US">
                <a:latin typeface="Times New Roman" pitchFamily="18" charset="0"/>
              </a:rPr>
              <a:t> </a:t>
            </a:r>
          </a:p>
        </p:txBody>
      </p:sp>
      <p:sp>
        <p:nvSpPr>
          <p:cNvPr id="652303" name="Text Box 15"/>
          <p:cNvSpPr txBox="1">
            <a:spLocks noChangeArrowheads="1"/>
          </p:cNvSpPr>
          <p:nvPr/>
        </p:nvSpPr>
        <p:spPr bwMode="auto">
          <a:xfrm>
            <a:off x="4648200" y="3200400"/>
            <a:ext cx="41021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Times New Roman" pitchFamily="18" charset="0"/>
              </a:rPr>
              <a:t>Sigmoid output, takes</a:t>
            </a:r>
          </a:p>
          <a:p>
            <a:pPr>
              <a:spcBef>
                <a:spcPct val="0"/>
              </a:spcBef>
              <a:buSzTx/>
              <a:buFontTx/>
              <a:buNone/>
            </a:pPr>
            <a:r>
              <a:rPr lang="en-US" altLang="en-US">
                <a:latin typeface="Times New Roman" pitchFamily="18" charset="0"/>
              </a:rPr>
              <a:t>real values between -1 and +1</a:t>
            </a:r>
          </a:p>
          <a:p>
            <a:pPr>
              <a:spcBef>
                <a:spcPct val="0"/>
              </a:spcBef>
              <a:buSzTx/>
              <a:buFontTx/>
              <a:buNone/>
            </a:pPr>
            <a:endParaRPr lang="en-US" altLang="en-US">
              <a:latin typeface="Times New Roman" pitchFamily="18" charset="0"/>
            </a:endParaRPr>
          </a:p>
          <a:p>
            <a:pPr>
              <a:spcBef>
                <a:spcPct val="0"/>
              </a:spcBef>
              <a:buSzTx/>
              <a:buFontTx/>
              <a:buNone/>
            </a:pPr>
            <a:r>
              <a:rPr lang="en-US" altLang="en-US">
                <a:latin typeface="Times New Roman" pitchFamily="18" charset="0"/>
              </a:rPr>
              <a:t>The sigmoid is in effect an approximation</a:t>
            </a:r>
          </a:p>
          <a:p>
            <a:pPr>
              <a:spcBef>
                <a:spcPct val="0"/>
              </a:spcBef>
              <a:buSzTx/>
              <a:buFontTx/>
              <a:buNone/>
            </a:pPr>
            <a:r>
              <a:rPr lang="en-US" altLang="en-US">
                <a:latin typeface="Times New Roman" pitchFamily="18" charset="0"/>
              </a:rPr>
              <a:t>to the threshold function above,  but</a:t>
            </a:r>
          </a:p>
          <a:p>
            <a:pPr>
              <a:spcBef>
                <a:spcPct val="0"/>
              </a:spcBef>
              <a:buSzTx/>
              <a:buFontTx/>
              <a:buNone/>
            </a:pPr>
            <a:r>
              <a:rPr lang="en-US" altLang="en-US">
                <a:latin typeface="Times New Roman" pitchFamily="18" charset="0"/>
              </a:rPr>
              <a:t>has a gradient that we can use for learning </a:t>
            </a:r>
          </a:p>
        </p:txBody>
      </p:sp>
      <p:grpSp>
        <p:nvGrpSpPr>
          <p:cNvPr id="36872" name="Group 18"/>
          <p:cNvGrpSpPr>
            <a:grpSpLocks/>
          </p:cNvGrpSpPr>
          <p:nvPr/>
        </p:nvGrpSpPr>
        <p:grpSpPr bwMode="auto">
          <a:xfrm>
            <a:off x="1447800" y="1752600"/>
            <a:ext cx="2005013" cy="1054100"/>
            <a:chOff x="1447800" y="1981200"/>
            <a:chExt cx="2005013" cy="1054100"/>
          </a:xfrm>
        </p:grpSpPr>
        <p:sp>
          <p:nvSpPr>
            <p:cNvPr id="36875" name="Line 4"/>
            <p:cNvSpPr>
              <a:spLocks noChangeShapeType="1"/>
            </p:cNvSpPr>
            <p:nvPr/>
          </p:nvSpPr>
          <p:spPr bwMode="auto">
            <a:xfrm>
              <a:off x="1549400" y="3035300"/>
              <a:ext cx="6080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6" name="Line 5"/>
            <p:cNvSpPr>
              <a:spLocks noChangeShapeType="1"/>
            </p:cNvSpPr>
            <p:nvPr/>
          </p:nvSpPr>
          <p:spPr bwMode="auto">
            <a:xfrm flipV="1">
              <a:off x="2157413" y="2268538"/>
              <a:ext cx="0" cy="7667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7" name="Line 6"/>
            <p:cNvSpPr>
              <a:spLocks noChangeShapeType="1"/>
            </p:cNvSpPr>
            <p:nvPr/>
          </p:nvSpPr>
          <p:spPr bwMode="auto">
            <a:xfrm>
              <a:off x="2157413" y="2268538"/>
              <a:ext cx="81121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8" name="Text Box 7"/>
            <p:cNvSpPr txBox="1">
              <a:spLocks noChangeArrowheads="1"/>
            </p:cNvSpPr>
            <p:nvPr/>
          </p:nvSpPr>
          <p:spPr bwMode="auto">
            <a:xfrm>
              <a:off x="2925763" y="1981200"/>
              <a:ext cx="527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latin typeface="Times New Roman" pitchFamily="18" charset="0"/>
                </a:rPr>
                <a:t>o(f)</a:t>
              </a:r>
            </a:p>
          </p:txBody>
        </p:sp>
        <p:sp>
          <p:nvSpPr>
            <p:cNvPr id="36879" name="Line 10"/>
            <p:cNvSpPr>
              <a:spLocks noChangeShapeType="1"/>
            </p:cNvSpPr>
            <p:nvPr/>
          </p:nvSpPr>
          <p:spPr bwMode="auto">
            <a:xfrm>
              <a:off x="1447800" y="2652713"/>
              <a:ext cx="1622425"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0" name="Text Box 16"/>
            <p:cNvSpPr txBox="1">
              <a:spLocks noChangeArrowheads="1"/>
            </p:cNvSpPr>
            <p:nvPr/>
          </p:nvSpPr>
          <p:spPr bwMode="auto">
            <a:xfrm>
              <a:off x="2819400" y="2667000"/>
              <a:ext cx="26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latin typeface="Times New Roman" pitchFamily="18" charset="0"/>
                </a:rPr>
                <a:t>f</a:t>
              </a:r>
            </a:p>
          </p:txBody>
        </p:sp>
      </p:grpSp>
      <p:sp>
        <p:nvSpPr>
          <p:cNvPr id="17" name="Rectangle 3"/>
          <p:cNvSpPr txBox="1">
            <a:spLocks noChangeArrowheads="1"/>
          </p:cNvSpPr>
          <p:nvPr/>
        </p:nvSpPr>
        <p:spPr bwMode="auto">
          <a:xfrm>
            <a:off x="304800" y="5257800"/>
            <a:ext cx="7772400" cy="1524000"/>
          </a:xfrm>
          <a:prstGeom prst="rect">
            <a:avLst/>
          </a:prstGeom>
          <a:noFill/>
          <a:ln w="12700">
            <a:noFill/>
            <a:miter lim="800000"/>
            <a:headEnd/>
            <a:tailEnd/>
          </a:ln>
        </p:spPr>
        <p:txBody>
          <a:bodyPr lIns="90488" tIns="44450" rIns="90488" bIns="44450"/>
          <a:lstStyle/>
          <a:p>
            <a:pPr marL="342900" indent="-342900">
              <a:spcBef>
                <a:spcPct val="20000"/>
              </a:spcBef>
              <a:buSzPct val="100000"/>
              <a:buFontTx/>
              <a:buChar char="•"/>
              <a:defRPr/>
            </a:pPr>
            <a:r>
              <a:rPr lang="en-US" kern="0" dirty="0">
                <a:latin typeface="+mn-lt"/>
                <a:cs typeface="+mn-cs"/>
              </a:rPr>
              <a:t>Sigmoid function is defined as</a:t>
            </a:r>
          </a:p>
          <a:p>
            <a:pPr marL="342900" indent="-342900">
              <a:spcBef>
                <a:spcPct val="20000"/>
              </a:spcBef>
              <a:buSzPct val="100000"/>
              <a:buFontTx/>
              <a:buChar char="•"/>
              <a:defRPr/>
            </a:pPr>
            <a:endParaRPr lang="en-US" sz="700" kern="0" dirty="0">
              <a:latin typeface="+mn-lt"/>
              <a:cs typeface="+mn-cs"/>
            </a:endParaRPr>
          </a:p>
          <a:p>
            <a:pPr marL="342900" indent="-342900">
              <a:spcBef>
                <a:spcPct val="20000"/>
              </a:spcBef>
              <a:buSzPct val="100000"/>
              <a:defRPr/>
            </a:pPr>
            <a:r>
              <a:rPr lang="en-US" kern="0" dirty="0">
                <a:latin typeface="+mn-lt"/>
                <a:cs typeface="+mn-cs"/>
              </a:rPr>
              <a:t>		   </a:t>
            </a:r>
            <a:r>
              <a:rPr lang="en-US" kern="0" dirty="0">
                <a:latin typeface="Symbol" pitchFamily="18" charset="2"/>
                <a:cs typeface="+mn-cs"/>
              </a:rPr>
              <a:t>s</a:t>
            </a:r>
            <a:r>
              <a:rPr lang="en-US" kern="0" dirty="0">
                <a:latin typeface="+mn-lt"/>
                <a:cs typeface="+mn-cs"/>
              </a:rPr>
              <a:t>[ f ] = [ 2 / ( 1 + exp[- f ] ) ] - 1</a:t>
            </a:r>
          </a:p>
          <a:p>
            <a:pPr marL="342900" indent="-342900">
              <a:spcBef>
                <a:spcPct val="20000"/>
              </a:spcBef>
              <a:buSzPct val="100000"/>
              <a:buFontTx/>
              <a:buChar char="•"/>
              <a:defRPr/>
            </a:pPr>
            <a:r>
              <a:rPr lang="en-US" kern="0" dirty="0">
                <a:latin typeface="+mn-lt"/>
                <a:cs typeface="+mn-cs"/>
              </a:rPr>
              <a:t> Derivative of sigmoid</a:t>
            </a:r>
          </a:p>
          <a:p>
            <a:pPr marL="342900" indent="-342900">
              <a:spcBef>
                <a:spcPct val="20000"/>
              </a:spcBef>
              <a:buSzPct val="100000"/>
              <a:defRPr/>
            </a:pPr>
            <a:r>
              <a:rPr lang="en-US" kern="0" dirty="0">
                <a:latin typeface="Symbol" pitchFamily="18" charset="2"/>
                <a:cs typeface="+mn-cs"/>
              </a:rPr>
              <a:t>                  ¶s/</a:t>
            </a:r>
            <a:r>
              <a:rPr lang="en-US" kern="0" dirty="0" err="1">
                <a:latin typeface="Symbol" pitchFamily="18" charset="2"/>
                <a:cs typeface="+mn-cs"/>
              </a:rPr>
              <a:t>d</a:t>
            </a:r>
            <a:r>
              <a:rPr lang="en-US" kern="0" dirty="0" err="1">
                <a:latin typeface="+mn-lt"/>
                <a:cs typeface="+mn-cs"/>
              </a:rPr>
              <a:t>f</a:t>
            </a:r>
            <a:r>
              <a:rPr lang="en-US" kern="0" dirty="0">
                <a:latin typeface="+mn-lt"/>
                <a:cs typeface="+mn-cs"/>
              </a:rPr>
              <a:t> [ f ]  = .5  * ( </a:t>
            </a:r>
            <a:r>
              <a:rPr lang="en-US" kern="0" dirty="0">
                <a:latin typeface="Symbol" pitchFamily="18" charset="2"/>
                <a:cs typeface="+mn-cs"/>
              </a:rPr>
              <a:t>s</a:t>
            </a:r>
            <a:r>
              <a:rPr lang="en-US" kern="0" dirty="0">
                <a:latin typeface="+mn-lt"/>
                <a:cs typeface="+mn-cs"/>
              </a:rPr>
              <a:t>[f]+1 ) * ( 1-</a:t>
            </a:r>
            <a:r>
              <a:rPr lang="en-US" kern="0" dirty="0">
                <a:latin typeface="Symbol" pitchFamily="18" charset="2"/>
                <a:cs typeface="+mn-cs"/>
              </a:rPr>
              <a:t>s</a:t>
            </a:r>
            <a:r>
              <a:rPr lang="en-US" kern="0" dirty="0">
                <a:latin typeface="+mn-lt"/>
                <a:cs typeface="+mn-cs"/>
              </a:rPr>
              <a:t>[f] )</a:t>
            </a:r>
          </a:p>
          <a:p>
            <a:pPr marL="742950" lvl="1" indent="-285750">
              <a:spcBef>
                <a:spcPct val="20000"/>
              </a:spcBef>
              <a:buSzPct val="100000"/>
              <a:buFontTx/>
              <a:buChar char="–"/>
              <a:defRPr/>
            </a:pPr>
            <a:endParaRPr lang="en-US" sz="1600" kern="0" dirty="0">
              <a:latin typeface="+mn-lt"/>
              <a:cs typeface="+mn-cs"/>
            </a:endParaRPr>
          </a:p>
          <a:p>
            <a:pPr marL="342900" indent="-342900">
              <a:spcBef>
                <a:spcPct val="20000"/>
              </a:spcBef>
              <a:buSzPct val="100000"/>
              <a:buFontTx/>
              <a:buChar char="•"/>
              <a:defRPr/>
            </a:pPr>
            <a:endParaRPr lang="en-US" kern="0" dirty="0">
              <a:latin typeface="+mn-lt"/>
              <a:cs typeface="+mn-cs"/>
            </a:endParaRPr>
          </a:p>
          <a:p>
            <a:pPr marL="342900" indent="-342900">
              <a:spcBef>
                <a:spcPct val="20000"/>
              </a:spcBef>
              <a:buSzPct val="100000"/>
              <a:defRPr/>
            </a:pPr>
            <a:r>
              <a:rPr lang="en-US" sz="1400" kern="0" dirty="0">
                <a:solidFill>
                  <a:srgbClr val="0000FF"/>
                </a:solidFill>
                <a:latin typeface="+mn-lt"/>
                <a:cs typeface="+mn-cs"/>
              </a:rPr>
              <a:t> </a:t>
            </a:r>
            <a:endParaRPr lang="en-US" sz="1400" kern="0" dirty="0">
              <a:latin typeface="+mn-lt"/>
              <a:cs typeface="+mn-cs"/>
            </a:endParaRPr>
          </a:p>
          <a:p>
            <a:pPr marL="342900" indent="-342900">
              <a:spcBef>
                <a:spcPct val="20000"/>
              </a:spcBef>
              <a:buSzPct val="100000"/>
              <a:buFontTx/>
              <a:buChar char="•"/>
              <a:defRPr/>
            </a:pPr>
            <a:endParaRPr lang="en-US" sz="1400" kern="0" dirty="0">
              <a:latin typeface="+mn-lt"/>
              <a:cs typeface="+mn-cs"/>
            </a:endParaRPr>
          </a:p>
        </p:txBody>
      </p:sp>
      <p:sp>
        <p:nvSpPr>
          <p:cNvPr id="36874" name="Line 13"/>
          <p:cNvSpPr>
            <a:spLocks noChangeShapeType="1"/>
          </p:cNvSpPr>
          <p:nvPr/>
        </p:nvSpPr>
        <p:spPr bwMode="auto">
          <a:xfrm flipH="1">
            <a:off x="3581400" y="3429000"/>
            <a:ext cx="114300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523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30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Squared Error for Perceptron with Sigmoidal Output</a:t>
            </a:r>
          </a:p>
        </p:txBody>
      </p:sp>
      <p:sp>
        <p:nvSpPr>
          <p:cNvPr id="37891" name="Rectangle 3"/>
          <p:cNvSpPr>
            <a:spLocks noGrp="1" noChangeArrowheads="1"/>
          </p:cNvSpPr>
          <p:nvPr>
            <p:ph type="body" idx="1"/>
          </p:nvPr>
        </p:nvSpPr>
        <p:spPr/>
        <p:txBody>
          <a:bodyPr/>
          <a:lstStyle/>
          <a:p>
            <a:pPr eaLnBrk="1" hangingPunct="1"/>
            <a:r>
              <a:rPr lang="en-US" altLang="en-US" smtClean="0"/>
              <a:t> Squared error = E[</a:t>
            </a:r>
            <a:r>
              <a:rPr lang="en-US" altLang="en-US" u="sng" smtClean="0"/>
              <a:t>w</a:t>
            </a:r>
            <a:r>
              <a:rPr lang="en-US" altLang="en-US" smtClean="0"/>
              <a:t>]  = </a:t>
            </a:r>
            <a:r>
              <a:rPr lang="en-US" altLang="en-US" sz="2400" smtClean="0">
                <a:latin typeface="Symbol" pitchFamily="18" charset="2"/>
              </a:rPr>
              <a:t>S</a:t>
            </a:r>
            <a:r>
              <a:rPr lang="en-US" altLang="en-US" sz="2400" baseline="-25000" smtClean="0"/>
              <a:t>i</a:t>
            </a:r>
            <a:r>
              <a:rPr lang="en-US" altLang="en-US" smtClean="0"/>
              <a:t>  [ </a:t>
            </a:r>
            <a:r>
              <a:rPr lang="en-US" altLang="en-US" smtClean="0">
                <a:latin typeface="Symbol" pitchFamily="18" charset="2"/>
              </a:rPr>
              <a:t>s</a:t>
            </a:r>
            <a:r>
              <a:rPr lang="en-US" altLang="en-US" smtClean="0"/>
              <a:t>(f[</a:t>
            </a:r>
            <a:r>
              <a:rPr lang="en-US" altLang="en-US" u="sng" smtClean="0"/>
              <a:t>x</a:t>
            </a:r>
            <a:r>
              <a:rPr lang="en-US" altLang="en-US" smtClean="0"/>
              <a:t>(i)])  -  y(i) ]</a:t>
            </a:r>
            <a:r>
              <a:rPr lang="en-US" altLang="en-US" baseline="30000" smtClean="0"/>
              <a:t>2</a:t>
            </a:r>
          </a:p>
          <a:p>
            <a:pPr eaLnBrk="1" hangingPunct="1"/>
            <a:endParaRPr lang="en-US" altLang="en-US" smtClean="0"/>
          </a:p>
          <a:p>
            <a:pPr eaLnBrk="1" hangingPunct="1">
              <a:buFontTx/>
              <a:buNone/>
            </a:pPr>
            <a:r>
              <a:rPr lang="en-US" altLang="en-US" smtClean="0"/>
              <a:t>       where </a:t>
            </a:r>
            <a:r>
              <a:rPr lang="en-US" altLang="en-US" u="sng" smtClean="0"/>
              <a:t>x</a:t>
            </a:r>
            <a:r>
              <a:rPr lang="en-US" altLang="en-US" smtClean="0"/>
              <a:t>(i) is the ith input vector in the training data, i=1,..N </a:t>
            </a:r>
          </a:p>
          <a:p>
            <a:pPr eaLnBrk="1" hangingPunct="1">
              <a:buFontTx/>
              <a:buNone/>
            </a:pPr>
            <a:r>
              <a:rPr lang="en-US" altLang="en-US" smtClean="0"/>
              <a:t>                 y(i) is the ith target value (-1 or 1) </a:t>
            </a:r>
          </a:p>
          <a:p>
            <a:pPr eaLnBrk="1" hangingPunct="1">
              <a:buFontTx/>
              <a:buNone/>
            </a:pPr>
            <a:endParaRPr lang="en-US" altLang="en-US" smtClean="0"/>
          </a:p>
          <a:p>
            <a:pPr eaLnBrk="1" hangingPunct="1">
              <a:buFontTx/>
              <a:buNone/>
            </a:pPr>
            <a:r>
              <a:rPr lang="en-US" altLang="en-US" smtClean="0"/>
              <a:t>		 </a:t>
            </a:r>
            <a:r>
              <a:rPr lang="en-US" altLang="en-US" smtClean="0">
                <a:latin typeface="Symbol" pitchFamily="18" charset="2"/>
              </a:rPr>
              <a:t>   </a:t>
            </a:r>
            <a:r>
              <a:rPr lang="en-US" altLang="en-US" smtClean="0"/>
              <a:t>f[</a:t>
            </a:r>
            <a:r>
              <a:rPr lang="en-US" altLang="en-US" u="sng" smtClean="0"/>
              <a:t>x</a:t>
            </a:r>
            <a:r>
              <a:rPr lang="en-US" altLang="en-US" smtClean="0"/>
              <a:t>(i)]  = </a:t>
            </a:r>
            <a:r>
              <a:rPr lang="en-US" altLang="en-US" sz="2400" smtClean="0">
                <a:latin typeface="Symbol" pitchFamily="18" charset="2"/>
              </a:rPr>
              <a:t>S</a:t>
            </a:r>
            <a:r>
              <a:rPr lang="en-US" altLang="en-US" smtClean="0"/>
              <a:t> w</a:t>
            </a:r>
            <a:r>
              <a:rPr lang="en-US" altLang="en-US" baseline="-25000" smtClean="0"/>
              <a:t>j</a:t>
            </a:r>
            <a:r>
              <a:rPr lang="en-US" altLang="en-US" smtClean="0"/>
              <a:t> x</a:t>
            </a:r>
            <a:r>
              <a:rPr lang="en-US" altLang="en-US" baseline="-25000" smtClean="0"/>
              <a:t>j  </a:t>
            </a:r>
            <a:r>
              <a:rPr lang="en-US" altLang="en-US" smtClean="0"/>
              <a:t> is the weighted sum of inputs</a:t>
            </a:r>
          </a:p>
          <a:p>
            <a:pPr eaLnBrk="1" hangingPunct="1">
              <a:buFontTx/>
              <a:buNone/>
            </a:pPr>
            <a:r>
              <a:rPr lang="en-US" altLang="en-US" smtClean="0"/>
              <a:t>              </a:t>
            </a:r>
            <a:r>
              <a:rPr lang="en-US" altLang="en-US" smtClean="0">
                <a:latin typeface="Symbol" pitchFamily="18" charset="2"/>
              </a:rPr>
              <a:t>s</a:t>
            </a:r>
            <a:r>
              <a:rPr lang="en-US" altLang="en-US" smtClean="0"/>
              <a:t>(f[</a:t>
            </a:r>
            <a:r>
              <a:rPr lang="en-US" altLang="en-US" u="sng" smtClean="0"/>
              <a:t>x</a:t>
            </a:r>
            <a:r>
              <a:rPr lang="en-US" altLang="en-US" smtClean="0"/>
              <a:t>(i)]) is the sigmoid of the weighted sum </a:t>
            </a:r>
          </a:p>
          <a:p>
            <a:pPr eaLnBrk="1" hangingPunct="1">
              <a:buFontTx/>
              <a:buNone/>
            </a:pPr>
            <a:endParaRPr lang="en-US" altLang="en-US" smtClean="0"/>
          </a:p>
          <a:p>
            <a:pPr eaLnBrk="1" hangingPunct="1">
              <a:buFontTx/>
              <a:buNone/>
            </a:pPr>
            <a:endParaRPr lang="en-US" altLang="en-US" smtClean="0"/>
          </a:p>
          <a:p>
            <a:pPr eaLnBrk="1" hangingPunct="1"/>
            <a:r>
              <a:rPr lang="en-US" altLang="en-US" smtClean="0"/>
              <a:t>Note that everything is fixed (once we have the training data) except for the weights </a:t>
            </a:r>
            <a:r>
              <a:rPr lang="en-US" altLang="en-US" u="sng" smtClean="0"/>
              <a:t>w</a:t>
            </a:r>
          </a:p>
          <a:p>
            <a:pPr eaLnBrk="1" hangingPunct="1"/>
            <a:endParaRPr lang="en-US" altLang="en-US" u="sng" smtClean="0"/>
          </a:p>
          <a:p>
            <a:pPr eaLnBrk="1" hangingPunct="1"/>
            <a:r>
              <a:rPr lang="en-US" altLang="en-US" smtClean="0"/>
              <a:t>So we want to minimize E[</a:t>
            </a:r>
            <a:r>
              <a:rPr lang="en-US" altLang="en-US" u="sng" smtClean="0"/>
              <a:t>w</a:t>
            </a:r>
            <a:r>
              <a:rPr lang="en-US" altLang="en-US" smtClean="0"/>
              <a:t>] as a function of </a:t>
            </a:r>
            <a:r>
              <a:rPr lang="en-US" altLang="en-US" u="sng" smtClean="0"/>
              <a:t>w</a:t>
            </a:r>
          </a:p>
          <a:p>
            <a:pPr eaLnBrk="1" hangingPunct="1">
              <a:buFontTx/>
              <a:buNone/>
            </a:pPr>
            <a:r>
              <a:rPr lang="en-US" altLang="en-US" smtClean="0"/>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z="1800" smtClean="0"/>
              <a:t>Gradient Descent Learning of Weights</a:t>
            </a:r>
          </a:p>
        </p:txBody>
      </p:sp>
      <p:sp>
        <p:nvSpPr>
          <p:cNvPr id="38915" name="Rectangle 3"/>
          <p:cNvSpPr>
            <a:spLocks noChangeArrowheads="1"/>
          </p:cNvSpPr>
          <p:nvPr/>
        </p:nvSpPr>
        <p:spPr bwMode="auto">
          <a:xfrm>
            <a:off x="609600" y="1066800"/>
            <a:ext cx="8305800" cy="428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sz="2400">
                <a:latin typeface="Times New Roman" pitchFamily="18" charset="0"/>
              </a:rPr>
              <a:t> </a:t>
            </a:r>
            <a:endParaRPr lang="en-US" altLang="en-US" sz="2400" u="sng">
              <a:latin typeface="Times New Roman" pitchFamily="18" charset="0"/>
            </a:endParaRPr>
          </a:p>
          <a:p>
            <a:pPr>
              <a:spcBef>
                <a:spcPct val="0"/>
              </a:spcBef>
              <a:buSzTx/>
              <a:buFontTx/>
              <a:buNone/>
            </a:pPr>
            <a:r>
              <a:rPr lang="en-US" altLang="en-US"/>
              <a:t>Gradient Descent Rule:</a:t>
            </a:r>
            <a:endParaRPr lang="en-US" altLang="en-US" sz="2000" u="sng"/>
          </a:p>
          <a:p>
            <a:pPr>
              <a:lnSpc>
                <a:spcPct val="125000"/>
              </a:lnSpc>
              <a:spcBef>
                <a:spcPct val="0"/>
              </a:spcBef>
              <a:buSzTx/>
              <a:buFontTx/>
              <a:buNone/>
            </a:pPr>
            <a:r>
              <a:rPr lang="en-US" altLang="en-US" sz="2400">
                <a:latin typeface="Times New Roman" pitchFamily="18" charset="0"/>
              </a:rPr>
              <a:t>	 </a:t>
            </a:r>
            <a:r>
              <a:rPr lang="en-US" altLang="en-US" sz="2400" b="1" u="sng">
                <a:latin typeface="Times New Roman" pitchFamily="18" charset="0"/>
              </a:rPr>
              <a:t>w</a:t>
            </a:r>
            <a:r>
              <a:rPr lang="en-US" altLang="en-US" sz="2400" b="1">
                <a:latin typeface="Times New Roman" pitchFamily="18" charset="0"/>
              </a:rPr>
              <a:t> </a:t>
            </a:r>
            <a:r>
              <a:rPr lang="en-US" altLang="en-US" sz="2400" b="1" baseline="-25000">
                <a:latin typeface="Times New Roman" pitchFamily="18" charset="0"/>
              </a:rPr>
              <a:t>new</a:t>
            </a:r>
            <a:r>
              <a:rPr lang="en-US" altLang="en-US" sz="2400" b="1">
                <a:latin typeface="Times New Roman" pitchFamily="18" charset="0"/>
              </a:rPr>
              <a:t>   =  </a:t>
            </a:r>
            <a:r>
              <a:rPr lang="en-US" altLang="en-US" sz="2400" b="1" u="sng">
                <a:latin typeface="Times New Roman" pitchFamily="18" charset="0"/>
              </a:rPr>
              <a:t>w</a:t>
            </a:r>
            <a:r>
              <a:rPr lang="en-US" altLang="en-US" sz="2400" b="1">
                <a:latin typeface="Times New Roman" pitchFamily="18" charset="0"/>
              </a:rPr>
              <a:t> </a:t>
            </a:r>
            <a:r>
              <a:rPr lang="en-US" altLang="en-US" sz="2400" b="1" baseline="-25000">
                <a:latin typeface="Times New Roman" pitchFamily="18" charset="0"/>
              </a:rPr>
              <a:t>old  </a:t>
            </a:r>
            <a:r>
              <a:rPr lang="en-US" altLang="en-US" sz="2400" b="1">
                <a:latin typeface="Times New Roman" pitchFamily="18" charset="0"/>
              </a:rPr>
              <a:t> -   </a:t>
            </a:r>
            <a:r>
              <a:rPr lang="en-US" altLang="en-US" sz="2400">
                <a:latin typeface="Symbol" pitchFamily="18" charset="2"/>
              </a:rPr>
              <a:t>h</a:t>
            </a:r>
            <a:r>
              <a:rPr lang="en-US" altLang="en-US" sz="2400" b="1">
                <a:latin typeface="Symbol" pitchFamily="18" charset="2"/>
              </a:rPr>
              <a:t>  D</a:t>
            </a:r>
            <a:r>
              <a:rPr lang="en-US" altLang="en-US" sz="2400" b="1">
                <a:latin typeface="Times New Roman" pitchFamily="18" charset="0"/>
              </a:rPr>
              <a:t> ( E[</a:t>
            </a:r>
            <a:r>
              <a:rPr lang="en-US" altLang="en-US" sz="2400" b="1" u="sng">
                <a:latin typeface="Times New Roman" pitchFamily="18" charset="0"/>
              </a:rPr>
              <a:t>w</a:t>
            </a:r>
            <a:r>
              <a:rPr lang="en-US" altLang="en-US" sz="2400" b="1">
                <a:latin typeface="Times New Roman" pitchFamily="18" charset="0"/>
              </a:rPr>
              <a:t>] )</a:t>
            </a:r>
            <a:r>
              <a:rPr lang="en-US" altLang="en-US" sz="2800" b="1">
                <a:latin typeface="Times New Roman" pitchFamily="18" charset="0"/>
              </a:rPr>
              <a:t>  </a:t>
            </a:r>
          </a:p>
          <a:p>
            <a:pPr>
              <a:spcBef>
                <a:spcPct val="0"/>
              </a:spcBef>
              <a:buSzTx/>
              <a:buFontTx/>
              <a:buNone/>
            </a:pPr>
            <a:r>
              <a:rPr lang="en-US" altLang="en-US" sz="1600"/>
              <a:t>where </a:t>
            </a:r>
          </a:p>
          <a:p>
            <a:pPr>
              <a:spcBef>
                <a:spcPct val="0"/>
              </a:spcBef>
              <a:buSzTx/>
              <a:buFontTx/>
              <a:buNone/>
            </a:pPr>
            <a:r>
              <a:rPr lang="en-US" altLang="en-US" sz="2000">
                <a:latin typeface="Times New Roman" pitchFamily="18" charset="0"/>
              </a:rPr>
              <a:t>	</a:t>
            </a:r>
            <a:r>
              <a:rPr lang="en-US" altLang="en-US" sz="2000">
                <a:latin typeface="Symbol" pitchFamily="18" charset="2"/>
              </a:rPr>
              <a:t>D</a:t>
            </a:r>
            <a:r>
              <a:rPr lang="en-US" altLang="en-US" sz="2000">
                <a:latin typeface="Times New Roman" pitchFamily="18" charset="0"/>
              </a:rPr>
              <a:t> (E[</a:t>
            </a:r>
            <a:r>
              <a:rPr lang="en-US" altLang="en-US" sz="2000" u="sng">
                <a:latin typeface="Times New Roman" pitchFamily="18" charset="0"/>
              </a:rPr>
              <a:t>w]</a:t>
            </a:r>
            <a:r>
              <a:rPr lang="en-US" altLang="en-US" sz="2000">
                <a:latin typeface="Times New Roman" pitchFamily="18" charset="0"/>
              </a:rPr>
              <a:t>) </a:t>
            </a:r>
            <a:r>
              <a:rPr lang="en-US" altLang="en-US" sz="1600"/>
              <a:t>is the gradient of the error function E wrt weights, and</a:t>
            </a:r>
            <a:r>
              <a:rPr lang="en-US" altLang="en-US" sz="2000">
                <a:latin typeface="Times New Roman" pitchFamily="18" charset="0"/>
              </a:rPr>
              <a:t> </a:t>
            </a:r>
          </a:p>
          <a:p>
            <a:pPr>
              <a:spcBef>
                <a:spcPct val="0"/>
              </a:spcBef>
              <a:buSzTx/>
              <a:buFontTx/>
              <a:buNone/>
            </a:pPr>
            <a:r>
              <a:rPr lang="en-US" altLang="en-US" sz="2000">
                <a:latin typeface="Times New Roman" pitchFamily="18" charset="0"/>
              </a:rPr>
              <a:t>	</a:t>
            </a:r>
            <a:r>
              <a:rPr lang="en-US" altLang="en-US" sz="2000">
                <a:latin typeface="Symbol" pitchFamily="18" charset="2"/>
              </a:rPr>
              <a:t>h  </a:t>
            </a:r>
            <a:r>
              <a:rPr lang="en-US" altLang="en-US" sz="1600"/>
              <a:t>is the learning rate (small, positive)</a:t>
            </a:r>
          </a:p>
          <a:p>
            <a:pPr>
              <a:spcBef>
                <a:spcPct val="0"/>
              </a:spcBef>
              <a:buSzTx/>
              <a:buFontTx/>
              <a:buNone/>
            </a:pPr>
            <a:endParaRPr lang="en-US" altLang="en-US" sz="1600"/>
          </a:p>
          <a:p>
            <a:pPr>
              <a:spcBef>
                <a:spcPct val="0"/>
              </a:spcBef>
              <a:buSzTx/>
              <a:buFontTx/>
              <a:buNone/>
            </a:pPr>
            <a:r>
              <a:rPr lang="en-US" altLang="en-US" sz="1600"/>
              <a:t>Notes:</a:t>
            </a:r>
          </a:p>
          <a:p>
            <a:pPr>
              <a:spcBef>
                <a:spcPct val="0"/>
              </a:spcBef>
              <a:buSzTx/>
              <a:buFontTx/>
              <a:buNone/>
            </a:pPr>
            <a:r>
              <a:rPr lang="en-US" altLang="en-US" sz="1600"/>
              <a:t>1. This moves us downhill in direction</a:t>
            </a:r>
            <a:r>
              <a:rPr lang="en-US" altLang="en-US" sz="2000">
                <a:latin typeface="Times New Roman" pitchFamily="18" charset="0"/>
              </a:rPr>
              <a:t> </a:t>
            </a:r>
            <a:r>
              <a:rPr lang="en-US" altLang="en-US" sz="2400" b="1">
                <a:latin typeface="Symbol" pitchFamily="18" charset="2"/>
              </a:rPr>
              <a:t>D</a:t>
            </a:r>
            <a:r>
              <a:rPr lang="en-US" altLang="en-US" sz="2400" b="1">
                <a:latin typeface="Times New Roman" pitchFamily="18" charset="0"/>
              </a:rPr>
              <a:t> ( </a:t>
            </a:r>
            <a:r>
              <a:rPr lang="en-US" altLang="en-US" sz="2000" b="1">
                <a:latin typeface="Times New Roman" pitchFamily="18" charset="0"/>
                <a:cs typeface="Times New Roman" pitchFamily="18" charset="0"/>
              </a:rPr>
              <a:t>E</a:t>
            </a:r>
            <a:r>
              <a:rPr lang="en-US" altLang="en-US" b="1">
                <a:latin typeface="Arial" charset="0"/>
              </a:rPr>
              <a:t>[</a:t>
            </a:r>
            <a:r>
              <a:rPr lang="en-US" altLang="en-US" b="1" u="sng">
                <a:latin typeface="Times New Roman" pitchFamily="18" charset="0"/>
                <a:cs typeface="Times New Roman" pitchFamily="18" charset="0"/>
              </a:rPr>
              <a:t>w</a:t>
            </a:r>
            <a:r>
              <a:rPr lang="en-US" altLang="en-US" b="1">
                <a:latin typeface="Arial" charset="0"/>
              </a:rPr>
              <a:t>]</a:t>
            </a:r>
            <a:r>
              <a:rPr lang="en-US" altLang="en-US">
                <a:latin typeface="Arial" charset="0"/>
              </a:rPr>
              <a:t> </a:t>
            </a:r>
            <a:r>
              <a:rPr lang="en-US" altLang="en-US" sz="2400">
                <a:latin typeface="Times New Roman" pitchFamily="18" charset="0"/>
              </a:rPr>
              <a:t>)</a:t>
            </a:r>
            <a:r>
              <a:rPr lang="en-US" altLang="en-US" sz="2800">
                <a:latin typeface="Times New Roman" pitchFamily="18" charset="0"/>
              </a:rPr>
              <a:t> </a:t>
            </a:r>
            <a:r>
              <a:rPr lang="en-US" altLang="en-US" sz="2800" b="1">
                <a:latin typeface="Times New Roman" pitchFamily="18" charset="0"/>
              </a:rPr>
              <a:t> </a:t>
            </a:r>
            <a:r>
              <a:rPr lang="en-US" altLang="en-US" sz="1600"/>
              <a:t>(steepest downhill)</a:t>
            </a:r>
          </a:p>
          <a:p>
            <a:pPr>
              <a:spcBef>
                <a:spcPct val="0"/>
              </a:spcBef>
              <a:buSzTx/>
              <a:buFontTx/>
              <a:buNone/>
            </a:pPr>
            <a:r>
              <a:rPr lang="en-US" altLang="en-US" sz="1600"/>
              <a:t>2. How far we go is determined by the value of</a:t>
            </a:r>
            <a:r>
              <a:rPr lang="en-US" altLang="en-US" sz="2000">
                <a:latin typeface="Times New Roman" pitchFamily="18" charset="0"/>
              </a:rPr>
              <a:t> </a:t>
            </a:r>
            <a:r>
              <a:rPr lang="en-US" altLang="en-US" sz="2400">
                <a:latin typeface="Symbol" pitchFamily="18" charset="2"/>
              </a:rPr>
              <a:t>h</a:t>
            </a:r>
            <a:r>
              <a:rPr lang="en-US" altLang="en-US" sz="2400" b="1">
                <a:latin typeface="Symbol" pitchFamily="18" charset="2"/>
              </a:rPr>
              <a:t> </a:t>
            </a:r>
          </a:p>
          <a:p>
            <a:pPr>
              <a:spcBef>
                <a:spcPct val="0"/>
              </a:spcBef>
              <a:buSzTx/>
              <a:buFontTx/>
              <a:buNone/>
            </a:pPr>
            <a:endParaRPr lang="en-US" altLang="en-US" sz="2400" b="1">
              <a:latin typeface="Symbol" pitchFamily="18" charset="2"/>
            </a:endParaRPr>
          </a:p>
          <a:p>
            <a:pPr>
              <a:spcBef>
                <a:spcPct val="0"/>
              </a:spcBef>
              <a:buSzTx/>
              <a:buFontTx/>
              <a:buNone/>
            </a:pPr>
            <a:r>
              <a:rPr lang="en-US" altLang="en-US">
                <a:cs typeface="Times New Roman" pitchFamily="18" charset="0"/>
              </a:rPr>
              <a:t> </a:t>
            </a:r>
            <a:endParaRPr lang="en-US" altLang="en-US" sz="2400" baseline="60000">
              <a:latin typeface="Times New Roman" pitchFamily="18" charset="0"/>
            </a:endParaRPr>
          </a:p>
          <a:p>
            <a:pPr>
              <a:spcBef>
                <a:spcPct val="0"/>
              </a:spcBef>
              <a:buSzTx/>
              <a:buFontTx/>
              <a:buNone/>
            </a:pPr>
            <a:endParaRPr lang="en-US" altLang="en-US" sz="2400" baseline="60000">
              <a:latin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t>Gradient Descent Update Equation</a:t>
            </a:r>
          </a:p>
        </p:txBody>
      </p:sp>
      <p:sp>
        <p:nvSpPr>
          <p:cNvPr id="39939" name="Rectangle 3"/>
          <p:cNvSpPr>
            <a:spLocks noGrp="1" noChangeArrowheads="1"/>
          </p:cNvSpPr>
          <p:nvPr>
            <p:ph type="body" idx="1"/>
          </p:nvPr>
        </p:nvSpPr>
        <p:spPr>
          <a:xfrm>
            <a:off x="609600" y="990600"/>
            <a:ext cx="7924800" cy="4953000"/>
          </a:xfrm>
        </p:spPr>
        <p:txBody>
          <a:bodyPr/>
          <a:lstStyle/>
          <a:p>
            <a:pPr eaLnBrk="1" hangingPunct="1"/>
            <a:endParaRPr lang="en-US" altLang="en-US" smtClean="0"/>
          </a:p>
          <a:p>
            <a:pPr eaLnBrk="1" hangingPunct="1"/>
            <a:r>
              <a:rPr lang="en-US" altLang="en-US" smtClean="0"/>
              <a:t>From basic calculus, for perceptron with sigmoid, and squared error objective function, gradient for a single input </a:t>
            </a:r>
            <a:r>
              <a:rPr lang="en-US" altLang="en-US" u="sng" smtClean="0"/>
              <a:t>x</a:t>
            </a:r>
            <a:r>
              <a:rPr lang="en-US" altLang="en-US" smtClean="0"/>
              <a:t>(i) is</a:t>
            </a:r>
          </a:p>
          <a:p>
            <a:pPr lvl="2" eaLnBrk="1" hangingPunct="1">
              <a:buFontTx/>
              <a:buNone/>
            </a:pPr>
            <a:r>
              <a:rPr lang="en-US" altLang="en-US" smtClean="0"/>
              <a:t> </a:t>
            </a:r>
            <a:r>
              <a:rPr lang="en-US" altLang="en-US" sz="2000" smtClean="0">
                <a:latin typeface="Symbol" pitchFamily="18" charset="2"/>
              </a:rPr>
              <a:t>D</a:t>
            </a:r>
            <a:r>
              <a:rPr lang="en-US" altLang="en-US" smtClean="0"/>
              <a:t> ( E[</a:t>
            </a:r>
            <a:r>
              <a:rPr lang="en-US" altLang="en-US" u="sng" smtClean="0"/>
              <a:t>w</a:t>
            </a:r>
            <a:r>
              <a:rPr lang="en-US" altLang="en-US" smtClean="0"/>
              <a:t>] )  =   - ( y(i) – </a:t>
            </a:r>
            <a:r>
              <a:rPr lang="en-US" altLang="en-US" smtClean="0">
                <a:latin typeface="Symbol" pitchFamily="18" charset="2"/>
              </a:rPr>
              <a:t>s</a:t>
            </a:r>
            <a:r>
              <a:rPr lang="en-US" altLang="en-US" smtClean="0"/>
              <a:t>[f(i)] ) </a:t>
            </a:r>
            <a:r>
              <a:rPr lang="en-US" altLang="en-US" smtClean="0">
                <a:latin typeface="Symbol" pitchFamily="18" charset="2"/>
              </a:rPr>
              <a:t>¶s</a:t>
            </a:r>
            <a:r>
              <a:rPr lang="en-US" altLang="en-US" smtClean="0"/>
              <a:t>[f(i)] x</a:t>
            </a:r>
            <a:r>
              <a:rPr lang="en-US" altLang="en-US" baseline="-25000" smtClean="0"/>
              <a:t>j</a:t>
            </a:r>
            <a:r>
              <a:rPr lang="en-US" altLang="en-US" smtClean="0"/>
              <a:t>(i)</a:t>
            </a:r>
          </a:p>
          <a:p>
            <a:pPr eaLnBrk="1" hangingPunct="1"/>
            <a:endParaRPr lang="en-US" altLang="en-US" smtClean="0"/>
          </a:p>
          <a:p>
            <a:pPr eaLnBrk="1" hangingPunct="1"/>
            <a:r>
              <a:rPr lang="en-US" altLang="en-US" smtClean="0"/>
              <a:t>Gradient descent weight update rule:</a:t>
            </a:r>
          </a:p>
          <a:p>
            <a:pPr lvl="1" eaLnBrk="1" hangingPunct="1">
              <a:buFontTx/>
              <a:buNone/>
            </a:pPr>
            <a:r>
              <a:rPr lang="en-US" altLang="en-US" smtClean="0"/>
              <a:t>   		    </a:t>
            </a:r>
          </a:p>
          <a:p>
            <a:pPr lvl="1" eaLnBrk="1" hangingPunct="1">
              <a:buFontTx/>
              <a:buNone/>
            </a:pPr>
            <a:r>
              <a:rPr lang="en-US" altLang="en-US" smtClean="0"/>
              <a:t>		w</a:t>
            </a:r>
            <a:r>
              <a:rPr lang="en-US" altLang="en-US" baseline="-25000" smtClean="0"/>
              <a:t>j</a:t>
            </a:r>
            <a:r>
              <a:rPr lang="en-US" altLang="en-US" smtClean="0"/>
              <a:t>    =      w</a:t>
            </a:r>
            <a:r>
              <a:rPr lang="en-US" altLang="en-US" baseline="-25000" smtClean="0"/>
              <a:t>j</a:t>
            </a:r>
            <a:r>
              <a:rPr lang="en-US" altLang="en-US" smtClean="0"/>
              <a:t>   + </a:t>
            </a:r>
            <a:r>
              <a:rPr lang="en-US" altLang="en-US" smtClean="0">
                <a:latin typeface="Symbol" pitchFamily="18" charset="2"/>
              </a:rPr>
              <a:t>h </a:t>
            </a:r>
            <a:r>
              <a:rPr lang="en-US" altLang="en-US" smtClean="0"/>
              <a:t>( y(i) – </a:t>
            </a:r>
            <a:r>
              <a:rPr lang="en-US" altLang="en-US" smtClean="0">
                <a:latin typeface="Symbol" pitchFamily="18" charset="2"/>
              </a:rPr>
              <a:t>s</a:t>
            </a:r>
            <a:r>
              <a:rPr lang="en-US" altLang="en-US" smtClean="0"/>
              <a:t>[f(i)] ) </a:t>
            </a:r>
            <a:r>
              <a:rPr lang="en-US" altLang="en-US" smtClean="0">
                <a:latin typeface="Symbol" pitchFamily="18" charset="2"/>
              </a:rPr>
              <a:t>¶s</a:t>
            </a:r>
            <a:r>
              <a:rPr lang="en-US" altLang="en-US" smtClean="0"/>
              <a:t>[f(i)] x</a:t>
            </a:r>
            <a:r>
              <a:rPr lang="en-US" altLang="en-US" baseline="-25000" smtClean="0"/>
              <a:t>j</a:t>
            </a:r>
            <a:r>
              <a:rPr lang="en-US" altLang="en-US" smtClean="0"/>
              <a:t>(i)</a:t>
            </a:r>
          </a:p>
          <a:p>
            <a:pPr lvl="1" eaLnBrk="1" hangingPunct="1"/>
            <a:endParaRPr lang="en-US" altLang="en-US" smtClean="0"/>
          </a:p>
          <a:p>
            <a:pPr lvl="1" eaLnBrk="1" hangingPunct="1"/>
            <a:endParaRPr lang="en-US" altLang="en-US" smtClean="0"/>
          </a:p>
          <a:p>
            <a:pPr lvl="1" eaLnBrk="1" hangingPunct="1"/>
            <a:endParaRPr lang="en-US" altLang="en-US" smtClean="0"/>
          </a:p>
          <a:p>
            <a:pPr lvl="1" eaLnBrk="1" hangingPunct="1"/>
            <a:r>
              <a:rPr lang="en-US" altLang="en-US" smtClean="0"/>
              <a:t> can rewrite as:</a:t>
            </a:r>
          </a:p>
          <a:p>
            <a:pPr lvl="1" eaLnBrk="1" hangingPunct="1">
              <a:buFontTx/>
              <a:buNone/>
            </a:pPr>
            <a:r>
              <a:rPr lang="en-US" altLang="en-US" smtClean="0">
                <a:latin typeface="Symbol" pitchFamily="18" charset="2"/>
              </a:rPr>
              <a:t>             </a:t>
            </a:r>
            <a:r>
              <a:rPr lang="en-US" altLang="en-US" sz="1800" smtClean="0"/>
              <a:t>w</a:t>
            </a:r>
            <a:r>
              <a:rPr lang="en-US" altLang="en-US" sz="1800" baseline="-25000" smtClean="0"/>
              <a:t>j</a:t>
            </a:r>
            <a:r>
              <a:rPr lang="en-US" altLang="en-US" sz="1800" smtClean="0"/>
              <a:t>    =      w</a:t>
            </a:r>
            <a:r>
              <a:rPr lang="en-US" altLang="en-US" sz="1800" baseline="-25000" smtClean="0"/>
              <a:t>j</a:t>
            </a:r>
            <a:r>
              <a:rPr lang="en-US" altLang="en-US" sz="1800" smtClean="0"/>
              <a:t>   +  </a:t>
            </a:r>
            <a:r>
              <a:rPr lang="en-US" altLang="en-US" sz="1800" smtClean="0">
                <a:latin typeface="Symbol" pitchFamily="18" charset="2"/>
              </a:rPr>
              <a:t>h </a:t>
            </a:r>
            <a:r>
              <a:rPr lang="en-US" altLang="en-US" sz="1800" smtClean="0"/>
              <a:t>* error * c * x</a:t>
            </a:r>
            <a:r>
              <a:rPr lang="en-US" altLang="en-US" sz="1800" baseline="-25000" smtClean="0"/>
              <a:t>j</a:t>
            </a:r>
            <a:r>
              <a:rPr lang="en-US" altLang="en-US" sz="1800" smtClean="0"/>
              <a:t>(i)</a:t>
            </a:r>
            <a:endParaRPr lang="en-US" altLang="en-US" sz="1800" smtClean="0">
              <a:latin typeface="Symbol" pitchFamily="18" charset="2"/>
            </a:endParaRPr>
          </a:p>
          <a:p>
            <a:pPr lvl="1" eaLnBrk="1" hangingPunct="1"/>
            <a:endParaRPr lang="en-US" altLang="en-US" sz="1800" smtClean="0">
              <a:latin typeface="Symbol" pitchFamily="18" charset="2"/>
            </a:endParaRPr>
          </a:p>
          <a:p>
            <a:pPr eaLnBrk="1" hangingPunct="1">
              <a:buFontTx/>
              <a:buNone/>
            </a:pPr>
            <a:endParaRPr lang="en-US" altLang="en-US" smtClean="0"/>
          </a:p>
          <a:p>
            <a:pPr lvl="1" eaLnBrk="1" hangingPunct="1"/>
            <a:endParaRPr lang="en-US" altLang="en-US" smtClean="0"/>
          </a:p>
        </p:txBody>
      </p:sp>
      <p:sp>
        <p:nvSpPr>
          <p:cNvPr id="39940" name="Rectangle 4"/>
          <p:cNvSpPr>
            <a:spLocks noChangeArrowheads="1"/>
          </p:cNvSpPr>
          <p:nvPr/>
        </p:nvSpPr>
        <p:spPr bwMode="auto">
          <a:xfrm>
            <a:off x="1447800" y="3124200"/>
            <a:ext cx="5867400" cy="685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39941" name="Line 5"/>
          <p:cNvSpPr>
            <a:spLocks noChangeShapeType="1"/>
          </p:cNvSpPr>
          <p:nvPr/>
        </p:nvSpPr>
        <p:spPr bwMode="auto">
          <a:xfrm flipH="1" flipV="1">
            <a:off x="3581400" y="3657600"/>
            <a:ext cx="228600" cy="1066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2" name="Line 6"/>
          <p:cNvSpPr>
            <a:spLocks noChangeShapeType="1"/>
          </p:cNvSpPr>
          <p:nvPr/>
        </p:nvSpPr>
        <p:spPr bwMode="auto">
          <a:xfrm flipH="1" flipV="1">
            <a:off x="4419600" y="3657600"/>
            <a:ext cx="0" cy="1066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3" name="Line 7"/>
          <p:cNvSpPr>
            <a:spLocks noChangeShapeType="1"/>
          </p:cNvSpPr>
          <p:nvPr/>
        </p:nvSpPr>
        <p:spPr bwMode="auto">
          <a:xfrm flipV="1">
            <a:off x="5257800" y="3657600"/>
            <a:ext cx="381000" cy="1219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44" name="Line 8"/>
          <p:cNvSpPr>
            <a:spLocks noChangeShapeType="1"/>
          </p:cNvSpPr>
          <p:nvPr/>
        </p:nvSpPr>
        <p:spPr bwMode="auto">
          <a:xfrm flipV="1">
            <a:off x="5791200" y="3657600"/>
            <a:ext cx="381000" cy="1066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381000"/>
            <a:ext cx="8001000" cy="609600"/>
          </a:xfrm>
        </p:spPr>
        <p:txBody>
          <a:bodyPr/>
          <a:lstStyle/>
          <a:p>
            <a:pPr eaLnBrk="1" hangingPunct="1"/>
            <a:r>
              <a:rPr lang="en-US" altLang="en-US" sz="1800" smtClean="0"/>
              <a:t>Pseudo-code for Perceptron Training  </a:t>
            </a:r>
          </a:p>
        </p:txBody>
      </p:sp>
      <p:sp>
        <p:nvSpPr>
          <p:cNvPr id="40963" name="Rectangle 3"/>
          <p:cNvSpPr>
            <a:spLocks noGrp="1" noChangeArrowheads="1"/>
          </p:cNvSpPr>
          <p:nvPr>
            <p:ph type="body" idx="1"/>
          </p:nvPr>
        </p:nvSpPr>
        <p:spPr>
          <a:xfrm>
            <a:off x="609600" y="4876800"/>
            <a:ext cx="7848600" cy="1143000"/>
          </a:xfrm>
        </p:spPr>
        <p:txBody>
          <a:bodyPr/>
          <a:lstStyle/>
          <a:p>
            <a:pPr eaLnBrk="1" hangingPunct="1"/>
            <a:r>
              <a:rPr lang="en-US" altLang="en-US" smtClean="0"/>
              <a:t>Inputs:  N features, N targets (class labels), learning rate  </a:t>
            </a:r>
            <a:r>
              <a:rPr lang="en-US" altLang="en-US" smtClean="0">
                <a:latin typeface="Symbol" pitchFamily="18" charset="2"/>
              </a:rPr>
              <a:t>h</a:t>
            </a:r>
            <a:r>
              <a:rPr lang="en-US" altLang="en-US" smtClean="0"/>
              <a:t> </a:t>
            </a:r>
          </a:p>
          <a:p>
            <a:pPr eaLnBrk="1" hangingPunct="1"/>
            <a:r>
              <a:rPr lang="en-US" altLang="en-US" smtClean="0"/>
              <a:t>Outputs: a set of learned weights</a:t>
            </a:r>
          </a:p>
        </p:txBody>
      </p:sp>
      <p:sp>
        <p:nvSpPr>
          <p:cNvPr id="40964" name="Rectangle 4"/>
          <p:cNvSpPr>
            <a:spLocks noChangeArrowheads="1"/>
          </p:cNvSpPr>
          <p:nvPr/>
        </p:nvSpPr>
        <p:spPr bwMode="auto">
          <a:xfrm>
            <a:off x="1066800" y="1622425"/>
            <a:ext cx="56261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SzPct val="100000"/>
              <a:buChar char="•"/>
              <a:defRPr>
                <a:solidFill>
                  <a:schemeClr val="tx1"/>
                </a:solidFill>
                <a:latin typeface="Verdana" pitchFamily="34" charset="0"/>
                <a:cs typeface="Arial" charset="0"/>
              </a:defRPr>
            </a:lvl1pPr>
            <a:lvl2pPr eaLnBrk="0" hangingPunct="0">
              <a:spcBef>
                <a:spcPct val="20000"/>
              </a:spcBef>
              <a:buSzPct val="100000"/>
              <a:buChar char="–"/>
              <a:defRPr sz="1600">
                <a:solidFill>
                  <a:schemeClr val="tx1"/>
                </a:solidFill>
                <a:latin typeface="Verdana" pitchFamily="34" charset="0"/>
                <a:cs typeface="Arial" charset="0"/>
              </a:defRPr>
            </a:lvl2pPr>
            <a:lvl3pPr eaLnBrk="0" hangingPunct="0">
              <a:spcBef>
                <a:spcPct val="20000"/>
              </a:spcBef>
              <a:buSzPct val="100000"/>
              <a:buChar char="•"/>
              <a:defRPr sz="1600">
                <a:solidFill>
                  <a:schemeClr val="tx1"/>
                </a:solidFill>
                <a:latin typeface="Verdana" pitchFamily="34" charset="0"/>
                <a:cs typeface="Arial" charset="0"/>
              </a:defRPr>
            </a:lvl3pPr>
            <a:lvl4pPr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a:latin typeface="Arial" charset="0"/>
              </a:rPr>
              <a:t>Initialize each w</a:t>
            </a:r>
            <a:r>
              <a:rPr lang="en-US" altLang="en-US" baseline="-25000">
                <a:latin typeface="Arial" charset="0"/>
              </a:rPr>
              <a:t>j   </a:t>
            </a:r>
            <a:r>
              <a:rPr lang="en-US" altLang="en-US">
                <a:latin typeface="Arial" charset="0"/>
              </a:rPr>
              <a:t>(e.g.,randomly) </a:t>
            </a:r>
          </a:p>
          <a:p>
            <a:pPr>
              <a:spcBef>
                <a:spcPct val="0"/>
              </a:spcBef>
              <a:buSzTx/>
              <a:buFontTx/>
              <a:buNone/>
            </a:pPr>
            <a:endParaRPr lang="en-US" altLang="en-US">
              <a:latin typeface="Arial" charset="0"/>
            </a:endParaRPr>
          </a:p>
          <a:p>
            <a:pPr>
              <a:spcBef>
                <a:spcPct val="0"/>
              </a:spcBef>
              <a:buSzTx/>
              <a:buFontTx/>
              <a:buNone/>
            </a:pPr>
            <a:r>
              <a:rPr lang="en-US" altLang="en-US">
                <a:latin typeface="Arial" charset="0"/>
              </a:rPr>
              <a:t>While (termination condition not satisfied)</a:t>
            </a:r>
          </a:p>
          <a:p>
            <a:pPr lvl="1">
              <a:spcBef>
                <a:spcPct val="0"/>
              </a:spcBef>
              <a:buSzTx/>
              <a:buFontTx/>
              <a:buNone/>
            </a:pPr>
            <a:r>
              <a:rPr lang="en-US" altLang="en-US" sz="1800">
                <a:latin typeface="Arial" charset="0"/>
              </a:rPr>
              <a:t>for i = 1: N   % loop over data points (an iteration)</a:t>
            </a:r>
          </a:p>
          <a:p>
            <a:pPr lvl="2">
              <a:spcBef>
                <a:spcPct val="0"/>
              </a:spcBef>
              <a:buSzTx/>
              <a:buFontTx/>
              <a:buNone/>
            </a:pPr>
            <a:r>
              <a:rPr lang="en-US" altLang="en-US" sz="1800">
                <a:latin typeface="Arial" charset="0"/>
              </a:rPr>
              <a:t>for j= 1 : d    % loop over weights</a:t>
            </a:r>
          </a:p>
          <a:p>
            <a:pPr lvl="3">
              <a:spcBef>
                <a:spcPct val="0"/>
              </a:spcBef>
              <a:buSzTx/>
              <a:buFontTx/>
              <a:buNone/>
            </a:pPr>
            <a:r>
              <a:rPr lang="en-US" altLang="en-US" sz="1800">
                <a:latin typeface="Arial" charset="0"/>
              </a:rPr>
              <a:t>   deltawj = </a:t>
            </a:r>
            <a:r>
              <a:rPr lang="en-US" altLang="en-US" sz="1800">
                <a:latin typeface="Symbol" pitchFamily="18" charset="2"/>
              </a:rPr>
              <a:t>h</a:t>
            </a:r>
            <a:r>
              <a:rPr lang="en-US" altLang="en-US" sz="1800">
                <a:latin typeface="Arial" charset="0"/>
              </a:rPr>
              <a:t> ( y(i) – </a:t>
            </a:r>
            <a:r>
              <a:rPr lang="en-US" altLang="en-US" sz="1800">
                <a:latin typeface="Symbol" pitchFamily="18" charset="2"/>
              </a:rPr>
              <a:t>s</a:t>
            </a:r>
            <a:r>
              <a:rPr lang="en-US" altLang="en-US" sz="1800">
                <a:latin typeface="Arial" charset="0"/>
              </a:rPr>
              <a:t>[f(i)] ) </a:t>
            </a:r>
            <a:r>
              <a:rPr lang="en-US" altLang="en-US" sz="1800">
                <a:latin typeface="Symbol" pitchFamily="18" charset="2"/>
              </a:rPr>
              <a:t>¶s</a:t>
            </a:r>
            <a:r>
              <a:rPr lang="en-US" altLang="en-US" sz="1800">
                <a:latin typeface="Arial" charset="0"/>
              </a:rPr>
              <a:t>[f(i)] x</a:t>
            </a:r>
            <a:r>
              <a:rPr lang="en-US" altLang="en-US" sz="1800" baseline="-25000">
                <a:latin typeface="Arial" charset="0"/>
              </a:rPr>
              <a:t>j</a:t>
            </a:r>
            <a:r>
              <a:rPr lang="en-US" altLang="en-US" sz="1800">
                <a:latin typeface="Arial" charset="0"/>
              </a:rPr>
              <a:t>(i)</a:t>
            </a:r>
          </a:p>
          <a:p>
            <a:pPr lvl="3">
              <a:spcBef>
                <a:spcPct val="0"/>
              </a:spcBef>
              <a:buSzTx/>
              <a:buFontTx/>
              <a:buNone/>
            </a:pPr>
            <a:r>
              <a:rPr lang="en-US" altLang="en-US" sz="1800">
                <a:latin typeface="Arial" charset="0"/>
              </a:rPr>
              <a:t>   w</a:t>
            </a:r>
            <a:r>
              <a:rPr lang="en-US" altLang="en-US" sz="1800" baseline="-25000">
                <a:latin typeface="Arial" charset="0"/>
              </a:rPr>
              <a:t>j   </a:t>
            </a:r>
            <a:r>
              <a:rPr lang="en-US" altLang="en-US" sz="1800">
                <a:latin typeface="Arial" charset="0"/>
              </a:rPr>
              <a:t>= w</a:t>
            </a:r>
            <a:r>
              <a:rPr lang="en-US" altLang="en-US" sz="1800" baseline="-25000">
                <a:latin typeface="Arial" charset="0"/>
              </a:rPr>
              <a:t>j   </a:t>
            </a:r>
            <a:r>
              <a:rPr lang="en-US" altLang="en-US" sz="1800">
                <a:latin typeface="Arial" charset="0"/>
              </a:rPr>
              <a:t>+  deltawj</a:t>
            </a:r>
          </a:p>
          <a:p>
            <a:pPr lvl="2">
              <a:spcBef>
                <a:spcPct val="0"/>
              </a:spcBef>
              <a:buSzTx/>
              <a:buFontTx/>
              <a:buNone/>
            </a:pPr>
            <a:r>
              <a:rPr lang="en-US" altLang="en-US" sz="1800">
                <a:latin typeface="Arial" charset="0"/>
              </a:rPr>
              <a:t>end</a:t>
            </a:r>
          </a:p>
          <a:p>
            <a:pPr lvl="1">
              <a:spcBef>
                <a:spcPct val="0"/>
              </a:spcBef>
              <a:buSzTx/>
              <a:buFontTx/>
              <a:buNone/>
            </a:pPr>
            <a:r>
              <a:rPr lang="en-US" altLang="en-US" sz="1800">
                <a:latin typeface="Arial" charset="0"/>
              </a:rPr>
              <a:t>calculate termination condition</a:t>
            </a:r>
          </a:p>
          <a:p>
            <a:pPr lvl="1">
              <a:spcBef>
                <a:spcPct val="0"/>
              </a:spcBef>
              <a:buSzTx/>
              <a:buFontTx/>
              <a:buNone/>
            </a:pPr>
            <a:r>
              <a:rPr lang="en-US" altLang="en-US" sz="1800">
                <a:latin typeface="Arial" charset="0"/>
              </a:rPr>
              <a:t>end</a:t>
            </a:r>
          </a:p>
        </p:txBody>
      </p:sp>
      <p:sp>
        <p:nvSpPr>
          <p:cNvPr id="40965" name="Rectangle 5"/>
          <p:cNvSpPr>
            <a:spLocks noChangeArrowheads="1"/>
          </p:cNvSpPr>
          <p:nvPr/>
        </p:nvSpPr>
        <p:spPr bwMode="auto">
          <a:xfrm>
            <a:off x="914400" y="1447800"/>
            <a:ext cx="6172200" cy="3200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mtClean="0"/>
              <a:t>Comments on Perceptron Learning</a:t>
            </a:r>
          </a:p>
        </p:txBody>
      </p:sp>
      <p:sp>
        <p:nvSpPr>
          <p:cNvPr id="41987" name="Rectangle 3"/>
          <p:cNvSpPr>
            <a:spLocks noGrp="1" noChangeArrowheads="1"/>
          </p:cNvSpPr>
          <p:nvPr>
            <p:ph type="body" idx="1"/>
          </p:nvPr>
        </p:nvSpPr>
        <p:spPr>
          <a:xfrm>
            <a:off x="609600" y="1143000"/>
            <a:ext cx="8229600" cy="5029200"/>
          </a:xfrm>
        </p:spPr>
        <p:txBody>
          <a:bodyPr/>
          <a:lstStyle/>
          <a:p>
            <a:pPr eaLnBrk="1" hangingPunct="1"/>
            <a:r>
              <a:rPr lang="en-US" altLang="en-US" smtClean="0"/>
              <a:t>Iteration = one pass through all of the data</a:t>
            </a:r>
          </a:p>
          <a:p>
            <a:pPr lvl="1" eaLnBrk="1" hangingPunct="1"/>
            <a:endParaRPr lang="en-US" altLang="en-US" smtClean="0"/>
          </a:p>
          <a:p>
            <a:pPr eaLnBrk="1" hangingPunct="1"/>
            <a:r>
              <a:rPr lang="en-US" altLang="en-US" smtClean="0"/>
              <a:t>Algorithm presented = incremental gradient descent</a:t>
            </a:r>
          </a:p>
          <a:p>
            <a:pPr lvl="1" eaLnBrk="1" hangingPunct="1"/>
            <a:r>
              <a:rPr lang="en-US" altLang="en-US" smtClean="0"/>
              <a:t>Weights are updated after visiting each input example</a:t>
            </a:r>
          </a:p>
          <a:p>
            <a:pPr lvl="1" eaLnBrk="1" hangingPunct="1"/>
            <a:r>
              <a:rPr lang="en-US" altLang="en-US" smtClean="0"/>
              <a:t>Alternatives</a:t>
            </a:r>
          </a:p>
          <a:p>
            <a:pPr lvl="2" eaLnBrk="1" hangingPunct="1"/>
            <a:r>
              <a:rPr lang="en-US" altLang="en-US" smtClean="0"/>
              <a:t>Batch: update weights after each iteration (typically slower)</a:t>
            </a:r>
          </a:p>
          <a:p>
            <a:pPr lvl="2" eaLnBrk="1" hangingPunct="1"/>
            <a:r>
              <a:rPr lang="en-US" altLang="en-US" smtClean="0"/>
              <a:t>Stochastic: randomly select examples and then do weight updates</a:t>
            </a:r>
          </a:p>
          <a:p>
            <a:pPr lvl="2" eaLnBrk="1" hangingPunct="1"/>
            <a:endParaRPr lang="en-US" altLang="en-US" smtClean="0"/>
          </a:p>
          <a:p>
            <a:pPr eaLnBrk="1" hangingPunct="1"/>
            <a:r>
              <a:rPr lang="en-US" altLang="en-US" smtClean="0"/>
              <a:t>A similar iterative algorithm learns weights for thresholded output (step function) perceptrons</a:t>
            </a:r>
          </a:p>
          <a:p>
            <a:pPr lvl="2" eaLnBrk="1" hangingPunct="1">
              <a:buFontTx/>
              <a:buNone/>
            </a:pPr>
            <a:endParaRPr lang="en-US" altLang="en-US" smtClean="0"/>
          </a:p>
          <a:p>
            <a:pPr eaLnBrk="1" hangingPunct="1"/>
            <a:r>
              <a:rPr lang="en-US" altLang="en-US" smtClean="0"/>
              <a:t>Rate of convergence</a:t>
            </a:r>
          </a:p>
          <a:p>
            <a:pPr lvl="1" eaLnBrk="1" hangingPunct="1"/>
            <a:r>
              <a:rPr lang="en-US" altLang="en-US" smtClean="0"/>
              <a:t>E[</a:t>
            </a:r>
            <a:r>
              <a:rPr lang="en-US" altLang="en-US" u="sng" smtClean="0"/>
              <a:t>w</a:t>
            </a:r>
            <a:r>
              <a:rPr lang="en-US" altLang="en-US" smtClean="0"/>
              <a:t>] is convex as a function of </a:t>
            </a:r>
            <a:r>
              <a:rPr lang="en-US" altLang="en-US" u="sng" smtClean="0"/>
              <a:t>w</a:t>
            </a:r>
            <a:r>
              <a:rPr lang="en-US" altLang="en-US" smtClean="0"/>
              <a:t>, so no local minima</a:t>
            </a:r>
          </a:p>
          <a:p>
            <a:pPr lvl="1" eaLnBrk="1" hangingPunct="1"/>
            <a:r>
              <a:rPr lang="en-US" altLang="en-US" smtClean="0"/>
              <a:t>So convergence is guaranteed as long as learning rate is small enough</a:t>
            </a:r>
          </a:p>
          <a:p>
            <a:pPr lvl="2" eaLnBrk="1" hangingPunct="1"/>
            <a:r>
              <a:rPr lang="en-US" altLang="en-US" smtClean="0"/>
              <a:t>But if we make it too small, learning will be *very* slow</a:t>
            </a:r>
          </a:p>
          <a:p>
            <a:pPr lvl="1" eaLnBrk="1" hangingPunct="1"/>
            <a:r>
              <a:rPr lang="en-US" altLang="en-US" smtClean="0"/>
              <a:t>But if learning rate is too large, we move further, but can overshoot the solution and oscillate, and not converge at all</a:t>
            </a:r>
          </a:p>
          <a:p>
            <a:pPr lvl="1" eaLnBrk="1" hangingPunct="1">
              <a:buFontTx/>
              <a:buNone/>
            </a:pPr>
            <a:endParaRPr lang="en-US" altLang="en-US" smtClean="0"/>
          </a:p>
          <a:p>
            <a:pPr lvl="1" eaLnBrk="1" hangingPunct="1"/>
            <a:endParaRPr lang="en-US"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239" y="1371600"/>
            <a:ext cx="7362825"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162800" y="1167603"/>
            <a:ext cx="1371600" cy="646331"/>
          </a:xfrm>
          <a:prstGeom prst="rect">
            <a:avLst/>
          </a:prstGeom>
          <a:noFill/>
          <a:ln>
            <a:solidFill>
              <a:srgbClr val="FF0000"/>
            </a:solidFill>
          </a:ln>
        </p:spPr>
        <p:txBody>
          <a:bodyPr wrap="square" rtlCol="0">
            <a:spAutoFit/>
          </a:bodyPr>
          <a:lstStyle/>
          <a:p>
            <a:r>
              <a:rPr lang="en-US" dirty="0" smtClean="0">
                <a:solidFill>
                  <a:srgbClr val="FF0000"/>
                </a:solidFill>
              </a:rPr>
              <a:t>Thanks to </a:t>
            </a:r>
            <a:r>
              <a:rPr lang="en-US" dirty="0" err="1" smtClean="0">
                <a:solidFill>
                  <a:srgbClr val="FF0000"/>
                </a:solidFill>
              </a:rPr>
              <a:t>Xiaohui</a:t>
            </a:r>
            <a:r>
              <a:rPr lang="en-US" dirty="0" smtClean="0">
                <a:solidFill>
                  <a:srgbClr val="FF0000"/>
                </a:solidFill>
              </a:rPr>
              <a:t> </a:t>
            </a:r>
            <a:r>
              <a:rPr lang="en-US" dirty="0" err="1" smtClean="0">
                <a:solidFill>
                  <a:srgbClr val="FF0000"/>
                </a:solidFill>
              </a:rPr>
              <a:t>Xie</a:t>
            </a:r>
            <a:endParaRPr lang="en-US" dirty="0">
              <a:solidFill>
                <a:srgbClr val="FF0000"/>
              </a:solidFill>
            </a:endParaRPr>
          </a:p>
        </p:txBody>
      </p:sp>
      <p:pic>
        <p:nvPicPr>
          <p:cNvPr id="1064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519" y="152400"/>
            <a:ext cx="73628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46890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304800"/>
            <a:ext cx="8153400" cy="609600"/>
          </a:xfrm>
        </p:spPr>
        <p:txBody>
          <a:bodyPr/>
          <a:lstStyle/>
          <a:p>
            <a:r>
              <a:rPr lang="en-US" altLang="en-US" smtClean="0"/>
              <a:t>Support Vector Machines (SVM): “Modern perceptrons”</a:t>
            </a:r>
            <a:br>
              <a:rPr lang="en-US" altLang="en-US" smtClean="0"/>
            </a:br>
            <a:r>
              <a:rPr lang="en-US" altLang="en-US" smtClean="0"/>
              <a:t>(section 18.9, R&amp;N)</a:t>
            </a:r>
          </a:p>
        </p:txBody>
      </p:sp>
      <p:sp>
        <p:nvSpPr>
          <p:cNvPr id="43011" name="Content Placeholder 2"/>
          <p:cNvSpPr>
            <a:spLocks noGrp="1"/>
          </p:cNvSpPr>
          <p:nvPr>
            <p:ph idx="1"/>
          </p:nvPr>
        </p:nvSpPr>
        <p:spPr>
          <a:xfrm>
            <a:off x="381000" y="1143000"/>
            <a:ext cx="8305800" cy="5029200"/>
          </a:xfrm>
        </p:spPr>
        <p:txBody>
          <a:bodyPr/>
          <a:lstStyle/>
          <a:p>
            <a:r>
              <a:rPr lang="en-US" altLang="en-US" dirty="0" smtClean="0"/>
              <a:t>A modern linear separator classifier</a:t>
            </a:r>
          </a:p>
          <a:p>
            <a:pPr lvl="1"/>
            <a:r>
              <a:rPr lang="en-US" altLang="en-US" dirty="0" smtClean="0"/>
              <a:t>Essentially, a perceptron with a few extra wrinkles</a:t>
            </a:r>
          </a:p>
          <a:p>
            <a:pPr lvl="1"/>
            <a:endParaRPr lang="en-US" altLang="en-US" dirty="0" smtClean="0"/>
          </a:p>
          <a:p>
            <a:r>
              <a:rPr lang="en-US" altLang="en-US" dirty="0" smtClean="0"/>
              <a:t>Constructs a </a:t>
            </a:r>
            <a:r>
              <a:rPr lang="en-US" altLang="en-US" b="1" dirty="0" smtClean="0"/>
              <a:t>“maximum margin separator”</a:t>
            </a:r>
          </a:p>
          <a:p>
            <a:pPr lvl="1"/>
            <a:r>
              <a:rPr lang="en-US" altLang="en-US" dirty="0" smtClean="0"/>
              <a:t>A linear decision boundary with the largest possible distance from the decision boundary to the example points it separates</a:t>
            </a:r>
          </a:p>
          <a:p>
            <a:pPr lvl="1"/>
            <a:r>
              <a:rPr lang="en-US" altLang="en-US" dirty="0" smtClean="0"/>
              <a:t>“Margin” = Distance from decision boundary to closest example</a:t>
            </a:r>
          </a:p>
          <a:p>
            <a:pPr lvl="1"/>
            <a:r>
              <a:rPr lang="en-US" altLang="en-US" dirty="0" smtClean="0"/>
              <a:t>The “maximum margin” helps SVMs to generalize well</a:t>
            </a:r>
          </a:p>
          <a:p>
            <a:pPr lvl="1"/>
            <a:endParaRPr lang="en-US" altLang="en-US" dirty="0" smtClean="0"/>
          </a:p>
          <a:p>
            <a:r>
              <a:rPr lang="en-US" altLang="en-US" dirty="0" smtClean="0"/>
              <a:t>Can embed the data in a non-linear higher dimension space</a:t>
            </a:r>
          </a:p>
          <a:p>
            <a:pPr lvl="1"/>
            <a:r>
              <a:rPr lang="en-US" altLang="en-US" dirty="0" smtClean="0"/>
              <a:t>Constructs a linear separating </a:t>
            </a:r>
            <a:r>
              <a:rPr lang="en-US" altLang="en-US" dirty="0" err="1" smtClean="0"/>
              <a:t>hyperplane</a:t>
            </a:r>
            <a:r>
              <a:rPr lang="en-US" altLang="en-US" dirty="0" smtClean="0"/>
              <a:t> in that space</a:t>
            </a:r>
          </a:p>
          <a:p>
            <a:pPr lvl="2"/>
            <a:r>
              <a:rPr lang="en-US" altLang="en-US" b="1" dirty="0" smtClean="0"/>
              <a:t>This can be a non-linear boundary in the original space</a:t>
            </a:r>
          </a:p>
          <a:p>
            <a:pPr lvl="1"/>
            <a:r>
              <a:rPr lang="en-US" altLang="en-US" dirty="0" smtClean="0"/>
              <a:t>Algorithmic advantages and simplicity of linear classifiers</a:t>
            </a:r>
          </a:p>
          <a:p>
            <a:pPr lvl="1"/>
            <a:r>
              <a:rPr lang="en-US" altLang="en-US" dirty="0" smtClean="0"/>
              <a:t>Representational advantages of non-linear decision boundaries</a:t>
            </a:r>
          </a:p>
          <a:p>
            <a:pPr lvl="1"/>
            <a:endParaRPr lang="en-US" altLang="en-US" dirty="0" smtClean="0"/>
          </a:p>
          <a:p>
            <a:r>
              <a:rPr lang="en-US" altLang="en-US" b="1" dirty="0" smtClean="0">
                <a:solidFill>
                  <a:srgbClr val="FF0000"/>
                </a:solidFill>
              </a:rPr>
              <a:t>Currently most popular “off-the shelf” supervised classifier.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Constructs a “maximum margin separator</a:t>
            </a:r>
            <a:r>
              <a:rPr lang="en-US" altLang="en-US" dirty="0" smtClean="0"/>
              <a:t>”</a:t>
            </a:r>
            <a:endParaRPr lang="en-US"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150" y="1314450"/>
            <a:ext cx="5981700"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40209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Can embed the data in a non-linear higher dimension </a:t>
            </a:r>
            <a:r>
              <a:rPr lang="en-US" altLang="en-US" dirty="0" smtClean="0"/>
              <a:t>space</a:t>
            </a:r>
            <a:endParaRPr lang="en-US"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150" y="1243013"/>
            <a:ext cx="5981700"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52450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304800"/>
            <a:ext cx="8001000" cy="609600"/>
          </a:xfrm>
        </p:spPr>
        <p:txBody>
          <a:bodyPr/>
          <a:lstStyle/>
          <a:p>
            <a:pPr eaLnBrk="1" hangingPunct="1"/>
            <a:r>
              <a:rPr lang="en-US" altLang="en-US" smtClean="0"/>
              <a:t>Multi-Layer Perceptrons (Artificial Neural Networks)  </a:t>
            </a:r>
            <a:r>
              <a:rPr lang="en-US" altLang="en-US" sz="1200" smtClean="0"/>
              <a:t>(sections 18.7.3-18.7.4 in textbook)</a:t>
            </a:r>
          </a:p>
        </p:txBody>
      </p:sp>
      <p:sp>
        <p:nvSpPr>
          <p:cNvPr id="44035" name="Rectangle 3"/>
          <p:cNvSpPr>
            <a:spLocks noGrp="1" noChangeArrowheads="1"/>
          </p:cNvSpPr>
          <p:nvPr>
            <p:ph type="body" idx="1"/>
          </p:nvPr>
        </p:nvSpPr>
        <p:spPr>
          <a:xfrm>
            <a:off x="457200" y="1143000"/>
            <a:ext cx="8229600" cy="5029200"/>
          </a:xfrm>
        </p:spPr>
        <p:txBody>
          <a:bodyPr/>
          <a:lstStyle/>
          <a:p>
            <a:pPr eaLnBrk="1" hangingPunct="1"/>
            <a:r>
              <a:rPr lang="en-US" altLang="en-US" smtClean="0"/>
              <a:t>What if we took K perceptrons and trained them in parallel and then took a weighted sum of their sigmoidal outputs?</a:t>
            </a:r>
          </a:p>
          <a:p>
            <a:pPr lvl="1" eaLnBrk="1" hangingPunct="1"/>
            <a:r>
              <a:rPr lang="en-US" altLang="en-US" smtClean="0"/>
              <a:t>This is a multi-layer neural network with a single “hidden” layer (the outputs of the first set of perceptrons)</a:t>
            </a:r>
          </a:p>
          <a:p>
            <a:pPr lvl="1" eaLnBrk="1" hangingPunct="1"/>
            <a:r>
              <a:rPr lang="en-US" altLang="en-US" smtClean="0"/>
              <a:t>If we train them jointly in parallel, then intuitively different perceptrons could learn different parts of the solution</a:t>
            </a:r>
          </a:p>
          <a:p>
            <a:pPr lvl="2" eaLnBrk="1" hangingPunct="1"/>
            <a:r>
              <a:rPr lang="en-US" altLang="en-US" smtClean="0"/>
              <a:t>They define different local decision boundaries in the input space</a:t>
            </a:r>
          </a:p>
          <a:p>
            <a:pPr eaLnBrk="1" hangingPunct="1"/>
            <a:r>
              <a:rPr lang="en-US" altLang="en-US" smtClean="0"/>
              <a:t>What if we hooked them up into a general Directed Acyclic Graph?</a:t>
            </a:r>
          </a:p>
          <a:p>
            <a:pPr lvl="1" eaLnBrk="1" hangingPunct="1"/>
            <a:r>
              <a:rPr lang="en-US" altLang="en-US" smtClean="0"/>
              <a:t>Can create simple “neural circuits” (but no feedback; not fully general)</a:t>
            </a:r>
          </a:p>
          <a:p>
            <a:pPr lvl="1" eaLnBrk="1" hangingPunct="1"/>
            <a:r>
              <a:rPr lang="en-US" altLang="en-US" smtClean="0"/>
              <a:t>Often called neural networks with hidden units</a:t>
            </a:r>
          </a:p>
          <a:p>
            <a:pPr lvl="2" eaLnBrk="1" hangingPunct="1"/>
            <a:endParaRPr lang="en-US" altLang="en-US" smtClean="0"/>
          </a:p>
          <a:p>
            <a:pPr eaLnBrk="1" hangingPunct="1"/>
            <a:r>
              <a:rPr lang="en-US" altLang="en-US" smtClean="0"/>
              <a:t>How would we train such a model?</a:t>
            </a:r>
          </a:p>
          <a:p>
            <a:pPr lvl="1" eaLnBrk="1" hangingPunct="1"/>
            <a:r>
              <a:rPr lang="en-US" altLang="en-US" smtClean="0"/>
              <a:t>Backpropagation algorithm = clever way to do gradient descent</a:t>
            </a:r>
          </a:p>
          <a:p>
            <a:pPr lvl="1" eaLnBrk="1" hangingPunct="1"/>
            <a:r>
              <a:rPr lang="en-US" altLang="en-US" smtClean="0"/>
              <a:t>Bad news: many local minima and many parameters</a:t>
            </a:r>
          </a:p>
          <a:p>
            <a:pPr lvl="2" eaLnBrk="1" hangingPunct="1"/>
            <a:r>
              <a:rPr lang="en-US" altLang="en-US" smtClean="0"/>
              <a:t> training is hard and slow</a:t>
            </a:r>
          </a:p>
          <a:p>
            <a:pPr lvl="1" eaLnBrk="1" hangingPunct="1"/>
            <a:r>
              <a:rPr lang="en-US" altLang="en-US" smtClean="0"/>
              <a:t>Good news: can learn general non-linear decision boundaries</a:t>
            </a:r>
          </a:p>
          <a:p>
            <a:pPr lvl="1" eaLnBrk="1" hangingPunct="1"/>
            <a:r>
              <a:rPr lang="en-US" altLang="en-US" smtClean="0"/>
              <a:t>Generated much excitement in AI in the late 1980’s and 1990’s</a:t>
            </a:r>
          </a:p>
          <a:p>
            <a:pPr lvl="1" eaLnBrk="1" hangingPunct="1"/>
            <a:r>
              <a:rPr lang="en-US" altLang="en-US" smtClean="0"/>
              <a:t>Techniques like boosting, support vector machines, are often preferred</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33400" y="304800"/>
            <a:ext cx="8001000" cy="609600"/>
          </a:xfrm>
        </p:spPr>
        <p:txBody>
          <a:bodyPr/>
          <a:lstStyle/>
          <a:p>
            <a:pPr eaLnBrk="1" hangingPunct="1"/>
            <a:r>
              <a:rPr lang="en-US" altLang="en-US" smtClean="0"/>
              <a:t>Multi-Layer Perceptrons (Artificial Neural Networks)  </a:t>
            </a:r>
            <a:r>
              <a:rPr lang="en-US" altLang="en-US" sz="1200" smtClean="0"/>
              <a:t>(sections 18.7.3-18.7.4 in textbook)</a:t>
            </a:r>
          </a:p>
        </p:txBody>
      </p:sp>
      <p:pic>
        <p:nvPicPr>
          <p:cNvPr id="45059" name="Picture 2" descr="http://upload.wikimedia.org/wikipedia/commons/7/7b/XOR_perceptron_n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05000"/>
            <a:ext cx="3981450" cy="3286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5060" name="Picture 4" descr="https://encrypted-tbn2.gstatic.com/images?q=tbn:ANd9GcRC-klonAr3Npd4zYsaagSXYA_aU2aWnUflmY7dc9N7TdD-o7QS"/>
          <p:cNvPicPr>
            <a:picLocks noChangeAspect="1" noChangeArrowheads="1"/>
          </p:cNvPicPr>
          <p:nvPr/>
        </p:nvPicPr>
        <p:blipFill>
          <a:blip r:embed="rId4">
            <a:extLst>
              <a:ext uri="{28A0092B-C50C-407E-A947-70E740481C1C}">
                <a14:useLocalDpi xmlns:a14="http://schemas.microsoft.com/office/drawing/2010/main" val="0"/>
              </a:ext>
            </a:extLst>
          </a:blip>
          <a:srcRect l="4333" r="3999"/>
          <a:stretch>
            <a:fillRect/>
          </a:stretch>
        </p:blipFill>
        <p:spPr bwMode="auto">
          <a:xfrm>
            <a:off x="5181600" y="1143000"/>
            <a:ext cx="2514600" cy="1695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5061" name="Picture 6" descr="https://encrypted-tbn3.gstatic.com/images?q=tbn:ANd9GcQZDtKIdkpJFPhg_I4Z_X4x4lZhCn-P7E5WSKd11fsfCEXroQDe_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548063"/>
            <a:ext cx="3248025" cy="1409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233" y="1066800"/>
            <a:ext cx="4278573"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ctr"/>
            <a:r>
              <a:rPr lang="en-US" altLang="en-US" dirty="0">
                <a:solidFill>
                  <a:srgbClr val="000000"/>
                </a:solidFill>
              </a:rPr>
              <a:t>Cutting Edge of Machine </a:t>
            </a:r>
            <a:r>
              <a:rPr lang="en-US" altLang="en-US" dirty="0" smtClean="0">
                <a:solidFill>
                  <a:srgbClr val="000000"/>
                </a:solidFill>
              </a:rPr>
              <a:t>Learning:</a:t>
            </a:r>
            <a:br>
              <a:rPr lang="en-US" altLang="en-US" dirty="0" smtClean="0">
                <a:solidFill>
                  <a:srgbClr val="000000"/>
                </a:solidFill>
              </a:rPr>
            </a:br>
            <a:r>
              <a:rPr lang="en-US" altLang="en-US" dirty="0" smtClean="0">
                <a:solidFill>
                  <a:srgbClr val="000000"/>
                </a:solidFill>
              </a:rPr>
              <a:t>Deep </a:t>
            </a:r>
            <a:r>
              <a:rPr lang="en-US" altLang="en-US" dirty="0">
                <a:solidFill>
                  <a:srgbClr val="000000"/>
                </a:solidFill>
              </a:rPr>
              <a:t>Learning in Neural Networks</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302678"/>
            <a:ext cx="4165606"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162800" y="420468"/>
            <a:ext cx="1371600" cy="646331"/>
          </a:xfrm>
          <a:prstGeom prst="rect">
            <a:avLst/>
          </a:prstGeom>
          <a:noFill/>
          <a:ln>
            <a:solidFill>
              <a:srgbClr val="FF0000"/>
            </a:solidFill>
          </a:ln>
        </p:spPr>
        <p:txBody>
          <a:bodyPr wrap="square" rtlCol="0">
            <a:spAutoFit/>
          </a:bodyPr>
          <a:lstStyle/>
          <a:p>
            <a:r>
              <a:rPr lang="en-US" dirty="0" smtClean="0">
                <a:solidFill>
                  <a:srgbClr val="FF0000"/>
                </a:solidFill>
              </a:rPr>
              <a:t>Thanks to </a:t>
            </a:r>
            <a:r>
              <a:rPr lang="en-US" dirty="0" err="1" smtClean="0">
                <a:solidFill>
                  <a:srgbClr val="FF0000"/>
                </a:solidFill>
              </a:rPr>
              <a:t>Xiaohui</a:t>
            </a:r>
            <a:r>
              <a:rPr lang="en-US" dirty="0" smtClean="0">
                <a:solidFill>
                  <a:srgbClr val="FF0000"/>
                </a:solidFill>
              </a:rPr>
              <a:t> </a:t>
            </a:r>
            <a:r>
              <a:rPr lang="en-US" dirty="0" err="1" smtClean="0">
                <a:solidFill>
                  <a:srgbClr val="FF0000"/>
                </a:solidFill>
              </a:rPr>
              <a:t>Xie</a:t>
            </a:r>
            <a:endParaRPr lang="en-US" dirty="0">
              <a:solidFill>
                <a:srgbClr val="FF0000"/>
              </a:solidFill>
            </a:endParaRPr>
          </a:p>
        </p:txBody>
      </p:sp>
      <p:pic>
        <p:nvPicPr>
          <p:cNvPr id="5" name="Shape 183"/>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143000"/>
            <a:ext cx="387011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886200"/>
            <a:ext cx="4267200" cy="997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7" name="TextBox 6"/>
          <p:cNvSpPr txBox="1"/>
          <p:nvPr/>
        </p:nvSpPr>
        <p:spPr>
          <a:xfrm>
            <a:off x="228600" y="420469"/>
            <a:ext cx="1371600" cy="646331"/>
          </a:xfrm>
          <a:prstGeom prst="rect">
            <a:avLst/>
          </a:prstGeom>
          <a:solidFill>
            <a:schemeClr val="bg1"/>
          </a:solidFill>
          <a:ln>
            <a:solidFill>
              <a:srgbClr val="FF0000"/>
            </a:solidFill>
          </a:ln>
        </p:spPr>
        <p:txBody>
          <a:bodyPr wrap="square" rtlCol="0">
            <a:spAutoFit/>
          </a:bodyPr>
          <a:lstStyle/>
          <a:p>
            <a:r>
              <a:rPr lang="en-US" dirty="0" smtClean="0">
                <a:solidFill>
                  <a:srgbClr val="FF0000"/>
                </a:solidFill>
              </a:rPr>
              <a:t>Thanks to Pierre </a:t>
            </a:r>
            <a:r>
              <a:rPr lang="en-US" dirty="0" err="1" smtClean="0">
                <a:solidFill>
                  <a:srgbClr val="FF0000"/>
                </a:solidFill>
              </a:rPr>
              <a:t>Baldi</a:t>
            </a:r>
            <a:endParaRPr lang="en-US" dirty="0">
              <a:solidFill>
                <a:srgbClr val="FF0000"/>
              </a:solidFill>
            </a:endParaRPr>
          </a:p>
        </p:txBody>
      </p:sp>
      <p:sp>
        <p:nvSpPr>
          <p:cNvPr id="9" name="TextBox 8"/>
          <p:cNvSpPr txBox="1"/>
          <p:nvPr/>
        </p:nvSpPr>
        <p:spPr>
          <a:xfrm>
            <a:off x="533400" y="5029200"/>
            <a:ext cx="8001000" cy="1754326"/>
          </a:xfrm>
          <a:prstGeom prst="rect">
            <a:avLst/>
          </a:prstGeom>
          <a:noFill/>
        </p:spPr>
        <p:txBody>
          <a:bodyPr wrap="square" rtlCol="0">
            <a:spAutoFit/>
          </a:bodyPr>
          <a:lstStyle/>
          <a:p>
            <a:r>
              <a:rPr lang="en-US" dirty="0" smtClean="0"/>
              <a:t>PRO:</a:t>
            </a:r>
          </a:p>
          <a:p>
            <a:r>
              <a:rPr lang="en-US" dirty="0" smtClean="0"/>
              <a:t>    * Good results on hard problems</a:t>
            </a:r>
          </a:p>
          <a:p>
            <a:r>
              <a:rPr lang="en-US" dirty="0"/>
              <a:t> </a:t>
            </a:r>
            <a:r>
              <a:rPr lang="en-US" dirty="0" smtClean="0"/>
              <a:t>   * Combine feature extraction with classification directly from image</a:t>
            </a:r>
          </a:p>
          <a:p>
            <a:r>
              <a:rPr lang="en-US" dirty="0" smtClean="0"/>
              <a:t>CON:</a:t>
            </a:r>
          </a:p>
          <a:p>
            <a:r>
              <a:rPr lang="en-US" dirty="0"/>
              <a:t> </a:t>
            </a:r>
            <a:r>
              <a:rPr lang="en-US" dirty="0" smtClean="0"/>
              <a:t>   * Can be difficult to train; gradient descent does not work well</a:t>
            </a:r>
          </a:p>
          <a:p>
            <a:r>
              <a:rPr lang="en-US" dirty="0"/>
              <a:t> </a:t>
            </a:r>
            <a:r>
              <a:rPr lang="en-US" dirty="0" smtClean="0"/>
              <a:t>   * Can be slow to train; but fast computers and modern techniques help</a:t>
            </a:r>
            <a:endParaRPr lang="en-US" dirty="0"/>
          </a:p>
        </p:txBody>
      </p:sp>
    </p:spTree>
    <p:extLst>
      <p:ext uri="{BB962C8B-B14F-4D97-AF65-F5344CB8AC3E}">
        <p14:creationId xmlns:p14="http://schemas.microsoft.com/office/powerpoint/2010/main" val="18832274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mtClean="0"/>
              <a:t>Naïve Bayes Model                  </a:t>
            </a:r>
            <a:r>
              <a:rPr lang="en-US" altLang="en-US" sz="1400" smtClean="0"/>
              <a:t>(section 20.2.2 R&amp;N 3</a:t>
            </a:r>
            <a:r>
              <a:rPr lang="en-US" altLang="en-US" sz="1400" baseline="30000" smtClean="0"/>
              <a:t>rd</a:t>
            </a:r>
            <a:r>
              <a:rPr lang="en-US" altLang="en-US" sz="1400" smtClean="0"/>
              <a:t> ed.)</a:t>
            </a:r>
          </a:p>
        </p:txBody>
      </p:sp>
      <p:sp>
        <p:nvSpPr>
          <p:cNvPr id="46083" name="Oval 3"/>
          <p:cNvSpPr>
            <a:spLocks noChangeArrowheads="1"/>
          </p:cNvSpPr>
          <p:nvPr/>
        </p:nvSpPr>
        <p:spPr bwMode="auto">
          <a:xfrm>
            <a:off x="3886200" y="2633663"/>
            <a:ext cx="615950" cy="539750"/>
          </a:xfrm>
          <a:prstGeom prst="ellipse">
            <a:avLst/>
          </a:prstGeom>
          <a:solidFill>
            <a:srgbClr val="FF3300"/>
          </a:solidFill>
          <a:ln w="12700">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46084" name="Oval 4"/>
          <p:cNvSpPr>
            <a:spLocks noChangeArrowheads="1"/>
          </p:cNvSpPr>
          <p:nvPr/>
        </p:nvSpPr>
        <p:spPr bwMode="auto">
          <a:xfrm>
            <a:off x="6889750" y="1228725"/>
            <a:ext cx="615950" cy="539750"/>
          </a:xfrm>
          <a:prstGeom prst="ellipse">
            <a:avLst/>
          </a:prstGeom>
          <a:solidFill>
            <a:schemeClr val="accent1">
              <a:alpha val="50195"/>
            </a:schemeClr>
          </a:solidFill>
          <a:ln w="12700">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46085" name="Oval 5"/>
          <p:cNvSpPr>
            <a:spLocks noChangeArrowheads="1"/>
          </p:cNvSpPr>
          <p:nvPr/>
        </p:nvSpPr>
        <p:spPr bwMode="auto">
          <a:xfrm>
            <a:off x="1247775" y="1244600"/>
            <a:ext cx="615950" cy="539750"/>
          </a:xfrm>
          <a:prstGeom prst="ellipse">
            <a:avLst/>
          </a:prstGeom>
          <a:solidFill>
            <a:schemeClr val="accent1">
              <a:alpha val="50195"/>
            </a:schemeClr>
          </a:solidFill>
          <a:ln w="12700">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46086" name="Oval 6"/>
          <p:cNvSpPr>
            <a:spLocks noChangeArrowheads="1"/>
          </p:cNvSpPr>
          <p:nvPr/>
        </p:nvSpPr>
        <p:spPr bwMode="auto">
          <a:xfrm>
            <a:off x="2541588" y="1257300"/>
            <a:ext cx="615950" cy="539750"/>
          </a:xfrm>
          <a:prstGeom prst="ellipse">
            <a:avLst/>
          </a:prstGeom>
          <a:solidFill>
            <a:schemeClr val="accent1">
              <a:alpha val="50195"/>
            </a:schemeClr>
          </a:solidFill>
          <a:ln w="12700">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46087" name="Oval 7"/>
          <p:cNvSpPr>
            <a:spLocks noChangeArrowheads="1"/>
          </p:cNvSpPr>
          <p:nvPr/>
        </p:nvSpPr>
        <p:spPr bwMode="auto">
          <a:xfrm>
            <a:off x="3886200" y="1219200"/>
            <a:ext cx="615950" cy="539750"/>
          </a:xfrm>
          <a:prstGeom prst="ellipse">
            <a:avLst/>
          </a:prstGeom>
          <a:solidFill>
            <a:schemeClr val="accent1">
              <a:alpha val="50195"/>
            </a:schemeClr>
          </a:solidFill>
          <a:ln w="12700">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46088" name="Rectangle 8"/>
          <p:cNvSpPr>
            <a:spLocks noChangeArrowheads="1"/>
          </p:cNvSpPr>
          <p:nvPr/>
        </p:nvSpPr>
        <p:spPr bwMode="auto">
          <a:xfrm>
            <a:off x="1350963" y="1328738"/>
            <a:ext cx="422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latin typeface="Arial" charset="0"/>
              </a:rPr>
              <a:t>X</a:t>
            </a:r>
            <a:r>
              <a:rPr lang="en-US" altLang="en-US" b="1" baseline="-25000">
                <a:latin typeface="Arial" charset="0"/>
              </a:rPr>
              <a:t>1</a:t>
            </a:r>
          </a:p>
        </p:txBody>
      </p:sp>
      <p:sp>
        <p:nvSpPr>
          <p:cNvPr id="46089" name="Line 9"/>
          <p:cNvSpPr>
            <a:spLocks noChangeShapeType="1"/>
          </p:cNvSpPr>
          <p:nvPr/>
        </p:nvSpPr>
        <p:spPr bwMode="auto">
          <a:xfrm flipH="1" flipV="1">
            <a:off x="1555750" y="1782763"/>
            <a:ext cx="2333625" cy="9937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0" name="Rectangle 10"/>
          <p:cNvSpPr>
            <a:spLocks noChangeArrowheads="1"/>
          </p:cNvSpPr>
          <p:nvPr/>
        </p:nvSpPr>
        <p:spPr bwMode="auto">
          <a:xfrm>
            <a:off x="2655888" y="1339850"/>
            <a:ext cx="422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latin typeface="Arial" charset="0"/>
              </a:rPr>
              <a:t>X</a:t>
            </a:r>
            <a:r>
              <a:rPr lang="en-US" altLang="en-US" b="1" baseline="-25000">
                <a:latin typeface="Arial" charset="0"/>
              </a:rPr>
              <a:t>2</a:t>
            </a:r>
          </a:p>
        </p:txBody>
      </p:sp>
      <p:sp>
        <p:nvSpPr>
          <p:cNvPr id="46091" name="Rectangle 11"/>
          <p:cNvSpPr>
            <a:spLocks noChangeArrowheads="1"/>
          </p:cNvSpPr>
          <p:nvPr/>
        </p:nvSpPr>
        <p:spPr bwMode="auto">
          <a:xfrm>
            <a:off x="3995738" y="1328738"/>
            <a:ext cx="422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latin typeface="Arial" charset="0"/>
              </a:rPr>
              <a:t>X</a:t>
            </a:r>
            <a:r>
              <a:rPr lang="en-US" altLang="en-US" b="1" baseline="-25000">
                <a:latin typeface="Arial" charset="0"/>
              </a:rPr>
              <a:t>3</a:t>
            </a:r>
          </a:p>
        </p:txBody>
      </p:sp>
      <p:sp>
        <p:nvSpPr>
          <p:cNvPr id="46092" name="Line 12"/>
          <p:cNvSpPr>
            <a:spLocks noChangeShapeType="1"/>
          </p:cNvSpPr>
          <p:nvPr/>
        </p:nvSpPr>
        <p:spPr bwMode="auto">
          <a:xfrm flipH="1" flipV="1">
            <a:off x="2851150" y="1782763"/>
            <a:ext cx="1114425" cy="9175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3" name="Rectangle 13"/>
          <p:cNvSpPr>
            <a:spLocks noChangeArrowheads="1"/>
          </p:cNvSpPr>
          <p:nvPr/>
        </p:nvSpPr>
        <p:spPr bwMode="auto">
          <a:xfrm>
            <a:off x="4041775" y="2700338"/>
            <a:ext cx="3460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latin typeface="Arial" charset="0"/>
              </a:rPr>
              <a:t>C</a:t>
            </a:r>
            <a:endParaRPr lang="en-US" altLang="en-US" b="1" baseline="-25000">
              <a:latin typeface="Arial" charset="0"/>
            </a:endParaRPr>
          </a:p>
        </p:txBody>
      </p:sp>
      <p:sp>
        <p:nvSpPr>
          <p:cNvPr id="46094" name="Line 14"/>
          <p:cNvSpPr>
            <a:spLocks noChangeShapeType="1"/>
          </p:cNvSpPr>
          <p:nvPr/>
        </p:nvSpPr>
        <p:spPr bwMode="auto">
          <a:xfrm flipV="1">
            <a:off x="4184650" y="1744663"/>
            <a:ext cx="0" cy="9080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5" name="Line 15"/>
          <p:cNvSpPr>
            <a:spLocks noChangeShapeType="1"/>
          </p:cNvSpPr>
          <p:nvPr/>
        </p:nvSpPr>
        <p:spPr bwMode="auto">
          <a:xfrm flipV="1">
            <a:off x="4498975" y="1709738"/>
            <a:ext cx="2438400" cy="1066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6" name="Rectangle 16"/>
          <p:cNvSpPr>
            <a:spLocks noChangeArrowheads="1"/>
          </p:cNvSpPr>
          <p:nvPr/>
        </p:nvSpPr>
        <p:spPr bwMode="auto">
          <a:xfrm>
            <a:off x="6972300" y="1300163"/>
            <a:ext cx="43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latin typeface="Arial" charset="0"/>
              </a:rPr>
              <a:t>X</a:t>
            </a:r>
            <a:r>
              <a:rPr lang="en-US" altLang="en-US" b="1" baseline="-25000">
                <a:latin typeface="Arial" charset="0"/>
              </a:rPr>
              <a:t>n</a:t>
            </a:r>
          </a:p>
        </p:txBody>
      </p:sp>
      <p:sp>
        <p:nvSpPr>
          <p:cNvPr id="46097" name="Line 17"/>
          <p:cNvSpPr>
            <a:spLocks noChangeShapeType="1"/>
          </p:cNvSpPr>
          <p:nvPr/>
        </p:nvSpPr>
        <p:spPr bwMode="auto">
          <a:xfrm>
            <a:off x="4956175" y="1557338"/>
            <a:ext cx="13716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6098" name="Text Box 18"/>
          <p:cNvSpPr txBox="1">
            <a:spLocks noChangeArrowheads="1"/>
          </p:cNvSpPr>
          <p:nvPr/>
        </p:nvSpPr>
        <p:spPr bwMode="auto">
          <a:xfrm>
            <a:off x="685800" y="3352800"/>
            <a:ext cx="781208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r>
              <a:rPr lang="en-US" altLang="en-US" b="1" dirty="0">
                <a:latin typeface="Arial" charset="0"/>
              </a:rPr>
              <a:t>Basic Idea: </a:t>
            </a:r>
            <a:r>
              <a:rPr lang="en-US" altLang="en-US" dirty="0">
                <a:latin typeface="Arial" charset="0"/>
              </a:rPr>
              <a:t>We want to estimate P(C | X</a:t>
            </a:r>
            <a:r>
              <a:rPr lang="en-US" altLang="en-US" baseline="-25000" dirty="0">
                <a:latin typeface="Arial" charset="0"/>
              </a:rPr>
              <a:t>1</a:t>
            </a:r>
            <a:r>
              <a:rPr lang="en-US" altLang="en-US" dirty="0">
                <a:latin typeface="Arial" charset="0"/>
              </a:rPr>
              <a:t>,…</a:t>
            </a:r>
            <a:r>
              <a:rPr lang="en-US" altLang="en-US" dirty="0" err="1">
                <a:latin typeface="Arial" charset="0"/>
              </a:rPr>
              <a:t>X</a:t>
            </a:r>
            <a:r>
              <a:rPr lang="en-US" altLang="en-US" baseline="-25000" dirty="0" err="1">
                <a:latin typeface="Arial" charset="0"/>
              </a:rPr>
              <a:t>n</a:t>
            </a:r>
            <a:r>
              <a:rPr lang="en-US" altLang="en-US" dirty="0">
                <a:latin typeface="Arial" charset="0"/>
              </a:rPr>
              <a:t>), but it’s hard to think about computing the probability of a class from input attributes of an example.</a:t>
            </a:r>
          </a:p>
          <a:p>
            <a:pPr eaLnBrk="1" hangingPunct="1">
              <a:spcBef>
                <a:spcPct val="0"/>
              </a:spcBef>
              <a:buSzTx/>
              <a:buFontTx/>
              <a:buNone/>
            </a:pPr>
            <a:endParaRPr lang="en-US" altLang="en-US" dirty="0">
              <a:latin typeface="Arial" charset="0"/>
            </a:endParaRPr>
          </a:p>
          <a:p>
            <a:pPr eaLnBrk="1" hangingPunct="1">
              <a:spcBef>
                <a:spcPct val="0"/>
              </a:spcBef>
              <a:buSzTx/>
              <a:buFontTx/>
              <a:buNone/>
            </a:pPr>
            <a:r>
              <a:rPr lang="en-US" altLang="en-US" b="1" dirty="0">
                <a:latin typeface="Arial" charset="0"/>
              </a:rPr>
              <a:t>Solution: </a:t>
            </a:r>
            <a:r>
              <a:rPr lang="en-US" altLang="en-US" dirty="0">
                <a:latin typeface="Arial" charset="0"/>
              </a:rPr>
              <a:t>Use Bayes’ Rule to turn P(C | X</a:t>
            </a:r>
            <a:r>
              <a:rPr lang="en-US" altLang="en-US" baseline="-25000" dirty="0">
                <a:latin typeface="Arial" charset="0"/>
              </a:rPr>
              <a:t>1</a:t>
            </a:r>
            <a:r>
              <a:rPr lang="en-US" altLang="en-US" dirty="0">
                <a:latin typeface="Arial" charset="0"/>
              </a:rPr>
              <a:t>,…</a:t>
            </a:r>
            <a:r>
              <a:rPr lang="en-US" altLang="en-US" dirty="0" err="1">
                <a:latin typeface="Arial" charset="0"/>
              </a:rPr>
              <a:t>X</a:t>
            </a:r>
            <a:r>
              <a:rPr lang="en-US" altLang="en-US" baseline="-25000" dirty="0" err="1">
                <a:latin typeface="Arial" charset="0"/>
              </a:rPr>
              <a:t>n</a:t>
            </a:r>
            <a:r>
              <a:rPr lang="en-US" altLang="en-US" dirty="0">
                <a:latin typeface="Arial" charset="0"/>
              </a:rPr>
              <a:t>) into </a:t>
            </a:r>
            <a:r>
              <a:rPr lang="en-US" altLang="en-US" dirty="0" smtClean="0">
                <a:latin typeface="Arial" charset="0"/>
              </a:rPr>
              <a:t>a proportionally </a:t>
            </a:r>
            <a:r>
              <a:rPr lang="en-US" altLang="en-US" dirty="0">
                <a:latin typeface="Arial" charset="0"/>
              </a:rPr>
              <a:t>equivalent expression that involves only P(C) and P(X</a:t>
            </a:r>
            <a:r>
              <a:rPr lang="en-US" altLang="en-US" baseline="-25000" dirty="0">
                <a:latin typeface="Arial" charset="0"/>
              </a:rPr>
              <a:t>1</a:t>
            </a:r>
            <a:r>
              <a:rPr lang="en-US" altLang="en-US" dirty="0">
                <a:latin typeface="Arial" charset="0"/>
              </a:rPr>
              <a:t>,…</a:t>
            </a:r>
            <a:r>
              <a:rPr lang="en-US" altLang="en-US" dirty="0" err="1" smtClean="0">
                <a:latin typeface="Arial" charset="0"/>
              </a:rPr>
              <a:t>X</a:t>
            </a:r>
            <a:r>
              <a:rPr lang="en-US" altLang="en-US" baseline="-25000" dirty="0" err="1" smtClean="0">
                <a:latin typeface="Arial" charset="0"/>
              </a:rPr>
              <a:t>n</a:t>
            </a:r>
            <a:r>
              <a:rPr lang="en-US" altLang="en-US" baseline="-25000" dirty="0" smtClean="0">
                <a:latin typeface="Arial" charset="0"/>
              </a:rPr>
              <a:t> </a:t>
            </a:r>
            <a:r>
              <a:rPr lang="en-US" altLang="en-US" dirty="0" smtClean="0">
                <a:latin typeface="Arial" charset="0"/>
              </a:rPr>
              <a:t> | C).</a:t>
            </a:r>
          </a:p>
          <a:p>
            <a:pPr eaLnBrk="1" hangingPunct="1">
              <a:spcBef>
                <a:spcPct val="0"/>
              </a:spcBef>
              <a:buSzTx/>
              <a:buFontTx/>
              <a:buNone/>
            </a:pPr>
            <a:r>
              <a:rPr lang="en-US" altLang="en-US" dirty="0" smtClean="0">
                <a:latin typeface="Arial" charset="0"/>
              </a:rPr>
              <a:t>Then assume that feature values are conditionally independent given class, which allows us to </a:t>
            </a:r>
            <a:r>
              <a:rPr lang="en-US" altLang="en-US" dirty="0">
                <a:latin typeface="Arial" charset="0"/>
              </a:rPr>
              <a:t>turn P(X</a:t>
            </a:r>
            <a:r>
              <a:rPr lang="en-US" altLang="en-US" baseline="-25000" dirty="0">
                <a:latin typeface="Arial" charset="0"/>
              </a:rPr>
              <a:t>1</a:t>
            </a:r>
            <a:r>
              <a:rPr lang="en-US" altLang="en-US" dirty="0">
                <a:latin typeface="Arial" charset="0"/>
              </a:rPr>
              <a:t>,…</a:t>
            </a:r>
            <a:r>
              <a:rPr lang="en-US" altLang="en-US" dirty="0" err="1">
                <a:latin typeface="Arial" charset="0"/>
              </a:rPr>
              <a:t>X</a:t>
            </a:r>
            <a:r>
              <a:rPr lang="en-US" altLang="en-US" baseline="-25000" dirty="0" err="1">
                <a:latin typeface="Arial" charset="0"/>
              </a:rPr>
              <a:t>n</a:t>
            </a:r>
            <a:r>
              <a:rPr lang="en-US" altLang="en-US" baseline="-25000" dirty="0">
                <a:latin typeface="Arial" charset="0"/>
              </a:rPr>
              <a:t> </a:t>
            </a:r>
            <a:r>
              <a:rPr lang="en-US" altLang="en-US" dirty="0">
                <a:latin typeface="Arial" charset="0"/>
              </a:rPr>
              <a:t> | C</a:t>
            </a:r>
            <a:r>
              <a:rPr lang="en-US" altLang="en-US" dirty="0" smtClean="0">
                <a:latin typeface="Arial" charset="0"/>
              </a:rPr>
              <a:t>) into </a:t>
            </a:r>
            <a:r>
              <a:rPr lang="en-US" altLang="en-US" sz="2000" dirty="0">
                <a:latin typeface="Symbol" pitchFamily="18" charset="2"/>
              </a:rPr>
              <a:t>P</a:t>
            </a:r>
            <a:r>
              <a:rPr lang="en-US" altLang="en-US" baseline="-25000" dirty="0">
                <a:latin typeface="Arial" charset="0"/>
              </a:rPr>
              <a:t>i</a:t>
            </a:r>
            <a:r>
              <a:rPr lang="en-US" altLang="en-US" dirty="0">
                <a:latin typeface="Arial" charset="0"/>
              </a:rPr>
              <a:t>  </a:t>
            </a:r>
            <a:r>
              <a:rPr lang="en-US" altLang="en-US" dirty="0" smtClean="0">
                <a:latin typeface="Arial" charset="0"/>
              </a:rPr>
              <a:t>P(X</a:t>
            </a:r>
            <a:r>
              <a:rPr lang="en-US" altLang="en-US" baseline="-25000" dirty="0" smtClean="0">
                <a:latin typeface="Arial" charset="0"/>
              </a:rPr>
              <a:t>i</a:t>
            </a:r>
            <a:r>
              <a:rPr lang="en-US" altLang="en-US" dirty="0" smtClean="0">
                <a:latin typeface="Arial" charset="0"/>
              </a:rPr>
              <a:t> </a:t>
            </a:r>
            <a:r>
              <a:rPr lang="en-US" altLang="en-US" dirty="0">
                <a:latin typeface="Arial" charset="0"/>
              </a:rPr>
              <a:t>| C).</a:t>
            </a:r>
          </a:p>
          <a:p>
            <a:pPr eaLnBrk="1" hangingPunct="1">
              <a:spcBef>
                <a:spcPct val="0"/>
              </a:spcBef>
              <a:buSzTx/>
              <a:buFontTx/>
              <a:buNone/>
            </a:pPr>
            <a:endParaRPr lang="en-US" altLang="en-US" dirty="0">
              <a:latin typeface="Arial" charset="0"/>
            </a:endParaRPr>
          </a:p>
          <a:p>
            <a:pPr eaLnBrk="1" hangingPunct="1">
              <a:spcBef>
                <a:spcPct val="0"/>
              </a:spcBef>
              <a:buSzTx/>
              <a:buFontTx/>
              <a:buNone/>
            </a:pPr>
            <a:r>
              <a:rPr lang="en-US" altLang="en-US" dirty="0">
                <a:latin typeface="Arial" charset="0"/>
              </a:rPr>
              <a:t>We </a:t>
            </a:r>
            <a:r>
              <a:rPr lang="en-US" altLang="en-US" dirty="0" smtClean="0">
                <a:latin typeface="Arial" charset="0"/>
              </a:rPr>
              <a:t>estimate </a:t>
            </a:r>
            <a:r>
              <a:rPr lang="en-US" altLang="en-US" dirty="0">
                <a:latin typeface="Arial" charset="0"/>
              </a:rPr>
              <a:t>P(C) easily from the frequency with which each class appears within our training data, and </a:t>
            </a:r>
            <a:r>
              <a:rPr lang="en-US" altLang="en-US" dirty="0" smtClean="0">
                <a:latin typeface="Arial" charset="0"/>
              </a:rPr>
              <a:t>we estimate P(X</a:t>
            </a:r>
            <a:r>
              <a:rPr lang="en-US" altLang="en-US" baseline="-25000" dirty="0" smtClean="0">
                <a:latin typeface="Arial" charset="0"/>
              </a:rPr>
              <a:t>i</a:t>
            </a:r>
            <a:r>
              <a:rPr lang="en-US" altLang="en-US" dirty="0" smtClean="0">
                <a:latin typeface="Arial" charset="0"/>
              </a:rPr>
              <a:t> </a:t>
            </a:r>
            <a:r>
              <a:rPr lang="en-US" altLang="en-US" dirty="0">
                <a:latin typeface="Arial" charset="0"/>
              </a:rPr>
              <a:t>| C) </a:t>
            </a:r>
            <a:r>
              <a:rPr lang="en-US" altLang="en-US" dirty="0" smtClean="0">
                <a:latin typeface="Arial" charset="0"/>
              </a:rPr>
              <a:t>easily from </a:t>
            </a:r>
            <a:r>
              <a:rPr lang="en-US" altLang="en-US" dirty="0">
                <a:latin typeface="Arial" charset="0"/>
              </a:rPr>
              <a:t>the frequency with which each X</a:t>
            </a:r>
            <a:r>
              <a:rPr lang="en-US" altLang="en-US" baseline="-25000" dirty="0">
                <a:latin typeface="Arial" charset="0"/>
              </a:rPr>
              <a:t>i</a:t>
            </a:r>
            <a:r>
              <a:rPr lang="en-US" altLang="en-US" dirty="0">
                <a:latin typeface="Arial" charset="0"/>
              </a:rPr>
              <a:t> appears in each class C within our training data.</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mtClean="0"/>
              <a:t>Naïve Bayes Model                  </a:t>
            </a:r>
            <a:r>
              <a:rPr lang="en-US" altLang="en-US" sz="1400" smtClean="0"/>
              <a:t>(section 20.2.2 R&amp;N 3</a:t>
            </a:r>
            <a:r>
              <a:rPr lang="en-US" altLang="en-US" sz="1400" baseline="30000" smtClean="0"/>
              <a:t>rd</a:t>
            </a:r>
            <a:r>
              <a:rPr lang="en-US" altLang="en-US" sz="1400" smtClean="0"/>
              <a:t> ed.)</a:t>
            </a:r>
          </a:p>
        </p:txBody>
      </p:sp>
      <p:sp>
        <p:nvSpPr>
          <p:cNvPr id="47107" name="Oval 3"/>
          <p:cNvSpPr>
            <a:spLocks noChangeArrowheads="1"/>
          </p:cNvSpPr>
          <p:nvPr/>
        </p:nvSpPr>
        <p:spPr bwMode="auto">
          <a:xfrm>
            <a:off x="3886200" y="2633663"/>
            <a:ext cx="615950" cy="539750"/>
          </a:xfrm>
          <a:prstGeom prst="ellipse">
            <a:avLst/>
          </a:prstGeom>
          <a:solidFill>
            <a:srgbClr val="FF3300"/>
          </a:solidFill>
          <a:ln w="12700">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47108" name="Oval 4"/>
          <p:cNvSpPr>
            <a:spLocks noChangeArrowheads="1"/>
          </p:cNvSpPr>
          <p:nvPr/>
        </p:nvSpPr>
        <p:spPr bwMode="auto">
          <a:xfrm>
            <a:off x="6889750" y="1228725"/>
            <a:ext cx="615950" cy="539750"/>
          </a:xfrm>
          <a:prstGeom prst="ellipse">
            <a:avLst/>
          </a:prstGeom>
          <a:solidFill>
            <a:schemeClr val="accent1">
              <a:alpha val="50195"/>
            </a:schemeClr>
          </a:solidFill>
          <a:ln w="12700">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47109" name="Oval 5"/>
          <p:cNvSpPr>
            <a:spLocks noChangeArrowheads="1"/>
          </p:cNvSpPr>
          <p:nvPr/>
        </p:nvSpPr>
        <p:spPr bwMode="auto">
          <a:xfrm>
            <a:off x="1247775" y="1244600"/>
            <a:ext cx="615950" cy="539750"/>
          </a:xfrm>
          <a:prstGeom prst="ellipse">
            <a:avLst/>
          </a:prstGeom>
          <a:solidFill>
            <a:schemeClr val="accent1">
              <a:alpha val="50195"/>
            </a:schemeClr>
          </a:solidFill>
          <a:ln w="12700">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47110" name="Oval 6"/>
          <p:cNvSpPr>
            <a:spLocks noChangeArrowheads="1"/>
          </p:cNvSpPr>
          <p:nvPr/>
        </p:nvSpPr>
        <p:spPr bwMode="auto">
          <a:xfrm>
            <a:off x="2541588" y="1257300"/>
            <a:ext cx="615950" cy="539750"/>
          </a:xfrm>
          <a:prstGeom prst="ellipse">
            <a:avLst/>
          </a:prstGeom>
          <a:solidFill>
            <a:schemeClr val="accent1">
              <a:alpha val="50195"/>
            </a:schemeClr>
          </a:solidFill>
          <a:ln w="12700">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47111" name="Oval 7"/>
          <p:cNvSpPr>
            <a:spLocks noChangeArrowheads="1"/>
          </p:cNvSpPr>
          <p:nvPr/>
        </p:nvSpPr>
        <p:spPr bwMode="auto">
          <a:xfrm>
            <a:off x="3886200" y="1219200"/>
            <a:ext cx="615950" cy="539750"/>
          </a:xfrm>
          <a:prstGeom prst="ellipse">
            <a:avLst/>
          </a:prstGeom>
          <a:solidFill>
            <a:schemeClr val="accent1">
              <a:alpha val="50195"/>
            </a:schemeClr>
          </a:solidFill>
          <a:ln w="12700">
            <a:solidFill>
              <a:schemeClr val="tx1"/>
            </a:solidFill>
            <a:round/>
            <a:headEnd/>
            <a:tailEnd/>
          </a:ln>
        </p:spPr>
        <p:txBody>
          <a:bodyPr wrap="none" anchor="ct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endParaRPr lang="en-US" altLang="en-US">
              <a:latin typeface="Arial" charset="0"/>
            </a:endParaRPr>
          </a:p>
        </p:txBody>
      </p:sp>
      <p:sp>
        <p:nvSpPr>
          <p:cNvPr id="47112" name="Rectangle 8"/>
          <p:cNvSpPr>
            <a:spLocks noChangeArrowheads="1"/>
          </p:cNvSpPr>
          <p:nvPr/>
        </p:nvSpPr>
        <p:spPr bwMode="auto">
          <a:xfrm>
            <a:off x="1350963" y="1328738"/>
            <a:ext cx="422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latin typeface="Arial" charset="0"/>
              </a:rPr>
              <a:t>X</a:t>
            </a:r>
            <a:r>
              <a:rPr lang="en-US" altLang="en-US" b="1" baseline="-25000">
                <a:latin typeface="Arial" charset="0"/>
              </a:rPr>
              <a:t>1</a:t>
            </a:r>
          </a:p>
        </p:txBody>
      </p:sp>
      <p:sp>
        <p:nvSpPr>
          <p:cNvPr id="47113" name="Line 9"/>
          <p:cNvSpPr>
            <a:spLocks noChangeShapeType="1"/>
          </p:cNvSpPr>
          <p:nvPr/>
        </p:nvSpPr>
        <p:spPr bwMode="auto">
          <a:xfrm flipH="1" flipV="1">
            <a:off x="1555750" y="1782763"/>
            <a:ext cx="2333625" cy="9937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4" name="Rectangle 10"/>
          <p:cNvSpPr>
            <a:spLocks noChangeArrowheads="1"/>
          </p:cNvSpPr>
          <p:nvPr/>
        </p:nvSpPr>
        <p:spPr bwMode="auto">
          <a:xfrm>
            <a:off x="2655888" y="1339850"/>
            <a:ext cx="422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latin typeface="Arial" charset="0"/>
              </a:rPr>
              <a:t>X</a:t>
            </a:r>
            <a:r>
              <a:rPr lang="en-US" altLang="en-US" b="1" baseline="-25000">
                <a:latin typeface="Arial" charset="0"/>
              </a:rPr>
              <a:t>2</a:t>
            </a:r>
          </a:p>
        </p:txBody>
      </p:sp>
      <p:sp>
        <p:nvSpPr>
          <p:cNvPr id="47115" name="Rectangle 11"/>
          <p:cNvSpPr>
            <a:spLocks noChangeArrowheads="1"/>
          </p:cNvSpPr>
          <p:nvPr/>
        </p:nvSpPr>
        <p:spPr bwMode="auto">
          <a:xfrm>
            <a:off x="3995738" y="1328738"/>
            <a:ext cx="422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latin typeface="Arial" charset="0"/>
              </a:rPr>
              <a:t>X</a:t>
            </a:r>
            <a:r>
              <a:rPr lang="en-US" altLang="en-US" b="1" baseline="-25000">
                <a:latin typeface="Arial" charset="0"/>
              </a:rPr>
              <a:t>3</a:t>
            </a:r>
          </a:p>
        </p:txBody>
      </p:sp>
      <p:sp>
        <p:nvSpPr>
          <p:cNvPr id="47116" name="Line 12"/>
          <p:cNvSpPr>
            <a:spLocks noChangeShapeType="1"/>
          </p:cNvSpPr>
          <p:nvPr/>
        </p:nvSpPr>
        <p:spPr bwMode="auto">
          <a:xfrm flipH="1" flipV="1">
            <a:off x="2851150" y="1782763"/>
            <a:ext cx="1114425" cy="9175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7" name="Rectangle 13"/>
          <p:cNvSpPr>
            <a:spLocks noChangeArrowheads="1"/>
          </p:cNvSpPr>
          <p:nvPr/>
        </p:nvSpPr>
        <p:spPr bwMode="auto">
          <a:xfrm>
            <a:off x="4041775" y="2700338"/>
            <a:ext cx="3460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latin typeface="Arial" charset="0"/>
              </a:rPr>
              <a:t>C</a:t>
            </a:r>
            <a:endParaRPr lang="en-US" altLang="en-US" b="1" baseline="-25000">
              <a:latin typeface="Arial" charset="0"/>
            </a:endParaRPr>
          </a:p>
        </p:txBody>
      </p:sp>
      <p:sp>
        <p:nvSpPr>
          <p:cNvPr id="47118" name="Line 14"/>
          <p:cNvSpPr>
            <a:spLocks noChangeShapeType="1"/>
          </p:cNvSpPr>
          <p:nvPr/>
        </p:nvSpPr>
        <p:spPr bwMode="auto">
          <a:xfrm flipV="1">
            <a:off x="4184650" y="1744663"/>
            <a:ext cx="0" cy="9080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9" name="Line 15"/>
          <p:cNvSpPr>
            <a:spLocks noChangeShapeType="1"/>
          </p:cNvSpPr>
          <p:nvPr/>
        </p:nvSpPr>
        <p:spPr bwMode="auto">
          <a:xfrm flipV="1">
            <a:off x="4498975" y="1709738"/>
            <a:ext cx="2438400" cy="1066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20" name="Rectangle 16"/>
          <p:cNvSpPr>
            <a:spLocks noChangeArrowheads="1"/>
          </p:cNvSpPr>
          <p:nvPr/>
        </p:nvSpPr>
        <p:spPr bwMode="auto">
          <a:xfrm>
            <a:off x="6972300" y="1300163"/>
            <a:ext cx="43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a:spcBef>
                <a:spcPct val="0"/>
              </a:spcBef>
              <a:buSzTx/>
              <a:buFontTx/>
              <a:buNone/>
            </a:pPr>
            <a:r>
              <a:rPr lang="en-US" altLang="en-US" b="1">
                <a:latin typeface="Arial" charset="0"/>
              </a:rPr>
              <a:t>X</a:t>
            </a:r>
            <a:r>
              <a:rPr lang="en-US" altLang="en-US" b="1" baseline="-25000">
                <a:latin typeface="Arial" charset="0"/>
              </a:rPr>
              <a:t>n</a:t>
            </a:r>
          </a:p>
        </p:txBody>
      </p:sp>
      <p:sp>
        <p:nvSpPr>
          <p:cNvPr id="47121" name="Line 17"/>
          <p:cNvSpPr>
            <a:spLocks noChangeShapeType="1"/>
          </p:cNvSpPr>
          <p:nvPr/>
        </p:nvSpPr>
        <p:spPr bwMode="auto">
          <a:xfrm>
            <a:off x="4956175" y="1557338"/>
            <a:ext cx="13716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22" name="Text Box 18"/>
          <p:cNvSpPr txBox="1">
            <a:spLocks noChangeArrowheads="1"/>
          </p:cNvSpPr>
          <p:nvPr/>
        </p:nvSpPr>
        <p:spPr bwMode="auto">
          <a:xfrm>
            <a:off x="685800" y="3352800"/>
            <a:ext cx="7812088"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a:solidFill>
                  <a:schemeClr val="tx1"/>
                </a:solidFill>
                <a:latin typeface="Verdana" pitchFamily="34" charset="0"/>
                <a:cs typeface="Arial" charset="0"/>
              </a:defRPr>
            </a:lvl1pPr>
            <a:lvl2pPr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r>
              <a:rPr lang="en-US" altLang="en-US" b="1" dirty="0">
                <a:latin typeface="Arial" charset="0"/>
              </a:rPr>
              <a:t>Bayes Rule:    </a:t>
            </a:r>
            <a:r>
              <a:rPr lang="en-US" altLang="en-US" dirty="0">
                <a:latin typeface="Arial" charset="0"/>
              </a:rPr>
              <a:t>P(C | X</a:t>
            </a:r>
            <a:r>
              <a:rPr lang="en-US" altLang="en-US" baseline="-25000" dirty="0">
                <a:latin typeface="Arial" charset="0"/>
              </a:rPr>
              <a:t>1</a:t>
            </a:r>
            <a:r>
              <a:rPr lang="en-US" altLang="en-US" dirty="0">
                <a:latin typeface="Arial" charset="0"/>
              </a:rPr>
              <a:t>,…</a:t>
            </a:r>
            <a:r>
              <a:rPr lang="en-US" altLang="en-US" dirty="0" err="1">
                <a:latin typeface="Arial" charset="0"/>
              </a:rPr>
              <a:t>X</a:t>
            </a:r>
            <a:r>
              <a:rPr lang="en-US" altLang="en-US" baseline="-25000" dirty="0" err="1">
                <a:latin typeface="Arial" charset="0"/>
              </a:rPr>
              <a:t>n</a:t>
            </a:r>
            <a:r>
              <a:rPr lang="en-US" altLang="en-US" dirty="0">
                <a:latin typeface="Arial" charset="0"/>
              </a:rPr>
              <a:t>)  is proportional to P (C)</a:t>
            </a:r>
            <a:r>
              <a:rPr lang="en-US" altLang="en-US" sz="2000" dirty="0">
                <a:latin typeface="Symbol" pitchFamily="18" charset="2"/>
              </a:rPr>
              <a:t>  P</a:t>
            </a:r>
            <a:r>
              <a:rPr lang="en-US" altLang="en-US" baseline="-25000" dirty="0">
                <a:latin typeface="Arial" charset="0"/>
              </a:rPr>
              <a:t>i</a:t>
            </a:r>
            <a:r>
              <a:rPr lang="en-US" altLang="en-US" dirty="0">
                <a:latin typeface="Arial" charset="0"/>
              </a:rPr>
              <a:t>  P(X</a:t>
            </a:r>
            <a:r>
              <a:rPr lang="en-US" altLang="en-US" baseline="-25000" dirty="0">
                <a:latin typeface="Arial" charset="0"/>
              </a:rPr>
              <a:t>i</a:t>
            </a:r>
            <a:r>
              <a:rPr lang="en-US" altLang="en-US" dirty="0">
                <a:latin typeface="Arial" charset="0"/>
              </a:rPr>
              <a:t> | C)</a:t>
            </a:r>
          </a:p>
          <a:p>
            <a:pPr eaLnBrk="1" hangingPunct="1">
              <a:spcBef>
                <a:spcPct val="0"/>
              </a:spcBef>
              <a:buSzTx/>
              <a:buFontTx/>
              <a:buNone/>
            </a:pPr>
            <a:r>
              <a:rPr lang="en-US" altLang="en-US" dirty="0">
                <a:latin typeface="Arial" charset="0"/>
              </a:rPr>
              <a:t>[note: denominator P(X</a:t>
            </a:r>
            <a:r>
              <a:rPr lang="en-US" altLang="en-US" baseline="-25000" dirty="0">
                <a:latin typeface="Arial" charset="0"/>
              </a:rPr>
              <a:t>1</a:t>
            </a:r>
            <a:r>
              <a:rPr lang="en-US" altLang="en-US" dirty="0">
                <a:latin typeface="Arial" charset="0"/>
              </a:rPr>
              <a:t>,…</a:t>
            </a:r>
            <a:r>
              <a:rPr lang="en-US" altLang="en-US" dirty="0" err="1">
                <a:latin typeface="Arial" charset="0"/>
              </a:rPr>
              <a:t>X</a:t>
            </a:r>
            <a:r>
              <a:rPr lang="en-US" altLang="en-US" baseline="-25000" dirty="0" err="1">
                <a:latin typeface="Arial" charset="0"/>
              </a:rPr>
              <a:t>n</a:t>
            </a:r>
            <a:r>
              <a:rPr lang="en-US" altLang="en-US" dirty="0">
                <a:latin typeface="Arial" charset="0"/>
              </a:rPr>
              <a:t>)  is constant for all classes, may be ignored.]</a:t>
            </a:r>
          </a:p>
          <a:p>
            <a:pPr eaLnBrk="1" hangingPunct="1">
              <a:spcBef>
                <a:spcPct val="0"/>
              </a:spcBef>
              <a:buSzTx/>
              <a:buFontTx/>
              <a:buNone/>
            </a:pPr>
            <a:endParaRPr lang="en-US" altLang="en-US" dirty="0">
              <a:latin typeface="Arial" charset="0"/>
            </a:endParaRPr>
          </a:p>
          <a:p>
            <a:pPr eaLnBrk="1" hangingPunct="1">
              <a:spcBef>
                <a:spcPct val="0"/>
              </a:spcBef>
              <a:buSzTx/>
              <a:buFontTx/>
              <a:buNone/>
            </a:pPr>
            <a:r>
              <a:rPr lang="en-US" altLang="en-US" dirty="0">
                <a:latin typeface="Arial" charset="0"/>
              </a:rPr>
              <a:t>Features Xi are conditionally independent given the class variable C</a:t>
            </a:r>
          </a:p>
          <a:p>
            <a:pPr lvl="1" eaLnBrk="1" hangingPunct="1">
              <a:spcBef>
                <a:spcPct val="0"/>
              </a:spcBef>
              <a:buSzTx/>
              <a:buFont typeface="Arial" charset="0"/>
              <a:buChar char="•"/>
            </a:pPr>
            <a:r>
              <a:rPr lang="en-US" altLang="en-US" sz="1800" dirty="0">
                <a:latin typeface="Arial" charset="0"/>
              </a:rPr>
              <a:t> choose the class value c</a:t>
            </a:r>
            <a:r>
              <a:rPr lang="en-US" altLang="en-US" sz="1800" baseline="-25000" dirty="0">
                <a:latin typeface="Arial" charset="0"/>
              </a:rPr>
              <a:t>i</a:t>
            </a:r>
            <a:r>
              <a:rPr lang="en-US" altLang="en-US" sz="1800" dirty="0">
                <a:latin typeface="Arial" charset="0"/>
              </a:rPr>
              <a:t> with the highest P(c</a:t>
            </a:r>
            <a:r>
              <a:rPr lang="en-US" altLang="en-US" sz="1800" baseline="-25000" dirty="0">
                <a:latin typeface="Arial" charset="0"/>
              </a:rPr>
              <a:t>i</a:t>
            </a:r>
            <a:r>
              <a:rPr lang="en-US" altLang="en-US" sz="1800" dirty="0">
                <a:latin typeface="Arial" charset="0"/>
              </a:rPr>
              <a:t> | x</a:t>
            </a:r>
            <a:r>
              <a:rPr lang="en-US" altLang="en-US" sz="1800" baseline="-25000" dirty="0">
                <a:latin typeface="Arial" charset="0"/>
              </a:rPr>
              <a:t>1</a:t>
            </a:r>
            <a:r>
              <a:rPr lang="en-US" altLang="en-US" sz="1800" dirty="0">
                <a:latin typeface="Arial" charset="0"/>
              </a:rPr>
              <a:t>,…, </a:t>
            </a:r>
            <a:r>
              <a:rPr lang="en-US" altLang="en-US" sz="1800" dirty="0" err="1">
                <a:latin typeface="Arial" charset="0"/>
              </a:rPr>
              <a:t>x</a:t>
            </a:r>
            <a:r>
              <a:rPr lang="en-US" altLang="en-US" sz="1800" baseline="-25000" dirty="0" err="1">
                <a:latin typeface="Arial" charset="0"/>
              </a:rPr>
              <a:t>n</a:t>
            </a:r>
            <a:r>
              <a:rPr lang="en-US" altLang="en-US" sz="1800" dirty="0">
                <a:latin typeface="Arial" charset="0"/>
              </a:rPr>
              <a:t>)</a:t>
            </a:r>
          </a:p>
          <a:p>
            <a:pPr lvl="1" eaLnBrk="1" hangingPunct="1">
              <a:spcBef>
                <a:spcPct val="0"/>
              </a:spcBef>
              <a:buSzTx/>
              <a:buFont typeface="Arial" charset="0"/>
              <a:buChar char="•"/>
            </a:pPr>
            <a:r>
              <a:rPr lang="en-US" altLang="en-US" sz="1800" dirty="0">
                <a:latin typeface="Arial" charset="0"/>
              </a:rPr>
              <a:t> simple to implement, often works very well</a:t>
            </a:r>
          </a:p>
          <a:p>
            <a:pPr lvl="1" eaLnBrk="1" hangingPunct="1">
              <a:spcBef>
                <a:spcPct val="0"/>
              </a:spcBef>
              <a:buSzTx/>
              <a:buFont typeface="Arial" charset="0"/>
              <a:buChar char="•"/>
            </a:pPr>
            <a:r>
              <a:rPr lang="en-US" altLang="en-US" sz="1800" dirty="0">
                <a:latin typeface="Arial" charset="0"/>
              </a:rPr>
              <a:t> e.g., spam email classification: X’s = counts of words in emails</a:t>
            </a:r>
          </a:p>
          <a:p>
            <a:pPr eaLnBrk="1" hangingPunct="1">
              <a:spcBef>
                <a:spcPct val="0"/>
              </a:spcBef>
              <a:buSzTx/>
              <a:buFontTx/>
              <a:buNone/>
            </a:pPr>
            <a:endParaRPr lang="en-US" altLang="en-US" dirty="0">
              <a:latin typeface="Arial" charset="0"/>
            </a:endParaRPr>
          </a:p>
          <a:p>
            <a:pPr eaLnBrk="1" hangingPunct="1">
              <a:spcBef>
                <a:spcPct val="0"/>
              </a:spcBef>
              <a:buSzTx/>
              <a:buFontTx/>
              <a:buNone/>
            </a:pPr>
            <a:r>
              <a:rPr lang="en-US" altLang="en-US" dirty="0">
                <a:latin typeface="Arial" charset="0"/>
              </a:rPr>
              <a:t>Conditional probabilities P(X</a:t>
            </a:r>
            <a:r>
              <a:rPr lang="en-US" altLang="en-US" baseline="-25000" dirty="0">
                <a:latin typeface="Arial" charset="0"/>
              </a:rPr>
              <a:t>i</a:t>
            </a:r>
            <a:r>
              <a:rPr lang="en-US" altLang="en-US" dirty="0">
                <a:latin typeface="Arial" charset="0"/>
              </a:rPr>
              <a:t> | C) can easily be estimated from labeled date</a:t>
            </a:r>
          </a:p>
          <a:p>
            <a:pPr lvl="1" eaLnBrk="1" hangingPunct="1">
              <a:spcBef>
                <a:spcPct val="0"/>
              </a:spcBef>
              <a:buSzTx/>
              <a:buFont typeface="Arial" charset="0"/>
              <a:buChar char="•"/>
            </a:pPr>
            <a:r>
              <a:rPr lang="en-US" altLang="en-US" sz="1800" dirty="0">
                <a:latin typeface="Arial" charset="0"/>
              </a:rPr>
              <a:t> Problem:  Need to avoid zeroes, e.g., from limited training data</a:t>
            </a:r>
          </a:p>
          <a:p>
            <a:pPr lvl="1" eaLnBrk="1" hangingPunct="1">
              <a:spcBef>
                <a:spcPct val="0"/>
              </a:spcBef>
              <a:buSzTx/>
              <a:buFont typeface="Arial" charset="0"/>
              <a:buChar char="•"/>
            </a:pPr>
            <a:r>
              <a:rPr lang="en-US" altLang="en-US" sz="1800" dirty="0">
                <a:latin typeface="Arial" charset="0"/>
              </a:rPr>
              <a:t> Solutions: Pseudo-counts, beta[</a:t>
            </a:r>
            <a:r>
              <a:rPr lang="en-US" altLang="en-US" sz="1800" dirty="0" err="1">
                <a:latin typeface="Arial" charset="0"/>
              </a:rPr>
              <a:t>a,b</a:t>
            </a:r>
            <a:r>
              <a:rPr lang="en-US" altLang="en-US" sz="1800" dirty="0">
                <a:latin typeface="Arial" charset="0"/>
              </a:rPr>
              <a:t>] distribution, etc.</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title"/>
          </p:nvPr>
        </p:nvSpPr>
        <p:spPr/>
        <p:txBody>
          <a:bodyPr/>
          <a:lstStyle/>
          <a:p>
            <a:pPr eaLnBrk="1" hangingPunct="1"/>
            <a:r>
              <a:rPr lang="en-US" altLang="en-US" smtClean="0"/>
              <a:t>Naïve Bayes Model (2)</a:t>
            </a:r>
          </a:p>
        </p:txBody>
      </p:sp>
      <p:sp>
        <p:nvSpPr>
          <p:cNvPr id="48131" name="Text Box 31"/>
          <p:cNvSpPr txBox="1">
            <a:spLocks noChangeArrowheads="1"/>
          </p:cNvSpPr>
          <p:nvPr/>
        </p:nvSpPr>
        <p:spPr bwMode="auto">
          <a:xfrm>
            <a:off x="457200" y="1143000"/>
            <a:ext cx="8077200"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00000"/>
              <a:buChar char="•"/>
              <a:defRPr>
                <a:solidFill>
                  <a:schemeClr val="tx1"/>
                </a:solidFill>
                <a:latin typeface="Verdana" pitchFamily="34" charset="0"/>
                <a:cs typeface="Arial" charset="0"/>
              </a:defRPr>
            </a:lvl1pPr>
            <a:lvl2pPr marL="742950" indent="-285750" eaLnBrk="0" hangingPunct="0">
              <a:spcBef>
                <a:spcPct val="20000"/>
              </a:spcBef>
              <a:buSzPct val="100000"/>
              <a:buChar char="–"/>
              <a:defRPr sz="1600">
                <a:solidFill>
                  <a:schemeClr val="tx1"/>
                </a:solidFill>
                <a:latin typeface="Verdana" pitchFamily="34" charset="0"/>
                <a:cs typeface="Arial" charset="0"/>
              </a:defRPr>
            </a:lvl2pPr>
            <a:lvl3pPr marL="1143000" indent="-228600" eaLnBrk="0" hangingPunct="0">
              <a:spcBef>
                <a:spcPct val="20000"/>
              </a:spcBef>
              <a:buSzPct val="100000"/>
              <a:buChar char="•"/>
              <a:defRPr sz="1600">
                <a:solidFill>
                  <a:schemeClr val="tx1"/>
                </a:solidFill>
                <a:latin typeface="Verdana" pitchFamily="34" charset="0"/>
                <a:cs typeface="Arial" charset="0"/>
              </a:defRPr>
            </a:lvl3pPr>
            <a:lvl4pPr marL="1600200" indent="-228600" eaLnBrk="0" hangingPunct="0">
              <a:spcBef>
                <a:spcPct val="20000"/>
              </a:spcBef>
              <a:buSzPct val="100000"/>
              <a:buChar char="–"/>
              <a:defRPr sz="1600">
                <a:solidFill>
                  <a:schemeClr val="tx1"/>
                </a:solidFill>
                <a:latin typeface="Verdana" pitchFamily="34" charset="0"/>
                <a:cs typeface="Arial" charset="0"/>
              </a:defRPr>
            </a:lvl4pPr>
            <a:lvl5pPr marL="2057400" indent="-228600" eaLnBrk="0" hangingPunct="0">
              <a:spcBef>
                <a:spcPct val="20000"/>
              </a:spcBef>
              <a:buSzPct val="100000"/>
              <a:buChar char="•"/>
              <a:defRPr sz="1600">
                <a:solidFill>
                  <a:schemeClr val="tx1"/>
                </a:solidFill>
                <a:latin typeface="Verdana" pitchFamily="34" charset="0"/>
                <a:cs typeface="Arial" charset="0"/>
              </a:defRPr>
            </a:lvl5pPr>
            <a:lvl6pPr marL="25146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6pPr>
            <a:lvl7pPr marL="29718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7pPr>
            <a:lvl8pPr marL="34290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8pPr>
            <a:lvl9pPr marL="3886200" indent="-228600" eaLnBrk="0" fontAlgn="base" hangingPunct="0">
              <a:spcBef>
                <a:spcPct val="20000"/>
              </a:spcBef>
              <a:spcAft>
                <a:spcPct val="0"/>
              </a:spcAft>
              <a:buSzPct val="100000"/>
              <a:buChar char="•"/>
              <a:defRPr sz="1600">
                <a:solidFill>
                  <a:schemeClr val="tx1"/>
                </a:solidFill>
                <a:latin typeface="Verdana" pitchFamily="34" charset="0"/>
                <a:cs typeface="Arial" charset="0"/>
              </a:defRPr>
            </a:lvl9pPr>
          </a:lstStyle>
          <a:p>
            <a:pPr eaLnBrk="1" hangingPunct="1">
              <a:spcBef>
                <a:spcPct val="0"/>
              </a:spcBef>
              <a:buSzTx/>
              <a:buFontTx/>
              <a:buNone/>
            </a:pPr>
            <a:r>
              <a:rPr lang="en-US" altLang="en-US" dirty="0">
                <a:latin typeface="Arial" charset="0"/>
              </a:rPr>
              <a:t>                 P(C | X</a:t>
            </a:r>
            <a:r>
              <a:rPr lang="en-US" altLang="en-US" baseline="-25000" dirty="0">
                <a:latin typeface="Arial" charset="0"/>
              </a:rPr>
              <a:t>1</a:t>
            </a:r>
            <a:r>
              <a:rPr lang="en-US" altLang="en-US" dirty="0">
                <a:latin typeface="Arial" charset="0"/>
              </a:rPr>
              <a:t>,…</a:t>
            </a:r>
            <a:r>
              <a:rPr lang="en-US" altLang="en-US" dirty="0" err="1">
                <a:latin typeface="Arial" charset="0"/>
              </a:rPr>
              <a:t>X</a:t>
            </a:r>
            <a:r>
              <a:rPr lang="en-US" altLang="en-US" baseline="-25000" dirty="0" err="1">
                <a:latin typeface="Arial" charset="0"/>
              </a:rPr>
              <a:t>n</a:t>
            </a:r>
            <a:r>
              <a:rPr lang="en-US" altLang="en-US" dirty="0">
                <a:latin typeface="Arial" charset="0"/>
              </a:rPr>
              <a:t>)  =  </a:t>
            </a:r>
            <a:r>
              <a:rPr lang="en-US" altLang="en-US" sz="2000" dirty="0" smtClean="0">
                <a:latin typeface="Symbol" pitchFamily="18" charset="2"/>
              </a:rPr>
              <a:t>a</a:t>
            </a:r>
            <a:r>
              <a:rPr lang="en-US" altLang="en-US" dirty="0">
                <a:solidFill>
                  <a:srgbClr val="000000"/>
                </a:solidFill>
                <a:latin typeface="Arial" charset="0"/>
              </a:rPr>
              <a:t>  P (C)</a:t>
            </a:r>
            <a:r>
              <a:rPr lang="en-US" altLang="en-US" sz="2000" dirty="0" smtClean="0">
                <a:latin typeface="Symbol" pitchFamily="18" charset="2"/>
              </a:rPr>
              <a:t>  P</a:t>
            </a:r>
            <a:r>
              <a:rPr lang="en-US" altLang="en-US" sz="2000" baseline="-25000" dirty="0">
                <a:latin typeface="Symbol" pitchFamily="18" charset="2"/>
              </a:rPr>
              <a:t> </a:t>
            </a:r>
            <a:r>
              <a:rPr lang="en-US" altLang="en-US" sz="2000" baseline="-25000" dirty="0" err="1" smtClean="0">
                <a:latin typeface="Arial" panose="020B0604020202020204" pitchFamily="34" charset="0"/>
                <a:cs typeface="Arial" panose="020B0604020202020204" pitchFamily="34" charset="0"/>
              </a:rPr>
              <a:t>i</a:t>
            </a:r>
            <a:r>
              <a:rPr lang="en-US" altLang="en-US" dirty="0" smtClean="0">
                <a:latin typeface="Arial" charset="0"/>
              </a:rPr>
              <a:t>  </a:t>
            </a:r>
            <a:r>
              <a:rPr lang="en-US" altLang="en-US" dirty="0">
                <a:latin typeface="Arial" charset="0"/>
              </a:rPr>
              <a:t>P(X</a:t>
            </a:r>
            <a:r>
              <a:rPr lang="en-US" altLang="en-US" baseline="-25000" dirty="0">
                <a:latin typeface="Arial" charset="0"/>
              </a:rPr>
              <a:t>i</a:t>
            </a:r>
            <a:r>
              <a:rPr lang="en-US" altLang="en-US" dirty="0">
                <a:latin typeface="Arial" charset="0"/>
              </a:rPr>
              <a:t> | C</a:t>
            </a:r>
            <a:r>
              <a:rPr lang="en-US" altLang="en-US" dirty="0" smtClean="0">
                <a:latin typeface="Arial" charset="0"/>
              </a:rPr>
              <a:t>)</a:t>
            </a:r>
            <a:endParaRPr lang="en-US" altLang="en-US" dirty="0">
              <a:latin typeface="Arial" charset="0"/>
            </a:endParaRPr>
          </a:p>
          <a:p>
            <a:pPr eaLnBrk="1" hangingPunct="1">
              <a:spcBef>
                <a:spcPct val="0"/>
              </a:spcBef>
              <a:buSzTx/>
              <a:buFontTx/>
              <a:buNone/>
            </a:pPr>
            <a:endParaRPr lang="en-US" altLang="en-US" dirty="0">
              <a:latin typeface="Arial" charset="0"/>
            </a:endParaRPr>
          </a:p>
          <a:p>
            <a:pPr eaLnBrk="1" hangingPunct="1">
              <a:spcBef>
                <a:spcPct val="0"/>
              </a:spcBef>
              <a:buSzTx/>
              <a:buFontTx/>
              <a:buNone/>
            </a:pPr>
            <a:r>
              <a:rPr lang="en-US" altLang="en-US" dirty="0">
                <a:latin typeface="Arial" charset="0"/>
              </a:rPr>
              <a:t>Probabilities P(C) and P(X</a:t>
            </a:r>
            <a:r>
              <a:rPr lang="en-US" altLang="en-US" sz="2000" baseline="-25000" dirty="0">
                <a:latin typeface="Arial" charset="0"/>
              </a:rPr>
              <a:t>i</a:t>
            </a:r>
            <a:r>
              <a:rPr lang="en-US" altLang="en-US" dirty="0">
                <a:latin typeface="Arial" charset="0"/>
              </a:rPr>
              <a:t> | C) can easily be estimated from labeled data</a:t>
            </a:r>
          </a:p>
          <a:p>
            <a:pPr eaLnBrk="1" hangingPunct="1">
              <a:spcBef>
                <a:spcPct val="0"/>
              </a:spcBef>
              <a:buSzTx/>
              <a:buFontTx/>
              <a:buNone/>
            </a:pPr>
            <a:endParaRPr lang="en-US" altLang="en-US" dirty="0">
              <a:latin typeface="Arial" charset="0"/>
            </a:endParaRPr>
          </a:p>
          <a:p>
            <a:pPr eaLnBrk="1" hangingPunct="1">
              <a:spcBef>
                <a:spcPct val="0"/>
              </a:spcBef>
              <a:buSzTx/>
              <a:buFontTx/>
              <a:buNone/>
            </a:pPr>
            <a:r>
              <a:rPr lang="en-US" altLang="en-US" dirty="0">
                <a:latin typeface="Arial" charset="0"/>
              </a:rPr>
              <a:t>P(C = </a:t>
            </a:r>
            <a:r>
              <a:rPr lang="en-US" altLang="en-US" dirty="0" err="1">
                <a:latin typeface="Arial" charset="0"/>
              </a:rPr>
              <a:t>c</a:t>
            </a:r>
            <a:r>
              <a:rPr lang="en-US" altLang="en-US" sz="2000" baseline="-25000" dirty="0" err="1">
                <a:latin typeface="Arial" charset="0"/>
              </a:rPr>
              <a:t>j</a:t>
            </a:r>
            <a:r>
              <a:rPr lang="en-US" altLang="en-US" dirty="0">
                <a:latin typeface="Arial" charset="0"/>
              </a:rPr>
              <a:t>)  ≈ #(Examples with class label </a:t>
            </a:r>
            <a:r>
              <a:rPr lang="en-US" altLang="en-US" dirty="0" smtClean="0">
                <a:latin typeface="Arial" charset="0"/>
              </a:rPr>
              <a:t>C = </a:t>
            </a:r>
            <a:r>
              <a:rPr lang="en-US" altLang="en-US" dirty="0" err="1" smtClean="0">
                <a:latin typeface="Arial" charset="0"/>
              </a:rPr>
              <a:t>c</a:t>
            </a:r>
            <a:r>
              <a:rPr lang="en-US" altLang="en-US" sz="2000" baseline="-25000" dirty="0" err="1" smtClean="0">
                <a:latin typeface="Arial" charset="0"/>
              </a:rPr>
              <a:t>j</a:t>
            </a:r>
            <a:r>
              <a:rPr lang="en-US" altLang="en-US" dirty="0">
                <a:latin typeface="Arial" charset="0"/>
              </a:rPr>
              <a:t>)  /  #(Examples)</a:t>
            </a:r>
          </a:p>
          <a:p>
            <a:pPr eaLnBrk="1" hangingPunct="1">
              <a:spcBef>
                <a:spcPct val="0"/>
              </a:spcBef>
              <a:buSzTx/>
              <a:buFontTx/>
              <a:buNone/>
            </a:pPr>
            <a:endParaRPr lang="en-US" altLang="en-US" dirty="0">
              <a:latin typeface="Arial" charset="0"/>
            </a:endParaRPr>
          </a:p>
          <a:p>
            <a:pPr eaLnBrk="1" hangingPunct="1">
              <a:spcBef>
                <a:spcPct val="0"/>
              </a:spcBef>
              <a:buSzTx/>
              <a:buFontTx/>
              <a:buNone/>
            </a:pPr>
            <a:r>
              <a:rPr lang="en-US" altLang="en-US" dirty="0">
                <a:latin typeface="Arial" charset="0"/>
              </a:rPr>
              <a:t>P(X</a:t>
            </a:r>
            <a:r>
              <a:rPr lang="en-US" altLang="en-US" sz="2000" baseline="-25000" dirty="0">
                <a:latin typeface="Arial" charset="0"/>
              </a:rPr>
              <a:t>i</a:t>
            </a:r>
            <a:r>
              <a:rPr lang="en-US" altLang="en-US" dirty="0">
                <a:latin typeface="Arial" charset="0"/>
              </a:rPr>
              <a:t> = </a:t>
            </a:r>
            <a:r>
              <a:rPr lang="en-US" altLang="en-US" dirty="0" err="1">
                <a:latin typeface="Arial" charset="0"/>
              </a:rPr>
              <a:t>x</a:t>
            </a:r>
            <a:r>
              <a:rPr lang="en-US" altLang="en-US" sz="2000" baseline="-25000" dirty="0" err="1">
                <a:latin typeface="Arial" charset="0"/>
              </a:rPr>
              <a:t>ik</a:t>
            </a:r>
            <a:r>
              <a:rPr lang="en-US" altLang="en-US" dirty="0">
                <a:latin typeface="Arial" charset="0"/>
              </a:rPr>
              <a:t> | C = </a:t>
            </a:r>
            <a:r>
              <a:rPr lang="en-US" altLang="en-US" dirty="0" err="1">
                <a:latin typeface="Arial" charset="0"/>
              </a:rPr>
              <a:t>c</a:t>
            </a:r>
            <a:r>
              <a:rPr lang="en-US" altLang="en-US" sz="2000" baseline="-25000" dirty="0" err="1">
                <a:latin typeface="Arial" charset="0"/>
              </a:rPr>
              <a:t>j</a:t>
            </a:r>
            <a:r>
              <a:rPr lang="en-US" altLang="en-US" dirty="0">
                <a:latin typeface="Arial" charset="0"/>
              </a:rPr>
              <a:t>)</a:t>
            </a:r>
          </a:p>
          <a:p>
            <a:pPr eaLnBrk="1" hangingPunct="1">
              <a:spcBef>
                <a:spcPct val="0"/>
              </a:spcBef>
              <a:buSzTx/>
              <a:buFontTx/>
              <a:buNone/>
            </a:pPr>
            <a:r>
              <a:rPr lang="en-US" altLang="en-US" dirty="0">
                <a:latin typeface="Arial" charset="0"/>
              </a:rPr>
              <a:t>      ≈ #(Examples with </a:t>
            </a:r>
            <a:r>
              <a:rPr lang="en-US" altLang="en-US" dirty="0" smtClean="0">
                <a:latin typeface="Arial" charset="0"/>
              </a:rPr>
              <a:t>attribute value </a:t>
            </a:r>
            <a:r>
              <a:rPr lang="en-US" altLang="en-US" dirty="0">
                <a:latin typeface="Arial" charset="0"/>
              </a:rPr>
              <a:t>X</a:t>
            </a:r>
            <a:r>
              <a:rPr lang="en-US" altLang="en-US" sz="2000" baseline="-25000" dirty="0" smtClean="0">
                <a:latin typeface="Arial" charset="0"/>
              </a:rPr>
              <a:t>i</a:t>
            </a:r>
            <a:r>
              <a:rPr lang="en-US" altLang="en-US" dirty="0" smtClean="0">
                <a:latin typeface="Arial" charset="0"/>
              </a:rPr>
              <a:t> = </a:t>
            </a:r>
            <a:r>
              <a:rPr lang="en-US" altLang="en-US" dirty="0" err="1" smtClean="0">
                <a:latin typeface="Arial" charset="0"/>
              </a:rPr>
              <a:t>x</a:t>
            </a:r>
            <a:r>
              <a:rPr lang="en-US" altLang="en-US" sz="2000" baseline="-25000" dirty="0" err="1" smtClean="0">
                <a:latin typeface="Arial" charset="0"/>
              </a:rPr>
              <a:t>ik</a:t>
            </a:r>
            <a:r>
              <a:rPr lang="en-US" altLang="en-US" dirty="0" smtClean="0">
                <a:latin typeface="Arial" charset="0"/>
              </a:rPr>
              <a:t> </a:t>
            </a:r>
            <a:r>
              <a:rPr lang="en-US" altLang="en-US" dirty="0">
                <a:latin typeface="Arial" charset="0"/>
              </a:rPr>
              <a:t>and class label </a:t>
            </a:r>
            <a:r>
              <a:rPr lang="en-US" altLang="en-US" dirty="0" smtClean="0">
                <a:latin typeface="Arial" charset="0"/>
              </a:rPr>
              <a:t>C = </a:t>
            </a:r>
            <a:r>
              <a:rPr lang="en-US" altLang="en-US" dirty="0" err="1" smtClean="0">
                <a:latin typeface="Arial" charset="0"/>
              </a:rPr>
              <a:t>c</a:t>
            </a:r>
            <a:r>
              <a:rPr lang="en-US" altLang="en-US" sz="2000" baseline="-25000" dirty="0" err="1" smtClean="0">
                <a:latin typeface="Arial" charset="0"/>
              </a:rPr>
              <a:t>j</a:t>
            </a:r>
            <a:r>
              <a:rPr lang="en-US" altLang="en-US" dirty="0">
                <a:latin typeface="Arial" charset="0"/>
              </a:rPr>
              <a:t>) </a:t>
            </a:r>
          </a:p>
          <a:p>
            <a:pPr eaLnBrk="1" hangingPunct="1">
              <a:spcBef>
                <a:spcPct val="0"/>
              </a:spcBef>
              <a:buSzTx/>
              <a:buFontTx/>
              <a:buNone/>
            </a:pPr>
            <a:r>
              <a:rPr lang="en-US" altLang="en-US" dirty="0">
                <a:latin typeface="Arial" charset="0"/>
              </a:rPr>
              <a:t>	 /  #(Examples with class label </a:t>
            </a:r>
            <a:r>
              <a:rPr lang="en-US" altLang="en-US" dirty="0" smtClean="0">
                <a:latin typeface="Arial" charset="0"/>
              </a:rPr>
              <a:t>C = </a:t>
            </a:r>
            <a:r>
              <a:rPr lang="en-US" altLang="en-US" dirty="0" err="1" smtClean="0">
                <a:latin typeface="Arial" charset="0"/>
              </a:rPr>
              <a:t>c</a:t>
            </a:r>
            <a:r>
              <a:rPr lang="en-US" altLang="en-US" sz="2000" baseline="-25000" dirty="0" err="1" smtClean="0">
                <a:latin typeface="Arial" charset="0"/>
              </a:rPr>
              <a:t>j</a:t>
            </a:r>
            <a:r>
              <a:rPr lang="en-US" altLang="en-US" dirty="0">
                <a:latin typeface="Arial" charset="0"/>
              </a:rPr>
              <a:t>)</a:t>
            </a:r>
          </a:p>
          <a:p>
            <a:pPr eaLnBrk="1" hangingPunct="1">
              <a:spcBef>
                <a:spcPct val="0"/>
              </a:spcBef>
              <a:buSzTx/>
              <a:buFontTx/>
              <a:buNone/>
            </a:pPr>
            <a:endParaRPr lang="en-US" altLang="en-US" dirty="0">
              <a:latin typeface="Arial" charset="0"/>
            </a:endParaRPr>
          </a:p>
          <a:p>
            <a:pPr eaLnBrk="1" hangingPunct="1">
              <a:spcBef>
                <a:spcPct val="0"/>
              </a:spcBef>
              <a:buSzTx/>
              <a:buFontTx/>
              <a:buNone/>
            </a:pPr>
            <a:r>
              <a:rPr lang="en-US" altLang="en-US" dirty="0">
                <a:latin typeface="Arial" charset="0"/>
              </a:rPr>
              <a:t>Usually easiest to work with logs</a:t>
            </a:r>
          </a:p>
          <a:p>
            <a:pPr eaLnBrk="1" hangingPunct="1">
              <a:spcBef>
                <a:spcPct val="0"/>
              </a:spcBef>
              <a:buSzTx/>
              <a:buFontTx/>
              <a:buNone/>
            </a:pPr>
            <a:r>
              <a:rPr lang="en-US" altLang="en-US" dirty="0">
                <a:latin typeface="Arial" charset="0"/>
              </a:rPr>
              <a:t>	log [ P(C | X</a:t>
            </a:r>
            <a:r>
              <a:rPr lang="en-US" altLang="en-US" baseline="-25000" dirty="0">
                <a:latin typeface="Arial" charset="0"/>
              </a:rPr>
              <a:t>1</a:t>
            </a:r>
            <a:r>
              <a:rPr lang="en-US" altLang="en-US" dirty="0">
                <a:latin typeface="Arial" charset="0"/>
              </a:rPr>
              <a:t>,…</a:t>
            </a:r>
            <a:r>
              <a:rPr lang="en-US" altLang="en-US" dirty="0" err="1">
                <a:latin typeface="Arial" charset="0"/>
              </a:rPr>
              <a:t>X</a:t>
            </a:r>
            <a:r>
              <a:rPr lang="en-US" altLang="en-US" baseline="-25000" dirty="0" err="1">
                <a:latin typeface="Arial" charset="0"/>
              </a:rPr>
              <a:t>n</a:t>
            </a:r>
            <a:r>
              <a:rPr lang="en-US" altLang="en-US" dirty="0">
                <a:latin typeface="Arial" charset="0"/>
              </a:rPr>
              <a:t>) ]</a:t>
            </a:r>
          </a:p>
          <a:p>
            <a:pPr eaLnBrk="1" hangingPunct="1">
              <a:spcBef>
                <a:spcPct val="0"/>
              </a:spcBef>
              <a:buSzTx/>
              <a:buFontTx/>
              <a:buNone/>
            </a:pPr>
            <a:r>
              <a:rPr lang="en-US" altLang="en-US" dirty="0">
                <a:latin typeface="Arial" charset="0"/>
              </a:rPr>
              <a:t>	 	=  log </a:t>
            </a:r>
            <a:r>
              <a:rPr lang="en-US" altLang="en-US" sz="2000" dirty="0" smtClean="0">
                <a:latin typeface="Symbol" pitchFamily="18" charset="2"/>
              </a:rPr>
              <a:t>a</a:t>
            </a:r>
            <a:r>
              <a:rPr lang="en-US" altLang="en-US" dirty="0">
                <a:solidFill>
                  <a:srgbClr val="000000"/>
                </a:solidFill>
                <a:latin typeface="Arial" charset="0"/>
              </a:rPr>
              <a:t>  + log P (C</a:t>
            </a:r>
            <a:r>
              <a:rPr lang="en-US" altLang="en-US" dirty="0" smtClean="0">
                <a:solidFill>
                  <a:srgbClr val="000000"/>
                </a:solidFill>
                <a:latin typeface="Arial" charset="0"/>
              </a:rPr>
              <a:t>)</a:t>
            </a:r>
            <a:r>
              <a:rPr lang="en-US" altLang="en-US" sz="2000" dirty="0" smtClean="0">
                <a:latin typeface="Symbol" pitchFamily="18" charset="2"/>
              </a:rPr>
              <a:t> </a:t>
            </a:r>
            <a:r>
              <a:rPr lang="en-US" altLang="en-US" sz="2000" dirty="0">
                <a:latin typeface="Symbol" pitchFamily="18" charset="2"/>
              </a:rPr>
              <a:t>+   </a:t>
            </a:r>
            <a:r>
              <a:rPr lang="en-US" altLang="en-US" sz="2000" dirty="0">
                <a:latin typeface="Symbol" pitchFamily="18" charset="2"/>
                <a:sym typeface="Symbol" pitchFamily="18" charset="2"/>
              </a:rPr>
              <a:t> </a:t>
            </a:r>
            <a:r>
              <a:rPr lang="en-US" altLang="en-US" dirty="0" smtClean="0">
                <a:latin typeface="Arial" charset="0"/>
              </a:rPr>
              <a:t> </a:t>
            </a:r>
            <a:r>
              <a:rPr lang="en-US" altLang="en-US" dirty="0">
                <a:latin typeface="Arial" charset="0"/>
              </a:rPr>
              <a:t>log P(X</a:t>
            </a:r>
            <a:r>
              <a:rPr lang="en-US" altLang="en-US" baseline="-25000" dirty="0">
                <a:latin typeface="Arial" charset="0"/>
              </a:rPr>
              <a:t>i</a:t>
            </a:r>
            <a:r>
              <a:rPr lang="en-US" altLang="en-US" dirty="0">
                <a:latin typeface="Arial" charset="0"/>
              </a:rPr>
              <a:t> | C</a:t>
            </a:r>
            <a:r>
              <a:rPr lang="en-US" altLang="en-US" dirty="0" smtClean="0">
                <a:latin typeface="Arial" charset="0"/>
              </a:rPr>
              <a:t>)</a:t>
            </a:r>
            <a:endParaRPr lang="en-US" altLang="en-US" dirty="0">
              <a:latin typeface="Arial" charset="0"/>
            </a:endParaRPr>
          </a:p>
          <a:p>
            <a:pPr eaLnBrk="1" hangingPunct="1">
              <a:spcBef>
                <a:spcPct val="0"/>
              </a:spcBef>
              <a:buSzTx/>
              <a:buFontTx/>
              <a:buNone/>
            </a:pPr>
            <a:endParaRPr lang="en-US" altLang="en-US" dirty="0">
              <a:latin typeface="Arial" charset="0"/>
            </a:endParaRPr>
          </a:p>
          <a:p>
            <a:pPr eaLnBrk="1" hangingPunct="1">
              <a:spcBef>
                <a:spcPct val="0"/>
              </a:spcBef>
              <a:buSzTx/>
              <a:buFontTx/>
              <a:buNone/>
            </a:pPr>
            <a:r>
              <a:rPr lang="en-US" altLang="en-US" dirty="0">
                <a:latin typeface="Arial" charset="0"/>
              </a:rPr>
              <a:t>DANGER: </a:t>
            </a:r>
            <a:r>
              <a:rPr lang="en-US" altLang="en-US" dirty="0" smtClean="0">
                <a:latin typeface="Arial" charset="0"/>
              </a:rPr>
              <a:t>What if </a:t>
            </a:r>
            <a:r>
              <a:rPr lang="en-US" altLang="en-US" dirty="0">
                <a:latin typeface="Arial" charset="0"/>
              </a:rPr>
              <a:t>ZERO examples with value </a:t>
            </a:r>
            <a:r>
              <a:rPr lang="en-US" altLang="en-US" dirty="0" smtClean="0">
                <a:latin typeface="Arial" charset="0"/>
              </a:rPr>
              <a:t>X</a:t>
            </a:r>
            <a:r>
              <a:rPr lang="en-US" altLang="en-US" sz="2000" baseline="-25000" dirty="0" smtClean="0">
                <a:latin typeface="Arial" charset="0"/>
              </a:rPr>
              <a:t>i</a:t>
            </a:r>
            <a:r>
              <a:rPr lang="en-US" altLang="en-US" dirty="0" smtClean="0">
                <a:latin typeface="Arial" charset="0"/>
              </a:rPr>
              <a:t> = </a:t>
            </a:r>
            <a:r>
              <a:rPr lang="en-US" altLang="en-US" dirty="0" err="1" smtClean="0">
                <a:latin typeface="Arial" charset="0"/>
              </a:rPr>
              <a:t>x</a:t>
            </a:r>
            <a:r>
              <a:rPr lang="en-US" altLang="en-US" sz="2000" baseline="-25000" dirty="0" err="1" smtClean="0">
                <a:latin typeface="Arial" charset="0"/>
              </a:rPr>
              <a:t>ik</a:t>
            </a:r>
            <a:r>
              <a:rPr lang="en-US" altLang="en-US" dirty="0" smtClean="0">
                <a:latin typeface="Arial" charset="0"/>
              </a:rPr>
              <a:t> </a:t>
            </a:r>
            <a:r>
              <a:rPr lang="en-US" altLang="en-US" dirty="0">
                <a:latin typeface="Arial" charset="0"/>
              </a:rPr>
              <a:t>and class label </a:t>
            </a:r>
            <a:r>
              <a:rPr lang="en-US" altLang="en-US" dirty="0" smtClean="0">
                <a:latin typeface="Arial" charset="0"/>
              </a:rPr>
              <a:t>C = </a:t>
            </a:r>
            <a:r>
              <a:rPr lang="en-US" altLang="en-US" dirty="0" err="1" smtClean="0">
                <a:latin typeface="Arial" charset="0"/>
              </a:rPr>
              <a:t>c</a:t>
            </a:r>
            <a:r>
              <a:rPr lang="en-US" altLang="en-US" sz="2000" baseline="-25000" dirty="0" err="1" smtClean="0">
                <a:latin typeface="Arial" charset="0"/>
              </a:rPr>
              <a:t>j</a:t>
            </a:r>
            <a:r>
              <a:rPr lang="en-US" altLang="en-US" dirty="0" smtClean="0">
                <a:latin typeface="Arial" charset="0"/>
              </a:rPr>
              <a:t> </a:t>
            </a:r>
            <a:r>
              <a:rPr lang="en-US" altLang="en-US" dirty="0">
                <a:latin typeface="Arial" charset="0"/>
              </a:rPr>
              <a:t>?</a:t>
            </a:r>
          </a:p>
          <a:p>
            <a:pPr eaLnBrk="1" hangingPunct="1">
              <a:spcBef>
                <a:spcPct val="0"/>
              </a:spcBef>
              <a:buSzTx/>
              <a:buFontTx/>
              <a:buNone/>
            </a:pPr>
            <a:r>
              <a:rPr lang="en-US" altLang="en-US" dirty="0">
                <a:latin typeface="Arial" charset="0"/>
              </a:rPr>
              <a:t>An unseen example with value X</a:t>
            </a:r>
            <a:r>
              <a:rPr lang="en-US" altLang="en-US" sz="2000" baseline="-25000" dirty="0">
                <a:latin typeface="Arial" charset="0"/>
              </a:rPr>
              <a:t>i</a:t>
            </a:r>
            <a:r>
              <a:rPr lang="en-US" altLang="en-US" dirty="0">
                <a:latin typeface="Arial" charset="0"/>
              </a:rPr>
              <a:t> </a:t>
            </a:r>
            <a:r>
              <a:rPr lang="en-US" altLang="en-US" dirty="0" smtClean="0">
                <a:latin typeface="Arial" charset="0"/>
              </a:rPr>
              <a:t>= </a:t>
            </a:r>
            <a:r>
              <a:rPr lang="en-US" altLang="en-US" dirty="0" err="1" smtClean="0">
                <a:latin typeface="Arial" charset="0"/>
              </a:rPr>
              <a:t>x</a:t>
            </a:r>
            <a:r>
              <a:rPr lang="en-US" altLang="en-US" sz="2000" baseline="-25000" dirty="0" err="1" smtClean="0">
                <a:latin typeface="Arial" charset="0"/>
              </a:rPr>
              <a:t>ik</a:t>
            </a:r>
            <a:r>
              <a:rPr lang="en-US" altLang="en-US" dirty="0" smtClean="0">
                <a:latin typeface="Arial" charset="0"/>
              </a:rPr>
              <a:t> </a:t>
            </a:r>
            <a:r>
              <a:rPr lang="en-US" altLang="en-US" dirty="0">
                <a:latin typeface="Arial" charset="0"/>
              </a:rPr>
              <a:t>will NEVER predict class label </a:t>
            </a:r>
            <a:r>
              <a:rPr lang="en-US" altLang="en-US" dirty="0" smtClean="0">
                <a:latin typeface="Arial" charset="0"/>
              </a:rPr>
              <a:t>C = </a:t>
            </a:r>
            <a:r>
              <a:rPr lang="en-US" altLang="en-US" dirty="0" err="1" smtClean="0">
                <a:latin typeface="Arial" charset="0"/>
              </a:rPr>
              <a:t>c</a:t>
            </a:r>
            <a:r>
              <a:rPr lang="en-US" altLang="en-US" sz="2000" baseline="-25000" dirty="0" err="1" smtClean="0">
                <a:latin typeface="Arial" charset="0"/>
              </a:rPr>
              <a:t>j</a:t>
            </a:r>
            <a:r>
              <a:rPr lang="en-US" altLang="en-US" dirty="0" smtClean="0">
                <a:latin typeface="Arial" charset="0"/>
              </a:rPr>
              <a:t> </a:t>
            </a:r>
            <a:r>
              <a:rPr lang="en-US" altLang="en-US" dirty="0">
                <a:latin typeface="Arial" charset="0"/>
              </a:rPr>
              <a:t>!</a:t>
            </a:r>
          </a:p>
          <a:p>
            <a:pPr eaLnBrk="1" hangingPunct="1">
              <a:spcBef>
                <a:spcPct val="0"/>
              </a:spcBef>
              <a:buSzTx/>
              <a:buFontTx/>
              <a:buNone/>
            </a:pPr>
            <a:endParaRPr lang="en-US" altLang="en-US" dirty="0">
              <a:latin typeface="Arial" charset="0"/>
            </a:endParaRPr>
          </a:p>
          <a:p>
            <a:pPr eaLnBrk="1" hangingPunct="1">
              <a:spcBef>
                <a:spcPct val="0"/>
              </a:spcBef>
              <a:buSzTx/>
              <a:buFontTx/>
              <a:buNone/>
            </a:pPr>
            <a:r>
              <a:rPr lang="en-US" altLang="en-US" dirty="0">
                <a:latin typeface="Arial" charset="0"/>
              </a:rPr>
              <a:t>Practical solutions: </a:t>
            </a:r>
            <a:r>
              <a:rPr lang="en-US" altLang="en-US" dirty="0" err="1">
                <a:latin typeface="Arial" charset="0"/>
              </a:rPr>
              <a:t>Pseudocounts</a:t>
            </a:r>
            <a:r>
              <a:rPr lang="en-US" altLang="en-US" dirty="0">
                <a:latin typeface="Arial" charset="0"/>
              </a:rPr>
              <a:t>, e.g., add 1 to every #() , etc.</a:t>
            </a:r>
          </a:p>
          <a:p>
            <a:pPr eaLnBrk="1" hangingPunct="1">
              <a:spcBef>
                <a:spcPct val="0"/>
              </a:spcBef>
              <a:buSzTx/>
              <a:buFontTx/>
              <a:buNone/>
            </a:pPr>
            <a:r>
              <a:rPr lang="en-US" altLang="en-US" dirty="0">
                <a:latin typeface="Arial" charset="0"/>
              </a:rPr>
              <a:t>Theoretical solutions: Bayesian inference, beta distribution, etc.</a:t>
            </a:r>
          </a:p>
        </p:txBody>
      </p:sp>
      <p:sp>
        <p:nvSpPr>
          <p:cNvPr id="2" name="Rectangle 1"/>
          <p:cNvSpPr/>
          <p:nvPr/>
        </p:nvSpPr>
        <p:spPr>
          <a:xfrm>
            <a:off x="457200" y="5105400"/>
            <a:ext cx="8077200"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Classifier Bias — Decision Tree or Linear Perceptron?</a:t>
            </a:r>
            <a:endParaRPr lang="en-US"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675" y="1828800"/>
            <a:ext cx="596265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2975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526" y="304800"/>
            <a:ext cx="6677978" cy="6369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162800" y="1167603"/>
            <a:ext cx="1371600" cy="646331"/>
          </a:xfrm>
          <a:prstGeom prst="rect">
            <a:avLst/>
          </a:prstGeom>
          <a:noFill/>
          <a:ln>
            <a:solidFill>
              <a:srgbClr val="FF0000"/>
            </a:solidFill>
          </a:ln>
        </p:spPr>
        <p:txBody>
          <a:bodyPr wrap="square" rtlCol="0">
            <a:spAutoFit/>
          </a:bodyPr>
          <a:lstStyle/>
          <a:p>
            <a:r>
              <a:rPr lang="en-US" dirty="0" smtClean="0">
                <a:solidFill>
                  <a:srgbClr val="FF0000"/>
                </a:solidFill>
              </a:rPr>
              <a:t>Thanks to </a:t>
            </a:r>
            <a:r>
              <a:rPr lang="en-US" dirty="0" err="1" smtClean="0">
                <a:solidFill>
                  <a:srgbClr val="FF0000"/>
                </a:solidFill>
              </a:rPr>
              <a:t>Xiaohui</a:t>
            </a:r>
            <a:r>
              <a:rPr lang="en-US" dirty="0" smtClean="0">
                <a:solidFill>
                  <a:srgbClr val="FF0000"/>
                </a:solidFill>
              </a:rPr>
              <a:t> </a:t>
            </a:r>
            <a:r>
              <a:rPr lang="en-US" dirty="0" err="1" smtClean="0">
                <a:solidFill>
                  <a:srgbClr val="FF0000"/>
                </a:solidFill>
              </a:rPr>
              <a:t>Xie</a:t>
            </a:r>
            <a:endParaRPr lang="en-US" dirty="0">
              <a:solidFill>
                <a:srgbClr val="FF0000"/>
              </a:solidFill>
            </a:endParaRPr>
          </a:p>
        </p:txBody>
      </p:sp>
    </p:spTree>
    <p:extLst>
      <p:ext uri="{BB962C8B-B14F-4D97-AF65-F5344CB8AC3E}">
        <p14:creationId xmlns:p14="http://schemas.microsoft.com/office/powerpoint/2010/main" val="35339248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dirty="0" smtClean="0"/>
              <a:t>Classifier Bias — Decision Tree or Linear Perceptron?</a:t>
            </a:r>
          </a:p>
        </p:txBody>
      </p:sp>
      <p:sp>
        <p:nvSpPr>
          <p:cNvPr id="3" name="Right Triangle 2"/>
          <p:cNvSpPr/>
          <p:nvPr/>
        </p:nvSpPr>
        <p:spPr>
          <a:xfrm>
            <a:off x="1371600" y="1828800"/>
            <a:ext cx="4114800" cy="39624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5400000" flipV="1">
            <a:off x="1562100" y="1714500"/>
            <a:ext cx="3962400" cy="4038600"/>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t>Classifier Bias — Decision Tree or Linear Perceptron?</a:t>
            </a:r>
          </a:p>
        </p:txBody>
      </p:sp>
      <p:sp>
        <p:nvSpPr>
          <p:cNvPr id="3" name="Right Triangle 2"/>
          <p:cNvSpPr/>
          <p:nvPr/>
        </p:nvSpPr>
        <p:spPr>
          <a:xfrm>
            <a:off x="1371600" y="1828800"/>
            <a:ext cx="4114800" cy="39624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5400000" flipV="1">
            <a:off x="1562100" y="1714500"/>
            <a:ext cx="3962400" cy="4038600"/>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rot="5400000">
            <a:off x="2133600" y="2438400"/>
            <a:ext cx="2438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133600" y="4876800"/>
            <a:ext cx="2438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Classifier Bias — Decision Tree or Linear Perceptron?</a:t>
            </a:r>
          </a:p>
        </p:txBody>
      </p:sp>
      <p:sp>
        <p:nvSpPr>
          <p:cNvPr id="3" name="Right Triangle 2"/>
          <p:cNvSpPr/>
          <p:nvPr/>
        </p:nvSpPr>
        <p:spPr>
          <a:xfrm>
            <a:off x="1371600" y="1828800"/>
            <a:ext cx="4114800" cy="39624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5400000" flipV="1">
            <a:off x="1562100" y="1714500"/>
            <a:ext cx="3962400" cy="4038600"/>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rot="5400000">
            <a:off x="2133600" y="2438400"/>
            <a:ext cx="2438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133600" y="4876800"/>
            <a:ext cx="2438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3352800" y="3657600"/>
            <a:ext cx="2438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Classifier Bias — Decision Tree or Linear Perceptron?</a:t>
            </a:r>
          </a:p>
        </p:txBody>
      </p:sp>
      <p:sp>
        <p:nvSpPr>
          <p:cNvPr id="3" name="Right Triangle 2"/>
          <p:cNvSpPr/>
          <p:nvPr/>
        </p:nvSpPr>
        <p:spPr>
          <a:xfrm>
            <a:off x="1371600" y="1828800"/>
            <a:ext cx="4114800" cy="39624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5400000" flipV="1">
            <a:off x="1562100" y="1714500"/>
            <a:ext cx="3962400" cy="4038600"/>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rot="5400000">
            <a:off x="2133600" y="2438400"/>
            <a:ext cx="2438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133600" y="4876800"/>
            <a:ext cx="2438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3352800" y="3657600"/>
            <a:ext cx="2438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990600" y="3657600"/>
            <a:ext cx="2438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16200000" flipH="1">
            <a:off x="2400300" y="1943100"/>
            <a:ext cx="1143000" cy="762000"/>
          </a:xfrm>
          <a:prstGeom prst="bentConnector3">
            <a:avLst>
              <a:gd name="adj1" fmla="val 101646"/>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371600" y="2438400"/>
            <a:ext cx="2438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t>Classifier Bias — Decision Tree or Linear Perceptron?</a:t>
            </a:r>
          </a:p>
        </p:txBody>
      </p:sp>
      <p:sp>
        <p:nvSpPr>
          <p:cNvPr id="3" name="Right Triangle 2"/>
          <p:cNvSpPr/>
          <p:nvPr/>
        </p:nvSpPr>
        <p:spPr>
          <a:xfrm>
            <a:off x="1371600" y="1828800"/>
            <a:ext cx="4114800" cy="39624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5400000" flipV="1">
            <a:off x="1562100" y="1714500"/>
            <a:ext cx="3962400" cy="4038600"/>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rot="5400000">
            <a:off x="2133600" y="2438400"/>
            <a:ext cx="2438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133600" y="4876800"/>
            <a:ext cx="2438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3352800" y="3657600"/>
            <a:ext cx="2438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990600" y="3657600"/>
            <a:ext cx="2438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16200000" flipH="1">
            <a:off x="2400300" y="1943100"/>
            <a:ext cx="1143000" cy="762000"/>
          </a:xfrm>
          <a:prstGeom prst="bentConnector3">
            <a:avLst>
              <a:gd name="adj1" fmla="val 101646"/>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a:off x="4495800" y="3657600"/>
            <a:ext cx="1371600" cy="1143000"/>
          </a:xfrm>
          <a:prstGeom prst="bentConnector3">
            <a:avLst>
              <a:gd name="adj1" fmla="val 1899"/>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371600" y="2438400"/>
            <a:ext cx="2438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3352800" y="4800600"/>
            <a:ext cx="2438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3352800" y="4191000"/>
            <a:ext cx="1143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619500" y="3924300"/>
            <a:ext cx="533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505200" y="3810000"/>
            <a:ext cx="3048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3657600" y="3962400"/>
            <a:ext cx="2286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t>Classifier Bias — Decision Tree or Linear Perceptron?</a:t>
            </a:r>
          </a:p>
        </p:txBody>
      </p:sp>
      <p:sp>
        <p:nvSpPr>
          <p:cNvPr id="3" name="Right Triangle 2"/>
          <p:cNvSpPr/>
          <p:nvPr/>
        </p:nvSpPr>
        <p:spPr>
          <a:xfrm>
            <a:off x="1371600" y="1828800"/>
            <a:ext cx="4114800" cy="39624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5400000" flipV="1">
            <a:off x="1562100" y="1714500"/>
            <a:ext cx="3962400" cy="4038600"/>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Connector 6"/>
          <p:cNvCxnSpPr/>
          <p:nvPr/>
        </p:nvCxnSpPr>
        <p:spPr>
          <a:xfrm>
            <a:off x="838200" y="1143000"/>
            <a:ext cx="5410200" cy="53340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smtClean="0"/>
              <a:t>Classifier Bias — Decision Tree or Linear Perceptron?</a:t>
            </a:r>
          </a:p>
        </p:txBody>
      </p:sp>
      <p:sp>
        <p:nvSpPr>
          <p:cNvPr id="5" name="Rectangle 4"/>
          <p:cNvSpPr/>
          <p:nvPr/>
        </p:nvSpPr>
        <p:spPr>
          <a:xfrm>
            <a:off x="1524000" y="1676400"/>
            <a:ext cx="1905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3810000" y="3657600"/>
            <a:ext cx="1905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600200" y="3733800"/>
            <a:ext cx="1905000" cy="1676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3810000" y="1676400"/>
            <a:ext cx="1905000" cy="1676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a:off x="838200" y="1143000"/>
            <a:ext cx="5410200" cy="53340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t>Classifier Bias — Decision Tree or Linear Perceptron?</a:t>
            </a:r>
          </a:p>
        </p:txBody>
      </p:sp>
      <p:sp>
        <p:nvSpPr>
          <p:cNvPr id="5" name="Rectangle 4"/>
          <p:cNvSpPr/>
          <p:nvPr/>
        </p:nvSpPr>
        <p:spPr>
          <a:xfrm>
            <a:off x="1524000" y="1676400"/>
            <a:ext cx="1905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3810000" y="3657600"/>
            <a:ext cx="1905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600200" y="3733800"/>
            <a:ext cx="1905000" cy="1676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3810000" y="1676400"/>
            <a:ext cx="1905000" cy="1676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flipV="1">
            <a:off x="762000" y="1981200"/>
            <a:ext cx="6781800" cy="36576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mtClean="0"/>
              <a:t>Classifier Bias — Decision Tree or Linear Perceptron?</a:t>
            </a:r>
          </a:p>
        </p:txBody>
      </p:sp>
      <p:sp>
        <p:nvSpPr>
          <p:cNvPr id="5" name="Rectangle 4"/>
          <p:cNvSpPr/>
          <p:nvPr/>
        </p:nvSpPr>
        <p:spPr>
          <a:xfrm>
            <a:off x="1524000" y="1676400"/>
            <a:ext cx="1905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3810000" y="3657600"/>
            <a:ext cx="1905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600200" y="3733800"/>
            <a:ext cx="1905000" cy="1676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3810000" y="1676400"/>
            <a:ext cx="1905000" cy="1676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flipV="1">
            <a:off x="762000" y="1828800"/>
            <a:ext cx="6172200" cy="12954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t>Classifier Bias — Decision Tree or Linear Perceptron?</a:t>
            </a:r>
          </a:p>
        </p:txBody>
      </p:sp>
      <p:sp>
        <p:nvSpPr>
          <p:cNvPr id="5" name="Rectangle 4"/>
          <p:cNvSpPr/>
          <p:nvPr/>
        </p:nvSpPr>
        <p:spPr>
          <a:xfrm>
            <a:off x="1524000" y="1676400"/>
            <a:ext cx="1905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3810000" y="3657600"/>
            <a:ext cx="1905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600200" y="3733800"/>
            <a:ext cx="1905000" cy="1676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3810000" y="1676400"/>
            <a:ext cx="1905000" cy="1676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rot="5400000">
            <a:off x="838200" y="3886200"/>
            <a:ext cx="54864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581400" y="3429000"/>
            <a:ext cx="29718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09600" y="3657600"/>
            <a:ext cx="29718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z="4000" smtClean="0"/>
              <a:t>Knowledge-based avoidance of drug-resistant HIV mutants</a:t>
            </a:r>
          </a:p>
        </p:txBody>
      </p:sp>
      <p:sp>
        <p:nvSpPr>
          <p:cNvPr id="25603" name="Rectangle 3"/>
          <p:cNvSpPr>
            <a:spLocks noGrp="1" noChangeArrowheads="1"/>
          </p:cNvSpPr>
          <p:nvPr>
            <p:ph type="body" idx="1"/>
          </p:nvPr>
        </p:nvSpPr>
        <p:spPr/>
        <p:txBody>
          <a:bodyPr/>
          <a:lstStyle/>
          <a:p>
            <a:pPr eaLnBrk="1" hangingPunct="1"/>
            <a:endParaRPr lang="en-US" altLang="en-US" smtClean="0"/>
          </a:p>
          <a:p>
            <a:pPr eaLnBrk="1" hangingPunct="1"/>
            <a:r>
              <a:rPr lang="en-US" altLang="en-US" smtClean="0"/>
              <a:t>Physician’s advisor for drug-resistant HIV</a:t>
            </a:r>
          </a:p>
          <a:p>
            <a:pPr eaLnBrk="1" hangingPunct="1"/>
            <a:r>
              <a:rPr lang="en-US" altLang="en-US" smtClean="0"/>
              <a:t>Rules link HIV mutations &amp; drug resistance</a:t>
            </a:r>
          </a:p>
          <a:p>
            <a:pPr eaLnBrk="1" hangingPunct="1"/>
            <a:r>
              <a:rPr lang="en-US" altLang="en-US" smtClean="0"/>
              <a:t>Rules extracted from literature manually</a:t>
            </a:r>
          </a:p>
          <a:p>
            <a:pPr eaLnBrk="1" hangingPunct="1"/>
            <a:r>
              <a:rPr lang="en-US" altLang="en-US" smtClean="0"/>
              <a:t>Patient’s HIV is sequenced</a:t>
            </a:r>
          </a:p>
          <a:p>
            <a:pPr eaLnBrk="1" hangingPunct="1"/>
            <a:r>
              <a:rPr lang="en-US" altLang="en-US" smtClean="0"/>
              <a:t>Rules identify patient-specific resistance</a:t>
            </a:r>
          </a:p>
          <a:p>
            <a:pPr eaLnBrk="1" hangingPunct="1"/>
            <a:r>
              <a:rPr lang="en-US" altLang="en-US" smtClean="0"/>
              <a:t>Rank approved combination treatments</a:t>
            </a:r>
          </a:p>
          <a:p>
            <a:pPr eaLnBrk="1" hangingPunct="1"/>
            <a:endParaRPr lang="en-US" altLang="en-US" smtClean="0"/>
          </a:p>
        </p:txBody>
      </p:sp>
    </p:spTree>
    <p:extLst>
      <p:ext uri="{BB962C8B-B14F-4D97-AF65-F5344CB8AC3E}">
        <p14:creationId xmlns:p14="http://schemas.microsoft.com/office/powerpoint/2010/main" val="419620017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t>Summary</a:t>
            </a:r>
          </a:p>
        </p:txBody>
      </p:sp>
      <p:sp>
        <p:nvSpPr>
          <p:cNvPr id="59395" name="Rectangle 3"/>
          <p:cNvSpPr>
            <a:spLocks noGrp="1" noChangeArrowheads="1"/>
          </p:cNvSpPr>
          <p:nvPr>
            <p:ph type="body" idx="1"/>
          </p:nvPr>
        </p:nvSpPr>
        <p:spPr/>
        <p:txBody>
          <a:bodyPr/>
          <a:lstStyle/>
          <a:p>
            <a:pPr eaLnBrk="1" hangingPunct="1"/>
            <a:r>
              <a:rPr lang="en-US" altLang="en-US" smtClean="0"/>
              <a:t>Learning</a:t>
            </a:r>
          </a:p>
          <a:p>
            <a:pPr lvl="1" eaLnBrk="1" hangingPunct="1"/>
            <a:r>
              <a:rPr lang="en-US" altLang="en-US" smtClean="0"/>
              <a:t>Given a training data set, a class of models, and an error function, this is essentially a search or optimization problem</a:t>
            </a:r>
          </a:p>
          <a:p>
            <a:pPr lvl="1" eaLnBrk="1" hangingPunct="1"/>
            <a:endParaRPr lang="en-US" altLang="en-US" smtClean="0"/>
          </a:p>
          <a:p>
            <a:pPr eaLnBrk="1" hangingPunct="1"/>
            <a:r>
              <a:rPr lang="en-US" altLang="en-US" smtClean="0"/>
              <a:t>Different approaches to learning</a:t>
            </a:r>
          </a:p>
          <a:p>
            <a:pPr lvl="1" eaLnBrk="1" hangingPunct="1"/>
            <a:r>
              <a:rPr lang="en-US" altLang="en-US" smtClean="0"/>
              <a:t>Divide-and-conquer: decision trees</a:t>
            </a:r>
          </a:p>
          <a:p>
            <a:pPr lvl="1" eaLnBrk="1" hangingPunct="1"/>
            <a:r>
              <a:rPr lang="en-US" altLang="en-US" smtClean="0"/>
              <a:t>Global decision boundary learning: perceptrons</a:t>
            </a:r>
          </a:p>
          <a:p>
            <a:pPr lvl="1" eaLnBrk="1" hangingPunct="1"/>
            <a:r>
              <a:rPr lang="en-US" altLang="en-US" smtClean="0"/>
              <a:t>Constructing classifiers incrementally: boosting</a:t>
            </a:r>
          </a:p>
          <a:p>
            <a:pPr lvl="1" eaLnBrk="1" hangingPunct="1"/>
            <a:endParaRPr lang="en-US" altLang="en-US" smtClean="0"/>
          </a:p>
          <a:p>
            <a:pPr eaLnBrk="1" hangingPunct="1"/>
            <a:r>
              <a:rPr lang="en-US" altLang="en-US" smtClean="0"/>
              <a:t>Learning to recognize faces</a:t>
            </a:r>
          </a:p>
          <a:p>
            <a:pPr lvl="1" eaLnBrk="1" hangingPunct="1"/>
            <a:r>
              <a:rPr lang="en-US" altLang="en-US" smtClean="0"/>
              <a:t>Viola-Jones algorithm: state-of-the-art face detector, entirely learned from data, using boosting+decision-stumps</a:t>
            </a:r>
          </a:p>
          <a:p>
            <a:pPr lvl="1" eaLnBrk="1" hangingPunct="1"/>
            <a:endParaRPr lang="en-US" altLang="en-US" smtClean="0"/>
          </a:p>
          <a:p>
            <a:pPr lvl="1" eaLnBrk="1" hangingPunct="1"/>
            <a:endParaRPr lang="en-US" alt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t>Input/Output Behavior</a:t>
            </a:r>
          </a:p>
        </p:txBody>
      </p:sp>
      <p:sp>
        <p:nvSpPr>
          <p:cNvPr id="26627" name="Rectangle 3"/>
          <p:cNvSpPr>
            <a:spLocks noGrp="1" noChangeArrowheads="1"/>
          </p:cNvSpPr>
          <p:nvPr>
            <p:ph type="body" idx="1"/>
          </p:nvPr>
        </p:nvSpPr>
        <p:spPr/>
        <p:txBody>
          <a:bodyPr/>
          <a:lstStyle/>
          <a:p>
            <a:pPr eaLnBrk="1" hangingPunct="1"/>
            <a:r>
              <a:rPr lang="en-US" altLang="en-US" sz="2800" smtClean="0"/>
              <a:t>INPUT = HIV SEQUENCES FROM PATIENT:</a:t>
            </a:r>
          </a:p>
          <a:p>
            <a:pPr lvl="1" eaLnBrk="1" hangingPunct="1"/>
            <a:r>
              <a:rPr lang="en-US" altLang="en-US" sz="2400" smtClean="0"/>
              <a:t>5 HIV clones (clone = RT + PRO)</a:t>
            </a:r>
          </a:p>
          <a:p>
            <a:pPr lvl="1" eaLnBrk="1" hangingPunct="1"/>
            <a:r>
              <a:rPr lang="en-US" altLang="en-US" sz="2400" smtClean="0"/>
              <a:t>= 5 RT + 5 PRO (RT = 1,299; PRO = 297)</a:t>
            </a:r>
          </a:p>
          <a:p>
            <a:pPr lvl="1" eaLnBrk="1" hangingPunct="1"/>
            <a:r>
              <a:rPr lang="en-US" altLang="en-US" sz="2400" smtClean="0"/>
              <a:t>= 7,980 letters of HIV genome</a:t>
            </a:r>
          </a:p>
          <a:p>
            <a:pPr lvl="1" eaLnBrk="1" hangingPunct="1"/>
            <a:endParaRPr lang="en-US" altLang="en-US" sz="2400" smtClean="0"/>
          </a:p>
          <a:p>
            <a:pPr eaLnBrk="1" hangingPunct="1"/>
            <a:r>
              <a:rPr lang="en-US" altLang="en-US" sz="2800" smtClean="0"/>
              <a:t>OUTPUT = RECOMMENDED TREATMENTS:</a:t>
            </a:r>
          </a:p>
          <a:p>
            <a:pPr lvl="1" eaLnBrk="1" hangingPunct="1"/>
            <a:r>
              <a:rPr lang="en-US" altLang="en-US" sz="2400" smtClean="0"/>
              <a:t>12 = 11 approved drugs + 1 humanitarian use</a:t>
            </a:r>
          </a:p>
          <a:p>
            <a:pPr lvl="1" eaLnBrk="1" hangingPunct="1"/>
            <a:r>
              <a:rPr lang="en-US" altLang="en-US" sz="2400" smtClean="0"/>
              <a:t>Some drugs should not be used together</a:t>
            </a:r>
          </a:p>
          <a:p>
            <a:pPr lvl="1" eaLnBrk="1" hangingPunct="1"/>
            <a:r>
              <a:rPr lang="en-US" altLang="en-US" sz="2400" smtClean="0"/>
              <a:t>407 possible approved treatments</a:t>
            </a:r>
            <a:endParaRPr lang="en-US" altLang="en-US" sz="2400" smtClean="0">
              <a:solidFill>
                <a:schemeClr val="tx2"/>
              </a:solidFill>
            </a:endParaRPr>
          </a:p>
          <a:p>
            <a:pPr lvl="1" eaLnBrk="1" hangingPunct="1"/>
            <a:endParaRPr lang="en-US" altLang="en-US" sz="2400" smtClean="0">
              <a:solidFill>
                <a:schemeClr val="tx2"/>
              </a:solidFill>
            </a:endParaRPr>
          </a:p>
          <a:p>
            <a:pPr eaLnBrk="1" hangingPunct="1"/>
            <a:endParaRPr lang="en-US" altLang="en-US" sz="2800" smtClean="0">
              <a:solidFill>
                <a:schemeClr val="tx2"/>
              </a:solidFill>
            </a:endParaRPr>
          </a:p>
        </p:txBody>
      </p:sp>
    </p:spTree>
    <p:extLst>
      <p:ext uri="{BB962C8B-B14F-4D97-AF65-F5344CB8AC3E}">
        <p14:creationId xmlns:p14="http://schemas.microsoft.com/office/powerpoint/2010/main" val="1191503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z="4000" smtClean="0"/>
              <a:t>Example Patient Sequence of</a:t>
            </a:r>
            <a:br>
              <a:rPr lang="en-US" altLang="en-US" sz="4000" smtClean="0"/>
            </a:br>
            <a:r>
              <a:rPr lang="en-US" altLang="en-US" sz="4000" smtClean="0"/>
              <a:t>HIV Reverse Transcriptase (RT)</a:t>
            </a:r>
          </a:p>
        </p:txBody>
      </p:sp>
      <p:sp>
        <p:nvSpPr>
          <p:cNvPr id="27651" name="Rectangle 5"/>
          <p:cNvSpPr>
            <a:spLocks noGrp="1" noChangeArrowheads="1"/>
          </p:cNvSpPr>
          <p:nvPr>
            <p:ph idx="1"/>
          </p:nvPr>
        </p:nvSpPr>
        <p:spPr/>
        <p:txBody>
          <a:bodyPr/>
          <a:lstStyle/>
          <a:p>
            <a:pPr eaLnBrk="1" hangingPunct="1">
              <a:buFont typeface="Wingdings" pitchFamily="2" charset="2"/>
              <a:buNone/>
            </a:pPr>
            <a:endParaRPr lang="en-US" altLang="en-US" sz="1200" smtClean="0"/>
          </a:p>
          <a:p>
            <a:pPr eaLnBrk="1" hangingPunct="1">
              <a:buFont typeface="Wingdings" pitchFamily="2" charset="2"/>
              <a:buNone/>
            </a:pPr>
            <a:endParaRPr lang="en-US" altLang="en-US" sz="1200" smtClean="0"/>
          </a:p>
          <a:p>
            <a:pPr eaLnBrk="1" hangingPunct="1">
              <a:buFont typeface="Wingdings" pitchFamily="2" charset="2"/>
              <a:buNone/>
            </a:pPr>
            <a:r>
              <a:rPr lang="en-US" altLang="en-US" sz="1200" smtClean="0"/>
              <a:t>       CCA GTA AAA TTA AAG CCA GGA ATG GAT GGC CCA AAA GTT AAA CAA TGG CCA CCC ATT AGC CCT ATT GAG ACT GTA TTG ACA GAA GAA AAA ATA AAA GCA TTA GTA GAA ATT TGT ACA GAG ATG GAA AAG GAA GGG *AA ATT TCA AAA ATT GGG CCT GAA AAT CCA TAC AAT ACT CCA GTA TTT GCC ATA AAG AAA AAA GAC AGT ACT AAA TGG AGA AAA TTA GTA GAT TTC AGA GAA CTT AAT AAG AGA ACT CAA GAC TTC TGG GAA GTT CAA TTA GGA ATA CCA CAT CCC GCA GGG TAA AAA AAG AAA AAA TCA GTA ACA GTA CTG GAT GTG GGT GAT GCA TAT TTT TCA GTT CCC TTA GAT GAA GAC TTC AGG AAG TAT ACT GCA TTT ACC ATA CCT AGT ATA AAC AAT GAG ACA CCA GGG ATT AGA TAT CAG TAC AAT GTG CTT CCA </a:t>
            </a:r>
            <a:r>
              <a:rPr lang="en-US" altLang="en-US" sz="1200" smtClean="0">
                <a:solidFill>
                  <a:schemeClr val="tx1"/>
                </a:solidFill>
              </a:rPr>
              <a:t>[CAG]</a:t>
            </a:r>
            <a:r>
              <a:rPr lang="en-US" altLang="en-US" sz="1200" smtClean="0"/>
              <a:t> GGA TGG AAA GGA TCA CCA GCA ATA TTC CAA AGT AGC ATG ACA AAA ATC TTA GAG CCT TTT AGA AAA CAA AAT CCA GAC ATA GTT ATC TAT CAA TAC ATG GAT GAT TTG TAT GTA GGA TCT GAC TTA GAA ATA GGG GAG CAT AGA ACA AAA ATA GAG GAG CTG AGA CAA CAT CTG TTG AGG TGG GGA CTT ACC ACA CCA GAC AAA AAA CAT CAG AAA GAA CCT CCA TTC CTT TGG ATG GGT TAT GAA CTC CAT CCT GAT AAA TGG ACA GTA CAG CCT ATA GTG CTG CCA GAA AAA GAC AGC TGG ACT GTC AAT GAC ATA CAG AAG TTA GTG GGG AAA TTG AAT TGG GCA AGT CAG ATT TAC CCA GGG ATT AAA GTA AGG CAA TTA TGT AAA CTC CTT AGA GGA ACC AAA GCA CTA ACA GAA GTA ATA CCA CTA ACA GAA GAA GCA GAG CTA GAA CTG GCA GAA AAC AGA GAG ATT CTA TAA GAA CAA GTA CAT GGA GTG TAT TAT GAC CCA TCA AAA GAC TTA ATA GCA GAA ATA CAG AAG CAG GGG CAA GGC CAA TGG ACA TAT CAA ATT TAT CAA GAG CCA TTT AAA AAT CTG AAA ACA GGA AAA TAT GCA AGA ATG AGG GGT GCC CAC ACT AAT GAT GTA AAA CAA ATA ACA GAG GCA GTG CAA AAA ATA ACC ACA GAA AGC ATA GTA ATA TGG TGA AAG ACT CCT AAA TTT AAA CTG CCC ATA CAA AAG GAA ACA TGG GAA ACA TGG TGG ACA GAG TAT TGG CAA GCC ACC TGG ATT CCT GAG TGG GAG TTT GTT AAT ACC CCT CCC ATA GTG AAA TTA TGG TAC CAG TTA GAG AAA GAA CCC</a:t>
            </a:r>
          </a:p>
        </p:txBody>
      </p:sp>
      <p:sp>
        <p:nvSpPr>
          <p:cNvPr id="27652" name="Text Box 6"/>
          <p:cNvSpPr txBox="1">
            <a:spLocks noChangeArrowheads="1"/>
          </p:cNvSpPr>
          <p:nvPr/>
        </p:nvSpPr>
        <p:spPr bwMode="auto">
          <a:xfrm>
            <a:off x="930275" y="6308725"/>
            <a:ext cx="7527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u="sng">
                <a:solidFill>
                  <a:schemeClr val="tx1"/>
                </a:solidFill>
                <a:latin typeface="Arial" charset="0"/>
              </a:defRPr>
            </a:lvl1pPr>
            <a:lvl2pPr marL="742950" indent="-285750" eaLnBrk="0" hangingPunct="0">
              <a:defRPr b="1" u="sng">
                <a:solidFill>
                  <a:schemeClr val="tx1"/>
                </a:solidFill>
                <a:latin typeface="Arial" charset="0"/>
              </a:defRPr>
            </a:lvl2pPr>
            <a:lvl3pPr marL="1143000" indent="-228600" eaLnBrk="0" hangingPunct="0">
              <a:defRPr b="1" u="sng">
                <a:solidFill>
                  <a:schemeClr val="tx1"/>
                </a:solidFill>
                <a:latin typeface="Arial" charset="0"/>
              </a:defRPr>
            </a:lvl3pPr>
            <a:lvl4pPr marL="1600200" indent="-228600" eaLnBrk="0" hangingPunct="0">
              <a:defRPr b="1" u="sng">
                <a:solidFill>
                  <a:schemeClr val="tx1"/>
                </a:solidFill>
                <a:latin typeface="Arial" charset="0"/>
              </a:defRPr>
            </a:lvl4pPr>
            <a:lvl5pPr marL="2057400" indent="-228600" eaLnBrk="0" hangingPunct="0">
              <a:defRPr b="1" u="sng">
                <a:solidFill>
                  <a:schemeClr val="tx1"/>
                </a:solidFill>
                <a:latin typeface="Arial" charset="0"/>
              </a:defRPr>
            </a:lvl5pPr>
            <a:lvl6pPr marL="2514600" indent="-228600" algn="ctr" eaLnBrk="0" fontAlgn="base" hangingPunct="0">
              <a:spcBef>
                <a:spcPct val="0"/>
              </a:spcBef>
              <a:spcAft>
                <a:spcPct val="0"/>
              </a:spcAft>
              <a:defRPr b="1" u="sng">
                <a:solidFill>
                  <a:schemeClr val="tx1"/>
                </a:solidFill>
                <a:latin typeface="Arial" charset="0"/>
              </a:defRPr>
            </a:lvl6pPr>
            <a:lvl7pPr marL="2971800" indent="-228600" algn="ctr" eaLnBrk="0" fontAlgn="base" hangingPunct="0">
              <a:spcBef>
                <a:spcPct val="0"/>
              </a:spcBef>
              <a:spcAft>
                <a:spcPct val="0"/>
              </a:spcAft>
              <a:defRPr b="1" u="sng">
                <a:solidFill>
                  <a:schemeClr val="tx1"/>
                </a:solidFill>
                <a:latin typeface="Arial" charset="0"/>
              </a:defRPr>
            </a:lvl7pPr>
            <a:lvl8pPr marL="3429000" indent="-228600" algn="ctr" eaLnBrk="0" fontAlgn="base" hangingPunct="0">
              <a:spcBef>
                <a:spcPct val="0"/>
              </a:spcBef>
              <a:spcAft>
                <a:spcPct val="0"/>
              </a:spcAft>
              <a:defRPr b="1" u="sng">
                <a:solidFill>
                  <a:schemeClr val="tx1"/>
                </a:solidFill>
                <a:latin typeface="Arial" charset="0"/>
              </a:defRPr>
            </a:lvl8pPr>
            <a:lvl9pPr marL="3886200" indent="-228600" algn="ctr" eaLnBrk="0" fontAlgn="base" hangingPunct="0">
              <a:spcBef>
                <a:spcPct val="0"/>
              </a:spcBef>
              <a:spcAft>
                <a:spcPct val="0"/>
              </a:spcAft>
              <a:defRPr b="1" u="sng">
                <a:solidFill>
                  <a:schemeClr val="tx1"/>
                </a:solidFill>
                <a:latin typeface="Arial" charset="0"/>
              </a:defRPr>
            </a:lvl9pPr>
          </a:lstStyle>
          <a:p>
            <a:pPr eaLnBrk="1" hangingPunct="1">
              <a:spcBef>
                <a:spcPct val="50000"/>
              </a:spcBef>
            </a:pPr>
            <a:r>
              <a:rPr lang="en-US" altLang="en-US" u="none">
                <a:solidFill>
                  <a:srgbClr val="FFFF00"/>
                </a:solidFill>
                <a:cs typeface="+mn-cs"/>
              </a:rPr>
              <a:t>The bracketed codon </a:t>
            </a:r>
            <a:r>
              <a:rPr lang="en-US" altLang="en-US" u="none">
                <a:solidFill>
                  <a:srgbClr val="FFFFFF"/>
                </a:solidFill>
                <a:cs typeface="+mn-cs"/>
              </a:rPr>
              <a:t>[CAG]</a:t>
            </a:r>
            <a:r>
              <a:rPr lang="en-US" altLang="en-US" u="none">
                <a:solidFill>
                  <a:srgbClr val="FFFF00"/>
                </a:solidFill>
                <a:cs typeface="+mn-cs"/>
              </a:rPr>
              <a:t> causes strong resistance to AZT.</a:t>
            </a:r>
          </a:p>
        </p:txBody>
      </p:sp>
    </p:spTree>
    <p:extLst>
      <p:ext uri="{BB962C8B-B14F-4D97-AF65-F5344CB8AC3E}">
        <p14:creationId xmlns:p14="http://schemas.microsoft.com/office/powerpoint/2010/main" val="368775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1_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3366"/>
      </a:dk1>
      <a:lt1>
        <a:srgbClr val="FFFFFF"/>
      </a:lt1>
      <a:dk2>
        <a:srgbClr val="000099"/>
      </a:dk2>
      <a:lt2>
        <a:srgbClr val="FFCC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tx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sng"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3366"/>
        </a:dk1>
        <a:lt1>
          <a:srgbClr val="FFFFFF"/>
        </a:lt1>
        <a:dk2>
          <a:srgbClr val="000099"/>
        </a:dk2>
        <a:lt2>
          <a:srgbClr val="FFCC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4">
        <a:dk1>
          <a:srgbClr val="336699"/>
        </a:dk1>
        <a:lt1>
          <a:srgbClr val="FFFFFF"/>
        </a:lt1>
        <a:dk2>
          <a:srgbClr val="000000"/>
        </a:dk2>
        <a:lt2>
          <a:srgbClr val="FFCC00"/>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6684</TotalTime>
  <Words>3119</Words>
  <Application>Microsoft Office PowerPoint</Application>
  <PresentationFormat>On-screen Show (4:3)</PresentationFormat>
  <Paragraphs>550</Paragraphs>
  <Slides>70</Slides>
  <Notes>42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70</vt:i4>
      </vt:variant>
    </vt:vector>
  </HeadingPairs>
  <TitlesOfParts>
    <vt:vector size="73" baseType="lpstr">
      <vt:lpstr>1_Default Design</vt:lpstr>
      <vt:lpstr>Default Design</vt:lpstr>
      <vt:lpstr>Acrobat Document</vt:lpstr>
      <vt:lpstr>Machine Learning Classifiers </vt:lpstr>
      <vt:lpstr>Outline</vt:lpstr>
      <vt:lpstr>You will be expected to know</vt:lpstr>
      <vt:lpstr>PowerPoint Presentation</vt:lpstr>
      <vt:lpstr>PowerPoint Presentation</vt:lpstr>
      <vt:lpstr>PowerPoint Presentation</vt:lpstr>
      <vt:lpstr>Knowledge-based avoidance of drug-resistant HIV mutants</vt:lpstr>
      <vt:lpstr>Input/Output Behavior</vt:lpstr>
      <vt:lpstr>Example Patient Sequence of HIV Reverse Transcriptase (RT)</vt:lpstr>
      <vt:lpstr>Rules represent knowledge about HIV drug resistance</vt:lpstr>
      <vt:lpstr>PowerPoint Presentation</vt:lpstr>
      <vt:lpstr>PowerPoint Presentation</vt:lpstr>
      <vt:lpstr>Inductive learning</vt:lpstr>
      <vt:lpstr>Training Data for Supervised Learning</vt:lpstr>
      <vt:lpstr>True Tree (left) versus Learned Tree (right)</vt:lpstr>
      <vt:lpstr>Classification Problem with Overlap</vt:lpstr>
      <vt:lpstr>Decision Boundaries</vt:lpstr>
      <vt:lpstr>Classification in Euclidean Space</vt:lpstr>
      <vt:lpstr>Example: Decision Trees</vt:lpstr>
      <vt:lpstr>Decision Tree Example</vt:lpstr>
      <vt:lpstr>Decision Tree Example</vt:lpstr>
      <vt:lpstr>Decision Tree Example</vt:lpstr>
      <vt:lpstr>Decision Tree Example</vt:lpstr>
      <vt:lpstr>Decision Tree Example</vt:lpstr>
      <vt:lpstr>A Simple Classifier: Minimum Distance Classifier</vt:lpstr>
      <vt:lpstr>Minimum Distance Classifier</vt:lpstr>
      <vt:lpstr>Another Example: Nearest Neighbor Classifier</vt:lpstr>
      <vt:lpstr>Local Decision Boundaries</vt:lpstr>
      <vt:lpstr>Finding the Decision Boundaries</vt:lpstr>
      <vt:lpstr>Finding the Decision Boundaries</vt:lpstr>
      <vt:lpstr>Finding the Decision Boundaries</vt:lpstr>
      <vt:lpstr>Overall Boundary = Piecewise Linear</vt:lpstr>
      <vt:lpstr>Nearest-Neighbor Boundaries on this data set?</vt:lpstr>
      <vt:lpstr>PowerPoint Presentation</vt:lpstr>
      <vt:lpstr>PowerPoint Presentation</vt:lpstr>
      <vt:lpstr>PowerPoint Presentation</vt:lpstr>
      <vt:lpstr>The kNN Classifier</vt:lpstr>
      <vt:lpstr>Linear Classifiers</vt:lpstr>
      <vt:lpstr>PowerPoint Presentation</vt:lpstr>
      <vt:lpstr>PowerPoint Presentation</vt:lpstr>
      <vt:lpstr>PowerPoint Presentation</vt:lpstr>
      <vt:lpstr>The Perceptron Classifier  (pages 729-731 in text)</vt:lpstr>
      <vt:lpstr>The Perceptron Classifier  (pages 729-731 in text)</vt:lpstr>
      <vt:lpstr>Two different types of perceptron output</vt:lpstr>
      <vt:lpstr>Squared Error for Perceptron with Sigmoidal Output</vt:lpstr>
      <vt:lpstr>Gradient Descent Learning of Weights</vt:lpstr>
      <vt:lpstr>Gradient Descent Update Equation</vt:lpstr>
      <vt:lpstr>Pseudo-code for Perceptron Training  </vt:lpstr>
      <vt:lpstr>Comments on Perceptron Learning</vt:lpstr>
      <vt:lpstr>Support Vector Machines (SVM): “Modern perceptrons” (section 18.9, R&amp;N)</vt:lpstr>
      <vt:lpstr>Constructs a “maximum margin separator”</vt:lpstr>
      <vt:lpstr>Can embed the data in a non-linear higher dimension space</vt:lpstr>
      <vt:lpstr>Multi-Layer Perceptrons (Artificial Neural Networks)  (sections 18.7.3-18.7.4 in textbook)</vt:lpstr>
      <vt:lpstr>Multi-Layer Perceptrons (Artificial Neural Networks)  (sections 18.7.3-18.7.4 in textbook)</vt:lpstr>
      <vt:lpstr>Cutting Edge of Machine Learning: Deep Learning in Neural Networks</vt:lpstr>
      <vt:lpstr>Naïve Bayes Model                  (section 20.2.2 R&amp;N 3rd ed.)</vt:lpstr>
      <vt:lpstr>Naïve Bayes Model                  (section 20.2.2 R&amp;N 3rd ed.)</vt:lpstr>
      <vt:lpstr>Naïve Bayes Model (2)</vt:lpstr>
      <vt:lpstr>Classifier Bias — Decision Tree or Linear Perceptron?</vt:lpstr>
      <vt:lpstr>Classifier Bias — Decision Tree or Linear Perceptron?</vt:lpstr>
      <vt:lpstr>Classifier Bias — Decision Tree or Linear Perceptron?</vt:lpstr>
      <vt:lpstr>Classifier Bias — Decision Tree or Linear Perceptron?</vt:lpstr>
      <vt:lpstr>Classifier Bias — Decision Tree or Linear Perceptron?</vt:lpstr>
      <vt:lpstr>Classifier Bias — Decision Tree or Linear Perceptron?</vt:lpstr>
      <vt:lpstr>Classifier Bias — Decision Tree or Linear Perceptron?</vt:lpstr>
      <vt:lpstr>Classifier Bias — Decision Tree or Linear Perceptron?</vt:lpstr>
      <vt:lpstr>Classifier Bias — Decision Tree or Linear Perceptron?</vt:lpstr>
      <vt:lpstr>Classifier Bias — Decision Tree or Linear Perceptron?</vt:lpstr>
      <vt:lpstr>Classifier Bias — Decision Tree or Linear Perceptron?</vt:lpstr>
      <vt:lpstr>Summary</vt:lpstr>
    </vt:vector>
  </TitlesOfParts>
  <Company>NUS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 Classifiers</dc:title>
  <dc:creator>Information &amp; Computer Sciences</dc:creator>
  <cp:lastModifiedBy>Lathrop,Richard</cp:lastModifiedBy>
  <cp:revision>212</cp:revision>
  <dcterms:created xsi:type="dcterms:W3CDTF">2003-12-18T04:23:21Z</dcterms:created>
  <dcterms:modified xsi:type="dcterms:W3CDTF">2018-03-13T20:49:52Z</dcterms:modified>
</cp:coreProperties>
</file>