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5" r:id="rId1"/>
  </p:sldMasterIdLst>
  <p:notesMasterIdLst>
    <p:notesMasterId r:id="rId69"/>
  </p:notesMasterIdLst>
  <p:sldIdLst>
    <p:sldId id="338" r:id="rId2"/>
    <p:sldId id="337" r:id="rId3"/>
    <p:sldId id="321" r:id="rId4"/>
    <p:sldId id="322" r:id="rId5"/>
    <p:sldId id="323" r:id="rId6"/>
    <p:sldId id="324" r:id="rId7"/>
    <p:sldId id="325" r:id="rId8"/>
    <p:sldId id="327" r:id="rId9"/>
    <p:sldId id="328" r:id="rId10"/>
    <p:sldId id="329" r:id="rId11"/>
    <p:sldId id="330" r:id="rId12"/>
    <p:sldId id="345" r:id="rId13"/>
    <p:sldId id="346" r:id="rId14"/>
    <p:sldId id="347" r:id="rId15"/>
    <p:sldId id="331" r:id="rId16"/>
    <p:sldId id="332" r:id="rId17"/>
    <p:sldId id="333" r:id="rId18"/>
    <p:sldId id="334" r:id="rId19"/>
    <p:sldId id="335" r:id="rId20"/>
    <p:sldId id="344" r:id="rId21"/>
    <p:sldId id="259" r:id="rId22"/>
    <p:sldId id="340" r:id="rId23"/>
    <p:sldId id="314" r:id="rId24"/>
    <p:sldId id="260" r:id="rId25"/>
    <p:sldId id="301" r:id="rId26"/>
    <p:sldId id="262" r:id="rId27"/>
    <p:sldId id="263" r:id="rId28"/>
    <p:sldId id="264" r:id="rId29"/>
    <p:sldId id="265" r:id="rId30"/>
    <p:sldId id="302" r:id="rId31"/>
    <p:sldId id="267" r:id="rId32"/>
    <p:sldId id="303" r:id="rId33"/>
    <p:sldId id="304" r:id="rId34"/>
    <p:sldId id="270" r:id="rId35"/>
    <p:sldId id="271" r:id="rId36"/>
    <p:sldId id="272" r:id="rId37"/>
    <p:sldId id="273" r:id="rId38"/>
    <p:sldId id="341" r:id="rId39"/>
    <p:sldId id="342" r:id="rId40"/>
    <p:sldId id="274" r:id="rId41"/>
    <p:sldId id="275" r:id="rId42"/>
    <p:sldId id="276" r:id="rId43"/>
    <p:sldId id="277" r:id="rId44"/>
    <p:sldId id="278" r:id="rId45"/>
    <p:sldId id="279" r:id="rId46"/>
    <p:sldId id="305"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319" r:id="rId63"/>
    <p:sldId id="318" r:id="rId64"/>
    <p:sldId id="317" r:id="rId65"/>
    <p:sldId id="298" r:id="rId66"/>
    <p:sldId id="339" r:id="rId67"/>
    <p:sldId id="300" r:id="rId68"/>
  </p:sldIdLst>
  <p:sldSz cx="9144000" cy="6858000" type="screen4x3"/>
  <p:notesSz cx="7315200" cy="96012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n-ea"/>
        <a:cs typeface="Arial" pitchFamily="34" charset="0"/>
      </a:defRPr>
    </a:lvl5pPr>
    <a:lvl6pPr marL="2286000" algn="l" defTabSz="914400" rtl="0" eaLnBrk="1" latinLnBrk="0" hangingPunct="1">
      <a:defRPr kern="1200">
        <a:solidFill>
          <a:schemeClr val="bg1"/>
        </a:solidFill>
        <a:latin typeface="Arial" pitchFamily="34" charset="0"/>
        <a:ea typeface="+mn-ea"/>
        <a:cs typeface="Arial" pitchFamily="34" charset="0"/>
      </a:defRPr>
    </a:lvl6pPr>
    <a:lvl7pPr marL="2743200" algn="l" defTabSz="914400" rtl="0" eaLnBrk="1" latinLnBrk="0" hangingPunct="1">
      <a:defRPr kern="1200">
        <a:solidFill>
          <a:schemeClr val="bg1"/>
        </a:solidFill>
        <a:latin typeface="Arial" pitchFamily="34" charset="0"/>
        <a:ea typeface="+mn-ea"/>
        <a:cs typeface="Arial" pitchFamily="34" charset="0"/>
      </a:defRPr>
    </a:lvl7pPr>
    <a:lvl8pPr marL="3200400" algn="l" defTabSz="914400" rtl="0" eaLnBrk="1" latinLnBrk="0" hangingPunct="1">
      <a:defRPr kern="1200">
        <a:solidFill>
          <a:schemeClr val="bg1"/>
        </a:solidFill>
        <a:latin typeface="Arial" pitchFamily="34" charset="0"/>
        <a:ea typeface="+mn-ea"/>
        <a:cs typeface="Arial" pitchFamily="34" charset="0"/>
      </a:defRPr>
    </a:lvl8pPr>
    <a:lvl9pPr marL="3657600" algn="l" defTabSz="914400" rtl="0" eaLnBrk="1" latinLnBrk="0" hangingPunct="1">
      <a:defRPr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15620"/>
    <p:restoredTop sz="94660"/>
  </p:normalViewPr>
  <p:slideViewPr>
    <p:cSldViewPr>
      <p:cViewPr varScale="1">
        <p:scale>
          <a:sx n="117" d="100"/>
          <a:sy n="117" d="100"/>
        </p:scale>
        <p:origin x="-1452" y="-102"/>
      </p:cViewPr>
      <p:guideLst>
        <p:guide orient="horz" pos="2160"/>
        <p:guide pos="2880"/>
      </p:guideLst>
    </p:cSldViewPr>
  </p:slideViewPr>
  <p:outlineViewPr>
    <p:cViewPr varScale="1">
      <p:scale>
        <a:sx n="170" d="200"/>
        <a:sy n="170" d="200"/>
      </p:scale>
      <p:origin x="-780" y="-84"/>
    </p:cViewPr>
    <p:sldLst>
      <p:sld r:id="rId1" collapse="1"/>
      <p:sld r:id="rId2" collapse="1"/>
    </p:sldLst>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AutoShape 1"/>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en-US"/>
          </a:p>
        </p:txBody>
      </p:sp>
      <p:sp>
        <p:nvSpPr>
          <p:cNvPr id="62467" name="AutoShape 2"/>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68" name="Text Box 3"/>
          <p:cNvSpPr txBox="1">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69" name="Text Box 4"/>
          <p:cNvSpPr txBox="1">
            <a:spLocks noChangeArrowheads="1"/>
          </p:cNvSpPr>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0" name="Rectangle 5"/>
          <p:cNvSpPr>
            <a:spLocks noGrp="1" noRot="1" noChangeAspect="1" noChangeArrowheads="1"/>
          </p:cNvSpPr>
          <p:nvPr>
            <p:ph type="sldImg"/>
          </p:nvPr>
        </p:nvSpPr>
        <p:spPr bwMode="auto">
          <a:xfrm>
            <a:off x="1257300" y="720725"/>
            <a:ext cx="4797425" cy="3597275"/>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4" name="Rectangle 6"/>
          <p:cNvSpPr>
            <a:spLocks noGrp="1" noChangeArrowheads="1"/>
          </p:cNvSpPr>
          <p:nvPr>
            <p:ph type="body"/>
          </p:nvPr>
        </p:nvSpPr>
        <p:spPr bwMode="auto">
          <a:xfrm>
            <a:off x="731838" y="4560888"/>
            <a:ext cx="5848350" cy="4316412"/>
          </a:xfrm>
          <a:prstGeom prst="rect">
            <a:avLst/>
          </a:prstGeom>
          <a:noFill/>
          <a:ln w="9525">
            <a:noFill/>
            <a:round/>
            <a:headEnd/>
            <a:tailEnd/>
          </a:ln>
          <a:effectLst/>
        </p:spPr>
        <p:txBody>
          <a:bodyPr vert="horz" wrap="square" lIns="96480" tIns="48240" rIns="96480" bIns="48240" numCol="1" anchor="t" anchorCtr="0" compatLnSpc="1">
            <a:prstTxWarp prst="textNoShape">
              <a:avLst/>
            </a:prstTxWarp>
          </a:bodyPr>
          <a:lstStyle/>
          <a:p>
            <a:pPr lvl="0"/>
            <a:endParaRPr lang="en-US" noProof="0" smtClean="0"/>
          </a:p>
        </p:txBody>
      </p:sp>
      <p:sp>
        <p:nvSpPr>
          <p:cNvPr id="62472" name="Text Box 7"/>
          <p:cNvSpPr txBox="1">
            <a:spLocks noChangeArrowheads="1"/>
          </p:cNvSpPr>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6" name="Rectangle 8"/>
          <p:cNvSpPr>
            <a:spLocks noGrp="1" noChangeArrowheads="1"/>
          </p:cNvSpPr>
          <p:nvPr>
            <p:ph type="sldNum"/>
          </p:nvPr>
        </p:nvSpPr>
        <p:spPr bwMode="auto">
          <a:xfrm>
            <a:off x="4143375" y="9120188"/>
            <a:ext cx="3167063" cy="476250"/>
          </a:xfrm>
          <a:prstGeom prst="rect">
            <a:avLst/>
          </a:prstGeom>
          <a:noFill/>
          <a:ln w="9525">
            <a:noFill/>
            <a:round/>
            <a:headEnd/>
            <a:tailEnd/>
          </a:ln>
          <a:effectLst/>
        </p:spPr>
        <p:txBody>
          <a:bodyPr vert="horz" wrap="square" lIns="96480" tIns="48240" rIns="96480" bIns="4824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cs typeface="Arial" charset="0"/>
              </a:defRPr>
            </a:lvl1pPr>
          </a:lstStyle>
          <a:p>
            <a:pPr>
              <a:defRPr/>
            </a:pPr>
            <a:fld id="{E40F5F93-2A22-4743-8E90-440161C07389}" type="slidenum">
              <a:rPr lang="en-US"/>
              <a:pPr>
                <a:defRPr/>
              </a:pPr>
              <a:t>‹#›</a:t>
            </a:fld>
            <a:endParaRPr lang="en-US"/>
          </a:p>
        </p:txBody>
      </p:sp>
    </p:spTree>
    <p:extLst>
      <p:ext uri="{BB962C8B-B14F-4D97-AF65-F5344CB8AC3E}">
        <p14:creationId xmlns:p14="http://schemas.microsoft.com/office/powerpoint/2010/main" val="38905126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57300" y="720725"/>
            <a:ext cx="4797425"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E510019C-7D15-41BF-B2FB-00135CFA2BB1}" type="slidenum">
              <a:rPr lang="en-US" smtClean="0">
                <a:solidFill>
                  <a:srgbClr val="000000"/>
                </a:solidFill>
              </a:rPr>
              <a:pPr eaLnBrk="1" hangingPunct="1"/>
              <a:t>23</a:t>
            </a:fld>
            <a:endParaRPr lang="en-US" smtClean="0">
              <a:solidFill>
                <a:srgbClr val="000000"/>
              </a:solidFill>
            </a:endParaRPr>
          </a:p>
        </p:txBody>
      </p:sp>
      <p:sp>
        <p:nvSpPr>
          <p:cNvPr id="6758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B5F5DA1B-3FEC-427F-A7DD-0BEDBA025911}" type="slidenum">
              <a:rPr lang="en-US" sz="1200">
                <a:solidFill>
                  <a:srgbClr val="000000"/>
                </a:solidFill>
              </a:rPr>
              <a:pPr algn="r" eaLnBrk="1" hangingPunct="1">
                <a:buClrTx/>
                <a:buFontTx/>
                <a:buNone/>
              </a:pPr>
              <a:t>23</a:t>
            </a:fld>
            <a:endParaRPr lang="en-US" sz="1200">
              <a:solidFill>
                <a:srgbClr val="000000"/>
              </a:solidFill>
            </a:endParaRPr>
          </a:p>
        </p:txBody>
      </p:sp>
      <p:sp>
        <p:nvSpPr>
          <p:cNvPr id="67588"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67589"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0A1C4628-EDFD-4279-95B1-727E043EC4E5}" type="slidenum">
              <a:rPr lang="en-US" smtClean="0">
                <a:solidFill>
                  <a:srgbClr val="000000"/>
                </a:solidFill>
              </a:rPr>
              <a:pPr eaLnBrk="1" hangingPunct="1"/>
              <a:t>24</a:t>
            </a:fld>
            <a:endParaRPr lang="en-US" smtClean="0">
              <a:solidFill>
                <a:srgbClr val="000000"/>
              </a:solidFill>
            </a:endParaRPr>
          </a:p>
        </p:txBody>
      </p:sp>
      <p:sp>
        <p:nvSpPr>
          <p:cNvPr id="69635"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550F0D2B-833B-4D2F-8AE1-202EBF08F899}" type="slidenum">
              <a:rPr lang="en-US" sz="1200">
                <a:solidFill>
                  <a:srgbClr val="000000"/>
                </a:solidFill>
              </a:rPr>
              <a:pPr algn="r" eaLnBrk="1" hangingPunct="1">
                <a:buClrTx/>
                <a:buFontTx/>
                <a:buNone/>
              </a:pPr>
              <a:t>24</a:t>
            </a:fld>
            <a:endParaRPr lang="en-US" sz="1200">
              <a:solidFill>
                <a:srgbClr val="000000"/>
              </a:solidFill>
            </a:endParaRPr>
          </a:p>
        </p:txBody>
      </p:sp>
      <p:sp>
        <p:nvSpPr>
          <p:cNvPr id="69636"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69637"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23C1C005-0AA1-4924-AC89-ED0D2F60B494}" type="slidenum">
              <a:rPr lang="en-US" smtClean="0">
                <a:solidFill>
                  <a:srgbClr val="000000"/>
                </a:solidFill>
              </a:rPr>
              <a:pPr eaLnBrk="1" hangingPunct="1"/>
              <a:t>25</a:t>
            </a:fld>
            <a:endParaRPr lang="en-US" smtClean="0">
              <a:solidFill>
                <a:srgbClr val="000000"/>
              </a:solidFill>
            </a:endParaRPr>
          </a:p>
        </p:txBody>
      </p:sp>
      <p:sp>
        <p:nvSpPr>
          <p:cNvPr id="70659" name="Rectangle 2"/>
          <p:cNvSpPr>
            <a:spLocks noGrp="1" noRot="1" noChangeAspect="1" noChangeArrowheads="1" noTextEdit="1"/>
          </p:cNvSpPr>
          <p:nvPr>
            <p:ph type="sldImg"/>
          </p:nvPr>
        </p:nvSpPr>
        <p:spPr>
          <a:xfrm>
            <a:off x="1257300" y="720725"/>
            <a:ext cx="4797425" cy="3597275"/>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76E07AB7-8FBE-4FB1-B59A-0A22A2E3B4E2}" type="slidenum">
              <a:rPr lang="en-US" smtClean="0">
                <a:solidFill>
                  <a:srgbClr val="000000"/>
                </a:solidFill>
              </a:rPr>
              <a:pPr eaLnBrk="1" hangingPunct="1"/>
              <a:t>26</a:t>
            </a:fld>
            <a:endParaRPr lang="en-US" smtClean="0">
              <a:solidFill>
                <a:srgbClr val="000000"/>
              </a:solidFill>
            </a:endParaRPr>
          </a:p>
        </p:txBody>
      </p:sp>
      <p:sp>
        <p:nvSpPr>
          <p:cNvPr id="71683"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51038602-B53C-4E12-8497-88934485E158}" type="slidenum">
              <a:rPr lang="en-US" sz="1200">
                <a:solidFill>
                  <a:srgbClr val="000000"/>
                </a:solidFill>
              </a:rPr>
              <a:pPr algn="r" eaLnBrk="1" hangingPunct="1">
                <a:buClrTx/>
                <a:buFontTx/>
                <a:buNone/>
              </a:pPr>
              <a:t>26</a:t>
            </a:fld>
            <a:endParaRPr lang="en-US" sz="1200">
              <a:solidFill>
                <a:srgbClr val="000000"/>
              </a:solidFill>
            </a:endParaRPr>
          </a:p>
        </p:txBody>
      </p:sp>
      <p:sp>
        <p:nvSpPr>
          <p:cNvPr id="71684"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71685"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15A4E24D-9096-40CA-AFFA-D893734B1857}" type="slidenum">
              <a:rPr lang="en-US" smtClean="0">
                <a:solidFill>
                  <a:srgbClr val="000000"/>
                </a:solidFill>
              </a:rPr>
              <a:pPr eaLnBrk="1" hangingPunct="1"/>
              <a:t>27</a:t>
            </a:fld>
            <a:endParaRPr lang="en-US" smtClean="0">
              <a:solidFill>
                <a:srgbClr val="000000"/>
              </a:solidFill>
            </a:endParaRPr>
          </a:p>
        </p:txBody>
      </p:sp>
      <p:sp>
        <p:nvSpPr>
          <p:cNvPr id="7270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3B834255-24B5-4D18-849E-79293C4020AA}" type="slidenum">
              <a:rPr lang="en-US" sz="1200">
                <a:solidFill>
                  <a:srgbClr val="000000"/>
                </a:solidFill>
              </a:rPr>
              <a:pPr algn="r" eaLnBrk="1" hangingPunct="1">
                <a:buClrTx/>
                <a:buFontTx/>
                <a:buNone/>
              </a:pPr>
              <a:t>27</a:t>
            </a:fld>
            <a:endParaRPr lang="en-US" sz="1200">
              <a:solidFill>
                <a:srgbClr val="000000"/>
              </a:solidFill>
            </a:endParaRPr>
          </a:p>
        </p:txBody>
      </p:sp>
      <p:sp>
        <p:nvSpPr>
          <p:cNvPr id="72708"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72709"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5586F2E8-7818-4148-A662-667DC8430AAF}" type="slidenum">
              <a:rPr lang="en-US" smtClean="0">
                <a:solidFill>
                  <a:srgbClr val="000000"/>
                </a:solidFill>
              </a:rPr>
              <a:pPr eaLnBrk="1" hangingPunct="1"/>
              <a:t>28</a:t>
            </a:fld>
            <a:endParaRPr lang="en-US" smtClean="0">
              <a:solidFill>
                <a:srgbClr val="000000"/>
              </a:solidFill>
            </a:endParaRPr>
          </a:p>
        </p:txBody>
      </p:sp>
      <p:sp>
        <p:nvSpPr>
          <p:cNvPr id="73731"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FB3CCC42-01F3-4971-A708-721EAD7017FF}" type="slidenum">
              <a:rPr lang="en-US" sz="1200">
                <a:solidFill>
                  <a:srgbClr val="000000"/>
                </a:solidFill>
              </a:rPr>
              <a:pPr algn="r" eaLnBrk="1" hangingPunct="1">
                <a:buClrTx/>
                <a:buFontTx/>
                <a:buNone/>
              </a:pPr>
              <a:t>28</a:t>
            </a:fld>
            <a:endParaRPr lang="en-US" sz="1200">
              <a:solidFill>
                <a:srgbClr val="000000"/>
              </a:solidFill>
            </a:endParaRPr>
          </a:p>
        </p:txBody>
      </p:sp>
      <p:sp>
        <p:nvSpPr>
          <p:cNvPr id="73732"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73733"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1E649BBA-4747-4A96-BA9C-3E780466F4CB}" type="slidenum">
              <a:rPr lang="en-US" smtClean="0">
                <a:solidFill>
                  <a:srgbClr val="000000"/>
                </a:solidFill>
              </a:rPr>
              <a:pPr eaLnBrk="1" hangingPunct="1"/>
              <a:t>29</a:t>
            </a:fld>
            <a:endParaRPr lang="en-US" smtClean="0">
              <a:solidFill>
                <a:srgbClr val="000000"/>
              </a:solidFill>
            </a:endParaRPr>
          </a:p>
        </p:txBody>
      </p:sp>
      <p:sp>
        <p:nvSpPr>
          <p:cNvPr id="74755"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8F880E8F-BFED-41D7-B0B3-B48F69848C43}" type="slidenum">
              <a:rPr lang="en-US" sz="1200">
                <a:solidFill>
                  <a:srgbClr val="000000"/>
                </a:solidFill>
              </a:rPr>
              <a:pPr algn="r" eaLnBrk="1" hangingPunct="1">
                <a:buClrTx/>
                <a:buFontTx/>
                <a:buNone/>
              </a:pPr>
              <a:t>29</a:t>
            </a:fld>
            <a:endParaRPr lang="en-US" sz="1200">
              <a:solidFill>
                <a:srgbClr val="000000"/>
              </a:solidFill>
            </a:endParaRPr>
          </a:p>
        </p:txBody>
      </p:sp>
      <p:sp>
        <p:nvSpPr>
          <p:cNvPr id="74756"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74757"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7AF33D88-F01B-4B8A-B0DD-AFA9FC7157F7}" type="slidenum">
              <a:rPr lang="en-US" smtClean="0">
                <a:solidFill>
                  <a:srgbClr val="000000"/>
                </a:solidFill>
              </a:rPr>
              <a:pPr eaLnBrk="1" hangingPunct="1"/>
              <a:t>30</a:t>
            </a:fld>
            <a:endParaRPr lang="en-US" smtClean="0">
              <a:solidFill>
                <a:srgbClr val="000000"/>
              </a:solidFill>
            </a:endParaRPr>
          </a:p>
        </p:txBody>
      </p:sp>
      <p:sp>
        <p:nvSpPr>
          <p:cNvPr id="75779" name="Rectangle 2"/>
          <p:cNvSpPr>
            <a:spLocks noGrp="1" noRot="1" noChangeAspect="1" noChangeArrowheads="1" noTextEdit="1"/>
          </p:cNvSpPr>
          <p:nvPr>
            <p:ph type="sldImg"/>
          </p:nvPr>
        </p:nvSpPr>
        <p:spPr>
          <a:xfrm>
            <a:off x="1257300" y="720725"/>
            <a:ext cx="4797425" cy="3597275"/>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B15297F7-D3D2-4EF8-A1E3-3661D3C3FDAB}" type="slidenum">
              <a:rPr lang="en-US" smtClean="0">
                <a:solidFill>
                  <a:srgbClr val="000000"/>
                </a:solidFill>
              </a:rPr>
              <a:pPr eaLnBrk="1" hangingPunct="1"/>
              <a:t>31</a:t>
            </a:fld>
            <a:endParaRPr lang="en-US" smtClean="0">
              <a:solidFill>
                <a:srgbClr val="000000"/>
              </a:solidFill>
            </a:endParaRPr>
          </a:p>
        </p:txBody>
      </p:sp>
      <p:sp>
        <p:nvSpPr>
          <p:cNvPr id="76803"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3F7EC743-F6CC-4407-BBEC-3A8F435ADE8A}" type="slidenum">
              <a:rPr lang="en-US" sz="1200">
                <a:solidFill>
                  <a:srgbClr val="000000"/>
                </a:solidFill>
              </a:rPr>
              <a:pPr algn="r" eaLnBrk="1" hangingPunct="1">
                <a:buClrTx/>
                <a:buFontTx/>
                <a:buNone/>
              </a:pPr>
              <a:t>31</a:t>
            </a:fld>
            <a:endParaRPr lang="en-US" sz="1200">
              <a:solidFill>
                <a:srgbClr val="000000"/>
              </a:solidFill>
            </a:endParaRPr>
          </a:p>
        </p:txBody>
      </p:sp>
      <p:sp>
        <p:nvSpPr>
          <p:cNvPr id="76804"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76805"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891EC34C-FB8D-4035-9997-18F7C4793922}" type="slidenum">
              <a:rPr lang="en-US" smtClean="0">
                <a:solidFill>
                  <a:srgbClr val="000000"/>
                </a:solidFill>
              </a:rPr>
              <a:pPr eaLnBrk="1" hangingPunct="1"/>
              <a:t>32</a:t>
            </a:fld>
            <a:endParaRPr lang="en-US" smtClean="0">
              <a:solidFill>
                <a:srgbClr val="000000"/>
              </a:solidFill>
            </a:endParaRPr>
          </a:p>
        </p:txBody>
      </p:sp>
      <p:sp>
        <p:nvSpPr>
          <p:cNvPr id="77827" name="Rectangle 2"/>
          <p:cNvSpPr>
            <a:spLocks noGrp="1" noRot="1" noChangeAspect="1" noChangeArrowheads="1" noTextEdit="1"/>
          </p:cNvSpPr>
          <p:nvPr>
            <p:ph type="sldImg"/>
          </p:nvPr>
        </p:nvSpPr>
        <p:spPr>
          <a:xfrm>
            <a:off x="1257300" y="720725"/>
            <a:ext cx="4797425" cy="3597275"/>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18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127" tIns="86127" rIns="86127" bIns="86127" numCol="1" anchor="ctr" anchorCtr="0" compatLnSpc="1">
            <a:prstTxWarp prst="textNoShape">
              <a:avLst/>
            </a:prstTxWarp>
          </a:bodyPr>
          <a:lstStyle/>
          <a:p>
            <a:pPr>
              <a:spcBef>
                <a:spcPct val="0"/>
              </a:spcBef>
            </a:pPr>
            <a:endParaRPr lang="en-US" altLang="en-US" smtClean="0"/>
          </a:p>
        </p:txBody>
      </p:sp>
      <p:sp>
        <p:nvSpPr>
          <p:cNvPr id="39939" name="Shape 186"/>
          <p:cNvSpPr>
            <a:spLocks noGrp="1" noRot="1" noChangeAspect="1" noTextEdit="1"/>
          </p:cNvSpPr>
          <p:nvPr>
            <p:ph type="sldImg" idx="2"/>
          </p:nvPr>
        </p:nvSpPr>
        <p:spPr bwMode="auto">
          <a:xfrm>
            <a:off x="1257300" y="720725"/>
            <a:ext cx="4797425" cy="359727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CFB56FAF-FE50-4F23-9388-D474EFB3C61D}" type="slidenum">
              <a:rPr lang="en-US" smtClean="0">
                <a:solidFill>
                  <a:srgbClr val="000000"/>
                </a:solidFill>
              </a:rPr>
              <a:pPr eaLnBrk="1" hangingPunct="1"/>
              <a:t>33</a:t>
            </a:fld>
            <a:endParaRPr lang="en-US" smtClean="0">
              <a:solidFill>
                <a:srgbClr val="000000"/>
              </a:solidFill>
            </a:endParaRPr>
          </a:p>
        </p:txBody>
      </p:sp>
      <p:sp>
        <p:nvSpPr>
          <p:cNvPr id="78851" name="Rectangle 2"/>
          <p:cNvSpPr>
            <a:spLocks noGrp="1" noRot="1" noChangeAspect="1" noChangeArrowheads="1" noTextEdit="1"/>
          </p:cNvSpPr>
          <p:nvPr>
            <p:ph type="sldImg"/>
          </p:nvPr>
        </p:nvSpPr>
        <p:spPr>
          <a:xfrm>
            <a:off x="1257300" y="720725"/>
            <a:ext cx="4797425" cy="3597275"/>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71709DA9-5770-4D13-905D-BBA0222AFFAC}" type="slidenum">
              <a:rPr lang="en-US" smtClean="0">
                <a:solidFill>
                  <a:srgbClr val="000000"/>
                </a:solidFill>
              </a:rPr>
              <a:pPr eaLnBrk="1" hangingPunct="1"/>
              <a:t>34</a:t>
            </a:fld>
            <a:endParaRPr lang="en-US" smtClean="0">
              <a:solidFill>
                <a:srgbClr val="000000"/>
              </a:solidFill>
            </a:endParaRPr>
          </a:p>
        </p:txBody>
      </p:sp>
      <p:sp>
        <p:nvSpPr>
          <p:cNvPr id="79875"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A8CB326B-945B-49AC-A8CA-275879EA8891}" type="slidenum">
              <a:rPr lang="en-US" sz="1200">
                <a:solidFill>
                  <a:srgbClr val="000000"/>
                </a:solidFill>
              </a:rPr>
              <a:pPr algn="r" eaLnBrk="1" hangingPunct="1">
                <a:buClrTx/>
                <a:buFontTx/>
                <a:buNone/>
              </a:pPr>
              <a:t>34</a:t>
            </a:fld>
            <a:endParaRPr lang="en-US" sz="1200">
              <a:solidFill>
                <a:srgbClr val="000000"/>
              </a:solidFill>
            </a:endParaRPr>
          </a:p>
        </p:txBody>
      </p:sp>
      <p:sp>
        <p:nvSpPr>
          <p:cNvPr id="79876"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79877"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DD6E2ED5-9B56-49B5-A736-627008B8299E}" type="slidenum">
              <a:rPr lang="en-US" smtClean="0">
                <a:solidFill>
                  <a:srgbClr val="000000"/>
                </a:solidFill>
              </a:rPr>
              <a:pPr eaLnBrk="1" hangingPunct="1"/>
              <a:t>35</a:t>
            </a:fld>
            <a:endParaRPr lang="en-US" smtClean="0">
              <a:solidFill>
                <a:srgbClr val="000000"/>
              </a:solidFill>
            </a:endParaRPr>
          </a:p>
        </p:txBody>
      </p:sp>
      <p:sp>
        <p:nvSpPr>
          <p:cNvPr id="80899"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609DA72E-3EFE-4A08-83CA-D3CB35FA8A0D}" type="slidenum">
              <a:rPr lang="en-US" sz="1200">
                <a:solidFill>
                  <a:srgbClr val="000000"/>
                </a:solidFill>
              </a:rPr>
              <a:pPr algn="r" eaLnBrk="1" hangingPunct="1">
                <a:buClrTx/>
                <a:buFontTx/>
                <a:buNone/>
              </a:pPr>
              <a:t>35</a:t>
            </a:fld>
            <a:endParaRPr lang="en-US" sz="1200">
              <a:solidFill>
                <a:srgbClr val="000000"/>
              </a:solidFill>
            </a:endParaRPr>
          </a:p>
        </p:txBody>
      </p:sp>
      <p:sp>
        <p:nvSpPr>
          <p:cNvPr id="80900"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80901"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D4B5454F-0F63-44FA-835B-AAB86864E3FC}" type="slidenum">
              <a:rPr lang="en-US" smtClean="0">
                <a:solidFill>
                  <a:srgbClr val="000000"/>
                </a:solidFill>
              </a:rPr>
              <a:pPr eaLnBrk="1" hangingPunct="1"/>
              <a:t>36</a:t>
            </a:fld>
            <a:endParaRPr lang="en-US" smtClean="0">
              <a:solidFill>
                <a:srgbClr val="000000"/>
              </a:solidFill>
            </a:endParaRPr>
          </a:p>
        </p:txBody>
      </p:sp>
      <p:sp>
        <p:nvSpPr>
          <p:cNvPr id="81923"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14B961A0-5A79-43C3-B95E-4887E73A6CF0}" type="slidenum">
              <a:rPr lang="en-US" sz="1200">
                <a:solidFill>
                  <a:srgbClr val="000000"/>
                </a:solidFill>
              </a:rPr>
              <a:pPr algn="r" eaLnBrk="1" hangingPunct="1">
                <a:buClrTx/>
                <a:buFontTx/>
                <a:buNone/>
              </a:pPr>
              <a:t>36</a:t>
            </a:fld>
            <a:endParaRPr lang="en-US" sz="1200">
              <a:solidFill>
                <a:srgbClr val="000000"/>
              </a:solidFill>
            </a:endParaRPr>
          </a:p>
        </p:txBody>
      </p:sp>
      <p:sp>
        <p:nvSpPr>
          <p:cNvPr id="81924"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81925"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0C9C70E5-7D24-4305-9A51-783E3CB0222B}" type="slidenum">
              <a:rPr lang="en-US" smtClean="0">
                <a:solidFill>
                  <a:srgbClr val="000000"/>
                </a:solidFill>
              </a:rPr>
              <a:pPr eaLnBrk="1" hangingPunct="1"/>
              <a:t>37</a:t>
            </a:fld>
            <a:endParaRPr lang="en-US" smtClean="0">
              <a:solidFill>
                <a:srgbClr val="000000"/>
              </a:solidFill>
            </a:endParaRPr>
          </a:p>
        </p:txBody>
      </p:sp>
      <p:sp>
        <p:nvSpPr>
          <p:cNvPr id="8294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CE4E5759-582D-4346-B941-F63474791A36}" type="slidenum">
              <a:rPr lang="en-US" sz="1200">
                <a:solidFill>
                  <a:srgbClr val="000000"/>
                </a:solidFill>
              </a:rPr>
              <a:pPr algn="r" eaLnBrk="1" hangingPunct="1">
                <a:buClrTx/>
                <a:buFontTx/>
                <a:buNone/>
              </a:pPr>
              <a:t>37</a:t>
            </a:fld>
            <a:endParaRPr lang="en-US" sz="1200">
              <a:solidFill>
                <a:srgbClr val="000000"/>
              </a:solidFill>
            </a:endParaRPr>
          </a:p>
        </p:txBody>
      </p:sp>
      <p:sp>
        <p:nvSpPr>
          <p:cNvPr id="82948"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82949"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Entropy is a quantity that measures randomness or uncertainty in an outcome.  It is a fundamental idea to information theory , communications, and data compression, since it encapsulates how difficult it is to communicate a piece of information, which depends on how random it is (a function of the probabilities).</a:t>
            </a:r>
          </a:p>
          <a:p>
            <a:endParaRPr lang="en-US"/>
          </a:p>
          <a:p>
            <a:r>
              <a:rPr lang="en-US"/>
              <a:t>For example, suppose I want to communicate a very long string of random coin tosses.  Any sequence of n outcomes is equally likely, and there are 2^n of them, so the best I can do is to represent it as a sequence of n bits.</a:t>
            </a:r>
          </a:p>
          <a:p>
            <a:endParaRPr lang="en-US"/>
          </a:p>
          <a:p>
            <a:r>
              <a:rPr lang="en-US"/>
              <a:t>But, suppose I want to tell you about my last year’s worth of lottery entries.  Almost certainly, I lost every day – I can assign this a single bit sequence (“0”).  There is some small chance I will have won, and I will need to send more bits to tell you when; an even smaller chance I will have won twice, etc.  By using longer strings for unlikely sequences and shorter ones for likely outcomes, on average I will have to communicate far fewer bits.</a:t>
            </a:r>
          </a:p>
          <a:p>
            <a:endParaRPr lang="en-US"/>
          </a:p>
          <a:p>
            <a:r>
              <a:rPr lang="en-US"/>
              <a:t>The second sequence takes fewer bits because it is less random – we can create a representation that exploits the fact that we know that losing is the most likely outcome.</a:t>
            </a:r>
          </a:p>
        </p:txBody>
      </p:sp>
      <p:sp>
        <p:nvSpPr>
          <p:cNvPr id="4" name="Slide Number Placeholder 3"/>
          <p:cNvSpPr>
            <a:spLocks noGrp="1"/>
          </p:cNvSpPr>
          <p:nvPr>
            <p:ph type="sldNum" sz="quarter" idx="5"/>
          </p:nvPr>
        </p:nvSpPr>
        <p:spPr/>
        <p:txBody>
          <a:bodyPr/>
          <a:lstStyle/>
          <a:p>
            <a:pPr>
              <a:defRPr/>
            </a:pPr>
            <a:fld id="{CDABE920-24C3-1D4E-B062-105295EACAF0}" type="slidenum">
              <a:rPr lang="en-US" smtClean="0"/>
              <a:pPr>
                <a:defRPr/>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If one outcome has probability one, and the others probability zero, we get 1 log 1 = 0 bits of entropy – there is no uncertainty or randomness about the outcome.  In general, equally probable (uniform) probabilities result in the maximum possible entropy for a given set of outcomes, while the minimum entropy is zero.</a:t>
            </a:r>
          </a:p>
        </p:txBody>
      </p:sp>
      <p:sp>
        <p:nvSpPr>
          <p:cNvPr id="4" name="Slide Number Placeholder 3"/>
          <p:cNvSpPr>
            <a:spLocks noGrp="1"/>
          </p:cNvSpPr>
          <p:nvPr>
            <p:ph type="sldNum" sz="quarter" idx="5"/>
          </p:nvPr>
        </p:nvSpPr>
        <p:spPr/>
        <p:txBody>
          <a:bodyPr/>
          <a:lstStyle/>
          <a:p>
            <a:pPr>
              <a:defRPr/>
            </a:pPr>
            <a:fld id="{42F7452B-4D44-B14D-83F8-14DDCCFEC973}" type="slidenum">
              <a:rPr lang="en-US" smtClean="0"/>
              <a:pPr>
                <a:defRPr/>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14D9286A-E966-4893-9D97-A6EB7498710B}" type="slidenum">
              <a:rPr lang="en-US" smtClean="0">
                <a:solidFill>
                  <a:srgbClr val="000000"/>
                </a:solidFill>
              </a:rPr>
              <a:pPr eaLnBrk="1" hangingPunct="1"/>
              <a:t>40</a:t>
            </a:fld>
            <a:endParaRPr lang="en-US" smtClean="0">
              <a:solidFill>
                <a:srgbClr val="000000"/>
              </a:solidFill>
            </a:endParaRPr>
          </a:p>
        </p:txBody>
      </p:sp>
      <p:sp>
        <p:nvSpPr>
          <p:cNvPr id="83971"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22CBCF27-690A-4BED-8FE1-D42ACD658BC9}" type="slidenum">
              <a:rPr lang="en-US" sz="1200">
                <a:solidFill>
                  <a:srgbClr val="000000"/>
                </a:solidFill>
              </a:rPr>
              <a:pPr algn="r" eaLnBrk="1" hangingPunct="1">
                <a:buClrTx/>
                <a:buFontTx/>
                <a:buNone/>
              </a:pPr>
              <a:t>40</a:t>
            </a:fld>
            <a:endParaRPr lang="en-US" sz="1200">
              <a:solidFill>
                <a:srgbClr val="000000"/>
              </a:solidFill>
            </a:endParaRPr>
          </a:p>
        </p:txBody>
      </p:sp>
      <p:sp>
        <p:nvSpPr>
          <p:cNvPr id="83972"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83973"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3B0804B9-D36E-4FBA-BB9E-0B7E187B15BC}" type="slidenum">
              <a:rPr lang="en-US" smtClean="0">
                <a:solidFill>
                  <a:srgbClr val="000000"/>
                </a:solidFill>
              </a:rPr>
              <a:pPr eaLnBrk="1" hangingPunct="1"/>
              <a:t>41</a:t>
            </a:fld>
            <a:endParaRPr lang="en-US" smtClean="0">
              <a:solidFill>
                <a:srgbClr val="000000"/>
              </a:solidFill>
            </a:endParaRPr>
          </a:p>
        </p:txBody>
      </p:sp>
      <p:sp>
        <p:nvSpPr>
          <p:cNvPr id="84995"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5B33FF8B-8688-4C58-8096-CD9BB5285E10}" type="slidenum">
              <a:rPr lang="en-US" sz="1200">
                <a:solidFill>
                  <a:srgbClr val="000000"/>
                </a:solidFill>
              </a:rPr>
              <a:pPr algn="r" eaLnBrk="1" hangingPunct="1">
                <a:buClrTx/>
                <a:buFontTx/>
                <a:buNone/>
              </a:pPr>
              <a:t>41</a:t>
            </a:fld>
            <a:endParaRPr lang="en-US" sz="1200">
              <a:solidFill>
                <a:srgbClr val="000000"/>
              </a:solidFill>
            </a:endParaRPr>
          </a:p>
        </p:txBody>
      </p:sp>
      <p:sp>
        <p:nvSpPr>
          <p:cNvPr id="84996"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84997"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2E7FEF7B-2D0C-4C40-A69F-D01529EF02FD}" type="slidenum">
              <a:rPr lang="en-US" smtClean="0">
                <a:solidFill>
                  <a:srgbClr val="000000"/>
                </a:solidFill>
              </a:rPr>
              <a:pPr eaLnBrk="1" hangingPunct="1"/>
              <a:t>42</a:t>
            </a:fld>
            <a:endParaRPr lang="en-US" smtClean="0">
              <a:solidFill>
                <a:srgbClr val="000000"/>
              </a:solidFill>
            </a:endParaRPr>
          </a:p>
        </p:txBody>
      </p:sp>
      <p:sp>
        <p:nvSpPr>
          <p:cNvPr id="86019"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43FDB2CB-0E4D-4E7D-A474-D533FCB74679}" type="slidenum">
              <a:rPr lang="en-US" sz="1200">
                <a:solidFill>
                  <a:srgbClr val="000000"/>
                </a:solidFill>
              </a:rPr>
              <a:pPr algn="r" eaLnBrk="1" hangingPunct="1">
                <a:buClrTx/>
                <a:buFontTx/>
                <a:buNone/>
              </a:pPr>
              <a:t>42</a:t>
            </a:fld>
            <a:endParaRPr lang="en-US" sz="1200">
              <a:solidFill>
                <a:srgbClr val="000000"/>
              </a:solidFill>
            </a:endParaRPr>
          </a:p>
        </p:txBody>
      </p:sp>
      <p:sp>
        <p:nvSpPr>
          <p:cNvPr id="86020"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86021"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317"/>
          <p:cNvSpPr>
            <a:spLocks noGrp="1" noRot="1" noChangeAspect="1" noTextEdit="1"/>
          </p:cNvSpPr>
          <p:nvPr>
            <p:ph type="sldImg" idx="2"/>
          </p:nvPr>
        </p:nvSpPr>
        <p:spPr bwMode="auto">
          <a:xfrm>
            <a:off x="1257300" y="720725"/>
            <a:ext cx="4797425" cy="359727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0963" name="Shape 31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5" tIns="96645" rIns="96645" bIns="96645" numCol="1" anchor="t" anchorCtr="0" compatLnSpc="1">
            <a:prstTxWarp prst="textNoShape">
              <a:avLst/>
            </a:prstTxWarp>
          </a:bodyPr>
          <a:lstStyle/>
          <a:p>
            <a:pPr>
              <a:spcBef>
                <a:spcPct val="0"/>
              </a:spcBef>
            </a:pPr>
            <a:r>
              <a:rPr lang="en-US" altLang="en-US" smtClean="0"/>
              <a:t>BDT=Bayesian Decision Trees used in package TMVA . We also had shallow NNs trained with TMVA but these were not as good as our shallow networks. Same training and test sets. 5 different weight initializations to get stds.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E6A4E9F1-F9E9-4484-814F-833B2F6C4B82}" type="slidenum">
              <a:rPr lang="en-US" smtClean="0">
                <a:solidFill>
                  <a:srgbClr val="000000"/>
                </a:solidFill>
              </a:rPr>
              <a:pPr eaLnBrk="1" hangingPunct="1"/>
              <a:t>43</a:t>
            </a:fld>
            <a:endParaRPr lang="en-US" smtClean="0">
              <a:solidFill>
                <a:srgbClr val="000000"/>
              </a:solidFill>
            </a:endParaRPr>
          </a:p>
        </p:txBody>
      </p:sp>
      <p:sp>
        <p:nvSpPr>
          <p:cNvPr id="87043"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213AA09D-272D-48ED-BCBD-96E34696089F}" type="slidenum">
              <a:rPr lang="en-US" sz="1200">
                <a:solidFill>
                  <a:srgbClr val="000000"/>
                </a:solidFill>
              </a:rPr>
              <a:pPr algn="r" eaLnBrk="1" hangingPunct="1">
                <a:buClrTx/>
                <a:buFontTx/>
                <a:buNone/>
              </a:pPr>
              <a:t>43</a:t>
            </a:fld>
            <a:endParaRPr lang="en-US" sz="1200">
              <a:solidFill>
                <a:srgbClr val="000000"/>
              </a:solidFill>
            </a:endParaRPr>
          </a:p>
        </p:txBody>
      </p:sp>
      <p:sp>
        <p:nvSpPr>
          <p:cNvPr id="87044"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87045"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DCF2E17A-B10E-4262-BA51-110938CDF098}" type="slidenum">
              <a:rPr lang="en-US" smtClean="0">
                <a:solidFill>
                  <a:srgbClr val="000000"/>
                </a:solidFill>
              </a:rPr>
              <a:pPr eaLnBrk="1" hangingPunct="1"/>
              <a:t>44</a:t>
            </a:fld>
            <a:endParaRPr lang="en-US" smtClean="0">
              <a:solidFill>
                <a:srgbClr val="000000"/>
              </a:solidFill>
            </a:endParaRPr>
          </a:p>
        </p:txBody>
      </p:sp>
      <p:sp>
        <p:nvSpPr>
          <p:cNvPr id="8806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7479E687-E88D-40F5-B9A1-86C669DC94CF}" type="slidenum">
              <a:rPr lang="en-US" sz="1200">
                <a:solidFill>
                  <a:srgbClr val="000000"/>
                </a:solidFill>
              </a:rPr>
              <a:pPr algn="r" eaLnBrk="1" hangingPunct="1">
                <a:buClrTx/>
                <a:buFontTx/>
                <a:buNone/>
              </a:pPr>
              <a:t>44</a:t>
            </a:fld>
            <a:endParaRPr lang="en-US" sz="1200">
              <a:solidFill>
                <a:srgbClr val="000000"/>
              </a:solidFill>
            </a:endParaRPr>
          </a:p>
        </p:txBody>
      </p:sp>
      <p:sp>
        <p:nvSpPr>
          <p:cNvPr id="88068"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88069"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BBB00315-1C04-4A5C-9219-C19C59473C55}" type="slidenum">
              <a:rPr lang="en-US" smtClean="0">
                <a:solidFill>
                  <a:srgbClr val="000000"/>
                </a:solidFill>
              </a:rPr>
              <a:pPr eaLnBrk="1" hangingPunct="1"/>
              <a:t>45</a:t>
            </a:fld>
            <a:endParaRPr lang="en-US" smtClean="0">
              <a:solidFill>
                <a:srgbClr val="000000"/>
              </a:solidFill>
            </a:endParaRPr>
          </a:p>
        </p:txBody>
      </p:sp>
      <p:sp>
        <p:nvSpPr>
          <p:cNvPr id="89091"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70DCD84E-CD0E-4D56-B687-E9664AA0D84C}" type="slidenum">
              <a:rPr lang="en-US" sz="1200">
                <a:solidFill>
                  <a:srgbClr val="000000"/>
                </a:solidFill>
              </a:rPr>
              <a:pPr algn="r" eaLnBrk="1" hangingPunct="1">
                <a:buClrTx/>
                <a:buFontTx/>
                <a:buNone/>
              </a:pPr>
              <a:t>45</a:t>
            </a:fld>
            <a:endParaRPr lang="en-US" sz="1200">
              <a:solidFill>
                <a:srgbClr val="000000"/>
              </a:solidFill>
            </a:endParaRPr>
          </a:p>
        </p:txBody>
      </p:sp>
      <p:sp>
        <p:nvSpPr>
          <p:cNvPr id="89092"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89093"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defTabSz="965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965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0EADDF8F-665E-41C4-9880-51BEACBE3BA7}" type="slidenum">
              <a:rPr lang="en-US" smtClean="0">
                <a:solidFill>
                  <a:srgbClr val="000000"/>
                </a:solidFill>
              </a:rPr>
              <a:pPr eaLnBrk="1" hangingPunct="1"/>
              <a:t>46</a:t>
            </a:fld>
            <a:endParaRPr lang="en-US" smtClean="0">
              <a:solidFill>
                <a:srgbClr val="000000"/>
              </a:solidFill>
            </a:endParaRPr>
          </a:p>
        </p:txBody>
      </p:sp>
      <p:sp>
        <p:nvSpPr>
          <p:cNvPr id="90115" name="Rectangle 2"/>
          <p:cNvSpPr>
            <a:spLocks noGrp="1" noRot="1" noChangeAspect="1" noChangeArrowheads="1" noTextEdit="1"/>
          </p:cNvSpPr>
          <p:nvPr>
            <p:ph type="sldImg"/>
          </p:nvPr>
        </p:nvSpPr>
        <p:spPr>
          <a:xfrm>
            <a:off x="1257300" y="720725"/>
            <a:ext cx="4797425" cy="3597275"/>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3FC6B63A-A4AD-4559-A708-E2713CAA3BD6}" type="slidenum">
              <a:rPr lang="en-US" smtClean="0">
                <a:solidFill>
                  <a:srgbClr val="000000"/>
                </a:solidFill>
              </a:rPr>
              <a:pPr eaLnBrk="1" hangingPunct="1"/>
              <a:t>47</a:t>
            </a:fld>
            <a:endParaRPr lang="en-US" smtClean="0">
              <a:solidFill>
                <a:srgbClr val="000000"/>
              </a:solidFill>
            </a:endParaRPr>
          </a:p>
        </p:txBody>
      </p:sp>
      <p:sp>
        <p:nvSpPr>
          <p:cNvPr id="91139"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BF2A0EBB-9B31-48B2-AEFC-B9D1BCC19421}" type="slidenum">
              <a:rPr lang="en-US" sz="1200">
                <a:solidFill>
                  <a:srgbClr val="000000"/>
                </a:solidFill>
              </a:rPr>
              <a:pPr algn="r" eaLnBrk="1" hangingPunct="1">
                <a:buClrTx/>
                <a:buFontTx/>
                <a:buNone/>
              </a:pPr>
              <a:t>47</a:t>
            </a:fld>
            <a:endParaRPr lang="en-US" sz="1200">
              <a:solidFill>
                <a:srgbClr val="000000"/>
              </a:solidFill>
            </a:endParaRPr>
          </a:p>
        </p:txBody>
      </p:sp>
      <p:sp>
        <p:nvSpPr>
          <p:cNvPr id="91140"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1141"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A6D91047-405C-46AF-AAA4-60B6A665032B}" type="slidenum">
              <a:rPr lang="en-US" smtClean="0">
                <a:solidFill>
                  <a:srgbClr val="000000"/>
                </a:solidFill>
              </a:rPr>
              <a:pPr eaLnBrk="1" hangingPunct="1"/>
              <a:t>48</a:t>
            </a:fld>
            <a:endParaRPr lang="en-US" smtClean="0">
              <a:solidFill>
                <a:srgbClr val="000000"/>
              </a:solidFill>
            </a:endParaRPr>
          </a:p>
        </p:txBody>
      </p:sp>
      <p:sp>
        <p:nvSpPr>
          <p:cNvPr id="92163"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EA6778AB-4FA2-48E1-A5B5-4749CDE1F9EA}" type="slidenum">
              <a:rPr lang="en-US" sz="1200">
                <a:solidFill>
                  <a:srgbClr val="000000"/>
                </a:solidFill>
              </a:rPr>
              <a:pPr algn="r" eaLnBrk="1" hangingPunct="1">
                <a:buClrTx/>
                <a:buFontTx/>
                <a:buNone/>
              </a:pPr>
              <a:t>48</a:t>
            </a:fld>
            <a:endParaRPr lang="en-US" sz="1200">
              <a:solidFill>
                <a:srgbClr val="000000"/>
              </a:solidFill>
            </a:endParaRPr>
          </a:p>
        </p:txBody>
      </p:sp>
      <p:sp>
        <p:nvSpPr>
          <p:cNvPr id="92164"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2165"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1D8E7EA7-C1A4-4521-BB78-0299FA2E2BF7}" type="slidenum">
              <a:rPr lang="en-US" smtClean="0">
                <a:solidFill>
                  <a:srgbClr val="000000"/>
                </a:solidFill>
              </a:rPr>
              <a:pPr eaLnBrk="1" hangingPunct="1"/>
              <a:t>49</a:t>
            </a:fld>
            <a:endParaRPr lang="en-US" smtClean="0">
              <a:solidFill>
                <a:srgbClr val="000000"/>
              </a:solidFill>
            </a:endParaRPr>
          </a:p>
        </p:txBody>
      </p:sp>
      <p:sp>
        <p:nvSpPr>
          <p:cNvPr id="9318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1D435222-5600-4883-80A1-1FAF4DA1229C}" type="slidenum">
              <a:rPr lang="en-US" sz="1200">
                <a:solidFill>
                  <a:srgbClr val="000000"/>
                </a:solidFill>
              </a:rPr>
              <a:pPr algn="r" eaLnBrk="1" hangingPunct="1">
                <a:buClrTx/>
                <a:buFontTx/>
                <a:buNone/>
              </a:pPr>
              <a:t>49</a:t>
            </a:fld>
            <a:endParaRPr lang="en-US" sz="1200">
              <a:solidFill>
                <a:srgbClr val="000000"/>
              </a:solidFill>
            </a:endParaRPr>
          </a:p>
        </p:txBody>
      </p:sp>
      <p:sp>
        <p:nvSpPr>
          <p:cNvPr id="93188"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3189"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EA7A3FB8-B5FC-4353-A052-6DD1EC190B03}" type="slidenum">
              <a:rPr lang="en-US" smtClean="0">
                <a:solidFill>
                  <a:srgbClr val="000000"/>
                </a:solidFill>
              </a:rPr>
              <a:pPr eaLnBrk="1" hangingPunct="1"/>
              <a:t>50</a:t>
            </a:fld>
            <a:endParaRPr lang="en-US" smtClean="0">
              <a:solidFill>
                <a:srgbClr val="000000"/>
              </a:solidFill>
            </a:endParaRPr>
          </a:p>
        </p:txBody>
      </p:sp>
      <p:sp>
        <p:nvSpPr>
          <p:cNvPr id="94211"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2E3D311E-85F6-41E2-B79B-8C8B72E48A1E}" type="slidenum">
              <a:rPr lang="en-US" sz="1200">
                <a:solidFill>
                  <a:srgbClr val="000000"/>
                </a:solidFill>
              </a:rPr>
              <a:pPr algn="r" eaLnBrk="1" hangingPunct="1">
                <a:buClrTx/>
                <a:buFontTx/>
                <a:buNone/>
              </a:pPr>
              <a:t>50</a:t>
            </a:fld>
            <a:endParaRPr lang="en-US" sz="1200">
              <a:solidFill>
                <a:srgbClr val="000000"/>
              </a:solidFill>
            </a:endParaRPr>
          </a:p>
        </p:txBody>
      </p:sp>
      <p:sp>
        <p:nvSpPr>
          <p:cNvPr id="94212"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4213"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48BBB27E-A7E2-425A-AD0E-D45C2BFCB801}" type="slidenum">
              <a:rPr lang="en-US" smtClean="0">
                <a:solidFill>
                  <a:srgbClr val="000000"/>
                </a:solidFill>
              </a:rPr>
              <a:pPr eaLnBrk="1" hangingPunct="1"/>
              <a:t>51</a:t>
            </a:fld>
            <a:endParaRPr lang="en-US" smtClean="0">
              <a:solidFill>
                <a:srgbClr val="000000"/>
              </a:solidFill>
            </a:endParaRPr>
          </a:p>
        </p:txBody>
      </p:sp>
      <p:sp>
        <p:nvSpPr>
          <p:cNvPr id="95235"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257436FD-18E8-4CC5-84C3-9656D00D2A79}" type="slidenum">
              <a:rPr lang="en-US" sz="1200">
                <a:solidFill>
                  <a:srgbClr val="000000"/>
                </a:solidFill>
              </a:rPr>
              <a:pPr algn="r" eaLnBrk="1" hangingPunct="1">
                <a:buClrTx/>
                <a:buFontTx/>
                <a:buNone/>
              </a:pPr>
              <a:t>51</a:t>
            </a:fld>
            <a:endParaRPr lang="en-US" sz="1200">
              <a:solidFill>
                <a:srgbClr val="000000"/>
              </a:solidFill>
            </a:endParaRPr>
          </a:p>
        </p:txBody>
      </p:sp>
      <p:sp>
        <p:nvSpPr>
          <p:cNvPr id="95236"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5237"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BCE45DB9-9588-44AE-B777-B77C745AED68}" type="slidenum">
              <a:rPr lang="en-US" smtClean="0">
                <a:solidFill>
                  <a:srgbClr val="000000"/>
                </a:solidFill>
              </a:rPr>
              <a:pPr eaLnBrk="1" hangingPunct="1"/>
              <a:t>52</a:t>
            </a:fld>
            <a:endParaRPr lang="en-US" smtClean="0">
              <a:solidFill>
                <a:srgbClr val="000000"/>
              </a:solidFill>
            </a:endParaRPr>
          </a:p>
        </p:txBody>
      </p:sp>
      <p:sp>
        <p:nvSpPr>
          <p:cNvPr id="96259"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DAD937C4-16A0-43E6-A4C5-1E60E780A271}" type="slidenum">
              <a:rPr lang="en-US" sz="1200">
                <a:solidFill>
                  <a:srgbClr val="000000"/>
                </a:solidFill>
              </a:rPr>
              <a:pPr algn="r" eaLnBrk="1" hangingPunct="1">
                <a:buClrTx/>
                <a:buFontTx/>
                <a:buNone/>
              </a:pPr>
              <a:t>52</a:t>
            </a:fld>
            <a:endParaRPr lang="en-US" sz="1200">
              <a:solidFill>
                <a:srgbClr val="000000"/>
              </a:solidFill>
            </a:endParaRPr>
          </a:p>
        </p:txBody>
      </p:sp>
      <p:sp>
        <p:nvSpPr>
          <p:cNvPr id="96260"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6261"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02">
              <a:defRPr sz="3200">
                <a:solidFill>
                  <a:schemeClr val="tx1"/>
                </a:solidFill>
                <a:latin typeface="Times New Roman" charset="0"/>
                <a:ea typeface="ＭＳ Ｐゴシック" charset="0"/>
              </a:defRPr>
            </a:lvl1pPr>
            <a:lvl2pPr marL="742883" indent="-285725" defTabSz="966702">
              <a:defRPr sz="3200">
                <a:solidFill>
                  <a:schemeClr val="tx1"/>
                </a:solidFill>
                <a:latin typeface="Times New Roman" charset="0"/>
                <a:ea typeface="ＭＳ Ｐゴシック" charset="0"/>
              </a:defRPr>
            </a:lvl2pPr>
            <a:lvl3pPr marL="1142898" indent="-228580" defTabSz="966702">
              <a:defRPr sz="3200">
                <a:solidFill>
                  <a:schemeClr val="tx1"/>
                </a:solidFill>
                <a:latin typeface="Times New Roman" charset="0"/>
                <a:ea typeface="ＭＳ Ｐゴシック" charset="0"/>
              </a:defRPr>
            </a:lvl3pPr>
            <a:lvl4pPr marL="1600057" indent="-228580" defTabSz="966702">
              <a:defRPr sz="3200">
                <a:solidFill>
                  <a:schemeClr val="tx1"/>
                </a:solidFill>
                <a:latin typeface="Times New Roman" charset="0"/>
                <a:ea typeface="ＭＳ Ｐゴシック" charset="0"/>
              </a:defRPr>
            </a:lvl4pPr>
            <a:lvl5pPr marL="2057217" indent="-228580" defTabSz="966702">
              <a:defRPr sz="3200">
                <a:solidFill>
                  <a:schemeClr val="tx1"/>
                </a:solidFill>
                <a:latin typeface="Times New Roman" charset="0"/>
                <a:ea typeface="ＭＳ Ｐゴシック" charset="0"/>
              </a:defRPr>
            </a:lvl5pPr>
            <a:lvl6pPr marL="2514376" indent="-228580" defTabSz="966702" eaLnBrk="0" fontAlgn="base" hangingPunct="0">
              <a:spcBef>
                <a:spcPct val="0"/>
              </a:spcBef>
              <a:spcAft>
                <a:spcPct val="0"/>
              </a:spcAft>
              <a:defRPr sz="3200">
                <a:solidFill>
                  <a:schemeClr val="tx1"/>
                </a:solidFill>
                <a:latin typeface="Times New Roman" charset="0"/>
                <a:ea typeface="ＭＳ Ｐゴシック" charset="0"/>
              </a:defRPr>
            </a:lvl6pPr>
            <a:lvl7pPr marL="2971536" indent="-228580" defTabSz="966702" eaLnBrk="0" fontAlgn="base" hangingPunct="0">
              <a:spcBef>
                <a:spcPct val="0"/>
              </a:spcBef>
              <a:spcAft>
                <a:spcPct val="0"/>
              </a:spcAft>
              <a:defRPr sz="3200">
                <a:solidFill>
                  <a:schemeClr val="tx1"/>
                </a:solidFill>
                <a:latin typeface="Times New Roman" charset="0"/>
                <a:ea typeface="ＭＳ Ｐゴシック" charset="0"/>
              </a:defRPr>
            </a:lvl7pPr>
            <a:lvl8pPr marL="3428694" indent="-228580" defTabSz="966702" eaLnBrk="0" fontAlgn="base" hangingPunct="0">
              <a:spcBef>
                <a:spcPct val="0"/>
              </a:spcBef>
              <a:spcAft>
                <a:spcPct val="0"/>
              </a:spcAft>
              <a:defRPr sz="3200">
                <a:solidFill>
                  <a:schemeClr val="tx1"/>
                </a:solidFill>
                <a:latin typeface="Times New Roman" charset="0"/>
                <a:ea typeface="ＭＳ Ｐゴシック" charset="0"/>
              </a:defRPr>
            </a:lvl8pPr>
            <a:lvl9pPr marL="3885854" indent="-228580" defTabSz="966702" eaLnBrk="0" fontAlgn="base" hangingPunct="0">
              <a:spcBef>
                <a:spcPct val="0"/>
              </a:spcBef>
              <a:spcAft>
                <a:spcPct val="0"/>
              </a:spcAft>
              <a:defRPr sz="3200">
                <a:solidFill>
                  <a:schemeClr val="tx1"/>
                </a:solidFill>
                <a:latin typeface="Times New Roman" charset="0"/>
                <a:ea typeface="ＭＳ Ｐゴシック" charset="0"/>
              </a:defRPr>
            </a:lvl9pPr>
          </a:lstStyle>
          <a:p>
            <a:fld id="{5771FDC9-F32B-1542-8411-AC15417D528F}" type="slidenum">
              <a:rPr lang="en-US" sz="1300"/>
              <a:pPr/>
              <a:t>10</a:t>
            </a:fld>
            <a:endParaRPr lang="en-US" sz="1300"/>
          </a:p>
        </p:txBody>
      </p:sp>
      <p:sp>
        <p:nvSpPr>
          <p:cNvPr id="140291" name="Rectangle 2"/>
          <p:cNvSpPr>
            <a:spLocks noGrp="1" noRot="1" noChangeAspect="1" noChangeArrowheads="1" noTextEdit="1"/>
          </p:cNvSpPr>
          <p:nvPr>
            <p:ph type="sldImg"/>
          </p:nvPr>
        </p:nvSpPr>
        <p:spPr>
          <a:xfrm>
            <a:off x="1257300" y="720725"/>
            <a:ext cx="4797425" cy="3597275"/>
          </a:xfrm>
          <a:ln/>
        </p:spPr>
      </p:sp>
      <p:sp>
        <p:nvSpPr>
          <p:cNvPr id="1402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Clusters differ on:</a:t>
            </a:r>
          </a:p>
          <a:p>
            <a:endParaRPr lang="en-US">
              <a:latin typeface="Times New Roman" charset="0"/>
            </a:endParaRPr>
          </a:p>
          <a:p>
            <a:r>
              <a:rPr lang="en-US">
                <a:latin typeface="Times New Roman" charset="0"/>
              </a:rPr>
              <a:t>Location of the tracks,</a:t>
            </a:r>
          </a:p>
          <a:p>
            <a:r>
              <a:rPr lang="en-US">
                <a:latin typeface="Times New Roman" charset="0"/>
              </a:rPr>
              <a:t>Shape of the tracks,</a:t>
            </a:r>
          </a:p>
          <a:p>
            <a:r>
              <a:rPr lang="en-US">
                <a:latin typeface="Times New Roman" charset="0"/>
              </a:rPr>
              <a:t>Extension of the tracks,</a:t>
            </a:r>
          </a:p>
          <a:p>
            <a:r>
              <a:rPr lang="en-US">
                <a:latin typeface="Times New Roman" charset="0"/>
              </a:rPr>
              <a:t>Landfall regions.</a:t>
            </a:r>
          </a:p>
          <a:p>
            <a:endParaRPr lang="en-US">
              <a:latin typeface="Times New Roman" charset="0"/>
            </a:endParaRPr>
          </a:p>
          <a:p>
            <a:r>
              <a:rPr lang="en-US">
                <a:latin typeface="Times New Roman" charset="0"/>
              </a:rPr>
              <a:t>Clusters D and F – very</a:t>
            </a:r>
          </a:p>
          <a:p>
            <a:r>
              <a:rPr lang="en-US">
                <a:latin typeface="Times New Roman" charset="0"/>
              </a:rPr>
              <a:t>Similar regression trajectories,</a:t>
            </a:r>
          </a:p>
          <a:p>
            <a:r>
              <a:rPr lang="en-US">
                <a:latin typeface="Times New Roman" charset="0"/>
              </a:rPr>
              <a:t>But distinct, as seen by the tracks.</a:t>
            </a:r>
          </a:p>
          <a:p>
            <a:endParaRPr lang="en-US">
              <a:latin typeface="Times New Roman" charset="0"/>
            </a:endParaRPr>
          </a:p>
          <a:p>
            <a:r>
              <a:rPr lang="en-US">
                <a:latin typeface="Times New Roman" charset="0"/>
              </a:rPr>
              <a:t>Cluster G; formation in the central Pacific </a:t>
            </a:r>
          </a:p>
          <a:p>
            <a:r>
              <a:rPr lang="en-US">
                <a:latin typeface="Times New Roman" charset="0"/>
              </a:rPr>
              <a:t>(near the date line). </a:t>
            </a:r>
          </a:p>
          <a:p>
            <a:endParaRPr lang="en-US">
              <a:latin typeface="Times New Roman" charset="0"/>
            </a:endParaRPr>
          </a:p>
          <a:p>
            <a:r>
              <a:rPr lang="en-US">
                <a:latin typeface="Times New Roman" charset="0"/>
              </a:rPr>
              <a:t>Interest in Philippines, for instance:</a:t>
            </a:r>
          </a:p>
          <a:p>
            <a:r>
              <a:rPr lang="en-US">
                <a:latin typeface="Times New Roman" charset="0"/>
              </a:rPr>
              <a:t>Clusters B,D, and F, would be</a:t>
            </a:r>
          </a:p>
          <a:p>
            <a:r>
              <a:rPr lang="en-US">
                <a:latin typeface="Times New Roman" charset="0"/>
              </a:rPr>
              <a:t>The ones to look closely.</a:t>
            </a:r>
          </a:p>
          <a:p>
            <a:endParaRPr lang="en-US">
              <a:latin typeface="Times New Roman" charset="0"/>
            </a:endParaRPr>
          </a:p>
        </p:txBody>
      </p:sp>
    </p:spTree>
    <p:extLst>
      <p:ext uri="{BB962C8B-B14F-4D97-AF65-F5344CB8AC3E}">
        <p14:creationId xmlns:p14="http://schemas.microsoft.com/office/powerpoint/2010/main" val="2644007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4E6FB556-5018-4233-A344-43CD16B0E1D3}" type="slidenum">
              <a:rPr lang="en-US" smtClean="0">
                <a:solidFill>
                  <a:srgbClr val="000000"/>
                </a:solidFill>
              </a:rPr>
              <a:pPr eaLnBrk="1" hangingPunct="1"/>
              <a:t>53</a:t>
            </a:fld>
            <a:endParaRPr lang="en-US" smtClean="0">
              <a:solidFill>
                <a:srgbClr val="000000"/>
              </a:solidFill>
            </a:endParaRPr>
          </a:p>
        </p:txBody>
      </p:sp>
      <p:sp>
        <p:nvSpPr>
          <p:cNvPr id="97283"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AD20B8AF-30ED-4460-942F-DC8892C40CBF}" type="slidenum">
              <a:rPr lang="en-US" sz="1200">
                <a:solidFill>
                  <a:srgbClr val="000000"/>
                </a:solidFill>
              </a:rPr>
              <a:pPr algn="r" eaLnBrk="1" hangingPunct="1">
                <a:buClrTx/>
                <a:buFontTx/>
                <a:buNone/>
              </a:pPr>
              <a:t>53</a:t>
            </a:fld>
            <a:endParaRPr lang="en-US" sz="1200">
              <a:solidFill>
                <a:srgbClr val="000000"/>
              </a:solidFill>
            </a:endParaRPr>
          </a:p>
        </p:txBody>
      </p:sp>
      <p:sp>
        <p:nvSpPr>
          <p:cNvPr id="97284"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7285"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124A45AE-67EE-4FD9-AC5D-2C046761F4C0}" type="slidenum">
              <a:rPr lang="en-US" smtClean="0">
                <a:solidFill>
                  <a:srgbClr val="000000"/>
                </a:solidFill>
              </a:rPr>
              <a:pPr eaLnBrk="1" hangingPunct="1"/>
              <a:t>54</a:t>
            </a:fld>
            <a:endParaRPr lang="en-US" smtClean="0">
              <a:solidFill>
                <a:srgbClr val="000000"/>
              </a:solidFill>
            </a:endParaRPr>
          </a:p>
        </p:txBody>
      </p:sp>
      <p:sp>
        <p:nvSpPr>
          <p:cNvPr id="9830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13FDD562-AE9F-440F-B49B-801633B79073}" type="slidenum">
              <a:rPr lang="en-US" sz="1200">
                <a:solidFill>
                  <a:srgbClr val="000000"/>
                </a:solidFill>
              </a:rPr>
              <a:pPr algn="r" eaLnBrk="1" hangingPunct="1">
                <a:buClrTx/>
                <a:buFontTx/>
                <a:buNone/>
              </a:pPr>
              <a:t>54</a:t>
            </a:fld>
            <a:endParaRPr lang="en-US" sz="1200">
              <a:solidFill>
                <a:srgbClr val="000000"/>
              </a:solidFill>
            </a:endParaRPr>
          </a:p>
        </p:txBody>
      </p:sp>
      <p:sp>
        <p:nvSpPr>
          <p:cNvPr id="98308"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8309"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063702BF-61AA-46A3-92A1-F21DB69AD3ED}" type="slidenum">
              <a:rPr lang="en-US" smtClean="0">
                <a:solidFill>
                  <a:srgbClr val="000000"/>
                </a:solidFill>
              </a:rPr>
              <a:pPr eaLnBrk="1" hangingPunct="1"/>
              <a:t>55</a:t>
            </a:fld>
            <a:endParaRPr lang="en-US" smtClean="0">
              <a:solidFill>
                <a:srgbClr val="000000"/>
              </a:solidFill>
            </a:endParaRPr>
          </a:p>
        </p:txBody>
      </p:sp>
      <p:sp>
        <p:nvSpPr>
          <p:cNvPr id="99331"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8A32657F-B786-443E-9B94-C459C24B30BE}" type="slidenum">
              <a:rPr lang="en-US" sz="1200">
                <a:solidFill>
                  <a:srgbClr val="000000"/>
                </a:solidFill>
              </a:rPr>
              <a:pPr algn="r" eaLnBrk="1" hangingPunct="1">
                <a:buClrTx/>
                <a:buFontTx/>
                <a:buNone/>
              </a:pPr>
              <a:t>55</a:t>
            </a:fld>
            <a:endParaRPr lang="en-US" sz="1200">
              <a:solidFill>
                <a:srgbClr val="000000"/>
              </a:solidFill>
            </a:endParaRPr>
          </a:p>
        </p:txBody>
      </p:sp>
      <p:sp>
        <p:nvSpPr>
          <p:cNvPr id="99332"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99333"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31C76EA5-4DCF-4C1B-8FFF-4983651C01E9}" type="slidenum">
              <a:rPr lang="en-US" smtClean="0">
                <a:solidFill>
                  <a:srgbClr val="000000"/>
                </a:solidFill>
              </a:rPr>
              <a:pPr eaLnBrk="1" hangingPunct="1"/>
              <a:t>56</a:t>
            </a:fld>
            <a:endParaRPr lang="en-US" smtClean="0">
              <a:solidFill>
                <a:srgbClr val="000000"/>
              </a:solidFill>
            </a:endParaRPr>
          </a:p>
        </p:txBody>
      </p:sp>
      <p:sp>
        <p:nvSpPr>
          <p:cNvPr id="100355"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F5C3B10B-54ED-42B5-9E7E-D6D03173F77A}" type="slidenum">
              <a:rPr lang="en-US" sz="1200">
                <a:solidFill>
                  <a:srgbClr val="000000"/>
                </a:solidFill>
              </a:rPr>
              <a:pPr algn="r" eaLnBrk="1" hangingPunct="1">
                <a:buClrTx/>
                <a:buFontTx/>
                <a:buNone/>
              </a:pPr>
              <a:t>56</a:t>
            </a:fld>
            <a:endParaRPr lang="en-US" sz="1200">
              <a:solidFill>
                <a:srgbClr val="000000"/>
              </a:solidFill>
            </a:endParaRPr>
          </a:p>
        </p:txBody>
      </p:sp>
      <p:sp>
        <p:nvSpPr>
          <p:cNvPr id="100356"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100357"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3D81E8EE-ED96-44C6-8DF6-586FBD86E875}" type="slidenum">
              <a:rPr lang="en-US" smtClean="0">
                <a:solidFill>
                  <a:srgbClr val="000000"/>
                </a:solidFill>
              </a:rPr>
              <a:pPr eaLnBrk="1" hangingPunct="1"/>
              <a:t>57</a:t>
            </a:fld>
            <a:endParaRPr lang="en-US" smtClean="0">
              <a:solidFill>
                <a:srgbClr val="000000"/>
              </a:solidFill>
            </a:endParaRPr>
          </a:p>
        </p:txBody>
      </p:sp>
      <p:sp>
        <p:nvSpPr>
          <p:cNvPr id="101379"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26020DEF-6B1F-467A-BDAE-7273E7E06B5C}" type="slidenum">
              <a:rPr lang="en-US" sz="1200">
                <a:solidFill>
                  <a:srgbClr val="000000"/>
                </a:solidFill>
              </a:rPr>
              <a:pPr algn="r" eaLnBrk="1" hangingPunct="1">
                <a:buClrTx/>
                <a:buFontTx/>
                <a:buNone/>
              </a:pPr>
              <a:t>57</a:t>
            </a:fld>
            <a:endParaRPr lang="en-US" sz="1200">
              <a:solidFill>
                <a:srgbClr val="000000"/>
              </a:solidFill>
            </a:endParaRPr>
          </a:p>
        </p:txBody>
      </p:sp>
      <p:sp>
        <p:nvSpPr>
          <p:cNvPr id="101380"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101381"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3752FC10-7E18-45F9-B94C-06A71FF95DE7}" type="slidenum">
              <a:rPr lang="en-US" smtClean="0">
                <a:solidFill>
                  <a:srgbClr val="000000"/>
                </a:solidFill>
              </a:rPr>
              <a:pPr eaLnBrk="1" hangingPunct="1"/>
              <a:t>58</a:t>
            </a:fld>
            <a:endParaRPr lang="en-US" smtClean="0">
              <a:solidFill>
                <a:srgbClr val="000000"/>
              </a:solidFill>
            </a:endParaRPr>
          </a:p>
        </p:txBody>
      </p:sp>
      <p:sp>
        <p:nvSpPr>
          <p:cNvPr id="102403"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F2750B89-C2F3-46E1-999C-F9BF07E273D2}" type="slidenum">
              <a:rPr lang="en-US" sz="1200">
                <a:solidFill>
                  <a:srgbClr val="000000"/>
                </a:solidFill>
              </a:rPr>
              <a:pPr algn="r" eaLnBrk="1" hangingPunct="1">
                <a:buClrTx/>
                <a:buFontTx/>
                <a:buNone/>
              </a:pPr>
              <a:t>58</a:t>
            </a:fld>
            <a:endParaRPr lang="en-US" sz="1200">
              <a:solidFill>
                <a:srgbClr val="000000"/>
              </a:solidFill>
            </a:endParaRPr>
          </a:p>
        </p:txBody>
      </p:sp>
      <p:sp>
        <p:nvSpPr>
          <p:cNvPr id="102404"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102405"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46041E2C-9F8B-4017-A2DA-BDC1BE092B1F}" type="slidenum">
              <a:rPr lang="en-US" smtClean="0">
                <a:solidFill>
                  <a:srgbClr val="000000"/>
                </a:solidFill>
              </a:rPr>
              <a:pPr eaLnBrk="1" hangingPunct="1"/>
              <a:t>59</a:t>
            </a:fld>
            <a:endParaRPr lang="en-US" smtClean="0">
              <a:solidFill>
                <a:srgbClr val="000000"/>
              </a:solidFill>
            </a:endParaRPr>
          </a:p>
        </p:txBody>
      </p:sp>
      <p:sp>
        <p:nvSpPr>
          <p:cNvPr id="10342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507AB06D-8FB1-4177-9541-DE3157F79C8C}" type="slidenum">
              <a:rPr lang="en-US" sz="1200">
                <a:solidFill>
                  <a:srgbClr val="000000"/>
                </a:solidFill>
              </a:rPr>
              <a:pPr algn="r" eaLnBrk="1" hangingPunct="1">
                <a:buClrTx/>
                <a:buFontTx/>
                <a:buNone/>
              </a:pPr>
              <a:t>59</a:t>
            </a:fld>
            <a:endParaRPr lang="en-US" sz="1200">
              <a:solidFill>
                <a:srgbClr val="000000"/>
              </a:solidFill>
            </a:endParaRPr>
          </a:p>
        </p:txBody>
      </p:sp>
      <p:sp>
        <p:nvSpPr>
          <p:cNvPr id="103428"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103429"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39CCA6B6-B4E1-4B2A-AE42-14322D63A55B}" type="slidenum">
              <a:rPr lang="en-US" smtClean="0">
                <a:solidFill>
                  <a:srgbClr val="000000"/>
                </a:solidFill>
              </a:rPr>
              <a:pPr eaLnBrk="1" hangingPunct="1"/>
              <a:t>60</a:t>
            </a:fld>
            <a:endParaRPr lang="en-US" smtClean="0">
              <a:solidFill>
                <a:srgbClr val="000000"/>
              </a:solidFill>
            </a:endParaRPr>
          </a:p>
        </p:txBody>
      </p:sp>
      <p:sp>
        <p:nvSpPr>
          <p:cNvPr id="104451"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C149269C-76F7-4590-81B5-DF309099C4AD}" type="slidenum">
              <a:rPr lang="en-US" sz="1200">
                <a:solidFill>
                  <a:srgbClr val="000000"/>
                </a:solidFill>
              </a:rPr>
              <a:pPr algn="r" eaLnBrk="1" hangingPunct="1">
                <a:buClrTx/>
                <a:buFontTx/>
                <a:buNone/>
              </a:pPr>
              <a:t>60</a:t>
            </a:fld>
            <a:endParaRPr lang="en-US" sz="1200">
              <a:solidFill>
                <a:srgbClr val="000000"/>
              </a:solidFill>
            </a:endParaRPr>
          </a:p>
        </p:txBody>
      </p:sp>
      <p:sp>
        <p:nvSpPr>
          <p:cNvPr id="104452"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104453"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27B6644E-6187-49B9-B642-97B99AFE15AA}" type="slidenum">
              <a:rPr lang="en-US" smtClean="0">
                <a:solidFill>
                  <a:srgbClr val="000000"/>
                </a:solidFill>
              </a:rPr>
              <a:pPr eaLnBrk="1" hangingPunct="1"/>
              <a:t>61</a:t>
            </a:fld>
            <a:endParaRPr lang="en-US" smtClean="0">
              <a:solidFill>
                <a:srgbClr val="000000"/>
              </a:solidFill>
            </a:endParaRPr>
          </a:p>
        </p:txBody>
      </p:sp>
      <p:sp>
        <p:nvSpPr>
          <p:cNvPr id="105475"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D7E449DD-CFE4-44BC-B59E-16455BB6A774}" type="slidenum">
              <a:rPr lang="en-US" sz="1200">
                <a:solidFill>
                  <a:srgbClr val="000000"/>
                </a:solidFill>
              </a:rPr>
              <a:pPr algn="r" eaLnBrk="1" hangingPunct="1">
                <a:buClrTx/>
                <a:buFontTx/>
                <a:buNone/>
              </a:pPr>
              <a:t>61</a:t>
            </a:fld>
            <a:endParaRPr lang="en-US" sz="1200">
              <a:solidFill>
                <a:srgbClr val="000000"/>
              </a:solidFill>
            </a:endParaRPr>
          </a:p>
        </p:txBody>
      </p:sp>
      <p:sp>
        <p:nvSpPr>
          <p:cNvPr id="105476"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105477"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fld id="{EBAD3DD7-73DB-46B5-9343-F62655E2CA82}" type="slidenum">
              <a:rPr lang="en-US" smtClean="0">
                <a:solidFill>
                  <a:srgbClr val="000000"/>
                </a:solidFill>
              </a:rPr>
              <a:pPr eaLnBrk="1" hangingPunct="1"/>
              <a:t>62</a:t>
            </a:fld>
            <a:endParaRPr lang="en-US" smtClean="0">
              <a:solidFill>
                <a:srgbClr val="000000"/>
              </a:solidFill>
            </a:endParaRPr>
          </a:p>
        </p:txBody>
      </p:sp>
      <p:sp>
        <p:nvSpPr>
          <p:cNvPr id="9318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algn="r" eaLnBrk="1" hangingPunct="1">
              <a:buClrTx/>
              <a:buFontTx/>
              <a:buNone/>
            </a:pPr>
            <a:fld id="{7319E802-7522-4072-A4D7-717CF402504D}" type="slidenum">
              <a:rPr lang="en-US" sz="1200">
                <a:solidFill>
                  <a:srgbClr val="000000"/>
                </a:solidFill>
              </a:rPr>
              <a:pPr algn="r" eaLnBrk="1" hangingPunct="1">
                <a:buClrTx/>
                <a:buFontTx/>
                <a:buNone/>
              </a:pPr>
              <a:t>62</a:t>
            </a:fld>
            <a:endParaRPr lang="en-US" sz="1200">
              <a:solidFill>
                <a:srgbClr val="000000"/>
              </a:solidFill>
            </a:endParaRPr>
          </a:p>
        </p:txBody>
      </p:sp>
      <p:sp>
        <p:nvSpPr>
          <p:cNvPr id="93188"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93189"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charset="0"/>
              <a:ea typeface="SimSun"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Helvetica" pitchFamily="34" charset="0"/>
              </a:defRPr>
            </a:lvl1pPr>
            <a:lvl2pPr marL="785372" indent="-302066">
              <a:defRPr sz="3400">
                <a:solidFill>
                  <a:schemeClr val="tx1"/>
                </a:solidFill>
                <a:latin typeface="Helvetica" pitchFamily="34" charset="0"/>
              </a:defRPr>
            </a:lvl2pPr>
            <a:lvl3pPr marL="1208265" indent="-241653">
              <a:defRPr sz="3400">
                <a:solidFill>
                  <a:schemeClr val="tx1"/>
                </a:solidFill>
                <a:latin typeface="Helvetica" pitchFamily="34" charset="0"/>
              </a:defRPr>
            </a:lvl3pPr>
            <a:lvl4pPr marL="1691571" indent="-241653">
              <a:defRPr sz="3400">
                <a:solidFill>
                  <a:schemeClr val="tx1"/>
                </a:solidFill>
                <a:latin typeface="Helvetica" pitchFamily="34" charset="0"/>
              </a:defRPr>
            </a:lvl4pPr>
            <a:lvl5pPr marL="2174878" indent="-241653">
              <a:defRPr sz="3400">
                <a:solidFill>
                  <a:schemeClr val="tx1"/>
                </a:solidFill>
                <a:latin typeface="Helvetica" pitchFamily="34" charset="0"/>
              </a:defRPr>
            </a:lvl5pPr>
            <a:lvl6pPr marL="2658184" indent="-241653" algn="ctr" eaLnBrk="0" fontAlgn="base" hangingPunct="0">
              <a:spcBef>
                <a:spcPct val="0"/>
              </a:spcBef>
              <a:spcAft>
                <a:spcPct val="0"/>
              </a:spcAft>
              <a:defRPr sz="3400">
                <a:solidFill>
                  <a:schemeClr val="tx1"/>
                </a:solidFill>
                <a:latin typeface="Helvetica" pitchFamily="34" charset="0"/>
              </a:defRPr>
            </a:lvl6pPr>
            <a:lvl7pPr marL="3141490" indent="-241653" algn="ctr" eaLnBrk="0" fontAlgn="base" hangingPunct="0">
              <a:spcBef>
                <a:spcPct val="0"/>
              </a:spcBef>
              <a:spcAft>
                <a:spcPct val="0"/>
              </a:spcAft>
              <a:defRPr sz="3400">
                <a:solidFill>
                  <a:schemeClr val="tx1"/>
                </a:solidFill>
                <a:latin typeface="Helvetica" pitchFamily="34" charset="0"/>
              </a:defRPr>
            </a:lvl7pPr>
            <a:lvl8pPr marL="3624796" indent="-241653" algn="ctr" eaLnBrk="0" fontAlgn="base" hangingPunct="0">
              <a:spcBef>
                <a:spcPct val="0"/>
              </a:spcBef>
              <a:spcAft>
                <a:spcPct val="0"/>
              </a:spcAft>
              <a:defRPr sz="3400">
                <a:solidFill>
                  <a:schemeClr val="tx1"/>
                </a:solidFill>
                <a:latin typeface="Helvetica" pitchFamily="34" charset="0"/>
              </a:defRPr>
            </a:lvl8pPr>
            <a:lvl9pPr marL="4108102" indent="-241653" algn="ctr" eaLnBrk="0" fontAlgn="base" hangingPunct="0">
              <a:spcBef>
                <a:spcPct val="0"/>
              </a:spcBef>
              <a:spcAft>
                <a:spcPct val="0"/>
              </a:spcAft>
              <a:defRPr sz="3400">
                <a:solidFill>
                  <a:schemeClr val="tx1"/>
                </a:solidFill>
                <a:latin typeface="Helvetica" pitchFamily="34" charset="0"/>
              </a:defRPr>
            </a:lvl9pPr>
          </a:lstStyle>
          <a:p>
            <a:fld id="{36665261-5296-4B4E-96DC-7F4BADB76D1E}" type="slidenum">
              <a:rPr lang="en-US" altLang="en-US">
                <a:solidFill>
                  <a:prstClr val="black"/>
                </a:solidFill>
              </a:rPr>
              <a:pPr/>
              <a:t>15</a:t>
            </a:fld>
            <a:endParaRPr lang="en-US" altLang="en-US">
              <a:solidFill>
                <a:prstClr val="black"/>
              </a:solidFill>
            </a:endParaRPr>
          </a:p>
        </p:txBody>
      </p:sp>
      <p:sp>
        <p:nvSpPr>
          <p:cNvPr id="39939" name="Rectangle 2"/>
          <p:cNvSpPr>
            <a:spLocks noGrp="1" noRot="1" noChangeAspect="1" noChangeArrowheads="1" noTextEdit="1"/>
          </p:cNvSpPr>
          <p:nvPr>
            <p:ph type="sldImg"/>
          </p:nvPr>
        </p:nvSpPr>
        <p:spPr>
          <a:xfrm>
            <a:off x="1257300" y="720725"/>
            <a:ext cx="4800600" cy="3600450"/>
          </a:xfrm>
          <a:ln/>
        </p:spPr>
      </p:sp>
      <p:sp>
        <p:nvSpPr>
          <p:cNvPr id="39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fld id="{EBAD3DD7-73DB-46B5-9343-F62655E2CA82}" type="slidenum">
              <a:rPr lang="en-US" smtClean="0">
                <a:solidFill>
                  <a:srgbClr val="000000"/>
                </a:solidFill>
              </a:rPr>
              <a:pPr eaLnBrk="1" hangingPunct="1"/>
              <a:t>63</a:t>
            </a:fld>
            <a:endParaRPr lang="en-US" smtClean="0">
              <a:solidFill>
                <a:srgbClr val="000000"/>
              </a:solidFill>
            </a:endParaRPr>
          </a:p>
        </p:txBody>
      </p:sp>
      <p:sp>
        <p:nvSpPr>
          <p:cNvPr id="9318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algn="r" eaLnBrk="1" hangingPunct="1">
              <a:buClrTx/>
              <a:buFontTx/>
              <a:buNone/>
            </a:pPr>
            <a:fld id="{7319E802-7522-4072-A4D7-717CF402504D}" type="slidenum">
              <a:rPr lang="en-US" sz="1200">
                <a:solidFill>
                  <a:srgbClr val="000000"/>
                </a:solidFill>
              </a:rPr>
              <a:pPr algn="r" eaLnBrk="1" hangingPunct="1">
                <a:buClrTx/>
                <a:buFontTx/>
                <a:buNone/>
              </a:pPr>
              <a:t>63</a:t>
            </a:fld>
            <a:endParaRPr lang="en-US" sz="1200">
              <a:solidFill>
                <a:srgbClr val="000000"/>
              </a:solidFill>
            </a:endParaRPr>
          </a:p>
        </p:txBody>
      </p:sp>
      <p:sp>
        <p:nvSpPr>
          <p:cNvPr id="93188"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93189"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charset="0"/>
              <a:ea typeface="SimSun"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fld id="{EBAD3DD7-73DB-46B5-9343-F62655E2CA82}" type="slidenum">
              <a:rPr lang="en-US" smtClean="0">
                <a:solidFill>
                  <a:srgbClr val="000000"/>
                </a:solidFill>
              </a:rPr>
              <a:pPr eaLnBrk="1" hangingPunct="1"/>
              <a:t>64</a:t>
            </a:fld>
            <a:endParaRPr lang="en-US" smtClean="0">
              <a:solidFill>
                <a:srgbClr val="000000"/>
              </a:solidFill>
            </a:endParaRPr>
          </a:p>
        </p:txBody>
      </p:sp>
      <p:sp>
        <p:nvSpPr>
          <p:cNvPr id="9318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algn="r" eaLnBrk="1" hangingPunct="1">
              <a:buClrTx/>
              <a:buFontTx/>
              <a:buNone/>
            </a:pPr>
            <a:fld id="{7319E802-7522-4072-A4D7-717CF402504D}" type="slidenum">
              <a:rPr lang="en-US" sz="1200">
                <a:solidFill>
                  <a:srgbClr val="000000"/>
                </a:solidFill>
              </a:rPr>
              <a:pPr algn="r" eaLnBrk="1" hangingPunct="1">
                <a:buClrTx/>
                <a:buFontTx/>
                <a:buNone/>
              </a:pPr>
              <a:t>64</a:t>
            </a:fld>
            <a:endParaRPr lang="en-US" sz="1200">
              <a:solidFill>
                <a:srgbClr val="000000"/>
              </a:solidFill>
            </a:endParaRPr>
          </a:p>
        </p:txBody>
      </p:sp>
      <p:sp>
        <p:nvSpPr>
          <p:cNvPr id="93188"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93189"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charset="0"/>
              <a:ea typeface="SimSun"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373B2E27-1FDF-42D7-84AA-AF21B45CF91D}" type="slidenum">
              <a:rPr lang="en-US" smtClean="0">
                <a:solidFill>
                  <a:srgbClr val="000000"/>
                </a:solidFill>
              </a:rPr>
              <a:pPr eaLnBrk="1" hangingPunct="1"/>
              <a:t>65</a:t>
            </a:fld>
            <a:endParaRPr lang="en-US" smtClean="0">
              <a:solidFill>
                <a:srgbClr val="000000"/>
              </a:solidFill>
            </a:endParaRPr>
          </a:p>
        </p:txBody>
      </p:sp>
      <p:sp>
        <p:nvSpPr>
          <p:cNvPr id="108547"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63773B1B-7068-41D7-855A-EE57254C6A03}" type="slidenum">
              <a:rPr lang="en-US" sz="1200">
                <a:solidFill>
                  <a:srgbClr val="000000"/>
                </a:solidFill>
              </a:rPr>
              <a:pPr algn="r" eaLnBrk="1" hangingPunct="1">
                <a:buClrTx/>
                <a:buFontTx/>
                <a:buNone/>
              </a:pPr>
              <a:t>65</a:t>
            </a:fld>
            <a:endParaRPr lang="en-US" sz="1200">
              <a:solidFill>
                <a:srgbClr val="000000"/>
              </a:solidFill>
            </a:endParaRPr>
          </a:p>
        </p:txBody>
      </p:sp>
      <p:sp>
        <p:nvSpPr>
          <p:cNvPr id="108548"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108549"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FD15D0C7-A39A-4317-BA1B-B132BEDE04E2}" type="slidenum">
              <a:rPr lang="en-US" smtClean="0">
                <a:solidFill>
                  <a:srgbClr val="000000"/>
                </a:solidFill>
              </a:rPr>
              <a:pPr eaLnBrk="1" hangingPunct="1"/>
              <a:t>66</a:t>
            </a:fld>
            <a:endParaRPr lang="en-US" smtClean="0">
              <a:solidFill>
                <a:srgbClr val="000000"/>
              </a:solidFill>
            </a:endParaRPr>
          </a:p>
        </p:txBody>
      </p:sp>
      <p:sp>
        <p:nvSpPr>
          <p:cNvPr id="65539" name="Rectangle 1"/>
          <p:cNvSpPr>
            <a:spLocks noGrp="1" noRot="1" noChangeAspect="1" noChangeArrowheads="1" noTextEdit="1"/>
          </p:cNvSpPr>
          <p:nvPr>
            <p:ph type="sldImg"/>
          </p:nvPr>
        </p:nvSpPr>
        <p:spPr>
          <a:xfrm>
            <a:off x="1257300" y="720725"/>
            <a:ext cx="4800600" cy="3600450"/>
          </a:xfrm>
          <a:solidFill>
            <a:srgbClr val="FFFFFF"/>
          </a:solidFill>
          <a:ln/>
        </p:spPr>
      </p:sp>
      <p:sp>
        <p:nvSpPr>
          <p:cNvPr id="65540" name="Rectangle 2"/>
          <p:cNvSpPr>
            <a:spLocks noGrp="1" noChangeArrowheads="1"/>
          </p:cNvSpPr>
          <p:nvPr>
            <p:ph type="body" idx="1"/>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763046FE-4E2F-4A82-8A40-DA8F48F641AF}" type="slidenum">
              <a:rPr lang="en-US" smtClean="0">
                <a:solidFill>
                  <a:srgbClr val="000000"/>
                </a:solidFill>
              </a:rPr>
              <a:pPr eaLnBrk="1" hangingPunct="1"/>
              <a:t>67</a:t>
            </a:fld>
            <a:endParaRPr lang="en-US" smtClean="0">
              <a:solidFill>
                <a:srgbClr val="000000"/>
              </a:solidFill>
            </a:endParaRPr>
          </a:p>
        </p:txBody>
      </p:sp>
      <p:sp>
        <p:nvSpPr>
          <p:cNvPr id="110595"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BAFC0DD9-CF2D-4F2D-B0ED-308138B743E8}" type="slidenum">
              <a:rPr lang="en-US" sz="1200">
                <a:solidFill>
                  <a:srgbClr val="000000"/>
                </a:solidFill>
              </a:rPr>
              <a:pPr algn="r" eaLnBrk="1" hangingPunct="1">
                <a:buClrTx/>
                <a:buFontTx/>
                <a:buNone/>
              </a:pPr>
              <a:t>67</a:t>
            </a:fld>
            <a:endParaRPr lang="en-US" sz="1200">
              <a:solidFill>
                <a:srgbClr val="000000"/>
              </a:solidFill>
            </a:endParaRPr>
          </a:p>
        </p:txBody>
      </p:sp>
      <p:sp>
        <p:nvSpPr>
          <p:cNvPr id="110596"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110597"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r" defTabSz="966612">
              <a:buClrTx/>
              <a:buSzTx/>
            </a:pPr>
            <a:fld id="{12B02901-93C8-43B3-A793-3235834ADDB8}" type="slidenum">
              <a:rPr lang="en-US" altLang="en-US" sz="1300">
                <a:solidFill>
                  <a:prstClr val="black"/>
                </a:solidFill>
                <a:latin typeface="Calibri" pitchFamily="34" charset="0"/>
                <a:cs typeface="+mn-cs"/>
              </a:rPr>
              <a:pPr algn="r" defTabSz="966612">
                <a:buClrTx/>
                <a:buSzTx/>
              </a:pPr>
              <a:t>16</a:t>
            </a:fld>
            <a:endParaRPr lang="en-US" altLang="en-US" sz="1300">
              <a:solidFill>
                <a:prstClr val="black"/>
              </a:solidFill>
              <a:latin typeface="Calibri" pitchFamily="34" charset="0"/>
              <a:cs typeface="+mn-cs"/>
            </a:endParaRPr>
          </a:p>
        </p:txBody>
      </p:sp>
      <p:sp>
        <p:nvSpPr>
          <p:cNvPr id="44035" name="Rectangle 2"/>
          <p:cNvSpPr>
            <a:spLocks noGrp="1" noRot="1" noChangeAspect="1" noChangeArrowheads="1" noTextEdit="1"/>
          </p:cNvSpPr>
          <p:nvPr>
            <p:ph type="sldImg"/>
          </p:nvPr>
        </p:nvSpPr>
        <p:spPr>
          <a:xfrm>
            <a:off x="1257300" y="720725"/>
            <a:ext cx="4797425" cy="3597275"/>
          </a:xfrm>
          <a:ln/>
        </p:spPr>
      </p:sp>
      <p:sp>
        <p:nvSpPr>
          <p:cNvPr id="44036" name="Rectangle 3"/>
          <p:cNvSpPr>
            <a:spLocks noGrp="1" noChangeArrowheads="1"/>
          </p:cNvSpPr>
          <p:nvPr>
            <p:ph type="body" idx="1"/>
          </p:nvPr>
        </p:nvSpPr>
        <p:spPr>
          <a:xfrm>
            <a:off x="731520" y="4560570"/>
            <a:ext cx="5852160" cy="432054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defTabSz="966612">
              <a:spcBef>
                <a:spcPct val="0"/>
              </a:spcBef>
            </a:pPr>
            <a:r>
              <a:rPr lang="en-US" altLang="en-US" smtClean="0"/>
              <a:t>So I apply this algorithm to biological experimentation.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r" defTabSz="966612">
              <a:buClrTx/>
              <a:buSzTx/>
            </a:pPr>
            <a:fld id="{2BF1BD3C-24E5-48D0-A1F4-0888494F19A2}" type="slidenum">
              <a:rPr lang="en-US" altLang="en-US" sz="1300">
                <a:solidFill>
                  <a:prstClr val="black"/>
                </a:solidFill>
                <a:latin typeface="Calibri" pitchFamily="34" charset="0"/>
                <a:cs typeface="+mn-cs"/>
              </a:rPr>
              <a:pPr algn="r" defTabSz="966612">
                <a:buClrTx/>
                <a:buSzTx/>
              </a:pPr>
              <a:t>17</a:t>
            </a:fld>
            <a:endParaRPr lang="en-US" altLang="en-US" sz="1300">
              <a:solidFill>
                <a:prstClr val="black"/>
              </a:solidFill>
              <a:latin typeface="Calibri" pitchFamily="34" charset="0"/>
              <a:cs typeface="+mn-cs"/>
            </a:endParaRPr>
          </a:p>
        </p:txBody>
      </p:sp>
      <p:sp>
        <p:nvSpPr>
          <p:cNvPr id="45059" name="Rectangle 2"/>
          <p:cNvSpPr>
            <a:spLocks noGrp="1" noRot="1" noChangeAspect="1" noChangeArrowheads="1" noTextEdit="1"/>
          </p:cNvSpPr>
          <p:nvPr>
            <p:ph type="sldImg"/>
          </p:nvPr>
        </p:nvSpPr>
        <p:spPr>
          <a:xfrm>
            <a:off x="1257300" y="720725"/>
            <a:ext cx="4797425" cy="3597275"/>
          </a:xfrm>
          <a:ln/>
        </p:spPr>
      </p:sp>
      <p:sp>
        <p:nvSpPr>
          <p:cNvPr id="45060" name="Rectangle 3"/>
          <p:cNvSpPr>
            <a:spLocks noGrp="1" noChangeArrowheads="1"/>
          </p:cNvSpPr>
          <p:nvPr>
            <p:ph type="body" idx="1"/>
          </p:nvPr>
        </p:nvSpPr>
        <p:spPr>
          <a:xfrm>
            <a:off x="731520" y="4560570"/>
            <a:ext cx="5852160" cy="432054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defTabSz="966612">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257300" y="720725"/>
            <a:ext cx="4797425" cy="3597275"/>
          </a:xfrm>
          <a:ln/>
        </p:spPr>
      </p:sp>
      <p:sp>
        <p:nvSpPr>
          <p:cNvPr id="50179" name="Notes Placeholder 2"/>
          <p:cNvSpPr>
            <a:spLocks noGrp="1"/>
          </p:cNvSpPr>
          <p:nvPr>
            <p:ph type="body" idx="1"/>
          </p:nvPr>
        </p:nvSpPr>
        <p:spPr>
          <a:xfrm>
            <a:off x="731520" y="4560570"/>
            <a:ext cx="5852160" cy="432054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defTabSz="966612">
              <a:spcBef>
                <a:spcPct val="0"/>
              </a:spcBef>
            </a:pPr>
            <a:endParaRPr lang="en-US" altLang="en-US" smtClean="0"/>
          </a:p>
        </p:txBody>
      </p:sp>
      <p:sp>
        <p:nvSpPr>
          <p:cNvPr id="50180"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r" eaLnBrk="1" hangingPunct="1"/>
            <a:fld id="{399108A5-31C3-4D69-8B79-5D88916BA79D}" type="slidenum">
              <a:rPr lang="en-US" altLang="en-US" sz="1300">
                <a:latin typeface="Calibri" pitchFamily="34" charset="0"/>
              </a:rPr>
              <a:pPr algn="r" eaLnBrk="1" hangingPunct="1"/>
              <a:t>18</a:t>
            </a:fld>
            <a:endParaRPr lang="en-US" altLang="en-US" sz="13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fld id="{570CEFE4-F583-4A69-A436-F4B0C5CEF7AE}" type="slidenum">
              <a:rPr lang="en-US" smtClean="0">
                <a:solidFill>
                  <a:srgbClr val="000000"/>
                </a:solidFill>
              </a:rPr>
              <a:pPr eaLnBrk="1" hangingPunct="1"/>
              <a:t>21</a:t>
            </a:fld>
            <a:endParaRPr lang="en-US" smtClean="0">
              <a:solidFill>
                <a:srgbClr val="000000"/>
              </a:solidFill>
            </a:endParaRPr>
          </a:p>
        </p:txBody>
      </p:sp>
      <p:sp>
        <p:nvSpPr>
          <p:cNvPr id="66563" name="Text Box 1"/>
          <p:cNvSpPr txBox="1">
            <a:spLocks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480" tIns="48240" rIns="96480" bIns="482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r" eaLnBrk="1" hangingPunct="1">
              <a:buClrTx/>
              <a:buFontTx/>
              <a:buNone/>
            </a:pPr>
            <a:fld id="{151BD2F3-48D0-4160-BD19-E31ABBAB85C1}" type="slidenum">
              <a:rPr lang="en-US" sz="1200">
                <a:solidFill>
                  <a:srgbClr val="000000"/>
                </a:solidFill>
              </a:rPr>
              <a:pPr algn="r" eaLnBrk="1" hangingPunct="1">
                <a:buClrTx/>
                <a:buFontTx/>
                <a:buNone/>
              </a:pPr>
              <a:t>21</a:t>
            </a:fld>
            <a:endParaRPr lang="en-US" sz="1200">
              <a:solidFill>
                <a:srgbClr val="000000"/>
              </a:solidFill>
            </a:endParaRPr>
          </a:p>
        </p:txBody>
      </p:sp>
      <p:sp>
        <p:nvSpPr>
          <p:cNvPr id="66564"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66565"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Arial" pitchFamily="34" charset="0"/>
              <a:ea typeface="SimSun"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059"/>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35583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E77C24-2B6F-F145-A9F6-47671395F1A4}"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BA5D5-3086-1847-A53E-A0463E9A9F99}" type="slidenum">
              <a:rPr lang="en-US" smtClean="0"/>
              <a:t>‹#›</a:t>
            </a:fld>
            <a:endParaRPr lang="en-US"/>
          </a:p>
        </p:txBody>
      </p:sp>
      <p:pic>
        <p:nvPicPr>
          <p:cNvPr id="7" name="Picture 9" descr="C:\Documents and Settings\Owner\My Documents\My Pictures\uci\Right-facing-anteater-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289090"/>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Owner\My Documents\My Pictures\bren_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2390"/>
            <a:ext cx="91440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21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1436" y="89418"/>
            <a:ext cx="8153400" cy="10207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10180"/>
            <a:ext cx="8153400" cy="51482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8650"/>
            <a:ext cx="2133600" cy="365125"/>
          </a:xfrm>
        </p:spPr>
        <p:txBody>
          <a:bodyPr/>
          <a:lstStyle/>
          <a:p>
            <a:fld id="{EDE77C24-2B6F-F145-A9F6-47671395F1A4}" type="datetimeFigureOut">
              <a:rPr lang="en-US" smtClean="0"/>
              <a:t>3/13/2018</a:t>
            </a:fld>
            <a:endParaRPr lang="en-US"/>
          </a:p>
        </p:txBody>
      </p:sp>
      <p:sp>
        <p:nvSpPr>
          <p:cNvPr id="5" name="Footer Placeholder 4"/>
          <p:cNvSpPr>
            <a:spLocks noGrp="1"/>
          </p:cNvSpPr>
          <p:nvPr>
            <p:ph type="ftr" sz="quarter" idx="11"/>
          </p:nvPr>
        </p:nvSpPr>
        <p:spPr>
          <a:xfrm>
            <a:off x="3124200" y="6488650"/>
            <a:ext cx="2895600" cy="365125"/>
          </a:xfrm>
        </p:spPr>
        <p:txBody>
          <a:bodyPr/>
          <a:lstStyle/>
          <a:p>
            <a:endParaRPr lang="en-US"/>
          </a:p>
        </p:txBody>
      </p:sp>
      <p:sp>
        <p:nvSpPr>
          <p:cNvPr id="6" name="Slide Number Placeholder 5"/>
          <p:cNvSpPr>
            <a:spLocks noGrp="1"/>
          </p:cNvSpPr>
          <p:nvPr>
            <p:ph type="sldNum" sz="quarter" idx="12"/>
          </p:nvPr>
        </p:nvSpPr>
        <p:spPr>
          <a:xfrm>
            <a:off x="6553200" y="6488650"/>
            <a:ext cx="2133600" cy="365125"/>
          </a:xfrm>
        </p:spPr>
        <p:txBody>
          <a:bodyPr/>
          <a:lstStyle/>
          <a:p>
            <a:fld id="{ED6BA5D5-3086-1847-A53E-A0463E9A9F99}" type="slidenum">
              <a:rPr lang="en-US" smtClean="0"/>
              <a:t>‹#›</a:t>
            </a:fld>
            <a:endParaRPr lang="en-US"/>
          </a:p>
        </p:txBody>
      </p:sp>
      <p:grpSp>
        <p:nvGrpSpPr>
          <p:cNvPr id="9" name="Group 8"/>
          <p:cNvGrpSpPr/>
          <p:nvPr/>
        </p:nvGrpSpPr>
        <p:grpSpPr>
          <a:xfrm>
            <a:off x="119608" y="355050"/>
            <a:ext cx="4267200" cy="838200"/>
            <a:chOff x="304800" y="685800"/>
            <a:chExt cx="4267200" cy="838200"/>
          </a:xfrm>
        </p:grpSpPr>
        <p:sp>
          <p:nvSpPr>
            <p:cNvPr id="10"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ffectLst/>
          </p:spPr>
          <p:txBody>
            <a:bodyPr wrap="none"/>
            <a:lstStyle/>
            <a:p>
              <a:pPr>
                <a:defRPr/>
              </a:pPr>
              <a:endParaRPr lang="en-US">
                <a:latin typeface="Times New Roman" pitchFamily="18" charset="0"/>
                <a:ea typeface="+mn-ea"/>
              </a:endParaRPr>
            </a:p>
          </p:txBody>
        </p:sp>
        <p:sp>
          <p:nvSpPr>
            <p:cNvPr id="11"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ffectLst/>
          </p:spPr>
          <p:txBody>
            <a:bodyPr wrap="none"/>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148553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77C24-2B6F-F145-A9F6-47671395F1A4}"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BA5D5-3086-1847-A53E-A0463E9A9F99}" type="slidenum">
              <a:rPr lang="en-US" smtClean="0"/>
              <a:t>‹#›</a:t>
            </a:fld>
            <a:endParaRPr lang="en-US"/>
          </a:p>
        </p:txBody>
      </p:sp>
    </p:spTree>
    <p:extLst>
      <p:ext uri="{BB962C8B-B14F-4D97-AF65-F5344CB8AC3E}">
        <p14:creationId xmlns:p14="http://schemas.microsoft.com/office/powerpoint/2010/main" val="2914740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82790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2" y="1143000"/>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143000"/>
            <a:ext cx="38481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15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64" y="89418"/>
            <a:ext cx="8153400" cy="1020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48207" y="1058384"/>
            <a:ext cx="8686659" cy="5331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8650"/>
            <a:ext cx="2133600" cy="365125"/>
          </a:xfrm>
        </p:spPr>
        <p:txBody>
          <a:bodyPr/>
          <a:lstStyle/>
          <a:p>
            <a:fld id="{EDE77C24-2B6F-F145-A9F6-47671395F1A4}" type="datetimeFigureOut">
              <a:rPr lang="en-US" smtClean="0"/>
              <a:t>3/13/2018</a:t>
            </a:fld>
            <a:endParaRPr lang="en-US"/>
          </a:p>
        </p:txBody>
      </p:sp>
      <p:sp>
        <p:nvSpPr>
          <p:cNvPr id="5" name="Footer Placeholder 4"/>
          <p:cNvSpPr>
            <a:spLocks noGrp="1"/>
          </p:cNvSpPr>
          <p:nvPr>
            <p:ph type="ftr" sz="quarter" idx="11"/>
          </p:nvPr>
        </p:nvSpPr>
        <p:spPr>
          <a:xfrm>
            <a:off x="3124200" y="6488650"/>
            <a:ext cx="2895600" cy="365125"/>
          </a:xfrm>
        </p:spPr>
        <p:txBody>
          <a:bodyPr/>
          <a:lstStyle/>
          <a:p>
            <a:endParaRPr lang="en-US"/>
          </a:p>
        </p:txBody>
      </p:sp>
      <p:sp>
        <p:nvSpPr>
          <p:cNvPr id="6" name="Slide Number Placeholder 5"/>
          <p:cNvSpPr>
            <a:spLocks noGrp="1"/>
          </p:cNvSpPr>
          <p:nvPr>
            <p:ph type="sldNum" sz="quarter" idx="12"/>
          </p:nvPr>
        </p:nvSpPr>
        <p:spPr>
          <a:xfrm>
            <a:off x="6553200" y="6488650"/>
            <a:ext cx="2133600" cy="365125"/>
          </a:xfrm>
        </p:spPr>
        <p:txBody>
          <a:bodyPr/>
          <a:lstStyle/>
          <a:p>
            <a:fld id="{ED6BA5D5-3086-1847-A53E-A0463E9A9F99}" type="slidenum">
              <a:rPr lang="en-US" smtClean="0"/>
              <a:t>‹#›</a:t>
            </a:fld>
            <a:endParaRPr lang="en-US"/>
          </a:p>
        </p:txBody>
      </p:sp>
      <p:grpSp>
        <p:nvGrpSpPr>
          <p:cNvPr id="9" name="Group 8"/>
          <p:cNvGrpSpPr/>
          <p:nvPr/>
        </p:nvGrpSpPr>
        <p:grpSpPr>
          <a:xfrm>
            <a:off x="119608" y="355050"/>
            <a:ext cx="4267200" cy="838200"/>
            <a:chOff x="304800" y="685800"/>
            <a:chExt cx="4267200" cy="838200"/>
          </a:xfrm>
        </p:grpSpPr>
        <p:sp>
          <p:nvSpPr>
            <p:cNvPr id="7"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ffectLst/>
          </p:spPr>
          <p:txBody>
            <a:bodyPr wrap="none"/>
            <a:lstStyle/>
            <a:p>
              <a:pPr>
                <a:defRPr/>
              </a:pPr>
              <a:endParaRPr lang="en-US">
                <a:latin typeface="Times New Roman" pitchFamily="18" charset="0"/>
                <a:ea typeface="+mn-ea"/>
              </a:endParaRPr>
            </a:p>
          </p:txBody>
        </p:sp>
        <p:sp>
          <p:nvSpPr>
            <p:cNvPr id="8"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ffectLst/>
          </p:spPr>
          <p:txBody>
            <a:bodyPr wrap="none"/>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168618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88650"/>
            <a:ext cx="2133600" cy="365125"/>
          </a:xfrm>
        </p:spPr>
        <p:txBody>
          <a:bodyPr/>
          <a:lstStyle/>
          <a:p>
            <a:fld id="{EDE77C24-2B6F-F145-A9F6-47671395F1A4}" type="datetimeFigureOut">
              <a:rPr lang="en-US" smtClean="0"/>
              <a:t>3/13/2018</a:t>
            </a:fld>
            <a:endParaRPr lang="en-US"/>
          </a:p>
        </p:txBody>
      </p:sp>
      <p:sp>
        <p:nvSpPr>
          <p:cNvPr id="5" name="Footer Placeholder 4"/>
          <p:cNvSpPr>
            <a:spLocks noGrp="1"/>
          </p:cNvSpPr>
          <p:nvPr>
            <p:ph type="ftr" sz="quarter" idx="11"/>
          </p:nvPr>
        </p:nvSpPr>
        <p:spPr>
          <a:xfrm>
            <a:off x="3124200" y="6488650"/>
            <a:ext cx="2895600" cy="365125"/>
          </a:xfrm>
        </p:spPr>
        <p:txBody>
          <a:bodyPr/>
          <a:lstStyle/>
          <a:p>
            <a:endParaRPr lang="en-US"/>
          </a:p>
        </p:txBody>
      </p:sp>
      <p:sp>
        <p:nvSpPr>
          <p:cNvPr id="6" name="Slide Number Placeholder 5"/>
          <p:cNvSpPr>
            <a:spLocks noGrp="1"/>
          </p:cNvSpPr>
          <p:nvPr>
            <p:ph type="sldNum" sz="quarter" idx="12"/>
          </p:nvPr>
        </p:nvSpPr>
        <p:spPr>
          <a:xfrm>
            <a:off x="6553200" y="6488650"/>
            <a:ext cx="2133600" cy="365125"/>
          </a:xfrm>
        </p:spPr>
        <p:txBody>
          <a:bodyPr/>
          <a:lstStyle/>
          <a:p>
            <a:fld id="{ED6BA5D5-3086-1847-A53E-A0463E9A9F99}" type="slidenum">
              <a:rPr lang="en-US" smtClean="0"/>
              <a:t>‹#›</a:t>
            </a:fld>
            <a:endParaRPr lang="en-US"/>
          </a:p>
        </p:txBody>
      </p:sp>
    </p:spTree>
    <p:extLst>
      <p:ext uri="{BB962C8B-B14F-4D97-AF65-F5344CB8AC3E}">
        <p14:creationId xmlns:p14="http://schemas.microsoft.com/office/powerpoint/2010/main" val="54522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64" y="89418"/>
            <a:ext cx="81534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8208" y="964650"/>
            <a:ext cx="4147592" cy="5359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7880"/>
            <a:ext cx="4038600" cy="5359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8650"/>
            <a:ext cx="2133600" cy="365125"/>
          </a:xfrm>
        </p:spPr>
        <p:txBody>
          <a:bodyPr/>
          <a:lstStyle/>
          <a:p>
            <a:fld id="{EDE77C24-2B6F-F145-A9F6-47671395F1A4}" type="datetimeFigureOut">
              <a:rPr lang="en-US" smtClean="0"/>
              <a:t>3/13/2018</a:t>
            </a:fld>
            <a:endParaRPr lang="en-US"/>
          </a:p>
        </p:txBody>
      </p:sp>
      <p:sp>
        <p:nvSpPr>
          <p:cNvPr id="6" name="Footer Placeholder 5"/>
          <p:cNvSpPr>
            <a:spLocks noGrp="1"/>
          </p:cNvSpPr>
          <p:nvPr>
            <p:ph type="ftr" sz="quarter" idx="11"/>
          </p:nvPr>
        </p:nvSpPr>
        <p:spPr>
          <a:xfrm>
            <a:off x="3124200" y="6488650"/>
            <a:ext cx="2895600" cy="365125"/>
          </a:xfrm>
        </p:spPr>
        <p:txBody>
          <a:bodyPr/>
          <a:lstStyle/>
          <a:p>
            <a:endParaRPr lang="en-US"/>
          </a:p>
        </p:txBody>
      </p:sp>
      <p:sp>
        <p:nvSpPr>
          <p:cNvPr id="7" name="Slide Number Placeholder 6"/>
          <p:cNvSpPr>
            <a:spLocks noGrp="1"/>
          </p:cNvSpPr>
          <p:nvPr>
            <p:ph type="sldNum" sz="quarter" idx="12"/>
          </p:nvPr>
        </p:nvSpPr>
        <p:spPr>
          <a:xfrm>
            <a:off x="6553200" y="6488650"/>
            <a:ext cx="2133600" cy="365125"/>
          </a:xfrm>
        </p:spPr>
        <p:txBody>
          <a:bodyPr/>
          <a:lstStyle/>
          <a:p>
            <a:fld id="{ED6BA5D5-3086-1847-A53E-A0463E9A9F99}" type="slidenum">
              <a:rPr lang="en-US" smtClean="0"/>
              <a:t>‹#›</a:t>
            </a:fld>
            <a:endParaRPr lang="en-US"/>
          </a:p>
        </p:txBody>
      </p:sp>
      <p:grpSp>
        <p:nvGrpSpPr>
          <p:cNvPr id="10" name="Group 9"/>
          <p:cNvGrpSpPr/>
          <p:nvPr/>
        </p:nvGrpSpPr>
        <p:grpSpPr>
          <a:xfrm>
            <a:off x="119608" y="355050"/>
            <a:ext cx="4267200" cy="838200"/>
            <a:chOff x="304800" y="685800"/>
            <a:chExt cx="4267200" cy="838200"/>
          </a:xfrm>
        </p:grpSpPr>
        <p:sp>
          <p:nvSpPr>
            <p:cNvPr id="11"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ffectLst/>
          </p:spPr>
          <p:txBody>
            <a:bodyPr wrap="none"/>
            <a:lstStyle/>
            <a:p>
              <a:pPr>
                <a:defRPr/>
              </a:pPr>
              <a:endParaRPr lang="en-US">
                <a:latin typeface="Times New Roman" pitchFamily="18" charset="0"/>
                <a:ea typeface="+mn-ea"/>
              </a:endParaRPr>
            </a:p>
          </p:txBody>
        </p:sp>
        <p:sp>
          <p:nvSpPr>
            <p:cNvPr id="12"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ffectLst/>
          </p:spPr>
          <p:txBody>
            <a:bodyPr wrap="none"/>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427629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4664" y="89418"/>
            <a:ext cx="8153400" cy="10207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26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46334"/>
            <a:ext cx="4040188" cy="461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926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46334"/>
            <a:ext cx="4041775" cy="461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8650"/>
            <a:ext cx="2133600" cy="365125"/>
          </a:xfrm>
        </p:spPr>
        <p:txBody>
          <a:bodyPr/>
          <a:lstStyle/>
          <a:p>
            <a:fld id="{EDE77C24-2B6F-F145-A9F6-47671395F1A4}" type="datetimeFigureOut">
              <a:rPr lang="en-US" smtClean="0"/>
              <a:t>3/13/2018</a:t>
            </a:fld>
            <a:endParaRPr lang="en-US"/>
          </a:p>
        </p:txBody>
      </p:sp>
      <p:sp>
        <p:nvSpPr>
          <p:cNvPr id="8" name="Footer Placeholder 7"/>
          <p:cNvSpPr>
            <a:spLocks noGrp="1"/>
          </p:cNvSpPr>
          <p:nvPr>
            <p:ph type="ftr" sz="quarter" idx="11"/>
          </p:nvPr>
        </p:nvSpPr>
        <p:spPr>
          <a:xfrm>
            <a:off x="3124200" y="6488650"/>
            <a:ext cx="2895600" cy="365125"/>
          </a:xfrm>
        </p:spPr>
        <p:txBody>
          <a:bodyPr/>
          <a:lstStyle/>
          <a:p>
            <a:endParaRPr lang="en-US"/>
          </a:p>
        </p:txBody>
      </p:sp>
      <p:sp>
        <p:nvSpPr>
          <p:cNvPr id="9" name="Slide Number Placeholder 8"/>
          <p:cNvSpPr>
            <a:spLocks noGrp="1"/>
          </p:cNvSpPr>
          <p:nvPr>
            <p:ph type="sldNum" sz="quarter" idx="12"/>
          </p:nvPr>
        </p:nvSpPr>
        <p:spPr>
          <a:xfrm>
            <a:off x="6553200" y="6488650"/>
            <a:ext cx="2133600" cy="365125"/>
          </a:xfrm>
        </p:spPr>
        <p:txBody>
          <a:bodyPr/>
          <a:lstStyle/>
          <a:p>
            <a:fld id="{ED6BA5D5-3086-1847-A53E-A0463E9A9F99}" type="slidenum">
              <a:rPr lang="en-US" smtClean="0"/>
              <a:t>‹#›</a:t>
            </a:fld>
            <a:endParaRPr lang="en-US"/>
          </a:p>
        </p:txBody>
      </p:sp>
      <p:grpSp>
        <p:nvGrpSpPr>
          <p:cNvPr id="12" name="Group 11"/>
          <p:cNvGrpSpPr/>
          <p:nvPr/>
        </p:nvGrpSpPr>
        <p:grpSpPr>
          <a:xfrm>
            <a:off x="119608" y="355050"/>
            <a:ext cx="4267200" cy="838200"/>
            <a:chOff x="304800" y="685800"/>
            <a:chExt cx="4267200" cy="838200"/>
          </a:xfrm>
        </p:grpSpPr>
        <p:sp>
          <p:nvSpPr>
            <p:cNvPr id="13"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ffectLst/>
          </p:spPr>
          <p:txBody>
            <a:bodyPr wrap="none"/>
            <a:lstStyle/>
            <a:p>
              <a:pPr>
                <a:defRPr/>
              </a:pPr>
              <a:endParaRPr lang="en-US">
                <a:latin typeface="Times New Roman" pitchFamily="18" charset="0"/>
                <a:ea typeface="+mn-ea"/>
              </a:endParaRPr>
            </a:p>
          </p:txBody>
        </p:sp>
        <p:sp>
          <p:nvSpPr>
            <p:cNvPr id="14"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ffectLst/>
          </p:spPr>
          <p:txBody>
            <a:bodyPr wrap="none"/>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311909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436" y="89418"/>
            <a:ext cx="8153400" cy="102076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E77C24-2B6F-F145-A9F6-47671395F1A4}"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BA5D5-3086-1847-A53E-A0463E9A9F99}" type="slidenum">
              <a:rPr lang="en-US" smtClean="0"/>
              <a:t>‹#›</a:t>
            </a:fld>
            <a:endParaRPr lang="en-US"/>
          </a:p>
        </p:txBody>
      </p:sp>
      <p:grpSp>
        <p:nvGrpSpPr>
          <p:cNvPr id="8" name="Group 7"/>
          <p:cNvGrpSpPr/>
          <p:nvPr/>
        </p:nvGrpSpPr>
        <p:grpSpPr>
          <a:xfrm>
            <a:off x="119608" y="355050"/>
            <a:ext cx="4267200" cy="838200"/>
            <a:chOff x="304800" y="685800"/>
            <a:chExt cx="4267200" cy="838200"/>
          </a:xfrm>
        </p:grpSpPr>
        <p:sp>
          <p:nvSpPr>
            <p:cNvPr id="9"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ffectLst/>
          </p:spPr>
          <p:txBody>
            <a:bodyPr wrap="none"/>
            <a:lstStyle/>
            <a:p>
              <a:pPr>
                <a:defRPr/>
              </a:pPr>
              <a:endParaRPr lang="en-US">
                <a:latin typeface="Times New Roman" pitchFamily="18" charset="0"/>
                <a:ea typeface="+mn-ea"/>
              </a:endParaRPr>
            </a:p>
          </p:txBody>
        </p:sp>
        <p:sp>
          <p:nvSpPr>
            <p:cNvPr id="10"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ffectLst/>
          </p:spPr>
          <p:txBody>
            <a:bodyPr wrap="none"/>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332360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77C24-2B6F-F145-A9F6-47671395F1A4}"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BA5D5-3086-1847-A53E-A0463E9A9F99}" type="slidenum">
              <a:rPr lang="en-US" smtClean="0"/>
              <a:t>‹#›</a:t>
            </a:fld>
            <a:endParaRPr lang="en-US"/>
          </a:p>
        </p:txBody>
      </p:sp>
    </p:spTree>
    <p:extLst>
      <p:ext uri="{BB962C8B-B14F-4D97-AF65-F5344CB8AC3E}">
        <p14:creationId xmlns:p14="http://schemas.microsoft.com/office/powerpoint/2010/main" val="137719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77C24-2B6F-F145-A9F6-47671395F1A4}"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BA5D5-3086-1847-A53E-A0463E9A9F99}" type="slidenum">
              <a:rPr lang="en-US" smtClean="0"/>
              <a:t>‹#›</a:t>
            </a:fld>
            <a:endParaRPr lang="en-US"/>
          </a:p>
        </p:txBody>
      </p:sp>
    </p:spTree>
    <p:extLst>
      <p:ext uri="{BB962C8B-B14F-4D97-AF65-F5344CB8AC3E}">
        <p14:creationId xmlns:p14="http://schemas.microsoft.com/office/powerpoint/2010/main" val="302753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77C24-2B6F-F145-A9F6-47671395F1A4}"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BA5D5-3086-1847-A53E-A0463E9A9F99}" type="slidenum">
              <a:rPr lang="en-US" smtClean="0"/>
              <a:t>‹#›</a:t>
            </a:fld>
            <a:endParaRPr lang="en-US"/>
          </a:p>
        </p:txBody>
      </p:sp>
    </p:spTree>
    <p:extLst>
      <p:ext uri="{BB962C8B-B14F-4D97-AF65-F5344CB8AC3E}">
        <p14:creationId xmlns:p14="http://schemas.microsoft.com/office/powerpoint/2010/main" val="72962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0207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3400" y="1295400"/>
            <a:ext cx="8153400" cy="5068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886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77C24-2B6F-F145-A9F6-47671395F1A4}" type="datetimeFigureOut">
              <a:rPr lang="en-US" smtClean="0"/>
              <a:t>3/13/2018</a:t>
            </a:fld>
            <a:endParaRPr lang="en-US"/>
          </a:p>
        </p:txBody>
      </p:sp>
      <p:sp>
        <p:nvSpPr>
          <p:cNvPr id="5" name="Footer Placeholder 4"/>
          <p:cNvSpPr>
            <a:spLocks noGrp="1"/>
          </p:cNvSpPr>
          <p:nvPr>
            <p:ph type="ftr" sz="quarter" idx="3"/>
          </p:nvPr>
        </p:nvSpPr>
        <p:spPr>
          <a:xfrm>
            <a:off x="3124200" y="64886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886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BA5D5-3086-1847-A53E-A0463E9A9F99}" type="slidenum">
              <a:rPr lang="en-US" smtClean="0"/>
              <a:t>‹#›</a:t>
            </a:fld>
            <a:endParaRPr lang="en-US"/>
          </a:p>
        </p:txBody>
      </p:sp>
    </p:spTree>
    <p:extLst>
      <p:ext uri="{BB962C8B-B14F-4D97-AF65-F5344CB8AC3E}">
        <p14:creationId xmlns:p14="http://schemas.microsoft.com/office/powerpoint/2010/main" val="1843288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xml"/><Relationship Id="rId7" Type="http://schemas.openxmlformats.org/officeDocument/2006/relationships/image" Target="../media/image4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9.png"/><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smtClean="0"/>
              <a:t>Introduction to Machine Learning</a:t>
            </a:r>
            <a:endParaRPr lang="en-US" sz="4000" dirty="0"/>
          </a:p>
        </p:txBody>
      </p:sp>
      <p:sp>
        <p:nvSpPr>
          <p:cNvPr id="5" name="Subtitle 4"/>
          <p:cNvSpPr>
            <a:spLocks noGrp="1"/>
          </p:cNvSpPr>
          <p:nvPr>
            <p:ph type="subTitle" idx="1"/>
          </p:nvPr>
        </p:nvSpPr>
        <p:spPr/>
        <p:txBody>
          <a:bodyPr/>
          <a:lstStyle/>
          <a:p>
            <a:pPr>
              <a:defRPr/>
            </a:pPr>
            <a:r>
              <a:rPr lang="en-US" dirty="0" smtClean="0"/>
              <a:t>CS271P, Winter 2018</a:t>
            </a:r>
            <a:endParaRPr lang="en-US" dirty="0"/>
          </a:p>
          <a:p>
            <a:pPr>
              <a:defRPr/>
            </a:pPr>
            <a:r>
              <a:rPr lang="en-US" dirty="0"/>
              <a:t>Introduction to Artificial Intelligence</a:t>
            </a:r>
          </a:p>
          <a:p>
            <a:pPr>
              <a:defRPr/>
            </a:pPr>
            <a:r>
              <a:rPr lang="en-US" dirty="0"/>
              <a:t>Prof. </a:t>
            </a:r>
            <a:r>
              <a:rPr lang="en-US" dirty="0" smtClean="0"/>
              <a:t>Richard Lathrop</a:t>
            </a:r>
            <a:endParaRPr lang="en-US" dirty="0"/>
          </a:p>
          <a:p>
            <a:endParaRPr lang="en-US" dirty="0"/>
          </a:p>
        </p:txBody>
      </p:sp>
      <p:sp>
        <p:nvSpPr>
          <p:cNvPr id="6" name="TextBox 5"/>
          <p:cNvSpPr txBox="1">
            <a:spLocks noChangeArrowheads="1"/>
          </p:cNvSpPr>
          <p:nvPr/>
        </p:nvSpPr>
        <p:spPr bwMode="auto">
          <a:xfrm>
            <a:off x="3505200" y="5486400"/>
            <a:ext cx="53063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C0504D"/>
                </a:solidFill>
              </a:rPr>
              <a:t>Reading: </a:t>
            </a:r>
            <a:r>
              <a:rPr lang="en-US" sz="1800" dirty="0" smtClean="0">
                <a:solidFill>
                  <a:srgbClr val="C0504D"/>
                </a:solidFill>
              </a:rPr>
              <a:t>	R</a:t>
            </a:r>
            <a:r>
              <a:rPr lang="en-US" sz="1800" dirty="0">
                <a:solidFill>
                  <a:srgbClr val="C0504D"/>
                </a:solidFill>
              </a:rPr>
              <a:t>&amp;</a:t>
            </a:r>
            <a:r>
              <a:rPr lang="en-US" sz="1800" dirty="0" smtClean="0">
                <a:solidFill>
                  <a:srgbClr val="C0504D"/>
                </a:solidFill>
              </a:rPr>
              <a:t>N 18.1-18.4</a:t>
            </a:r>
          </a:p>
          <a:p>
            <a:pPr eaLnBrk="1" hangingPunct="1"/>
            <a:r>
              <a:rPr lang="en-US" sz="1800" dirty="0" smtClean="0">
                <a:solidFill>
                  <a:srgbClr val="C0504D"/>
                </a:solidFill>
              </a:rPr>
              <a:t>Optional:</a:t>
            </a:r>
            <a:r>
              <a:rPr lang="en-US" sz="1800" dirty="0" smtClean="0">
                <a:solidFill>
                  <a:srgbClr val="C0504D"/>
                </a:solidFill>
              </a:rPr>
              <a:t>	R&amp;N 18.6-18,9, 18.11, 20.1, 20.2.1-2</a:t>
            </a:r>
            <a:endParaRPr lang="en-US" sz="1800" dirty="0">
              <a:solidFill>
                <a:srgbClr val="C0504D"/>
              </a:solidFill>
            </a:endParaRPr>
          </a:p>
        </p:txBody>
      </p:sp>
    </p:spTree>
    <p:extLst>
      <p:ext uri="{BB962C8B-B14F-4D97-AF65-F5344CB8AC3E}">
        <p14:creationId xmlns:p14="http://schemas.microsoft.com/office/powerpoint/2010/main" val="2766345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Footer Placeholder 2"/>
          <p:cNvSpPr>
            <a:spLocks noGrp="1"/>
          </p:cNvSpPr>
          <p:nvPr>
            <p:ph type="ftr" sz="quarter" idx="11"/>
          </p:nvPr>
        </p:nvSpPr>
        <p:spPr>
          <a:xfrm>
            <a:off x="3124200" y="6356354"/>
            <a:ext cx="2895600" cy="36512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1100">
                <a:latin typeface="Calibri" charset="0"/>
              </a:rPr>
              <a:t> © Padhraic Smyth, UC Irvine: DS 06     </a:t>
            </a:r>
            <a:fld id="{D5B399E5-79C1-1747-852C-6213C5767A11}" type="slidenum">
              <a:rPr lang="en-US" sz="1100">
                <a:latin typeface="Calibri" charset="0"/>
              </a:rPr>
              <a:pPr/>
              <a:t>10</a:t>
            </a:fld>
            <a:endParaRPr lang="en-US" sz="1100">
              <a:latin typeface="Calibri" charset="0"/>
            </a:endParaRPr>
          </a:p>
        </p:txBody>
      </p:sp>
      <p:sp>
        <p:nvSpPr>
          <p:cNvPr id="89091" name="Text Box 5"/>
          <p:cNvSpPr>
            <a:spLocks noGrp="1" noChangeArrowheads="1"/>
          </p:cNvSpPr>
          <p:nvPr>
            <p:ph type="title" idx="4294967295"/>
          </p:nvPr>
        </p:nvSpPr>
        <p:spPr>
          <a:xfrm>
            <a:off x="0" y="142875"/>
            <a:ext cx="9144000" cy="838200"/>
          </a:xfrm>
          <a:extLst>
            <a:ext uri="{909E8E84-426E-40DD-AFC4-6F175D3DCCD1}">
              <a14:hiddenFill xmlns:a14="http://schemas.microsoft.com/office/drawing/2010/main">
                <a:solidFill>
                  <a:schemeClr val="accent1"/>
                </a:solidFill>
              </a14:hiddenFill>
            </a:ext>
          </a:extLst>
        </p:spPr>
        <p:txBody>
          <a:bodyPr/>
          <a:lstStyle/>
          <a:p>
            <a:pPr algn="l"/>
            <a:r>
              <a:rPr lang="en-US" sz="1600" dirty="0">
                <a:latin typeface="Calibri" charset="0"/>
              </a:rPr>
              <a:t> TROPICAL CYCLONES Western North Pacific </a:t>
            </a:r>
          </a:p>
        </p:txBody>
      </p:sp>
      <p:sp>
        <p:nvSpPr>
          <p:cNvPr id="89092" name="Text Box 3"/>
          <p:cNvSpPr txBox="1">
            <a:spLocks noChangeArrowheads="1"/>
          </p:cNvSpPr>
          <p:nvPr/>
        </p:nvSpPr>
        <p:spPr bwMode="auto">
          <a:xfrm>
            <a:off x="3276600" y="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endParaRPr lang="en-US" sz="2400"/>
          </a:p>
        </p:txBody>
      </p:sp>
      <p:pic>
        <p:nvPicPr>
          <p:cNvPr id="89093" name="Picture 4" descr="tracks_WNP_K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5" y="457202"/>
            <a:ext cx="8980487"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63513" y="6581005"/>
            <a:ext cx="23871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Camargo et al,  </a:t>
            </a:r>
            <a:r>
              <a:rPr lang="en-US" sz="1200" i="1" dirty="0" smtClean="0"/>
              <a:t>J. Climate</a:t>
            </a:r>
            <a:r>
              <a:rPr lang="en-US" sz="1200" dirty="0" smtClean="0"/>
              <a:t>, 2007</a:t>
            </a:r>
            <a:endParaRPr lang="en-US" sz="1200" dirty="0"/>
          </a:p>
        </p:txBody>
      </p:sp>
      <p:sp>
        <p:nvSpPr>
          <p:cNvPr id="8" name="TextBox 7"/>
          <p:cNvSpPr txBox="1"/>
          <p:nvPr/>
        </p:nvSpPr>
        <p:spPr>
          <a:xfrm>
            <a:off x="7181850" y="76204"/>
            <a:ext cx="18288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Padhraic</a:t>
            </a:r>
            <a:r>
              <a:rPr lang="en-US" dirty="0" smtClean="0">
                <a:solidFill>
                  <a:srgbClr val="FF0000"/>
                </a:solidFill>
              </a:rPr>
              <a:t> Smyth</a:t>
            </a:r>
            <a:endParaRPr lang="en-US" dirty="0">
              <a:solidFill>
                <a:srgbClr val="FF0000"/>
              </a:solidFill>
            </a:endParaRPr>
          </a:p>
        </p:txBody>
      </p:sp>
    </p:spTree>
    <p:extLst>
      <p:ext uri="{BB962C8B-B14F-4D97-AF65-F5344CB8AC3E}">
        <p14:creationId xmlns:p14="http://schemas.microsoft.com/office/powerpoint/2010/main" val="3116735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664" y="481222"/>
            <a:ext cx="8153400" cy="1020762"/>
          </a:xfrm>
        </p:spPr>
        <p:txBody>
          <a:bodyPr>
            <a:normAutofit fontScale="90000"/>
          </a:bodyPr>
          <a:lstStyle/>
          <a:p>
            <a:r>
              <a:rPr lang="en-US" dirty="0" smtClean="0"/>
              <a:t>An ICS Undergraduate Success Story</a:t>
            </a:r>
            <a:endParaRPr lang="en-US" dirty="0"/>
          </a:p>
        </p:txBody>
      </p:sp>
      <p:sp>
        <p:nvSpPr>
          <p:cNvPr id="3" name="Content Placeholder 2"/>
          <p:cNvSpPr>
            <a:spLocks noGrp="1"/>
          </p:cNvSpPr>
          <p:nvPr>
            <p:ph idx="1"/>
          </p:nvPr>
        </p:nvSpPr>
        <p:spPr>
          <a:xfrm>
            <a:off x="348207" y="1450188"/>
            <a:ext cx="8686659" cy="5331612"/>
          </a:xfrm>
        </p:spPr>
        <p:txBody>
          <a:bodyPr>
            <a:normAutofit/>
          </a:bodyPr>
          <a:lstStyle/>
          <a:p>
            <a:pPr marL="0" indent="0">
              <a:buNone/>
            </a:pPr>
            <a:r>
              <a:rPr lang="en-US" sz="2400" dirty="0" smtClean="0"/>
              <a:t>“The </a:t>
            </a:r>
            <a:r>
              <a:rPr lang="en-US" sz="2400" dirty="0"/>
              <a:t>key student involved in this work started out as an ICS undergrad. Scott Gaffney took ICS 171 and 175, got interested in AI, started to work in my group, decided to stay in ICS for his PhD, did a terrific job in writing a thesis on curve-clustering and working with collaborators in climate science to apply it to important scientific problems, and is now one of the leaders of Yahoo! Labs reporting directly to the CEO there, </a:t>
            </a:r>
            <a:r>
              <a:rPr lang="en-US" sz="2400" u="sng" dirty="0"/>
              <a:t>http://labs.yahoo.com/author/gaffney/. </a:t>
            </a:r>
            <a:r>
              <a:rPr lang="en-US" sz="2400" dirty="0"/>
              <a:t>Scott grew up locally in Orange County and is someone I like to point as a great success story for </a:t>
            </a:r>
            <a:r>
              <a:rPr lang="en-US" sz="2400" dirty="0" smtClean="0"/>
              <a:t>ICS.”</a:t>
            </a:r>
          </a:p>
          <a:p>
            <a:pPr marL="0" indent="0">
              <a:buNone/>
            </a:pPr>
            <a:r>
              <a:rPr lang="en-US" sz="2400" dirty="0"/>
              <a:t>	</a:t>
            </a:r>
            <a:r>
              <a:rPr lang="en-US" sz="2400" dirty="0" smtClean="0"/>
              <a:t>											--- From </a:t>
            </a:r>
            <a:r>
              <a:rPr lang="en-US" sz="2400" dirty="0" err="1" smtClean="0"/>
              <a:t>Padhraic</a:t>
            </a:r>
            <a:r>
              <a:rPr lang="en-US" sz="2400" dirty="0" smtClean="0"/>
              <a:t> Smyth</a:t>
            </a:r>
            <a:endParaRPr lang="en-US" sz="2400" dirty="0"/>
          </a:p>
        </p:txBody>
      </p:sp>
      <p:sp>
        <p:nvSpPr>
          <p:cNvPr id="4" name="TextBox 3"/>
          <p:cNvSpPr txBox="1"/>
          <p:nvPr/>
        </p:nvSpPr>
        <p:spPr>
          <a:xfrm>
            <a:off x="7181850" y="76204"/>
            <a:ext cx="18288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Padhraic</a:t>
            </a:r>
            <a:r>
              <a:rPr lang="en-US" dirty="0" smtClean="0">
                <a:solidFill>
                  <a:srgbClr val="FF0000"/>
                </a:solidFill>
              </a:rPr>
              <a:t> Smyth</a:t>
            </a:r>
            <a:endParaRPr lang="en-US" dirty="0">
              <a:solidFill>
                <a:srgbClr val="FF0000"/>
              </a:solidFill>
            </a:endParaRPr>
          </a:p>
        </p:txBody>
      </p:sp>
    </p:spTree>
    <p:extLst>
      <p:ext uri="{BB962C8B-B14F-4D97-AF65-F5344CB8AC3E}">
        <p14:creationId xmlns:p14="http://schemas.microsoft.com/office/powerpoint/2010/main" val="3367079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564" y="5732"/>
            <a:ext cx="68294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53200" y="1244666"/>
            <a:ext cx="13716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Xiaohui</a:t>
            </a:r>
            <a:r>
              <a:rPr lang="en-US" dirty="0" smtClean="0">
                <a:solidFill>
                  <a:srgbClr val="FF0000"/>
                </a:solidFill>
              </a:rPr>
              <a:t> </a:t>
            </a:r>
            <a:r>
              <a:rPr lang="en-US" dirty="0" err="1" smtClean="0">
                <a:solidFill>
                  <a:srgbClr val="FF0000"/>
                </a:solidFill>
              </a:rPr>
              <a:t>Xie</a:t>
            </a:r>
            <a:endParaRPr lang="en-US" dirty="0">
              <a:solidFill>
                <a:srgbClr val="FF0000"/>
              </a:solidFill>
            </a:endParaRPr>
          </a:p>
        </p:txBody>
      </p:sp>
      <p:pic>
        <p:nvPicPr>
          <p:cNvPr id="105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76" y="3352800"/>
            <a:ext cx="75438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45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39" y="1371600"/>
            <a:ext cx="73628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62800" y="1167603"/>
            <a:ext cx="13716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Xiaohui</a:t>
            </a:r>
            <a:r>
              <a:rPr lang="en-US" dirty="0" smtClean="0">
                <a:solidFill>
                  <a:srgbClr val="FF0000"/>
                </a:solidFill>
              </a:rPr>
              <a:t> </a:t>
            </a:r>
            <a:r>
              <a:rPr lang="en-US" dirty="0" err="1" smtClean="0">
                <a:solidFill>
                  <a:srgbClr val="FF0000"/>
                </a:solidFill>
              </a:rPr>
              <a:t>Xie</a:t>
            </a:r>
            <a:endParaRPr lang="en-US" dirty="0">
              <a:solidFill>
                <a:srgbClr val="FF0000"/>
              </a:solidFill>
            </a:endParaRPr>
          </a:p>
        </p:txBody>
      </p:sp>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19" y="152400"/>
            <a:ext cx="73628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88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526" y="304800"/>
            <a:ext cx="6677978" cy="636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62800" y="1167603"/>
            <a:ext cx="13716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Xiaohui</a:t>
            </a:r>
            <a:r>
              <a:rPr lang="en-US" dirty="0" smtClean="0">
                <a:solidFill>
                  <a:srgbClr val="FF0000"/>
                </a:solidFill>
              </a:rPr>
              <a:t> </a:t>
            </a:r>
            <a:r>
              <a:rPr lang="en-US" dirty="0" err="1" smtClean="0">
                <a:solidFill>
                  <a:srgbClr val="FF0000"/>
                </a:solidFill>
              </a:rPr>
              <a:t>Xie</a:t>
            </a:r>
            <a:endParaRPr lang="en-US" dirty="0">
              <a:solidFill>
                <a:srgbClr val="FF0000"/>
              </a:solidFill>
            </a:endParaRPr>
          </a:p>
        </p:txBody>
      </p:sp>
    </p:spTree>
    <p:extLst>
      <p:ext uri="{BB962C8B-B14F-4D97-AF65-F5344CB8AC3E}">
        <p14:creationId xmlns:p14="http://schemas.microsoft.com/office/powerpoint/2010/main" val="398909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186270" y="1295400"/>
            <a:ext cx="4309533" cy="5257800"/>
          </a:xfrm>
        </p:spPr>
        <p:txBody>
          <a:bodyPr>
            <a:normAutofit fontScale="92500" lnSpcReduction="10000"/>
          </a:bodyPr>
          <a:lstStyle/>
          <a:p>
            <a:pPr>
              <a:lnSpc>
                <a:spcPct val="80000"/>
              </a:lnSpc>
            </a:pPr>
            <a:r>
              <a:rPr lang="en-US" altLang="en-US" smtClean="0">
                <a:latin typeface="Arial" charset="0"/>
                <a:cs typeface="Arial" charset="0"/>
              </a:rPr>
              <a:t>p53 is a central tumor suppressor protein</a:t>
            </a:r>
          </a:p>
          <a:p>
            <a:pPr algn="just">
              <a:lnSpc>
                <a:spcPct val="80000"/>
              </a:lnSpc>
              <a:buFont typeface="Wingdings" pitchFamily="2" charset="2"/>
              <a:buNone/>
            </a:pPr>
            <a:r>
              <a:rPr lang="en-US" altLang="en-US" sz="2400" smtClean="0"/>
              <a:t>	</a:t>
            </a:r>
            <a:r>
              <a:rPr lang="en-US" altLang="en-US" sz="2800" smtClean="0"/>
              <a:t>“The guardian of the genome”</a:t>
            </a:r>
            <a:r>
              <a:rPr lang="en-US" altLang="en-US" sz="2400" smtClean="0"/>
              <a:t> </a:t>
            </a:r>
          </a:p>
          <a:p>
            <a:pPr algn="just">
              <a:lnSpc>
                <a:spcPct val="80000"/>
              </a:lnSpc>
              <a:buFont typeface="Wingdings" pitchFamily="2" charset="2"/>
              <a:buNone/>
            </a:pPr>
            <a:endParaRPr lang="en-US" altLang="en-US" sz="2400" smtClean="0"/>
          </a:p>
          <a:p>
            <a:pPr algn="just">
              <a:lnSpc>
                <a:spcPct val="80000"/>
              </a:lnSpc>
            </a:pPr>
            <a:r>
              <a:rPr lang="en-US" altLang="en-US" smtClean="0">
                <a:latin typeface="Arial" charset="0"/>
              </a:rPr>
              <a:t>Cancer Mutants:</a:t>
            </a:r>
            <a:r>
              <a:rPr lang="en-US" altLang="en-US" sz="2400" smtClean="0"/>
              <a:t>        </a:t>
            </a:r>
          </a:p>
          <a:p>
            <a:pPr>
              <a:lnSpc>
                <a:spcPct val="80000"/>
              </a:lnSpc>
              <a:buFont typeface="Wingdings" pitchFamily="2" charset="2"/>
              <a:buNone/>
            </a:pPr>
            <a:r>
              <a:rPr lang="en-US" altLang="en-US" sz="2800" smtClean="0"/>
              <a:t>	About 50% of all human cancers have p53 mutations.</a:t>
            </a:r>
          </a:p>
          <a:p>
            <a:pPr>
              <a:lnSpc>
                <a:spcPct val="80000"/>
              </a:lnSpc>
              <a:buFont typeface="Wingdings" pitchFamily="2" charset="2"/>
              <a:buNone/>
            </a:pPr>
            <a:endParaRPr lang="en-US" altLang="en-US" sz="2800" smtClean="0"/>
          </a:p>
          <a:p>
            <a:pPr algn="just">
              <a:lnSpc>
                <a:spcPct val="80000"/>
              </a:lnSpc>
            </a:pPr>
            <a:r>
              <a:rPr lang="en-US" altLang="en-US" smtClean="0">
                <a:latin typeface="Arial" charset="0"/>
              </a:rPr>
              <a:t>Rescue Mutants:</a:t>
            </a:r>
            <a:endParaRPr lang="en-US" altLang="en-US" sz="2400" smtClean="0"/>
          </a:p>
          <a:p>
            <a:pPr>
              <a:lnSpc>
                <a:spcPct val="80000"/>
              </a:lnSpc>
              <a:buFont typeface="Wingdings" pitchFamily="2" charset="2"/>
              <a:buNone/>
            </a:pPr>
            <a:r>
              <a:rPr lang="en-US" altLang="en-US" sz="2400" smtClean="0"/>
              <a:t>     </a:t>
            </a:r>
            <a:r>
              <a:rPr lang="en-US" altLang="en-US" sz="2800" smtClean="0"/>
              <a:t>Several second-site mutations restore functionality to some p53 cancer mutants </a:t>
            </a:r>
            <a:r>
              <a:rPr lang="en-US" altLang="en-US" sz="2800" i="1" smtClean="0"/>
              <a:t>in vivo. </a:t>
            </a:r>
          </a:p>
        </p:txBody>
      </p:sp>
      <p:pic>
        <p:nvPicPr>
          <p:cNvPr id="7173"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6789" y="1974856"/>
            <a:ext cx="4040011" cy="3179763"/>
          </a:xfrm>
          <a:noFill/>
        </p:spPr>
      </p:pic>
      <p:sp>
        <p:nvSpPr>
          <p:cNvPr id="7171" name="Text Box 4"/>
          <p:cNvSpPr txBox="1">
            <a:spLocks noChangeArrowheads="1"/>
          </p:cNvSpPr>
          <p:nvPr/>
        </p:nvSpPr>
        <p:spPr bwMode="auto">
          <a:xfrm>
            <a:off x="4724400" y="5359406"/>
            <a:ext cx="441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eaLnBrk="0" hangingPunct="0">
              <a:spcBef>
                <a:spcPct val="50000"/>
              </a:spcBef>
              <a:buClrTx/>
              <a:buSzTx/>
              <a:buFontTx/>
              <a:buNone/>
            </a:pPr>
            <a:r>
              <a:rPr lang="en-US" altLang="en-US" sz="1800" dirty="0" smtClean="0">
                <a:solidFill>
                  <a:srgbClr val="000000"/>
                </a:solidFill>
                <a:latin typeface="Arial" charset="0"/>
                <a:cs typeface="+mn-cs"/>
              </a:rPr>
              <a:t>p53 core domain bound to DNA</a:t>
            </a:r>
          </a:p>
          <a:p>
            <a:pPr algn="ctr" defTabSz="914400" eaLnBrk="0" hangingPunct="0">
              <a:spcBef>
                <a:spcPct val="50000"/>
              </a:spcBef>
              <a:buClrTx/>
              <a:buSzTx/>
              <a:buFontTx/>
              <a:buNone/>
            </a:pPr>
            <a:r>
              <a:rPr lang="en-US" altLang="en-US" sz="800" dirty="0" smtClean="0">
                <a:solidFill>
                  <a:srgbClr val="000000"/>
                </a:solidFill>
                <a:latin typeface="Verdana" pitchFamily="34" charset="0"/>
                <a:cs typeface="+mn-cs"/>
              </a:rPr>
              <a:t>Image Generated with UCSF Chimera</a:t>
            </a:r>
            <a:endParaRPr lang="en-US" altLang="en-US" sz="2400" dirty="0" smtClean="0">
              <a:solidFill>
                <a:srgbClr val="000000"/>
              </a:solidFill>
              <a:latin typeface="Verdana" pitchFamily="34" charset="0"/>
              <a:cs typeface="+mn-cs"/>
            </a:endParaRPr>
          </a:p>
        </p:txBody>
      </p:sp>
      <p:sp>
        <p:nvSpPr>
          <p:cNvPr id="7172" name="Text Box 5"/>
          <p:cNvSpPr txBox="1">
            <a:spLocks noChangeArrowheads="1"/>
          </p:cNvSpPr>
          <p:nvPr/>
        </p:nvSpPr>
        <p:spPr bwMode="auto">
          <a:xfrm>
            <a:off x="4800600" y="6034091"/>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eaLnBrk="0" hangingPunct="0">
              <a:buClrTx/>
              <a:buSzTx/>
              <a:buFontTx/>
              <a:buNone/>
            </a:pPr>
            <a:r>
              <a:rPr lang="en-US" altLang="en-US" sz="1000" b="1" smtClean="0">
                <a:solidFill>
                  <a:srgbClr val="000000"/>
                </a:solidFill>
                <a:latin typeface="Verdana" pitchFamily="34" charset="0"/>
                <a:cs typeface="+mn-cs"/>
              </a:rPr>
              <a:t>Cho, Y.</a:t>
            </a:r>
            <a:r>
              <a:rPr lang="en-US" altLang="en-US" sz="1000" smtClean="0">
                <a:solidFill>
                  <a:srgbClr val="000000"/>
                </a:solidFill>
                <a:latin typeface="Verdana" pitchFamily="34" charset="0"/>
                <a:cs typeface="+mn-cs"/>
              </a:rPr>
              <a:t>,  </a:t>
            </a:r>
            <a:r>
              <a:rPr lang="en-US" altLang="en-US" sz="1000" b="1" smtClean="0">
                <a:solidFill>
                  <a:srgbClr val="000000"/>
                </a:solidFill>
                <a:latin typeface="Verdana" pitchFamily="34" charset="0"/>
                <a:cs typeface="+mn-cs"/>
              </a:rPr>
              <a:t>Gorina, S.</a:t>
            </a:r>
            <a:r>
              <a:rPr lang="en-US" altLang="en-US" sz="1000" smtClean="0">
                <a:solidFill>
                  <a:srgbClr val="000000"/>
                </a:solidFill>
                <a:latin typeface="Verdana" pitchFamily="34" charset="0"/>
                <a:cs typeface="+mn-cs"/>
              </a:rPr>
              <a:t>,  </a:t>
            </a:r>
            <a:r>
              <a:rPr lang="en-US" altLang="en-US" sz="1000" b="1" smtClean="0">
                <a:solidFill>
                  <a:srgbClr val="000000"/>
                </a:solidFill>
                <a:latin typeface="Verdana" pitchFamily="34" charset="0"/>
                <a:cs typeface="+mn-cs"/>
              </a:rPr>
              <a:t>Jeffrey, P.D.</a:t>
            </a:r>
            <a:r>
              <a:rPr lang="en-US" altLang="en-US" sz="1000" smtClean="0">
                <a:solidFill>
                  <a:srgbClr val="000000"/>
                </a:solidFill>
                <a:latin typeface="Verdana" pitchFamily="34" charset="0"/>
                <a:cs typeface="+mn-cs"/>
              </a:rPr>
              <a:t>,  </a:t>
            </a:r>
            <a:r>
              <a:rPr lang="en-US" altLang="en-US" sz="1000" b="1" smtClean="0">
                <a:solidFill>
                  <a:srgbClr val="000000"/>
                </a:solidFill>
                <a:latin typeface="Verdana" pitchFamily="34" charset="0"/>
                <a:cs typeface="+mn-cs"/>
              </a:rPr>
              <a:t>Pavletich, N.P.</a:t>
            </a:r>
            <a:r>
              <a:rPr lang="en-US" altLang="en-US" sz="1000" smtClean="0">
                <a:solidFill>
                  <a:srgbClr val="000000"/>
                </a:solidFill>
                <a:latin typeface="Verdana" pitchFamily="34" charset="0"/>
                <a:cs typeface="+mn-cs"/>
              </a:rPr>
              <a:t>   Crystal structure of a p53 tumor suppressor-DNA complex: understanding tumorigenic mutations.   </a:t>
            </a:r>
            <a:r>
              <a:rPr lang="en-US" altLang="en-US" sz="1000" i="1" smtClean="0">
                <a:solidFill>
                  <a:srgbClr val="000000"/>
                </a:solidFill>
                <a:latin typeface="Verdana" pitchFamily="34" charset="0"/>
                <a:cs typeface="+mn-cs"/>
              </a:rPr>
              <a:t>Science</a:t>
            </a:r>
            <a:r>
              <a:rPr lang="en-US" altLang="en-US" sz="1000" smtClean="0">
                <a:solidFill>
                  <a:srgbClr val="000000"/>
                </a:solidFill>
                <a:latin typeface="Verdana" pitchFamily="34" charset="0"/>
                <a:cs typeface="+mn-cs"/>
              </a:rPr>
              <a:t>   </a:t>
            </a:r>
            <a:r>
              <a:rPr lang="en-US" altLang="en-US" sz="1000" i="1" smtClean="0">
                <a:solidFill>
                  <a:srgbClr val="000000"/>
                </a:solidFill>
                <a:latin typeface="Verdana" pitchFamily="34" charset="0"/>
                <a:cs typeface="+mn-cs"/>
              </a:rPr>
              <a:t>v265</a:t>
            </a:r>
            <a:r>
              <a:rPr lang="en-US" altLang="en-US" sz="1000" smtClean="0">
                <a:solidFill>
                  <a:srgbClr val="000000"/>
                </a:solidFill>
                <a:latin typeface="Verdana" pitchFamily="34" charset="0"/>
                <a:cs typeface="+mn-cs"/>
              </a:rPr>
              <a:t>   </a:t>
            </a:r>
            <a:r>
              <a:rPr lang="en-US" altLang="en-US" sz="1000" i="1" smtClean="0">
                <a:solidFill>
                  <a:srgbClr val="000000"/>
                </a:solidFill>
                <a:latin typeface="Verdana" pitchFamily="34" charset="0"/>
                <a:cs typeface="+mn-cs"/>
              </a:rPr>
              <a:t>pp.346-355</a:t>
            </a:r>
            <a:r>
              <a:rPr lang="en-US" altLang="en-US" sz="1000" smtClean="0">
                <a:solidFill>
                  <a:srgbClr val="000000"/>
                </a:solidFill>
                <a:latin typeface="Verdana" pitchFamily="34" charset="0"/>
                <a:cs typeface="+mn-cs"/>
              </a:rPr>
              <a:t> , </a:t>
            </a:r>
            <a:r>
              <a:rPr lang="en-US" altLang="en-US" sz="1000" i="1" smtClean="0">
                <a:solidFill>
                  <a:srgbClr val="000000"/>
                </a:solidFill>
                <a:latin typeface="Verdana" pitchFamily="34" charset="0"/>
                <a:cs typeface="+mn-cs"/>
              </a:rPr>
              <a:t>1994</a:t>
            </a:r>
            <a:r>
              <a:rPr lang="en-US" altLang="en-US" sz="800" smtClean="0">
                <a:solidFill>
                  <a:srgbClr val="000000"/>
                </a:solidFill>
                <a:latin typeface="Verdana" pitchFamily="34" charset="0"/>
                <a:cs typeface="+mn-cs"/>
              </a:rPr>
              <a:t>   </a:t>
            </a:r>
            <a:br>
              <a:rPr lang="en-US" altLang="en-US" sz="800" smtClean="0">
                <a:solidFill>
                  <a:srgbClr val="000000"/>
                </a:solidFill>
                <a:latin typeface="Verdana" pitchFamily="34" charset="0"/>
                <a:cs typeface="+mn-cs"/>
              </a:rPr>
            </a:br>
            <a:endParaRPr lang="en-US" altLang="en-US" sz="800" smtClean="0">
              <a:solidFill>
                <a:srgbClr val="000000"/>
              </a:solidFill>
              <a:latin typeface="Verdana" pitchFamily="34" charset="0"/>
              <a:cs typeface="+mn-cs"/>
            </a:endParaRPr>
          </a:p>
        </p:txBody>
      </p:sp>
      <p:sp>
        <p:nvSpPr>
          <p:cNvPr id="7174" name="Text Box 18"/>
          <p:cNvSpPr txBox="1">
            <a:spLocks noChangeArrowheads="1"/>
          </p:cNvSpPr>
          <p:nvPr/>
        </p:nvSpPr>
        <p:spPr bwMode="auto">
          <a:xfrm>
            <a:off x="0" y="7"/>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eaLnBrk="0" hangingPunct="0">
              <a:spcBef>
                <a:spcPct val="50000"/>
              </a:spcBef>
              <a:buClrTx/>
              <a:buSzTx/>
              <a:buFontTx/>
              <a:buNone/>
            </a:pPr>
            <a:r>
              <a:rPr lang="en-US" altLang="en-US" sz="4000" b="1" smtClean="0">
                <a:latin typeface="Arial" charset="0"/>
                <a:cs typeface="+mn-cs"/>
              </a:rPr>
              <a:t>p53 and Human Cancers</a:t>
            </a:r>
          </a:p>
        </p:txBody>
      </p:sp>
      <p:sp>
        <p:nvSpPr>
          <p:cNvPr id="7" name="TextBox 6"/>
          <p:cNvSpPr txBox="1"/>
          <p:nvPr/>
        </p:nvSpPr>
        <p:spPr>
          <a:xfrm>
            <a:off x="7315200" y="755342"/>
            <a:ext cx="1828800" cy="646331"/>
          </a:xfrm>
          <a:prstGeom prst="rect">
            <a:avLst/>
          </a:prstGeom>
          <a:noFill/>
          <a:ln>
            <a:solidFill>
              <a:srgbClr val="FF0000"/>
            </a:solidFill>
          </a:ln>
        </p:spPr>
        <p:txBody>
          <a:bodyPr wrap="square" rtlCol="0">
            <a:spAutoFit/>
          </a:bodyPr>
          <a:lstStyle/>
          <a:p>
            <a:r>
              <a:rPr lang="en-US" dirty="0" smtClean="0">
                <a:solidFill>
                  <a:srgbClr val="FF0000"/>
                </a:solidFill>
              </a:rPr>
              <a:t>Thanks to Richard Lathrop</a:t>
            </a:r>
            <a:endParaRPr lang="en-US" dirty="0">
              <a:solidFill>
                <a:srgbClr val="FF0000"/>
              </a:solidFill>
            </a:endParaRPr>
          </a:p>
        </p:txBody>
      </p:sp>
    </p:spTree>
    <p:extLst>
      <p:ext uri="{BB962C8B-B14F-4D97-AF65-F5344CB8AC3E}">
        <p14:creationId xmlns:p14="http://schemas.microsoft.com/office/powerpoint/2010/main" val="3990709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AutoShape 6"/>
          <p:cNvSpPr>
            <a:spLocks noChangeArrowheads="1"/>
          </p:cNvSpPr>
          <p:nvPr/>
        </p:nvSpPr>
        <p:spPr bwMode="auto">
          <a:xfrm rot="-312458">
            <a:off x="3248378" y="1066800"/>
            <a:ext cx="2532945" cy="1066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34" y="7284"/>
                </a:moveTo>
                <a:cubicBezTo>
                  <a:pt x="14952" y="5490"/>
                  <a:pt x="12948" y="4411"/>
                  <a:pt x="10800" y="4411"/>
                </a:cubicBezTo>
                <a:cubicBezTo>
                  <a:pt x="8620" y="4410"/>
                  <a:pt x="6590" y="5522"/>
                  <a:pt x="5416" y="7359"/>
                </a:cubicBezTo>
                <a:lnTo>
                  <a:pt x="1699" y="4983"/>
                </a:lnTo>
                <a:cubicBezTo>
                  <a:pt x="3684" y="1878"/>
                  <a:pt x="7115" y="-1"/>
                  <a:pt x="10800" y="0"/>
                </a:cubicBezTo>
                <a:cubicBezTo>
                  <a:pt x="14431" y="0"/>
                  <a:pt x="17819" y="1824"/>
                  <a:pt x="19817" y="4856"/>
                </a:cubicBezTo>
                <a:lnTo>
                  <a:pt x="22072" y="3371"/>
                </a:lnTo>
                <a:lnTo>
                  <a:pt x="20675" y="10166"/>
                </a:lnTo>
                <a:lnTo>
                  <a:pt x="13880" y="8769"/>
                </a:lnTo>
                <a:lnTo>
                  <a:pt x="16134" y="7284"/>
                </a:lnTo>
                <a:close/>
              </a:path>
            </a:pathLst>
          </a:custGeom>
          <a:solidFill>
            <a:schemeClr val="accent1"/>
          </a:solidFill>
          <a:ln w="9525">
            <a:solidFill>
              <a:schemeClr val="tx1"/>
            </a:solidFill>
            <a:miter lim="800000"/>
            <a:headEnd/>
            <a:tailEnd/>
          </a:ln>
        </p:spPr>
        <p:txBody>
          <a:bodyPr wrap="none" anchor="ctr"/>
          <a:lstStyle/>
          <a:p>
            <a:pPr algn="ctr" defTabSz="914400" eaLnBrk="0" hangingPunct="0">
              <a:buClrTx/>
              <a:buSzTx/>
              <a:buFontTx/>
              <a:buNone/>
            </a:pPr>
            <a:endParaRPr lang="en-US" sz="3200" smtClean="0">
              <a:solidFill>
                <a:srgbClr val="FAFD00"/>
              </a:solidFill>
              <a:latin typeface="Helvetica" pitchFamily="34" charset="0"/>
              <a:cs typeface="+mn-cs"/>
            </a:endParaRPr>
          </a:p>
        </p:txBody>
      </p:sp>
      <p:sp>
        <p:nvSpPr>
          <p:cNvPr id="14339" name="AutoShape 7"/>
          <p:cNvSpPr>
            <a:spLocks noChangeArrowheads="1"/>
          </p:cNvSpPr>
          <p:nvPr/>
        </p:nvSpPr>
        <p:spPr bwMode="auto">
          <a:xfrm rot="-7461686">
            <a:off x="1476375" y="4619625"/>
            <a:ext cx="2533650" cy="1066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34" y="7284"/>
                </a:moveTo>
                <a:cubicBezTo>
                  <a:pt x="14952" y="5490"/>
                  <a:pt x="12948" y="4411"/>
                  <a:pt x="10800" y="4411"/>
                </a:cubicBezTo>
                <a:cubicBezTo>
                  <a:pt x="8620" y="4410"/>
                  <a:pt x="6590" y="5522"/>
                  <a:pt x="5416" y="7359"/>
                </a:cubicBezTo>
                <a:lnTo>
                  <a:pt x="1699" y="4983"/>
                </a:lnTo>
                <a:cubicBezTo>
                  <a:pt x="3684" y="1878"/>
                  <a:pt x="7115" y="-1"/>
                  <a:pt x="10800" y="0"/>
                </a:cubicBezTo>
                <a:cubicBezTo>
                  <a:pt x="14431" y="0"/>
                  <a:pt x="17819" y="1824"/>
                  <a:pt x="19817" y="4856"/>
                </a:cubicBezTo>
                <a:lnTo>
                  <a:pt x="22072" y="3371"/>
                </a:lnTo>
                <a:lnTo>
                  <a:pt x="20675" y="10166"/>
                </a:lnTo>
                <a:lnTo>
                  <a:pt x="13880" y="8769"/>
                </a:lnTo>
                <a:lnTo>
                  <a:pt x="16134" y="7284"/>
                </a:lnTo>
                <a:close/>
              </a:path>
            </a:pathLst>
          </a:custGeom>
          <a:solidFill>
            <a:schemeClr val="accent1"/>
          </a:solidFill>
          <a:ln w="9525">
            <a:solidFill>
              <a:schemeClr val="tx1"/>
            </a:solidFill>
            <a:miter lim="800000"/>
            <a:headEnd/>
            <a:tailEnd/>
          </a:ln>
        </p:spPr>
        <p:txBody>
          <a:bodyPr wrap="none" anchor="ctr"/>
          <a:lstStyle/>
          <a:p>
            <a:pPr algn="ctr" defTabSz="914400" eaLnBrk="0" hangingPunct="0">
              <a:buClrTx/>
              <a:buSzTx/>
              <a:buFontTx/>
              <a:buNone/>
            </a:pPr>
            <a:endParaRPr lang="en-US" sz="3200" smtClean="0">
              <a:solidFill>
                <a:srgbClr val="FAFD00"/>
              </a:solidFill>
              <a:latin typeface="Helvetica" pitchFamily="34" charset="0"/>
              <a:cs typeface="+mn-cs"/>
            </a:endParaRPr>
          </a:p>
        </p:txBody>
      </p:sp>
      <p:sp>
        <p:nvSpPr>
          <p:cNvPr id="14340" name="AutoShape 8"/>
          <p:cNvSpPr>
            <a:spLocks noChangeArrowheads="1"/>
          </p:cNvSpPr>
          <p:nvPr/>
        </p:nvSpPr>
        <p:spPr bwMode="auto">
          <a:xfrm rot="7946985">
            <a:off x="5438775" y="4543425"/>
            <a:ext cx="2533650" cy="1066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34" y="7284"/>
                </a:moveTo>
                <a:cubicBezTo>
                  <a:pt x="14952" y="5490"/>
                  <a:pt x="12948" y="4411"/>
                  <a:pt x="10800" y="4411"/>
                </a:cubicBezTo>
                <a:cubicBezTo>
                  <a:pt x="8620" y="4410"/>
                  <a:pt x="6590" y="5522"/>
                  <a:pt x="5416" y="7359"/>
                </a:cubicBezTo>
                <a:lnTo>
                  <a:pt x="1699" y="4983"/>
                </a:lnTo>
                <a:cubicBezTo>
                  <a:pt x="3684" y="1878"/>
                  <a:pt x="7115" y="-1"/>
                  <a:pt x="10800" y="0"/>
                </a:cubicBezTo>
                <a:cubicBezTo>
                  <a:pt x="14431" y="0"/>
                  <a:pt x="17819" y="1824"/>
                  <a:pt x="19817" y="4856"/>
                </a:cubicBezTo>
                <a:lnTo>
                  <a:pt x="22072" y="3371"/>
                </a:lnTo>
                <a:lnTo>
                  <a:pt x="20675" y="10166"/>
                </a:lnTo>
                <a:lnTo>
                  <a:pt x="13880" y="8769"/>
                </a:lnTo>
                <a:lnTo>
                  <a:pt x="16134" y="7284"/>
                </a:lnTo>
                <a:close/>
              </a:path>
            </a:pathLst>
          </a:custGeom>
          <a:solidFill>
            <a:schemeClr val="accent1"/>
          </a:solidFill>
          <a:ln w="9525">
            <a:solidFill>
              <a:schemeClr val="tx1"/>
            </a:solidFill>
            <a:miter lim="800000"/>
            <a:headEnd/>
            <a:tailEnd/>
          </a:ln>
        </p:spPr>
        <p:txBody>
          <a:bodyPr wrap="none" anchor="ctr"/>
          <a:lstStyle/>
          <a:p>
            <a:pPr algn="ctr" defTabSz="914400" eaLnBrk="0" hangingPunct="0">
              <a:buClrTx/>
              <a:buSzTx/>
              <a:buFontTx/>
              <a:buNone/>
            </a:pPr>
            <a:endParaRPr lang="en-US" sz="3200" smtClean="0">
              <a:solidFill>
                <a:srgbClr val="FAFD00"/>
              </a:solidFill>
              <a:latin typeface="Helvetica" pitchFamily="34" charset="0"/>
              <a:cs typeface="+mn-cs"/>
            </a:endParaRPr>
          </a:p>
        </p:txBody>
      </p:sp>
      <p:sp>
        <p:nvSpPr>
          <p:cNvPr id="14341" name="Text Box 9"/>
          <p:cNvSpPr txBox="1">
            <a:spLocks noChangeArrowheads="1"/>
          </p:cNvSpPr>
          <p:nvPr/>
        </p:nvSpPr>
        <p:spPr bwMode="auto">
          <a:xfrm>
            <a:off x="3429000" y="990601"/>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spcBef>
                <a:spcPct val="50000"/>
              </a:spcBef>
              <a:buClrTx/>
              <a:buSzTx/>
              <a:buFontTx/>
              <a:buNone/>
            </a:pPr>
            <a:endParaRPr lang="en-US" altLang="en-US" sz="1800" smtClean="0">
              <a:solidFill>
                <a:srgbClr val="FAFD00"/>
              </a:solidFill>
              <a:latin typeface="Lucida Sans Unicode" pitchFamily="34" charset="0"/>
              <a:cs typeface="+mn-cs"/>
            </a:endParaRPr>
          </a:p>
        </p:txBody>
      </p:sp>
      <p:grpSp>
        <p:nvGrpSpPr>
          <p:cNvPr id="14342" name="Group 10"/>
          <p:cNvGrpSpPr>
            <a:grpSpLocks/>
          </p:cNvGrpSpPr>
          <p:nvPr/>
        </p:nvGrpSpPr>
        <p:grpSpPr bwMode="auto">
          <a:xfrm>
            <a:off x="6019800" y="1828801"/>
            <a:ext cx="3124200" cy="2589213"/>
            <a:chOff x="3696" y="1015"/>
            <a:chExt cx="2064" cy="1741"/>
          </a:xfrm>
        </p:grpSpPr>
        <p:pic>
          <p:nvPicPr>
            <p:cNvPr id="14351" name="Picture 11" descr="j02857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 y="1015"/>
              <a:ext cx="2064"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8" name="Text Box 12"/>
            <p:cNvSpPr txBox="1">
              <a:spLocks noChangeArrowheads="1"/>
            </p:cNvSpPr>
            <p:nvPr/>
          </p:nvSpPr>
          <p:spPr bwMode="auto">
            <a:xfrm>
              <a:off x="4224" y="2448"/>
              <a:ext cx="1536" cy="308"/>
            </a:xfrm>
            <a:prstGeom prst="rect">
              <a:avLst/>
            </a:prstGeom>
            <a:noFill/>
            <a:ln w="9525">
              <a:noFill/>
              <a:miter lim="800000"/>
              <a:headEnd/>
              <a:tailEnd/>
            </a:ln>
            <a:effec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spcBef>
                  <a:spcPct val="50000"/>
                </a:spcBef>
                <a:buClrTx/>
                <a:buSzTx/>
                <a:buFontTx/>
                <a:buNone/>
              </a:pPr>
              <a:r>
                <a:rPr lang="en-US" altLang="en-US" sz="2400" smtClean="0">
                  <a:solidFill>
                    <a:srgbClr val="000000"/>
                  </a:solidFill>
                  <a:effectLst>
                    <a:outerShdw blurRad="38100" dist="38100" dir="2700000" algn="tl">
                      <a:srgbClr val="000000"/>
                    </a:outerShdw>
                  </a:effectLst>
                  <a:latin typeface="Times New Roman" pitchFamily="18" charset="0"/>
                  <a:cs typeface="+mn-cs"/>
                </a:rPr>
                <a:t>Theory</a:t>
              </a:r>
            </a:p>
          </p:txBody>
        </p:sp>
      </p:grpSp>
      <p:sp>
        <p:nvSpPr>
          <p:cNvPr id="14343" name="Text Box 13"/>
          <p:cNvSpPr txBox="1">
            <a:spLocks noChangeArrowheads="1"/>
          </p:cNvSpPr>
          <p:nvPr/>
        </p:nvSpPr>
        <p:spPr bwMode="auto">
          <a:xfrm>
            <a:off x="3048000" y="1905000"/>
            <a:ext cx="327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a:spcBef>
                <a:spcPct val="50000"/>
              </a:spcBef>
              <a:buClrTx/>
              <a:buSzTx/>
              <a:buFontTx/>
              <a:buNone/>
            </a:pPr>
            <a:r>
              <a:rPr lang="en-US" altLang="en-US" b="1" dirty="0" smtClean="0">
                <a:solidFill>
                  <a:srgbClr val="000000"/>
                </a:solidFill>
                <a:latin typeface="Arial" charset="0"/>
                <a:cs typeface="+mn-cs"/>
              </a:rPr>
              <a:t>Find Cancer Rescue Mutants</a:t>
            </a:r>
          </a:p>
        </p:txBody>
      </p:sp>
      <p:grpSp>
        <p:nvGrpSpPr>
          <p:cNvPr id="14344" name="Group 16"/>
          <p:cNvGrpSpPr>
            <a:grpSpLocks/>
          </p:cNvGrpSpPr>
          <p:nvPr/>
        </p:nvGrpSpPr>
        <p:grpSpPr bwMode="auto">
          <a:xfrm>
            <a:off x="381000" y="1206500"/>
            <a:ext cx="3505200" cy="3048000"/>
            <a:chOff x="240" y="816"/>
            <a:chExt cx="2208" cy="1920"/>
          </a:xfrm>
        </p:grpSpPr>
        <p:sp>
          <p:nvSpPr>
            <p:cNvPr id="111633" name="Text Box 17"/>
            <p:cNvSpPr txBox="1">
              <a:spLocks noChangeArrowheads="1"/>
            </p:cNvSpPr>
            <p:nvPr/>
          </p:nvSpPr>
          <p:spPr bwMode="auto">
            <a:xfrm>
              <a:off x="576" y="2448"/>
              <a:ext cx="1344" cy="288"/>
            </a:xfrm>
            <a:prstGeom prst="rect">
              <a:avLst/>
            </a:prstGeom>
            <a:noFill/>
            <a:ln w="9525">
              <a:noFill/>
              <a:miter lim="800000"/>
              <a:headEnd/>
              <a:tailEnd/>
            </a:ln>
            <a:effec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a:spcBef>
                  <a:spcPct val="50000"/>
                </a:spcBef>
                <a:buClrTx/>
                <a:buSzTx/>
                <a:buFontTx/>
                <a:buNone/>
              </a:pPr>
              <a:r>
                <a:rPr lang="en-US" altLang="en-US" sz="2400" smtClean="0">
                  <a:solidFill>
                    <a:srgbClr val="000000"/>
                  </a:solidFill>
                  <a:effectLst>
                    <a:outerShdw blurRad="38100" dist="38100" dir="2700000" algn="tl">
                      <a:srgbClr val="000000"/>
                    </a:outerShdw>
                  </a:effectLst>
                  <a:latin typeface="Times New Roman" pitchFamily="18" charset="0"/>
                  <a:cs typeface="+mn-cs"/>
                </a:rPr>
                <a:t>Knowledge</a:t>
              </a:r>
            </a:p>
          </p:txBody>
        </p:sp>
        <p:pic>
          <p:nvPicPr>
            <p:cNvPr id="14350" name="Picture 18" descr="1tsr_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 y="816"/>
              <a:ext cx="2208" cy="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5" name="Group 19"/>
          <p:cNvGrpSpPr>
            <a:grpSpLocks/>
          </p:cNvGrpSpPr>
          <p:nvPr/>
        </p:nvGrpSpPr>
        <p:grpSpPr bwMode="auto">
          <a:xfrm>
            <a:off x="3200400" y="3632201"/>
            <a:ext cx="2643012" cy="3095625"/>
            <a:chOff x="2268" y="2288"/>
            <a:chExt cx="1873" cy="1950"/>
          </a:xfrm>
        </p:grpSpPr>
        <p:pic>
          <p:nvPicPr>
            <p:cNvPr id="14347" name="Picture 26" descr="MCj028126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2288"/>
              <a:ext cx="1873"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43" name="Text Box 27"/>
            <p:cNvSpPr txBox="1">
              <a:spLocks noChangeArrowheads="1"/>
            </p:cNvSpPr>
            <p:nvPr/>
          </p:nvSpPr>
          <p:spPr bwMode="auto">
            <a:xfrm>
              <a:off x="2484" y="3950"/>
              <a:ext cx="1512" cy="288"/>
            </a:xfrm>
            <a:prstGeom prst="rect">
              <a:avLst/>
            </a:prstGeom>
            <a:noFill/>
            <a:ln w="9525">
              <a:noFill/>
              <a:miter lim="800000"/>
              <a:headEnd/>
              <a:tailEnd/>
            </a:ln>
            <a:effec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a:spcBef>
                  <a:spcPct val="50000"/>
                </a:spcBef>
                <a:buClrTx/>
                <a:buSzTx/>
                <a:buFontTx/>
                <a:buNone/>
              </a:pPr>
              <a:r>
                <a:rPr lang="en-US" altLang="en-US" sz="2400" smtClean="0">
                  <a:solidFill>
                    <a:srgbClr val="000000"/>
                  </a:solidFill>
                  <a:effectLst>
                    <a:outerShdw blurRad="38100" dist="38100" dir="2700000" algn="tl">
                      <a:srgbClr val="000000"/>
                    </a:outerShdw>
                  </a:effectLst>
                  <a:latin typeface="Times New Roman" pitchFamily="18" charset="0"/>
                  <a:cs typeface="+mn-cs"/>
                </a:rPr>
                <a:t>Experiment</a:t>
              </a:r>
            </a:p>
          </p:txBody>
        </p:sp>
      </p:grpSp>
      <p:sp>
        <p:nvSpPr>
          <p:cNvPr id="14346" name="Text Box 18"/>
          <p:cNvSpPr txBox="1">
            <a:spLocks noChangeArrowheads="1"/>
          </p:cNvSpPr>
          <p:nvPr/>
        </p:nvSpPr>
        <p:spPr bwMode="auto">
          <a:xfrm>
            <a:off x="513645" y="177800"/>
            <a:ext cx="81167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eaLnBrk="0" hangingPunct="0">
              <a:spcBef>
                <a:spcPct val="50000"/>
              </a:spcBef>
              <a:buClrTx/>
              <a:buSzTx/>
              <a:buFontTx/>
              <a:buNone/>
            </a:pPr>
            <a:r>
              <a:rPr lang="en-US" altLang="en-US" b="1" dirty="0" smtClean="0">
                <a:solidFill>
                  <a:srgbClr val="000000"/>
                </a:solidFill>
                <a:latin typeface="Arial" charset="0"/>
                <a:cs typeface="+mn-cs"/>
              </a:rPr>
              <a:t>Active Learning for Biological Discovery</a:t>
            </a:r>
          </a:p>
        </p:txBody>
      </p:sp>
      <p:sp>
        <p:nvSpPr>
          <p:cNvPr id="17" name="TextBox 16"/>
          <p:cNvSpPr txBox="1"/>
          <p:nvPr/>
        </p:nvSpPr>
        <p:spPr>
          <a:xfrm>
            <a:off x="7318420" y="762575"/>
            <a:ext cx="1828800" cy="646331"/>
          </a:xfrm>
          <a:prstGeom prst="rect">
            <a:avLst/>
          </a:prstGeom>
          <a:noFill/>
          <a:ln>
            <a:solidFill>
              <a:srgbClr val="FF0000"/>
            </a:solidFill>
          </a:ln>
        </p:spPr>
        <p:txBody>
          <a:bodyPr wrap="square" rtlCol="0">
            <a:spAutoFit/>
          </a:bodyPr>
          <a:lstStyle/>
          <a:p>
            <a:r>
              <a:rPr lang="en-US" dirty="0" smtClean="0">
                <a:solidFill>
                  <a:srgbClr val="FF0000"/>
                </a:solidFill>
              </a:rPr>
              <a:t>Thanks to Richard Lathrop</a:t>
            </a:r>
            <a:endParaRPr lang="en-US" dirty="0">
              <a:solidFill>
                <a:srgbClr val="FF0000"/>
              </a:solidFill>
            </a:endParaRPr>
          </a:p>
        </p:txBody>
      </p:sp>
    </p:spTree>
    <p:extLst>
      <p:ext uri="{BB962C8B-B14F-4D97-AF65-F5344CB8AC3E}">
        <p14:creationId xmlns:p14="http://schemas.microsoft.com/office/powerpoint/2010/main" val="2677513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362" name="Group 53"/>
          <p:cNvGrpSpPr>
            <a:grpSpLocks/>
          </p:cNvGrpSpPr>
          <p:nvPr/>
        </p:nvGrpSpPr>
        <p:grpSpPr bwMode="auto">
          <a:xfrm>
            <a:off x="533400" y="1676401"/>
            <a:ext cx="7818967" cy="4373563"/>
            <a:chOff x="533400" y="1676400"/>
            <a:chExt cx="7818438" cy="4373563"/>
          </a:xfrm>
        </p:grpSpPr>
        <p:sp>
          <p:nvSpPr>
            <p:cNvPr id="306179" name="Rectangle 3"/>
            <p:cNvSpPr>
              <a:spLocks noChangeArrowheads="1"/>
            </p:cNvSpPr>
            <p:nvPr/>
          </p:nvSpPr>
          <p:spPr bwMode="auto">
            <a:xfrm>
              <a:off x="7055114" y="5400675"/>
              <a:ext cx="1296724" cy="619125"/>
            </a:xfrm>
            <a:prstGeom prst="rect">
              <a:avLst/>
            </a:prstGeom>
            <a:noFill/>
            <a:ln w="25400">
              <a:solidFill>
                <a:schemeClr val="tx1"/>
              </a:solidFill>
              <a:miter lim="800000"/>
              <a:headEnd/>
              <a:tailEnd/>
            </a:ln>
            <a:effectLst/>
          </p:spPr>
          <p:txBody>
            <a:bodyPr/>
            <a:lstStyle>
              <a:lvl1pPr marL="342900" indent="-342900">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
                  <a:srgbClr val="618FFD"/>
                </a:buClr>
                <a:buSzPct val="60000"/>
                <a:buFont typeface="Wingdings" pitchFamily="2" charset="2"/>
                <a:buNone/>
              </a:pPr>
              <a:r>
                <a:rPr lang="en-US" altLang="en-US" sz="1600" smtClean="0">
                  <a:solidFill>
                    <a:srgbClr val="000000"/>
                  </a:solidFill>
                  <a:effectLst>
                    <a:outerShdw blurRad="38100" dist="38100" dir="2700000" algn="tl">
                      <a:srgbClr val="000000"/>
                    </a:outerShdw>
                  </a:effectLst>
                  <a:latin typeface="Times New Roman" pitchFamily="18" charset="0"/>
                  <a:cs typeface="Times New Roman" pitchFamily="18" charset="0"/>
                </a:rPr>
                <a:t>Example M</a:t>
              </a:r>
              <a:endParaRPr lang="en-US" altLang="en-US" sz="1600" smtClean="0">
                <a:solidFill>
                  <a:srgbClr val="000000"/>
                </a:solidFill>
                <a:effectLst>
                  <a:outerShdw blurRad="38100" dist="38100" dir="2700000" algn="tl">
                    <a:srgbClr val="000000"/>
                  </a:outerShdw>
                </a:effectLst>
                <a:latin typeface="Times New Roman" pitchFamily="18" charset="0"/>
                <a:cs typeface="+mn-cs"/>
              </a:endParaRPr>
            </a:p>
          </p:txBody>
        </p:sp>
        <p:sp>
          <p:nvSpPr>
            <p:cNvPr id="306180" name="Rectangle 4"/>
            <p:cNvSpPr>
              <a:spLocks noChangeArrowheads="1"/>
            </p:cNvSpPr>
            <p:nvPr/>
          </p:nvSpPr>
          <p:spPr bwMode="auto">
            <a:xfrm>
              <a:off x="7055114" y="4778375"/>
              <a:ext cx="1296724" cy="622300"/>
            </a:xfrm>
            <a:prstGeom prst="rect">
              <a:avLst/>
            </a:prstGeom>
            <a:noFill/>
            <a:ln w="25400">
              <a:solidFill>
                <a:schemeClr val="tx1"/>
              </a:solidFill>
              <a:miter lim="800000"/>
              <a:headEnd/>
              <a:tailEnd/>
            </a:ln>
            <a:effectLst/>
          </p:spPr>
          <p:txBody>
            <a:bodyPr/>
            <a:lstStyle>
              <a:lvl1pPr marL="342900" indent="-342900">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
                  <a:srgbClr val="618FFD"/>
                </a:buClr>
                <a:buSzPct val="60000"/>
                <a:buFont typeface="Wingdings" pitchFamily="2" charset="2"/>
                <a:buNone/>
              </a:pPr>
              <a:r>
                <a:rPr lang="en-US" altLang="en-US" sz="1600" smtClean="0">
                  <a:solidFill>
                    <a:srgbClr val="000000"/>
                  </a:solidFill>
                  <a:effectLst>
                    <a:outerShdw blurRad="38100" dist="38100" dir="2700000" algn="tl">
                      <a:srgbClr val="000000"/>
                    </a:outerShdw>
                  </a:effectLst>
                  <a:latin typeface="Times New Roman" pitchFamily="18" charset="0"/>
                  <a:cs typeface="Times New Roman" pitchFamily="18" charset="0"/>
                </a:rPr>
                <a:t>…</a:t>
              </a:r>
              <a:endParaRPr lang="en-US" altLang="en-US" sz="1600" smtClean="0">
                <a:solidFill>
                  <a:srgbClr val="000000"/>
                </a:solidFill>
                <a:effectLst>
                  <a:outerShdw blurRad="38100" dist="38100" dir="2700000" algn="tl">
                    <a:srgbClr val="000000"/>
                  </a:outerShdw>
                </a:effectLst>
                <a:latin typeface="Times New Roman" pitchFamily="18" charset="0"/>
                <a:cs typeface="+mn-cs"/>
              </a:endParaRPr>
            </a:p>
          </p:txBody>
        </p:sp>
        <p:sp>
          <p:nvSpPr>
            <p:cNvPr id="306181" name="Rectangle 5"/>
            <p:cNvSpPr>
              <a:spLocks noChangeArrowheads="1"/>
            </p:cNvSpPr>
            <p:nvPr/>
          </p:nvSpPr>
          <p:spPr bwMode="auto">
            <a:xfrm>
              <a:off x="7055114" y="4159250"/>
              <a:ext cx="1296724" cy="619125"/>
            </a:xfrm>
            <a:prstGeom prst="rect">
              <a:avLst/>
            </a:prstGeom>
            <a:noFill/>
            <a:ln w="25400">
              <a:solidFill>
                <a:schemeClr val="tx1"/>
              </a:solidFill>
              <a:miter lim="800000"/>
              <a:headEnd/>
              <a:tailEnd/>
            </a:ln>
            <a:effectLst/>
          </p:spPr>
          <p:txBody>
            <a:bodyPr/>
            <a:lstStyle>
              <a:lvl1pPr marL="342900" indent="-342900">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
                  <a:srgbClr val="618FFD"/>
                </a:buClr>
                <a:buSzPct val="60000"/>
                <a:buFont typeface="Wingdings" pitchFamily="2" charset="2"/>
                <a:buNone/>
              </a:pPr>
              <a:r>
                <a:rPr lang="en-US" altLang="en-US" sz="1600" smtClean="0">
                  <a:solidFill>
                    <a:srgbClr val="000000"/>
                  </a:solidFill>
                  <a:effectLst>
                    <a:outerShdw blurRad="38100" dist="38100" dir="2700000" algn="tl">
                      <a:srgbClr val="000000"/>
                    </a:outerShdw>
                  </a:effectLst>
                  <a:latin typeface="Times New Roman" pitchFamily="18" charset="0"/>
                  <a:cs typeface="Times New Roman" pitchFamily="18" charset="0"/>
                </a:rPr>
                <a:t>Example N+4</a:t>
              </a:r>
              <a:endParaRPr lang="en-US" altLang="en-US" sz="1600" smtClean="0">
                <a:solidFill>
                  <a:srgbClr val="000000"/>
                </a:solidFill>
                <a:effectLst>
                  <a:outerShdw blurRad="38100" dist="38100" dir="2700000" algn="tl">
                    <a:srgbClr val="000000"/>
                  </a:outerShdw>
                </a:effectLst>
                <a:latin typeface="Times New Roman" pitchFamily="18" charset="0"/>
                <a:cs typeface="+mn-cs"/>
              </a:endParaRPr>
            </a:p>
          </p:txBody>
        </p:sp>
        <p:sp>
          <p:nvSpPr>
            <p:cNvPr id="306182" name="Rectangle 6"/>
            <p:cNvSpPr>
              <a:spLocks noChangeArrowheads="1"/>
            </p:cNvSpPr>
            <p:nvPr/>
          </p:nvSpPr>
          <p:spPr bwMode="auto">
            <a:xfrm>
              <a:off x="7055114" y="3536950"/>
              <a:ext cx="1296724" cy="622300"/>
            </a:xfrm>
            <a:prstGeom prst="rect">
              <a:avLst/>
            </a:prstGeom>
            <a:noFill/>
            <a:ln w="25400">
              <a:solidFill>
                <a:schemeClr val="tx1"/>
              </a:solidFill>
              <a:miter lim="800000"/>
              <a:headEnd/>
              <a:tailEnd/>
            </a:ln>
            <a:effectLst/>
          </p:spPr>
          <p:txBody>
            <a:bodyPr/>
            <a:lstStyle>
              <a:lvl1pPr marL="342900" indent="-342900">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
                  <a:srgbClr val="618FFD"/>
                </a:buClr>
                <a:buSzPct val="60000"/>
                <a:buFont typeface="Wingdings" pitchFamily="2" charset="2"/>
                <a:buNone/>
              </a:pPr>
              <a:r>
                <a:rPr lang="en-US" altLang="en-US" sz="1600" smtClean="0">
                  <a:solidFill>
                    <a:srgbClr val="000000"/>
                  </a:solidFill>
                  <a:effectLst>
                    <a:outerShdw blurRad="38100" dist="38100" dir="2700000" algn="tl">
                      <a:srgbClr val="000000"/>
                    </a:outerShdw>
                  </a:effectLst>
                  <a:latin typeface="Times New Roman" pitchFamily="18" charset="0"/>
                  <a:cs typeface="Times New Roman" pitchFamily="18" charset="0"/>
                </a:rPr>
                <a:t>Example N+3</a:t>
              </a:r>
              <a:endParaRPr lang="en-US" altLang="en-US" sz="1600" smtClean="0">
                <a:solidFill>
                  <a:srgbClr val="000000"/>
                </a:solidFill>
                <a:effectLst>
                  <a:outerShdw blurRad="38100" dist="38100" dir="2700000" algn="tl">
                    <a:srgbClr val="000000"/>
                  </a:outerShdw>
                </a:effectLst>
                <a:latin typeface="Times New Roman" pitchFamily="18" charset="0"/>
                <a:cs typeface="+mn-cs"/>
              </a:endParaRPr>
            </a:p>
          </p:txBody>
        </p:sp>
        <p:sp>
          <p:nvSpPr>
            <p:cNvPr id="306183" name="Rectangle 7"/>
            <p:cNvSpPr>
              <a:spLocks noChangeArrowheads="1"/>
            </p:cNvSpPr>
            <p:nvPr/>
          </p:nvSpPr>
          <p:spPr bwMode="auto">
            <a:xfrm>
              <a:off x="7055114" y="2917825"/>
              <a:ext cx="1296724" cy="619125"/>
            </a:xfrm>
            <a:prstGeom prst="rect">
              <a:avLst/>
            </a:prstGeom>
            <a:noFill/>
            <a:ln w="25400">
              <a:solidFill>
                <a:schemeClr val="tx1"/>
              </a:solidFill>
              <a:miter lim="800000"/>
              <a:headEnd/>
              <a:tailEnd/>
            </a:ln>
            <a:effectLst/>
          </p:spPr>
          <p:txBody>
            <a:bodyPr/>
            <a:lstStyle>
              <a:lvl1pPr marL="342900" indent="-342900">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
                  <a:srgbClr val="618FFD"/>
                </a:buClr>
                <a:buSzPct val="60000"/>
                <a:buFont typeface="Wingdings" pitchFamily="2" charset="2"/>
                <a:buNone/>
              </a:pPr>
              <a:r>
                <a:rPr lang="en-US" altLang="en-US" sz="1600" smtClean="0">
                  <a:solidFill>
                    <a:srgbClr val="000000"/>
                  </a:solidFill>
                  <a:effectLst>
                    <a:outerShdw blurRad="38100" dist="38100" dir="2700000" algn="tl">
                      <a:srgbClr val="000000"/>
                    </a:outerShdw>
                  </a:effectLst>
                  <a:latin typeface="Times New Roman" pitchFamily="18" charset="0"/>
                  <a:cs typeface="Times New Roman" pitchFamily="18" charset="0"/>
                </a:rPr>
                <a:t>Example N+2</a:t>
              </a:r>
              <a:endParaRPr lang="en-US" altLang="en-US" sz="1600" smtClean="0">
                <a:solidFill>
                  <a:srgbClr val="000000"/>
                </a:solidFill>
                <a:effectLst>
                  <a:outerShdw blurRad="38100" dist="38100" dir="2700000" algn="tl">
                    <a:srgbClr val="000000"/>
                  </a:outerShdw>
                </a:effectLst>
                <a:latin typeface="Times New Roman" pitchFamily="18" charset="0"/>
                <a:cs typeface="+mn-cs"/>
              </a:endParaRPr>
            </a:p>
          </p:txBody>
        </p:sp>
        <p:sp>
          <p:nvSpPr>
            <p:cNvPr id="306184" name="Rectangle 8"/>
            <p:cNvSpPr>
              <a:spLocks noChangeArrowheads="1"/>
            </p:cNvSpPr>
            <p:nvPr/>
          </p:nvSpPr>
          <p:spPr bwMode="auto">
            <a:xfrm>
              <a:off x="7055114" y="2295525"/>
              <a:ext cx="1296724" cy="622300"/>
            </a:xfrm>
            <a:prstGeom prst="rect">
              <a:avLst/>
            </a:prstGeom>
            <a:noFill/>
            <a:ln w="25400">
              <a:solidFill>
                <a:schemeClr val="tx1"/>
              </a:solidFill>
              <a:miter lim="800000"/>
              <a:headEnd/>
              <a:tailEnd/>
            </a:ln>
            <a:effectLst/>
          </p:spPr>
          <p:txBody>
            <a:bodyPr/>
            <a:lstStyle>
              <a:lvl1pPr marL="342900" indent="-342900">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
                  <a:srgbClr val="618FFD"/>
                </a:buClr>
                <a:buSzPct val="60000"/>
                <a:buFont typeface="Wingdings" pitchFamily="2" charset="2"/>
                <a:buNone/>
              </a:pPr>
              <a:r>
                <a:rPr lang="en-US" altLang="en-US" sz="1600" smtClean="0">
                  <a:solidFill>
                    <a:srgbClr val="000000"/>
                  </a:solidFill>
                  <a:effectLst>
                    <a:outerShdw blurRad="38100" dist="38100" dir="2700000" algn="tl">
                      <a:srgbClr val="000000"/>
                    </a:outerShdw>
                  </a:effectLst>
                  <a:latin typeface="Times New Roman" pitchFamily="18" charset="0"/>
                  <a:cs typeface="Times New Roman" pitchFamily="18" charset="0"/>
                </a:rPr>
                <a:t>Example N+1</a:t>
              </a:r>
              <a:endParaRPr lang="en-US" altLang="en-US" sz="1600" smtClean="0">
                <a:solidFill>
                  <a:srgbClr val="000000"/>
                </a:solidFill>
                <a:effectLst>
                  <a:outerShdw blurRad="38100" dist="38100" dir="2700000" algn="tl">
                    <a:srgbClr val="000000"/>
                  </a:outerShdw>
                </a:effectLst>
                <a:latin typeface="Times New Roman" pitchFamily="18" charset="0"/>
                <a:cs typeface="+mn-cs"/>
              </a:endParaRPr>
            </a:p>
          </p:txBody>
        </p:sp>
        <p:sp>
          <p:nvSpPr>
            <p:cNvPr id="306185" name="Rectangle 9"/>
            <p:cNvSpPr>
              <a:spLocks noChangeArrowheads="1"/>
            </p:cNvSpPr>
            <p:nvPr/>
          </p:nvSpPr>
          <p:spPr bwMode="auto">
            <a:xfrm>
              <a:off x="7055114" y="1676400"/>
              <a:ext cx="1296724" cy="619125"/>
            </a:xfrm>
            <a:prstGeom prst="rect">
              <a:avLst/>
            </a:prstGeom>
            <a:noFill/>
            <a:ln w="25400">
              <a:solidFill>
                <a:schemeClr val="tx1"/>
              </a:solidFill>
              <a:miter lim="800000"/>
              <a:headEnd/>
              <a:tailEnd/>
            </a:ln>
            <a:effectLst/>
          </p:spPr>
          <p:txBody>
            <a:bodyPr/>
            <a:lstStyle>
              <a:lvl1pPr marL="342900" indent="-342900">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a:buClr>
                  <a:srgbClr val="618FFD"/>
                </a:buClr>
                <a:buSzPct val="60000"/>
                <a:buFont typeface="Wingdings" pitchFamily="2" charset="2"/>
                <a:buNone/>
              </a:pPr>
              <a:r>
                <a:rPr lang="en-US" altLang="en-US" sz="2000" b="1" smtClean="0">
                  <a:solidFill>
                    <a:srgbClr val="000000"/>
                  </a:solidFill>
                  <a:effectLst>
                    <a:outerShdw blurRad="38100" dist="38100" dir="2700000" algn="tl">
                      <a:srgbClr val="000000"/>
                    </a:outerShdw>
                  </a:effectLst>
                  <a:latin typeface="Times New Roman" pitchFamily="18" charset="0"/>
                  <a:cs typeface="Times New Roman" pitchFamily="18" charset="0"/>
                </a:rPr>
                <a:t>Unknown</a:t>
              </a:r>
              <a:endParaRPr lang="en-US" altLang="en-US" sz="2000" b="1" smtClean="0">
                <a:solidFill>
                  <a:srgbClr val="000000"/>
                </a:solidFill>
                <a:effectLst>
                  <a:outerShdw blurRad="38100" dist="38100" dir="2700000" algn="tl">
                    <a:srgbClr val="000000"/>
                  </a:outerShdw>
                </a:effectLst>
                <a:latin typeface="Times New Roman" pitchFamily="18" charset="0"/>
                <a:cs typeface="+mn-cs"/>
              </a:endParaRPr>
            </a:p>
          </p:txBody>
        </p:sp>
        <p:sp>
          <p:nvSpPr>
            <p:cNvPr id="306186" name="Line 10"/>
            <p:cNvSpPr>
              <a:spLocks noChangeShapeType="1"/>
            </p:cNvSpPr>
            <p:nvPr/>
          </p:nvSpPr>
          <p:spPr bwMode="auto">
            <a:xfrm>
              <a:off x="7055114" y="1676400"/>
              <a:ext cx="1296724" cy="0"/>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87" name="Line 11"/>
            <p:cNvSpPr>
              <a:spLocks noChangeShapeType="1"/>
            </p:cNvSpPr>
            <p:nvPr/>
          </p:nvSpPr>
          <p:spPr bwMode="auto">
            <a:xfrm>
              <a:off x="7055114" y="6019800"/>
              <a:ext cx="1296724" cy="0"/>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88" name="Line 12"/>
            <p:cNvSpPr>
              <a:spLocks noChangeShapeType="1"/>
            </p:cNvSpPr>
            <p:nvPr/>
          </p:nvSpPr>
          <p:spPr bwMode="auto">
            <a:xfrm>
              <a:off x="7055114" y="1676400"/>
              <a:ext cx="0" cy="3101975"/>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89" name="Line 13"/>
            <p:cNvSpPr>
              <a:spLocks noChangeShapeType="1"/>
            </p:cNvSpPr>
            <p:nvPr/>
          </p:nvSpPr>
          <p:spPr bwMode="auto">
            <a:xfrm>
              <a:off x="8351838" y="1676400"/>
              <a:ext cx="0" cy="3101975"/>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90" name="Line 14"/>
            <p:cNvSpPr>
              <a:spLocks noChangeShapeType="1"/>
            </p:cNvSpPr>
            <p:nvPr/>
          </p:nvSpPr>
          <p:spPr bwMode="auto">
            <a:xfrm>
              <a:off x="7055114" y="2295525"/>
              <a:ext cx="1296724" cy="0"/>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91" name="Line 15"/>
            <p:cNvSpPr>
              <a:spLocks noChangeShapeType="1"/>
            </p:cNvSpPr>
            <p:nvPr/>
          </p:nvSpPr>
          <p:spPr bwMode="auto">
            <a:xfrm>
              <a:off x="7055114" y="2917825"/>
              <a:ext cx="1296724" cy="0"/>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92" name="Line 16"/>
            <p:cNvSpPr>
              <a:spLocks noChangeShapeType="1"/>
            </p:cNvSpPr>
            <p:nvPr/>
          </p:nvSpPr>
          <p:spPr bwMode="auto">
            <a:xfrm>
              <a:off x="7055114" y="3536950"/>
              <a:ext cx="1296724" cy="0"/>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93" name="Line 17"/>
            <p:cNvSpPr>
              <a:spLocks noChangeShapeType="1"/>
            </p:cNvSpPr>
            <p:nvPr/>
          </p:nvSpPr>
          <p:spPr bwMode="auto">
            <a:xfrm>
              <a:off x="7055114" y="4159250"/>
              <a:ext cx="1296724" cy="0"/>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94" name="Line 18"/>
            <p:cNvSpPr>
              <a:spLocks noChangeShapeType="1"/>
            </p:cNvSpPr>
            <p:nvPr/>
          </p:nvSpPr>
          <p:spPr bwMode="auto">
            <a:xfrm>
              <a:off x="7055114" y="4778375"/>
              <a:ext cx="1296724" cy="0"/>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95" name="Line 19"/>
            <p:cNvSpPr>
              <a:spLocks noChangeShapeType="1"/>
            </p:cNvSpPr>
            <p:nvPr/>
          </p:nvSpPr>
          <p:spPr bwMode="auto">
            <a:xfrm>
              <a:off x="7055114" y="4778375"/>
              <a:ext cx="0" cy="622300"/>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96" name="Line 20"/>
            <p:cNvSpPr>
              <a:spLocks noChangeShapeType="1"/>
            </p:cNvSpPr>
            <p:nvPr/>
          </p:nvSpPr>
          <p:spPr bwMode="auto">
            <a:xfrm>
              <a:off x="8351838" y="4778375"/>
              <a:ext cx="0" cy="622300"/>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97" name="Line 21"/>
            <p:cNvSpPr>
              <a:spLocks noChangeShapeType="1"/>
            </p:cNvSpPr>
            <p:nvPr/>
          </p:nvSpPr>
          <p:spPr bwMode="auto">
            <a:xfrm>
              <a:off x="7055114" y="5400675"/>
              <a:ext cx="1296724" cy="0"/>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98" name="Line 22"/>
            <p:cNvSpPr>
              <a:spLocks noChangeShapeType="1"/>
            </p:cNvSpPr>
            <p:nvPr/>
          </p:nvSpPr>
          <p:spPr bwMode="auto">
            <a:xfrm>
              <a:off x="7055114" y="5400675"/>
              <a:ext cx="0" cy="619125"/>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sp>
          <p:nvSpPr>
            <p:cNvPr id="306199" name="Line 23"/>
            <p:cNvSpPr>
              <a:spLocks noChangeShapeType="1"/>
            </p:cNvSpPr>
            <p:nvPr/>
          </p:nvSpPr>
          <p:spPr bwMode="auto">
            <a:xfrm>
              <a:off x="8351838" y="5400675"/>
              <a:ext cx="0" cy="619125"/>
            </a:xfrm>
            <a:prstGeom prst="line">
              <a:avLst/>
            </a:prstGeom>
            <a:noFill/>
            <a:ln w="25400" cap="rnd">
              <a:solidFill>
                <a:schemeClr val="tx1"/>
              </a:solidFill>
              <a:round/>
              <a:headEnd/>
              <a:tailEnd/>
            </a:ln>
            <a:effectLst/>
          </p:spPr>
          <p:txBody>
            <a:bodyPr/>
            <a:lstStyle/>
            <a:p>
              <a:pPr defTabSz="914400" fontAlgn="auto">
                <a:spcBef>
                  <a:spcPts val="0"/>
                </a:spcBef>
                <a:spcAft>
                  <a:spcPts val="0"/>
                </a:spcAft>
                <a:buClrTx/>
                <a:buSzTx/>
                <a:buFontTx/>
                <a:buNone/>
                <a:defRPr/>
              </a:pPr>
              <a:endParaRPr lang="en-US">
                <a:solidFill>
                  <a:srgbClr val="000000"/>
                </a:solidFill>
                <a:effectLst>
                  <a:outerShdw blurRad="38100" dist="38100" dir="2700000" algn="tl">
                    <a:srgbClr val="000000">
                      <a:alpha val="43137"/>
                    </a:srgbClr>
                  </a:outerShdw>
                </a:effectLst>
                <a:latin typeface="Times New Roman"/>
                <a:cs typeface="+mn-cs"/>
              </a:endParaRPr>
            </a:p>
          </p:txBody>
        </p:sp>
        <p:grpSp>
          <p:nvGrpSpPr>
            <p:cNvPr id="15397" name="Group 52"/>
            <p:cNvGrpSpPr>
              <a:grpSpLocks/>
            </p:cNvGrpSpPr>
            <p:nvPr/>
          </p:nvGrpSpPr>
          <p:grpSpPr bwMode="auto">
            <a:xfrm>
              <a:off x="533400" y="1749425"/>
              <a:ext cx="1828800" cy="4300538"/>
              <a:chOff x="533400" y="1749425"/>
              <a:chExt cx="1828800" cy="4300538"/>
            </a:xfrm>
          </p:grpSpPr>
          <p:sp>
            <p:nvSpPr>
              <p:cNvPr id="15398" name="Rectangle 24"/>
              <p:cNvSpPr>
                <a:spLocks noChangeArrowheads="1"/>
              </p:cNvSpPr>
              <p:nvPr/>
            </p:nvSpPr>
            <p:spPr bwMode="auto">
              <a:xfrm>
                <a:off x="838200" y="4818063"/>
                <a:ext cx="1243013" cy="708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Tx/>
                  <a:buSzTx/>
                  <a:buFontTx/>
                  <a:buNone/>
                </a:pPr>
                <a:r>
                  <a:rPr lang="en-US" altLang="en-US" sz="1600" smtClean="0">
                    <a:solidFill>
                      <a:srgbClr val="000000"/>
                    </a:solidFill>
                    <a:latin typeface="Times New Roman" pitchFamily="18" charset="0"/>
                    <a:cs typeface="Times New Roman" pitchFamily="18" charset="0"/>
                  </a:rPr>
                  <a:t>Example N</a:t>
                </a:r>
                <a:endParaRPr lang="en-US" altLang="en-US" sz="1600" smtClean="0">
                  <a:solidFill>
                    <a:srgbClr val="000000"/>
                  </a:solidFill>
                  <a:latin typeface="Arial" charset="0"/>
                  <a:cs typeface="+mn-cs"/>
                </a:endParaRPr>
              </a:p>
            </p:txBody>
          </p:sp>
          <p:sp>
            <p:nvSpPr>
              <p:cNvPr id="15399" name="Rectangle 25"/>
              <p:cNvSpPr>
                <a:spLocks noChangeArrowheads="1"/>
              </p:cNvSpPr>
              <p:nvPr/>
            </p:nvSpPr>
            <p:spPr bwMode="auto">
              <a:xfrm>
                <a:off x="838200" y="4203700"/>
                <a:ext cx="1243013" cy="6143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Tx/>
                  <a:buSzTx/>
                  <a:buFontTx/>
                  <a:buNone/>
                </a:pPr>
                <a:r>
                  <a:rPr lang="en-US" altLang="en-US" sz="1600" smtClean="0">
                    <a:solidFill>
                      <a:srgbClr val="000000"/>
                    </a:solidFill>
                    <a:latin typeface="Times New Roman" pitchFamily="18" charset="0"/>
                    <a:cs typeface="Times New Roman" pitchFamily="18" charset="0"/>
                  </a:rPr>
                  <a:t>…</a:t>
                </a:r>
                <a:endParaRPr lang="en-US" altLang="en-US" sz="1600" smtClean="0">
                  <a:solidFill>
                    <a:srgbClr val="000000"/>
                  </a:solidFill>
                  <a:latin typeface="Arial" charset="0"/>
                  <a:cs typeface="+mn-cs"/>
                </a:endParaRPr>
              </a:p>
            </p:txBody>
          </p:sp>
          <p:sp>
            <p:nvSpPr>
              <p:cNvPr id="15400" name="Rectangle 26"/>
              <p:cNvSpPr>
                <a:spLocks noChangeArrowheads="1"/>
              </p:cNvSpPr>
              <p:nvPr/>
            </p:nvSpPr>
            <p:spPr bwMode="auto">
              <a:xfrm>
                <a:off x="838200" y="3590925"/>
                <a:ext cx="1243013" cy="6127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Tx/>
                  <a:buSzTx/>
                  <a:buFontTx/>
                  <a:buNone/>
                </a:pPr>
                <a:r>
                  <a:rPr lang="en-US" altLang="en-US" sz="1600" smtClean="0">
                    <a:solidFill>
                      <a:srgbClr val="000000"/>
                    </a:solidFill>
                    <a:latin typeface="Times New Roman" pitchFamily="18" charset="0"/>
                    <a:cs typeface="Times New Roman" pitchFamily="18" charset="0"/>
                  </a:rPr>
                  <a:t>Example 3</a:t>
                </a:r>
                <a:endParaRPr lang="en-US" altLang="en-US" sz="1600" smtClean="0">
                  <a:solidFill>
                    <a:srgbClr val="000000"/>
                  </a:solidFill>
                  <a:latin typeface="Arial" charset="0"/>
                  <a:cs typeface="+mn-cs"/>
                </a:endParaRPr>
              </a:p>
            </p:txBody>
          </p:sp>
          <p:sp>
            <p:nvSpPr>
              <p:cNvPr id="15401" name="Rectangle 27"/>
              <p:cNvSpPr>
                <a:spLocks noChangeArrowheads="1"/>
              </p:cNvSpPr>
              <p:nvPr/>
            </p:nvSpPr>
            <p:spPr bwMode="auto">
              <a:xfrm>
                <a:off x="838200" y="2976563"/>
                <a:ext cx="1243013" cy="6143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Tx/>
                  <a:buSzTx/>
                  <a:buFontTx/>
                  <a:buNone/>
                </a:pPr>
                <a:r>
                  <a:rPr lang="en-US" altLang="en-US" sz="1600" smtClean="0">
                    <a:solidFill>
                      <a:srgbClr val="000000"/>
                    </a:solidFill>
                    <a:latin typeface="Times New Roman" pitchFamily="18" charset="0"/>
                    <a:cs typeface="Times New Roman" pitchFamily="18" charset="0"/>
                  </a:rPr>
                  <a:t>Example 2</a:t>
                </a:r>
                <a:endParaRPr lang="en-US" altLang="en-US" sz="1600" smtClean="0">
                  <a:solidFill>
                    <a:srgbClr val="000000"/>
                  </a:solidFill>
                  <a:latin typeface="Arial" charset="0"/>
                  <a:cs typeface="+mn-cs"/>
                </a:endParaRPr>
              </a:p>
            </p:txBody>
          </p:sp>
          <p:sp>
            <p:nvSpPr>
              <p:cNvPr id="15402" name="Rectangle 28"/>
              <p:cNvSpPr>
                <a:spLocks noChangeArrowheads="1"/>
              </p:cNvSpPr>
              <p:nvPr/>
            </p:nvSpPr>
            <p:spPr bwMode="auto">
              <a:xfrm>
                <a:off x="838200" y="2363788"/>
                <a:ext cx="1243013" cy="6127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Tx/>
                  <a:buSzTx/>
                  <a:buFontTx/>
                  <a:buNone/>
                </a:pPr>
                <a:r>
                  <a:rPr lang="en-US" altLang="en-US" sz="1600" smtClean="0">
                    <a:solidFill>
                      <a:srgbClr val="000000"/>
                    </a:solidFill>
                    <a:latin typeface="Times New Roman" pitchFamily="18" charset="0"/>
                    <a:cs typeface="Times New Roman" pitchFamily="18" charset="0"/>
                  </a:rPr>
                  <a:t>Example 1</a:t>
                </a:r>
                <a:endParaRPr lang="en-US" altLang="en-US" sz="1600" smtClean="0">
                  <a:solidFill>
                    <a:srgbClr val="000000"/>
                  </a:solidFill>
                  <a:latin typeface="Arial" charset="0"/>
                  <a:cs typeface="+mn-cs"/>
                </a:endParaRPr>
              </a:p>
            </p:txBody>
          </p:sp>
          <p:sp>
            <p:nvSpPr>
              <p:cNvPr id="15403" name="Rectangle 29"/>
              <p:cNvSpPr>
                <a:spLocks noChangeArrowheads="1"/>
              </p:cNvSpPr>
              <p:nvPr/>
            </p:nvSpPr>
            <p:spPr bwMode="auto">
              <a:xfrm>
                <a:off x="838200" y="1749425"/>
                <a:ext cx="1243013" cy="6143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a:buClrTx/>
                  <a:buSzTx/>
                  <a:buFontTx/>
                  <a:buNone/>
                </a:pPr>
                <a:r>
                  <a:rPr lang="en-US" altLang="en-US" sz="2000" b="1" smtClean="0">
                    <a:solidFill>
                      <a:srgbClr val="000000"/>
                    </a:solidFill>
                    <a:latin typeface="Times New Roman" pitchFamily="18" charset="0"/>
                    <a:cs typeface="Times New Roman" pitchFamily="18" charset="0"/>
                  </a:rPr>
                  <a:t>Known</a:t>
                </a:r>
                <a:endParaRPr lang="en-US" altLang="en-US" sz="2000" b="1" smtClean="0">
                  <a:solidFill>
                    <a:srgbClr val="000000"/>
                  </a:solidFill>
                  <a:latin typeface="Arial" charset="0"/>
                  <a:cs typeface="+mn-cs"/>
                </a:endParaRPr>
              </a:p>
            </p:txBody>
          </p:sp>
          <p:sp>
            <p:nvSpPr>
              <p:cNvPr id="15404" name="Line 30"/>
              <p:cNvSpPr>
                <a:spLocks noChangeShapeType="1"/>
              </p:cNvSpPr>
              <p:nvPr/>
            </p:nvSpPr>
            <p:spPr bwMode="auto">
              <a:xfrm>
                <a:off x="838200" y="1749425"/>
                <a:ext cx="1243013" cy="0"/>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05" name="Line 31"/>
              <p:cNvSpPr>
                <a:spLocks noChangeShapeType="1"/>
              </p:cNvSpPr>
              <p:nvPr/>
            </p:nvSpPr>
            <p:spPr bwMode="auto">
              <a:xfrm>
                <a:off x="838200" y="5526088"/>
                <a:ext cx="1243013" cy="0"/>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06" name="Line 32"/>
              <p:cNvSpPr>
                <a:spLocks noChangeShapeType="1"/>
              </p:cNvSpPr>
              <p:nvPr/>
            </p:nvSpPr>
            <p:spPr bwMode="auto">
              <a:xfrm>
                <a:off x="838200" y="1749425"/>
                <a:ext cx="0" cy="24542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07" name="Line 33"/>
              <p:cNvSpPr>
                <a:spLocks noChangeShapeType="1"/>
              </p:cNvSpPr>
              <p:nvPr/>
            </p:nvSpPr>
            <p:spPr bwMode="auto">
              <a:xfrm>
                <a:off x="2081213" y="1749425"/>
                <a:ext cx="0" cy="24542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08" name="Line 34"/>
              <p:cNvSpPr>
                <a:spLocks noChangeShapeType="1"/>
              </p:cNvSpPr>
              <p:nvPr/>
            </p:nvSpPr>
            <p:spPr bwMode="auto">
              <a:xfrm>
                <a:off x="838200" y="2363788"/>
                <a:ext cx="1243013" cy="0"/>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09" name="Line 35"/>
              <p:cNvSpPr>
                <a:spLocks noChangeShapeType="1"/>
              </p:cNvSpPr>
              <p:nvPr/>
            </p:nvSpPr>
            <p:spPr bwMode="auto">
              <a:xfrm>
                <a:off x="838200" y="2976563"/>
                <a:ext cx="1243013" cy="0"/>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10" name="Line 36"/>
              <p:cNvSpPr>
                <a:spLocks noChangeShapeType="1"/>
              </p:cNvSpPr>
              <p:nvPr/>
            </p:nvSpPr>
            <p:spPr bwMode="auto">
              <a:xfrm>
                <a:off x="838200" y="3590925"/>
                <a:ext cx="1243013" cy="0"/>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11" name="Line 37"/>
              <p:cNvSpPr>
                <a:spLocks noChangeShapeType="1"/>
              </p:cNvSpPr>
              <p:nvPr/>
            </p:nvSpPr>
            <p:spPr bwMode="auto">
              <a:xfrm>
                <a:off x="838200" y="4203700"/>
                <a:ext cx="1243013" cy="0"/>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12" name="Line 38"/>
              <p:cNvSpPr>
                <a:spLocks noChangeShapeType="1"/>
              </p:cNvSpPr>
              <p:nvPr/>
            </p:nvSpPr>
            <p:spPr bwMode="auto">
              <a:xfrm>
                <a:off x="838200" y="4203700"/>
                <a:ext cx="0" cy="61436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13" name="Line 39"/>
              <p:cNvSpPr>
                <a:spLocks noChangeShapeType="1"/>
              </p:cNvSpPr>
              <p:nvPr/>
            </p:nvSpPr>
            <p:spPr bwMode="auto">
              <a:xfrm>
                <a:off x="2081213" y="4203700"/>
                <a:ext cx="0" cy="61436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14" name="Line 40"/>
              <p:cNvSpPr>
                <a:spLocks noChangeShapeType="1"/>
              </p:cNvSpPr>
              <p:nvPr/>
            </p:nvSpPr>
            <p:spPr bwMode="auto">
              <a:xfrm>
                <a:off x="838200" y="4818063"/>
                <a:ext cx="1243013" cy="0"/>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15" name="Line 41"/>
              <p:cNvSpPr>
                <a:spLocks noChangeShapeType="1"/>
              </p:cNvSpPr>
              <p:nvPr/>
            </p:nvSpPr>
            <p:spPr bwMode="auto">
              <a:xfrm>
                <a:off x="838200" y="4818063"/>
                <a:ext cx="0" cy="70802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16" name="Line 42"/>
              <p:cNvSpPr>
                <a:spLocks noChangeShapeType="1"/>
              </p:cNvSpPr>
              <p:nvPr/>
            </p:nvSpPr>
            <p:spPr bwMode="auto">
              <a:xfrm>
                <a:off x="2081213" y="4818063"/>
                <a:ext cx="0" cy="70802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eaLnBrk="0" hangingPunct="0">
                  <a:buClrTx/>
                  <a:buSzTx/>
                  <a:buFontTx/>
                  <a:buNone/>
                </a:pPr>
                <a:endParaRPr lang="en-US" sz="3200" smtClean="0">
                  <a:solidFill>
                    <a:srgbClr val="000000"/>
                  </a:solidFill>
                  <a:latin typeface="Helvetica" pitchFamily="34" charset="0"/>
                  <a:cs typeface="+mn-cs"/>
                </a:endParaRPr>
              </a:p>
            </p:txBody>
          </p:sp>
          <p:sp>
            <p:nvSpPr>
              <p:cNvPr id="15417" name="Text Box 48"/>
              <p:cNvSpPr txBox="1">
                <a:spLocks noChangeArrowheads="1"/>
              </p:cNvSpPr>
              <p:nvPr/>
            </p:nvSpPr>
            <p:spPr bwMode="auto">
              <a:xfrm>
                <a:off x="533400" y="5653088"/>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a:spcBef>
                    <a:spcPct val="50000"/>
                  </a:spcBef>
                  <a:buClrTx/>
                  <a:buSzTx/>
                  <a:buFontTx/>
                  <a:buNone/>
                </a:pPr>
                <a:r>
                  <a:rPr lang="en-US" altLang="en-US" sz="2000" smtClean="0">
                    <a:solidFill>
                      <a:srgbClr val="000000"/>
                    </a:solidFill>
                    <a:latin typeface="Arial" charset="0"/>
                    <a:cs typeface="+mn-cs"/>
                  </a:rPr>
                  <a:t>Training Set</a:t>
                </a:r>
              </a:p>
            </p:txBody>
          </p:sp>
        </p:grpSp>
      </p:grpSp>
      <p:grpSp>
        <p:nvGrpSpPr>
          <p:cNvPr id="4" name="Group 54"/>
          <p:cNvGrpSpPr>
            <a:grpSpLocks/>
          </p:cNvGrpSpPr>
          <p:nvPr/>
        </p:nvGrpSpPr>
        <p:grpSpPr bwMode="auto">
          <a:xfrm>
            <a:off x="2259190" y="2514600"/>
            <a:ext cx="3197578" cy="1971675"/>
            <a:chOff x="2259013" y="2514600"/>
            <a:chExt cx="3197225" cy="1971676"/>
          </a:xfrm>
        </p:grpSpPr>
        <p:sp>
          <p:nvSpPr>
            <p:cNvPr id="15373" name="Text Box 43"/>
            <p:cNvSpPr txBox="1">
              <a:spLocks noChangeArrowheads="1"/>
            </p:cNvSpPr>
            <p:nvPr/>
          </p:nvSpPr>
          <p:spPr bwMode="auto">
            <a:xfrm>
              <a:off x="3946516" y="2998788"/>
              <a:ext cx="1509722" cy="14874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spcBef>
                  <a:spcPct val="50000"/>
                </a:spcBef>
                <a:buClrTx/>
                <a:buSzTx/>
                <a:buFontTx/>
                <a:buNone/>
              </a:pPr>
              <a:endParaRPr lang="en-US" altLang="en-US" sz="1800" smtClean="0">
                <a:solidFill>
                  <a:srgbClr val="000000"/>
                </a:solidFill>
                <a:latin typeface="Arial" charset="0"/>
                <a:cs typeface="+mn-cs"/>
              </a:endParaRPr>
            </a:p>
            <a:p>
              <a:pPr algn="ctr" defTabSz="914400">
                <a:spcBef>
                  <a:spcPct val="50000"/>
                </a:spcBef>
                <a:buClrTx/>
                <a:buSzTx/>
                <a:buFontTx/>
                <a:buNone/>
              </a:pPr>
              <a:r>
                <a:rPr lang="en-US" altLang="en-US" sz="2400" smtClean="0">
                  <a:solidFill>
                    <a:srgbClr val="000000"/>
                  </a:solidFill>
                  <a:latin typeface="Arial" charset="0"/>
                  <a:cs typeface="+mn-cs"/>
                </a:rPr>
                <a:t>Classifier</a:t>
              </a:r>
            </a:p>
            <a:p>
              <a:pPr algn="ctr" defTabSz="914400">
                <a:spcBef>
                  <a:spcPct val="50000"/>
                </a:spcBef>
                <a:buClrTx/>
                <a:buSzTx/>
                <a:buFontTx/>
                <a:buNone/>
              </a:pPr>
              <a:endParaRPr lang="en-US" altLang="en-US" sz="2400" smtClean="0">
                <a:solidFill>
                  <a:srgbClr val="000000"/>
                </a:solidFill>
                <a:latin typeface="Arial" charset="0"/>
                <a:cs typeface="+mn-cs"/>
              </a:endParaRPr>
            </a:p>
          </p:txBody>
        </p:sp>
        <p:sp>
          <p:nvSpPr>
            <p:cNvPr id="15374" name="AutoShape 45"/>
            <p:cNvSpPr>
              <a:spLocks noChangeArrowheads="1"/>
            </p:cNvSpPr>
            <p:nvPr/>
          </p:nvSpPr>
          <p:spPr bwMode="auto">
            <a:xfrm>
              <a:off x="2525713" y="3365500"/>
              <a:ext cx="976312" cy="471488"/>
            </a:xfrm>
            <a:prstGeom prst="rightArrow">
              <a:avLst>
                <a:gd name="adj1" fmla="val 50000"/>
                <a:gd name="adj2" fmla="val 51768"/>
              </a:avLst>
            </a:prstGeom>
            <a:solidFill>
              <a:schemeClr val="accent1"/>
            </a:solidFill>
            <a:ln w="9525">
              <a:solidFill>
                <a:schemeClr val="tx1"/>
              </a:solidFill>
              <a:miter lim="800000"/>
              <a:headEnd/>
              <a:tailEnd/>
            </a:ln>
          </p:spPr>
          <p:txBody>
            <a:bodyPr wrap="none" anchor="ct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Tx/>
                <a:buSzTx/>
                <a:buFontTx/>
                <a:buNone/>
              </a:pPr>
              <a:endParaRPr lang="en-US" altLang="en-US" sz="1800" smtClean="0">
                <a:solidFill>
                  <a:srgbClr val="000000"/>
                </a:solidFill>
                <a:latin typeface="Lucida Sans Unicode" pitchFamily="34" charset="0"/>
                <a:cs typeface="+mn-cs"/>
              </a:endParaRPr>
            </a:p>
          </p:txBody>
        </p:sp>
        <p:sp>
          <p:nvSpPr>
            <p:cNvPr id="15375" name="Text Box 46"/>
            <p:cNvSpPr txBox="1">
              <a:spLocks noChangeArrowheads="1"/>
            </p:cNvSpPr>
            <p:nvPr/>
          </p:nvSpPr>
          <p:spPr bwMode="auto">
            <a:xfrm>
              <a:off x="2259013" y="2514600"/>
              <a:ext cx="150972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a:spcBef>
                  <a:spcPct val="50000"/>
                </a:spcBef>
                <a:buClrTx/>
                <a:buSzTx/>
                <a:buFontTx/>
                <a:buNone/>
              </a:pPr>
              <a:r>
                <a:rPr lang="en-US" altLang="en-US" sz="2000" smtClean="0">
                  <a:solidFill>
                    <a:srgbClr val="000000"/>
                  </a:solidFill>
                  <a:latin typeface="Arial" charset="0"/>
                  <a:cs typeface="+mn-cs"/>
                </a:rPr>
                <a:t>Train the Classifier</a:t>
              </a:r>
            </a:p>
          </p:txBody>
        </p:sp>
      </p:grpSp>
      <p:grpSp>
        <p:nvGrpSpPr>
          <p:cNvPr id="5" name="Group 56"/>
          <p:cNvGrpSpPr>
            <a:grpSpLocks/>
          </p:cNvGrpSpPr>
          <p:nvPr/>
        </p:nvGrpSpPr>
        <p:grpSpPr bwMode="auto">
          <a:xfrm>
            <a:off x="2743200" y="5548313"/>
            <a:ext cx="3657600" cy="1223823"/>
            <a:chOff x="2743200" y="5548313"/>
            <a:chExt cx="3657600" cy="1223823"/>
          </a:xfrm>
        </p:grpSpPr>
        <p:sp>
          <p:nvSpPr>
            <p:cNvPr id="15371" name="AutoShape 49"/>
            <p:cNvSpPr>
              <a:spLocks noChangeArrowheads="1"/>
            </p:cNvSpPr>
            <p:nvPr/>
          </p:nvSpPr>
          <p:spPr bwMode="auto">
            <a:xfrm rot="10800000">
              <a:off x="2743200" y="5548313"/>
              <a:ext cx="3657600" cy="471487"/>
            </a:xfrm>
            <a:prstGeom prst="rightArrow">
              <a:avLst>
                <a:gd name="adj1" fmla="val 51519"/>
                <a:gd name="adj2" fmla="val 67340"/>
              </a:avLst>
            </a:prstGeom>
            <a:solidFill>
              <a:schemeClr val="accent1"/>
            </a:solidFill>
            <a:ln w="9525">
              <a:solidFill>
                <a:schemeClr val="tx1"/>
              </a:solidFill>
              <a:miter lim="800000"/>
              <a:headEnd/>
              <a:tailEnd/>
            </a:ln>
          </p:spPr>
          <p:txBody>
            <a:bodyPr wrap="none" anchor="ct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Tx/>
                <a:buSzTx/>
                <a:buFontTx/>
                <a:buNone/>
              </a:pPr>
              <a:endParaRPr lang="en-US" altLang="en-US" sz="1800" smtClean="0">
                <a:solidFill>
                  <a:srgbClr val="000000"/>
                </a:solidFill>
                <a:latin typeface="Lucida Sans Unicode" pitchFamily="34" charset="0"/>
                <a:cs typeface="+mn-cs"/>
              </a:endParaRPr>
            </a:p>
          </p:txBody>
        </p:sp>
        <p:sp>
          <p:nvSpPr>
            <p:cNvPr id="15372" name="Text Box 50"/>
            <p:cNvSpPr txBox="1">
              <a:spLocks noChangeArrowheads="1"/>
            </p:cNvSpPr>
            <p:nvPr/>
          </p:nvSpPr>
          <p:spPr bwMode="auto">
            <a:xfrm>
              <a:off x="3459160" y="6064250"/>
              <a:ext cx="25939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a:buClrTx/>
                <a:buSzTx/>
                <a:buFontTx/>
                <a:buNone/>
              </a:pPr>
              <a:r>
                <a:rPr lang="en-US" altLang="en-US" sz="2000" smtClean="0">
                  <a:solidFill>
                    <a:srgbClr val="000000"/>
                  </a:solidFill>
                  <a:latin typeface="Arial" charset="0"/>
                  <a:cs typeface="+mn-cs"/>
                </a:rPr>
                <a:t>Add New Example(s)</a:t>
              </a:r>
            </a:p>
            <a:p>
              <a:pPr algn="ctr" defTabSz="914400">
                <a:buClrTx/>
                <a:buSzTx/>
                <a:buFontTx/>
                <a:buNone/>
              </a:pPr>
              <a:r>
                <a:rPr lang="en-US" altLang="en-US" sz="2000" smtClean="0">
                  <a:solidFill>
                    <a:srgbClr val="000000"/>
                  </a:solidFill>
                  <a:latin typeface="Arial" charset="0"/>
                  <a:cs typeface="+mn-cs"/>
                </a:rPr>
                <a:t>To Training Set</a:t>
              </a:r>
              <a:r>
                <a:rPr lang="en-US" altLang="en-US" sz="1800" smtClean="0">
                  <a:solidFill>
                    <a:srgbClr val="000000"/>
                  </a:solidFill>
                  <a:latin typeface="Arial" charset="0"/>
                  <a:cs typeface="+mn-cs"/>
                </a:rPr>
                <a:t> </a:t>
              </a:r>
            </a:p>
          </p:txBody>
        </p:sp>
      </p:grpSp>
      <p:grpSp>
        <p:nvGrpSpPr>
          <p:cNvPr id="15419" name="Group 59"/>
          <p:cNvGrpSpPr>
            <a:grpSpLocks/>
          </p:cNvGrpSpPr>
          <p:nvPr/>
        </p:nvGrpSpPr>
        <p:grpSpPr bwMode="auto">
          <a:xfrm>
            <a:off x="5545667" y="2209800"/>
            <a:ext cx="3064933" cy="2927350"/>
            <a:chOff x="3930" y="1392"/>
            <a:chExt cx="2172" cy="1844"/>
          </a:xfrm>
        </p:grpSpPr>
        <p:sp>
          <p:nvSpPr>
            <p:cNvPr id="15367" name="AutoShape 44"/>
            <p:cNvSpPr>
              <a:spLocks noChangeArrowheads="1"/>
            </p:cNvSpPr>
            <p:nvPr/>
          </p:nvSpPr>
          <p:spPr bwMode="auto">
            <a:xfrm>
              <a:off x="4182" y="2246"/>
              <a:ext cx="629" cy="297"/>
            </a:xfrm>
            <a:prstGeom prst="rightArrow">
              <a:avLst>
                <a:gd name="adj1" fmla="val 50000"/>
                <a:gd name="adj2" fmla="val 52946"/>
              </a:avLst>
            </a:prstGeom>
            <a:solidFill>
              <a:schemeClr val="accent1"/>
            </a:solidFill>
            <a:ln w="9525">
              <a:solidFill>
                <a:schemeClr val="tx1"/>
              </a:solidFill>
              <a:miter lim="800000"/>
              <a:headEnd/>
              <a:tailEnd/>
            </a:ln>
          </p:spPr>
          <p:txBody>
            <a:bodyPr wrap="none" anchor="ct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defTabSz="914400">
                <a:buClrTx/>
                <a:buSzTx/>
                <a:buFontTx/>
                <a:buNone/>
              </a:pPr>
              <a:endParaRPr lang="en-US" altLang="en-US" sz="1800" smtClean="0">
                <a:solidFill>
                  <a:srgbClr val="000000"/>
                </a:solidFill>
                <a:latin typeface="Lucida Sans Unicode" pitchFamily="34" charset="0"/>
                <a:cs typeface="+mn-cs"/>
              </a:endParaRPr>
            </a:p>
          </p:txBody>
        </p:sp>
        <p:sp>
          <p:nvSpPr>
            <p:cNvPr id="15368" name="Text Box 47"/>
            <p:cNvSpPr txBox="1">
              <a:spLocks noChangeArrowheads="1"/>
            </p:cNvSpPr>
            <p:nvPr/>
          </p:nvSpPr>
          <p:spPr bwMode="auto">
            <a:xfrm>
              <a:off x="3930" y="2602"/>
              <a:ext cx="107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a:spcBef>
                  <a:spcPct val="50000"/>
                </a:spcBef>
                <a:buClrTx/>
                <a:buSzTx/>
                <a:buFontTx/>
                <a:buNone/>
              </a:pPr>
              <a:r>
                <a:rPr lang="en-US" altLang="en-US" sz="2000" smtClean="0">
                  <a:solidFill>
                    <a:srgbClr val="000000"/>
                  </a:solidFill>
                  <a:latin typeface="Arial" charset="0"/>
                  <a:cs typeface="+mn-cs"/>
                </a:rPr>
                <a:t>Choose  Example(s) to Label</a:t>
              </a:r>
            </a:p>
          </p:txBody>
        </p:sp>
        <p:sp>
          <p:nvSpPr>
            <p:cNvPr id="51" name="Oval 50"/>
            <p:cNvSpPr>
              <a:spLocks noChangeArrowheads="1"/>
            </p:cNvSpPr>
            <p:nvPr/>
          </p:nvSpPr>
          <p:spPr bwMode="auto">
            <a:xfrm>
              <a:off x="4806" y="1392"/>
              <a:ext cx="1296" cy="43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auto">
                <a:spcBef>
                  <a:spcPts val="0"/>
                </a:spcBef>
                <a:spcAft>
                  <a:spcPts val="0"/>
                </a:spcAft>
                <a:buClrTx/>
                <a:buSzTx/>
                <a:buFontTx/>
                <a:buNone/>
                <a:defRPr/>
              </a:pPr>
              <a:endParaRPr lang="en-US">
                <a:solidFill>
                  <a:srgbClr val="000000"/>
                </a:solidFill>
                <a:latin typeface="Times New Roman"/>
                <a:cs typeface="+mn-cs"/>
              </a:endParaRPr>
            </a:p>
          </p:txBody>
        </p:sp>
        <p:sp>
          <p:nvSpPr>
            <p:cNvPr id="52" name="Oval 51"/>
            <p:cNvSpPr>
              <a:spLocks noChangeArrowheads="1"/>
            </p:cNvSpPr>
            <p:nvPr/>
          </p:nvSpPr>
          <p:spPr bwMode="auto">
            <a:xfrm>
              <a:off x="4806" y="2208"/>
              <a:ext cx="1296" cy="43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auto">
                <a:spcBef>
                  <a:spcPts val="0"/>
                </a:spcBef>
                <a:spcAft>
                  <a:spcPts val="0"/>
                </a:spcAft>
                <a:buClrTx/>
                <a:buSzTx/>
                <a:buFontTx/>
                <a:buNone/>
                <a:defRPr/>
              </a:pPr>
              <a:endParaRPr lang="en-US">
                <a:solidFill>
                  <a:srgbClr val="000000"/>
                </a:solidFill>
                <a:latin typeface="Times New Roman"/>
                <a:cs typeface="+mn-cs"/>
              </a:endParaRPr>
            </a:p>
          </p:txBody>
        </p:sp>
      </p:grpSp>
      <p:sp>
        <p:nvSpPr>
          <p:cNvPr id="15366" name="Text Box 58"/>
          <p:cNvSpPr txBox="1">
            <a:spLocks noChangeArrowheads="1"/>
          </p:cNvSpPr>
          <p:nvPr/>
        </p:nvSpPr>
        <p:spPr bwMode="auto">
          <a:xfrm>
            <a:off x="654756" y="190501"/>
            <a:ext cx="783448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ctr" defTabSz="914400" eaLnBrk="0" hangingPunct="0">
              <a:spcBef>
                <a:spcPct val="50000"/>
              </a:spcBef>
              <a:buClrTx/>
              <a:buSzTx/>
              <a:buFontTx/>
              <a:buNone/>
            </a:pPr>
            <a:r>
              <a:rPr lang="en-US" altLang="en-US" sz="4000" b="1" smtClean="0">
                <a:solidFill>
                  <a:srgbClr val="000000"/>
                </a:solidFill>
                <a:latin typeface="Arial" charset="0"/>
                <a:cs typeface="+mn-cs"/>
              </a:rPr>
              <a:t>Computational Active Learning</a:t>
            </a:r>
          </a:p>
          <a:p>
            <a:pPr algn="ctr" defTabSz="914400" eaLnBrk="0" hangingPunct="0">
              <a:spcBef>
                <a:spcPct val="50000"/>
              </a:spcBef>
              <a:buClrTx/>
              <a:buSzTx/>
              <a:buFontTx/>
              <a:buNone/>
            </a:pPr>
            <a:r>
              <a:rPr lang="en-US" altLang="en-US" sz="2400" smtClean="0">
                <a:solidFill>
                  <a:srgbClr val="000000"/>
                </a:solidFill>
                <a:latin typeface="Arial" charset="0"/>
                <a:cs typeface="+mn-cs"/>
              </a:rPr>
              <a:t>Pick the Best (= Most Informative) Unknown Examples to Label</a:t>
            </a:r>
          </a:p>
        </p:txBody>
      </p:sp>
    </p:spTree>
    <p:extLst>
      <p:ext uri="{BB962C8B-B14F-4D97-AF65-F5344CB8AC3E}">
        <p14:creationId xmlns:p14="http://schemas.microsoft.com/office/powerpoint/2010/main" val="2544563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4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descr="3regions.jpg"/>
          <p:cNvPicPr>
            <a:picLocks noChangeAspect="1"/>
          </p:cNvPicPr>
          <p:nvPr/>
        </p:nvPicPr>
        <p:blipFill>
          <a:blip r:embed="rId3">
            <a:extLst>
              <a:ext uri="{28A0092B-C50C-407E-A947-70E740481C1C}">
                <a14:useLocalDpi xmlns:a14="http://schemas.microsoft.com/office/drawing/2010/main" val="0"/>
              </a:ext>
            </a:extLst>
          </a:blip>
          <a:srcRect l="8163" r="11429" b="5560"/>
          <a:stretch>
            <a:fillRect/>
          </a:stretch>
        </p:blipFill>
        <p:spPr bwMode="auto">
          <a:xfrm>
            <a:off x="4457701" y="1314451"/>
            <a:ext cx="4502855"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ontent Placeholder 1"/>
          <p:cNvSpPr>
            <a:spLocks noGrp="1"/>
          </p:cNvSpPr>
          <p:nvPr>
            <p:ph idx="4294967295"/>
          </p:nvPr>
        </p:nvSpPr>
        <p:spPr>
          <a:xfrm>
            <a:off x="0" y="1196975"/>
            <a:ext cx="4648200" cy="5505450"/>
          </a:xfrm>
        </p:spPr>
        <p:txBody>
          <a:bodyPr/>
          <a:lstStyle/>
          <a:p>
            <a:pPr marL="365125" indent="-255588"/>
            <a:r>
              <a:rPr lang="en-US" altLang="en-US" sz="2800" b="1" smtClean="0">
                <a:solidFill>
                  <a:srgbClr val="FF0000"/>
                </a:solidFill>
                <a:latin typeface="Arial" charset="0"/>
              </a:rPr>
              <a:t>Positive</a:t>
            </a:r>
            <a:r>
              <a:rPr lang="en-US" altLang="en-US" sz="2800" b="1" smtClean="0">
                <a:latin typeface="Arial" charset="0"/>
              </a:rPr>
              <a:t> Region:</a:t>
            </a:r>
          </a:p>
          <a:p>
            <a:pPr marL="365125" indent="-255588">
              <a:buFontTx/>
              <a:buNone/>
            </a:pPr>
            <a:r>
              <a:rPr lang="en-US" altLang="en-US" sz="2800" b="1" smtClean="0">
                <a:latin typeface="Arial" charset="0"/>
              </a:rPr>
              <a:t>		</a:t>
            </a:r>
            <a:r>
              <a:rPr lang="en-US" altLang="en-US" sz="2800" smtClean="0">
                <a:latin typeface="Arial" charset="0"/>
              </a:rPr>
              <a:t>Predicted Active</a:t>
            </a:r>
            <a:br>
              <a:rPr lang="en-US" altLang="en-US" sz="2800" smtClean="0">
                <a:latin typeface="Arial" charset="0"/>
              </a:rPr>
            </a:br>
            <a:r>
              <a:rPr lang="en-US" altLang="en-US" sz="2800" smtClean="0">
                <a:latin typeface="Arial" charset="0"/>
              </a:rPr>
              <a:t>	96-105  </a:t>
            </a:r>
            <a:r>
              <a:rPr lang="en-US" altLang="en-US" sz="2800" smtClean="0">
                <a:solidFill>
                  <a:srgbClr val="66FF66"/>
                </a:solidFill>
                <a:latin typeface="Arial" charset="0"/>
              </a:rPr>
              <a:t>(Green)</a:t>
            </a:r>
          </a:p>
          <a:p>
            <a:pPr marL="365125" indent="-255588">
              <a:buFontTx/>
              <a:buNone/>
            </a:pPr>
            <a:endParaRPr lang="en-US" altLang="en-US" sz="2800" smtClean="0">
              <a:solidFill>
                <a:srgbClr val="66FF66"/>
              </a:solidFill>
              <a:latin typeface="Arial" charset="0"/>
            </a:endParaRPr>
          </a:p>
          <a:p>
            <a:pPr marL="365125" indent="-255588"/>
            <a:r>
              <a:rPr lang="en-US" altLang="en-US" sz="2800" b="1" smtClean="0">
                <a:solidFill>
                  <a:srgbClr val="FF0000"/>
                </a:solidFill>
                <a:latin typeface="Arial" charset="0"/>
              </a:rPr>
              <a:t>Negative</a:t>
            </a:r>
            <a:r>
              <a:rPr lang="en-US" altLang="en-US" sz="2800" b="1" smtClean="0">
                <a:latin typeface="Arial" charset="0"/>
              </a:rPr>
              <a:t> Region:</a:t>
            </a:r>
          </a:p>
          <a:p>
            <a:pPr marL="365125" indent="-255588">
              <a:buFontTx/>
              <a:buNone/>
            </a:pPr>
            <a:r>
              <a:rPr lang="en-US" altLang="en-US" sz="2800" b="1" smtClean="0">
                <a:latin typeface="Arial" charset="0"/>
              </a:rPr>
              <a:t>		</a:t>
            </a:r>
            <a:r>
              <a:rPr lang="en-US" altLang="en-US" sz="2800" smtClean="0">
                <a:latin typeface="Arial" charset="0"/>
              </a:rPr>
              <a:t>Predicted Inactive</a:t>
            </a:r>
            <a:br>
              <a:rPr lang="en-US" altLang="en-US" sz="2800" smtClean="0">
                <a:latin typeface="Arial" charset="0"/>
              </a:rPr>
            </a:br>
            <a:r>
              <a:rPr lang="en-US" altLang="en-US" sz="2800" smtClean="0">
                <a:latin typeface="Arial" charset="0"/>
              </a:rPr>
              <a:t>	223-232 </a:t>
            </a:r>
            <a:r>
              <a:rPr lang="en-US" altLang="en-US" sz="2800" smtClean="0">
                <a:solidFill>
                  <a:srgbClr val="FF0000"/>
                </a:solidFill>
                <a:latin typeface="Arial" charset="0"/>
              </a:rPr>
              <a:t>(Red)</a:t>
            </a:r>
          </a:p>
          <a:p>
            <a:pPr marL="365125" indent="-255588">
              <a:buFontTx/>
              <a:buNone/>
            </a:pPr>
            <a:endParaRPr lang="en-US" altLang="en-US" sz="2800" smtClean="0">
              <a:solidFill>
                <a:srgbClr val="FF0000"/>
              </a:solidFill>
              <a:latin typeface="Arial" charset="0"/>
            </a:endParaRPr>
          </a:p>
          <a:p>
            <a:pPr marL="365125" indent="-255588"/>
            <a:r>
              <a:rPr lang="en-US" altLang="en-US" sz="2800" b="1" smtClean="0">
                <a:solidFill>
                  <a:srgbClr val="FF0000"/>
                </a:solidFill>
                <a:latin typeface="Arial" charset="0"/>
              </a:rPr>
              <a:t>Expert</a:t>
            </a:r>
            <a:r>
              <a:rPr lang="en-US" altLang="en-US" sz="2800" b="1" smtClean="0">
                <a:latin typeface="Arial" charset="0"/>
              </a:rPr>
              <a:t> Region:</a:t>
            </a:r>
          </a:p>
          <a:p>
            <a:pPr marL="365125" indent="-255588">
              <a:buFontTx/>
              <a:buNone/>
            </a:pPr>
            <a:r>
              <a:rPr lang="en-US" altLang="en-US" sz="2800" b="1" smtClean="0">
                <a:latin typeface="Arial" charset="0"/>
              </a:rPr>
              <a:t>		</a:t>
            </a:r>
            <a:r>
              <a:rPr lang="en-US" altLang="en-US" sz="2800" smtClean="0">
                <a:latin typeface="Arial" charset="0"/>
              </a:rPr>
              <a:t>Predicted Active</a:t>
            </a:r>
            <a:br>
              <a:rPr lang="en-US" altLang="en-US" sz="2800" smtClean="0">
                <a:latin typeface="Arial" charset="0"/>
              </a:rPr>
            </a:br>
            <a:r>
              <a:rPr lang="en-US" altLang="en-US" sz="2800" smtClean="0">
                <a:latin typeface="Arial" charset="0"/>
              </a:rPr>
              <a:t>	114-123 </a:t>
            </a:r>
            <a:r>
              <a:rPr lang="en-US" altLang="en-US" sz="2800" smtClean="0">
                <a:solidFill>
                  <a:srgbClr val="00E7E7"/>
                </a:solidFill>
                <a:latin typeface="Arial" charset="0"/>
              </a:rPr>
              <a:t>(Blue)</a:t>
            </a:r>
          </a:p>
        </p:txBody>
      </p:sp>
      <p:sp>
        <p:nvSpPr>
          <p:cNvPr id="27652" name="Text Box 4"/>
          <p:cNvSpPr txBox="1">
            <a:spLocks noChangeArrowheads="1"/>
          </p:cNvSpPr>
          <p:nvPr/>
        </p:nvSpPr>
        <p:spPr bwMode="auto">
          <a:xfrm>
            <a:off x="716845" y="338139"/>
            <a:ext cx="7710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spcBef>
                <a:spcPct val="50000"/>
              </a:spcBef>
            </a:pPr>
            <a:r>
              <a:rPr lang="en-US" altLang="en-US" sz="3600" b="1" dirty="0">
                <a:solidFill>
                  <a:srgbClr val="000000"/>
                </a:solidFill>
                <a:latin typeface="Arial" charset="0"/>
              </a:rPr>
              <a:t>Visualization of Selected Regions</a:t>
            </a:r>
          </a:p>
        </p:txBody>
      </p:sp>
      <p:sp>
        <p:nvSpPr>
          <p:cNvPr id="27653" name="Text Box 5"/>
          <p:cNvSpPr txBox="1">
            <a:spLocks noChangeArrowheads="1"/>
          </p:cNvSpPr>
          <p:nvPr/>
        </p:nvSpPr>
        <p:spPr bwMode="auto">
          <a:xfrm>
            <a:off x="6389511" y="6019801"/>
            <a:ext cx="25738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spcBef>
                <a:spcPct val="50000"/>
              </a:spcBef>
            </a:pPr>
            <a:r>
              <a:rPr lang="en-US" altLang="en-US" sz="2000">
                <a:solidFill>
                  <a:srgbClr val="FFFFFF"/>
                </a:solidFill>
              </a:rPr>
              <a:t>Danziger, et al. (2009)</a:t>
            </a:r>
          </a:p>
        </p:txBody>
      </p:sp>
      <p:sp>
        <p:nvSpPr>
          <p:cNvPr id="6" name="TextBox 5"/>
          <p:cNvSpPr txBox="1"/>
          <p:nvPr/>
        </p:nvSpPr>
        <p:spPr>
          <a:xfrm>
            <a:off x="7315200" y="932765"/>
            <a:ext cx="1828800" cy="646331"/>
          </a:xfrm>
          <a:prstGeom prst="rect">
            <a:avLst/>
          </a:prstGeom>
          <a:noFill/>
          <a:ln>
            <a:solidFill>
              <a:srgbClr val="FF0000"/>
            </a:solidFill>
          </a:ln>
        </p:spPr>
        <p:txBody>
          <a:bodyPr wrap="square" rtlCol="0">
            <a:spAutoFit/>
          </a:bodyPr>
          <a:lstStyle/>
          <a:p>
            <a:r>
              <a:rPr lang="en-US" dirty="0" smtClean="0">
                <a:solidFill>
                  <a:srgbClr val="FF0000"/>
                </a:solidFill>
              </a:rPr>
              <a:t>Thanks to Richard Lathrop</a:t>
            </a:r>
            <a:endParaRPr lang="en-US" dirty="0">
              <a:solidFill>
                <a:srgbClr val="FF0000"/>
              </a:solidFill>
            </a:endParaRPr>
          </a:p>
        </p:txBody>
      </p:sp>
    </p:spTree>
    <p:extLst>
      <p:ext uri="{BB962C8B-B14F-4D97-AF65-F5344CB8AC3E}">
        <p14:creationId xmlns:p14="http://schemas.microsoft.com/office/powerpoint/2010/main" val="119710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729" name="Group 57"/>
          <p:cNvGraphicFramePr>
            <a:graphicFrameLocks noGrp="1"/>
          </p:cNvGraphicFramePr>
          <p:nvPr>
            <p:extLst>
              <p:ext uri="{D42A27DB-BD31-4B8C-83A1-F6EECF244321}">
                <p14:modId xmlns:p14="http://schemas.microsoft.com/office/powerpoint/2010/main" val="749775208"/>
              </p:ext>
            </p:extLst>
          </p:nvPr>
        </p:nvGraphicFramePr>
        <p:xfrm>
          <a:off x="304800" y="1028700"/>
          <a:ext cx="8534400" cy="2652268"/>
        </p:xfrm>
        <a:graphic>
          <a:graphicData uri="http://schemas.openxmlformats.org/drawingml/2006/table">
            <a:tbl>
              <a:tblPr/>
              <a:tblGrid>
                <a:gridCol w="1676400"/>
                <a:gridCol w="2133600"/>
                <a:gridCol w="2362200"/>
                <a:gridCol w="2362200"/>
              </a:tblGrid>
              <a:tr h="762000">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rPr>
                        <a:t>MIP Positive</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rPr>
                        <a:t>(96-105)</a:t>
                      </a: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rPr>
                        <a:t>MIP Negative</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rPr>
                        <a:t>(223-232)</a:t>
                      </a: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rPr>
                        <a:t>Expert</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rPr>
                        <a:t>(114-123)</a:t>
                      </a: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09600">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Strong Rescue</a:t>
                      </a:r>
                      <a:endParaRPr kumimoji="0" lang="en-US" altLang="en-US"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8</a:t>
                      </a:r>
                      <a:endParaRPr kumimoji="0" lang="en-US" altLang="en-US"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0 (p &lt; 0.008)</a:t>
                      </a:r>
                      <a:endParaRPr kumimoji="0" lang="en-US" altLang="en-US"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6 (not significant)</a:t>
                      </a:r>
                      <a:endParaRPr kumimoji="0" lang="en-US" altLang="en-US"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38175">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Weak Rescue</a:t>
                      </a:r>
                      <a:endParaRPr kumimoji="0" lang="en-US" altLang="en-US"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3</a:t>
                      </a:r>
                      <a:endParaRPr kumimoji="0" lang="en-US" altLang="en-US"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 (not significant)</a:t>
                      </a:r>
                      <a:endParaRPr kumimoji="0" lang="en-US" altLang="en-US"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7 (not significant)</a:t>
                      </a:r>
                      <a:endParaRPr kumimoji="0" lang="en-US" altLang="en-US"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93725">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Total # Rescue</a:t>
                      </a:r>
                      <a:endParaRPr kumimoji="0" lang="en-US" altLang="en-US"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11</a:t>
                      </a:r>
                      <a:endParaRPr kumimoji="0" lang="en-US" altLang="en-US"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 (p &lt; 0.022)</a:t>
                      </a:r>
                      <a:endParaRPr kumimoji="0" lang="en-US" altLang="en-US" sz="2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a:spcBef>
                          <a:spcPct val="20000"/>
                        </a:spcBef>
                        <a:buSzPct val="100000"/>
                        <a:defRPr sz="2800">
                          <a:solidFill>
                            <a:schemeClr val="tx1"/>
                          </a:solidFill>
                          <a:latin typeface="Times New Roman" pitchFamily="18" charset="0"/>
                        </a:defRPr>
                      </a:lvl1pPr>
                      <a:lvl2pPr marL="742950" indent="-285750" algn="l">
                        <a:spcBef>
                          <a:spcPct val="20000"/>
                        </a:spcBef>
                        <a:buSzPct val="100000"/>
                        <a:defRPr sz="2400">
                          <a:solidFill>
                            <a:schemeClr val="tx1"/>
                          </a:solidFill>
                          <a:latin typeface="Times New Roman" pitchFamily="18" charset="0"/>
                        </a:defRPr>
                      </a:lvl2pPr>
                      <a:lvl3pPr marL="1143000" indent="-228600" algn="l">
                        <a:spcBef>
                          <a:spcPct val="20000"/>
                        </a:spcBef>
                        <a:buSzPct val="100000"/>
                        <a:defRPr sz="2000">
                          <a:solidFill>
                            <a:schemeClr val="tx1"/>
                          </a:solidFill>
                          <a:latin typeface="Times New Roman" pitchFamily="18" charset="0"/>
                        </a:defRPr>
                      </a:lvl3pPr>
                      <a:lvl4pPr marL="1600200" indent="-228600" algn="l">
                        <a:spcBef>
                          <a:spcPct val="20000"/>
                        </a:spcBef>
                        <a:buSzPct val="100000"/>
                        <a:defRPr>
                          <a:solidFill>
                            <a:schemeClr val="tx1"/>
                          </a:solidFill>
                          <a:latin typeface="Times New Roman" pitchFamily="18" charset="0"/>
                        </a:defRPr>
                      </a:lvl4pPr>
                      <a:lvl5pPr marL="2057400" indent="-228600" algn="l">
                        <a:spcBef>
                          <a:spcPct val="20000"/>
                        </a:spcBef>
                        <a:buSzPct val="100000"/>
                        <a:defRPr>
                          <a:solidFill>
                            <a:schemeClr val="tx1"/>
                          </a:solidFill>
                          <a:latin typeface="Times New Roman" pitchFamily="18" charset="0"/>
                        </a:defRPr>
                      </a:lvl5pPr>
                      <a:lvl6pPr marL="2514600" indent="-228600" eaLnBrk="0" fontAlgn="base" hangingPunct="0">
                        <a:spcBef>
                          <a:spcPct val="20000"/>
                        </a:spcBef>
                        <a:spcAft>
                          <a:spcPct val="0"/>
                        </a:spcAft>
                        <a:buSzPct val="100000"/>
                        <a:defRPr>
                          <a:solidFill>
                            <a:schemeClr val="tx1"/>
                          </a:solidFill>
                          <a:latin typeface="Times New Roman" pitchFamily="18" charset="0"/>
                        </a:defRPr>
                      </a:lvl6pPr>
                      <a:lvl7pPr marL="2971800" indent="-228600" eaLnBrk="0" fontAlgn="base" hangingPunct="0">
                        <a:spcBef>
                          <a:spcPct val="20000"/>
                        </a:spcBef>
                        <a:spcAft>
                          <a:spcPct val="0"/>
                        </a:spcAft>
                        <a:buSzPct val="100000"/>
                        <a:defRPr>
                          <a:solidFill>
                            <a:schemeClr val="tx1"/>
                          </a:solidFill>
                          <a:latin typeface="Times New Roman" pitchFamily="18" charset="0"/>
                        </a:defRPr>
                      </a:lvl7pPr>
                      <a:lvl8pPr marL="3429000" indent="-228600" eaLnBrk="0" fontAlgn="base" hangingPunct="0">
                        <a:spcBef>
                          <a:spcPct val="20000"/>
                        </a:spcBef>
                        <a:spcAft>
                          <a:spcPct val="0"/>
                        </a:spcAft>
                        <a:buSzPct val="100000"/>
                        <a:defRPr>
                          <a:solidFill>
                            <a:schemeClr val="tx1"/>
                          </a:solidFill>
                          <a:latin typeface="Times New Roman" pitchFamily="18" charset="0"/>
                        </a:defRPr>
                      </a:lvl8pPr>
                      <a:lvl9pPr marL="3886200" indent="-228600"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13 (not significant)</a:t>
                      </a:r>
                      <a:endParaRPr kumimoji="0" lang="en-US" altLang="en-US"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8128" marR="8128" marT="9144" marB="9144"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8716" name="TextBox 5"/>
          <p:cNvSpPr txBox="1">
            <a:spLocks noChangeArrowheads="1"/>
          </p:cNvSpPr>
          <p:nvPr/>
        </p:nvSpPr>
        <p:spPr bwMode="auto">
          <a:xfrm>
            <a:off x="88901" y="3654425"/>
            <a:ext cx="8964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eaLnBrk="1" hangingPunct="1"/>
            <a:r>
              <a:rPr lang="en-US" altLang="en-US" sz="1400" dirty="0">
                <a:solidFill>
                  <a:srgbClr val="FFFFFF"/>
                </a:solidFill>
                <a:latin typeface="Arial" charset="0"/>
              </a:rPr>
              <a:t>p-Values are two-tailed, comparing Positive to Negative and Expert regions.</a:t>
            </a:r>
            <a:r>
              <a:rPr lang="en-US" altLang="en-US" sz="1400" dirty="0">
                <a:latin typeface="Arial" charset="0"/>
              </a:rPr>
              <a:t> </a:t>
            </a:r>
            <a:r>
              <a:rPr lang="en-US" altLang="en-US" sz="1400" b="1" dirty="0" err="1">
                <a:solidFill>
                  <a:srgbClr val="FFFFFF"/>
                </a:solidFill>
                <a:latin typeface="Arial" charset="0"/>
              </a:rPr>
              <a:t>Danziger</a:t>
            </a:r>
            <a:r>
              <a:rPr lang="en-US" altLang="en-US" sz="1400" b="1" dirty="0">
                <a:solidFill>
                  <a:srgbClr val="FFFFFF"/>
                </a:solidFill>
                <a:latin typeface="Arial" charset="0"/>
              </a:rPr>
              <a:t>, et al. (2009)</a:t>
            </a:r>
            <a:r>
              <a:rPr lang="en-US" altLang="en-US" sz="1400" dirty="0">
                <a:solidFill>
                  <a:srgbClr val="FFFFFF"/>
                </a:solidFill>
                <a:latin typeface="Arial" charset="0"/>
              </a:rPr>
              <a:t> </a:t>
            </a:r>
          </a:p>
        </p:txBody>
      </p:sp>
      <p:sp>
        <p:nvSpPr>
          <p:cNvPr id="28717" name="Text Box 47"/>
          <p:cNvSpPr txBox="1">
            <a:spLocks noChangeArrowheads="1"/>
          </p:cNvSpPr>
          <p:nvPr/>
        </p:nvSpPr>
        <p:spPr bwMode="auto">
          <a:xfrm>
            <a:off x="462845" y="165100"/>
            <a:ext cx="81844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spcBef>
                <a:spcPct val="50000"/>
              </a:spcBef>
            </a:pPr>
            <a:r>
              <a:rPr lang="en-US" altLang="en-US" b="1" dirty="0">
                <a:solidFill>
                  <a:srgbClr val="000000"/>
                </a:solidFill>
                <a:latin typeface="Arial" charset="0"/>
              </a:rPr>
              <a:t>Novel Single-</a:t>
            </a:r>
            <a:r>
              <a:rPr lang="en-US" altLang="en-US" b="1" dirty="0" err="1">
                <a:solidFill>
                  <a:srgbClr val="000000"/>
                </a:solidFill>
                <a:latin typeface="Arial" charset="0"/>
              </a:rPr>
              <a:t>a.a</a:t>
            </a:r>
            <a:r>
              <a:rPr lang="en-US" altLang="en-US" b="1" dirty="0">
                <a:solidFill>
                  <a:srgbClr val="000000"/>
                </a:solidFill>
                <a:latin typeface="Arial" charset="0"/>
              </a:rPr>
              <a:t>. Cancer Rescue Mutants</a:t>
            </a:r>
          </a:p>
        </p:txBody>
      </p:sp>
      <p:sp>
        <p:nvSpPr>
          <p:cNvPr id="28730" name="Text Box 48"/>
          <p:cNvSpPr txBox="1">
            <a:spLocks noChangeArrowheads="1"/>
          </p:cNvSpPr>
          <p:nvPr/>
        </p:nvSpPr>
        <p:spPr bwMode="auto">
          <a:xfrm>
            <a:off x="186267" y="4038600"/>
            <a:ext cx="877146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Helvetica" pitchFamily="34" charset="0"/>
              </a:defRPr>
            </a:lvl1pPr>
            <a:lvl2pPr marL="742950" indent="-285750">
              <a:defRPr sz="3200">
                <a:solidFill>
                  <a:schemeClr val="tx1"/>
                </a:solidFill>
                <a:latin typeface="Helvetica" pitchFamily="34" charset="0"/>
              </a:defRPr>
            </a:lvl2pPr>
            <a:lvl3pPr marL="1143000" indent="-228600">
              <a:defRPr sz="3200">
                <a:solidFill>
                  <a:schemeClr val="tx1"/>
                </a:solidFill>
                <a:latin typeface="Helvetica" pitchFamily="34" charset="0"/>
              </a:defRPr>
            </a:lvl3pPr>
            <a:lvl4pPr marL="1600200" indent="-228600">
              <a:defRPr sz="3200">
                <a:solidFill>
                  <a:schemeClr val="tx1"/>
                </a:solidFill>
                <a:latin typeface="Helvetica" pitchFamily="34" charset="0"/>
              </a:defRPr>
            </a:lvl4pPr>
            <a:lvl5pPr marL="2057400" indent="-228600">
              <a:defRPr sz="3200">
                <a:solidFill>
                  <a:schemeClr val="tx1"/>
                </a:solidFill>
                <a:latin typeface="Helvetica" pitchFamily="34" charset="0"/>
              </a:defRPr>
            </a:lvl5pPr>
            <a:lvl6pPr marL="2514600" indent="-228600" algn="ctr" eaLnBrk="0" fontAlgn="base" hangingPunct="0">
              <a:spcBef>
                <a:spcPct val="0"/>
              </a:spcBef>
              <a:spcAft>
                <a:spcPct val="0"/>
              </a:spcAft>
              <a:defRPr sz="3200">
                <a:solidFill>
                  <a:schemeClr val="tx1"/>
                </a:solidFill>
                <a:latin typeface="Helvetica" pitchFamily="34" charset="0"/>
              </a:defRPr>
            </a:lvl6pPr>
            <a:lvl7pPr marL="2971800" indent="-228600" algn="ctr" eaLnBrk="0" fontAlgn="base" hangingPunct="0">
              <a:spcBef>
                <a:spcPct val="0"/>
              </a:spcBef>
              <a:spcAft>
                <a:spcPct val="0"/>
              </a:spcAft>
              <a:defRPr sz="3200">
                <a:solidFill>
                  <a:schemeClr val="tx1"/>
                </a:solidFill>
                <a:latin typeface="Helvetica" pitchFamily="34" charset="0"/>
              </a:defRPr>
            </a:lvl7pPr>
            <a:lvl8pPr marL="3429000" indent="-228600" algn="ctr" eaLnBrk="0" fontAlgn="base" hangingPunct="0">
              <a:spcBef>
                <a:spcPct val="0"/>
              </a:spcBef>
              <a:spcAft>
                <a:spcPct val="0"/>
              </a:spcAft>
              <a:defRPr sz="3200">
                <a:solidFill>
                  <a:schemeClr val="tx1"/>
                </a:solidFill>
                <a:latin typeface="Helvetica" pitchFamily="34" charset="0"/>
              </a:defRPr>
            </a:lvl8pPr>
            <a:lvl9pPr marL="3886200" indent="-228600" algn="ctr" eaLnBrk="0" fontAlgn="base" hangingPunct="0">
              <a:spcBef>
                <a:spcPct val="0"/>
              </a:spcBef>
              <a:spcAft>
                <a:spcPct val="0"/>
              </a:spcAft>
              <a:defRPr sz="3200">
                <a:solidFill>
                  <a:schemeClr val="tx1"/>
                </a:solidFill>
                <a:latin typeface="Helvetica" pitchFamily="34" charset="0"/>
              </a:defRPr>
            </a:lvl9pPr>
          </a:lstStyle>
          <a:p>
            <a:pPr algn="l" eaLnBrk="1" hangingPunct="1"/>
            <a:r>
              <a:rPr lang="en-US" altLang="en-US" sz="2000" dirty="0">
                <a:latin typeface="Arial" charset="0"/>
              </a:rPr>
              <a:t>No significant differences between the MIP Positive and Expert regions.</a:t>
            </a:r>
          </a:p>
          <a:p>
            <a:pPr algn="l" eaLnBrk="1" hangingPunct="1"/>
            <a:endParaRPr lang="en-US" altLang="en-US" sz="2000" dirty="0">
              <a:latin typeface="Arial" charset="0"/>
            </a:endParaRPr>
          </a:p>
          <a:p>
            <a:pPr algn="l" eaLnBrk="1" hangingPunct="1"/>
            <a:r>
              <a:rPr lang="en-US" altLang="en-US" sz="2000" dirty="0">
                <a:latin typeface="Arial" charset="0"/>
              </a:rPr>
              <a:t>Both were statistically significantly better than the MIP Negative region.</a:t>
            </a:r>
          </a:p>
          <a:p>
            <a:pPr algn="l" eaLnBrk="1" hangingPunct="1"/>
            <a:endParaRPr lang="en-US" altLang="en-US" sz="2000" dirty="0">
              <a:latin typeface="Arial" charset="0"/>
            </a:endParaRPr>
          </a:p>
          <a:p>
            <a:pPr algn="l" eaLnBrk="1" hangingPunct="1"/>
            <a:r>
              <a:rPr lang="en-US" altLang="en-US" sz="2000" dirty="0">
                <a:latin typeface="Arial" charset="0"/>
              </a:rPr>
              <a:t>The Positive region rescued for the first time the cancer mutant P152L.</a:t>
            </a:r>
          </a:p>
          <a:p>
            <a:pPr algn="l" eaLnBrk="1" hangingPunct="1"/>
            <a:endParaRPr lang="en-US" altLang="en-US" sz="2000" dirty="0">
              <a:latin typeface="Arial" charset="0"/>
            </a:endParaRPr>
          </a:p>
          <a:p>
            <a:pPr algn="l" eaLnBrk="1" hangingPunct="1"/>
            <a:r>
              <a:rPr lang="en-US" altLang="en-US" sz="2000" dirty="0">
                <a:latin typeface="Arial" charset="0"/>
              </a:rPr>
              <a:t>No previous single-</a:t>
            </a:r>
            <a:r>
              <a:rPr lang="en-US" altLang="en-US" sz="2000" dirty="0" err="1">
                <a:latin typeface="Arial" charset="0"/>
              </a:rPr>
              <a:t>a.a</a:t>
            </a:r>
            <a:r>
              <a:rPr lang="en-US" altLang="en-US" sz="2000" dirty="0">
                <a:latin typeface="Arial" charset="0"/>
              </a:rPr>
              <a:t>. rescue mutants in any region.</a:t>
            </a:r>
          </a:p>
        </p:txBody>
      </p:sp>
      <p:sp>
        <p:nvSpPr>
          <p:cNvPr id="11" name="TextBox 10"/>
          <p:cNvSpPr txBox="1"/>
          <p:nvPr/>
        </p:nvSpPr>
        <p:spPr>
          <a:xfrm>
            <a:off x="7315200" y="564765"/>
            <a:ext cx="1828800" cy="646331"/>
          </a:xfrm>
          <a:prstGeom prst="rect">
            <a:avLst/>
          </a:prstGeom>
          <a:noFill/>
          <a:ln>
            <a:solidFill>
              <a:srgbClr val="FF0000"/>
            </a:solidFill>
          </a:ln>
        </p:spPr>
        <p:txBody>
          <a:bodyPr wrap="square" rtlCol="0">
            <a:spAutoFit/>
          </a:bodyPr>
          <a:lstStyle/>
          <a:p>
            <a:r>
              <a:rPr lang="en-US" dirty="0" smtClean="0">
                <a:solidFill>
                  <a:srgbClr val="FF0000"/>
                </a:solidFill>
              </a:rPr>
              <a:t>Thanks to Richard Lathrop</a:t>
            </a:r>
            <a:endParaRPr lang="en-US" dirty="0">
              <a:solidFill>
                <a:srgbClr val="FF0000"/>
              </a:solidFill>
            </a:endParaRPr>
          </a:p>
        </p:txBody>
      </p:sp>
    </p:spTree>
    <p:extLst>
      <p:ext uri="{BB962C8B-B14F-4D97-AF65-F5344CB8AC3E}">
        <p14:creationId xmlns:p14="http://schemas.microsoft.com/office/powerpoint/2010/main" val="3323364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Autofit/>
          </a:bodyPr>
          <a:lstStyle/>
          <a:p>
            <a:pPr>
              <a:lnSpc>
                <a:spcPct val="90000"/>
              </a:lnSpc>
            </a:pPr>
            <a:r>
              <a:rPr lang="en-US" sz="2400" dirty="0" smtClean="0"/>
              <a:t>Basics</a:t>
            </a:r>
          </a:p>
          <a:p>
            <a:pPr lvl="1">
              <a:lnSpc>
                <a:spcPct val="90000"/>
              </a:lnSpc>
            </a:pPr>
            <a:r>
              <a:rPr lang="en-US" sz="2000" dirty="0" smtClean="0"/>
              <a:t>The </a:t>
            </a:r>
            <a:r>
              <a:rPr lang="en-US" sz="2000" dirty="0"/>
              <a:t>importance of a good representation</a:t>
            </a:r>
          </a:p>
          <a:p>
            <a:pPr lvl="1">
              <a:lnSpc>
                <a:spcPct val="90000"/>
              </a:lnSpc>
            </a:pPr>
            <a:r>
              <a:rPr lang="en-US" sz="2000" dirty="0"/>
              <a:t>Different types of learning problems</a:t>
            </a:r>
          </a:p>
          <a:p>
            <a:pPr lvl="1">
              <a:lnSpc>
                <a:spcPct val="90000"/>
              </a:lnSpc>
            </a:pPr>
            <a:r>
              <a:rPr lang="en-US" sz="2000" dirty="0"/>
              <a:t>Different types of learning </a:t>
            </a:r>
            <a:r>
              <a:rPr lang="en-US" sz="2000" dirty="0" smtClean="0"/>
              <a:t>algorithms</a:t>
            </a:r>
          </a:p>
          <a:p>
            <a:pPr lvl="3">
              <a:lnSpc>
                <a:spcPct val="90000"/>
              </a:lnSpc>
            </a:pPr>
            <a:endParaRPr lang="en-US" sz="1400" dirty="0"/>
          </a:p>
          <a:p>
            <a:pPr>
              <a:lnSpc>
                <a:spcPct val="90000"/>
              </a:lnSpc>
            </a:pPr>
            <a:r>
              <a:rPr lang="en-US" sz="2400" dirty="0"/>
              <a:t>Supervised learning</a:t>
            </a:r>
          </a:p>
          <a:p>
            <a:pPr lvl="1">
              <a:lnSpc>
                <a:spcPct val="90000"/>
              </a:lnSpc>
            </a:pPr>
            <a:r>
              <a:rPr lang="en-US" sz="2000" dirty="0"/>
              <a:t>Decision trees</a:t>
            </a:r>
          </a:p>
          <a:p>
            <a:pPr lvl="1">
              <a:lnSpc>
                <a:spcPct val="90000"/>
              </a:lnSpc>
            </a:pPr>
            <a:r>
              <a:rPr lang="en-US" sz="2000" dirty="0"/>
              <a:t>Naïve Bayes</a:t>
            </a:r>
          </a:p>
          <a:p>
            <a:pPr lvl="1">
              <a:lnSpc>
                <a:spcPct val="90000"/>
              </a:lnSpc>
            </a:pPr>
            <a:r>
              <a:rPr lang="en-US" sz="2000" dirty="0" err="1"/>
              <a:t>Perceptrons</a:t>
            </a:r>
            <a:r>
              <a:rPr lang="en-US" sz="2000" dirty="0"/>
              <a:t>, Multi-layer Neural Networks</a:t>
            </a:r>
          </a:p>
          <a:p>
            <a:pPr lvl="1">
              <a:lnSpc>
                <a:spcPct val="90000"/>
              </a:lnSpc>
            </a:pPr>
            <a:r>
              <a:rPr lang="en-US" sz="2000" dirty="0" smtClean="0"/>
              <a:t>Boosting</a:t>
            </a:r>
          </a:p>
          <a:p>
            <a:pPr lvl="3">
              <a:lnSpc>
                <a:spcPct val="90000"/>
              </a:lnSpc>
            </a:pPr>
            <a:endParaRPr lang="en-US" sz="1400" dirty="0"/>
          </a:p>
          <a:p>
            <a:pPr>
              <a:lnSpc>
                <a:spcPct val="90000"/>
              </a:lnSpc>
            </a:pPr>
            <a:r>
              <a:rPr lang="en-US" sz="2400" dirty="0"/>
              <a:t>Unsupervised Learning</a:t>
            </a:r>
          </a:p>
          <a:p>
            <a:pPr lvl="1">
              <a:lnSpc>
                <a:spcPct val="90000"/>
              </a:lnSpc>
            </a:pPr>
            <a:r>
              <a:rPr lang="en-US" sz="2000" dirty="0"/>
              <a:t>K-</a:t>
            </a:r>
            <a:r>
              <a:rPr lang="en-US" sz="2000" dirty="0" smtClean="0"/>
              <a:t>means</a:t>
            </a:r>
          </a:p>
          <a:p>
            <a:pPr lvl="1">
              <a:lnSpc>
                <a:spcPct val="90000"/>
              </a:lnSpc>
            </a:pPr>
            <a:r>
              <a:rPr lang="en-US" sz="2000" dirty="0" smtClean="0"/>
              <a:t>Latent space representations</a:t>
            </a:r>
          </a:p>
          <a:p>
            <a:pPr lvl="3">
              <a:lnSpc>
                <a:spcPct val="90000"/>
              </a:lnSpc>
            </a:pPr>
            <a:endParaRPr lang="en-US" sz="1400" dirty="0"/>
          </a:p>
          <a:p>
            <a:pPr>
              <a:lnSpc>
                <a:spcPct val="90000"/>
              </a:lnSpc>
            </a:pPr>
            <a:r>
              <a:rPr lang="en-US" sz="2400" dirty="0"/>
              <a:t>Applications: learning to detect faces in images</a:t>
            </a:r>
          </a:p>
          <a:p>
            <a:pPr>
              <a:lnSpc>
                <a:spcPct val="90000"/>
              </a:lnSpc>
            </a:pPr>
            <a:endParaRPr lang="en-US" sz="2400" dirty="0" smtClean="0"/>
          </a:p>
        </p:txBody>
      </p:sp>
    </p:spTree>
    <p:extLst>
      <p:ext uri="{BB962C8B-B14F-4D97-AF65-F5344CB8AC3E}">
        <p14:creationId xmlns:p14="http://schemas.microsoft.com/office/powerpoint/2010/main" val="237154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normAutofit fontScale="90000"/>
          </a:bodyPr>
          <a:lstStyle/>
          <a:p>
            <a:r>
              <a:rPr lang="en-US" sz="4000" dirty="0" smtClean="0"/>
              <a:t>Complete architectures for intelligence?</a:t>
            </a:r>
          </a:p>
        </p:txBody>
      </p:sp>
      <p:sp>
        <p:nvSpPr>
          <p:cNvPr id="4099" name="Rectangle 3"/>
          <p:cNvSpPr>
            <a:spLocks noGrp="1"/>
          </p:cNvSpPr>
          <p:nvPr>
            <p:ph idx="1"/>
          </p:nvPr>
        </p:nvSpPr>
        <p:spPr/>
        <p:txBody>
          <a:bodyPr/>
          <a:lstStyle/>
          <a:p>
            <a:r>
              <a:rPr lang="en-US" smtClean="0"/>
              <a:t>Search?</a:t>
            </a:r>
          </a:p>
          <a:p>
            <a:pPr lvl="1"/>
            <a:r>
              <a:rPr lang="en-US" smtClean="0"/>
              <a:t>Solve the problem of what to do.</a:t>
            </a:r>
          </a:p>
          <a:p>
            <a:r>
              <a:rPr lang="en-US" smtClean="0"/>
              <a:t>Learning?</a:t>
            </a:r>
          </a:p>
          <a:p>
            <a:pPr lvl="1"/>
            <a:r>
              <a:rPr lang="en-US" smtClean="0"/>
              <a:t>Learn what to do.</a:t>
            </a:r>
          </a:p>
          <a:p>
            <a:r>
              <a:rPr lang="en-US" smtClean="0"/>
              <a:t>Logic and inference?</a:t>
            </a:r>
          </a:p>
          <a:p>
            <a:pPr lvl="1"/>
            <a:r>
              <a:rPr lang="en-US" smtClean="0"/>
              <a:t>Reason about what to do.</a:t>
            </a:r>
          </a:p>
          <a:p>
            <a:pPr lvl="1"/>
            <a:r>
              <a:rPr lang="en-US" smtClean="0"/>
              <a:t>Encoded knowledge/”expert” systems?</a:t>
            </a:r>
          </a:p>
          <a:p>
            <a:pPr lvl="2"/>
            <a:r>
              <a:rPr lang="en-US" smtClean="0"/>
              <a:t>Know what to do.</a:t>
            </a:r>
          </a:p>
          <a:p>
            <a:r>
              <a:rPr lang="en-US" smtClean="0"/>
              <a:t>Modern view: It’s complex &amp; multi-faceted.</a:t>
            </a:r>
          </a:p>
        </p:txBody>
      </p:sp>
    </p:spTree>
    <p:extLst>
      <p:ext uri="{BB962C8B-B14F-4D97-AF65-F5344CB8AC3E}">
        <p14:creationId xmlns:p14="http://schemas.microsoft.com/office/powerpoint/2010/main" val="951851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
            <a:ext cx="251460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p:txBody>
          <a:bodyPr/>
          <a:lstStyle/>
          <a:p>
            <a:r>
              <a:rPr lang="en-US" dirty="0" smtClean="0"/>
              <a:t>Automated Learning</a:t>
            </a:r>
            <a:endParaRPr lang="en-US" dirty="0"/>
          </a:p>
        </p:txBody>
      </p:sp>
      <p:sp>
        <p:nvSpPr>
          <p:cNvPr id="3" name="Content Placeholder 2"/>
          <p:cNvSpPr>
            <a:spLocks noGrp="1"/>
          </p:cNvSpPr>
          <p:nvPr>
            <p:ph idx="1"/>
          </p:nvPr>
        </p:nvSpPr>
        <p:spPr/>
        <p:txBody>
          <a:bodyPr>
            <a:normAutofit/>
          </a:bodyPr>
          <a:lstStyle/>
          <a:p>
            <a:pPr>
              <a:spcBef>
                <a:spcPts val="400"/>
              </a:spcBef>
              <a:buFont typeface="Verdana" pitchFamily="34" charset="0"/>
              <a:buChar char="•"/>
            </a:pPr>
            <a:endParaRPr lang="en-US" sz="1600" dirty="0" smtClean="0">
              <a:solidFill>
                <a:srgbClr val="000000"/>
              </a:solidFill>
              <a:latin typeface="Verdana" pitchFamily="34" charset="0"/>
            </a:endParaRPr>
          </a:p>
          <a:p>
            <a:pPr>
              <a:spcBef>
                <a:spcPts val="400"/>
              </a:spcBef>
              <a:buFont typeface="Verdana" pitchFamily="34" charset="0"/>
              <a:buChar char="•"/>
            </a:pPr>
            <a:r>
              <a:rPr lang="en-US" sz="1600" dirty="0" smtClean="0">
                <a:solidFill>
                  <a:srgbClr val="000000"/>
                </a:solidFill>
                <a:latin typeface="Verdana" pitchFamily="34" charset="0"/>
              </a:rPr>
              <a:t>Why </a:t>
            </a:r>
            <a:r>
              <a:rPr lang="en-US" sz="1600" dirty="0">
                <a:solidFill>
                  <a:srgbClr val="000000"/>
                </a:solidFill>
                <a:latin typeface="Verdana" pitchFamily="34" charset="0"/>
              </a:rPr>
              <a:t>is it useful for our agent to be able to learn?</a:t>
            </a:r>
          </a:p>
          <a:p>
            <a:pPr lvl="1">
              <a:spcBef>
                <a:spcPts val="350"/>
              </a:spcBef>
              <a:buFont typeface="Verdana" pitchFamily="34" charset="0"/>
              <a:buChar char="–"/>
            </a:pPr>
            <a:r>
              <a:rPr lang="en-US" sz="1400" dirty="0">
                <a:solidFill>
                  <a:srgbClr val="000000"/>
                </a:solidFill>
                <a:latin typeface="Verdana" pitchFamily="34" charset="0"/>
              </a:rPr>
              <a:t>Learning is a key hallmark of intelligence</a:t>
            </a:r>
          </a:p>
          <a:p>
            <a:pPr lvl="1">
              <a:spcBef>
                <a:spcPts val="350"/>
              </a:spcBef>
              <a:buFont typeface="Verdana" pitchFamily="34" charset="0"/>
              <a:buChar char="–"/>
            </a:pPr>
            <a:r>
              <a:rPr lang="en-US" sz="1400" dirty="0">
                <a:solidFill>
                  <a:srgbClr val="000000"/>
                </a:solidFill>
                <a:latin typeface="Verdana" pitchFamily="34" charset="0"/>
              </a:rPr>
              <a:t>The ability </a:t>
            </a:r>
            <a:r>
              <a:rPr lang="en-US" sz="1400" dirty="0" smtClean="0">
                <a:solidFill>
                  <a:srgbClr val="000000"/>
                </a:solidFill>
                <a:latin typeface="Verdana" pitchFamily="34" charset="0"/>
              </a:rPr>
              <a:t>to </a:t>
            </a:r>
            <a:r>
              <a:rPr lang="en-US" sz="1400" dirty="0">
                <a:solidFill>
                  <a:srgbClr val="000000"/>
                </a:solidFill>
                <a:latin typeface="Verdana" pitchFamily="34" charset="0"/>
              </a:rPr>
              <a:t>take in real data and feedback and improve performance over time</a:t>
            </a:r>
          </a:p>
          <a:p>
            <a:pPr lvl="1">
              <a:spcBef>
                <a:spcPts val="350"/>
              </a:spcBef>
              <a:buFont typeface="Verdana" pitchFamily="34" charset="0"/>
              <a:buChar char="–"/>
            </a:pPr>
            <a:r>
              <a:rPr lang="en-US" sz="1400" dirty="0">
                <a:solidFill>
                  <a:srgbClr val="000000"/>
                </a:solidFill>
                <a:latin typeface="Verdana" pitchFamily="34" charset="0"/>
              </a:rPr>
              <a:t>Check out USC Autonomous Flying Vehicle Project!</a:t>
            </a:r>
          </a:p>
          <a:p>
            <a:pPr lvl="1">
              <a:spcBef>
                <a:spcPts val="350"/>
              </a:spcBef>
              <a:buClrTx/>
              <a:buNone/>
            </a:pPr>
            <a:endParaRPr lang="en-US" sz="1400" dirty="0">
              <a:solidFill>
                <a:srgbClr val="000000"/>
              </a:solidFill>
              <a:latin typeface="Verdana" pitchFamily="34" charset="0"/>
            </a:endParaRPr>
          </a:p>
          <a:p>
            <a:pPr>
              <a:spcBef>
                <a:spcPts val="400"/>
              </a:spcBef>
              <a:buFont typeface="Verdana" pitchFamily="34" charset="0"/>
              <a:buChar char="•"/>
            </a:pPr>
            <a:r>
              <a:rPr lang="en-US" sz="1600" dirty="0">
                <a:solidFill>
                  <a:srgbClr val="000000"/>
                </a:solidFill>
                <a:latin typeface="Verdana" pitchFamily="34" charset="0"/>
              </a:rPr>
              <a:t>Types of learning</a:t>
            </a:r>
          </a:p>
          <a:p>
            <a:pPr lvl="1">
              <a:spcBef>
                <a:spcPts val="350"/>
              </a:spcBef>
              <a:buFont typeface="Verdana" pitchFamily="34" charset="0"/>
              <a:buChar char="–"/>
            </a:pPr>
            <a:r>
              <a:rPr lang="en-US" sz="1400" dirty="0">
                <a:solidFill>
                  <a:srgbClr val="000000"/>
                </a:solidFill>
                <a:latin typeface="Verdana" pitchFamily="34" charset="0"/>
              </a:rPr>
              <a:t>Supervised </a:t>
            </a:r>
            <a:r>
              <a:rPr lang="en-US" sz="1400" dirty="0" smtClean="0">
                <a:solidFill>
                  <a:srgbClr val="000000"/>
                </a:solidFill>
                <a:latin typeface="Verdana" pitchFamily="34" charset="0"/>
              </a:rPr>
              <a:t>learning: learn mapping from attributes to “target”</a:t>
            </a:r>
            <a:endParaRPr lang="en-US" sz="1400" dirty="0">
              <a:solidFill>
                <a:srgbClr val="000000"/>
              </a:solidFill>
              <a:latin typeface="Verdana" pitchFamily="34" charset="0"/>
            </a:endParaRPr>
          </a:p>
          <a:p>
            <a:pPr lvl="2">
              <a:spcBef>
                <a:spcPts val="350"/>
              </a:spcBef>
              <a:buFont typeface="Verdana" pitchFamily="34" charset="0"/>
              <a:buChar char="–"/>
            </a:pPr>
            <a:r>
              <a:rPr lang="en-US" sz="1400" dirty="0">
                <a:solidFill>
                  <a:srgbClr val="000000"/>
                </a:solidFill>
                <a:latin typeface="Verdana" pitchFamily="34" charset="0"/>
              </a:rPr>
              <a:t>Classification: target variable is discrete (e.g., spam email)</a:t>
            </a:r>
          </a:p>
          <a:p>
            <a:pPr lvl="2">
              <a:spcBef>
                <a:spcPts val="350"/>
              </a:spcBef>
              <a:buFont typeface="Verdana" pitchFamily="34" charset="0"/>
              <a:buChar char="–"/>
            </a:pPr>
            <a:r>
              <a:rPr lang="en-US" sz="1400" dirty="0" smtClean="0">
                <a:solidFill>
                  <a:srgbClr val="000000"/>
                </a:solidFill>
                <a:latin typeface="Verdana" pitchFamily="34" charset="0"/>
              </a:rPr>
              <a:t>Regression</a:t>
            </a:r>
            <a:r>
              <a:rPr lang="en-US" sz="1400" dirty="0">
                <a:solidFill>
                  <a:srgbClr val="000000"/>
                </a:solidFill>
                <a:latin typeface="Verdana" pitchFamily="34" charset="0"/>
              </a:rPr>
              <a:t>: target variable is real-valued (e.g., stock market)</a:t>
            </a:r>
          </a:p>
          <a:p>
            <a:pPr lvl="3">
              <a:spcBef>
                <a:spcPts val="350"/>
              </a:spcBef>
              <a:buClrTx/>
              <a:buNone/>
            </a:pPr>
            <a:endParaRPr lang="en-US" sz="1400" dirty="0">
              <a:solidFill>
                <a:srgbClr val="000000"/>
              </a:solidFill>
              <a:latin typeface="Verdana" pitchFamily="34" charset="0"/>
            </a:endParaRPr>
          </a:p>
          <a:p>
            <a:pPr lvl="1">
              <a:spcBef>
                <a:spcPts val="350"/>
              </a:spcBef>
              <a:buFont typeface="Verdana" pitchFamily="34" charset="0"/>
              <a:buChar char="–"/>
            </a:pPr>
            <a:r>
              <a:rPr lang="en-US" sz="1400" dirty="0">
                <a:solidFill>
                  <a:srgbClr val="000000"/>
                </a:solidFill>
                <a:latin typeface="Verdana" pitchFamily="34" charset="0"/>
              </a:rPr>
              <a:t>Unsupervised </a:t>
            </a:r>
            <a:r>
              <a:rPr lang="en-US" sz="1400" dirty="0" smtClean="0">
                <a:solidFill>
                  <a:srgbClr val="000000"/>
                </a:solidFill>
                <a:latin typeface="Verdana" pitchFamily="34" charset="0"/>
              </a:rPr>
              <a:t>learning: no target variable; “understand” data structure</a:t>
            </a:r>
            <a:endParaRPr lang="en-US" sz="1400" dirty="0">
              <a:solidFill>
                <a:srgbClr val="000000"/>
              </a:solidFill>
              <a:latin typeface="Verdana" pitchFamily="34" charset="0"/>
            </a:endParaRPr>
          </a:p>
          <a:p>
            <a:pPr lvl="2">
              <a:spcBef>
                <a:spcPts val="350"/>
              </a:spcBef>
              <a:buFont typeface="Verdana" pitchFamily="34" charset="0"/>
              <a:buChar char="–"/>
            </a:pPr>
            <a:r>
              <a:rPr lang="en-US" sz="1400" dirty="0" smtClean="0">
                <a:solidFill>
                  <a:srgbClr val="000000"/>
                </a:solidFill>
                <a:latin typeface="Verdana" pitchFamily="34" charset="0"/>
              </a:rPr>
              <a:t>Clustering</a:t>
            </a:r>
            <a:r>
              <a:rPr lang="en-US" sz="1400" dirty="0">
                <a:solidFill>
                  <a:srgbClr val="000000"/>
                </a:solidFill>
                <a:latin typeface="Verdana" pitchFamily="34" charset="0"/>
              </a:rPr>
              <a:t>: grouping data into K </a:t>
            </a:r>
            <a:r>
              <a:rPr lang="en-US" sz="1400" dirty="0" smtClean="0">
                <a:solidFill>
                  <a:srgbClr val="000000"/>
                </a:solidFill>
                <a:latin typeface="Verdana" pitchFamily="34" charset="0"/>
              </a:rPr>
              <a:t>groups</a:t>
            </a:r>
          </a:p>
          <a:p>
            <a:pPr lvl="2">
              <a:spcBef>
                <a:spcPts val="350"/>
              </a:spcBef>
              <a:buFont typeface="Verdana" pitchFamily="34" charset="0"/>
              <a:buChar char="–"/>
            </a:pPr>
            <a:r>
              <a:rPr lang="en-US" sz="1400" dirty="0" smtClean="0">
                <a:solidFill>
                  <a:srgbClr val="000000"/>
                </a:solidFill>
                <a:latin typeface="Verdana" pitchFamily="34" charset="0"/>
              </a:rPr>
              <a:t>Latent space </a:t>
            </a:r>
            <a:r>
              <a:rPr lang="en-US" sz="1400" dirty="0" err="1" smtClean="0">
                <a:solidFill>
                  <a:srgbClr val="000000"/>
                </a:solidFill>
                <a:latin typeface="Verdana" pitchFamily="34" charset="0"/>
              </a:rPr>
              <a:t>embeddings</a:t>
            </a:r>
            <a:r>
              <a:rPr lang="en-US" sz="1400" dirty="0" smtClean="0">
                <a:solidFill>
                  <a:srgbClr val="000000"/>
                </a:solidFill>
                <a:latin typeface="Verdana" pitchFamily="34" charset="0"/>
              </a:rPr>
              <a:t>: learn “simpler” representation of the data</a:t>
            </a:r>
            <a:endParaRPr lang="en-US" sz="1800" dirty="0">
              <a:solidFill>
                <a:srgbClr val="000000"/>
              </a:solidFill>
              <a:latin typeface="Verdana" pitchFamily="34" charset="0"/>
            </a:endParaRPr>
          </a:p>
          <a:p>
            <a:pPr lvl="3">
              <a:spcBef>
                <a:spcPts val="350"/>
              </a:spcBef>
              <a:buClrTx/>
              <a:buNone/>
            </a:pPr>
            <a:endParaRPr lang="en-US" sz="1400" dirty="0">
              <a:solidFill>
                <a:srgbClr val="000000"/>
              </a:solidFill>
              <a:latin typeface="Verdana" pitchFamily="34" charset="0"/>
            </a:endParaRPr>
          </a:p>
          <a:p>
            <a:pPr lvl="1">
              <a:spcBef>
                <a:spcPts val="350"/>
              </a:spcBef>
              <a:buFont typeface="Verdana" pitchFamily="34" charset="0"/>
              <a:buChar char="–"/>
            </a:pPr>
            <a:r>
              <a:rPr lang="en-US" sz="1400" dirty="0">
                <a:solidFill>
                  <a:srgbClr val="000000"/>
                </a:solidFill>
                <a:latin typeface="Verdana" pitchFamily="34" charset="0"/>
              </a:rPr>
              <a:t> Other types of learning</a:t>
            </a:r>
          </a:p>
          <a:p>
            <a:pPr lvl="2">
              <a:spcBef>
                <a:spcPts val="350"/>
              </a:spcBef>
              <a:buFont typeface="Verdana" pitchFamily="34" charset="0"/>
              <a:buChar char="•"/>
            </a:pPr>
            <a:r>
              <a:rPr lang="en-US" sz="1400" dirty="0">
                <a:solidFill>
                  <a:srgbClr val="000000"/>
                </a:solidFill>
                <a:latin typeface="Verdana" pitchFamily="34" charset="0"/>
              </a:rPr>
              <a:t>Reinforcement learning: e.g., game-playing agent</a:t>
            </a:r>
          </a:p>
          <a:p>
            <a:pPr lvl="2">
              <a:spcBef>
                <a:spcPts val="350"/>
              </a:spcBef>
              <a:buFont typeface="Verdana" pitchFamily="34" charset="0"/>
              <a:buChar char="•"/>
            </a:pPr>
            <a:r>
              <a:rPr lang="en-US" sz="1400" dirty="0">
                <a:solidFill>
                  <a:srgbClr val="000000"/>
                </a:solidFill>
                <a:latin typeface="Verdana" pitchFamily="34" charset="0"/>
              </a:rPr>
              <a:t>Learning to rank, e.g., document ranking in Web search</a:t>
            </a:r>
          </a:p>
          <a:p>
            <a:pPr lvl="2">
              <a:spcBef>
                <a:spcPts val="350"/>
              </a:spcBef>
              <a:buFont typeface="Verdana" pitchFamily="34" charset="0"/>
              <a:buChar char="•"/>
            </a:pPr>
            <a:r>
              <a:rPr lang="en-US" sz="1400" dirty="0">
                <a:solidFill>
                  <a:srgbClr val="000000"/>
                </a:solidFill>
                <a:latin typeface="Verdana" pitchFamily="34" charset="0"/>
              </a:rPr>
              <a:t>And many others…</a:t>
            </a:r>
            <a:r>
              <a:rPr lang="en-US" sz="1400" dirty="0" smtClean="0">
                <a:solidFill>
                  <a:srgbClr val="000000"/>
                </a:solidFill>
                <a:latin typeface="Verdana" pitchFamily="34" charset="0"/>
              </a:rPr>
              <a:t>.</a:t>
            </a:r>
            <a:endParaRPr lang="en-US" sz="1400" dirty="0">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representation</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Properties of a good representation:</a:t>
            </a:r>
          </a:p>
          <a:p>
            <a:pPr>
              <a:buFont typeface="Arial" pitchFamily="34" charset="0"/>
              <a:buChar char="•"/>
            </a:pPr>
            <a:r>
              <a:rPr lang="en-US" sz="2800" dirty="0"/>
              <a:t>Reveals important features </a:t>
            </a:r>
          </a:p>
          <a:p>
            <a:pPr>
              <a:buFont typeface="Arial" pitchFamily="34" charset="0"/>
              <a:buChar char="•"/>
            </a:pPr>
            <a:r>
              <a:rPr lang="en-US" sz="2800" dirty="0"/>
              <a:t>Hides irrelevant detail</a:t>
            </a:r>
          </a:p>
          <a:p>
            <a:pPr>
              <a:buFont typeface="Arial" pitchFamily="34" charset="0"/>
              <a:buChar char="•"/>
            </a:pPr>
            <a:r>
              <a:rPr lang="en-US" sz="2800" dirty="0"/>
              <a:t>Exposes useful constraints</a:t>
            </a:r>
          </a:p>
          <a:p>
            <a:pPr>
              <a:buFont typeface="Arial" pitchFamily="34" charset="0"/>
              <a:buChar char="•"/>
            </a:pPr>
            <a:r>
              <a:rPr lang="en-US" sz="2800" dirty="0"/>
              <a:t>Makes frequent operations easy-to-do</a:t>
            </a:r>
          </a:p>
          <a:p>
            <a:pPr>
              <a:buFont typeface="Arial" pitchFamily="34" charset="0"/>
              <a:buChar char="•"/>
            </a:pPr>
            <a:r>
              <a:rPr lang="en-US" sz="2800" dirty="0"/>
              <a:t>Supports local inferences from local features</a:t>
            </a:r>
          </a:p>
          <a:p>
            <a:pPr lvl="1">
              <a:buFont typeface="Arial" pitchFamily="34" charset="0"/>
              <a:buChar char="•"/>
            </a:pPr>
            <a:r>
              <a:rPr lang="en-US" sz="2400" dirty="0"/>
              <a:t>Called the “soda straw” principle or “locality” principle</a:t>
            </a:r>
          </a:p>
          <a:p>
            <a:pPr lvl="1">
              <a:buFont typeface="Arial" pitchFamily="34" charset="0"/>
              <a:buChar char="•"/>
            </a:pPr>
            <a:r>
              <a:rPr lang="en-US" sz="2400" dirty="0"/>
              <a:t>Inference from features “through a soda straw”</a:t>
            </a:r>
          </a:p>
          <a:p>
            <a:pPr>
              <a:buFont typeface="Arial" pitchFamily="34" charset="0"/>
              <a:buChar char="•"/>
            </a:pPr>
            <a:r>
              <a:rPr lang="en-US" sz="2800" dirty="0"/>
              <a:t>Rapidly or efficiently computable</a:t>
            </a:r>
          </a:p>
          <a:p>
            <a:pPr lvl="1">
              <a:buFont typeface="Arial" pitchFamily="34" charset="0"/>
              <a:buChar char="•"/>
            </a:pPr>
            <a:r>
              <a:rPr lang="en-US" sz="2400" dirty="0"/>
              <a:t>It’s nice to be fast</a:t>
            </a:r>
          </a:p>
          <a:p>
            <a:endParaRPr lang="en-US" sz="2800" dirty="0"/>
          </a:p>
        </p:txBody>
      </p:sp>
    </p:spTree>
    <p:extLst>
      <p:ext uri="{BB962C8B-B14F-4D97-AF65-F5344CB8AC3E}">
        <p14:creationId xmlns:p14="http://schemas.microsoft.com/office/powerpoint/2010/main" val="870991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04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spcBef>
                <a:spcPts val="450"/>
              </a:spcBef>
            </a:pPr>
            <a:r>
              <a:rPr lang="en-US" sz="2000" b="1" dirty="0">
                <a:solidFill>
                  <a:srgbClr val="3366FF"/>
                </a:solidFill>
                <a:latin typeface="Verdana" pitchFamily="34" charset="0"/>
              </a:rPr>
              <a:t>Reveals important features / Hides irrelevant detail</a:t>
            </a:r>
          </a:p>
        </p:txBody>
      </p:sp>
      <p:sp>
        <p:nvSpPr>
          <p:cNvPr id="5123" name="Text Box 2"/>
          <p:cNvSpPr txBox="1">
            <a:spLocks noChangeArrowheads="1"/>
          </p:cNvSpPr>
          <p:nvPr/>
        </p:nvSpPr>
        <p:spPr bwMode="auto">
          <a:xfrm>
            <a:off x="609600" y="1143000"/>
            <a:ext cx="800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400"/>
              </a:spcBef>
              <a:buFont typeface="Verdana" pitchFamily="34" charset="0"/>
              <a:buChar char="•"/>
              <a:defRPr/>
            </a:pPr>
            <a:r>
              <a:rPr lang="en-US" b="1" dirty="0" smtClean="0">
                <a:solidFill>
                  <a:srgbClr val="000000"/>
                </a:solidFill>
                <a:latin typeface="+mn-lt"/>
              </a:rPr>
              <a:t>“You can’t learn what you can’t represent.”</a:t>
            </a:r>
            <a:r>
              <a:rPr lang="en-US" dirty="0" smtClean="0">
                <a:solidFill>
                  <a:srgbClr val="000000"/>
                </a:solidFill>
                <a:latin typeface="+mn-lt"/>
              </a:rPr>
              <a:t> --- G. </a:t>
            </a:r>
            <a:r>
              <a:rPr lang="en-US" dirty="0" err="1" smtClean="0">
                <a:solidFill>
                  <a:srgbClr val="000000"/>
                </a:solidFill>
                <a:latin typeface="+mn-lt"/>
              </a:rPr>
              <a:t>Sussman</a:t>
            </a:r>
            <a:endParaRPr lang="en-US" dirty="0" smtClean="0">
              <a:solidFill>
                <a:srgbClr val="000000"/>
              </a:solidFill>
              <a:latin typeface="+mn-lt"/>
            </a:endParaRPr>
          </a:p>
          <a:p>
            <a:pPr marL="0" indent="0" eaLnBrk="1" hangingPunct="1">
              <a:spcBef>
                <a:spcPts val="400"/>
              </a:spcBef>
              <a:defRPr/>
            </a:pPr>
            <a:endParaRPr lang="en-US" dirty="0" smtClean="0">
              <a:solidFill>
                <a:srgbClr val="000000"/>
              </a:solidFill>
              <a:latin typeface="+mn-lt"/>
            </a:endParaRPr>
          </a:p>
          <a:p>
            <a:pPr eaLnBrk="1" hangingPunct="1">
              <a:spcBef>
                <a:spcPts val="400"/>
              </a:spcBef>
              <a:buFont typeface="Verdana" pitchFamily="34" charset="0"/>
              <a:buChar char="•"/>
              <a:defRPr/>
            </a:pPr>
            <a:r>
              <a:rPr lang="en-US" b="1" dirty="0" smtClean="0">
                <a:solidFill>
                  <a:srgbClr val="000000"/>
                </a:solidFill>
                <a:latin typeface="+mn-lt"/>
              </a:rPr>
              <a:t>In search</a:t>
            </a:r>
            <a:r>
              <a:rPr lang="en-US" b="1" dirty="0" smtClean="0">
                <a:solidFill>
                  <a:schemeClr val="tx1"/>
                </a:solidFill>
                <a:latin typeface="+mn-lt"/>
              </a:rPr>
              <a:t>:  </a:t>
            </a:r>
            <a:r>
              <a:rPr lang="en-US" i="1" dirty="0" smtClean="0">
                <a:solidFill>
                  <a:schemeClr val="tx1"/>
                </a:solidFill>
                <a:latin typeface="+mn-lt"/>
              </a:rPr>
              <a:t>A man is traveling to market with a fox, a goose, and a bag of oats.  He comes to a river.  The only way across the river is a boat that can hold the man and exactly one of the fox, goose or bag of oats.  The fox will eat the goose if left alone with it, and the goose will eat the oats if left alone with it.</a:t>
            </a:r>
          </a:p>
          <a:p>
            <a:pPr eaLnBrk="1" hangingPunct="1">
              <a:spcBef>
                <a:spcPts val="400"/>
              </a:spcBef>
              <a:buFont typeface="Verdana" pitchFamily="34" charset="0"/>
              <a:buChar char="•"/>
              <a:defRPr/>
            </a:pPr>
            <a:endParaRPr lang="en-US" i="1" dirty="0" smtClean="0">
              <a:solidFill>
                <a:schemeClr val="tx1"/>
              </a:solidFill>
              <a:latin typeface="+mn-lt"/>
            </a:endParaRPr>
          </a:p>
          <a:p>
            <a:pPr eaLnBrk="1" hangingPunct="1">
              <a:spcBef>
                <a:spcPts val="400"/>
              </a:spcBef>
              <a:buFont typeface="Verdana" pitchFamily="34" charset="0"/>
              <a:buChar char="•"/>
              <a:defRPr/>
            </a:pPr>
            <a:r>
              <a:rPr lang="en-US" b="1" dirty="0">
                <a:solidFill>
                  <a:srgbClr val="000000"/>
                </a:solidFill>
                <a:latin typeface="+mn-lt"/>
              </a:rPr>
              <a:t>A good representation </a:t>
            </a:r>
            <a:r>
              <a:rPr lang="en-US" b="1" dirty="0" smtClean="0">
                <a:solidFill>
                  <a:srgbClr val="000000"/>
                </a:solidFill>
                <a:latin typeface="+mn-lt"/>
              </a:rPr>
              <a:t>makes </a:t>
            </a:r>
            <a:r>
              <a:rPr lang="en-US" b="1" dirty="0">
                <a:solidFill>
                  <a:srgbClr val="000000"/>
                </a:solidFill>
                <a:latin typeface="+mn-lt"/>
              </a:rPr>
              <a:t>this problem easy:</a:t>
            </a:r>
          </a:p>
          <a:p>
            <a:pPr marL="0" indent="0" eaLnBrk="1" hangingPunct="1">
              <a:spcBef>
                <a:spcPts val="400"/>
              </a:spcBef>
              <a:defRPr/>
            </a:pPr>
            <a:endParaRPr lang="en-US" i="1" dirty="0" smtClean="0">
              <a:solidFill>
                <a:schemeClr val="tx1"/>
              </a:solidFill>
              <a:latin typeface="+mn-lt"/>
            </a:endParaRPr>
          </a:p>
          <a:p>
            <a:pPr>
              <a:defRPr/>
            </a:pPr>
            <a:r>
              <a:rPr lang="en-US" b="1" dirty="0" smtClean="0"/>
              <a:t>1110</a:t>
            </a:r>
            <a:endParaRPr lang="en-US" dirty="0" smtClean="0"/>
          </a:p>
          <a:p>
            <a:pPr>
              <a:defRPr/>
            </a:pPr>
            <a:r>
              <a:rPr lang="en-US" b="1" dirty="0" smtClean="0"/>
              <a:t>0010</a:t>
            </a:r>
            <a:endParaRPr lang="en-US" dirty="0" smtClean="0"/>
          </a:p>
          <a:p>
            <a:pPr>
              <a:defRPr/>
            </a:pPr>
            <a:r>
              <a:rPr lang="en-US" b="1" dirty="0" smtClean="0"/>
              <a:t>1010</a:t>
            </a:r>
            <a:endParaRPr lang="en-US" dirty="0" smtClean="0"/>
          </a:p>
          <a:p>
            <a:pPr>
              <a:defRPr/>
            </a:pPr>
            <a:r>
              <a:rPr lang="en-US" b="1" dirty="0" smtClean="0"/>
              <a:t>1111</a:t>
            </a:r>
            <a:endParaRPr lang="en-US" dirty="0" smtClean="0"/>
          </a:p>
          <a:p>
            <a:pPr>
              <a:defRPr/>
            </a:pPr>
            <a:r>
              <a:rPr lang="en-US" b="1" dirty="0" smtClean="0"/>
              <a:t>0001</a:t>
            </a:r>
            <a:endParaRPr lang="en-US" dirty="0" smtClean="0"/>
          </a:p>
          <a:p>
            <a:pPr>
              <a:defRPr/>
            </a:pPr>
            <a:r>
              <a:rPr lang="en-US" b="1" dirty="0" smtClean="0"/>
              <a:t>0101</a:t>
            </a:r>
            <a:endParaRPr lang="en-US" dirty="0" smtClean="0"/>
          </a:p>
          <a:p>
            <a:pPr eaLnBrk="1" hangingPunct="1">
              <a:spcBef>
                <a:spcPts val="400"/>
              </a:spcBef>
              <a:buFont typeface="Verdana" pitchFamily="34" charset="0"/>
              <a:buChar char="•"/>
              <a:defRPr/>
            </a:pPr>
            <a:endParaRPr lang="en-US" dirty="0" smtClean="0">
              <a:solidFill>
                <a:srgbClr val="000000"/>
              </a:solidFill>
              <a:latin typeface="Verdana" pitchFamily="34" charset="0"/>
            </a:endParaRPr>
          </a:p>
          <a:p>
            <a:pPr eaLnBrk="1" hangingPunct="1">
              <a:spcBef>
                <a:spcPts val="400"/>
              </a:spcBef>
              <a:buFont typeface="Verdana" pitchFamily="34" charset="0"/>
              <a:buChar char="•"/>
              <a:defRPr/>
            </a:pPr>
            <a:endParaRPr lang="en-US" dirty="0" smtClean="0">
              <a:solidFill>
                <a:srgbClr val="000000"/>
              </a:solidFill>
              <a:latin typeface="Verdana" pitchFamily="34" charset="0"/>
            </a:endParaRPr>
          </a:p>
        </p:txBody>
      </p:sp>
      <p:pic>
        <p:nvPicPr>
          <p:cNvPr id="102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2" y="4038604"/>
            <a:ext cx="5961063" cy="2511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Simple illustrative learning problem</a:t>
            </a:r>
          </a:p>
        </p:txBody>
      </p:sp>
      <p:sp>
        <p:nvSpPr>
          <p:cNvPr id="20483" name="Text Box 2"/>
          <p:cNvSpPr txBox="1">
            <a:spLocks noChangeArrowheads="1"/>
          </p:cNvSpPr>
          <p:nvPr/>
        </p:nvSpPr>
        <p:spPr bwMode="auto">
          <a:xfrm>
            <a:off x="609600" y="1143000"/>
            <a:ext cx="815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81000" indent="-377825" eaLnBrk="0" hangingPunct="0">
              <a:tabLst>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 pos="9525000" algn="l"/>
              </a:tabLst>
              <a:defRPr>
                <a:solidFill>
                  <a:schemeClr val="bg1"/>
                </a:solidFill>
                <a:latin typeface="Arial" pitchFamily="34" charset="0"/>
                <a:cs typeface="Arial" pitchFamily="34" charset="0"/>
              </a:defRPr>
            </a:lvl1pPr>
            <a:lvl2pPr marL="796925" indent="-339725" eaLnBrk="0" hangingPunct="0">
              <a:tabLst>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 pos="9525000" algn="l"/>
              </a:tabLst>
              <a:defRPr>
                <a:solidFill>
                  <a:schemeClr val="bg1"/>
                </a:solidFill>
                <a:latin typeface="Arial" pitchFamily="34" charset="0"/>
                <a:cs typeface="Arial" pitchFamily="34" charset="0"/>
              </a:defRPr>
            </a:lvl2pPr>
            <a:lvl3pPr eaLnBrk="0" hangingPunct="0">
              <a:tabLst>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 pos="9525000" algn="l"/>
              </a:tabLst>
              <a:defRPr>
                <a:solidFill>
                  <a:schemeClr val="bg1"/>
                </a:solidFill>
                <a:latin typeface="Arial" pitchFamily="34" charset="0"/>
                <a:cs typeface="Arial" pitchFamily="34" charset="0"/>
              </a:defRPr>
            </a:lvl3pPr>
            <a:lvl4pPr eaLnBrk="0" hangingPunct="0">
              <a:tabLst>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 pos="9525000" algn="l"/>
              </a:tabLst>
              <a:defRPr>
                <a:solidFill>
                  <a:schemeClr val="bg1"/>
                </a:solidFill>
                <a:latin typeface="Arial" pitchFamily="34" charset="0"/>
                <a:cs typeface="Arial" pitchFamily="34" charset="0"/>
              </a:defRPr>
            </a:lvl4pPr>
            <a:lvl5pPr eaLnBrk="0" hangingPunct="0">
              <a:tabLst>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 pos="9525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 pos="9525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 pos="9525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 pos="9525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81000" algn="l"/>
                <a:tab pos="838200" algn="l"/>
                <a:tab pos="1295400" algn="l"/>
                <a:tab pos="1752600" algn="l"/>
                <a:tab pos="2209800" algn="l"/>
                <a:tab pos="2667000" algn="l"/>
                <a:tab pos="3124200" algn="l"/>
                <a:tab pos="3581400" algn="l"/>
                <a:tab pos="4038600" algn="l"/>
                <a:tab pos="4495800" algn="l"/>
                <a:tab pos="4953000" algn="l"/>
                <a:tab pos="5410200" algn="l"/>
                <a:tab pos="5867400" algn="l"/>
                <a:tab pos="6324600" algn="l"/>
                <a:tab pos="6781800" algn="l"/>
                <a:tab pos="7239000" algn="l"/>
                <a:tab pos="7696200" algn="l"/>
                <a:tab pos="8153400" algn="l"/>
                <a:tab pos="8610600" algn="l"/>
                <a:tab pos="9067800" algn="l"/>
                <a:tab pos="9525000" algn="l"/>
              </a:tabLst>
              <a:defRPr>
                <a:solidFill>
                  <a:schemeClr val="bg1"/>
                </a:solidFill>
                <a:latin typeface="Arial" pitchFamily="34" charset="0"/>
                <a:cs typeface="Arial" pitchFamily="34" charset="0"/>
              </a:defRPr>
            </a:lvl9pPr>
          </a:lstStyle>
          <a:p>
            <a:pPr eaLnBrk="1" hangingPunct="1">
              <a:lnSpc>
                <a:spcPct val="90000"/>
              </a:lnSpc>
              <a:spcBef>
                <a:spcPts val="350"/>
              </a:spcBef>
              <a:buClrTx/>
              <a:buFontTx/>
              <a:buNone/>
            </a:pPr>
            <a:r>
              <a:rPr lang="en-US" sz="1400">
                <a:solidFill>
                  <a:srgbClr val="000000"/>
                </a:solidFill>
                <a:latin typeface="Verdana" pitchFamily="34" charset="0"/>
              </a:rPr>
              <a:t>Problem: </a:t>
            </a:r>
          </a:p>
          <a:p>
            <a:pPr eaLnBrk="1" hangingPunct="1">
              <a:lnSpc>
                <a:spcPct val="90000"/>
              </a:lnSpc>
              <a:spcBef>
                <a:spcPts val="350"/>
              </a:spcBef>
              <a:buClrTx/>
              <a:buFontTx/>
              <a:buNone/>
            </a:pPr>
            <a:r>
              <a:rPr lang="en-US" sz="1400">
                <a:solidFill>
                  <a:srgbClr val="000000"/>
                </a:solidFill>
                <a:latin typeface="Verdana" pitchFamily="34" charset="0"/>
              </a:rPr>
              <a:t>   decide whether to wait for a table at a restaurant, based on the following attributes:</a:t>
            </a:r>
          </a:p>
          <a:p>
            <a:pPr eaLnBrk="1" hangingPunct="1">
              <a:lnSpc>
                <a:spcPct val="90000"/>
              </a:lnSpc>
              <a:spcBef>
                <a:spcPts val="350"/>
              </a:spcBef>
              <a:buClrTx/>
              <a:buFontTx/>
              <a:buNone/>
            </a:pPr>
            <a:endParaRPr lang="en-US" sz="1400">
              <a:solidFill>
                <a:srgbClr val="000000"/>
              </a:solidFill>
              <a:latin typeface="Verdana" pitchFamily="34" charset="0"/>
            </a:endParaRPr>
          </a:p>
          <a:p>
            <a:pPr lvl="1" eaLnBrk="1" hangingPunct="1">
              <a:lnSpc>
                <a:spcPct val="90000"/>
              </a:lnSpc>
              <a:spcBef>
                <a:spcPts val="350"/>
              </a:spcBef>
              <a:buFont typeface="Times New Roman" pitchFamily="18" charset="0"/>
              <a:buAutoNum type="arabicPeriod"/>
            </a:pPr>
            <a:r>
              <a:rPr lang="en-US" sz="1400">
                <a:solidFill>
                  <a:srgbClr val="000000"/>
                </a:solidFill>
                <a:latin typeface="Verdana" pitchFamily="34" charset="0"/>
              </a:rPr>
              <a:t>Alternate: is there an alternative restaurant nearby?</a:t>
            </a:r>
          </a:p>
          <a:p>
            <a:pPr lvl="1" eaLnBrk="1" hangingPunct="1">
              <a:lnSpc>
                <a:spcPct val="90000"/>
              </a:lnSpc>
              <a:spcBef>
                <a:spcPts val="350"/>
              </a:spcBef>
              <a:buFont typeface="Times New Roman" pitchFamily="18" charset="0"/>
              <a:buAutoNum type="arabicPeriod"/>
            </a:pPr>
            <a:r>
              <a:rPr lang="en-US" sz="1400">
                <a:solidFill>
                  <a:srgbClr val="000000"/>
                </a:solidFill>
                <a:latin typeface="Verdana" pitchFamily="34" charset="0"/>
              </a:rPr>
              <a:t>Bar: is there a comfortable bar area to wait in?</a:t>
            </a:r>
          </a:p>
          <a:p>
            <a:pPr lvl="1" eaLnBrk="1" hangingPunct="1">
              <a:lnSpc>
                <a:spcPct val="90000"/>
              </a:lnSpc>
              <a:spcBef>
                <a:spcPts val="350"/>
              </a:spcBef>
              <a:buFont typeface="Times New Roman" pitchFamily="18" charset="0"/>
              <a:buAutoNum type="arabicPeriod"/>
            </a:pPr>
            <a:r>
              <a:rPr lang="en-US" sz="1400">
                <a:solidFill>
                  <a:srgbClr val="000000"/>
                </a:solidFill>
                <a:latin typeface="Verdana" pitchFamily="34" charset="0"/>
              </a:rPr>
              <a:t>Fri/Sat: is today Friday or Saturday?</a:t>
            </a:r>
          </a:p>
          <a:p>
            <a:pPr lvl="1" eaLnBrk="1" hangingPunct="1">
              <a:lnSpc>
                <a:spcPct val="90000"/>
              </a:lnSpc>
              <a:spcBef>
                <a:spcPts val="350"/>
              </a:spcBef>
              <a:buFont typeface="Times New Roman" pitchFamily="18" charset="0"/>
              <a:buAutoNum type="arabicPeriod"/>
            </a:pPr>
            <a:r>
              <a:rPr lang="en-US" sz="1400">
                <a:solidFill>
                  <a:srgbClr val="000000"/>
                </a:solidFill>
                <a:latin typeface="Verdana" pitchFamily="34" charset="0"/>
              </a:rPr>
              <a:t>Hungry: are we hungry?</a:t>
            </a:r>
          </a:p>
          <a:p>
            <a:pPr lvl="1" eaLnBrk="1" hangingPunct="1">
              <a:lnSpc>
                <a:spcPct val="90000"/>
              </a:lnSpc>
              <a:spcBef>
                <a:spcPts val="350"/>
              </a:spcBef>
              <a:buFont typeface="Times New Roman" pitchFamily="18" charset="0"/>
              <a:buAutoNum type="arabicPeriod"/>
            </a:pPr>
            <a:r>
              <a:rPr lang="en-US" sz="1400">
                <a:solidFill>
                  <a:srgbClr val="000000"/>
                </a:solidFill>
                <a:latin typeface="Verdana" pitchFamily="34" charset="0"/>
              </a:rPr>
              <a:t>Patrons: number of people in the restaurant (None, Some, Full)</a:t>
            </a:r>
          </a:p>
          <a:p>
            <a:pPr lvl="1" eaLnBrk="1" hangingPunct="1">
              <a:lnSpc>
                <a:spcPct val="90000"/>
              </a:lnSpc>
              <a:spcBef>
                <a:spcPts val="350"/>
              </a:spcBef>
              <a:buFont typeface="Times New Roman" pitchFamily="18" charset="0"/>
              <a:buAutoNum type="arabicPeriod"/>
            </a:pPr>
            <a:r>
              <a:rPr lang="en-US" sz="1400">
                <a:solidFill>
                  <a:srgbClr val="000000"/>
                </a:solidFill>
                <a:latin typeface="Verdana" pitchFamily="34" charset="0"/>
              </a:rPr>
              <a:t>Price: price range ($, $$, $$$)</a:t>
            </a:r>
          </a:p>
          <a:p>
            <a:pPr lvl="1" eaLnBrk="1" hangingPunct="1">
              <a:lnSpc>
                <a:spcPct val="90000"/>
              </a:lnSpc>
              <a:spcBef>
                <a:spcPts val="350"/>
              </a:spcBef>
              <a:buFont typeface="Times New Roman" pitchFamily="18" charset="0"/>
              <a:buAutoNum type="arabicPeriod"/>
            </a:pPr>
            <a:r>
              <a:rPr lang="en-US" sz="1400">
                <a:solidFill>
                  <a:srgbClr val="000000"/>
                </a:solidFill>
                <a:latin typeface="Verdana" pitchFamily="34" charset="0"/>
              </a:rPr>
              <a:t>Raining: is it raining outside?</a:t>
            </a:r>
          </a:p>
          <a:p>
            <a:pPr lvl="1" eaLnBrk="1" hangingPunct="1">
              <a:lnSpc>
                <a:spcPct val="90000"/>
              </a:lnSpc>
              <a:spcBef>
                <a:spcPts val="350"/>
              </a:spcBef>
              <a:buFont typeface="Times New Roman" pitchFamily="18" charset="0"/>
              <a:buAutoNum type="arabicPeriod"/>
            </a:pPr>
            <a:r>
              <a:rPr lang="en-US" sz="1400">
                <a:solidFill>
                  <a:srgbClr val="000000"/>
                </a:solidFill>
                <a:latin typeface="Verdana" pitchFamily="34" charset="0"/>
              </a:rPr>
              <a:t>Reservation: have we made a reservation?</a:t>
            </a:r>
          </a:p>
          <a:p>
            <a:pPr lvl="1" eaLnBrk="1" hangingPunct="1">
              <a:lnSpc>
                <a:spcPct val="90000"/>
              </a:lnSpc>
              <a:spcBef>
                <a:spcPts val="350"/>
              </a:spcBef>
              <a:buFont typeface="Times New Roman" pitchFamily="18" charset="0"/>
              <a:buAutoNum type="arabicPeriod"/>
            </a:pPr>
            <a:r>
              <a:rPr lang="en-US" sz="1400">
                <a:solidFill>
                  <a:srgbClr val="000000"/>
                </a:solidFill>
                <a:latin typeface="Verdana" pitchFamily="34" charset="0"/>
              </a:rPr>
              <a:t>Type: kind of restaurant (French, Italian, Thai, Burger)</a:t>
            </a:r>
          </a:p>
          <a:p>
            <a:pPr lvl="1" eaLnBrk="1" hangingPunct="1">
              <a:lnSpc>
                <a:spcPct val="90000"/>
              </a:lnSpc>
              <a:spcBef>
                <a:spcPts val="350"/>
              </a:spcBef>
              <a:buFont typeface="Times New Roman" pitchFamily="18" charset="0"/>
              <a:buAutoNum type="arabicPeriod"/>
            </a:pPr>
            <a:r>
              <a:rPr lang="en-US" sz="1400">
                <a:solidFill>
                  <a:srgbClr val="000000"/>
                </a:solidFill>
                <a:latin typeface="Verdana" pitchFamily="34" charset="0"/>
              </a:rPr>
              <a:t> WaitEstimate: estimated waiting time (0-10, 10-30, 30-60, &gt;60)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t>Training Data for Supervised Learning</a:t>
            </a:r>
          </a:p>
        </p:txBody>
      </p:sp>
      <p:pic>
        <p:nvPicPr>
          <p:cNvPr id="2150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3906" t="29167" r="9766" b="19792"/>
          <a:stretch>
            <a:fillRect/>
          </a:stretch>
        </p:blipFill>
        <p:spPr>
          <a:xfrm>
            <a:off x="533400" y="1447804"/>
            <a:ext cx="8077200" cy="3514725"/>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Terminology</a:t>
            </a:r>
          </a:p>
        </p:txBody>
      </p:sp>
      <p:sp>
        <p:nvSpPr>
          <p:cNvPr id="22531"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450"/>
              </a:spcBef>
              <a:buFont typeface="Verdana" pitchFamily="34" charset="0"/>
              <a:buChar char="•"/>
            </a:pPr>
            <a:r>
              <a:rPr lang="en-US">
                <a:solidFill>
                  <a:srgbClr val="000000"/>
                </a:solidFill>
                <a:latin typeface="Verdana" pitchFamily="34" charset="0"/>
              </a:rPr>
              <a:t>Attributes</a:t>
            </a:r>
          </a:p>
          <a:p>
            <a:pPr lvl="1" eaLnBrk="1" hangingPunct="1">
              <a:spcBef>
                <a:spcPts val="400"/>
              </a:spcBef>
              <a:buFont typeface="Verdana" pitchFamily="34" charset="0"/>
              <a:buChar char="–"/>
            </a:pPr>
            <a:r>
              <a:rPr lang="en-US" sz="1600">
                <a:solidFill>
                  <a:srgbClr val="000000"/>
                </a:solidFill>
                <a:latin typeface="Verdana" pitchFamily="34" charset="0"/>
              </a:rPr>
              <a:t>Also known as features, variables, independent variables, covariates</a:t>
            </a:r>
          </a:p>
          <a:p>
            <a:pPr lvl="1" eaLnBrk="1" hangingPunct="1">
              <a:spcBef>
                <a:spcPts val="400"/>
              </a:spcBef>
              <a:buClrTx/>
              <a:buFontTx/>
              <a:buNone/>
            </a:pPr>
            <a:endParaRPr lang="en-US" sz="1600">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Target Variable</a:t>
            </a:r>
          </a:p>
          <a:p>
            <a:pPr lvl="1" eaLnBrk="1" hangingPunct="1">
              <a:spcBef>
                <a:spcPts val="400"/>
              </a:spcBef>
              <a:buFont typeface="Verdana" pitchFamily="34" charset="0"/>
              <a:buChar char="–"/>
            </a:pPr>
            <a:r>
              <a:rPr lang="en-US" sz="1600">
                <a:solidFill>
                  <a:srgbClr val="000000"/>
                </a:solidFill>
                <a:latin typeface="Verdana" pitchFamily="34" charset="0"/>
              </a:rPr>
              <a:t>Also known as goal predicate, dependent variable, …</a:t>
            </a: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endParaRPr lang="en-US" sz="1600">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Classification</a:t>
            </a:r>
          </a:p>
          <a:p>
            <a:pPr lvl="1" eaLnBrk="1" hangingPunct="1">
              <a:spcBef>
                <a:spcPts val="400"/>
              </a:spcBef>
              <a:buFont typeface="Verdana" pitchFamily="34" charset="0"/>
              <a:buChar char="–"/>
            </a:pPr>
            <a:r>
              <a:rPr lang="en-US" sz="1600">
                <a:solidFill>
                  <a:srgbClr val="000000"/>
                </a:solidFill>
                <a:latin typeface="Verdana" pitchFamily="34" charset="0"/>
              </a:rPr>
              <a:t>Also known as discrimination, supervised classification, …</a:t>
            </a:r>
          </a:p>
          <a:p>
            <a:pPr lvl="1" eaLnBrk="1" hangingPunct="1">
              <a:spcBef>
                <a:spcPts val="400"/>
              </a:spcBef>
              <a:buClrTx/>
              <a:buFontTx/>
              <a:buNone/>
            </a:pPr>
            <a:endParaRPr lang="en-US" sz="1600">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Error function</a:t>
            </a:r>
          </a:p>
          <a:p>
            <a:pPr lvl="1" eaLnBrk="1" hangingPunct="1">
              <a:spcBef>
                <a:spcPts val="400"/>
              </a:spcBef>
              <a:buFont typeface="Verdana" pitchFamily="34" charset="0"/>
              <a:buChar char="–"/>
            </a:pPr>
            <a:r>
              <a:rPr lang="en-US" sz="1600">
                <a:solidFill>
                  <a:srgbClr val="000000"/>
                </a:solidFill>
                <a:latin typeface="Verdana" pitchFamily="34" charset="0"/>
              </a:rPr>
              <a:t>Objective function, loss function,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Inductive learning</a:t>
            </a:r>
          </a:p>
        </p:txBody>
      </p:sp>
      <p:sp>
        <p:nvSpPr>
          <p:cNvPr id="23555" name="Text Box 2"/>
          <p:cNvSpPr txBox="1">
            <a:spLocks noChangeArrowheads="1"/>
          </p:cNvSpPr>
          <p:nvPr/>
        </p:nvSpPr>
        <p:spPr bwMode="auto">
          <a:xfrm>
            <a:off x="609600" y="1143000"/>
            <a:ext cx="7848600"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450"/>
              </a:spcBef>
              <a:buFont typeface="Verdana" pitchFamily="34" charset="0"/>
              <a:buChar char="•"/>
            </a:pPr>
            <a:r>
              <a:rPr lang="en-US">
                <a:solidFill>
                  <a:srgbClr val="000000"/>
                </a:solidFill>
                <a:latin typeface="Verdana" pitchFamily="34" charset="0"/>
              </a:rPr>
              <a:t>Let x represent the input vector of attributes</a:t>
            </a:r>
          </a:p>
          <a:p>
            <a:pPr eaLnBrk="1" hangingPunct="1">
              <a:spcBef>
                <a:spcPts val="450"/>
              </a:spcBef>
              <a:buClrTx/>
              <a:buFontTx/>
              <a:buNone/>
            </a:pPr>
            <a:endParaRPr lang="en-US">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Let f(x) represent the value of the target variable for x</a:t>
            </a:r>
          </a:p>
          <a:p>
            <a:pPr lvl="1" eaLnBrk="1" hangingPunct="1">
              <a:spcBef>
                <a:spcPts val="400"/>
              </a:spcBef>
              <a:buFont typeface="Verdana" pitchFamily="34" charset="0"/>
              <a:buChar char="–"/>
            </a:pPr>
            <a:r>
              <a:rPr lang="en-US" sz="1600">
                <a:solidFill>
                  <a:srgbClr val="000000"/>
                </a:solidFill>
                <a:latin typeface="Verdana" pitchFamily="34" charset="0"/>
              </a:rPr>
              <a:t>The implicit mapping from x to f(x) is unknown to us</a:t>
            </a:r>
          </a:p>
          <a:p>
            <a:pPr lvl="1" eaLnBrk="1" hangingPunct="1">
              <a:spcBef>
                <a:spcPts val="400"/>
              </a:spcBef>
              <a:buFont typeface="Verdana" pitchFamily="34" charset="0"/>
              <a:buChar char="–"/>
            </a:pPr>
            <a:r>
              <a:rPr lang="en-US" sz="1600">
                <a:solidFill>
                  <a:srgbClr val="000000"/>
                </a:solidFill>
                <a:latin typeface="Verdana" pitchFamily="34" charset="0"/>
              </a:rPr>
              <a:t>We just have training data pairs, D = {x, f(x)} available</a:t>
            </a:r>
          </a:p>
          <a:p>
            <a:pPr eaLnBrk="1" hangingPunct="1">
              <a:spcBef>
                <a:spcPts val="450"/>
              </a:spcBef>
              <a:buClrTx/>
              <a:buFontTx/>
              <a:buNone/>
            </a:pPr>
            <a:endParaRPr lang="en-US">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We want to learn a mapping from x to f, i.e., </a:t>
            </a:r>
          </a:p>
          <a:p>
            <a:pPr eaLnBrk="1" hangingPunct="1">
              <a:spcBef>
                <a:spcPts val="450"/>
              </a:spcBef>
              <a:buClrTx/>
              <a:buFontTx/>
              <a:buNone/>
            </a:pPr>
            <a:r>
              <a:rPr lang="en-US">
                <a:solidFill>
                  <a:srgbClr val="000000"/>
                </a:solidFill>
                <a:latin typeface="Verdana" pitchFamily="34" charset="0"/>
              </a:rPr>
              <a:t>            h(x; </a:t>
            </a:r>
            <a:r>
              <a:rPr lang="en-US">
                <a:solidFill>
                  <a:srgbClr val="000000"/>
                </a:solidFill>
                <a:latin typeface="Symbol" pitchFamily="18" charset="2"/>
              </a:rPr>
              <a:t></a:t>
            </a:r>
            <a:r>
              <a:rPr lang="en-US">
                <a:solidFill>
                  <a:srgbClr val="000000"/>
                </a:solidFill>
                <a:latin typeface="Verdana" pitchFamily="34" charset="0"/>
              </a:rPr>
              <a:t>) is “close” to f(x) for all training data points x          </a:t>
            </a:r>
          </a:p>
          <a:p>
            <a:pPr eaLnBrk="1" hangingPunct="1">
              <a:spcBef>
                <a:spcPts val="450"/>
              </a:spcBef>
              <a:buClrTx/>
              <a:buFontTx/>
              <a:buNone/>
            </a:pPr>
            <a:endParaRPr lang="en-US">
              <a:solidFill>
                <a:srgbClr val="000000"/>
              </a:solidFill>
              <a:latin typeface="Verdana" pitchFamily="34" charset="0"/>
            </a:endParaRPr>
          </a:p>
          <a:p>
            <a:pPr eaLnBrk="1" hangingPunct="1">
              <a:spcBef>
                <a:spcPts val="450"/>
              </a:spcBef>
              <a:buClrTx/>
              <a:buFontTx/>
              <a:buNone/>
            </a:pPr>
            <a:r>
              <a:rPr lang="en-US">
                <a:solidFill>
                  <a:srgbClr val="000000"/>
                </a:solidFill>
                <a:latin typeface="Verdana" pitchFamily="34" charset="0"/>
              </a:rPr>
              <a:t>            </a:t>
            </a:r>
            <a:r>
              <a:rPr lang="en-US">
                <a:solidFill>
                  <a:srgbClr val="000000"/>
                </a:solidFill>
                <a:latin typeface="Symbol" pitchFamily="18" charset="2"/>
              </a:rPr>
              <a:t></a:t>
            </a:r>
            <a:r>
              <a:rPr lang="en-US">
                <a:solidFill>
                  <a:srgbClr val="000000"/>
                </a:solidFill>
                <a:latin typeface="Verdana" pitchFamily="34" charset="0"/>
              </a:rPr>
              <a:t> are the parameters of our predictor h(..)</a:t>
            </a:r>
          </a:p>
          <a:p>
            <a:pPr eaLnBrk="1" hangingPunct="1">
              <a:spcBef>
                <a:spcPts val="450"/>
              </a:spcBef>
              <a:buClrTx/>
              <a:buFontTx/>
              <a:buNone/>
            </a:pPr>
            <a:endParaRPr lang="en-US">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Examples:</a:t>
            </a:r>
          </a:p>
          <a:p>
            <a:pPr lvl="1" eaLnBrk="1" hangingPunct="1">
              <a:spcBef>
                <a:spcPts val="400"/>
              </a:spcBef>
              <a:buFont typeface="Verdana" pitchFamily="34" charset="0"/>
              <a:buChar char="–"/>
            </a:pPr>
            <a:r>
              <a:rPr lang="en-US" sz="1600">
                <a:solidFill>
                  <a:srgbClr val="000000"/>
                </a:solidFill>
                <a:latin typeface="Verdana" pitchFamily="34" charset="0"/>
              </a:rPr>
              <a:t>h(x; </a:t>
            </a:r>
            <a:r>
              <a:rPr lang="en-US" sz="1600">
                <a:solidFill>
                  <a:srgbClr val="000000"/>
                </a:solidFill>
                <a:latin typeface="Symbol" pitchFamily="18" charset="2"/>
              </a:rPr>
              <a:t></a:t>
            </a:r>
            <a:r>
              <a:rPr lang="en-US" sz="1600">
                <a:solidFill>
                  <a:srgbClr val="000000"/>
                </a:solidFill>
                <a:latin typeface="Verdana" pitchFamily="34" charset="0"/>
              </a:rPr>
              <a:t>) = sign(w</a:t>
            </a:r>
            <a:r>
              <a:rPr lang="en-US" sz="1600" baseline="-25000">
                <a:solidFill>
                  <a:srgbClr val="000000"/>
                </a:solidFill>
                <a:latin typeface="Verdana" pitchFamily="34" charset="0"/>
              </a:rPr>
              <a:t>1</a:t>
            </a:r>
            <a:r>
              <a:rPr lang="en-US" sz="1600">
                <a:solidFill>
                  <a:srgbClr val="000000"/>
                </a:solidFill>
                <a:latin typeface="Verdana" pitchFamily="34" charset="0"/>
              </a:rPr>
              <a:t>x</a:t>
            </a:r>
            <a:r>
              <a:rPr lang="en-US" sz="1600" baseline="-25000">
                <a:solidFill>
                  <a:srgbClr val="000000"/>
                </a:solidFill>
                <a:latin typeface="Verdana" pitchFamily="34" charset="0"/>
              </a:rPr>
              <a:t>1</a:t>
            </a:r>
            <a:r>
              <a:rPr lang="en-US" sz="1600">
                <a:solidFill>
                  <a:srgbClr val="000000"/>
                </a:solidFill>
                <a:latin typeface="Verdana" pitchFamily="34" charset="0"/>
              </a:rPr>
              <a:t> + w</a:t>
            </a:r>
            <a:r>
              <a:rPr lang="en-US" sz="1600" baseline="-25000">
                <a:solidFill>
                  <a:srgbClr val="000000"/>
                </a:solidFill>
                <a:latin typeface="Verdana" pitchFamily="34" charset="0"/>
              </a:rPr>
              <a:t>2</a:t>
            </a:r>
            <a:r>
              <a:rPr lang="en-US" sz="1600">
                <a:solidFill>
                  <a:srgbClr val="000000"/>
                </a:solidFill>
                <a:latin typeface="Verdana" pitchFamily="34" charset="0"/>
              </a:rPr>
              <a:t>x</a:t>
            </a:r>
            <a:r>
              <a:rPr lang="en-US" sz="1600" baseline="-25000">
                <a:solidFill>
                  <a:srgbClr val="000000"/>
                </a:solidFill>
                <a:latin typeface="Verdana" pitchFamily="34" charset="0"/>
              </a:rPr>
              <a:t>2</a:t>
            </a:r>
            <a:r>
              <a:rPr lang="en-US" sz="1600">
                <a:solidFill>
                  <a:srgbClr val="000000"/>
                </a:solidFill>
                <a:latin typeface="Verdana" pitchFamily="34" charset="0"/>
              </a:rPr>
              <a:t>+ w</a:t>
            </a:r>
            <a:r>
              <a:rPr lang="en-US" sz="1600" baseline="-25000">
                <a:solidFill>
                  <a:srgbClr val="000000"/>
                </a:solidFill>
                <a:latin typeface="Verdana" pitchFamily="34" charset="0"/>
              </a:rPr>
              <a:t>3</a:t>
            </a:r>
            <a:r>
              <a:rPr lang="en-US" sz="1600">
                <a:solidFill>
                  <a:srgbClr val="000000"/>
                </a:solidFill>
                <a:latin typeface="Verdana" pitchFamily="34" charset="0"/>
              </a:rPr>
              <a:t>)</a:t>
            </a: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Font typeface="Verdana" pitchFamily="34" charset="0"/>
              <a:buChar char="–"/>
            </a:pPr>
            <a:r>
              <a:rPr lang="en-US" sz="1600">
                <a:solidFill>
                  <a:srgbClr val="000000"/>
                </a:solidFill>
                <a:latin typeface="Verdana" pitchFamily="34" charset="0"/>
              </a:rPr>
              <a:t>h</a:t>
            </a:r>
            <a:r>
              <a:rPr lang="en-US" sz="1600" baseline="-25000">
                <a:solidFill>
                  <a:srgbClr val="000000"/>
                </a:solidFill>
                <a:latin typeface="Verdana" pitchFamily="34" charset="0"/>
              </a:rPr>
              <a:t>k</a:t>
            </a:r>
            <a:r>
              <a:rPr lang="en-US" sz="1600">
                <a:solidFill>
                  <a:srgbClr val="000000"/>
                </a:solidFill>
                <a:latin typeface="Verdana" pitchFamily="34" charset="0"/>
              </a:rPr>
              <a:t>(x) = (x1 OR x2) AND (x3 OR NOT(x4))</a:t>
            </a:r>
          </a:p>
          <a:p>
            <a:pPr eaLnBrk="1" hangingPunct="1">
              <a:spcBef>
                <a:spcPts val="450"/>
              </a:spcBef>
              <a:buClrTx/>
              <a:buFontTx/>
              <a:buNone/>
            </a:pPr>
            <a:endParaRPr lang="en-US" sz="1600">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Empirical Error Functions</a:t>
            </a:r>
          </a:p>
        </p:txBody>
      </p:sp>
      <p:sp>
        <p:nvSpPr>
          <p:cNvPr id="24579" name="Text Box 2"/>
          <p:cNvSpPr txBox="1">
            <a:spLocks noChangeArrowheads="1"/>
          </p:cNvSpPr>
          <p:nvPr/>
        </p:nvSpPr>
        <p:spPr bwMode="auto">
          <a:xfrm>
            <a:off x="609600" y="1143000"/>
            <a:ext cx="807720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lnSpc>
                <a:spcPct val="90000"/>
              </a:lnSpc>
              <a:spcBef>
                <a:spcPts val="450"/>
              </a:spcBef>
              <a:buFont typeface="Verdana" pitchFamily="34" charset="0"/>
              <a:buChar char="•"/>
            </a:pPr>
            <a:r>
              <a:rPr lang="en-US">
                <a:solidFill>
                  <a:srgbClr val="000000"/>
                </a:solidFill>
                <a:latin typeface="Verdana" pitchFamily="34" charset="0"/>
              </a:rPr>
              <a:t>Empirical error function:</a:t>
            </a:r>
          </a:p>
          <a:p>
            <a:pPr lvl="1" eaLnBrk="1" hangingPunct="1">
              <a:lnSpc>
                <a:spcPct val="90000"/>
              </a:lnSpc>
              <a:spcBef>
                <a:spcPts val="400"/>
              </a:spcBef>
              <a:buClrTx/>
              <a:buFontTx/>
              <a:buNone/>
            </a:pPr>
            <a:r>
              <a:rPr lang="en-US" sz="1600">
                <a:solidFill>
                  <a:srgbClr val="000000"/>
                </a:solidFill>
                <a:latin typeface="Verdana" pitchFamily="34" charset="0"/>
              </a:rPr>
              <a:t>      E(h) =</a:t>
            </a:r>
            <a:r>
              <a:rPr lang="en-US" sz="2000">
                <a:solidFill>
                  <a:srgbClr val="000000"/>
                </a:solidFill>
                <a:latin typeface="Verdana" pitchFamily="34" charset="0"/>
              </a:rPr>
              <a:t> </a:t>
            </a:r>
            <a:r>
              <a:rPr lang="en-US" sz="2000">
                <a:solidFill>
                  <a:srgbClr val="000000"/>
                </a:solidFill>
                <a:latin typeface="Symbol" pitchFamily="18" charset="2"/>
              </a:rPr>
              <a:t></a:t>
            </a:r>
            <a:r>
              <a:rPr lang="en-US" sz="2400" baseline="-25000">
                <a:solidFill>
                  <a:srgbClr val="000000"/>
                </a:solidFill>
                <a:latin typeface="Verdana" pitchFamily="34" charset="0"/>
              </a:rPr>
              <a:t>x</a:t>
            </a:r>
            <a:r>
              <a:rPr lang="en-US" sz="2000">
                <a:solidFill>
                  <a:srgbClr val="000000"/>
                </a:solidFill>
                <a:latin typeface="Verdana" pitchFamily="34" charset="0"/>
              </a:rPr>
              <a:t> </a:t>
            </a:r>
            <a:r>
              <a:rPr lang="en-US" sz="1600">
                <a:solidFill>
                  <a:srgbClr val="000000"/>
                </a:solidFill>
                <a:latin typeface="Verdana" pitchFamily="34" charset="0"/>
              </a:rPr>
              <a:t>distance[h(x; </a:t>
            </a:r>
            <a:r>
              <a:rPr lang="en-US" sz="1600">
                <a:solidFill>
                  <a:srgbClr val="000000"/>
                </a:solidFill>
                <a:latin typeface="Symbol" pitchFamily="18" charset="2"/>
              </a:rPr>
              <a:t></a:t>
            </a:r>
            <a:r>
              <a:rPr lang="en-US" sz="1600">
                <a:solidFill>
                  <a:srgbClr val="000000"/>
                </a:solidFill>
                <a:latin typeface="Verdana" pitchFamily="34" charset="0"/>
              </a:rPr>
              <a:t>) , f]</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r>
              <a:rPr lang="en-US" sz="1600">
                <a:solidFill>
                  <a:srgbClr val="000000"/>
                </a:solidFill>
                <a:latin typeface="Verdana" pitchFamily="34" charset="0"/>
              </a:rPr>
              <a:t>e.g., distance = squared error if h and f are real-valued  (regression)</a:t>
            </a:r>
          </a:p>
          <a:p>
            <a:pPr lvl="1" eaLnBrk="1" hangingPunct="1">
              <a:lnSpc>
                <a:spcPct val="90000"/>
              </a:lnSpc>
              <a:spcBef>
                <a:spcPts val="400"/>
              </a:spcBef>
              <a:buClrTx/>
              <a:buFontTx/>
              <a:buNone/>
            </a:pPr>
            <a:r>
              <a:rPr lang="en-US" sz="1600">
                <a:solidFill>
                  <a:srgbClr val="000000"/>
                </a:solidFill>
                <a:latin typeface="Verdana" pitchFamily="34" charset="0"/>
              </a:rPr>
              <a:t>        distance = delta-function if h and f are categorical  (classification)</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r>
              <a:rPr lang="en-US" sz="1600">
                <a:solidFill>
                  <a:srgbClr val="000000"/>
                </a:solidFill>
                <a:latin typeface="Verdana" pitchFamily="34" charset="0"/>
              </a:rPr>
              <a:t>Sum is over all training pairs in the training data D</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r>
              <a:rPr lang="en-US" sz="1600">
                <a:solidFill>
                  <a:srgbClr val="000000"/>
                </a:solidFill>
                <a:latin typeface="Verdana" pitchFamily="34" charset="0"/>
              </a:rPr>
              <a:t>In learning, we get to choose </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r>
              <a:rPr lang="en-US" sz="1600">
                <a:solidFill>
                  <a:srgbClr val="000000"/>
                </a:solidFill>
                <a:latin typeface="Verdana" pitchFamily="34" charset="0"/>
              </a:rPr>
              <a:t>	1. what class of functions h(..) that we want to learn </a:t>
            </a:r>
          </a:p>
          <a:p>
            <a:pPr lvl="1" eaLnBrk="1" hangingPunct="1">
              <a:lnSpc>
                <a:spcPct val="90000"/>
              </a:lnSpc>
              <a:spcBef>
                <a:spcPts val="400"/>
              </a:spcBef>
              <a:buClrTx/>
              <a:buFontTx/>
              <a:buNone/>
            </a:pPr>
            <a:r>
              <a:rPr lang="en-US" sz="1600">
                <a:solidFill>
                  <a:srgbClr val="000000"/>
                </a:solidFill>
                <a:latin typeface="Verdana" pitchFamily="34" charset="0"/>
              </a:rPr>
              <a:t>            – potentially a huge space!  (“hypothesis space”)</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r>
              <a:rPr lang="en-US" sz="1600">
                <a:solidFill>
                  <a:srgbClr val="000000"/>
                </a:solidFill>
                <a:latin typeface="Verdana" pitchFamily="34" charset="0"/>
              </a:rPr>
              <a:t>    2. what error function/distance to use</a:t>
            </a:r>
          </a:p>
          <a:p>
            <a:pPr lvl="1" eaLnBrk="1" hangingPunct="1">
              <a:lnSpc>
                <a:spcPct val="90000"/>
              </a:lnSpc>
              <a:spcBef>
                <a:spcPts val="400"/>
              </a:spcBef>
              <a:buClrTx/>
              <a:buFontTx/>
              <a:buNone/>
            </a:pPr>
            <a:r>
              <a:rPr lang="en-US" sz="1600">
                <a:solidFill>
                  <a:srgbClr val="000000"/>
                </a:solidFill>
                <a:latin typeface="Verdana" pitchFamily="34" charset="0"/>
              </a:rPr>
              <a:t>              - should be chosen to reflect real “loss” in problem</a:t>
            </a:r>
          </a:p>
          <a:p>
            <a:pPr lvl="1" eaLnBrk="1" hangingPunct="1">
              <a:lnSpc>
                <a:spcPct val="90000"/>
              </a:lnSpc>
              <a:spcBef>
                <a:spcPts val="400"/>
              </a:spcBef>
              <a:buClrTx/>
              <a:buFontTx/>
              <a:buNone/>
            </a:pPr>
            <a:r>
              <a:rPr lang="en-US" sz="1600">
                <a:solidFill>
                  <a:srgbClr val="000000"/>
                </a:solidFill>
                <a:latin typeface="Verdana" pitchFamily="34" charset="0"/>
              </a:rPr>
              <a:t>              - but often chosen for mathematical/algorithmic convenience</a:t>
            </a:r>
          </a:p>
          <a:p>
            <a:pPr lvl="1" eaLnBrk="1" hangingPunct="1">
              <a:lnSpc>
                <a:spcPct val="90000"/>
              </a:lnSpc>
              <a:spcBef>
                <a:spcPts val="400"/>
              </a:spcBef>
              <a:buClrTx/>
              <a:buFontTx/>
              <a:buNone/>
            </a:pPr>
            <a:endParaRPr lang="en-US" sz="1600">
              <a:solidFill>
                <a:srgbClr val="000000"/>
              </a:solidFill>
              <a:latin typeface="Verdana" pitchFamily="34" charset="0"/>
            </a:endParaRPr>
          </a:p>
          <a:p>
            <a:pPr lvl="1" eaLnBrk="1" hangingPunct="1">
              <a:lnSpc>
                <a:spcPct val="90000"/>
              </a:lnSpc>
              <a:spcBef>
                <a:spcPts val="400"/>
              </a:spcBef>
              <a:buClrTx/>
              <a:buFontTx/>
              <a:buNone/>
            </a:pPr>
            <a:endParaRPr lang="en-US" sz="1600">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Inductive Learning as Optimization or Search</a:t>
            </a:r>
          </a:p>
        </p:txBody>
      </p:sp>
      <p:sp>
        <p:nvSpPr>
          <p:cNvPr id="25603" name="Text Box 2"/>
          <p:cNvSpPr txBox="1">
            <a:spLocks noChangeArrowheads="1"/>
          </p:cNvSpPr>
          <p:nvPr/>
        </p:nvSpPr>
        <p:spPr bwMode="auto">
          <a:xfrm>
            <a:off x="609600" y="1143000"/>
            <a:ext cx="80772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lnSpc>
                <a:spcPct val="90000"/>
              </a:lnSpc>
              <a:spcBef>
                <a:spcPts val="350"/>
              </a:spcBef>
              <a:buFont typeface="Verdana" pitchFamily="34" charset="0"/>
              <a:buChar char="•"/>
            </a:pPr>
            <a:r>
              <a:rPr lang="en-US" sz="1400">
                <a:solidFill>
                  <a:srgbClr val="000000"/>
                </a:solidFill>
                <a:latin typeface="Verdana" pitchFamily="34" charset="0"/>
              </a:rPr>
              <a:t>Empirical error function:</a:t>
            </a:r>
          </a:p>
          <a:p>
            <a:pPr lvl="1" eaLnBrk="1" hangingPunct="1">
              <a:lnSpc>
                <a:spcPct val="90000"/>
              </a:lnSpc>
              <a:spcBef>
                <a:spcPts val="300"/>
              </a:spcBef>
              <a:buClrTx/>
              <a:buFontTx/>
              <a:buNone/>
            </a:pPr>
            <a:r>
              <a:rPr lang="en-US" sz="1200">
                <a:solidFill>
                  <a:srgbClr val="000000"/>
                </a:solidFill>
                <a:latin typeface="Verdana" pitchFamily="34" charset="0"/>
              </a:rPr>
              <a:t>      E(h) =</a:t>
            </a:r>
            <a:r>
              <a:rPr lang="en-US" sz="1600">
                <a:solidFill>
                  <a:srgbClr val="000000"/>
                </a:solidFill>
                <a:latin typeface="Verdana" pitchFamily="34" charset="0"/>
              </a:rPr>
              <a:t> </a:t>
            </a:r>
            <a:r>
              <a:rPr lang="en-US" sz="1600">
                <a:solidFill>
                  <a:srgbClr val="000000"/>
                </a:solidFill>
                <a:latin typeface="Symbol" pitchFamily="18" charset="2"/>
              </a:rPr>
              <a:t></a:t>
            </a:r>
            <a:r>
              <a:rPr lang="en-US" baseline="-25000">
                <a:solidFill>
                  <a:srgbClr val="000000"/>
                </a:solidFill>
                <a:latin typeface="Verdana" pitchFamily="34" charset="0"/>
              </a:rPr>
              <a:t>x</a:t>
            </a:r>
            <a:r>
              <a:rPr lang="en-US" sz="1600">
                <a:solidFill>
                  <a:srgbClr val="000000"/>
                </a:solidFill>
                <a:latin typeface="Verdana" pitchFamily="34" charset="0"/>
              </a:rPr>
              <a:t> </a:t>
            </a:r>
            <a:r>
              <a:rPr lang="en-US" sz="1200">
                <a:solidFill>
                  <a:srgbClr val="000000"/>
                </a:solidFill>
                <a:latin typeface="Verdana" pitchFamily="34" charset="0"/>
              </a:rPr>
              <a:t>distance[h(x; </a:t>
            </a:r>
            <a:r>
              <a:rPr lang="en-US" sz="1200">
                <a:solidFill>
                  <a:srgbClr val="000000"/>
                </a:solidFill>
                <a:latin typeface="Symbol" pitchFamily="18" charset="2"/>
              </a:rPr>
              <a:t></a:t>
            </a:r>
            <a:r>
              <a:rPr lang="en-US" sz="1200">
                <a:solidFill>
                  <a:srgbClr val="000000"/>
                </a:solidFill>
                <a:latin typeface="Verdana" pitchFamily="34" charset="0"/>
              </a:rPr>
              <a:t>) , f]</a:t>
            </a:r>
          </a:p>
          <a:p>
            <a:pPr lvl="1" eaLnBrk="1" hangingPunct="1">
              <a:lnSpc>
                <a:spcPct val="90000"/>
              </a:lnSpc>
              <a:spcBef>
                <a:spcPts val="300"/>
              </a:spcBef>
              <a:buClrTx/>
              <a:buFontTx/>
              <a:buNone/>
            </a:pPr>
            <a:endParaRPr lang="en-US" sz="1200">
              <a:solidFill>
                <a:srgbClr val="000000"/>
              </a:solidFill>
              <a:latin typeface="Verdana" pitchFamily="34" charset="0"/>
            </a:endParaRPr>
          </a:p>
          <a:p>
            <a:pPr lvl="1" eaLnBrk="1" hangingPunct="1">
              <a:lnSpc>
                <a:spcPct val="90000"/>
              </a:lnSpc>
              <a:spcBef>
                <a:spcPts val="300"/>
              </a:spcBef>
              <a:buClrTx/>
              <a:buFontTx/>
              <a:buNone/>
            </a:pPr>
            <a:endParaRPr lang="en-US" sz="1200">
              <a:solidFill>
                <a:srgbClr val="000000"/>
              </a:solidFill>
              <a:latin typeface="Verdana" pitchFamily="34" charset="0"/>
            </a:endParaRPr>
          </a:p>
          <a:p>
            <a:pPr eaLnBrk="1" hangingPunct="1">
              <a:lnSpc>
                <a:spcPct val="90000"/>
              </a:lnSpc>
              <a:spcBef>
                <a:spcPts val="350"/>
              </a:spcBef>
              <a:buFont typeface="Verdana" pitchFamily="34" charset="0"/>
              <a:buChar char="•"/>
            </a:pPr>
            <a:r>
              <a:rPr lang="en-US" sz="1400">
                <a:solidFill>
                  <a:srgbClr val="000000"/>
                </a:solidFill>
                <a:latin typeface="Verdana" pitchFamily="34" charset="0"/>
              </a:rPr>
              <a:t>Empirical learning = finding h(x), or h(x; </a:t>
            </a:r>
            <a:r>
              <a:rPr lang="en-US" sz="1400">
                <a:solidFill>
                  <a:srgbClr val="000000"/>
                </a:solidFill>
                <a:latin typeface="Symbol" pitchFamily="18" charset="2"/>
              </a:rPr>
              <a:t></a:t>
            </a:r>
            <a:r>
              <a:rPr lang="en-US" sz="1400">
                <a:solidFill>
                  <a:srgbClr val="000000"/>
                </a:solidFill>
                <a:latin typeface="Verdana" pitchFamily="34" charset="0"/>
              </a:rPr>
              <a:t>) that minimizes E(h)</a:t>
            </a:r>
          </a:p>
          <a:p>
            <a:pPr lvl="1" eaLnBrk="1" hangingPunct="1">
              <a:lnSpc>
                <a:spcPct val="90000"/>
              </a:lnSpc>
              <a:spcBef>
                <a:spcPts val="300"/>
              </a:spcBef>
              <a:buFont typeface="Verdana" pitchFamily="34" charset="0"/>
              <a:buChar char="–"/>
            </a:pPr>
            <a:r>
              <a:rPr lang="en-US" sz="1200">
                <a:solidFill>
                  <a:srgbClr val="000000"/>
                </a:solidFill>
                <a:latin typeface="Verdana" pitchFamily="34" charset="0"/>
              </a:rPr>
              <a:t>In simple problems there may be a closed form solution</a:t>
            </a:r>
          </a:p>
          <a:p>
            <a:pPr lvl="2" eaLnBrk="1" hangingPunct="1">
              <a:lnSpc>
                <a:spcPct val="90000"/>
              </a:lnSpc>
              <a:spcBef>
                <a:spcPts val="300"/>
              </a:spcBef>
              <a:buFont typeface="Verdana" pitchFamily="34" charset="0"/>
              <a:buChar char="•"/>
            </a:pPr>
            <a:r>
              <a:rPr lang="en-US" sz="1200">
                <a:solidFill>
                  <a:srgbClr val="000000"/>
                </a:solidFill>
                <a:latin typeface="Verdana" pitchFamily="34" charset="0"/>
              </a:rPr>
              <a:t>E.g., “normal equations” when h is a linear function of x, E = squared error</a:t>
            </a:r>
          </a:p>
          <a:p>
            <a:pPr lvl="2" eaLnBrk="1" hangingPunct="1">
              <a:lnSpc>
                <a:spcPct val="90000"/>
              </a:lnSpc>
              <a:spcBef>
                <a:spcPts val="300"/>
              </a:spcBef>
              <a:buClrTx/>
              <a:buFontTx/>
              <a:buNone/>
            </a:pPr>
            <a:endParaRPr lang="en-US" sz="1200">
              <a:solidFill>
                <a:srgbClr val="000000"/>
              </a:solidFill>
              <a:latin typeface="Verdana" pitchFamily="34" charset="0"/>
            </a:endParaRPr>
          </a:p>
          <a:p>
            <a:pPr lvl="1" eaLnBrk="1" hangingPunct="1">
              <a:lnSpc>
                <a:spcPct val="90000"/>
              </a:lnSpc>
              <a:spcBef>
                <a:spcPts val="300"/>
              </a:spcBef>
              <a:buFont typeface="Verdana" pitchFamily="34" charset="0"/>
              <a:buChar char="–"/>
            </a:pPr>
            <a:r>
              <a:rPr lang="en-US" sz="1200">
                <a:solidFill>
                  <a:srgbClr val="000000"/>
                </a:solidFill>
                <a:latin typeface="Verdana" pitchFamily="34" charset="0"/>
              </a:rPr>
              <a:t>If E(h) is differentiable as a function of q, then we have a continuous optimization problem and can use gradient descent, etc</a:t>
            </a:r>
          </a:p>
          <a:p>
            <a:pPr lvl="2" eaLnBrk="1" hangingPunct="1">
              <a:lnSpc>
                <a:spcPct val="90000"/>
              </a:lnSpc>
              <a:spcBef>
                <a:spcPts val="300"/>
              </a:spcBef>
              <a:buFont typeface="Verdana" pitchFamily="34" charset="0"/>
              <a:buChar char="•"/>
            </a:pPr>
            <a:r>
              <a:rPr lang="en-US" sz="1200">
                <a:solidFill>
                  <a:srgbClr val="000000"/>
                </a:solidFill>
                <a:latin typeface="Verdana" pitchFamily="34" charset="0"/>
              </a:rPr>
              <a:t>E.g., multi-layer neural networks</a:t>
            </a:r>
          </a:p>
          <a:p>
            <a:pPr lvl="2" eaLnBrk="1" hangingPunct="1">
              <a:lnSpc>
                <a:spcPct val="90000"/>
              </a:lnSpc>
              <a:spcBef>
                <a:spcPts val="300"/>
              </a:spcBef>
              <a:buClrTx/>
              <a:buFontTx/>
              <a:buNone/>
            </a:pPr>
            <a:endParaRPr lang="en-US" sz="1200">
              <a:solidFill>
                <a:srgbClr val="000000"/>
              </a:solidFill>
              <a:latin typeface="Verdana" pitchFamily="34" charset="0"/>
            </a:endParaRPr>
          </a:p>
          <a:p>
            <a:pPr lvl="1" eaLnBrk="1" hangingPunct="1">
              <a:lnSpc>
                <a:spcPct val="90000"/>
              </a:lnSpc>
              <a:spcBef>
                <a:spcPts val="300"/>
              </a:spcBef>
              <a:buFont typeface="Verdana" pitchFamily="34" charset="0"/>
              <a:buChar char="–"/>
            </a:pPr>
            <a:r>
              <a:rPr lang="en-US" sz="1200">
                <a:solidFill>
                  <a:srgbClr val="000000"/>
                </a:solidFill>
                <a:latin typeface="Verdana" pitchFamily="34" charset="0"/>
              </a:rPr>
              <a:t>If E(h) is non-differentiable (e.g., classification), then we typically have a systematic search problem through the space of functions h</a:t>
            </a:r>
          </a:p>
          <a:p>
            <a:pPr lvl="2" eaLnBrk="1" hangingPunct="1">
              <a:lnSpc>
                <a:spcPct val="90000"/>
              </a:lnSpc>
              <a:spcBef>
                <a:spcPts val="300"/>
              </a:spcBef>
              <a:buFont typeface="Verdana" pitchFamily="34" charset="0"/>
              <a:buChar char="•"/>
            </a:pPr>
            <a:r>
              <a:rPr lang="en-US" sz="1200">
                <a:solidFill>
                  <a:srgbClr val="000000"/>
                </a:solidFill>
                <a:latin typeface="Verdana" pitchFamily="34" charset="0"/>
              </a:rPr>
              <a:t>E.g., decision tree classifiers</a:t>
            </a:r>
          </a:p>
          <a:p>
            <a:pPr lvl="2" eaLnBrk="1" hangingPunct="1">
              <a:lnSpc>
                <a:spcPct val="90000"/>
              </a:lnSpc>
              <a:spcBef>
                <a:spcPts val="300"/>
              </a:spcBef>
              <a:buClrTx/>
              <a:buFontTx/>
              <a:buNone/>
            </a:pPr>
            <a:endParaRPr lang="en-US" sz="1200">
              <a:solidFill>
                <a:srgbClr val="000000"/>
              </a:solidFill>
              <a:latin typeface="Verdana" pitchFamily="34" charset="0"/>
            </a:endParaRPr>
          </a:p>
          <a:p>
            <a:pPr lvl="2" eaLnBrk="1" hangingPunct="1">
              <a:lnSpc>
                <a:spcPct val="90000"/>
              </a:lnSpc>
              <a:spcBef>
                <a:spcPts val="300"/>
              </a:spcBef>
              <a:buClrTx/>
              <a:buFontTx/>
              <a:buNone/>
            </a:pPr>
            <a:endParaRPr lang="en-US" sz="1200">
              <a:solidFill>
                <a:srgbClr val="000000"/>
              </a:solidFill>
              <a:latin typeface="Verdana" pitchFamily="34" charset="0"/>
            </a:endParaRPr>
          </a:p>
          <a:p>
            <a:pPr eaLnBrk="1" hangingPunct="1">
              <a:lnSpc>
                <a:spcPct val="90000"/>
              </a:lnSpc>
              <a:spcBef>
                <a:spcPts val="350"/>
              </a:spcBef>
              <a:buFont typeface="Verdana" pitchFamily="34" charset="0"/>
              <a:buChar char="•"/>
            </a:pPr>
            <a:r>
              <a:rPr lang="en-US" sz="1400">
                <a:solidFill>
                  <a:srgbClr val="000000"/>
                </a:solidFill>
                <a:latin typeface="Verdana" pitchFamily="34" charset="0"/>
              </a:rPr>
              <a:t>Once we decide on what the functional form of h is, and what the error function E is, then machine learning typically reduces to a large search or optimization problem</a:t>
            </a:r>
          </a:p>
          <a:p>
            <a:pPr eaLnBrk="1" hangingPunct="1">
              <a:lnSpc>
                <a:spcPct val="90000"/>
              </a:lnSpc>
              <a:spcBef>
                <a:spcPts val="350"/>
              </a:spcBef>
              <a:buClrTx/>
              <a:buFontTx/>
              <a:buNone/>
            </a:pPr>
            <a:endParaRPr lang="en-US" sz="1400">
              <a:solidFill>
                <a:srgbClr val="000000"/>
              </a:solidFill>
              <a:latin typeface="Verdana" pitchFamily="34" charset="0"/>
            </a:endParaRPr>
          </a:p>
          <a:p>
            <a:pPr eaLnBrk="1" hangingPunct="1">
              <a:lnSpc>
                <a:spcPct val="90000"/>
              </a:lnSpc>
              <a:spcBef>
                <a:spcPts val="350"/>
              </a:spcBef>
              <a:buFont typeface="Verdana" pitchFamily="34" charset="0"/>
              <a:buChar char="•"/>
            </a:pPr>
            <a:r>
              <a:rPr lang="en-US" sz="1400">
                <a:solidFill>
                  <a:srgbClr val="000000"/>
                </a:solidFill>
                <a:latin typeface="Verdana" pitchFamily="34" charset="0"/>
              </a:rPr>
              <a:t>Additional aspect: we really want to learn an h(..) that will generalize well to new data, not just memorize training data – will return to this later</a:t>
            </a:r>
          </a:p>
          <a:p>
            <a:pPr eaLnBrk="1" hangingPunct="1">
              <a:lnSpc>
                <a:spcPct val="90000"/>
              </a:lnSpc>
              <a:spcBef>
                <a:spcPts val="350"/>
              </a:spcBef>
              <a:buClrTx/>
              <a:buFontTx/>
              <a:buNone/>
            </a:pPr>
            <a:endParaRPr lang="en-US" sz="1400">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ustomShape 1"/>
          <p:cNvSpPr>
            <a:spLocks noChangeArrowheads="1"/>
          </p:cNvSpPr>
          <p:nvPr/>
        </p:nvSpPr>
        <p:spPr bwMode="auto">
          <a:xfrm>
            <a:off x="457202" y="274642"/>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solidFill>
                <a:srgbClr val="000000"/>
              </a:solidFill>
            </a:endParaRPr>
          </a:p>
        </p:txBody>
      </p:sp>
      <p:pic>
        <p:nvPicPr>
          <p:cNvPr id="22531"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9391"/>
            <a:ext cx="64643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
          <p:cNvSpPr txBox="1">
            <a:spLocks noChangeArrowheads="1"/>
          </p:cNvSpPr>
          <p:nvPr/>
        </p:nvSpPr>
        <p:spPr bwMode="auto">
          <a:xfrm>
            <a:off x="2016125" y="476250"/>
            <a:ext cx="5543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rgbClr val="000000"/>
                </a:solidFill>
              </a:rPr>
              <a:t>Deep Learning in Physics: Searching for Exotic Particles</a:t>
            </a:r>
          </a:p>
        </p:txBody>
      </p:sp>
      <p:pic>
        <p:nvPicPr>
          <p:cNvPr id="2253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81392"/>
            <a:ext cx="365760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239000" y="685804"/>
            <a:ext cx="1371600" cy="646331"/>
          </a:xfrm>
          <a:prstGeom prst="rect">
            <a:avLst/>
          </a:prstGeom>
          <a:noFill/>
          <a:ln>
            <a:solidFill>
              <a:srgbClr val="FF0000"/>
            </a:solidFill>
          </a:ln>
        </p:spPr>
        <p:txBody>
          <a:bodyPr wrap="square" rtlCol="0">
            <a:spAutoFit/>
          </a:bodyPr>
          <a:lstStyle/>
          <a:p>
            <a:r>
              <a:rPr lang="en-US" dirty="0" smtClean="0">
                <a:solidFill>
                  <a:srgbClr val="FF0000"/>
                </a:solidFill>
              </a:rPr>
              <a:t>Thanks to Pierre </a:t>
            </a:r>
            <a:r>
              <a:rPr lang="en-US" dirty="0" err="1" smtClean="0">
                <a:solidFill>
                  <a:srgbClr val="FF0000"/>
                </a:solidFill>
              </a:rPr>
              <a:t>Baldi</a:t>
            </a:r>
            <a:endParaRPr lang="en-US" dirty="0">
              <a:solidFill>
                <a:srgbClr val="FF0000"/>
              </a:solidFill>
            </a:endParaRPr>
          </a:p>
        </p:txBody>
      </p:sp>
    </p:spTree>
    <p:extLst>
      <p:ext uri="{BB962C8B-B14F-4D97-AF65-F5344CB8AC3E}">
        <p14:creationId xmlns:p14="http://schemas.microsoft.com/office/powerpoint/2010/main" val="2427027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Our training data example (again)</a:t>
            </a:r>
          </a:p>
        </p:txBody>
      </p:sp>
      <p:pic>
        <p:nvPicPr>
          <p:cNvPr id="266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3906" t="29167" r="9766" b="19792"/>
          <a:stretch>
            <a:fillRect/>
          </a:stretch>
        </p:blipFill>
        <p:spPr>
          <a:xfrm>
            <a:off x="1219200" y="1066804"/>
            <a:ext cx="6400800" cy="2784475"/>
          </a:xfrm>
          <a:noFill/>
        </p:spPr>
      </p:pic>
      <p:sp>
        <p:nvSpPr>
          <p:cNvPr id="26628" name="Rectangle 4"/>
          <p:cNvSpPr>
            <a:spLocks noChangeArrowheads="1"/>
          </p:cNvSpPr>
          <p:nvPr/>
        </p:nvSpPr>
        <p:spPr bwMode="auto">
          <a:xfrm>
            <a:off x="457200" y="4114800"/>
            <a:ext cx="7848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90000"/>
              </a:lnSpc>
              <a:spcBef>
                <a:spcPct val="20000"/>
              </a:spcBef>
              <a:buFontTx/>
              <a:buChar char="•"/>
            </a:pPr>
            <a:r>
              <a:rPr lang="en-US" sz="1400">
                <a:solidFill>
                  <a:schemeClr val="tx1"/>
                </a:solidFill>
                <a:latin typeface="Verdana" pitchFamily="34" charset="0"/>
              </a:rPr>
              <a:t>If all attributes were binary, h(..) could be any arbitrary Boolean function</a:t>
            </a:r>
          </a:p>
          <a:p>
            <a:pPr marL="342900" indent="-342900">
              <a:lnSpc>
                <a:spcPct val="90000"/>
              </a:lnSpc>
              <a:spcBef>
                <a:spcPct val="20000"/>
              </a:spcBef>
              <a:buFontTx/>
              <a:buChar char="•"/>
            </a:pPr>
            <a:endParaRPr lang="en-US" sz="1400">
              <a:solidFill>
                <a:schemeClr val="tx1"/>
              </a:solidFill>
              <a:latin typeface="Verdana" pitchFamily="34" charset="0"/>
            </a:endParaRPr>
          </a:p>
          <a:p>
            <a:pPr marL="342900" indent="-342900">
              <a:lnSpc>
                <a:spcPct val="90000"/>
              </a:lnSpc>
              <a:spcBef>
                <a:spcPct val="20000"/>
              </a:spcBef>
              <a:buFontTx/>
              <a:buChar char="•"/>
            </a:pPr>
            <a:r>
              <a:rPr lang="en-US" sz="1400">
                <a:solidFill>
                  <a:schemeClr val="tx1"/>
                </a:solidFill>
                <a:latin typeface="Verdana" pitchFamily="34" charset="0"/>
              </a:rPr>
              <a:t>Natural error function E(h) to use is classification error, i.e., how many incorrect predictions does a hypothesis h make</a:t>
            </a:r>
          </a:p>
          <a:p>
            <a:pPr marL="342900" indent="-342900">
              <a:lnSpc>
                <a:spcPct val="90000"/>
              </a:lnSpc>
              <a:spcBef>
                <a:spcPct val="20000"/>
              </a:spcBef>
              <a:buFontTx/>
              <a:buChar char="•"/>
            </a:pPr>
            <a:endParaRPr lang="en-US" sz="1400">
              <a:solidFill>
                <a:schemeClr val="tx1"/>
              </a:solidFill>
              <a:latin typeface="Verdana" pitchFamily="34" charset="0"/>
            </a:endParaRPr>
          </a:p>
          <a:p>
            <a:pPr marL="342900" indent="-342900">
              <a:lnSpc>
                <a:spcPct val="90000"/>
              </a:lnSpc>
              <a:spcBef>
                <a:spcPct val="20000"/>
              </a:spcBef>
              <a:buFontTx/>
              <a:buChar char="•"/>
            </a:pPr>
            <a:r>
              <a:rPr lang="en-US" sz="1400">
                <a:solidFill>
                  <a:schemeClr val="tx1"/>
                </a:solidFill>
                <a:latin typeface="Verdana" pitchFamily="34" charset="0"/>
              </a:rPr>
              <a:t>Note an implicit assumption:</a:t>
            </a:r>
          </a:p>
          <a:p>
            <a:pPr lvl="1">
              <a:lnSpc>
                <a:spcPct val="90000"/>
              </a:lnSpc>
              <a:spcBef>
                <a:spcPct val="20000"/>
              </a:spcBef>
              <a:buFontTx/>
              <a:buChar char="–"/>
            </a:pPr>
            <a:r>
              <a:rPr lang="en-US" sz="1200">
                <a:solidFill>
                  <a:schemeClr val="tx1"/>
                </a:solidFill>
                <a:latin typeface="Verdana" pitchFamily="34" charset="0"/>
              </a:rPr>
              <a:t>For any set of attribute values there is a unique target value</a:t>
            </a:r>
          </a:p>
          <a:p>
            <a:pPr lvl="1">
              <a:lnSpc>
                <a:spcPct val="90000"/>
              </a:lnSpc>
              <a:spcBef>
                <a:spcPct val="20000"/>
              </a:spcBef>
              <a:buFontTx/>
              <a:buChar char="–"/>
            </a:pPr>
            <a:r>
              <a:rPr lang="en-US" sz="1200">
                <a:solidFill>
                  <a:schemeClr val="tx1"/>
                </a:solidFill>
                <a:latin typeface="Verdana" pitchFamily="34" charset="0"/>
              </a:rPr>
              <a:t>This in effect assumes a “no-noise” mapping from inputs to targets</a:t>
            </a:r>
          </a:p>
          <a:p>
            <a:pPr lvl="2">
              <a:lnSpc>
                <a:spcPct val="90000"/>
              </a:lnSpc>
              <a:spcBef>
                <a:spcPct val="20000"/>
              </a:spcBef>
              <a:buFontTx/>
              <a:buChar char="•"/>
            </a:pPr>
            <a:r>
              <a:rPr lang="en-US" sz="1200">
                <a:solidFill>
                  <a:schemeClr val="tx1"/>
                </a:solidFill>
                <a:latin typeface="Verdana" pitchFamily="34" charset="0"/>
              </a:rPr>
              <a:t>This is often not true in practice (e.g., in medicine). Will return to this later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Learning Boolean Functions</a:t>
            </a:r>
          </a:p>
        </p:txBody>
      </p:sp>
      <p:sp>
        <p:nvSpPr>
          <p:cNvPr id="27651" name="Text Box 2"/>
          <p:cNvSpPr txBox="1">
            <a:spLocks noChangeArrowheads="1"/>
          </p:cNvSpPr>
          <p:nvPr/>
        </p:nvSpPr>
        <p:spPr bwMode="auto">
          <a:xfrm>
            <a:off x="609600" y="1143001"/>
            <a:ext cx="7848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indent="-227013"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400"/>
              </a:spcBef>
              <a:buFont typeface="Verdana" pitchFamily="34" charset="0"/>
              <a:buChar char="•"/>
            </a:pPr>
            <a:r>
              <a:rPr lang="en-US" sz="1600" dirty="0">
                <a:solidFill>
                  <a:srgbClr val="000000"/>
                </a:solidFill>
                <a:latin typeface="Verdana" pitchFamily="34" charset="0"/>
              </a:rPr>
              <a:t>Given examples of the function, can we learn the function?</a:t>
            </a:r>
          </a:p>
          <a:p>
            <a:pPr eaLnBrk="1" hangingPunct="1">
              <a:spcBef>
                <a:spcPts val="400"/>
              </a:spcBef>
              <a:buClrTx/>
              <a:buFontTx/>
              <a:buNone/>
            </a:pPr>
            <a:endParaRPr lang="en-US" sz="1600" dirty="0">
              <a:solidFill>
                <a:srgbClr val="000000"/>
              </a:solidFill>
              <a:latin typeface="Verdana" pitchFamily="34" charset="0"/>
            </a:endParaRPr>
          </a:p>
          <a:p>
            <a:pPr eaLnBrk="1" hangingPunct="1">
              <a:spcBef>
                <a:spcPts val="400"/>
              </a:spcBef>
              <a:buFont typeface="Verdana" pitchFamily="34" charset="0"/>
              <a:buChar char="•"/>
            </a:pPr>
            <a:r>
              <a:rPr lang="en-US" sz="1600" dirty="0">
                <a:solidFill>
                  <a:srgbClr val="000000"/>
                </a:solidFill>
                <a:latin typeface="Verdana" pitchFamily="34" charset="0"/>
              </a:rPr>
              <a:t>How many Boolean functions can be defined on d attributes?</a:t>
            </a:r>
          </a:p>
          <a:p>
            <a:pPr lvl="1" eaLnBrk="1" hangingPunct="1">
              <a:spcBef>
                <a:spcPts val="350"/>
              </a:spcBef>
              <a:buFont typeface="Verdana" pitchFamily="34" charset="0"/>
              <a:buChar char="–"/>
            </a:pPr>
            <a:r>
              <a:rPr lang="en-US" sz="1400" dirty="0">
                <a:solidFill>
                  <a:srgbClr val="000000"/>
                </a:solidFill>
                <a:latin typeface="Verdana" pitchFamily="34" charset="0"/>
              </a:rPr>
              <a:t>Boolean function = Truth table + column for target function (binary)</a:t>
            </a:r>
          </a:p>
          <a:p>
            <a:pPr lvl="1" eaLnBrk="1" hangingPunct="1">
              <a:spcBef>
                <a:spcPts val="350"/>
              </a:spcBef>
              <a:buFont typeface="Verdana" pitchFamily="34" charset="0"/>
              <a:buChar char="–"/>
            </a:pPr>
            <a:r>
              <a:rPr lang="en-US" sz="1400" dirty="0">
                <a:solidFill>
                  <a:srgbClr val="000000"/>
                </a:solidFill>
                <a:latin typeface="Verdana" pitchFamily="34" charset="0"/>
              </a:rPr>
              <a:t>Truth table has 2</a:t>
            </a:r>
            <a:r>
              <a:rPr lang="en-US" sz="1400" baseline="30000" dirty="0">
                <a:solidFill>
                  <a:srgbClr val="000000"/>
                </a:solidFill>
                <a:latin typeface="Verdana" pitchFamily="34" charset="0"/>
              </a:rPr>
              <a:t>d</a:t>
            </a:r>
            <a:r>
              <a:rPr lang="en-US" sz="1400" dirty="0">
                <a:solidFill>
                  <a:srgbClr val="000000"/>
                </a:solidFill>
                <a:latin typeface="Verdana" pitchFamily="34" charset="0"/>
              </a:rPr>
              <a:t> rows</a:t>
            </a:r>
          </a:p>
          <a:p>
            <a:pPr lvl="1" eaLnBrk="1" hangingPunct="1">
              <a:spcBef>
                <a:spcPts val="350"/>
              </a:spcBef>
              <a:buFont typeface="Verdana" pitchFamily="34" charset="0"/>
              <a:buChar char="–"/>
            </a:pPr>
            <a:r>
              <a:rPr lang="en-US" sz="1400" dirty="0">
                <a:solidFill>
                  <a:srgbClr val="000000"/>
                </a:solidFill>
                <a:latin typeface="Verdana" pitchFamily="34" charset="0"/>
              </a:rPr>
              <a:t>So there are 2 to the power of 2</a:t>
            </a:r>
            <a:r>
              <a:rPr lang="en-US" sz="1400" baseline="30000" dirty="0">
                <a:solidFill>
                  <a:srgbClr val="000000"/>
                </a:solidFill>
                <a:latin typeface="Verdana" pitchFamily="34" charset="0"/>
              </a:rPr>
              <a:t>d </a:t>
            </a:r>
            <a:r>
              <a:rPr lang="en-US" sz="1400" dirty="0">
                <a:solidFill>
                  <a:srgbClr val="000000"/>
                </a:solidFill>
                <a:latin typeface="Verdana" pitchFamily="34" charset="0"/>
              </a:rPr>
              <a:t>different Boolean functions we can define (!)</a:t>
            </a:r>
          </a:p>
          <a:p>
            <a:pPr lvl="1" eaLnBrk="1" hangingPunct="1">
              <a:spcBef>
                <a:spcPts val="350"/>
              </a:spcBef>
              <a:buFont typeface="Verdana" pitchFamily="34" charset="0"/>
              <a:buChar char="–"/>
            </a:pPr>
            <a:r>
              <a:rPr lang="en-US" sz="1400" dirty="0">
                <a:solidFill>
                  <a:srgbClr val="000000"/>
                </a:solidFill>
                <a:latin typeface="Verdana" pitchFamily="34" charset="0"/>
              </a:rPr>
              <a:t>This is the size of our hypothesis space</a:t>
            </a:r>
          </a:p>
          <a:p>
            <a:pPr lvl="1" eaLnBrk="1" hangingPunct="1">
              <a:spcBef>
                <a:spcPts val="350"/>
              </a:spcBef>
              <a:buClrTx/>
              <a:buFontTx/>
              <a:buNone/>
            </a:pPr>
            <a:endParaRPr lang="en-US" sz="1400" dirty="0">
              <a:solidFill>
                <a:srgbClr val="000000"/>
              </a:solidFill>
              <a:latin typeface="Verdana" pitchFamily="34" charset="0"/>
            </a:endParaRPr>
          </a:p>
          <a:p>
            <a:pPr lvl="1" eaLnBrk="1" hangingPunct="1">
              <a:spcBef>
                <a:spcPts val="350"/>
              </a:spcBef>
              <a:buFont typeface="Verdana" pitchFamily="34" charset="0"/>
              <a:buChar char="–"/>
            </a:pPr>
            <a:r>
              <a:rPr lang="en-US" sz="1400" dirty="0">
                <a:solidFill>
                  <a:srgbClr val="000000"/>
                </a:solidFill>
                <a:latin typeface="Verdana" pitchFamily="34" charset="0"/>
              </a:rPr>
              <a:t>E.g., d = 6, there are 18.4 x 10</a:t>
            </a:r>
            <a:r>
              <a:rPr lang="en-US" sz="1400" baseline="30000" dirty="0">
                <a:solidFill>
                  <a:srgbClr val="000000"/>
                </a:solidFill>
                <a:latin typeface="Verdana" pitchFamily="34" charset="0"/>
              </a:rPr>
              <a:t>18  </a:t>
            </a:r>
            <a:r>
              <a:rPr lang="en-US" sz="1400" dirty="0">
                <a:solidFill>
                  <a:srgbClr val="000000"/>
                </a:solidFill>
                <a:latin typeface="Verdana" pitchFamily="34" charset="0"/>
              </a:rPr>
              <a:t>possible Boolean functions</a:t>
            </a:r>
          </a:p>
          <a:p>
            <a:pPr lvl="2" eaLnBrk="1" hangingPunct="1">
              <a:spcBef>
                <a:spcPts val="350"/>
              </a:spcBef>
              <a:buClrTx/>
              <a:buFontTx/>
              <a:buNone/>
            </a:pPr>
            <a:endParaRPr lang="en-US" sz="1400" dirty="0">
              <a:solidFill>
                <a:srgbClr val="000000"/>
              </a:solidFill>
              <a:latin typeface="Verdana" pitchFamily="34" charset="0"/>
            </a:endParaRPr>
          </a:p>
          <a:p>
            <a:pPr eaLnBrk="1" hangingPunct="1">
              <a:spcBef>
                <a:spcPts val="400"/>
              </a:spcBef>
              <a:buFont typeface="Verdana" pitchFamily="34" charset="0"/>
              <a:buChar char="•"/>
            </a:pPr>
            <a:r>
              <a:rPr lang="en-US" sz="1600" dirty="0">
                <a:solidFill>
                  <a:srgbClr val="000000"/>
                </a:solidFill>
                <a:latin typeface="Verdana" pitchFamily="34" charset="0"/>
              </a:rPr>
              <a:t>Observations:</a:t>
            </a:r>
          </a:p>
          <a:p>
            <a:pPr lvl="1" eaLnBrk="1" hangingPunct="1">
              <a:spcBef>
                <a:spcPts val="350"/>
              </a:spcBef>
              <a:buFont typeface="Verdana" pitchFamily="34" charset="0"/>
              <a:buChar char="–"/>
            </a:pPr>
            <a:r>
              <a:rPr lang="en-US" sz="1400" dirty="0">
                <a:solidFill>
                  <a:srgbClr val="000000"/>
                </a:solidFill>
                <a:latin typeface="Verdana" pitchFamily="34" charset="0"/>
              </a:rPr>
              <a:t>Huge hypothesis spaces –&gt; directly searching over all functions is impossible</a:t>
            </a:r>
          </a:p>
          <a:p>
            <a:pPr lvl="1" eaLnBrk="1" hangingPunct="1">
              <a:spcBef>
                <a:spcPts val="350"/>
              </a:spcBef>
              <a:buFont typeface="Verdana" pitchFamily="34" charset="0"/>
              <a:buChar char="–"/>
            </a:pPr>
            <a:r>
              <a:rPr lang="en-US" sz="1400" dirty="0">
                <a:solidFill>
                  <a:srgbClr val="000000"/>
                </a:solidFill>
                <a:latin typeface="Verdana" pitchFamily="34" charset="0"/>
              </a:rPr>
              <a:t>Given a small data (n pairs) our learning problem may be </a:t>
            </a:r>
            <a:r>
              <a:rPr lang="en-US" sz="1400" dirty="0" err="1">
                <a:solidFill>
                  <a:srgbClr val="000000"/>
                </a:solidFill>
                <a:latin typeface="Verdana" pitchFamily="34" charset="0"/>
              </a:rPr>
              <a:t>underconstrained</a:t>
            </a:r>
            <a:endParaRPr lang="en-US" sz="1400" dirty="0">
              <a:solidFill>
                <a:srgbClr val="000000"/>
              </a:solidFill>
              <a:latin typeface="Verdana" pitchFamily="34" charset="0"/>
            </a:endParaRPr>
          </a:p>
          <a:p>
            <a:pPr lvl="2" eaLnBrk="1" hangingPunct="1">
              <a:spcBef>
                <a:spcPts val="350"/>
              </a:spcBef>
              <a:buFont typeface="Verdana" pitchFamily="34" charset="0"/>
              <a:buChar char="•"/>
            </a:pPr>
            <a:r>
              <a:rPr lang="en-US" sz="1400" dirty="0">
                <a:solidFill>
                  <a:srgbClr val="000000"/>
                </a:solidFill>
                <a:latin typeface="Verdana" pitchFamily="34" charset="0"/>
              </a:rPr>
              <a:t>Ockham’s razor: if multiple candidate functions all explain the data equally well, pick the simplest explanation (least complex function)</a:t>
            </a:r>
          </a:p>
          <a:p>
            <a:pPr lvl="2" eaLnBrk="1" hangingPunct="1">
              <a:spcBef>
                <a:spcPts val="350"/>
              </a:spcBef>
              <a:buFont typeface="Verdana" pitchFamily="34" charset="0"/>
              <a:buChar char="•"/>
            </a:pPr>
            <a:r>
              <a:rPr lang="en-US" sz="1400" dirty="0">
                <a:solidFill>
                  <a:srgbClr val="000000"/>
                </a:solidFill>
                <a:latin typeface="Verdana" pitchFamily="34" charset="0"/>
              </a:rPr>
              <a:t>Constrain our search to classes of Boolean functions, e.g.,</a:t>
            </a:r>
          </a:p>
          <a:p>
            <a:pPr lvl="3" eaLnBrk="1" hangingPunct="1">
              <a:spcBef>
                <a:spcPts val="350"/>
              </a:spcBef>
              <a:buFont typeface="Verdana" pitchFamily="34" charset="0"/>
              <a:buChar char="–"/>
            </a:pPr>
            <a:r>
              <a:rPr lang="en-US" sz="1400" dirty="0">
                <a:solidFill>
                  <a:srgbClr val="000000"/>
                </a:solidFill>
                <a:latin typeface="Verdana" pitchFamily="34" charset="0"/>
              </a:rPr>
              <a:t>decision trees</a:t>
            </a:r>
          </a:p>
          <a:p>
            <a:pPr lvl="3" eaLnBrk="1" hangingPunct="1">
              <a:spcBef>
                <a:spcPts val="350"/>
              </a:spcBef>
              <a:buFont typeface="Verdana" pitchFamily="34" charset="0"/>
              <a:buChar char="–"/>
            </a:pPr>
            <a:r>
              <a:rPr lang="en-US" sz="1400" dirty="0">
                <a:solidFill>
                  <a:srgbClr val="000000"/>
                </a:solidFill>
                <a:latin typeface="Verdana" pitchFamily="34" charset="0"/>
              </a:rPr>
              <a:t>Weighted linear sums of inputs (e.g., </a:t>
            </a:r>
            <a:r>
              <a:rPr lang="en-US" sz="1400" dirty="0" err="1">
                <a:solidFill>
                  <a:srgbClr val="000000"/>
                </a:solidFill>
                <a:latin typeface="Verdana" pitchFamily="34" charset="0"/>
              </a:rPr>
              <a:t>perceptrons</a:t>
            </a:r>
            <a:r>
              <a:rPr lang="en-US" sz="1400" dirty="0" smtClean="0">
                <a:solidFill>
                  <a:srgbClr val="000000"/>
                </a:solidFill>
                <a:latin typeface="Verdana" pitchFamily="34" charset="0"/>
              </a:rPr>
              <a:t>)</a:t>
            </a:r>
            <a:endParaRPr lang="en-US" sz="1400" dirty="0">
              <a:solidFill>
                <a:srgbClr val="000000"/>
              </a:solidFill>
              <a:latin typeface="Verdana" pitchFamily="34" charset="0"/>
            </a:endParaRP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182563"/>
            <a:ext cx="1009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96200" y="1706563"/>
            <a:ext cx="1219200" cy="738664"/>
          </a:xfrm>
          <a:prstGeom prst="rect">
            <a:avLst/>
          </a:prstGeom>
          <a:noFill/>
        </p:spPr>
        <p:txBody>
          <a:bodyPr wrap="square" rtlCol="0">
            <a:spAutoFit/>
          </a:bodyPr>
          <a:lstStyle/>
          <a:p>
            <a:r>
              <a:rPr lang="en-US" sz="1400" dirty="0" smtClean="0">
                <a:solidFill>
                  <a:schemeClr val="tx1"/>
                </a:solidFill>
              </a:rPr>
              <a:t>William of</a:t>
            </a:r>
          </a:p>
          <a:p>
            <a:r>
              <a:rPr lang="en-US" sz="1400" dirty="0" smtClean="0">
                <a:solidFill>
                  <a:schemeClr val="tx1"/>
                </a:solidFill>
              </a:rPr>
              <a:t>Ockham</a:t>
            </a:r>
          </a:p>
          <a:p>
            <a:r>
              <a:rPr lang="en-US" sz="1400" dirty="0" smtClean="0">
                <a:solidFill>
                  <a:schemeClr val="tx1"/>
                </a:solidFill>
              </a:rPr>
              <a:t>c. 1288-1347</a:t>
            </a:r>
            <a:endParaRPr lang="en-US" sz="1400" dirty="0">
              <a:solidFill>
                <a:schemeClr val="tx1"/>
              </a:solidFill>
            </a:endParaRP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KAAagMBIgACEQEDEQH/xAAcAAACAwADAQAAAAAAAAAAAAAFBgMEBwACCAH/xAA9EAACAQIEAwYEBAQFBAMAAAABAgMEEQAFEiEGMUETIlFhcYEHFJGhMkKx8CNSweEVJKLR8RZicoIXJUT/xAAZAQADAQEBAAAAAAAAAAAAAAACAwQBBQD/xAAjEQACAgICAQUBAQAAAAAAAAAAAQIRAyESMUEEEyIyUVIz/9oADAMBAAIRAxEAPwDMHhWyLpKMNtAFzY9SPDYjDnlnEMOTZFTUUMNNX09UJZcwp2j7ralASO5/lAS9gTfkdsKua1j5jmdTVTaYWnYNIqg2Xw5eVvc4uUlO0tMSxCm5tZTyuOo9ftiScuKtlCX4RLxBmb0Iy+lK09EmpVCJqYR69ZGvc21WO3W2A9RVtUyTTVTyyTu+pHd+pNze55bm2L7U8hC04ciUNpNiQRe36jbEH+FzySN3SI1bdtPIdPe29sGpRQLTYP16Ch5EGx/3viSSVuwCof4Q536En+2CH+FAK7zu4KtZrC/IkH32+2KZpwAsj95Tc6bgA79PfBqSfQMotFKSYyybG4K7gm9z1OPkU7RhtJO4HI+HX9cfZNBuFVhtc36f2x1kQuwKKW2sfPDKFhWoaicK8DXvGARc6g/6XsMFUkqMvyunzTLK+SF6NxJHGGYqspspsOV7c9txthW0oI5e0Rg3JTcCx8CD5eGLdU1W1NUSSyG2uNSgN1/DcG42/KMeSRowZBxmckfNJYqCleqr0EfbFAEiUsS6dmBuG5GxHTDfQNw5xLHQ5fTU6x5bR0smY5j2bNaMjdo1J7wUabgdNXljJY0Oohoj3gDcjluL4uxTzUcVQkMskaTAB9J0llJBt6WGBcTUxhzKi4hzZv8AqOJpBLOvawLNVJ8zLGgtdEABIAB5DcDl4j148zkKAz07EDctCLn1xLR5zl1ectjzqWro3y6n+Xhq6EameIFiFK7WJ1EagfDbBCOg4DkjVzJxShYA6FhjIXyB074xxi/srNUmugfA8K1byujNIO6WA2G4sfPYW98FJRHEioGVAV3UcmPgPDmcU8rjL841WyAXAuCTsf2MGJKMNqCxkui9oRfcX2v/AKTjn5JbKoIFRQmWpLS6zpudR2I5ED7jBOSQR0cjzyMkaMTYm3LkR47YurSpTU81VX2jijGpjYeI2/T6YVZ6mfiGr009O6U6HuqhPLbmPHGJPLt9I11EgnzCatkEWXQtci2223/OLtFwvWTx9pVOQoGptz++mGHJMrpsuiWV4QGLld+h/eo4ccqo0nJEtmuAGvy+mByepcNYzFjvsS6DghHi7yh3NwSo5jHd/h8o7vYSKoF9QJF9vXnzxsNJTwwwhIFVUAtYDyxY0A7WBwj3836M4QXgwWq4QmSUPTF4pYxaxUaVFuVuv9/TC3X5ZmdFSyUzxOY5JEOoEkkLqA298emZaGGTvPGrXG+3PC7nPDdJVRMjKNO9x1w7H6zLD7bQuWKMujzzWzNUVTCSLs2uVZfw29um3hiTNKh3qJdUgewEaA/lQdMO2e8FM9e9Quthu8oB6W8fUYQJYpIGkinRkkW2pWG+1sdLFmhlVxJp45Q7K7mw1Lqtbkfv98WUnnCgJPOFA2AkIsPriM8tWgEHYHw/dsR2k/k+2HCx8paeWJ2KtocnlzA/4v49MMtDlyyzIHPeKgaB158/ocDcrhR6zQ5UkAkpYja5/rc+2DE1WMvhknXSvZQm+3IncD7fbHEm3N0joxVIV+Ocx1VcWSUQ/hw2Eu+8knPn4f1Pli/w1k5iiQlUZUty5nxufHFPh/KWr3euqFJeVtZeS1gLk2+gONJy7hmeSlkVWWNQLBrXZmt/ube2GZZfFY4ARW+TA5pYWe/aFkTuhANvLl6dfHDnkVA4gik7AqLd3VzPni1SZPleXaU0IL/mcjne/P1t9MFYK6kYEQTxtsDYHpbbAwwp7bMeR+CIUhQKx/NzGJEhAtp5+eO4laQC/IcsSAWHT3x7iuWugHKVbOhjAFttsDamN1k0LG0mroOmCrArztiMlu2Vwo023J53xjgro9GbQrMihj8ynZvZQe0FlF9hY/u+M4+I/CDx0X+I0MYZRtZQd9xvv6k+2NslqaGVWildbMAdLi32OKVfRUstJ2AjWSOVimi+xB5/Tn7YOGP25c4sJz5qmeTYyA24YW3sB546Erc2dwOg/Zwf42ytsr4krKSNWcai6WHNeZ+mANl8b+mOrCXKKkSNU6NCoXZZjoFjsFYcrdLf7eeCPEErfLCKZo0MxjVxz5Py8+Z+owOp7pJfcWIa+kA872+w+uJ83VamnCu/dK7kcw1gBueo545KXzRdfxCvDud5esHZuUCRIHKqRvqYX/0n9cFv+umMYXLlD6Xk7RpAVGkna3XkRvjEFDzaZFGk7AnxNr3wayWRllVZWl1auR6jTt64qn6dRTaYqOW9UaemeVWaL2dU7OEVGHS9vK/O5+xwfyBzqKxc2tYuLWA8MIWXHTONEltjcjbkOXlh74XR2Zn0kk2N78jzxz5too0OtO90F9PqdsWUI6nECJ3R3RyxMkAO5UexwUHLwTzaJGGrcXx8A2Ivt1x3AVB+K3kccdhbnhzT8irK9RTQVNhPEkgBuLry9MdIaSGMjs0sq30jw2t+gxYN7cxjkYspYkWxi2wraR5z+MZMHF0ksTlSbgkC1u6Af1P1xn1j0kNvTGhfG1AvEoYSI3aamKg95QLDf6bYzzX4I31x0fT/AOSF5PsaBC7Myu0WhgfwX5e30+hxbaUCnVWZbK+r/u5b7+lvrgPRHLXBSXNqhXVrXipGKEkWO5IJPn6YbqHh6hzahEMVVVBmDOgKoFV7DmBc25dcRThweymMrA2UcLZIaaBM7kq4pq1rRVaAdjC0gJjVvFiBf3GFqvpanIc5qMuq4z29O+lmU3uOYIHpY41CvzHKcnyStGcU61ENbVgQUjoWCsIYwNh6A++FHimOprflswrUImSgjSV7EGUpsW9vvbDYZLe+mDKFFnL5SvZhFXVcbcyeXX64e8gjqjDFT5eg1IAGkb8Kf7+mEbhYS1csSrp8rgfXfrjRaubOspyyWTLqallVELh5NV/cC9z745+Zb4j09F2rpuJEiLQ53TqUBbSaPaw6X1YE0vHtTl6//cxwSRrIIzUQPYFiL20+n64EZQjZ/XCOaknzliO/LWTmCnHjpQXvbw+mFXOKnh2vM1NlGWPlOZwOun5d2NPPYjUu9tLb2BsN+uH4sNrbFSa6o3agzOlzahjq6KZJ4JBdHQ3GLlhoHet64yr4dT1uV55NllTG0azRlzCRsrDfUPUf0w6cU8T0fDmWfMVB1ySNpihBsXP9AOpwCfyaQLhQcLG1te2OMVtckXAvfGUUudcQ543byPW0lIxColFBqO5/mPPn9sEKzN5sq4bmziLN6itoWQxdnOoDRtptz2N79PPHoqV0E46sxnjnMWzLibMKkkkNKQu3QbYX7YmnmMszyNcsxuST164i0jwOOxGPGKRI3bsalmEaQTpA6qbiygbGw5+dv1xoXBpZqXtAjEtHcBTuff7nGRfMlQDpbQL7BjufO/73xqnB+awSOY4wEUAqrO2xOkE2HXp/fEfqIUijHJMl4jD0ua0FbBB8y+XTrIw06hJFILAgcrgHTv1T0wP44q5ZGq+3ppYm7HRoffSG3W3sfvhlmzePKcxy3MqxYlonWSlkdWtpP4hcezYVuP8AOoM2n7TL27Rfw6xyJ2OJlyc4qtDXVP8ATtwA1DLVRxzqWRlv3ybjwJty642Rcqy2qpRFPSxuCNhvyxivDtO6ZMMwjYF4XT8XPlzPuLe+NSySrqGoaSX5pKmPV2cxsQQ1uY8sKzOsjZqVwRyl4bgyysPy8k8cTsXAXcBr388fH4QoGaR46OkKzNqmJp9DHvar6gfHfDJ2rBBy9cdZlkaMgsLMLXGBXJdHuxOyuN5fiDM8kiytHC6u6rYeQ9r/AGx0z3IJeIM6rKwOp+R/ytMkiFkQ6NTsR1JJUdRYYLcNZaafPKqdiCdFhpPMk7n7Yv8AD13pq1r96SplfUep1m36AYZDS0DLsQuKM1z7h6HLGyyrzHMXnDCSP5eN410lQBpVetzax6eWEDiHiqXMMqzGBqR6VqqeGeRFYaFfSQ23MX0gi3nfGz8Q5J26tXVKQUaRRtLUPDKQ0lgSRcW2PUnHnLMHadp6qwCvLc9LeAAv4H7Yt9K4zvW0JyOlpg0GzXIuPPHNRxy1sfL4tEHZXsdwLemGDh+uEU8IMwUsxXSRsNud+mAMsQRjoOoDFvLqaaeZEgjmd9WwiW5O379jgZxUlRqdMZ+MsyEsWVU5aSyAzEuQbhja/wBBhgzOjg7JUgjVYkUKot+W3M+fM+uEXOtTVYjbRKYIlQvGb94btboRqJHth5pZjU0EMijte1hUAeDWFsR548Yxopxu2y9wXVQULtCxVYZI99S3HLl67/bB7JmEU1TFC7JT07NM+9gosNIJP73wn0RBqOzudLMC99rG/Iew++DAzKNaOWnRSAz9tM5J/ibiy+g2+mIZw5OxydIfMuzN5aZc0zB1gpVW0SX/ABnqx+mw98UqbiejzzMMwp5K35CmokQ7sEZixO5J6CwHqcCMtrqHMamEcRVkcSxJqpqLVZipvu4Hpy6AXxczThbg7iASwZaqpXMv/wCWUx9oPMHY7C/rbDMeP+wJS8jVw/FHCJAKr5ksQQ4I3uL9MUOGKtFy51FiI3lBa/PTIwP6YW6HhTifKTUwZPXUrwqNCyNJawttdQOY36jBigonocnFHBE5qpA0VpDYtIW3PuSTfwxrg4qj1q7F/wCLPF0NJk5yuncST1qMJAD+CPkfc3xh2hzADbYkWP8AU+OGPi/I+IMrzMNxBl8kbS3VZQuuN/8AxZdr+vlgN8s8VEzTIyAd5mtyvyHvtjoYMXtQolyT5MHKj6mWxBtvfblvj5oH7GJZiJJGKppU76RfYYjsn8zfUYeAajx98OpKTjmCnoStPlmayDsZGF1ict3k9ibgeG3TEfxJmXhuqPCnD8K0dGkSCpkiX+LUsVDEu34j02vbnjd+Kcljz7Jp6Iv2UxGunmHOGUbqw9DjGOLuGsz4qSTMIInGd0SiHMqN/wAT6B3ZU8bg8uttsLbalsJdGa08JeKRo0soIsb/AL22v64OcM1TxNNRMSrKdUYvextv19/rgVlqTRzPG17nmrL0G246c+WLXZvT1EVREjxkCxHUjr9d8LybuLGR1scqCgWck3OokizGwsAN/r+mLUmVGoplhSa7mxbSL2/tzxLwRImZz0wkYRn8JR+l9z+lvbGnrk8cbmohpo+0Y922x3PL02H3xHHHJse5IzSDLaCjoZYauiinqVcv2zqCGJ6b9OQ9CcQvVcOrIj04q8ozDq9N34x6qbjp4A4f8yyimDmaeNQei+A6nAOv4PoDoI7SBiL627wt5j3XHvayX2e5JFLLKGperNRkmezkqplknlhQLIV5JYAXvc7nliWo+IVHHxDkEMsKhp5laoF79kGXStvdvoMDs1V+Fshq9TWjsUja34lN9x9vc4yPLPmMwz+jIfVUS1MYW/jqFremKPTxk7voVlkl0ewK6hpsxpZaWugjqKeQFXjkUEMMYp8RvhucppJK3J2M2Xd3VTPdmh3sCD1UAnnyt1xug5n1xHUQpPDJFIivG6lWVuTA7EHFNE54sn/hzyojPpDEC56Yg28MO/xK4SbhjiGaCKNmpZAZoHIuGS9yP/W9vYYTjHHc2LW/8Rgkzx7Y2PnhX4u4bkzCWLM8pm+WzWC1nXbtkW5CH6m3rhnQ9NvbHCbm2BatUzU6dmQZhk1DxfI+YUdOlFxPAv8AmacjSKnbew/m8+ewB8cI9VlrFjC14po2IZGUho/EW6H8Rxu/EXDEOZSrXUcho80isY6mP81ujDqMLOaZSOJ+0p62IUHEVKt7A9yoW+x8x4HmL4jnGaY+EkZvlCS5fUtLESwYEspuBva39Rz641/g/iiHM6QLUns5QCyhtrpewNsIVAOxqHoqunFPVp3XjkXe9/3vhipMvWWZJJlWM2I1L3dj9vD74mWWUZ7GuCkhizfO8so6qOKpqVV3IZQBfQFIJJ8OWCNDNRV1PHXxyJoZS6kndQf+MKdTw1T5rLMJoLq1lLlvxWtv9sdMzyFnWhyWiqZFlqZLyKG2WAW7RiOm1lHm3rivHlcmBKCSM6+MHEUU1QuU0TBog2uZla4cXuN/M7+2B/wVyoZnx3RvJHqSjV6i/MAjZfuR9MWvjVRvW/EdMvyymZ5vlYY0ihS5JsSBYeRGNQ+EXAs3COXTVOZFWzKs0h1U3EKDfRfqbm5t5YrSpEzds0HcEC2Ow5Y4Bbljl8aYLfHHCtNxPlD07hUqo7tTTEX0PYjfyPIjHl6rh+XqpoamCoWaORkkUKDZgbH8vjj2I2/XA2TK6GSRnejgZmJJJjFycA3RoQRkcXQgjyx1Ki+2xxmaUvHOVyMKdY6pB4Gxv49L/wBsWqfibiiiKLmOSzyqlw8iJZmvysu+w6m+E+9faGPHvRoSEg2Nz54o53k8OawrqZoamLvQVEezxN5eI8R1wrf/ACLRxsFqqargYnfXC2wufLyxfh46ymUgfMhLkgFxbkbdfXHvdjWz3ty8AXNMzkyqpp6bi+g7bT3Yc0pe7r328LH/ALf1w2ZZLTZlSJPQVkVTAw2cc/fzxWfOcjzimeGaopZ4ZBZo5CLMP2cLn/R9PSS9twfnPycgBIpnbtIXP1uOvLC3GL32Hsb5g8YmEPZtIoAW97BiBa/lviGOnpuH6eeuqO0q66oKq8gX+JO35I0HIDfYDYbk73OBFHV5rl9FU1XEdJErx6WaSkk1iWx5i4FvA38Bi6c1pYGXM85mjilt/lqUMGaEEczbm5vufDbxueKotgztljh/IEo6yqzivSJ83rSDNIu/ZINljQ87Adep9gC9TWU9KjNNIqKvMseWE+p4ozrMz2XDuUS77LUVHdUC9r4+0vCmc1U4qM2zUatWrQiXt6dPthjm39UDxrsZKXNFrJZOyDLChsXP5j5Dn74lqMzo4SRJVRKy8xq3+mKdLwzRRLpnaep2A/jSm30G2CUFBS09hBTQx25aEAtjYqfkx8fANbiKmLaY46iSwuSsL2t48sA5OO6VJHT/AA/MTpJFxQzb/wCnDqyKRa2I+y8L4xxl+mpxP//Z"/>
          <p:cNvSpPr>
            <a:spLocks noChangeAspect="1" noChangeArrowheads="1"/>
          </p:cNvSpPr>
          <p:nvPr/>
        </p:nvSpPr>
        <p:spPr bwMode="auto">
          <a:xfrm>
            <a:off x="155575" y="-731838"/>
            <a:ext cx="100965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smtClean="0"/>
              <a:t>Decision Tree Learning</a:t>
            </a:r>
          </a:p>
        </p:txBody>
      </p:sp>
      <p:sp>
        <p:nvSpPr>
          <p:cNvPr id="28675" name="Rectangle 3"/>
          <p:cNvSpPr>
            <a:spLocks noGrp="1" noChangeArrowheads="1"/>
          </p:cNvSpPr>
          <p:nvPr>
            <p:ph type="body" sz="half" idx="1"/>
          </p:nvPr>
        </p:nvSpPr>
        <p:spPr>
          <a:xfrm>
            <a:off x="609600" y="1143000"/>
            <a:ext cx="7315200" cy="5029200"/>
          </a:xfrm>
        </p:spPr>
        <p:txBody>
          <a:bodyPr/>
          <a:lstStyle/>
          <a:p>
            <a:pPr marL="0" indent="0" eaLnBrk="1" hangingPunct="1"/>
            <a:r>
              <a:rPr lang="en-US" sz="1600" smtClean="0"/>
              <a:t>Constrain h(..) to be a decision tree</a:t>
            </a:r>
          </a:p>
          <a:p>
            <a:pPr marL="0" indent="0" eaLnBrk="1" hangingPunct="1"/>
            <a:endParaRPr lang="en-US" sz="1600" smtClean="0"/>
          </a:p>
          <a:p>
            <a:pPr marL="0" indent="0" eaLnBrk="1" hangingPunct="1"/>
            <a:endParaRPr lang="en-US" sz="1600" smtClean="0"/>
          </a:p>
        </p:txBody>
      </p:sp>
      <p:pic>
        <p:nvPicPr>
          <p:cNvPr id="28676" name="Picture 4" descr="restaurant-tre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28800" y="1981200"/>
            <a:ext cx="4724400" cy="33909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smtClean="0"/>
              <a:t>Decision Tree Representations</a:t>
            </a:r>
          </a:p>
        </p:txBody>
      </p:sp>
      <p:sp>
        <p:nvSpPr>
          <p:cNvPr id="29699" name="Rectangle 3"/>
          <p:cNvSpPr>
            <a:spLocks noGrp="1" noChangeArrowheads="1"/>
          </p:cNvSpPr>
          <p:nvPr>
            <p:ph type="body" sz="half" idx="1"/>
          </p:nvPr>
        </p:nvSpPr>
        <p:spPr>
          <a:xfrm>
            <a:off x="609600" y="1143000"/>
            <a:ext cx="6934200" cy="5029200"/>
          </a:xfrm>
        </p:spPr>
        <p:txBody>
          <a:bodyPr/>
          <a:lstStyle/>
          <a:p>
            <a:pPr marL="0" indent="0" eaLnBrk="1" hangingPunct="1">
              <a:lnSpc>
                <a:spcPct val="90000"/>
              </a:lnSpc>
            </a:pPr>
            <a:r>
              <a:rPr lang="en-US" sz="1600" smtClean="0"/>
              <a:t>Decision trees are fully expressive</a:t>
            </a:r>
          </a:p>
          <a:p>
            <a:pPr marL="457200" lvl="1" indent="0" eaLnBrk="1" hangingPunct="1">
              <a:lnSpc>
                <a:spcPct val="90000"/>
              </a:lnSpc>
            </a:pPr>
            <a:r>
              <a:rPr lang="en-US" sz="1400" smtClean="0"/>
              <a:t>can represent any Boolean function</a:t>
            </a:r>
          </a:p>
          <a:p>
            <a:pPr marL="457200" lvl="1" indent="0" eaLnBrk="1" hangingPunct="1">
              <a:lnSpc>
                <a:spcPct val="90000"/>
              </a:lnSpc>
            </a:pPr>
            <a:r>
              <a:rPr lang="en-US" sz="1400" smtClean="0"/>
              <a:t>Every path in the tree could represent 1 row in the truth table</a:t>
            </a:r>
          </a:p>
          <a:p>
            <a:pPr marL="457200" lvl="1" indent="0" eaLnBrk="1" hangingPunct="1">
              <a:lnSpc>
                <a:spcPct val="90000"/>
              </a:lnSpc>
            </a:pPr>
            <a:r>
              <a:rPr lang="en-US" sz="1400" smtClean="0"/>
              <a:t>Yields an exponentially large tree</a:t>
            </a:r>
          </a:p>
          <a:p>
            <a:pPr marL="914400" lvl="2" indent="0" eaLnBrk="1" hangingPunct="1">
              <a:lnSpc>
                <a:spcPct val="90000"/>
              </a:lnSpc>
            </a:pPr>
            <a:r>
              <a:rPr lang="en-US" sz="1400" smtClean="0"/>
              <a:t>Truth table is of size 2</a:t>
            </a:r>
            <a:r>
              <a:rPr lang="en-US" sz="1400" baseline="30000" smtClean="0"/>
              <a:t>d</a:t>
            </a:r>
            <a:r>
              <a:rPr lang="en-US" sz="1400" smtClean="0"/>
              <a:t>, where d is the number of attributes</a:t>
            </a:r>
          </a:p>
          <a:p>
            <a:pPr marL="457200" lvl="1" indent="0" eaLnBrk="1" hangingPunct="1">
              <a:lnSpc>
                <a:spcPct val="90000"/>
              </a:lnSpc>
            </a:pPr>
            <a:endParaRPr lang="en-US" sz="1400" smtClean="0"/>
          </a:p>
          <a:p>
            <a:pPr marL="457200" lvl="1" indent="0" eaLnBrk="1" hangingPunct="1">
              <a:lnSpc>
                <a:spcPct val="90000"/>
              </a:lnSpc>
            </a:pPr>
            <a:endParaRPr lang="en-US" sz="1400" smtClean="0"/>
          </a:p>
          <a:p>
            <a:pPr marL="0" indent="0" eaLnBrk="1" hangingPunct="1">
              <a:lnSpc>
                <a:spcPct val="90000"/>
              </a:lnSpc>
              <a:buFontTx/>
              <a:buNone/>
            </a:pPr>
            <a:endParaRPr lang="en-US" sz="1400" smtClean="0"/>
          </a:p>
        </p:txBody>
      </p:sp>
      <p:pic>
        <p:nvPicPr>
          <p:cNvPr id="29700" name="Picture 4" descr="xor-decision-tre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00200" y="2819403"/>
            <a:ext cx="4876800" cy="1628775"/>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Decision Tree Representations</a:t>
            </a:r>
          </a:p>
        </p:txBody>
      </p:sp>
      <p:sp>
        <p:nvSpPr>
          <p:cNvPr id="30723"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42900" indent="-339725"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1pPr>
            <a:lvl2pPr marL="739775" indent="-282575"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2pPr>
            <a:lvl3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3pPr>
            <a:lvl4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4pPr>
            <a:lvl5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9pPr>
          </a:lstStyle>
          <a:p>
            <a:pPr eaLnBrk="1" hangingPunct="1">
              <a:lnSpc>
                <a:spcPct val="90000"/>
              </a:lnSpc>
              <a:spcBef>
                <a:spcPts val="400"/>
              </a:spcBef>
              <a:buClrTx/>
              <a:buFontTx/>
              <a:buNone/>
            </a:pPr>
            <a:endParaRPr lang="en-US" sz="1600">
              <a:solidFill>
                <a:srgbClr val="000000"/>
              </a:solidFill>
              <a:latin typeface="Verdana" pitchFamily="34" charset="0"/>
            </a:endParaRPr>
          </a:p>
          <a:p>
            <a:pPr eaLnBrk="1" hangingPunct="1">
              <a:lnSpc>
                <a:spcPct val="90000"/>
              </a:lnSpc>
              <a:spcBef>
                <a:spcPts val="400"/>
              </a:spcBef>
              <a:buFont typeface="Verdana" pitchFamily="34" charset="0"/>
              <a:buChar char="•"/>
            </a:pPr>
            <a:r>
              <a:rPr lang="en-US" sz="1600">
                <a:solidFill>
                  <a:srgbClr val="000000"/>
                </a:solidFill>
                <a:latin typeface="Verdana" pitchFamily="34" charset="0"/>
              </a:rPr>
              <a:t>Trees can be very inefficient for certain types of functions</a:t>
            </a:r>
          </a:p>
          <a:p>
            <a:pPr lvl="1" eaLnBrk="1" hangingPunct="1">
              <a:lnSpc>
                <a:spcPct val="90000"/>
              </a:lnSpc>
              <a:spcBef>
                <a:spcPts val="350"/>
              </a:spcBef>
              <a:buFont typeface="Verdana" pitchFamily="34" charset="0"/>
              <a:buChar char="–"/>
            </a:pPr>
            <a:r>
              <a:rPr lang="en-US" sz="1400">
                <a:solidFill>
                  <a:srgbClr val="000000"/>
                </a:solidFill>
                <a:latin typeface="Verdana" pitchFamily="34" charset="0"/>
              </a:rPr>
              <a:t>Parity function: 1 only if an even number of 1’s in the input vector</a:t>
            </a:r>
          </a:p>
          <a:p>
            <a:pPr lvl="2" eaLnBrk="1" hangingPunct="1">
              <a:lnSpc>
                <a:spcPct val="90000"/>
              </a:lnSpc>
              <a:spcBef>
                <a:spcPts val="350"/>
              </a:spcBef>
              <a:buFont typeface="Verdana" pitchFamily="34" charset="0"/>
              <a:buChar char="•"/>
            </a:pPr>
            <a:r>
              <a:rPr lang="en-US" sz="1400">
                <a:solidFill>
                  <a:srgbClr val="000000"/>
                </a:solidFill>
                <a:latin typeface="Verdana" pitchFamily="34" charset="0"/>
              </a:rPr>
              <a:t>Trees are very inefficient at representing such functions</a:t>
            </a:r>
          </a:p>
          <a:p>
            <a:pPr lvl="1" eaLnBrk="1" hangingPunct="1">
              <a:lnSpc>
                <a:spcPct val="90000"/>
              </a:lnSpc>
              <a:spcBef>
                <a:spcPts val="350"/>
              </a:spcBef>
              <a:buFont typeface="Verdana" pitchFamily="34" charset="0"/>
              <a:buChar char="–"/>
            </a:pPr>
            <a:r>
              <a:rPr lang="en-US" sz="1400">
                <a:solidFill>
                  <a:srgbClr val="000000"/>
                </a:solidFill>
                <a:latin typeface="Verdana" pitchFamily="34" charset="0"/>
              </a:rPr>
              <a:t>Majority function: 1 if more than ½ the inputs are 1’s</a:t>
            </a:r>
          </a:p>
          <a:p>
            <a:pPr lvl="2" eaLnBrk="1" hangingPunct="1">
              <a:lnSpc>
                <a:spcPct val="90000"/>
              </a:lnSpc>
              <a:spcBef>
                <a:spcPts val="350"/>
              </a:spcBef>
              <a:buFont typeface="Verdana" pitchFamily="34" charset="0"/>
              <a:buChar char="•"/>
            </a:pPr>
            <a:r>
              <a:rPr lang="en-US" sz="1400">
                <a:solidFill>
                  <a:srgbClr val="000000"/>
                </a:solidFill>
                <a:latin typeface="Verdana" pitchFamily="34" charset="0"/>
              </a:rPr>
              <a:t>Also inefficient</a:t>
            </a:r>
          </a:p>
          <a:p>
            <a:pPr lvl="1" eaLnBrk="1" hangingPunct="1">
              <a:lnSpc>
                <a:spcPct val="90000"/>
              </a:lnSpc>
              <a:spcBef>
                <a:spcPts val="350"/>
              </a:spcBef>
              <a:buFont typeface="Verdana" pitchFamily="34" charset="0"/>
              <a:buChar char="–"/>
            </a:pPr>
            <a:r>
              <a:rPr lang="en-US" sz="1400">
                <a:solidFill>
                  <a:srgbClr val="000000"/>
                </a:solidFill>
                <a:latin typeface="Verdana" pitchFamily="34" charset="0"/>
              </a:rPr>
              <a:t>Simple DNF formulae can be easily represented</a:t>
            </a:r>
          </a:p>
          <a:p>
            <a:pPr lvl="2" eaLnBrk="1" hangingPunct="1">
              <a:lnSpc>
                <a:spcPct val="90000"/>
              </a:lnSpc>
              <a:spcBef>
                <a:spcPts val="350"/>
              </a:spcBef>
              <a:buFont typeface="Verdana" pitchFamily="34" charset="0"/>
              <a:buChar char="•"/>
            </a:pPr>
            <a:r>
              <a:rPr lang="en-US" sz="1400">
                <a:solidFill>
                  <a:srgbClr val="000000"/>
                </a:solidFill>
                <a:latin typeface="Verdana" pitchFamily="34" charset="0"/>
              </a:rPr>
              <a:t>E.g., f = (A AND B) OR (NOT(A) AND D)</a:t>
            </a:r>
          </a:p>
          <a:p>
            <a:pPr lvl="2" eaLnBrk="1" hangingPunct="1">
              <a:lnSpc>
                <a:spcPct val="90000"/>
              </a:lnSpc>
              <a:spcBef>
                <a:spcPts val="350"/>
              </a:spcBef>
              <a:buFont typeface="Verdana" pitchFamily="34" charset="0"/>
              <a:buChar char="•"/>
            </a:pPr>
            <a:r>
              <a:rPr lang="en-US" sz="1400">
                <a:solidFill>
                  <a:srgbClr val="000000"/>
                </a:solidFill>
                <a:latin typeface="Verdana" pitchFamily="34" charset="0"/>
              </a:rPr>
              <a:t>DNF = disjunction of conjunctions</a:t>
            </a:r>
          </a:p>
          <a:p>
            <a:pPr eaLnBrk="1" hangingPunct="1">
              <a:lnSpc>
                <a:spcPct val="90000"/>
              </a:lnSpc>
              <a:spcBef>
                <a:spcPts val="400"/>
              </a:spcBef>
              <a:buClrTx/>
              <a:buFontTx/>
              <a:buNone/>
            </a:pPr>
            <a:endParaRPr lang="en-US" sz="1600">
              <a:solidFill>
                <a:srgbClr val="000000"/>
              </a:solidFill>
              <a:latin typeface="Verdana" pitchFamily="34" charset="0"/>
            </a:endParaRPr>
          </a:p>
          <a:p>
            <a:pPr eaLnBrk="1" hangingPunct="1">
              <a:lnSpc>
                <a:spcPct val="90000"/>
              </a:lnSpc>
              <a:spcBef>
                <a:spcPts val="400"/>
              </a:spcBef>
              <a:buFont typeface="Verdana" pitchFamily="34" charset="0"/>
              <a:buChar char="•"/>
            </a:pPr>
            <a:r>
              <a:rPr lang="en-US" sz="1600">
                <a:solidFill>
                  <a:srgbClr val="000000"/>
                </a:solidFill>
                <a:latin typeface="Verdana" pitchFamily="34" charset="0"/>
              </a:rPr>
              <a:t>Decision trees are in effect DNF representations</a:t>
            </a:r>
          </a:p>
          <a:p>
            <a:pPr lvl="1" eaLnBrk="1" hangingPunct="1">
              <a:lnSpc>
                <a:spcPct val="90000"/>
              </a:lnSpc>
              <a:spcBef>
                <a:spcPts val="350"/>
              </a:spcBef>
              <a:buFont typeface="Verdana" pitchFamily="34" charset="0"/>
              <a:buChar char="–"/>
            </a:pPr>
            <a:r>
              <a:rPr lang="en-US" sz="1400">
                <a:solidFill>
                  <a:srgbClr val="000000"/>
                </a:solidFill>
                <a:latin typeface="Verdana" pitchFamily="34" charset="0"/>
              </a:rPr>
              <a:t>often used in practice since they often result in compact approximate representations for complex functions</a:t>
            </a:r>
          </a:p>
          <a:p>
            <a:pPr lvl="1" eaLnBrk="1" hangingPunct="1">
              <a:lnSpc>
                <a:spcPct val="90000"/>
              </a:lnSpc>
              <a:spcBef>
                <a:spcPts val="350"/>
              </a:spcBef>
              <a:buFont typeface="Verdana" pitchFamily="34" charset="0"/>
              <a:buChar char="–"/>
            </a:pPr>
            <a:r>
              <a:rPr lang="en-US" sz="1400">
                <a:solidFill>
                  <a:srgbClr val="000000"/>
                </a:solidFill>
                <a:latin typeface="Verdana" pitchFamily="34" charset="0"/>
              </a:rPr>
              <a:t>E.g., consider a truth table where most of the variables are irrelevant to the function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Decision Tree Learning</a:t>
            </a:r>
          </a:p>
        </p:txBody>
      </p:sp>
      <p:sp>
        <p:nvSpPr>
          <p:cNvPr id="31747"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lnSpc>
                <a:spcPct val="90000"/>
              </a:lnSpc>
              <a:spcBef>
                <a:spcPts val="400"/>
              </a:spcBef>
              <a:buFont typeface="Verdana" pitchFamily="34" charset="0"/>
              <a:buChar char="•"/>
            </a:pPr>
            <a:r>
              <a:rPr lang="en-US" sz="1600">
                <a:solidFill>
                  <a:srgbClr val="000000"/>
                </a:solidFill>
                <a:latin typeface="Verdana" pitchFamily="34" charset="0"/>
              </a:rPr>
              <a:t>Find the smallest decision tree consistent with the n examples</a:t>
            </a:r>
          </a:p>
          <a:p>
            <a:pPr lvl="1" eaLnBrk="1" hangingPunct="1">
              <a:lnSpc>
                <a:spcPct val="90000"/>
              </a:lnSpc>
              <a:spcBef>
                <a:spcPts val="350"/>
              </a:spcBef>
              <a:buFont typeface="Verdana" pitchFamily="34" charset="0"/>
              <a:buChar char="–"/>
            </a:pPr>
            <a:r>
              <a:rPr lang="en-US" sz="1400">
                <a:solidFill>
                  <a:srgbClr val="000000"/>
                </a:solidFill>
                <a:latin typeface="Verdana" pitchFamily="34" charset="0"/>
              </a:rPr>
              <a:t>Unfortunately this is provably intractable to do optimally</a:t>
            </a:r>
          </a:p>
          <a:p>
            <a:pPr lvl="1" eaLnBrk="1" hangingPunct="1">
              <a:lnSpc>
                <a:spcPct val="90000"/>
              </a:lnSpc>
              <a:spcBef>
                <a:spcPts val="350"/>
              </a:spcBef>
              <a:buClrTx/>
              <a:buFontTx/>
              <a:buNone/>
            </a:pPr>
            <a:endParaRPr lang="en-US" sz="1400">
              <a:solidFill>
                <a:srgbClr val="000000"/>
              </a:solidFill>
              <a:latin typeface="Verdana" pitchFamily="34" charset="0"/>
            </a:endParaRPr>
          </a:p>
          <a:p>
            <a:pPr eaLnBrk="1" hangingPunct="1">
              <a:lnSpc>
                <a:spcPct val="90000"/>
              </a:lnSpc>
              <a:spcBef>
                <a:spcPts val="400"/>
              </a:spcBef>
              <a:buFont typeface="Verdana" pitchFamily="34" charset="0"/>
              <a:buChar char="•"/>
            </a:pPr>
            <a:r>
              <a:rPr lang="en-US" sz="1600">
                <a:solidFill>
                  <a:srgbClr val="000000"/>
                </a:solidFill>
                <a:latin typeface="Verdana" pitchFamily="34" charset="0"/>
              </a:rPr>
              <a:t>Greedy heuristic search used in practice:</a:t>
            </a:r>
          </a:p>
          <a:p>
            <a:pPr lvl="1" eaLnBrk="1" hangingPunct="1">
              <a:lnSpc>
                <a:spcPct val="90000"/>
              </a:lnSpc>
              <a:spcBef>
                <a:spcPts val="350"/>
              </a:spcBef>
              <a:buFont typeface="Verdana" pitchFamily="34" charset="0"/>
              <a:buChar char="–"/>
            </a:pPr>
            <a:r>
              <a:rPr lang="en-US" sz="1400">
                <a:solidFill>
                  <a:srgbClr val="000000"/>
                </a:solidFill>
                <a:latin typeface="Verdana" pitchFamily="34" charset="0"/>
              </a:rPr>
              <a:t>Select root node that is “best” in some sense</a:t>
            </a:r>
          </a:p>
          <a:p>
            <a:pPr lvl="1" eaLnBrk="1" hangingPunct="1">
              <a:lnSpc>
                <a:spcPct val="90000"/>
              </a:lnSpc>
              <a:spcBef>
                <a:spcPts val="350"/>
              </a:spcBef>
              <a:buFont typeface="Verdana" pitchFamily="34" charset="0"/>
              <a:buChar char="–"/>
            </a:pPr>
            <a:r>
              <a:rPr lang="en-US" sz="1400">
                <a:solidFill>
                  <a:srgbClr val="000000"/>
                </a:solidFill>
                <a:latin typeface="Verdana" pitchFamily="34" charset="0"/>
              </a:rPr>
              <a:t>Partition data into 2 subsets, depending on root attribute value</a:t>
            </a:r>
          </a:p>
          <a:p>
            <a:pPr lvl="1" eaLnBrk="1" hangingPunct="1">
              <a:lnSpc>
                <a:spcPct val="90000"/>
              </a:lnSpc>
              <a:spcBef>
                <a:spcPts val="350"/>
              </a:spcBef>
              <a:buFont typeface="Verdana" pitchFamily="34" charset="0"/>
              <a:buChar char="–"/>
            </a:pPr>
            <a:r>
              <a:rPr lang="en-US" sz="1400">
                <a:solidFill>
                  <a:srgbClr val="000000"/>
                </a:solidFill>
                <a:latin typeface="Verdana" pitchFamily="34" charset="0"/>
              </a:rPr>
              <a:t>Recursively grow subtrees</a:t>
            </a:r>
          </a:p>
          <a:p>
            <a:pPr lvl="1" eaLnBrk="1" hangingPunct="1">
              <a:lnSpc>
                <a:spcPct val="90000"/>
              </a:lnSpc>
              <a:spcBef>
                <a:spcPts val="350"/>
              </a:spcBef>
              <a:buFont typeface="Verdana" pitchFamily="34" charset="0"/>
              <a:buChar char="–"/>
            </a:pPr>
            <a:r>
              <a:rPr lang="en-US" sz="1400">
                <a:solidFill>
                  <a:srgbClr val="000000"/>
                </a:solidFill>
                <a:latin typeface="Verdana" pitchFamily="34" charset="0"/>
              </a:rPr>
              <a:t>Different termination criteria</a:t>
            </a:r>
          </a:p>
          <a:p>
            <a:pPr lvl="2" eaLnBrk="1" hangingPunct="1">
              <a:lnSpc>
                <a:spcPct val="90000"/>
              </a:lnSpc>
              <a:spcBef>
                <a:spcPts val="350"/>
              </a:spcBef>
              <a:buFont typeface="Verdana" pitchFamily="34" charset="0"/>
              <a:buChar char="•"/>
            </a:pPr>
            <a:r>
              <a:rPr lang="en-US" sz="1400">
                <a:solidFill>
                  <a:srgbClr val="000000"/>
                </a:solidFill>
                <a:latin typeface="Verdana" pitchFamily="34" charset="0"/>
              </a:rPr>
              <a:t>For noiseless data, if all examples at a node have the same label then declare it a leaf and backup</a:t>
            </a:r>
          </a:p>
          <a:p>
            <a:pPr lvl="2" eaLnBrk="1" hangingPunct="1">
              <a:lnSpc>
                <a:spcPct val="90000"/>
              </a:lnSpc>
              <a:spcBef>
                <a:spcPts val="350"/>
              </a:spcBef>
              <a:buFont typeface="Verdana" pitchFamily="34" charset="0"/>
              <a:buChar char="•"/>
            </a:pPr>
            <a:r>
              <a:rPr lang="en-US" sz="1400">
                <a:solidFill>
                  <a:srgbClr val="000000"/>
                </a:solidFill>
                <a:latin typeface="Verdana" pitchFamily="34" charset="0"/>
              </a:rPr>
              <a:t>For noisy data it might not be possible to find a “pure” leaf using the given attributes</a:t>
            </a:r>
          </a:p>
          <a:p>
            <a:pPr lvl="3" eaLnBrk="1" hangingPunct="1">
              <a:lnSpc>
                <a:spcPct val="90000"/>
              </a:lnSpc>
              <a:spcBef>
                <a:spcPts val="350"/>
              </a:spcBef>
              <a:buFont typeface="Verdana" pitchFamily="34" charset="0"/>
              <a:buChar char="–"/>
            </a:pPr>
            <a:r>
              <a:rPr lang="en-US" sz="1400">
                <a:solidFill>
                  <a:srgbClr val="000000"/>
                </a:solidFill>
                <a:latin typeface="Verdana" pitchFamily="34" charset="0"/>
              </a:rPr>
              <a:t>we’ll return to this later – but a simple approach is to have a depth-bound on the tree (or go to max depth) and use majority vote</a:t>
            </a:r>
          </a:p>
          <a:p>
            <a:pPr lvl="3" eaLnBrk="1" hangingPunct="1">
              <a:lnSpc>
                <a:spcPct val="90000"/>
              </a:lnSpc>
              <a:spcBef>
                <a:spcPts val="350"/>
              </a:spcBef>
              <a:buClrTx/>
              <a:buFontTx/>
              <a:buNone/>
            </a:pPr>
            <a:endParaRPr lang="en-US" sz="1400">
              <a:solidFill>
                <a:srgbClr val="000000"/>
              </a:solidFill>
              <a:latin typeface="Verdana" pitchFamily="34" charset="0"/>
            </a:endParaRPr>
          </a:p>
          <a:p>
            <a:pPr eaLnBrk="1" hangingPunct="1">
              <a:lnSpc>
                <a:spcPct val="90000"/>
              </a:lnSpc>
              <a:spcBef>
                <a:spcPts val="400"/>
              </a:spcBef>
              <a:buFont typeface="Verdana" pitchFamily="34" charset="0"/>
              <a:buChar char="•"/>
            </a:pPr>
            <a:r>
              <a:rPr lang="en-US" sz="1600">
                <a:solidFill>
                  <a:srgbClr val="000000"/>
                </a:solidFill>
                <a:latin typeface="Verdana" pitchFamily="34" charset="0"/>
              </a:rPr>
              <a:t>We have talked about binary variables up until now, but we can trivially extend to multi-valued variables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Pseudocode for Decision tree learning</a:t>
            </a:r>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l="53906" t="23959" r="8984" b="27084"/>
          <a:stretch>
            <a:fillRect/>
          </a:stretch>
        </p:blipFill>
        <p:spPr bwMode="auto">
          <a:xfrm>
            <a:off x="685800" y="1447800"/>
            <a:ext cx="723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Choosing an attribute</a:t>
            </a:r>
          </a:p>
        </p:txBody>
      </p:sp>
      <p:sp>
        <p:nvSpPr>
          <p:cNvPr id="33795"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400"/>
              </a:spcBef>
              <a:buFont typeface="Verdana" pitchFamily="34" charset="0"/>
              <a:buChar char="•"/>
            </a:pPr>
            <a:r>
              <a:rPr lang="en-US" sz="1600">
                <a:solidFill>
                  <a:srgbClr val="000000"/>
                </a:solidFill>
                <a:latin typeface="Verdana" pitchFamily="34" charset="0"/>
              </a:rPr>
              <a:t>Idea: a good attribute splits the examples into subsets that are (ideally) "all positive" or "all negative"</a:t>
            </a: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i="1">
              <a:solidFill>
                <a:srgbClr val="000000"/>
              </a:solidFill>
              <a:latin typeface="Verdana" pitchFamily="34" charset="0"/>
            </a:endParaRPr>
          </a:p>
          <a:p>
            <a:pPr eaLnBrk="1" hangingPunct="1">
              <a:spcBef>
                <a:spcPts val="350"/>
              </a:spcBef>
              <a:buClrTx/>
              <a:buFontTx/>
              <a:buNone/>
            </a:pPr>
            <a:endParaRPr lang="en-US" sz="1400" i="1">
              <a:solidFill>
                <a:srgbClr val="000000"/>
              </a:solidFill>
              <a:latin typeface="Verdana" pitchFamily="34" charset="0"/>
            </a:endParaRPr>
          </a:p>
          <a:p>
            <a:pPr eaLnBrk="1" hangingPunct="1">
              <a:spcBef>
                <a:spcPts val="350"/>
              </a:spcBef>
              <a:buClrTx/>
              <a:buFontTx/>
              <a:buNone/>
            </a:pPr>
            <a:endParaRPr lang="en-US" sz="1400" i="1">
              <a:solidFill>
                <a:srgbClr val="000000"/>
              </a:solidFill>
              <a:latin typeface="Verdana" pitchFamily="34" charset="0"/>
            </a:endParaRPr>
          </a:p>
          <a:p>
            <a:pPr eaLnBrk="1" hangingPunct="1">
              <a:spcBef>
                <a:spcPts val="350"/>
              </a:spcBef>
              <a:buClrTx/>
              <a:buFontTx/>
              <a:buNone/>
            </a:pPr>
            <a:endParaRPr lang="en-US" sz="1400" i="1">
              <a:solidFill>
                <a:srgbClr val="000000"/>
              </a:solidFill>
              <a:latin typeface="Verdana" pitchFamily="34" charset="0"/>
            </a:endParaRPr>
          </a:p>
          <a:p>
            <a:pPr eaLnBrk="1" hangingPunct="1">
              <a:spcBef>
                <a:spcPts val="350"/>
              </a:spcBef>
              <a:buClrTx/>
              <a:buFontTx/>
              <a:buNone/>
            </a:pPr>
            <a:endParaRPr lang="en-US" sz="1400" i="1">
              <a:solidFill>
                <a:srgbClr val="000000"/>
              </a:solidFill>
              <a:latin typeface="Verdana" pitchFamily="34" charset="0"/>
            </a:endParaRPr>
          </a:p>
          <a:p>
            <a:pPr eaLnBrk="1" hangingPunct="1">
              <a:spcBef>
                <a:spcPts val="400"/>
              </a:spcBef>
              <a:buFont typeface="Verdana" pitchFamily="34" charset="0"/>
              <a:buChar char="•"/>
            </a:pPr>
            <a:r>
              <a:rPr lang="en-US" sz="1600" i="1">
                <a:solidFill>
                  <a:srgbClr val="000000"/>
                </a:solidFill>
                <a:latin typeface="Verdana" pitchFamily="34" charset="0"/>
              </a:rPr>
              <a:t>Patrons?</a:t>
            </a:r>
            <a:r>
              <a:rPr lang="en-US" sz="1600">
                <a:solidFill>
                  <a:srgbClr val="000000"/>
                </a:solidFill>
                <a:latin typeface="Verdana" pitchFamily="34" charset="0"/>
              </a:rPr>
              <a:t> is a better choice</a:t>
            </a:r>
          </a:p>
          <a:p>
            <a:pPr lvl="1" eaLnBrk="1" hangingPunct="1">
              <a:spcBef>
                <a:spcPts val="350"/>
              </a:spcBef>
              <a:buFont typeface="Verdana" pitchFamily="34" charset="0"/>
              <a:buChar char="–"/>
            </a:pPr>
            <a:r>
              <a:rPr lang="en-US" sz="1400">
                <a:solidFill>
                  <a:srgbClr val="000000"/>
                </a:solidFill>
                <a:latin typeface="Verdana" pitchFamily="34" charset="0"/>
              </a:rPr>
              <a:t>How can we quantify this?</a:t>
            </a:r>
          </a:p>
          <a:p>
            <a:pPr lvl="1" eaLnBrk="1" hangingPunct="1">
              <a:spcBef>
                <a:spcPts val="350"/>
              </a:spcBef>
              <a:buFont typeface="Verdana" pitchFamily="34" charset="0"/>
              <a:buChar char="–"/>
            </a:pPr>
            <a:r>
              <a:rPr lang="en-US" sz="1400">
                <a:solidFill>
                  <a:srgbClr val="000000"/>
                </a:solidFill>
                <a:latin typeface="Verdana" pitchFamily="34" charset="0"/>
              </a:rPr>
              <a:t>One approach would be to use the classification error E directly (greedily)</a:t>
            </a:r>
          </a:p>
          <a:p>
            <a:pPr lvl="2" eaLnBrk="1" hangingPunct="1">
              <a:spcBef>
                <a:spcPts val="350"/>
              </a:spcBef>
              <a:buFont typeface="Verdana" pitchFamily="34" charset="0"/>
              <a:buChar char="•"/>
            </a:pPr>
            <a:r>
              <a:rPr lang="en-US" sz="1400">
                <a:solidFill>
                  <a:srgbClr val="000000"/>
                </a:solidFill>
                <a:latin typeface="Verdana" pitchFamily="34" charset="0"/>
              </a:rPr>
              <a:t>Empirically it is found that this works poorly</a:t>
            </a:r>
          </a:p>
          <a:p>
            <a:pPr lvl="1" eaLnBrk="1" hangingPunct="1">
              <a:spcBef>
                <a:spcPts val="350"/>
              </a:spcBef>
              <a:buFont typeface="Verdana" pitchFamily="34" charset="0"/>
              <a:buChar char="–"/>
            </a:pPr>
            <a:r>
              <a:rPr lang="en-US" sz="1400">
                <a:solidFill>
                  <a:srgbClr val="000000"/>
                </a:solidFill>
                <a:latin typeface="Verdana" pitchFamily="34" charset="0"/>
              </a:rPr>
              <a:t>Much better is to use information gain (next slides)</a:t>
            </a:r>
          </a:p>
        </p:txBody>
      </p:sp>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0"/>
            <a:ext cx="6858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a:latin typeface="Calibri"/>
                <a:cs typeface="Calibri"/>
              </a:rPr>
              <a:t>Entropy and Information</a:t>
            </a:r>
          </a:p>
        </p:txBody>
      </p:sp>
      <p:sp>
        <p:nvSpPr>
          <p:cNvPr id="22530" name="Rectangle 3"/>
          <p:cNvSpPr>
            <a:spLocks noGrp="1" noChangeArrowheads="1"/>
          </p:cNvSpPr>
          <p:nvPr>
            <p:ph type="body" idx="1"/>
          </p:nvPr>
        </p:nvSpPr>
        <p:spPr/>
        <p:txBody>
          <a:bodyPr/>
          <a:lstStyle/>
          <a:p>
            <a:pPr eaLnBrk="1" hangingPunct="1">
              <a:lnSpc>
                <a:spcPct val="90000"/>
              </a:lnSpc>
            </a:pPr>
            <a:r>
              <a:rPr lang="ja-JP" altLang="en-US" sz="2000" dirty="0">
                <a:latin typeface="Calibri"/>
                <a:cs typeface="Calibri"/>
              </a:rPr>
              <a:t>“</a:t>
            </a:r>
            <a:r>
              <a:rPr lang="en-US" altLang="ja-JP" sz="2000" dirty="0">
                <a:latin typeface="Calibri"/>
                <a:cs typeface="Calibri"/>
              </a:rPr>
              <a:t>Entropy</a:t>
            </a:r>
            <a:r>
              <a:rPr lang="ja-JP" altLang="en-US" sz="2000" dirty="0">
                <a:latin typeface="Calibri"/>
                <a:cs typeface="Calibri"/>
              </a:rPr>
              <a:t>”</a:t>
            </a:r>
            <a:r>
              <a:rPr lang="en-US" altLang="ja-JP" sz="2000" dirty="0">
                <a:latin typeface="Calibri"/>
                <a:cs typeface="Calibri"/>
              </a:rPr>
              <a:t> is a measure of randomness</a:t>
            </a:r>
          </a:p>
          <a:p>
            <a:pPr lvl="1" eaLnBrk="1" hangingPunct="1">
              <a:lnSpc>
                <a:spcPct val="90000"/>
              </a:lnSpc>
            </a:pPr>
            <a:r>
              <a:rPr lang="en-US" sz="1800" dirty="0">
                <a:latin typeface="Calibri"/>
                <a:cs typeface="Calibri"/>
              </a:rPr>
              <a:t>How </a:t>
            </a:r>
            <a:r>
              <a:rPr lang="en-US" sz="1800" dirty="0" smtClean="0">
                <a:latin typeface="Calibri"/>
                <a:cs typeface="Calibri"/>
              </a:rPr>
              <a:t>long a message does it take </a:t>
            </a:r>
            <a:r>
              <a:rPr lang="en-US" sz="1800" dirty="0">
                <a:latin typeface="Calibri"/>
                <a:cs typeface="Calibri"/>
              </a:rPr>
              <a:t>to communicate a result to you?</a:t>
            </a:r>
          </a:p>
          <a:p>
            <a:pPr lvl="1" eaLnBrk="1" hangingPunct="1">
              <a:lnSpc>
                <a:spcPct val="90000"/>
              </a:lnSpc>
            </a:pPr>
            <a:r>
              <a:rPr lang="en-US" sz="1800" dirty="0">
                <a:latin typeface="Calibri"/>
                <a:cs typeface="Calibri"/>
              </a:rPr>
              <a:t>Depends on the probability of the </a:t>
            </a:r>
            <a:r>
              <a:rPr lang="en-US" sz="1800" dirty="0" smtClean="0">
                <a:latin typeface="Calibri"/>
                <a:cs typeface="Calibri"/>
              </a:rPr>
              <a:t>outcomes; more predictable = shorter message</a:t>
            </a:r>
            <a:endParaRPr lang="en-US" sz="1800" dirty="0">
              <a:latin typeface="Calibri"/>
              <a:cs typeface="Calibri"/>
            </a:endParaRPr>
          </a:p>
          <a:p>
            <a:pPr lvl="1" eaLnBrk="1" hangingPunct="1">
              <a:lnSpc>
                <a:spcPct val="90000"/>
              </a:lnSpc>
            </a:pPr>
            <a:endParaRPr lang="en-US" sz="1800" dirty="0">
              <a:latin typeface="Calibri"/>
              <a:cs typeface="Calibri"/>
            </a:endParaRPr>
          </a:p>
          <a:p>
            <a:pPr eaLnBrk="1" hangingPunct="1">
              <a:lnSpc>
                <a:spcPct val="90000"/>
              </a:lnSpc>
            </a:pPr>
            <a:r>
              <a:rPr lang="en-US" sz="2000" dirty="0">
                <a:latin typeface="Calibri"/>
                <a:cs typeface="Calibri"/>
              </a:rPr>
              <a:t>Communicating fair coin tosses</a:t>
            </a:r>
          </a:p>
          <a:p>
            <a:pPr lvl="1" eaLnBrk="1" hangingPunct="1">
              <a:lnSpc>
                <a:spcPct val="90000"/>
              </a:lnSpc>
            </a:pPr>
            <a:r>
              <a:rPr lang="en-US" sz="1800" dirty="0">
                <a:latin typeface="Calibri"/>
                <a:cs typeface="Calibri"/>
              </a:rPr>
              <a:t>Output:  H H T H T T T H H H H T …</a:t>
            </a:r>
          </a:p>
          <a:p>
            <a:pPr lvl="1" eaLnBrk="1" hangingPunct="1">
              <a:lnSpc>
                <a:spcPct val="90000"/>
              </a:lnSpc>
            </a:pPr>
            <a:r>
              <a:rPr lang="en-US" sz="1800" dirty="0">
                <a:latin typeface="Calibri"/>
                <a:cs typeface="Calibri"/>
              </a:rPr>
              <a:t>Sequence takes n bits – each outcome totally unpredictable</a:t>
            </a:r>
          </a:p>
          <a:p>
            <a:pPr lvl="1" eaLnBrk="1" hangingPunct="1">
              <a:lnSpc>
                <a:spcPct val="90000"/>
              </a:lnSpc>
            </a:pPr>
            <a:endParaRPr lang="en-US" sz="1800" dirty="0">
              <a:latin typeface="Calibri"/>
              <a:cs typeface="Calibri"/>
            </a:endParaRPr>
          </a:p>
          <a:p>
            <a:pPr eaLnBrk="1" hangingPunct="1">
              <a:lnSpc>
                <a:spcPct val="90000"/>
              </a:lnSpc>
            </a:pPr>
            <a:r>
              <a:rPr lang="en-US" sz="2000" dirty="0">
                <a:latin typeface="Calibri"/>
                <a:cs typeface="Calibri"/>
              </a:rPr>
              <a:t>Communicating my daily lottery results</a:t>
            </a:r>
          </a:p>
          <a:p>
            <a:pPr lvl="1" eaLnBrk="1" hangingPunct="1">
              <a:lnSpc>
                <a:spcPct val="90000"/>
              </a:lnSpc>
            </a:pPr>
            <a:r>
              <a:rPr lang="en-US" sz="1800" dirty="0">
                <a:latin typeface="Calibri"/>
                <a:cs typeface="Calibri"/>
              </a:rPr>
              <a:t>Output: 0 0 0 0 0 0 …</a:t>
            </a:r>
          </a:p>
          <a:p>
            <a:pPr lvl="1" eaLnBrk="1" hangingPunct="1">
              <a:lnSpc>
                <a:spcPct val="90000"/>
              </a:lnSpc>
            </a:pPr>
            <a:r>
              <a:rPr lang="en-US" sz="1800" dirty="0">
                <a:latin typeface="Calibri"/>
                <a:cs typeface="Calibri"/>
              </a:rPr>
              <a:t>Most likely to take one bit – I lost every day.</a:t>
            </a:r>
          </a:p>
          <a:p>
            <a:pPr lvl="1" eaLnBrk="1" hangingPunct="1">
              <a:lnSpc>
                <a:spcPct val="90000"/>
              </a:lnSpc>
            </a:pPr>
            <a:r>
              <a:rPr lang="en-US" sz="1800" dirty="0">
                <a:latin typeface="Calibri"/>
                <a:cs typeface="Calibri"/>
              </a:rPr>
              <a:t>Small chance I’</a:t>
            </a:r>
            <a:r>
              <a:rPr lang="en-US" altLang="ja-JP" sz="1800" dirty="0">
                <a:latin typeface="Calibri"/>
                <a:cs typeface="Calibri"/>
              </a:rPr>
              <a:t>ll have to send more bits (won &amp; when)</a:t>
            </a:r>
          </a:p>
          <a:p>
            <a:pPr lvl="1" eaLnBrk="1" hangingPunct="1">
              <a:lnSpc>
                <a:spcPct val="90000"/>
              </a:lnSpc>
            </a:pPr>
            <a:endParaRPr lang="en-US" sz="1800" dirty="0">
              <a:latin typeface="Calibri"/>
              <a:cs typeface="Calibri"/>
            </a:endParaRPr>
          </a:p>
          <a:p>
            <a:pPr eaLnBrk="1" hangingPunct="1">
              <a:lnSpc>
                <a:spcPct val="90000"/>
              </a:lnSpc>
            </a:pPr>
            <a:r>
              <a:rPr lang="en-US" sz="2000" dirty="0" smtClean="0">
                <a:latin typeface="Calibri"/>
                <a:cs typeface="Calibri"/>
              </a:rPr>
              <a:t>More predictable takes </a:t>
            </a:r>
            <a:r>
              <a:rPr lang="en-US" sz="2000" dirty="0">
                <a:latin typeface="Calibri"/>
                <a:cs typeface="Calibri"/>
              </a:rPr>
              <a:t>less </a:t>
            </a:r>
            <a:r>
              <a:rPr lang="en-US" sz="2000" dirty="0" smtClean="0">
                <a:latin typeface="Calibri"/>
                <a:cs typeface="Calibri"/>
              </a:rPr>
              <a:t>length </a:t>
            </a:r>
            <a:r>
              <a:rPr lang="en-US" sz="2000" dirty="0">
                <a:latin typeface="Calibri"/>
                <a:cs typeface="Calibri"/>
              </a:rPr>
              <a:t>to communicate because </a:t>
            </a:r>
            <a:r>
              <a:rPr lang="en-US" sz="2000" dirty="0" smtClean="0">
                <a:latin typeface="Calibri"/>
                <a:cs typeface="Calibri"/>
              </a:rPr>
              <a:t>it’</a:t>
            </a:r>
            <a:r>
              <a:rPr lang="en-US" altLang="ja-JP" sz="2000" dirty="0" smtClean="0">
                <a:latin typeface="Calibri"/>
                <a:cs typeface="Calibri"/>
              </a:rPr>
              <a:t>s </a:t>
            </a:r>
            <a:r>
              <a:rPr lang="en-US" altLang="ja-JP" sz="2000" dirty="0">
                <a:latin typeface="Calibri"/>
                <a:cs typeface="Calibri"/>
              </a:rPr>
              <a:t>less random</a:t>
            </a:r>
          </a:p>
          <a:p>
            <a:pPr lvl="1" eaLnBrk="1" hangingPunct="1">
              <a:lnSpc>
                <a:spcPct val="90000"/>
              </a:lnSpc>
            </a:pPr>
            <a:r>
              <a:rPr lang="en-US" sz="1800" dirty="0">
                <a:latin typeface="Calibri"/>
                <a:cs typeface="Calibri"/>
              </a:rPr>
              <a:t>Use a few bits for the most likely outcome, more for less likely </a:t>
            </a:r>
            <a:r>
              <a:rPr lang="en-US" sz="1800" dirty="0" smtClean="0">
                <a:latin typeface="Calibri"/>
                <a:cs typeface="Calibri"/>
              </a:rPr>
              <a:t>ones</a:t>
            </a:r>
            <a:endParaRPr lang="en-US" sz="1800" dirty="0">
              <a:latin typeface="Calibri"/>
              <a:cs typeface="Calibri"/>
            </a:endParaRPr>
          </a:p>
        </p:txBody>
      </p:sp>
      <p:sp>
        <p:nvSpPr>
          <p:cNvPr id="2" name="TextBox 1"/>
          <p:cNvSpPr txBox="1">
            <a:spLocks noChangeArrowheads="1"/>
          </p:cNvSpPr>
          <p:nvPr/>
        </p:nvSpPr>
        <p:spPr bwMode="auto">
          <a:xfrm>
            <a:off x="6324600" y="3962400"/>
            <a:ext cx="27081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eaLnBrk="1" hangingPunct="1"/>
            <a:r>
              <a:rPr lang="en-US" sz="1800" dirty="0">
                <a:latin typeface="Calibri"/>
                <a:cs typeface="Calibri"/>
              </a:rPr>
              <a:t>Lost:      </a:t>
            </a:r>
            <a:r>
              <a:rPr lang="en-US" sz="1800" dirty="0" smtClean="0">
                <a:latin typeface="Calibri"/>
                <a:cs typeface="Calibri"/>
              </a:rPr>
              <a:t>0</a:t>
            </a:r>
            <a:endParaRPr lang="en-US" sz="1800" dirty="0">
              <a:latin typeface="Calibri"/>
              <a:cs typeface="Calibri"/>
            </a:endParaRPr>
          </a:p>
          <a:p>
            <a:pPr eaLnBrk="1" hangingPunct="1"/>
            <a:r>
              <a:rPr lang="en-US" sz="1800" dirty="0">
                <a:latin typeface="Calibri"/>
                <a:cs typeface="Calibri"/>
              </a:rPr>
              <a:t>Won 1:  </a:t>
            </a:r>
            <a:r>
              <a:rPr lang="en-US" sz="1800" dirty="0" smtClean="0">
                <a:latin typeface="Calibri"/>
                <a:cs typeface="Calibri"/>
              </a:rPr>
              <a:t>1(when)0</a:t>
            </a:r>
            <a:endParaRPr lang="en-US" sz="1800" dirty="0">
              <a:latin typeface="Calibri"/>
              <a:cs typeface="Calibri"/>
            </a:endParaRPr>
          </a:p>
          <a:p>
            <a:pPr eaLnBrk="1" hangingPunct="1"/>
            <a:r>
              <a:rPr lang="en-US" sz="1800" dirty="0">
                <a:latin typeface="Calibri"/>
                <a:cs typeface="Calibri"/>
              </a:rPr>
              <a:t>Won 2:  </a:t>
            </a:r>
            <a:r>
              <a:rPr lang="en-US" sz="1800" dirty="0" smtClean="0">
                <a:latin typeface="Calibri"/>
                <a:cs typeface="Calibri"/>
              </a:rPr>
              <a:t>1(when)1(when)0</a:t>
            </a:r>
            <a:endParaRPr lang="en-US" sz="1800" dirty="0">
              <a:latin typeface="Calibri"/>
              <a:cs typeface="Calibri"/>
            </a:endParaRPr>
          </a:p>
        </p:txBody>
      </p:sp>
    </p:spTree>
    <p:extLst>
      <p:ext uri="{BB962C8B-B14F-4D97-AF65-F5344CB8AC3E}">
        <p14:creationId xmlns:p14="http://schemas.microsoft.com/office/powerpoint/2010/main" val="2981715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0">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0">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0">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0">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0">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dirty="0">
                <a:latin typeface="Calibri"/>
                <a:cs typeface="Calibri"/>
              </a:rPr>
              <a:t>Entropy and Information</a:t>
            </a:r>
          </a:p>
        </p:txBody>
      </p:sp>
      <p:sp>
        <p:nvSpPr>
          <p:cNvPr id="41986" name="Rectangle 3"/>
          <p:cNvSpPr>
            <a:spLocks noGrp="1" noChangeArrowheads="1"/>
          </p:cNvSpPr>
          <p:nvPr>
            <p:ph type="body" idx="1"/>
          </p:nvPr>
        </p:nvSpPr>
        <p:spPr/>
        <p:txBody>
          <a:bodyPr/>
          <a:lstStyle/>
          <a:p>
            <a:pPr eaLnBrk="1" hangingPunct="1"/>
            <a:r>
              <a:rPr lang="en-US" sz="2400" dirty="0">
                <a:latin typeface="Arial" charset="0"/>
              </a:rPr>
              <a:t>Entropy </a:t>
            </a:r>
            <a:r>
              <a:rPr lang="en-US" sz="2400" dirty="0" smtClean="0">
                <a:latin typeface="Arial" charset="0"/>
              </a:rPr>
              <a:t>H(X) </a:t>
            </a:r>
            <a:r>
              <a:rPr lang="en-US" sz="2400" dirty="0">
                <a:latin typeface="cmsy10" charset="0"/>
              </a:rPr>
              <a:t>=</a:t>
            </a:r>
            <a:r>
              <a:rPr lang="en-US" sz="2400" dirty="0" smtClean="0">
                <a:latin typeface="Arial" charset="0"/>
              </a:rPr>
              <a:t> </a:t>
            </a:r>
            <a:r>
              <a:rPr lang="en-US" sz="2400" dirty="0">
                <a:latin typeface="msbm10" charset="0"/>
              </a:rPr>
              <a:t>E</a:t>
            </a:r>
            <a:r>
              <a:rPr lang="en-US" sz="2400" dirty="0">
                <a:latin typeface="Arial" charset="0"/>
              </a:rPr>
              <a:t>[ log </a:t>
            </a:r>
            <a:r>
              <a:rPr lang="en-US" sz="2400" dirty="0" smtClean="0">
                <a:latin typeface="Arial" charset="0"/>
              </a:rPr>
              <a:t>1/p(X) </a:t>
            </a:r>
            <a:r>
              <a:rPr lang="en-US" sz="2400" dirty="0">
                <a:latin typeface="Arial" charset="0"/>
              </a:rPr>
              <a:t>] = </a:t>
            </a:r>
            <a:r>
              <a:rPr lang="en-US" sz="2400" dirty="0" smtClean="0">
                <a:latin typeface="Symbol" charset="0"/>
              </a:rPr>
              <a:t>å </a:t>
            </a:r>
            <a:r>
              <a:rPr lang="en-US" sz="2400" baseline="-25000" dirty="0" err="1" smtClean="0">
                <a:latin typeface="Arial" panose="020B0604020202020204" pitchFamily="34" charset="0"/>
                <a:cs typeface="Arial" panose="020B0604020202020204" pitchFamily="34" charset="0"/>
              </a:rPr>
              <a:t>x</a:t>
            </a:r>
            <a:r>
              <a:rPr lang="en-US" sz="2400" baseline="-25000" dirty="0" err="1" smtClean="0">
                <a:latin typeface="Arial" panose="020B0604020202020204" pitchFamily="34" charset="0"/>
                <a:cs typeface="Arial" panose="020B0604020202020204" pitchFamily="34" charset="0"/>
                <a:sym typeface="Symbol"/>
              </a:rPr>
              <a:t>X</a:t>
            </a:r>
            <a:r>
              <a:rPr lang="en-US" sz="2400" dirty="0" smtClean="0">
                <a:latin typeface="Arial" panose="020B0604020202020204" pitchFamily="34" charset="0"/>
                <a:cs typeface="Arial" panose="020B0604020202020204" pitchFamily="34" charset="0"/>
                <a:sym typeface="Symbol"/>
              </a:rPr>
              <a:t> </a:t>
            </a:r>
            <a:r>
              <a:rPr lang="en-US" sz="2400" dirty="0" smtClean="0">
                <a:latin typeface="Arial" charset="0"/>
              </a:rPr>
              <a:t>p(x</a:t>
            </a:r>
            <a:r>
              <a:rPr lang="en-US" sz="2400" dirty="0">
                <a:latin typeface="Arial" charset="0"/>
              </a:rPr>
              <a:t>) log </a:t>
            </a:r>
            <a:r>
              <a:rPr lang="en-US" sz="2400" dirty="0" smtClean="0">
                <a:latin typeface="Arial" charset="0"/>
              </a:rPr>
              <a:t>1/p(x)</a:t>
            </a:r>
          </a:p>
          <a:p>
            <a:pPr marL="0" indent="0">
              <a:buNone/>
            </a:pPr>
            <a:r>
              <a:rPr lang="en-US" sz="2400" dirty="0">
                <a:latin typeface="Arial" charset="0"/>
              </a:rPr>
              <a:t>	</a:t>
            </a:r>
            <a:r>
              <a:rPr lang="en-US" sz="2400" dirty="0" smtClean="0">
                <a:latin typeface="Arial" charset="0"/>
              </a:rPr>
              <a:t>	</a:t>
            </a:r>
            <a:r>
              <a:rPr lang="en-US" sz="2400" dirty="0">
                <a:latin typeface="Arial" charset="0"/>
              </a:rPr>
              <a:t>= </a:t>
            </a:r>
            <a:r>
              <a:rPr lang="en-US" sz="2400" dirty="0" smtClean="0">
                <a:latin typeface="Arial" charset="0"/>
              </a:rPr>
              <a:t>−</a:t>
            </a:r>
            <a:r>
              <a:rPr lang="en-US" sz="2400" dirty="0" smtClean="0">
                <a:latin typeface="Symbol" charset="0"/>
              </a:rPr>
              <a:t>å </a:t>
            </a:r>
            <a:r>
              <a:rPr lang="en-US" sz="2400" baseline="-25000" dirty="0" err="1">
                <a:latin typeface="Arial" panose="020B0604020202020204" pitchFamily="34" charset="0"/>
                <a:cs typeface="Arial" panose="020B0604020202020204" pitchFamily="34" charset="0"/>
              </a:rPr>
              <a:t>x</a:t>
            </a:r>
            <a:r>
              <a:rPr lang="en-US" sz="2400" baseline="-25000" dirty="0" err="1">
                <a:latin typeface="Arial" panose="020B0604020202020204" pitchFamily="34" charset="0"/>
                <a:cs typeface="Arial" panose="020B0604020202020204" pitchFamily="34" charset="0"/>
                <a:sym typeface="Symbol"/>
              </a:rPr>
              <a:t>X</a:t>
            </a:r>
            <a:r>
              <a:rPr lang="en-US" sz="2400" dirty="0">
                <a:latin typeface="Arial" panose="020B0604020202020204" pitchFamily="34" charset="0"/>
                <a:cs typeface="Arial" panose="020B0604020202020204" pitchFamily="34" charset="0"/>
                <a:sym typeface="Symbol"/>
              </a:rPr>
              <a:t> </a:t>
            </a:r>
            <a:r>
              <a:rPr lang="en-US" sz="2400" dirty="0">
                <a:latin typeface="Arial" charset="0"/>
              </a:rPr>
              <a:t>p(x) </a:t>
            </a:r>
            <a:r>
              <a:rPr lang="en-US" sz="2400" dirty="0" smtClean="0">
                <a:latin typeface="Arial" charset="0"/>
              </a:rPr>
              <a:t>log p(x</a:t>
            </a:r>
            <a:r>
              <a:rPr lang="en-US" sz="2400" dirty="0">
                <a:latin typeface="Arial" charset="0"/>
              </a:rPr>
              <a:t>)</a:t>
            </a:r>
          </a:p>
          <a:p>
            <a:pPr lvl="1" eaLnBrk="1" hangingPunct="1"/>
            <a:r>
              <a:rPr lang="en-US" sz="2000" dirty="0" smtClean="0">
                <a:latin typeface="Arial" charset="0"/>
              </a:rPr>
              <a:t>Log </a:t>
            </a:r>
            <a:r>
              <a:rPr lang="en-US" sz="2000" dirty="0">
                <a:latin typeface="Arial" charset="0"/>
              </a:rPr>
              <a:t>base two, units of entropy are </a:t>
            </a:r>
            <a:r>
              <a:rPr lang="ja-JP" altLang="en-US" sz="2000" dirty="0">
                <a:latin typeface="Arial" charset="0"/>
              </a:rPr>
              <a:t>“</a:t>
            </a:r>
            <a:r>
              <a:rPr lang="en-US" altLang="ja-JP" sz="2000" dirty="0">
                <a:latin typeface="Arial" charset="0"/>
              </a:rPr>
              <a:t>bits</a:t>
            </a:r>
            <a:r>
              <a:rPr lang="ja-JP" altLang="en-US" sz="2000" dirty="0" smtClean="0">
                <a:latin typeface="Arial" charset="0"/>
              </a:rPr>
              <a:t>”</a:t>
            </a:r>
            <a:endParaRPr lang="en-US" altLang="ja-JP" sz="2000" dirty="0" smtClean="0">
              <a:latin typeface="Arial" charset="0"/>
            </a:endParaRPr>
          </a:p>
          <a:p>
            <a:pPr lvl="1" eaLnBrk="1" hangingPunct="1"/>
            <a:r>
              <a:rPr lang="en-US" altLang="ja-JP" sz="2000" dirty="0" smtClean="0">
                <a:latin typeface="Arial" charset="0"/>
              </a:rPr>
              <a:t>If only two outcomes:  H = - p log(p) - (1-p) log(1-p)</a:t>
            </a:r>
            <a:endParaRPr lang="en-US" altLang="ja-JP" sz="2000" dirty="0">
              <a:latin typeface="Arial" charset="0"/>
            </a:endParaRPr>
          </a:p>
          <a:p>
            <a:pPr eaLnBrk="1" hangingPunct="1"/>
            <a:r>
              <a:rPr lang="en-US" sz="2400" dirty="0">
                <a:latin typeface="Arial" charset="0"/>
              </a:rPr>
              <a:t>Examples:</a:t>
            </a:r>
          </a:p>
          <a:p>
            <a:pPr eaLnBrk="1" hangingPunct="1"/>
            <a:endParaRPr lang="en-US" dirty="0">
              <a:latin typeface="Arial" charset="0"/>
            </a:endParaRPr>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30480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41988" name="Text Box 7"/>
          <p:cNvSpPr txBox="1">
            <a:spLocks noChangeArrowheads="1"/>
          </p:cNvSpPr>
          <p:nvPr/>
        </p:nvSpPr>
        <p:spPr bwMode="auto">
          <a:xfrm>
            <a:off x="0" y="5334000"/>
            <a:ext cx="29178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eaLnBrk="1" hangingPunct="1"/>
            <a:r>
              <a:rPr lang="en-US" sz="1800">
                <a:solidFill>
                  <a:schemeClr val="tx1"/>
                </a:solidFill>
              </a:rPr>
              <a:t>H(x) = .25 log 4 + .25 log 4 +</a:t>
            </a:r>
          </a:p>
          <a:p>
            <a:pPr eaLnBrk="1" hangingPunct="1"/>
            <a:r>
              <a:rPr lang="en-US" sz="1800">
                <a:solidFill>
                  <a:schemeClr val="tx1"/>
                </a:solidFill>
              </a:rPr>
              <a:t>              .25 log 4 + .25 log 4</a:t>
            </a:r>
          </a:p>
          <a:p>
            <a:pPr eaLnBrk="1" hangingPunct="1"/>
            <a:r>
              <a:rPr lang="en-US" sz="1800">
                <a:solidFill>
                  <a:schemeClr val="tx1"/>
                </a:solidFill>
              </a:rPr>
              <a:t>        =  log 4 = 2 bits</a:t>
            </a:r>
          </a:p>
        </p:txBody>
      </p:sp>
      <p:grpSp>
        <p:nvGrpSpPr>
          <p:cNvPr id="41989" name="Group 10"/>
          <p:cNvGrpSpPr>
            <a:grpSpLocks/>
          </p:cNvGrpSpPr>
          <p:nvPr/>
        </p:nvGrpSpPr>
        <p:grpSpPr bwMode="auto">
          <a:xfrm>
            <a:off x="2895600" y="3048000"/>
            <a:ext cx="3190875" cy="2927350"/>
            <a:chOff x="1824" y="1920"/>
            <a:chExt cx="2010" cy="1844"/>
          </a:xfrm>
        </p:grpSpPr>
        <p:pic>
          <p:nvPicPr>
            <p:cNvPr id="419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 y="1920"/>
              <a:ext cx="1920"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41997" name="Text Box 8"/>
            <p:cNvSpPr txBox="1">
              <a:spLocks noChangeArrowheads="1"/>
            </p:cNvSpPr>
            <p:nvPr/>
          </p:nvSpPr>
          <p:spPr bwMode="auto">
            <a:xfrm>
              <a:off x="2002" y="3360"/>
              <a:ext cx="18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eaLnBrk="1" hangingPunct="1"/>
              <a:r>
                <a:rPr lang="en-US" sz="1800" dirty="0">
                  <a:solidFill>
                    <a:schemeClr val="tx1"/>
                  </a:solidFill>
                </a:rPr>
                <a:t>H(x) = .75 log 4/3 + .25 log 4</a:t>
              </a:r>
            </a:p>
            <a:p>
              <a:pPr eaLnBrk="1" hangingPunct="1"/>
              <a:r>
                <a:rPr lang="en-US" sz="1800" dirty="0">
                  <a:solidFill>
                    <a:schemeClr val="tx1"/>
                  </a:solidFill>
                </a:rPr>
                <a:t>        </a:t>
              </a:r>
              <a:r>
                <a:rPr lang="en-US" sz="1800" dirty="0" smtClean="0">
                  <a:solidFill>
                    <a:schemeClr val="tx1"/>
                  </a:solidFill>
                  <a:latin typeface="cmsy10" charset="0"/>
                </a:rPr>
                <a:t>=</a:t>
              </a:r>
              <a:r>
                <a:rPr lang="en-US" sz="1800" dirty="0" smtClean="0">
                  <a:solidFill>
                    <a:schemeClr val="tx1"/>
                  </a:solidFill>
                </a:rPr>
                <a:t> 0.8133 </a:t>
              </a:r>
              <a:r>
                <a:rPr lang="en-US" sz="1800" dirty="0">
                  <a:solidFill>
                    <a:schemeClr val="tx1"/>
                  </a:solidFill>
                </a:rPr>
                <a:t>bits</a:t>
              </a:r>
            </a:p>
          </p:txBody>
        </p:sp>
      </p:grpSp>
      <p:grpSp>
        <p:nvGrpSpPr>
          <p:cNvPr id="41990" name="Group 11"/>
          <p:cNvGrpSpPr>
            <a:grpSpLocks/>
          </p:cNvGrpSpPr>
          <p:nvPr/>
        </p:nvGrpSpPr>
        <p:grpSpPr bwMode="auto">
          <a:xfrm>
            <a:off x="5994400" y="2978150"/>
            <a:ext cx="3149600" cy="2997200"/>
            <a:chOff x="3776" y="1876"/>
            <a:chExt cx="1984" cy="1888"/>
          </a:xfrm>
        </p:grpSpPr>
        <p:pic>
          <p:nvPicPr>
            <p:cNvPr id="419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 y="1876"/>
              <a:ext cx="1984" cy="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41995" name="Text Box 9"/>
            <p:cNvSpPr txBox="1">
              <a:spLocks noChangeArrowheads="1"/>
            </p:cNvSpPr>
            <p:nvPr/>
          </p:nvSpPr>
          <p:spPr bwMode="auto">
            <a:xfrm>
              <a:off x="4090" y="3360"/>
              <a:ext cx="95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eaLnBrk="1" hangingPunct="1"/>
              <a:r>
                <a:rPr lang="en-US" sz="1800">
                  <a:solidFill>
                    <a:schemeClr val="tx1"/>
                  </a:solidFill>
                </a:rPr>
                <a:t>H(x) = 1 log 1</a:t>
              </a:r>
            </a:p>
            <a:p>
              <a:pPr eaLnBrk="1" hangingPunct="1"/>
              <a:r>
                <a:rPr lang="en-US" sz="1800">
                  <a:solidFill>
                    <a:schemeClr val="tx1"/>
                  </a:solidFill>
                </a:rPr>
                <a:t>         = 0 bits</a:t>
              </a:r>
            </a:p>
          </p:txBody>
        </p:sp>
      </p:grpSp>
      <p:grpSp>
        <p:nvGrpSpPr>
          <p:cNvPr id="41991" name="Group 14"/>
          <p:cNvGrpSpPr>
            <a:grpSpLocks/>
          </p:cNvGrpSpPr>
          <p:nvPr/>
        </p:nvGrpSpPr>
        <p:grpSpPr bwMode="auto">
          <a:xfrm>
            <a:off x="133350" y="6324600"/>
            <a:ext cx="7791450" cy="366713"/>
            <a:chOff x="84" y="3984"/>
            <a:chExt cx="4908" cy="231"/>
          </a:xfrm>
        </p:grpSpPr>
        <p:sp>
          <p:nvSpPr>
            <p:cNvPr id="41992" name="Text Box 12"/>
            <p:cNvSpPr txBox="1">
              <a:spLocks noChangeArrowheads="1"/>
            </p:cNvSpPr>
            <p:nvPr/>
          </p:nvSpPr>
          <p:spPr bwMode="auto">
            <a:xfrm>
              <a:off x="84" y="3984"/>
              <a:ext cx="18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eaLnBrk="1" hangingPunct="1"/>
              <a:r>
                <a:rPr lang="en-US" sz="1800"/>
                <a:t>Max entropy for 4 outcomes</a:t>
              </a:r>
            </a:p>
          </p:txBody>
        </p:sp>
        <p:sp>
          <p:nvSpPr>
            <p:cNvPr id="41993" name="Text Box 13"/>
            <p:cNvSpPr txBox="1">
              <a:spLocks noChangeArrowheads="1"/>
            </p:cNvSpPr>
            <p:nvPr/>
          </p:nvSpPr>
          <p:spPr bwMode="auto">
            <a:xfrm>
              <a:off x="4104" y="3984"/>
              <a:ext cx="8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eaLnBrk="1" hangingPunct="1"/>
              <a:r>
                <a:rPr lang="en-US" sz="1800"/>
                <a:t>Min entropy</a:t>
              </a:r>
            </a:p>
          </p:txBody>
        </p:sp>
      </p:grpSp>
    </p:spTree>
    <p:extLst>
      <p:ext uri="{BB962C8B-B14F-4D97-AF65-F5344CB8AC3E}">
        <p14:creationId xmlns:p14="http://schemas.microsoft.com/office/powerpoint/2010/main" val="177820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 name="Shape 180"/>
          <p:cNvSpPr txBox="1"/>
          <p:nvPr/>
        </p:nvSpPr>
        <p:spPr>
          <a:xfrm>
            <a:off x="457202" y="274642"/>
            <a:ext cx="8226425" cy="1139825"/>
          </a:xfrm>
          <a:prstGeom prst="rect">
            <a:avLst/>
          </a:prstGeom>
          <a:noFill/>
          <a:ln>
            <a:noFill/>
          </a:ln>
        </p:spPr>
        <p:txBody>
          <a:bodyPr lIns="91425" tIns="45700" rIns="91425" bIns="45700"/>
          <a:lstStyle/>
          <a:p>
            <a:pPr eaLnBrk="1" fontAlgn="auto" hangingPunct="1">
              <a:spcBef>
                <a:spcPts val="0"/>
              </a:spcBef>
              <a:spcAft>
                <a:spcPts val="0"/>
              </a:spcAft>
              <a:defRPr/>
            </a:pPr>
            <a:endParaRPr kern="0">
              <a:solidFill>
                <a:srgbClr val="000000"/>
              </a:solidFill>
              <a:latin typeface="Arial"/>
              <a:ea typeface="Arial"/>
              <a:cs typeface="Arial"/>
              <a:sym typeface="Arial"/>
              <a:rtl val="0"/>
            </a:endParaRPr>
          </a:p>
        </p:txBody>
      </p:sp>
      <p:sp>
        <p:nvSpPr>
          <p:cNvPr id="181" name="Shape 181"/>
          <p:cNvSpPr txBox="1"/>
          <p:nvPr/>
        </p:nvSpPr>
        <p:spPr>
          <a:xfrm>
            <a:off x="457202" y="1600200"/>
            <a:ext cx="8226425" cy="4522788"/>
          </a:xfrm>
          <a:prstGeom prst="rect">
            <a:avLst/>
          </a:prstGeom>
          <a:noFill/>
          <a:ln>
            <a:noFill/>
          </a:ln>
        </p:spPr>
        <p:txBody>
          <a:bodyPr lIns="91425" tIns="45700" rIns="91425" bIns="45700"/>
          <a:lstStyle/>
          <a:p>
            <a:pPr eaLnBrk="1" fontAlgn="auto" hangingPunct="1">
              <a:spcBef>
                <a:spcPts val="0"/>
              </a:spcBef>
              <a:spcAft>
                <a:spcPts val="0"/>
              </a:spcAft>
              <a:defRPr/>
            </a:pPr>
            <a:endParaRPr kern="0">
              <a:solidFill>
                <a:srgbClr val="000000"/>
              </a:solidFill>
              <a:latin typeface="Arial"/>
              <a:ea typeface="Arial"/>
              <a:cs typeface="Arial"/>
              <a:sym typeface="Arial"/>
              <a:rtl val="0"/>
            </a:endParaRPr>
          </a:p>
        </p:txBody>
      </p:sp>
      <p:pic>
        <p:nvPicPr>
          <p:cNvPr id="23556" name="Shape 18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2" y="1717675"/>
            <a:ext cx="45688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Shape 18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0850"/>
            <a:ext cx="914400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239000" y="685804"/>
            <a:ext cx="1371600" cy="646331"/>
          </a:xfrm>
          <a:prstGeom prst="rect">
            <a:avLst/>
          </a:prstGeom>
          <a:solidFill>
            <a:schemeClr val="bg1"/>
          </a:solidFill>
          <a:ln>
            <a:solidFill>
              <a:srgbClr val="FF0000"/>
            </a:solidFill>
          </a:ln>
        </p:spPr>
        <p:txBody>
          <a:bodyPr wrap="square" rtlCol="0">
            <a:spAutoFit/>
          </a:bodyPr>
          <a:lstStyle/>
          <a:p>
            <a:r>
              <a:rPr lang="en-US" dirty="0" smtClean="0">
                <a:solidFill>
                  <a:srgbClr val="FF0000"/>
                </a:solidFill>
              </a:rPr>
              <a:t>Thanks to Pierre </a:t>
            </a:r>
            <a:r>
              <a:rPr lang="en-US" dirty="0" err="1" smtClean="0">
                <a:solidFill>
                  <a:srgbClr val="FF0000"/>
                </a:solidFill>
              </a:rPr>
              <a:t>Baldi</a:t>
            </a:r>
            <a:endParaRPr lang="en-US" dirty="0">
              <a:solidFill>
                <a:srgbClr val="FF0000"/>
              </a:solidFill>
            </a:endParaRPr>
          </a:p>
        </p:txBody>
      </p:sp>
    </p:spTree>
    <p:extLst>
      <p:ext uri="{BB962C8B-B14F-4D97-AF65-F5344CB8AC3E}">
        <p14:creationId xmlns:p14="http://schemas.microsoft.com/office/powerpoint/2010/main" val="923658732"/>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Entropy  </a:t>
            </a:r>
          </a:p>
        </p:txBody>
      </p:sp>
      <p:sp>
        <p:nvSpPr>
          <p:cNvPr id="34819"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42900" indent="-339725"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1pPr>
            <a:lvl2pPr indent="-282575"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2pPr>
            <a:lvl3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3pPr>
            <a:lvl4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4pPr>
            <a:lvl5pPr indent="-225425"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5pPr>
            <a:lvl6pPr marL="2514600" indent="-225425"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6pPr>
            <a:lvl7pPr marL="2971800" indent="-225425"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7pPr>
            <a:lvl8pPr marL="3429000" indent="-225425"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8pPr>
            <a:lvl9pPr marL="3886200" indent="-225425"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9pPr>
          </a:lstStyle>
          <a:p>
            <a:pPr eaLnBrk="1" hangingPunct="1">
              <a:spcBef>
                <a:spcPts val="450"/>
              </a:spcBef>
              <a:buClrTx/>
              <a:buFontTx/>
              <a:buNone/>
            </a:pPr>
            <a:r>
              <a:rPr lang="en-US" dirty="0">
                <a:solidFill>
                  <a:srgbClr val="000000"/>
                </a:solidFill>
                <a:latin typeface="Verdana" pitchFamily="34" charset="0"/>
              </a:rPr>
              <a:t>H(</a:t>
            </a:r>
            <a:r>
              <a:rPr lang="en-US" u="sng" dirty="0">
                <a:solidFill>
                  <a:srgbClr val="000000"/>
                </a:solidFill>
                <a:latin typeface="Verdana" pitchFamily="34" charset="0"/>
              </a:rPr>
              <a:t>p</a:t>
            </a:r>
            <a:r>
              <a:rPr lang="en-US" dirty="0">
                <a:solidFill>
                  <a:srgbClr val="000000"/>
                </a:solidFill>
                <a:latin typeface="Verdana" pitchFamily="34" charset="0"/>
              </a:rPr>
              <a:t>) = entropy of distribution </a:t>
            </a:r>
            <a:r>
              <a:rPr lang="en-US" u="sng" dirty="0">
                <a:solidFill>
                  <a:srgbClr val="000000"/>
                </a:solidFill>
                <a:latin typeface="Verdana" pitchFamily="34" charset="0"/>
              </a:rPr>
              <a:t>p</a:t>
            </a:r>
            <a:r>
              <a:rPr lang="en-US" dirty="0">
                <a:solidFill>
                  <a:srgbClr val="000000"/>
                </a:solidFill>
                <a:latin typeface="Verdana" pitchFamily="34" charset="0"/>
              </a:rPr>
              <a:t> = {p</a:t>
            </a:r>
            <a:r>
              <a:rPr lang="en-US" baseline="-25000" dirty="0">
                <a:solidFill>
                  <a:srgbClr val="000000"/>
                </a:solidFill>
                <a:latin typeface="Verdana" pitchFamily="34" charset="0"/>
              </a:rPr>
              <a:t>i</a:t>
            </a:r>
            <a:r>
              <a:rPr lang="en-US" dirty="0">
                <a:solidFill>
                  <a:srgbClr val="000000"/>
                </a:solidFill>
                <a:latin typeface="Verdana" pitchFamily="34" charset="0"/>
              </a:rPr>
              <a:t>}</a:t>
            </a:r>
          </a:p>
          <a:p>
            <a:pPr lvl="4" eaLnBrk="1" hangingPunct="1">
              <a:spcBef>
                <a:spcPts val="400"/>
              </a:spcBef>
              <a:buClrTx/>
              <a:buFontTx/>
              <a:buNone/>
            </a:pPr>
            <a:r>
              <a:rPr lang="en-US" sz="1600" dirty="0">
                <a:solidFill>
                  <a:srgbClr val="000000"/>
                </a:solidFill>
                <a:latin typeface="Verdana" pitchFamily="34" charset="0"/>
              </a:rPr>
              <a:t>            (called “information” in text)</a:t>
            </a:r>
          </a:p>
          <a:p>
            <a:pPr lvl="4" eaLnBrk="1" hangingPunct="1">
              <a:spcBef>
                <a:spcPts val="400"/>
              </a:spcBef>
              <a:buClrTx/>
              <a:buFontTx/>
              <a:buNone/>
            </a:pPr>
            <a:endParaRPr lang="en-US" sz="1600" dirty="0">
              <a:solidFill>
                <a:srgbClr val="000000"/>
              </a:solidFill>
              <a:latin typeface="Verdana" pitchFamily="34" charset="0"/>
            </a:endParaRPr>
          </a:p>
          <a:p>
            <a:pPr lvl="1" eaLnBrk="1" hangingPunct="1">
              <a:spcBef>
                <a:spcPts val="400"/>
              </a:spcBef>
              <a:buClrTx/>
              <a:buFontTx/>
              <a:buNone/>
            </a:pPr>
            <a:r>
              <a:rPr lang="en-US" sz="1600" dirty="0">
                <a:solidFill>
                  <a:srgbClr val="000000"/>
                </a:solidFill>
                <a:latin typeface="Verdana" pitchFamily="34" charset="0"/>
              </a:rPr>
              <a:t>  = E [p</a:t>
            </a:r>
            <a:r>
              <a:rPr lang="en-US" sz="1600" baseline="-25000" dirty="0">
                <a:solidFill>
                  <a:srgbClr val="000000"/>
                </a:solidFill>
                <a:latin typeface="Verdana" pitchFamily="34" charset="0"/>
              </a:rPr>
              <a:t>i</a:t>
            </a:r>
            <a:r>
              <a:rPr lang="en-US" sz="1600" dirty="0">
                <a:solidFill>
                  <a:srgbClr val="000000"/>
                </a:solidFill>
                <a:latin typeface="Verdana" pitchFamily="34" charset="0"/>
              </a:rPr>
              <a:t> log (1/p</a:t>
            </a:r>
            <a:r>
              <a:rPr lang="en-US" sz="1600" baseline="-25000" dirty="0">
                <a:solidFill>
                  <a:srgbClr val="000000"/>
                </a:solidFill>
                <a:latin typeface="Verdana" pitchFamily="34" charset="0"/>
              </a:rPr>
              <a:t>i</a:t>
            </a:r>
            <a:r>
              <a:rPr lang="en-US" sz="1600" dirty="0">
                <a:solidFill>
                  <a:srgbClr val="000000"/>
                </a:solidFill>
                <a:latin typeface="Verdana" pitchFamily="34" charset="0"/>
              </a:rPr>
              <a:t>) ] = - p log p  -  (1-p) log (1-p)</a:t>
            </a:r>
          </a:p>
          <a:p>
            <a:pPr lvl="1" eaLnBrk="1" hangingPunct="1">
              <a:spcBef>
                <a:spcPts val="400"/>
              </a:spcBef>
              <a:buClrTx/>
              <a:buFontTx/>
              <a:buNone/>
            </a:pPr>
            <a:r>
              <a:rPr lang="en-US" sz="1600" dirty="0">
                <a:solidFill>
                  <a:srgbClr val="000000"/>
                </a:solidFill>
                <a:latin typeface="Verdana" pitchFamily="34" charset="0"/>
              </a:rPr>
              <a:t>        </a:t>
            </a:r>
          </a:p>
          <a:p>
            <a:pPr lvl="1" eaLnBrk="1" hangingPunct="1">
              <a:spcBef>
                <a:spcPts val="400"/>
              </a:spcBef>
              <a:buClrTx/>
              <a:buFontTx/>
              <a:buNone/>
            </a:pPr>
            <a:endParaRPr lang="en-US" sz="1600" dirty="0">
              <a:solidFill>
                <a:srgbClr val="000000"/>
              </a:solidFill>
              <a:latin typeface="Verdana" pitchFamily="34" charset="0"/>
            </a:endParaRPr>
          </a:p>
          <a:p>
            <a:pPr lvl="1" eaLnBrk="1" hangingPunct="1">
              <a:spcBef>
                <a:spcPts val="400"/>
              </a:spcBef>
              <a:buClrTx/>
              <a:buFontTx/>
              <a:buNone/>
            </a:pPr>
            <a:r>
              <a:rPr lang="en-US" sz="1600" dirty="0">
                <a:solidFill>
                  <a:srgbClr val="000000"/>
                </a:solidFill>
                <a:latin typeface="Verdana" pitchFamily="34" charset="0"/>
              </a:rPr>
              <a:t> Entropy is the </a:t>
            </a:r>
            <a:r>
              <a:rPr lang="en-US" sz="1600" u="sng" dirty="0">
                <a:solidFill>
                  <a:srgbClr val="000000"/>
                </a:solidFill>
                <a:latin typeface="Verdana" pitchFamily="34" charset="0"/>
              </a:rPr>
              <a:t>expected</a:t>
            </a:r>
            <a:r>
              <a:rPr lang="en-US" sz="1600" dirty="0">
                <a:solidFill>
                  <a:srgbClr val="000000"/>
                </a:solidFill>
                <a:latin typeface="Verdana" pitchFamily="34" charset="0"/>
              </a:rPr>
              <a:t> amount of information we gain, given a probability distribution – its our average uncertainty</a:t>
            </a:r>
          </a:p>
          <a:p>
            <a:pPr lvl="1" eaLnBrk="1" hangingPunct="1">
              <a:spcBef>
                <a:spcPts val="400"/>
              </a:spcBef>
              <a:buClrTx/>
              <a:buFontTx/>
              <a:buNone/>
            </a:pPr>
            <a:endParaRPr lang="en-US" sz="1600" dirty="0">
              <a:solidFill>
                <a:srgbClr val="000000"/>
              </a:solidFill>
              <a:latin typeface="Verdana" pitchFamily="34" charset="0"/>
            </a:endParaRPr>
          </a:p>
          <a:p>
            <a:pPr lvl="1" eaLnBrk="1" hangingPunct="1">
              <a:spcBef>
                <a:spcPts val="400"/>
              </a:spcBef>
              <a:buClrTx/>
              <a:buFontTx/>
              <a:buNone/>
            </a:pPr>
            <a:r>
              <a:rPr lang="en-US" sz="1600" dirty="0">
                <a:solidFill>
                  <a:srgbClr val="000000"/>
                </a:solidFill>
                <a:latin typeface="Verdana" pitchFamily="34" charset="0"/>
              </a:rPr>
              <a:t>In general, H(p) </a:t>
            </a:r>
            <a:r>
              <a:rPr lang="en-US" sz="1600" dirty="0" smtClean="0">
                <a:solidFill>
                  <a:srgbClr val="000000"/>
                </a:solidFill>
                <a:latin typeface="Verdana" pitchFamily="34" charset="0"/>
              </a:rPr>
              <a:t>is</a:t>
            </a:r>
            <a:br>
              <a:rPr lang="en-US" sz="1600" dirty="0" smtClean="0">
                <a:solidFill>
                  <a:srgbClr val="000000"/>
                </a:solidFill>
                <a:latin typeface="Verdana" pitchFamily="34" charset="0"/>
              </a:rPr>
            </a:br>
            <a:r>
              <a:rPr lang="en-US" sz="1600" dirty="0" smtClean="0">
                <a:solidFill>
                  <a:srgbClr val="000000"/>
                </a:solidFill>
                <a:latin typeface="Verdana" pitchFamily="34" charset="0"/>
              </a:rPr>
              <a:t>(a) </a:t>
            </a:r>
            <a:r>
              <a:rPr lang="en-US" sz="1600" dirty="0">
                <a:solidFill>
                  <a:srgbClr val="000000"/>
                </a:solidFill>
                <a:latin typeface="Verdana" pitchFamily="34" charset="0"/>
              </a:rPr>
              <a:t>maximized when all p</a:t>
            </a:r>
            <a:r>
              <a:rPr lang="en-US" sz="1600" baseline="-25000" dirty="0">
                <a:solidFill>
                  <a:srgbClr val="000000"/>
                </a:solidFill>
                <a:latin typeface="Verdana" pitchFamily="34" charset="0"/>
              </a:rPr>
              <a:t>i</a:t>
            </a:r>
            <a:r>
              <a:rPr lang="en-US" sz="1600" dirty="0">
                <a:solidFill>
                  <a:srgbClr val="000000"/>
                </a:solidFill>
                <a:latin typeface="Verdana" pitchFamily="34" charset="0"/>
              </a:rPr>
              <a:t> are </a:t>
            </a:r>
            <a:r>
              <a:rPr lang="en-US" sz="1600" dirty="0" smtClean="0">
                <a:solidFill>
                  <a:srgbClr val="000000"/>
                </a:solidFill>
                <a:latin typeface="Verdana" pitchFamily="34" charset="0"/>
              </a:rPr>
              <a:t>equal, and</a:t>
            </a:r>
          </a:p>
          <a:p>
            <a:pPr lvl="1" eaLnBrk="1" hangingPunct="1">
              <a:spcBef>
                <a:spcPts val="400"/>
              </a:spcBef>
              <a:buClrTx/>
              <a:buFontTx/>
              <a:buNone/>
            </a:pPr>
            <a:r>
              <a:rPr lang="en-US" sz="1600" dirty="0">
                <a:solidFill>
                  <a:srgbClr val="000000"/>
                </a:solidFill>
                <a:latin typeface="Verdana" pitchFamily="34" charset="0"/>
              </a:rPr>
              <a:t> </a:t>
            </a:r>
            <a:r>
              <a:rPr lang="en-US" sz="1600" dirty="0" smtClean="0">
                <a:solidFill>
                  <a:srgbClr val="000000"/>
                </a:solidFill>
                <a:latin typeface="Verdana" pitchFamily="34" charset="0"/>
              </a:rPr>
              <a:t>   (b) </a:t>
            </a:r>
            <a:r>
              <a:rPr lang="en-US" sz="1600" dirty="0">
                <a:solidFill>
                  <a:srgbClr val="000000"/>
                </a:solidFill>
                <a:latin typeface="Verdana" pitchFamily="34" charset="0"/>
              </a:rPr>
              <a:t>minimized (=0) when one of the p</a:t>
            </a:r>
            <a:r>
              <a:rPr lang="en-US" sz="1600" baseline="-25000" dirty="0">
                <a:solidFill>
                  <a:srgbClr val="000000"/>
                </a:solidFill>
                <a:latin typeface="Verdana" pitchFamily="34" charset="0"/>
              </a:rPr>
              <a:t>i</a:t>
            </a:r>
            <a:r>
              <a:rPr lang="en-US" sz="1600" dirty="0">
                <a:solidFill>
                  <a:srgbClr val="000000"/>
                </a:solidFill>
                <a:latin typeface="Verdana" pitchFamily="34" charset="0"/>
              </a:rPr>
              <a:t>’s is 1 and all others zero.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Entropy with only 2 outcomes</a:t>
            </a:r>
          </a:p>
        </p:txBody>
      </p:sp>
      <p:sp>
        <p:nvSpPr>
          <p:cNvPr id="35843" name="Text Box 2"/>
          <p:cNvSpPr txBox="1">
            <a:spLocks noChangeArrowheads="1"/>
          </p:cNvSpPr>
          <p:nvPr/>
        </p:nvSpPr>
        <p:spPr bwMode="auto">
          <a:xfrm>
            <a:off x="609600" y="1143000"/>
            <a:ext cx="78486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41313" indent="-339725" eaLnBrk="0" hangingPunc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1pPr>
            <a:lvl2pPr indent="-282575" eaLnBrk="0" hangingPunc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2pPr>
            <a:lvl3pPr eaLnBrk="0" hangingPunc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3pPr>
            <a:lvl4pPr eaLnBrk="0" hangingPunc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4pPr>
            <a:lvl5pPr eaLnBrk="0" hangingPunc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Lst>
              <a:defRPr>
                <a:solidFill>
                  <a:schemeClr val="bg1"/>
                </a:solidFill>
                <a:latin typeface="Arial" pitchFamily="34" charset="0"/>
                <a:cs typeface="Arial" pitchFamily="34" charset="0"/>
              </a:defRPr>
            </a:lvl9pPr>
          </a:lstStyle>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r>
              <a:rPr lang="en-US" sz="1600">
                <a:solidFill>
                  <a:srgbClr val="000000"/>
                </a:solidFill>
                <a:latin typeface="Verdana" pitchFamily="34" charset="0"/>
              </a:rPr>
              <a:t>Consider 2 class problem: p = probability of class 1, 1 – p = probability of class 2</a:t>
            </a: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r>
              <a:rPr lang="en-US" sz="1600">
                <a:solidFill>
                  <a:srgbClr val="000000"/>
                </a:solidFill>
                <a:latin typeface="Verdana" pitchFamily="34" charset="0"/>
              </a:rPr>
              <a:t>In binary case, H(p) = - p log p  -  (1-p) log (1-p)</a:t>
            </a: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endParaRPr lang="en-US" sz="1600">
              <a:solidFill>
                <a:srgbClr val="000000"/>
              </a:solidFill>
              <a:latin typeface="Verdana" pitchFamily="34" charset="0"/>
            </a:endParaRPr>
          </a:p>
          <a:p>
            <a:pPr eaLnBrk="1" hangingPunct="1">
              <a:spcBef>
                <a:spcPts val="450"/>
              </a:spcBef>
              <a:buClrTx/>
              <a:buFontTx/>
              <a:buNone/>
            </a:pPr>
            <a:endParaRPr lang="en-US" sz="1600">
              <a:solidFill>
                <a:srgbClr val="000000"/>
              </a:solidFill>
              <a:latin typeface="Verdana" pitchFamily="34" charset="0"/>
            </a:endParaRPr>
          </a:p>
        </p:txBody>
      </p:sp>
      <p:sp>
        <p:nvSpPr>
          <p:cNvPr id="35844" name="Line 3"/>
          <p:cNvSpPr>
            <a:spLocks noChangeShapeType="1"/>
          </p:cNvSpPr>
          <p:nvPr/>
        </p:nvSpPr>
        <p:spPr bwMode="auto">
          <a:xfrm flipV="1">
            <a:off x="2514602" y="3349625"/>
            <a:ext cx="1588" cy="20637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5" name="Line 4"/>
          <p:cNvSpPr>
            <a:spLocks noChangeShapeType="1"/>
          </p:cNvSpPr>
          <p:nvPr/>
        </p:nvSpPr>
        <p:spPr bwMode="auto">
          <a:xfrm>
            <a:off x="2514600" y="5410200"/>
            <a:ext cx="48006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Freeform 5"/>
          <p:cNvSpPr>
            <a:spLocks noChangeArrowheads="1"/>
          </p:cNvSpPr>
          <p:nvPr/>
        </p:nvSpPr>
        <p:spPr bwMode="auto">
          <a:xfrm>
            <a:off x="2514600" y="4038600"/>
            <a:ext cx="2895600" cy="1371600"/>
          </a:xfrm>
          <a:custGeom>
            <a:avLst/>
            <a:gdLst>
              <a:gd name="T0" fmla="*/ 0 w 1824"/>
              <a:gd name="T1" fmla="*/ 2147483647 h 864"/>
              <a:gd name="T2" fmla="*/ 2147483647 w 1824"/>
              <a:gd name="T3" fmla="*/ 0 h 864"/>
              <a:gd name="T4" fmla="*/ 2147483647 w 1824"/>
              <a:gd name="T5" fmla="*/ 2147483647 h 864"/>
              <a:gd name="T6" fmla="*/ 0 60000 65536"/>
              <a:gd name="T7" fmla="*/ 0 60000 65536"/>
              <a:gd name="T8" fmla="*/ 0 60000 65536"/>
              <a:gd name="T9" fmla="*/ 0 w 1824"/>
              <a:gd name="T10" fmla="*/ 0 h 864"/>
              <a:gd name="T11" fmla="*/ 1824 w 1824"/>
              <a:gd name="T12" fmla="*/ 864 h 864"/>
            </a:gdLst>
            <a:ahLst/>
            <a:cxnLst>
              <a:cxn ang="T6">
                <a:pos x="T0" y="T1"/>
              </a:cxn>
              <a:cxn ang="T7">
                <a:pos x="T2" y="T3"/>
              </a:cxn>
              <a:cxn ang="T8">
                <a:pos x="T4" y="T5"/>
              </a:cxn>
            </a:cxnLst>
            <a:rect l="T9" t="T10" r="T11" b="T12"/>
            <a:pathLst>
              <a:path w="1824" h="864">
                <a:moveTo>
                  <a:pt x="0" y="864"/>
                </a:moveTo>
                <a:cubicBezTo>
                  <a:pt x="304" y="432"/>
                  <a:pt x="608" y="0"/>
                  <a:pt x="912" y="0"/>
                </a:cubicBezTo>
                <a:cubicBezTo>
                  <a:pt x="1216" y="0"/>
                  <a:pt x="1672" y="720"/>
                  <a:pt x="1824" y="864"/>
                </a:cubicBez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7" name="Rectangle 6"/>
          <p:cNvSpPr>
            <a:spLocks noChangeArrowheads="1"/>
          </p:cNvSpPr>
          <p:nvPr/>
        </p:nvSpPr>
        <p:spPr bwMode="auto">
          <a:xfrm>
            <a:off x="1525590" y="3352800"/>
            <a:ext cx="63059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H(</a:t>
            </a:r>
            <a:r>
              <a:rPr lang="en-US" u="sng">
                <a:solidFill>
                  <a:srgbClr val="000000"/>
                </a:solidFill>
              </a:rPr>
              <a:t>p</a:t>
            </a:r>
            <a:r>
              <a:rPr lang="en-US">
                <a:solidFill>
                  <a:srgbClr val="000000"/>
                </a:solidFill>
              </a:rPr>
              <a:t>)</a:t>
            </a:r>
          </a:p>
        </p:txBody>
      </p:sp>
      <p:sp>
        <p:nvSpPr>
          <p:cNvPr id="35848" name="Rectangle 7"/>
          <p:cNvSpPr>
            <a:spLocks noChangeArrowheads="1"/>
          </p:cNvSpPr>
          <p:nvPr/>
        </p:nvSpPr>
        <p:spPr bwMode="auto">
          <a:xfrm>
            <a:off x="3735390" y="5486403"/>
            <a:ext cx="50235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0.5</a:t>
            </a:r>
          </a:p>
        </p:txBody>
      </p:sp>
      <p:sp>
        <p:nvSpPr>
          <p:cNvPr id="35849" name="Rectangle 8"/>
          <p:cNvSpPr>
            <a:spLocks noChangeArrowheads="1"/>
          </p:cNvSpPr>
          <p:nvPr/>
        </p:nvSpPr>
        <p:spPr bwMode="auto">
          <a:xfrm>
            <a:off x="5259387" y="5486403"/>
            <a:ext cx="30999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1</a:t>
            </a:r>
          </a:p>
        </p:txBody>
      </p:sp>
      <p:sp>
        <p:nvSpPr>
          <p:cNvPr id="35850" name="Rectangle 9"/>
          <p:cNvSpPr>
            <a:spLocks noChangeArrowheads="1"/>
          </p:cNvSpPr>
          <p:nvPr/>
        </p:nvSpPr>
        <p:spPr bwMode="auto">
          <a:xfrm>
            <a:off x="2287587" y="5486403"/>
            <a:ext cx="30999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0</a:t>
            </a:r>
          </a:p>
        </p:txBody>
      </p:sp>
      <p:sp>
        <p:nvSpPr>
          <p:cNvPr id="35851" name="Rectangle 10"/>
          <p:cNvSpPr>
            <a:spLocks noChangeArrowheads="1"/>
          </p:cNvSpPr>
          <p:nvPr/>
        </p:nvSpPr>
        <p:spPr bwMode="auto">
          <a:xfrm>
            <a:off x="2211387" y="3886203"/>
            <a:ext cx="30999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1</a:t>
            </a:r>
          </a:p>
        </p:txBody>
      </p:sp>
      <p:sp>
        <p:nvSpPr>
          <p:cNvPr id="35852" name="Line 11"/>
          <p:cNvSpPr>
            <a:spLocks noChangeShapeType="1"/>
          </p:cNvSpPr>
          <p:nvPr/>
        </p:nvSpPr>
        <p:spPr bwMode="auto">
          <a:xfrm>
            <a:off x="3944940" y="4038600"/>
            <a:ext cx="1587" cy="13716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853" name="Rectangle 12"/>
          <p:cNvSpPr>
            <a:spLocks noChangeArrowheads="1"/>
          </p:cNvSpPr>
          <p:nvPr/>
        </p:nvSpPr>
        <p:spPr bwMode="auto">
          <a:xfrm>
            <a:off x="6935787" y="5410203"/>
            <a:ext cx="30999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Information Gain</a:t>
            </a:r>
          </a:p>
        </p:txBody>
      </p:sp>
      <p:sp>
        <p:nvSpPr>
          <p:cNvPr id="36867"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450"/>
              </a:spcBef>
              <a:buFont typeface="Verdana" pitchFamily="34" charset="0"/>
              <a:buChar char="•"/>
            </a:pPr>
            <a:r>
              <a:rPr lang="en-US">
                <a:solidFill>
                  <a:srgbClr val="000000"/>
                </a:solidFill>
                <a:latin typeface="Verdana" pitchFamily="34" charset="0"/>
              </a:rPr>
              <a:t>H(p) = entropy of class distribution at a particular node</a:t>
            </a:r>
          </a:p>
          <a:p>
            <a:pPr eaLnBrk="1" hangingPunct="1">
              <a:spcBef>
                <a:spcPts val="450"/>
              </a:spcBef>
              <a:buClrTx/>
              <a:buFontTx/>
              <a:buNone/>
            </a:pPr>
            <a:endParaRPr lang="en-US">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H(p | A) = conditional entropy = average entropy of conditional class distribution, after we have partitioned the data according to the values in A</a:t>
            </a:r>
          </a:p>
          <a:p>
            <a:pPr eaLnBrk="1" hangingPunct="1">
              <a:spcBef>
                <a:spcPts val="450"/>
              </a:spcBef>
              <a:buClrTx/>
              <a:buFontTx/>
              <a:buNone/>
            </a:pPr>
            <a:endParaRPr lang="en-US">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Gain(A) = H(p) – H(p | A)</a:t>
            </a:r>
          </a:p>
          <a:p>
            <a:pPr eaLnBrk="1" hangingPunct="1">
              <a:spcBef>
                <a:spcPts val="450"/>
              </a:spcBef>
              <a:buClrTx/>
              <a:buFontTx/>
              <a:buNone/>
            </a:pPr>
            <a:endParaRPr lang="en-US">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Simple rule in decision tree learning</a:t>
            </a:r>
          </a:p>
          <a:p>
            <a:pPr lvl="1" eaLnBrk="1" hangingPunct="1">
              <a:spcBef>
                <a:spcPts val="400"/>
              </a:spcBef>
              <a:buFont typeface="Verdana" pitchFamily="34" charset="0"/>
              <a:buChar char="–"/>
            </a:pPr>
            <a:r>
              <a:rPr lang="en-US" sz="1600">
                <a:solidFill>
                  <a:srgbClr val="000000"/>
                </a:solidFill>
                <a:latin typeface="Verdana" pitchFamily="34" charset="0"/>
              </a:rPr>
              <a:t>At each internal node, split on the node with the largest information gain (or equivalently, with smallest H(p|A))</a:t>
            </a:r>
          </a:p>
          <a:p>
            <a:pPr lvl="1" eaLnBrk="1" hangingPunct="1">
              <a:spcBef>
                <a:spcPts val="400"/>
              </a:spcBef>
              <a:buClrTx/>
              <a:buFontTx/>
              <a:buNone/>
            </a:pPr>
            <a:endParaRPr lang="en-US" sz="1600">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Note that by definition, conditional entropy can’t be greater than the entropy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Root Node Example</a:t>
            </a:r>
          </a:p>
        </p:txBody>
      </p:sp>
      <p:sp>
        <p:nvSpPr>
          <p:cNvPr id="37891" name="Text Box 2"/>
          <p:cNvSpPr txBox="1">
            <a:spLocks noChangeArrowheads="1"/>
          </p:cNvSpPr>
          <p:nvPr/>
        </p:nvSpPr>
        <p:spPr bwMode="auto">
          <a:xfrm>
            <a:off x="609600" y="914400"/>
            <a:ext cx="7848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42900" indent="-339725"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1pPr>
            <a:lvl2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2pPr>
            <a:lvl3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3pPr>
            <a:lvl4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4pPr>
            <a:lvl5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pitchFamily="34" charset="0"/>
                <a:cs typeface="Arial" pitchFamily="34" charset="0"/>
              </a:defRPr>
            </a:lvl9pPr>
          </a:lstStyle>
          <a:p>
            <a:pPr eaLnBrk="1" hangingPunct="1">
              <a:spcBef>
                <a:spcPts val="350"/>
              </a:spcBef>
              <a:buClrTx/>
              <a:buFontTx/>
              <a:buNone/>
            </a:pPr>
            <a:endParaRPr lang="en-US" sz="1400" dirty="0" smtClean="0">
              <a:solidFill>
                <a:srgbClr val="000000"/>
              </a:solidFill>
              <a:latin typeface="Verdana" pitchFamily="34" charset="0"/>
            </a:endParaRPr>
          </a:p>
          <a:p>
            <a:pPr eaLnBrk="1" hangingPunct="1">
              <a:spcBef>
                <a:spcPts val="350"/>
              </a:spcBef>
              <a:buClrTx/>
              <a:buFontTx/>
              <a:buNone/>
            </a:pPr>
            <a:r>
              <a:rPr lang="en-US" sz="1400" dirty="0" smtClean="0">
                <a:solidFill>
                  <a:srgbClr val="000000"/>
                </a:solidFill>
                <a:latin typeface="Verdana" pitchFamily="34" charset="0"/>
              </a:rPr>
              <a:t>For </a:t>
            </a:r>
            <a:r>
              <a:rPr lang="en-US" sz="1400" dirty="0">
                <a:solidFill>
                  <a:srgbClr val="000000"/>
                </a:solidFill>
                <a:latin typeface="Verdana" pitchFamily="34" charset="0"/>
              </a:rPr>
              <a:t>the training set, </a:t>
            </a:r>
            <a:r>
              <a:rPr lang="en-US" sz="1600" i="1" dirty="0">
                <a:solidFill>
                  <a:srgbClr val="000000"/>
                </a:solidFill>
                <a:latin typeface="Monotype Corsiva" pitchFamily="66" charset="0"/>
              </a:rPr>
              <a:t>6 positives, 6 negatives</a:t>
            </a:r>
            <a:r>
              <a:rPr lang="en-US" sz="1400" i="1" dirty="0">
                <a:solidFill>
                  <a:srgbClr val="000000"/>
                </a:solidFill>
                <a:latin typeface="Verdana" pitchFamily="34" charset="0"/>
              </a:rPr>
              <a:t>, H(6/12, 6/12) = 1</a:t>
            </a:r>
            <a:r>
              <a:rPr lang="en-US" sz="1400" dirty="0">
                <a:solidFill>
                  <a:srgbClr val="000000"/>
                </a:solidFill>
                <a:latin typeface="Verdana" pitchFamily="34" charset="0"/>
              </a:rPr>
              <a:t> </a:t>
            </a:r>
            <a:r>
              <a:rPr lang="en-US" sz="1400" dirty="0" smtClean="0">
                <a:solidFill>
                  <a:srgbClr val="000000"/>
                </a:solidFill>
                <a:latin typeface="Verdana" pitchFamily="34" charset="0"/>
              </a:rPr>
              <a:t>bit</a:t>
            </a:r>
            <a:endParaRPr lang="en-US" sz="1400" dirty="0">
              <a:solidFill>
                <a:srgbClr val="000000"/>
              </a:solidFill>
              <a:latin typeface="Verdana" pitchFamily="34" charset="0"/>
            </a:endParaRPr>
          </a:p>
          <a:p>
            <a:pPr eaLnBrk="1" hangingPunct="1">
              <a:spcBef>
                <a:spcPts val="350"/>
              </a:spcBef>
              <a:buClrTx/>
              <a:buFontTx/>
              <a:buNone/>
            </a:pPr>
            <a:endParaRPr lang="en-US" sz="1400" dirty="0">
              <a:solidFill>
                <a:srgbClr val="000000"/>
              </a:solidFill>
              <a:latin typeface="Verdana" pitchFamily="34" charset="0"/>
            </a:endParaRPr>
          </a:p>
          <a:p>
            <a:pPr eaLnBrk="1" hangingPunct="1">
              <a:spcBef>
                <a:spcPts val="350"/>
              </a:spcBef>
              <a:buClrTx/>
              <a:buFontTx/>
              <a:buNone/>
            </a:pPr>
            <a:endParaRPr lang="en-US" sz="1400" dirty="0">
              <a:solidFill>
                <a:srgbClr val="000000"/>
              </a:solidFill>
              <a:latin typeface="Verdana" pitchFamily="34" charset="0"/>
            </a:endParaRPr>
          </a:p>
          <a:p>
            <a:pPr eaLnBrk="1" hangingPunct="1">
              <a:spcBef>
                <a:spcPts val="350"/>
              </a:spcBef>
              <a:buClrTx/>
              <a:buFontTx/>
              <a:buNone/>
            </a:pPr>
            <a:endParaRPr lang="en-US" sz="1400" dirty="0" smtClean="0">
              <a:solidFill>
                <a:srgbClr val="000000"/>
              </a:solidFill>
              <a:latin typeface="Verdana" pitchFamily="34" charset="0"/>
            </a:endParaRPr>
          </a:p>
          <a:p>
            <a:pPr eaLnBrk="1" hangingPunct="1">
              <a:spcBef>
                <a:spcPts val="350"/>
              </a:spcBef>
              <a:buClrTx/>
              <a:buFontTx/>
              <a:buNone/>
            </a:pPr>
            <a:endParaRPr lang="en-US" sz="1400" dirty="0">
              <a:solidFill>
                <a:srgbClr val="000000"/>
              </a:solidFill>
              <a:latin typeface="Verdana" pitchFamily="34" charset="0"/>
            </a:endParaRPr>
          </a:p>
          <a:p>
            <a:pPr eaLnBrk="1" hangingPunct="1">
              <a:spcBef>
                <a:spcPts val="350"/>
              </a:spcBef>
              <a:buClrTx/>
              <a:buFontTx/>
              <a:buNone/>
            </a:pPr>
            <a:endParaRPr lang="en-US" sz="1400" dirty="0">
              <a:solidFill>
                <a:srgbClr val="000000"/>
              </a:solidFill>
              <a:latin typeface="Verdana" pitchFamily="34" charset="0"/>
            </a:endParaRPr>
          </a:p>
          <a:p>
            <a:pPr eaLnBrk="1" hangingPunct="1">
              <a:spcBef>
                <a:spcPts val="350"/>
              </a:spcBef>
              <a:buClrTx/>
              <a:buFontTx/>
              <a:buNone/>
            </a:pPr>
            <a:r>
              <a:rPr lang="en-US" sz="1400" dirty="0">
                <a:solidFill>
                  <a:srgbClr val="000000"/>
                </a:solidFill>
                <a:latin typeface="Verdana" pitchFamily="34" charset="0"/>
              </a:rPr>
              <a:t>Consider the attributes </a:t>
            </a:r>
            <a:r>
              <a:rPr lang="en-US" sz="1400" i="1" dirty="0">
                <a:solidFill>
                  <a:srgbClr val="000000"/>
                </a:solidFill>
                <a:latin typeface="Verdana" pitchFamily="34" charset="0"/>
              </a:rPr>
              <a:t>Patrons</a:t>
            </a:r>
            <a:r>
              <a:rPr lang="en-US" sz="1400" dirty="0">
                <a:solidFill>
                  <a:srgbClr val="000000"/>
                </a:solidFill>
                <a:latin typeface="Verdana" pitchFamily="34" charset="0"/>
              </a:rPr>
              <a:t> and </a:t>
            </a:r>
            <a:r>
              <a:rPr lang="en-US" sz="1400" i="1" dirty="0">
                <a:solidFill>
                  <a:srgbClr val="000000"/>
                </a:solidFill>
                <a:latin typeface="Verdana" pitchFamily="34" charset="0"/>
              </a:rPr>
              <a:t>Type:</a:t>
            </a:r>
          </a:p>
          <a:p>
            <a:pPr eaLnBrk="1" hangingPunct="1">
              <a:spcBef>
                <a:spcPts val="350"/>
              </a:spcBef>
              <a:buClrTx/>
              <a:buFontTx/>
              <a:buNone/>
            </a:pPr>
            <a:endParaRPr lang="en-US" sz="1400" dirty="0">
              <a:solidFill>
                <a:srgbClr val="000000"/>
              </a:solidFill>
              <a:latin typeface="Verdana" pitchFamily="34" charset="0"/>
            </a:endParaRPr>
          </a:p>
          <a:p>
            <a:pPr eaLnBrk="1" hangingPunct="1">
              <a:spcBef>
                <a:spcPts val="350"/>
              </a:spcBef>
              <a:buClrTx/>
              <a:buFontTx/>
              <a:buNone/>
            </a:pPr>
            <a:endParaRPr lang="en-US" sz="1400" dirty="0">
              <a:solidFill>
                <a:srgbClr val="000000"/>
              </a:solidFill>
              <a:latin typeface="Verdana" pitchFamily="34" charset="0"/>
            </a:endParaRPr>
          </a:p>
          <a:p>
            <a:pPr eaLnBrk="1" hangingPunct="1">
              <a:spcBef>
                <a:spcPts val="350"/>
              </a:spcBef>
              <a:buClrTx/>
              <a:buFontTx/>
              <a:buNone/>
            </a:pPr>
            <a:endParaRPr lang="en-US" sz="1400" dirty="0">
              <a:solidFill>
                <a:srgbClr val="000000"/>
              </a:solidFill>
              <a:latin typeface="Verdana" pitchFamily="34" charset="0"/>
            </a:endParaRPr>
          </a:p>
          <a:p>
            <a:pPr eaLnBrk="1" hangingPunct="1">
              <a:spcBef>
                <a:spcPts val="350"/>
              </a:spcBef>
              <a:buClrTx/>
              <a:buFontTx/>
              <a:buNone/>
            </a:pPr>
            <a:endParaRPr lang="en-US" sz="1400" i="1" dirty="0">
              <a:solidFill>
                <a:srgbClr val="000000"/>
              </a:solidFill>
              <a:latin typeface="Verdana" pitchFamily="34" charset="0"/>
            </a:endParaRPr>
          </a:p>
          <a:p>
            <a:pPr eaLnBrk="1" hangingPunct="1">
              <a:spcBef>
                <a:spcPts val="350"/>
              </a:spcBef>
              <a:buClrTx/>
              <a:buFontTx/>
              <a:buNone/>
            </a:pPr>
            <a:endParaRPr lang="en-US" sz="1400" i="1" dirty="0">
              <a:solidFill>
                <a:srgbClr val="000000"/>
              </a:solidFill>
              <a:latin typeface="Verdana" pitchFamily="34" charset="0"/>
            </a:endParaRPr>
          </a:p>
          <a:p>
            <a:pPr eaLnBrk="1" hangingPunct="1">
              <a:spcBef>
                <a:spcPts val="350"/>
              </a:spcBef>
              <a:buClrTx/>
              <a:buFontTx/>
              <a:buNone/>
            </a:pPr>
            <a:endParaRPr lang="en-US" sz="1400" i="1" dirty="0">
              <a:solidFill>
                <a:srgbClr val="000000"/>
              </a:solidFill>
              <a:latin typeface="Verdana" pitchFamily="34" charset="0"/>
            </a:endParaRPr>
          </a:p>
          <a:p>
            <a:pPr eaLnBrk="1" hangingPunct="1">
              <a:spcBef>
                <a:spcPts val="350"/>
              </a:spcBef>
              <a:buClrTx/>
              <a:buFontTx/>
              <a:buNone/>
            </a:pPr>
            <a:endParaRPr lang="en-US" sz="1400" i="1" dirty="0">
              <a:solidFill>
                <a:srgbClr val="000000"/>
              </a:solidFill>
              <a:latin typeface="Verdana" pitchFamily="34" charset="0"/>
            </a:endParaRPr>
          </a:p>
          <a:p>
            <a:pPr eaLnBrk="1" hangingPunct="1">
              <a:spcBef>
                <a:spcPts val="350"/>
              </a:spcBef>
              <a:buClrTx/>
              <a:buFontTx/>
              <a:buNone/>
            </a:pPr>
            <a:endParaRPr lang="en-US" sz="1400" i="1" dirty="0">
              <a:solidFill>
                <a:srgbClr val="000000"/>
              </a:solidFill>
              <a:latin typeface="Verdana" pitchFamily="34" charset="0"/>
            </a:endParaRPr>
          </a:p>
          <a:p>
            <a:pPr eaLnBrk="1" hangingPunct="1">
              <a:spcBef>
                <a:spcPts val="350"/>
              </a:spcBef>
              <a:buClrTx/>
              <a:buFontTx/>
              <a:buNone/>
            </a:pPr>
            <a:r>
              <a:rPr lang="en-US" sz="1400" i="1" dirty="0">
                <a:solidFill>
                  <a:srgbClr val="000000"/>
                </a:solidFill>
                <a:latin typeface="Verdana" pitchFamily="34" charset="0"/>
              </a:rPr>
              <a:t>Patrons</a:t>
            </a:r>
            <a:r>
              <a:rPr lang="en-US" sz="1400" dirty="0">
                <a:solidFill>
                  <a:srgbClr val="000000"/>
                </a:solidFill>
                <a:latin typeface="Verdana" pitchFamily="34" charset="0"/>
              </a:rPr>
              <a:t> has the highest IG of all attributes and so is chosen by the learning algorithm as the root</a:t>
            </a:r>
          </a:p>
          <a:p>
            <a:pPr eaLnBrk="1" hangingPunct="1">
              <a:spcBef>
                <a:spcPts val="350"/>
              </a:spcBef>
              <a:buClrTx/>
              <a:buFontTx/>
              <a:buNone/>
            </a:pPr>
            <a:endParaRPr lang="en-US" sz="1400" dirty="0">
              <a:solidFill>
                <a:srgbClr val="000000"/>
              </a:solidFill>
              <a:latin typeface="Verdana" pitchFamily="34" charset="0"/>
            </a:endParaRPr>
          </a:p>
          <a:p>
            <a:pPr eaLnBrk="1" hangingPunct="1">
              <a:spcBef>
                <a:spcPts val="350"/>
              </a:spcBef>
              <a:buClrTx/>
              <a:buFontTx/>
              <a:buNone/>
            </a:pPr>
            <a:r>
              <a:rPr lang="en-US" sz="1400" dirty="0">
                <a:solidFill>
                  <a:srgbClr val="000000"/>
                </a:solidFill>
                <a:latin typeface="Verdana" pitchFamily="34" charset="0"/>
              </a:rPr>
              <a:t>Information gain is then repeatedly applied at internal nodes until all leaves contain only examples from one class or the other</a:t>
            </a:r>
          </a:p>
        </p:txBody>
      </p:sp>
      <p:sp>
        <p:nvSpPr>
          <p:cNvPr id="37893" name="Line 4"/>
          <p:cNvSpPr>
            <a:spLocks noChangeShapeType="1"/>
          </p:cNvSpPr>
          <p:nvPr/>
        </p:nvSpPr>
        <p:spPr bwMode="auto">
          <a:xfrm flipH="1" flipV="1">
            <a:off x="4851400" y="1468436"/>
            <a:ext cx="330200" cy="207964"/>
          </a:xfrm>
          <a:prstGeom prst="line">
            <a:avLst/>
          </a:prstGeom>
          <a:noFill/>
          <a:ln w="936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solidFill>
                <a:srgbClr val="008000"/>
              </a:solidFill>
            </a:endParaRPr>
          </a:p>
        </p:txBody>
      </p:sp>
      <p:sp>
        <p:nvSpPr>
          <p:cNvPr id="37894" name="Text Box 5"/>
          <p:cNvSpPr txBox="1">
            <a:spLocks noChangeArrowheads="1"/>
          </p:cNvSpPr>
          <p:nvPr/>
        </p:nvSpPr>
        <p:spPr bwMode="auto">
          <a:xfrm>
            <a:off x="4419600" y="1524000"/>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1400" dirty="0">
                <a:solidFill>
                  <a:srgbClr val="008000"/>
                </a:solidFill>
              </a:rPr>
              <a:t>positive (p)</a:t>
            </a:r>
          </a:p>
        </p:txBody>
      </p:sp>
      <p:sp>
        <p:nvSpPr>
          <p:cNvPr id="37895" name="Line 6"/>
          <p:cNvSpPr>
            <a:spLocks noChangeShapeType="1"/>
          </p:cNvSpPr>
          <p:nvPr/>
        </p:nvSpPr>
        <p:spPr bwMode="auto">
          <a:xfrm flipH="1" flipV="1">
            <a:off x="5410200" y="1447800"/>
            <a:ext cx="457200" cy="228600"/>
          </a:xfrm>
          <a:prstGeom prst="line">
            <a:avLst/>
          </a:prstGeom>
          <a:noFill/>
          <a:ln w="936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solidFill>
                <a:schemeClr val="accent2"/>
              </a:solidFill>
            </a:endParaRPr>
          </a:p>
        </p:txBody>
      </p:sp>
      <p:sp>
        <p:nvSpPr>
          <p:cNvPr id="37896" name="Text Box 7"/>
          <p:cNvSpPr txBox="1">
            <a:spLocks noChangeArrowheads="1"/>
          </p:cNvSpPr>
          <p:nvPr/>
        </p:nvSpPr>
        <p:spPr bwMode="auto">
          <a:xfrm>
            <a:off x="5486400" y="1616075"/>
            <a:ext cx="1600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1400" dirty="0">
                <a:solidFill>
                  <a:schemeClr val="accent2"/>
                </a:solidFill>
              </a:rPr>
              <a:t>negative (1-p)</a:t>
            </a:r>
          </a:p>
        </p:txBody>
      </p:sp>
      <p:pic>
        <p:nvPicPr>
          <p:cNvPr id="4" name="Picture 3" descr="TP_tmp.png"/>
          <p:cNvPicPr>
            <a:picLocks noChangeAspect="1"/>
          </p:cNvPicPr>
          <p:nvPr>
            <p:custDataLst>
              <p:tags r:id="rId1"/>
            </p:custDataLst>
          </p:nvPr>
        </p:nvPicPr>
        <p:blipFill>
          <a:blip cstate="print">
            <a:extLst>
              <a:ext uri="{28A0092B-C50C-407E-A947-70E740481C1C}">
                <a14:useLocalDpi xmlns:a14="http://schemas.microsoft.com/office/drawing/2010/main" val="0"/>
              </a:ext>
            </a:extLst>
          </a:blip>
          <a:stretch>
            <a:fillRect/>
          </a:stretch>
        </p:blipFill>
        <p:spPr>
          <a:xfrm>
            <a:off x="762000" y="1953491"/>
            <a:ext cx="5218545" cy="484909"/>
          </a:xfrm>
          <a:prstGeom prst="rect">
            <a:avLst/>
          </a:prstGeom>
        </p:spPr>
      </p:pic>
      <p:pic>
        <p:nvPicPr>
          <p:cNvPr id="9" name="Picture 8" descr="TP_tmp.pn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662709" y="3172691"/>
            <a:ext cx="7504545" cy="4849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Picture 7" descr="TP_tmp.pn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688109" y="4010891"/>
            <a:ext cx="7966364" cy="4849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9895" y="25400"/>
            <a:ext cx="4684105" cy="9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Choosing an attribute</a:t>
            </a: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0"/>
            <a:ext cx="6858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1371600" y="4267200"/>
            <a:ext cx="2819400" cy="369332"/>
          </a:xfrm>
          <a:prstGeom prst="rect">
            <a:avLst/>
          </a:prstGeom>
          <a:noFill/>
        </p:spPr>
        <p:txBody>
          <a:bodyPr wrap="square" rtlCol="0">
            <a:spAutoFit/>
          </a:bodyPr>
          <a:lstStyle/>
          <a:p>
            <a:r>
              <a:rPr lang="en-US" dirty="0" smtClean="0">
                <a:solidFill>
                  <a:schemeClr val="tx1"/>
                </a:solidFill>
              </a:rPr>
              <a:t>IG(Patrons) = 0.541  bits</a:t>
            </a:r>
            <a:endParaRPr lang="en-US" dirty="0">
              <a:solidFill>
                <a:schemeClr val="tx1"/>
              </a:solidFill>
            </a:endParaRPr>
          </a:p>
        </p:txBody>
      </p:sp>
      <p:sp>
        <p:nvSpPr>
          <p:cNvPr id="5" name="TextBox 4"/>
          <p:cNvSpPr txBox="1"/>
          <p:nvPr/>
        </p:nvSpPr>
        <p:spPr>
          <a:xfrm>
            <a:off x="5562600" y="4267200"/>
            <a:ext cx="2053107" cy="369332"/>
          </a:xfrm>
          <a:prstGeom prst="rect">
            <a:avLst/>
          </a:prstGeom>
          <a:noFill/>
        </p:spPr>
        <p:txBody>
          <a:bodyPr wrap="square" rtlCol="0">
            <a:spAutoFit/>
          </a:bodyPr>
          <a:lstStyle/>
          <a:p>
            <a:r>
              <a:rPr lang="en-US" dirty="0" smtClean="0">
                <a:solidFill>
                  <a:schemeClr val="tx1"/>
                </a:solidFill>
              </a:rPr>
              <a:t>IG(Type) = 0  bits</a:t>
            </a:r>
            <a:endParaRPr lang="en-US"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Decision Tree Learned</a:t>
            </a:r>
          </a:p>
        </p:txBody>
      </p:sp>
      <p:sp>
        <p:nvSpPr>
          <p:cNvPr id="39939"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350"/>
              </a:spcBef>
              <a:buFont typeface="Verdana" pitchFamily="34" charset="0"/>
              <a:buChar char="•"/>
            </a:pPr>
            <a:r>
              <a:rPr lang="en-US" sz="1400">
                <a:solidFill>
                  <a:srgbClr val="000000"/>
                </a:solidFill>
                <a:latin typeface="Verdana" pitchFamily="34" charset="0"/>
              </a:rPr>
              <a:t>Decision tree learned from the 12 examples:</a:t>
            </a: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40386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8" r="54763"/>
          <a:stretch/>
        </p:blipFill>
        <p:spPr bwMode="auto">
          <a:xfrm>
            <a:off x="152400" y="1981200"/>
            <a:ext cx="3200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Box 2"/>
          <p:cNvSpPr txBox="1"/>
          <p:nvPr/>
        </p:nvSpPr>
        <p:spPr>
          <a:xfrm>
            <a:off x="2399121" y="3505200"/>
            <a:ext cx="863275" cy="307777"/>
          </a:xfrm>
          <a:prstGeom prst="rect">
            <a:avLst/>
          </a:prstGeom>
          <a:noFill/>
          <a:ln>
            <a:solidFill>
              <a:schemeClr val="tx1"/>
            </a:solidFill>
          </a:ln>
        </p:spPr>
        <p:txBody>
          <a:bodyPr wrap="none" rtlCol="0">
            <a:spAutoFit/>
          </a:bodyPr>
          <a:lstStyle/>
          <a:p>
            <a:r>
              <a:rPr lang="en-US" sz="1400" dirty="0" smtClean="0">
                <a:solidFill>
                  <a:srgbClr val="000000"/>
                </a:solidFill>
              </a:rPr>
              <a:t>Hungry?</a:t>
            </a:r>
            <a:endParaRPr lang="en-US" sz="1400" dirty="0">
              <a:solidFill>
                <a:srgbClr val="000000"/>
              </a:solidFill>
            </a:endParaRPr>
          </a:p>
        </p:txBody>
      </p:sp>
      <p:cxnSp>
        <p:nvCxnSpPr>
          <p:cNvPr id="6" name="Straight Connector 5"/>
          <p:cNvCxnSpPr/>
          <p:nvPr/>
        </p:nvCxnSpPr>
        <p:spPr>
          <a:xfrm flipH="1">
            <a:off x="2362200" y="3810000"/>
            <a:ext cx="457200" cy="381000"/>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3" idx="2"/>
          </p:cNvCxnSpPr>
          <p:nvPr/>
        </p:nvCxnSpPr>
        <p:spPr>
          <a:xfrm>
            <a:off x="2830759" y="3812977"/>
            <a:ext cx="369641" cy="378023"/>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447800" y="3352800"/>
            <a:ext cx="228600" cy="2286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81000" y="3505200"/>
            <a:ext cx="228600" cy="2286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5400000">
            <a:off x="2504340" y="4201260"/>
            <a:ext cx="543739" cy="523220"/>
          </a:xfrm>
          <a:prstGeom prst="rect">
            <a:avLst/>
          </a:prstGeom>
          <a:noFill/>
        </p:spPr>
        <p:txBody>
          <a:bodyPr wrap="none" rtlCol="0">
            <a:spAutoFit/>
          </a:bodyPr>
          <a:lstStyle/>
          <a:p>
            <a:r>
              <a:rPr lang="is-IS" sz="2800" dirty="0" smtClean="0">
                <a:solidFill>
                  <a:srgbClr val="000000"/>
                </a:solidFill>
              </a:rPr>
              <a:t>…</a:t>
            </a:r>
            <a:endParaRPr lang="en-US" sz="2800" dirty="0">
              <a:solidFill>
                <a:srgbClr val="000000"/>
              </a:solidFill>
            </a:endParaRPr>
          </a:p>
        </p:txBody>
      </p:sp>
      <p:sp>
        <p:nvSpPr>
          <p:cNvPr id="12" name="Right Arrow 11"/>
          <p:cNvSpPr/>
          <p:nvPr/>
        </p:nvSpPr>
        <p:spPr>
          <a:xfrm>
            <a:off x="3733800" y="2971800"/>
            <a:ext cx="8382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9"/>
          <p:cNvSpPr>
            <a:spLocks noGrp="1" noChangeArrowheads="1"/>
          </p:cNvSpPr>
          <p:nvPr>
            <p:ph type="title"/>
          </p:nvPr>
        </p:nvSpPr>
        <p:spPr/>
        <p:txBody>
          <a:bodyPr>
            <a:normAutofit/>
          </a:bodyPr>
          <a:lstStyle/>
          <a:p>
            <a:pPr eaLnBrk="1" hangingPunct="1"/>
            <a:r>
              <a:rPr lang="en-US" sz="3200" dirty="0" smtClean="0"/>
              <a:t>True Tree (left)     versus      Learned Tree (right)</a:t>
            </a:r>
          </a:p>
        </p:txBody>
      </p:sp>
      <p:pic>
        <p:nvPicPr>
          <p:cNvPr id="40963" name="Picture 5" descr="restaurant-tre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393829"/>
            <a:ext cx="4038600" cy="2898775"/>
          </a:xfrm>
          <a:noFill/>
        </p:spPr>
      </p:pic>
      <p:pic>
        <p:nvPicPr>
          <p:cNvPr id="40964" name="Picture 8" descr="induced-restaurant-tre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562600" y="1447804"/>
            <a:ext cx="3200400" cy="2570163"/>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Assessing Performance</a:t>
            </a:r>
          </a:p>
        </p:txBody>
      </p:sp>
      <p:sp>
        <p:nvSpPr>
          <p:cNvPr id="41987"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609600" indent="-606425" eaLnBrk="0" hangingPunc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1pPr>
            <a:lvl2pPr eaLnBrk="0" hangingPunc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2pPr>
            <a:lvl3pPr eaLnBrk="0" hangingPunc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3pPr>
            <a:lvl4pPr eaLnBrk="0" hangingPunc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4pPr>
            <a:lvl5pPr eaLnBrk="0" hangingPunc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9pPr>
          </a:lstStyle>
          <a:p>
            <a:pPr eaLnBrk="1" hangingPunct="1">
              <a:spcBef>
                <a:spcPts val="350"/>
              </a:spcBef>
              <a:buClrTx/>
              <a:buFontTx/>
              <a:buNone/>
            </a:pPr>
            <a:r>
              <a:rPr lang="en-US" sz="1400">
                <a:solidFill>
                  <a:srgbClr val="000000"/>
                </a:solidFill>
                <a:latin typeface="Verdana" pitchFamily="34" charset="0"/>
              </a:rPr>
              <a:t>Training data performance is typically optimistic</a:t>
            </a:r>
          </a:p>
          <a:p>
            <a:pPr eaLnBrk="1" hangingPunct="1">
              <a:spcBef>
                <a:spcPts val="350"/>
              </a:spcBef>
              <a:buClrTx/>
              <a:buFontTx/>
              <a:buNone/>
            </a:pPr>
            <a:r>
              <a:rPr lang="en-US" sz="1400">
                <a:solidFill>
                  <a:srgbClr val="000000"/>
                </a:solidFill>
                <a:latin typeface="Verdana" pitchFamily="34" charset="0"/>
              </a:rPr>
              <a:t>	e.g., error rate on training data</a:t>
            </a: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r>
              <a:rPr lang="en-US" sz="1400">
                <a:solidFill>
                  <a:srgbClr val="000000"/>
                </a:solidFill>
                <a:latin typeface="Verdana" pitchFamily="34" charset="0"/>
              </a:rPr>
              <a:t>Reasons?</a:t>
            </a:r>
          </a:p>
          <a:p>
            <a:pPr eaLnBrk="1" hangingPunct="1">
              <a:spcBef>
                <a:spcPts val="350"/>
              </a:spcBef>
              <a:buClrTx/>
              <a:buFontTx/>
              <a:buNone/>
            </a:pPr>
            <a:r>
              <a:rPr lang="en-US" sz="1400">
                <a:solidFill>
                  <a:srgbClr val="000000"/>
                </a:solidFill>
                <a:latin typeface="Verdana" pitchFamily="34" charset="0"/>
              </a:rPr>
              <a:t>	- classifier may not have enough data to fully learn the concept (but</a:t>
            </a:r>
          </a:p>
          <a:p>
            <a:pPr eaLnBrk="1" hangingPunct="1">
              <a:spcBef>
                <a:spcPts val="350"/>
              </a:spcBef>
              <a:buClrTx/>
              <a:buFontTx/>
              <a:buNone/>
            </a:pPr>
            <a:r>
              <a:rPr lang="en-US" sz="1400">
                <a:solidFill>
                  <a:srgbClr val="000000"/>
                </a:solidFill>
                <a:latin typeface="Verdana" pitchFamily="34" charset="0"/>
              </a:rPr>
              <a:t>               on training data we don’t know this)</a:t>
            </a:r>
          </a:p>
          <a:p>
            <a:pPr eaLnBrk="1" hangingPunct="1">
              <a:spcBef>
                <a:spcPts val="350"/>
              </a:spcBef>
              <a:buClrTx/>
              <a:buFontTx/>
              <a:buNone/>
            </a:pPr>
            <a:r>
              <a:rPr lang="en-US" sz="1400">
                <a:solidFill>
                  <a:srgbClr val="000000"/>
                </a:solidFill>
                <a:latin typeface="Verdana" pitchFamily="34" charset="0"/>
              </a:rPr>
              <a:t>          - for noisy data, the classifier may overfit the training data</a:t>
            </a: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r>
              <a:rPr lang="en-US" sz="1400">
                <a:solidFill>
                  <a:srgbClr val="000000"/>
                </a:solidFill>
                <a:latin typeface="Verdana" pitchFamily="34" charset="0"/>
              </a:rPr>
              <a:t>In practice we want to assess performance “out of sample”</a:t>
            </a:r>
          </a:p>
          <a:p>
            <a:pPr eaLnBrk="1" hangingPunct="1">
              <a:spcBef>
                <a:spcPts val="350"/>
              </a:spcBef>
              <a:buClrTx/>
              <a:buFontTx/>
              <a:buNone/>
            </a:pPr>
            <a:r>
              <a:rPr lang="en-US" sz="1400">
                <a:solidFill>
                  <a:srgbClr val="000000"/>
                </a:solidFill>
                <a:latin typeface="Verdana" pitchFamily="34" charset="0"/>
              </a:rPr>
              <a:t>	how well will the classifier do on new unseen data? This is the</a:t>
            </a:r>
          </a:p>
          <a:p>
            <a:pPr eaLnBrk="1" hangingPunct="1">
              <a:spcBef>
                <a:spcPts val="350"/>
              </a:spcBef>
              <a:buClrTx/>
              <a:buFontTx/>
              <a:buNone/>
            </a:pPr>
            <a:r>
              <a:rPr lang="en-US" sz="1400">
                <a:solidFill>
                  <a:srgbClr val="000000"/>
                </a:solidFill>
                <a:latin typeface="Verdana" pitchFamily="34" charset="0"/>
              </a:rPr>
              <a:t>            true test of what we have learned (just like a classroom)</a:t>
            </a: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r>
              <a:rPr lang="en-US" sz="1400">
                <a:solidFill>
                  <a:srgbClr val="000000"/>
                </a:solidFill>
                <a:latin typeface="Verdana" pitchFamily="34" charset="0"/>
              </a:rPr>
              <a:t>With large data sets we can partition our data into 2 subsets, train and test</a:t>
            </a:r>
          </a:p>
          <a:p>
            <a:pPr eaLnBrk="1" hangingPunct="1">
              <a:spcBef>
                <a:spcPts val="350"/>
              </a:spcBef>
              <a:buClrTx/>
              <a:buFontTx/>
              <a:buNone/>
            </a:pPr>
            <a:r>
              <a:rPr lang="en-US" sz="1400">
                <a:solidFill>
                  <a:srgbClr val="000000"/>
                </a:solidFill>
                <a:latin typeface="Verdana" pitchFamily="34" charset="0"/>
              </a:rPr>
              <a:t>	- build a model on the training data</a:t>
            </a:r>
          </a:p>
          <a:p>
            <a:pPr eaLnBrk="1" hangingPunct="1">
              <a:spcBef>
                <a:spcPts val="350"/>
              </a:spcBef>
              <a:buClrTx/>
              <a:buFontTx/>
              <a:buNone/>
            </a:pPr>
            <a:r>
              <a:rPr lang="en-US" sz="1400">
                <a:solidFill>
                  <a:srgbClr val="000000"/>
                </a:solidFill>
                <a:latin typeface="Verdana" pitchFamily="34" charset="0"/>
              </a:rPr>
              <a:t>          - assess performance on the test data</a:t>
            </a: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38404"/>
            <a:ext cx="51054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3011" name="Text Box 2"/>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Example of Test Performance</a:t>
            </a:r>
          </a:p>
        </p:txBody>
      </p:sp>
      <p:sp>
        <p:nvSpPr>
          <p:cNvPr id="43012" name="Text Box 3"/>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609600" indent="-606425" eaLnBrk="0" hangingPunc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1pPr>
            <a:lvl2pPr eaLnBrk="0" hangingPunc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2pPr>
            <a:lvl3pPr eaLnBrk="0" hangingPunc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3pPr>
            <a:lvl4pPr eaLnBrk="0" hangingPunc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4pPr>
            <a:lvl5pPr eaLnBrk="0" hangingPunc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609600" algn="l"/>
                <a:tab pos="1066800" algn="l"/>
                <a:tab pos="1524000" algn="l"/>
                <a:tab pos="1981200" algn="l"/>
                <a:tab pos="2438400" algn="l"/>
                <a:tab pos="2895600" algn="l"/>
                <a:tab pos="3352800" algn="l"/>
                <a:tab pos="3810000" algn="l"/>
                <a:tab pos="4267200" algn="l"/>
                <a:tab pos="4724400" algn="l"/>
                <a:tab pos="5181600" algn="l"/>
                <a:tab pos="5638800" algn="l"/>
                <a:tab pos="6096000" algn="l"/>
                <a:tab pos="6553200" algn="l"/>
                <a:tab pos="7010400" algn="l"/>
                <a:tab pos="7467600" algn="l"/>
                <a:tab pos="7924800" algn="l"/>
                <a:tab pos="8382000" algn="l"/>
                <a:tab pos="8839200" algn="l"/>
                <a:tab pos="9296400" algn="l"/>
                <a:tab pos="9753600" algn="l"/>
              </a:tabLst>
              <a:defRPr>
                <a:solidFill>
                  <a:schemeClr val="bg1"/>
                </a:solidFill>
                <a:latin typeface="Arial" pitchFamily="34" charset="0"/>
                <a:cs typeface="Arial" pitchFamily="34" charset="0"/>
              </a:defRPr>
            </a:lvl9pPr>
          </a:lstStyle>
          <a:p>
            <a:pPr eaLnBrk="1" hangingPunct="1">
              <a:spcBef>
                <a:spcPts val="350"/>
              </a:spcBef>
              <a:buClrTx/>
              <a:buFontTx/>
              <a:buNone/>
            </a:pPr>
            <a:r>
              <a:rPr lang="en-US" sz="1400">
                <a:solidFill>
                  <a:srgbClr val="000000"/>
                </a:solidFill>
                <a:latin typeface="Verdana" pitchFamily="34" charset="0"/>
              </a:rPr>
              <a:t>Restaurant problem</a:t>
            </a:r>
          </a:p>
          <a:p>
            <a:pPr eaLnBrk="1" hangingPunct="1">
              <a:spcBef>
                <a:spcPts val="350"/>
              </a:spcBef>
              <a:buClrTx/>
              <a:buFontTx/>
              <a:buNone/>
            </a:pPr>
            <a:r>
              <a:rPr lang="en-US" sz="1400">
                <a:solidFill>
                  <a:srgbClr val="000000"/>
                </a:solidFill>
                <a:latin typeface="Verdana" pitchFamily="34" charset="0"/>
              </a:rPr>
              <a:t>	- simulate 100 data sets of different sizes</a:t>
            </a:r>
          </a:p>
          <a:p>
            <a:pPr eaLnBrk="1" hangingPunct="1">
              <a:spcBef>
                <a:spcPts val="350"/>
              </a:spcBef>
              <a:buClrTx/>
              <a:buFontTx/>
              <a:buNone/>
            </a:pPr>
            <a:r>
              <a:rPr lang="en-US" sz="1400">
                <a:solidFill>
                  <a:srgbClr val="000000"/>
                </a:solidFill>
                <a:latin typeface="Verdana" pitchFamily="34" charset="0"/>
              </a:rPr>
              <a:t>          - train on this data, and assess performance on an independent test set</a:t>
            </a:r>
          </a:p>
          <a:p>
            <a:pPr eaLnBrk="1" hangingPunct="1">
              <a:spcBef>
                <a:spcPts val="350"/>
              </a:spcBef>
              <a:buClrTx/>
              <a:buFontTx/>
              <a:buNone/>
            </a:pPr>
            <a:r>
              <a:rPr lang="en-US" sz="1400">
                <a:solidFill>
                  <a:srgbClr val="000000"/>
                </a:solidFill>
                <a:latin typeface="Verdana" pitchFamily="34" charset="0"/>
              </a:rPr>
              <a:t>          - learning curve = plotting accuracy as a function of training set size</a:t>
            </a:r>
          </a:p>
          <a:p>
            <a:pPr eaLnBrk="1" hangingPunct="1">
              <a:spcBef>
                <a:spcPts val="350"/>
              </a:spcBef>
              <a:buClrTx/>
              <a:buFontTx/>
              <a:buNone/>
            </a:pPr>
            <a:r>
              <a:rPr lang="en-US" sz="1400">
                <a:solidFill>
                  <a:srgbClr val="000000"/>
                </a:solidFill>
                <a:latin typeface="Verdana" pitchFamily="34" charset="0"/>
              </a:rPr>
              <a:t>          - typical “diminishing returns” effect (some nice theory to explain this)</a:t>
            </a: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a:p>
            <a:pPr eaLnBrk="1" hangingPunct="1">
              <a:spcBef>
                <a:spcPts val="350"/>
              </a:spcBef>
              <a:buClrTx/>
              <a:buFontTx/>
              <a:buNone/>
            </a:pPr>
            <a:endParaRPr lang="en-US" sz="1400">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Overfitting and Underfitting</a:t>
            </a:r>
          </a:p>
        </p:txBody>
      </p:sp>
      <p:sp>
        <p:nvSpPr>
          <p:cNvPr id="44035" name="Line 2"/>
          <p:cNvSpPr>
            <a:spLocks noChangeShapeType="1"/>
          </p:cNvSpPr>
          <p:nvPr/>
        </p:nvSpPr>
        <p:spPr bwMode="auto">
          <a:xfrm flipV="1">
            <a:off x="1752602" y="2409825"/>
            <a:ext cx="1588" cy="31305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6" name="Line 3"/>
          <p:cNvSpPr>
            <a:spLocks noChangeShapeType="1"/>
          </p:cNvSpPr>
          <p:nvPr/>
        </p:nvSpPr>
        <p:spPr bwMode="auto">
          <a:xfrm>
            <a:off x="1752600" y="5537200"/>
            <a:ext cx="60198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7" name="Oval 4"/>
          <p:cNvSpPr>
            <a:spLocks noChangeArrowheads="1"/>
          </p:cNvSpPr>
          <p:nvPr/>
        </p:nvSpPr>
        <p:spPr bwMode="auto">
          <a:xfrm>
            <a:off x="2209800" y="4622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38" name="Oval 5"/>
          <p:cNvSpPr>
            <a:spLocks noChangeArrowheads="1"/>
          </p:cNvSpPr>
          <p:nvPr/>
        </p:nvSpPr>
        <p:spPr bwMode="auto">
          <a:xfrm>
            <a:off x="2590800" y="3860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39" name="Oval 6"/>
          <p:cNvSpPr>
            <a:spLocks noChangeArrowheads="1"/>
          </p:cNvSpPr>
          <p:nvPr/>
        </p:nvSpPr>
        <p:spPr bwMode="auto">
          <a:xfrm>
            <a:off x="3200400" y="4089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0" name="Oval 7"/>
          <p:cNvSpPr>
            <a:spLocks noChangeArrowheads="1"/>
          </p:cNvSpPr>
          <p:nvPr/>
        </p:nvSpPr>
        <p:spPr bwMode="auto">
          <a:xfrm>
            <a:off x="35814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1" name="Oval 8"/>
          <p:cNvSpPr>
            <a:spLocks noChangeArrowheads="1"/>
          </p:cNvSpPr>
          <p:nvPr/>
        </p:nvSpPr>
        <p:spPr bwMode="auto">
          <a:xfrm>
            <a:off x="4267200" y="3708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2" name="Oval 9"/>
          <p:cNvSpPr>
            <a:spLocks noChangeArrowheads="1"/>
          </p:cNvSpPr>
          <p:nvPr/>
        </p:nvSpPr>
        <p:spPr bwMode="auto">
          <a:xfrm>
            <a:off x="50292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3" name="Oval 10"/>
          <p:cNvSpPr>
            <a:spLocks noChangeArrowheads="1"/>
          </p:cNvSpPr>
          <p:nvPr/>
        </p:nvSpPr>
        <p:spPr bwMode="auto">
          <a:xfrm>
            <a:off x="5486400" y="2413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4" name="Oval 11"/>
          <p:cNvSpPr>
            <a:spLocks noChangeArrowheads="1"/>
          </p:cNvSpPr>
          <p:nvPr/>
        </p:nvSpPr>
        <p:spPr bwMode="auto">
          <a:xfrm>
            <a:off x="6324600" y="26416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4045" name="Text Box 12"/>
          <p:cNvSpPr txBox="1">
            <a:spLocks noChangeArrowheads="1"/>
          </p:cNvSpPr>
          <p:nvPr/>
        </p:nvSpPr>
        <p:spPr bwMode="auto">
          <a:xfrm>
            <a:off x="7011989" y="5613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X</a:t>
            </a:r>
          </a:p>
        </p:txBody>
      </p:sp>
      <p:sp>
        <p:nvSpPr>
          <p:cNvPr id="44046" name="Text Box 13"/>
          <p:cNvSpPr txBox="1">
            <a:spLocks noChangeArrowheads="1"/>
          </p:cNvSpPr>
          <p:nvPr/>
        </p:nvSpPr>
        <p:spPr bwMode="auto">
          <a:xfrm>
            <a:off x="1068389" y="2565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pic>
        <p:nvPicPr>
          <p:cNvPr id="24579" name="Picture 2" descr="http://amanda.uci.edu/~daniel/flat.jpg"/>
          <p:cNvPicPr>
            <a:picLocks noChangeAspect="1" noChangeArrowheads="1"/>
          </p:cNvPicPr>
          <p:nvPr/>
        </p:nvPicPr>
        <p:blipFill>
          <a:blip r:embed="rId2">
            <a:extLst>
              <a:ext uri="{28A0092B-C50C-407E-A947-70E740481C1C}">
                <a14:useLocalDpi xmlns:a14="http://schemas.microsoft.com/office/drawing/2010/main" val="0"/>
              </a:ext>
            </a:extLst>
          </a:blip>
          <a:srcRect b="16669"/>
          <a:stretch>
            <a:fillRect/>
          </a:stretch>
        </p:blipFill>
        <p:spPr bwMode="auto">
          <a:xfrm>
            <a:off x="7202488" y="549275"/>
            <a:ext cx="18335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l="-2" t="2" r="67657" b="1370"/>
          <a:stretch>
            <a:fillRect/>
          </a:stretch>
        </p:blipFill>
        <p:spPr bwMode="auto">
          <a:xfrm>
            <a:off x="7380288" y="3236917"/>
            <a:ext cx="140811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7" y="185741"/>
            <a:ext cx="7191375"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2" name="TextBox 1"/>
          <p:cNvSpPr txBox="1">
            <a:spLocks noChangeArrowheads="1"/>
          </p:cNvSpPr>
          <p:nvPr/>
        </p:nvSpPr>
        <p:spPr bwMode="auto">
          <a:xfrm>
            <a:off x="7235827" y="2492375"/>
            <a:ext cx="1984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a:solidFill>
                  <a:srgbClr val="000000"/>
                </a:solidFill>
              </a:rPr>
              <a:t>Daniel Whiteson</a:t>
            </a:r>
          </a:p>
        </p:txBody>
      </p:sp>
      <p:sp>
        <p:nvSpPr>
          <p:cNvPr id="24583" name="TextBox 6"/>
          <p:cNvSpPr txBox="1">
            <a:spLocks noChangeArrowheads="1"/>
          </p:cNvSpPr>
          <p:nvPr/>
        </p:nvSpPr>
        <p:spPr bwMode="auto">
          <a:xfrm>
            <a:off x="7200900" y="5373688"/>
            <a:ext cx="1982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a:solidFill>
                  <a:srgbClr val="000000"/>
                </a:solidFill>
              </a:rPr>
              <a:t>Peter Sadowski</a:t>
            </a:r>
          </a:p>
        </p:txBody>
      </p:sp>
      <p:sp>
        <p:nvSpPr>
          <p:cNvPr id="8" name="TextBox 7"/>
          <p:cNvSpPr txBox="1"/>
          <p:nvPr/>
        </p:nvSpPr>
        <p:spPr>
          <a:xfrm>
            <a:off x="5797606" y="457204"/>
            <a:ext cx="1371600" cy="646331"/>
          </a:xfrm>
          <a:prstGeom prst="rect">
            <a:avLst/>
          </a:prstGeom>
          <a:noFill/>
          <a:ln>
            <a:solidFill>
              <a:srgbClr val="FF0000"/>
            </a:solidFill>
          </a:ln>
        </p:spPr>
        <p:txBody>
          <a:bodyPr wrap="square" rtlCol="0">
            <a:spAutoFit/>
          </a:bodyPr>
          <a:lstStyle/>
          <a:p>
            <a:r>
              <a:rPr lang="en-US" dirty="0" smtClean="0">
                <a:solidFill>
                  <a:srgbClr val="FF0000"/>
                </a:solidFill>
              </a:rPr>
              <a:t>Thanks to Pierre </a:t>
            </a:r>
            <a:r>
              <a:rPr lang="en-US" dirty="0" err="1" smtClean="0">
                <a:solidFill>
                  <a:srgbClr val="FF0000"/>
                </a:solidFill>
              </a:rPr>
              <a:t>Baldi</a:t>
            </a:r>
            <a:endParaRPr lang="en-US" dirty="0">
              <a:solidFill>
                <a:srgbClr val="FF0000"/>
              </a:solidFill>
            </a:endParaRPr>
          </a:p>
        </p:txBody>
      </p:sp>
    </p:spTree>
    <p:extLst>
      <p:ext uri="{BB962C8B-B14F-4D97-AF65-F5344CB8AC3E}">
        <p14:creationId xmlns:p14="http://schemas.microsoft.com/office/powerpoint/2010/main" val="1502369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A Complex Model</a:t>
            </a:r>
          </a:p>
        </p:txBody>
      </p:sp>
      <p:sp>
        <p:nvSpPr>
          <p:cNvPr id="45059" name="Line 2"/>
          <p:cNvSpPr>
            <a:spLocks noChangeShapeType="1"/>
          </p:cNvSpPr>
          <p:nvPr/>
        </p:nvSpPr>
        <p:spPr bwMode="auto">
          <a:xfrm flipV="1">
            <a:off x="1752602" y="2409825"/>
            <a:ext cx="1588" cy="31305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 name="Line 3"/>
          <p:cNvSpPr>
            <a:spLocks noChangeShapeType="1"/>
          </p:cNvSpPr>
          <p:nvPr/>
        </p:nvSpPr>
        <p:spPr bwMode="auto">
          <a:xfrm>
            <a:off x="1752600" y="5537200"/>
            <a:ext cx="60198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1" name="Oval 4"/>
          <p:cNvSpPr>
            <a:spLocks noChangeArrowheads="1"/>
          </p:cNvSpPr>
          <p:nvPr/>
        </p:nvSpPr>
        <p:spPr bwMode="auto">
          <a:xfrm>
            <a:off x="2209800" y="4622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2" name="Oval 5"/>
          <p:cNvSpPr>
            <a:spLocks noChangeArrowheads="1"/>
          </p:cNvSpPr>
          <p:nvPr/>
        </p:nvSpPr>
        <p:spPr bwMode="auto">
          <a:xfrm>
            <a:off x="2590800" y="3860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3" name="Oval 6"/>
          <p:cNvSpPr>
            <a:spLocks noChangeArrowheads="1"/>
          </p:cNvSpPr>
          <p:nvPr/>
        </p:nvSpPr>
        <p:spPr bwMode="auto">
          <a:xfrm>
            <a:off x="3200400" y="4089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4" name="Oval 7"/>
          <p:cNvSpPr>
            <a:spLocks noChangeArrowheads="1"/>
          </p:cNvSpPr>
          <p:nvPr/>
        </p:nvSpPr>
        <p:spPr bwMode="auto">
          <a:xfrm>
            <a:off x="35814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5" name="Oval 8"/>
          <p:cNvSpPr>
            <a:spLocks noChangeArrowheads="1"/>
          </p:cNvSpPr>
          <p:nvPr/>
        </p:nvSpPr>
        <p:spPr bwMode="auto">
          <a:xfrm>
            <a:off x="4267200" y="3708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6" name="Oval 9"/>
          <p:cNvSpPr>
            <a:spLocks noChangeArrowheads="1"/>
          </p:cNvSpPr>
          <p:nvPr/>
        </p:nvSpPr>
        <p:spPr bwMode="auto">
          <a:xfrm>
            <a:off x="50292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7" name="Oval 10"/>
          <p:cNvSpPr>
            <a:spLocks noChangeArrowheads="1"/>
          </p:cNvSpPr>
          <p:nvPr/>
        </p:nvSpPr>
        <p:spPr bwMode="auto">
          <a:xfrm>
            <a:off x="5486400" y="2413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8" name="Oval 11"/>
          <p:cNvSpPr>
            <a:spLocks noChangeArrowheads="1"/>
          </p:cNvSpPr>
          <p:nvPr/>
        </p:nvSpPr>
        <p:spPr bwMode="auto">
          <a:xfrm>
            <a:off x="6324600" y="26416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5069" name="Freeform 12"/>
          <p:cNvSpPr>
            <a:spLocks noChangeArrowheads="1"/>
          </p:cNvSpPr>
          <p:nvPr/>
        </p:nvSpPr>
        <p:spPr bwMode="auto">
          <a:xfrm>
            <a:off x="2286000" y="1676400"/>
            <a:ext cx="4800600" cy="4787900"/>
          </a:xfrm>
          <a:custGeom>
            <a:avLst/>
            <a:gdLst>
              <a:gd name="T0" fmla="*/ 0 w 3024"/>
              <a:gd name="T1" fmla="*/ 2147483647 h 3016"/>
              <a:gd name="T2" fmla="*/ 2147483647 w 3024"/>
              <a:gd name="T3" fmla="*/ 2147483647 h 3016"/>
              <a:gd name="T4" fmla="*/ 2147483647 w 3024"/>
              <a:gd name="T5" fmla="*/ 2147483647 h 3016"/>
              <a:gd name="T6" fmla="*/ 2147483647 w 3024"/>
              <a:gd name="T7" fmla="*/ 2147483647 h 3016"/>
              <a:gd name="T8" fmla="*/ 2147483647 w 3024"/>
              <a:gd name="T9" fmla="*/ 2147483647 h 3016"/>
              <a:gd name="T10" fmla="*/ 2147483647 w 3024"/>
              <a:gd name="T11" fmla="*/ 2147483647 h 3016"/>
              <a:gd name="T12" fmla="*/ 2147483647 w 3024"/>
              <a:gd name="T13" fmla="*/ 2147483647 h 3016"/>
              <a:gd name="T14" fmla="*/ 2147483647 w 3024"/>
              <a:gd name="T15" fmla="*/ 2147483647 h 3016"/>
              <a:gd name="T16" fmla="*/ 2147483647 w 3024"/>
              <a:gd name="T17" fmla="*/ 2147483647 h 3016"/>
              <a:gd name="T18" fmla="*/ 2147483647 w 3024"/>
              <a:gd name="T19" fmla="*/ 2147483647 h 3016"/>
              <a:gd name="T20" fmla="*/ 2147483647 w 3024"/>
              <a:gd name="T21" fmla="*/ 2147483647 h 3016"/>
              <a:gd name="T22" fmla="*/ 2147483647 w 3024"/>
              <a:gd name="T23" fmla="*/ 2147483647 h 3016"/>
              <a:gd name="T24" fmla="*/ 2147483647 w 3024"/>
              <a:gd name="T25" fmla="*/ 2147483647 h 3016"/>
              <a:gd name="T26" fmla="*/ 2147483647 w 3024"/>
              <a:gd name="T27" fmla="*/ 2147483647 h 3016"/>
              <a:gd name="T28" fmla="*/ 2147483647 w 3024"/>
              <a:gd name="T29" fmla="*/ 2147483647 h 30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24"/>
              <a:gd name="T46" fmla="*/ 0 h 3016"/>
              <a:gd name="T47" fmla="*/ 3024 w 3024"/>
              <a:gd name="T48" fmla="*/ 3016 h 30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24" h="3016">
                <a:moveTo>
                  <a:pt x="0" y="1904"/>
                </a:moveTo>
                <a:cubicBezTo>
                  <a:pt x="8" y="1396"/>
                  <a:pt x="16" y="888"/>
                  <a:pt x="48" y="800"/>
                </a:cubicBezTo>
                <a:cubicBezTo>
                  <a:pt x="80" y="712"/>
                  <a:pt x="128" y="1152"/>
                  <a:pt x="192" y="1376"/>
                </a:cubicBezTo>
                <a:cubicBezTo>
                  <a:pt x="256" y="1600"/>
                  <a:pt x="368" y="2112"/>
                  <a:pt x="432" y="2144"/>
                </a:cubicBezTo>
                <a:cubicBezTo>
                  <a:pt x="496" y="2176"/>
                  <a:pt x="536" y="1848"/>
                  <a:pt x="576" y="1568"/>
                </a:cubicBezTo>
                <a:cubicBezTo>
                  <a:pt x="616" y="1288"/>
                  <a:pt x="632" y="528"/>
                  <a:pt x="672" y="464"/>
                </a:cubicBezTo>
                <a:cubicBezTo>
                  <a:pt x="712" y="400"/>
                  <a:pt x="752" y="784"/>
                  <a:pt x="816" y="1184"/>
                </a:cubicBezTo>
                <a:cubicBezTo>
                  <a:pt x="880" y="1584"/>
                  <a:pt x="952" y="3016"/>
                  <a:pt x="1056" y="2864"/>
                </a:cubicBezTo>
                <a:cubicBezTo>
                  <a:pt x="1160" y="2712"/>
                  <a:pt x="1320" y="544"/>
                  <a:pt x="1440" y="272"/>
                </a:cubicBezTo>
                <a:cubicBezTo>
                  <a:pt x="1560" y="0"/>
                  <a:pt x="1704" y="1008"/>
                  <a:pt x="1776" y="1232"/>
                </a:cubicBezTo>
                <a:cubicBezTo>
                  <a:pt x="1848" y="1456"/>
                  <a:pt x="1832" y="1744"/>
                  <a:pt x="1872" y="1616"/>
                </a:cubicBezTo>
                <a:cubicBezTo>
                  <a:pt x="1912" y="1488"/>
                  <a:pt x="1944" y="720"/>
                  <a:pt x="2016" y="464"/>
                </a:cubicBezTo>
                <a:cubicBezTo>
                  <a:pt x="2088" y="208"/>
                  <a:pt x="2216" y="56"/>
                  <a:pt x="2304" y="80"/>
                </a:cubicBezTo>
                <a:cubicBezTo>
                  <a:pt x="2392" y="104"/>
                  <a:pt x="2424" y="352"/>
                  <a:pt x="2544" y="608"/>
                </a:cubicBezTo>
                <a:cubicBezTo>
                  <a:pt x="2664" y="864"/>
                  <a:pt x="2844" y="1240"/>
                  <a:pt x="3024" y="1616"/>
                </a:cubicBezTo>
              </a:path>
            </a:pathLst>
          </a:custGeom>
          <a:noFill/>
          <a:ln w="2844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70" name="Text Box 13"/>
          <p:cNvSpPr txBox="1">
            <a:spLocks noChangeArrowheads="1"/>
          </p:cNvSpPr>
          <p:nvPr/>
        </p:nvSpPr>
        <p:spPr bwMode="auto">
          <a:xfrm>
            <a:off x="7011989" y="5613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X</a:t>
            </a:r>
          </a:p>
        </p:txBody>
      </p:sp>
      <p:sp>
        <p:nvSpPr>
          <p:cNvPr id="45071" name="Text Box 14"/>
          <p:cNvSpPr txBox="1">
            <a:spLocks noChangeArrowheads="1"/>
          </p:cNvSpPr>
          <p:nvPr/>
        </p:nvSpPr>
        <p:spPr bwMode="auto">
          <a:xfrm>
            <a:off x="1068389" y="2565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Y</a:t>
            </a:r>
          </a:p>
        </p:txBody>
      </p:sp>
      <p:sp>
        <p:nvSpPr>
          <p:cNvPr id="45072" name="Rectangle 15"/>
          <p:cNvSpPr>
            <a:spLocks noChangeArrowheads="1"/>
          </p:cNvSpPr>
          <p:nvPr/>
        </p:nvSpPr>
        <p:spPr bwMode="auto">
          <a:xfrm>
            <a:off x="5568950" y="1371603"/>
            <a:ext cx="327459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Y = high-order polynomial in 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A Much Simpler Model</a:t>
            </a:r>
          </a:p>
        </p:txBody>
      </p:sp>
      <p:sp>
        <p:nvSpPr>
          <p:cNvPr id="46083" name="Line 2"/>
          <p:cNvSpPr>
            <a:spLocks noChangeShapeType="1"/>
          </p:cNvSpPr>
          <p:nvPr/>
        </p:nvSpPr>
        <p:spPr bwMode="auto">
          <a:xfrm flipV="1">
            <a:off x="1752602" y="2409825"/>
            <a:ext cx="1588" cy="31305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4" name="Line 3"/>
          <p:cNvSpPr>
            <a:spLocks noChangeShapeType="1"/>
          </p:cNvSpPr>
          <p:nvPr/>
        </p:nvSpPr>
        <p:spPr bwMode="auto">
          <a:xfrm>
            <a:off x="1752600" y="5537200"/>
            <a:ext cx="60198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5" name="Oval 4"/>
          <p:cNvSpPr>
            <a:spLocks noChangeArrowheads="1"/>
          </p:cNvSpPr>
          <p:nvPr/>
        </p:nvSpPr>
        <p:spPr bwMode="auto">
          <a:xfrm>
            <a:off x="2209800" y="4622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86" name="Oval 5"/>
          <p:cNvSpPr>
            <a:spLocks noChangeArrowheads="1"/>
          </p:cNvSpPr>
          <p:nvPr/>
        </p:nvSpPr>
        <p:spPr bwMode="auto">
          <a:xfrm>
            <a:off x="2590800" y="38608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87" name="Oval 6"/>
          <p:cNvSpPr>
            <a:spLocks noChangeArrowheads="1"/>
          </p:cNvSpPr>
          <p:nvPr/>
        </p:nvSpPr>
        <p:spPr bwMode="auto">
          <a:xfrm>
            <a:off x="3200400" y="4089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88" name="Oval 7"/>
          <p:cNvSpPr>
            <a:spLocks noChangeArrowheads="1"/>
          </p:cNvSpPr>
          <p:nvPr/>
        </p:nvSpPr>
        <p:spPr bwMode="auto">
          <a:xfrm>
            <a:off x="35814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89" name="Oval 8"/>
          <p:cNvSpPr>
            <a:spLocks noChangeArrowheads="1"/>
          </p:cNvSpPr>
          <p:nvPr/>
        </p:nvSpPr>
        <p:spPr bwMode="auto">
          <a:xfrm>
            <a:off x="4267200" y="37084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90" name="Oval 9"/>
          <p:cNvSpPr>
            <a:spLocks noChangeArrowheads="1"/>
          </p:cNvSpPr>
          <p:nvPr/>
        </p:nvSpPr>
        <p:spPr bwMode="auto">
          <a:xfrm>
            <a:off x="5029200" y="3556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91" name="Oval 10"/>
          <p:cNvSpPr>
            <a:spLocks noChangeArrowheads="1"/>
          </p:cNvSpPr>
          <p:nvPr/>
        </p:nvSpPr>
        <p:spPr bwMode="auto">
          <a:xfrm>
            <a:off x="5486400" y="24130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92" name="Oval 11"/>
          <p:cNvSpPr>
            <a:spLocks noChangeArrowheads="1"/>
          </p:cNvSpPr>
          <p:nvPr/>
        </p:nvSpPr>
        <p:spPr bwMode="auto">
          <a:xfrm>
            <a:off x="6324600" y="2641600"/>
            <a:ext cx="76200" cy="76200"/>
          </a:xfrm>
          <a:prstGeom prst="ellipse">
            <a:avLst/>
          </a:prstGeom>
          <a:solidFill>
            <a:srgbClr val="618FFD"/>
          </a:solidFill>
          <a:ln w="9360">
            <a:solidFill>
              <a:srgbClr val="000000"/>
            </a:solidFill>
            <a:miter lim="800000"/>
            <a:headEnd/>
            <a:tailEnd/>
          </a:ln>
        </p:spPr>
        <p:txBody>
          <a:bodyPr wrap="none" anchor="ctr"/>
          <a:lstStyle/>
          <a:p>
            <a:endParaRPr lang="en-US"/>
          </a:p>
        </p:txBody>
      </p:sp>
      <p:sp>
        <p:nvSpPr>
          <p:cNvPr id="46093" name="Text Box 12"/>
          <p:cNvSpPr txBox="1">
            <a:spLocks noChangeArrowheads="1"/>
          </p:cNvSpPr>
          <p:nvPr/>
        </p:nvSpPr>
        <p:spPr bwMode="auto">
          <a:xfrm>
            <a:off x="7011989" y="5613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X</a:t>
            </a:r>
          </a:p>
        </p:txBody>
      </p:sp>
      <p:sp>
        <p:nvSpPr>
          <p:cNvPr id="46094" name="Text Box 13"/>
          <p:cNvSpPr txBox="1">
            <a:spLocks noChangeArrowheads="1"/>
          </p:cNvSpPr>
          <p:nvPr/>
        </p:nvSpPr>
        <p:spPr bwMode="auto">
          <a:xfrm>
            <a:off x="1068389" y="2565401"/>
            <a:ext cx="40457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a:solidFill>
                  <a:srgbClr val="000000"/>
                </a:solidFill>
                <a:latin typeface="Times New Roman" pitchFamily="18" charset="0"/>
              </a:rPr>
              <a:t>Y</a:t>
            </a:r>
          </a:p>
        </p:txBody>
      </p:sp>
      <p:sp>
        <p:nvSpPr>
          <p:cNvPr id="46095" name="Line 14"/>
          <p:cNvSpPr>
            <a:spLocks noChangeShapeType="1"/>
          </p:cNvSpPr>
          <p:nvPr/>
        </p:nvSpPr>
        <p:spPr bwMode="auto">
          <a:xfrm flipV="1">
            <a:off x="1219200" y="1901825"/>
            <a:ext cx="5867400" cy="3130550"/>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6096" name="Rectangle 15"/>
          <p:cNvSpPr>
            <a:spLocks noChangeArrowheads="1"/>
          </p:cNvSpPr>
          <p:nvPr/>
        </p:nvSpPr>
        <p:spPr bwMode="auto">
          <a:xfrm>
            <a:off x="6629400" y="1447803"/>
            <a:ext cx="233843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Y = a X  + b  +  noise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Example 2</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0"/>
            <a:ext cx="37338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Example 2</a:t>
            </a:r>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95400"/>
            <a:ext cx="38100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Example 2</a:t>
            </a:r>
          </a:p>
        </p:txBody>
      </p:sp>
      <p:pic>
        <p:nvPicPr>
          <p:cNvPr id="491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38100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Example 2</a:t>
            </a:r>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71604"/>
            <a:ext cx="35052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71600"/>
            <a:ext cx="34290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03" name="Text Box 2"/>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Example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How Overfitting affects Prediction</a:t>
            </a:r>
          </a:p>
        </p:txBody>
      </p:sp>
      <p:sp>
        <p:nvSpPr>
          <p:cNvPr id="52227" name="Line 2"/>
          <p:cNvSpPr>
            <a:spLocks noChangeShapeType="1"/>
          </p:cNvSpPr>
          <p:nvPr/>
        </p:nvSpPr>
        <p:spPr bwMode="auto">
          <a:xfrm flipV="1">
            <a:off x="1828802" y="1673225"/>
            <a:ext cx="1588" cy="29019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28" name="Text Box 3"/>
          <p:cNvSpPr txBox="1">
            <a:spLocks noChangeArrowheads="1"/>
          </p:cNvSpPr>
          <p:nvPr/>
        </p:nvSpPr>
        <p:spPr bwMode="auto">
          <a:xfrm>
            <a:off x="377296" y="1828800"/>
            <a:ext cx="1194856"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buClrTx/>
              <a:buFontTx/>
              <a:buNone/>
            </a:pPr>
            <a:r>
              <a:rPr lang="en-US">
                <a:solidFill>
                  <a:srgbClr val="000000"/>
                </a:solidFill>
              </a:rPr>
              <a:t>Predictive</a:t>
            </a:r>
          </a:p>
          <a:p>
            <a:pPr algn="ctr" eaLnBrk="1" hangingPunct="1">
              <a:buClrTx/>
              <a:buFontTx/>
              <a:buNone/>
            </a:pPr>
            <a:r>
              <a:rPr lang="en-US">
                <a:solidFill>
                  <a:srgbClr val="000000"/>
                </a:solidFill>
              </a:rPr>
              <a:t>Error</a:t>
            </a:r>
          </a:p>
        </p:txBody>
      </p:sp>
      <p:sp>
        <p:nvSpPr>
          <p:cNvPr id="52229" name="Line 4"/>
          <p:cNvSpPr>
            <a:spLocks noChangeShapeType="1"/>
          </p:cNvSpPr>
          <p:nvPr/>
        </p:nvSpPr>
        <p:spPr bwMode="auto">
          <a:xfrm>
            <a:off x="1828800" y="4572000"/>
            <a:ext cx="54864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0" name="Text Box 5"/>
          <p:cNvSpPr txBox="1">
            <a:spLocks noChangeArrowheads="1"/>
          </p:cNvSpPr>
          <p:nvPr/>
        </p:nvSpPr>
        <p:spPr bwMode="auto">
          <a:xfrm>
            <a:off x="6026152" y="4724403"/>
            <a:ext cx="201559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a:solidFill>
                  <a:srgbClr val="000000"/>
                </a:solidFill>
              </a:rPr>
              <a:t>Model Complexity</a:t>
            </a:r>
          </a:p>
        </p:txBody>
      </p:sp>
      <p:sp>
        <p:nvSpPr>
          <p:cNvPr id="52231" name="Freeform 6"/>
          <p:cNvSpPr>
            <a:spLocks noChangeArrowheads="1"/>
          </p:cNvSpPr>
          <p:nvPr/>
        </p:nvSpPr>
        <p:spPr bwMode="auto">
          <a:xfrm>
            <a:off x="1981200" y="1981200"/>
            <a:ext cx="5105400" cy="2603500"/>
          </a:xfrm>
          <a:custGeom>
            <a:avLst/>
            <a:gdLst>
              <a:gd name="T0" fmla="*/ 0 w 3216"/>
              <a:gd name="T1" fmla="*/ 0 h 1640"/>
              <a:gd name="T2" fmla="*/ 2147483647 w 3216"/>
              <a:gd name="T3" fmla="*/ 2147483647 h 1640"/>
              <a:gd name="T4" fmla="*/ 2147483647 w 3216"/>
              <a:gd name="T5" fmla="*/ 2147483647 h 1640"/>
              <a:gd name="T6" fmla="*/ 2147483647 w 3216"/>
              <a:gd name="T7" fmla="*/ 2147483647 h 1640"/>
              <a:gd name="T8" fmla="*/ 2147483647 w 3216"/>
              <a:gd name="T9" fmla="*/ 2147483647 h 1640"/>
              <a:gd name="T10" fmla="*/ 2147483647 w 3216"/>
              <a:gd name="T11" fmla="*/ 2147483647 h 1640"/>
              <a:gd name="T12" fmla="*/ 2147483647 w 3216"/>
              <a:gd name="T13" fmla="*/ 2147483647 h 1640"/>
              <a:gd name="T14" fmla="*/ 0 60000 65536"/>
              <a:gd name="T15" fmla="*/ 0 60000 65536"/>
              <a:gd name="T16" fmla="*/ 0 60000 65536"/>
              <a:gd name="T17" fmla="*/ 0 60000 65536"/>
              <a:gd name="T18" fmla="*/ 0 60000 65536"/>
              <a:gd name="T19" fmla="*/ 0 60000 65536"/>
              <a:gd name="T20" fmla="*/ 0 60000 65536"/>
              <a:gd name="T21" fmla="*/ 0 w 3216"/>
              <a:gd name="T22" fmla="*/ 0 h 1640"/>
              <a:gd name="T23" fmla="*/ 3216 w 3216"/>
              <a:gd name="T24" fmla="*/ 1640 h 16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6" h="1640">
                <a:moveTo>
                  <a:pt x="0" y="0"/>
                </a:moveTo>
                <a:cubicBezTo>
                  <a:pt x="40" y="324"/>
                  <a:pt x="80" y="648"/>
                  <a:pt x="192" y="864"/>
                </a:cubicBezTo>
                <a:cubicBezTo>
                  <a:pt x="304" y="1080"/>
                  <a:pt x="472" y="1192"/>
                  <a:pt x="672" y="1296"/>
                </a:cubicBezTo>
                <a:cubicBezTo>
                  <a:pt x="872" y="1400"/>
                  <a:pt x="1152" y="1440"/>
                  <a:pt x="1392" y="1488"/>
                </a:cubicBezTo>
                <a:cubicBezTo>
                  <a:pt x="1632" y="1536"/>
                  <a:pt x="1872" y="1560"/>
                  <a:pt x="2112" y="1584"/>
                </a:cubicBezTo>
                <a:cubicBezTo>
                  <a:pt x="2352" y="1608"/>
                  <a:pt x="2648" y="1624"/>
                  <a:pt x="2832" y="1632"/>
                </a:cubicBezTo>
                <a:cubicBezTo>
                  <a:pt x="3016" y="1640"/>
                  <a:pt x="3152" y="1632"/>
                  <a:pt x="3216" y="1632"/>
                </a:cubicBezTo>
              </a:path>
            </a:pathLst>
          </a:custGeom>
          <a:noFill/>
          <a:ln w="2844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2" name="Text Box 7"/>
          <p:cNvSpPr txBox="1">
            <a:spLocks noChangeArrowheads="1"/>
          </p:cNvSpPr>
          <p:nvPr/>
        </p:nvSpPr>
        <p:spPr bwMode="auto">
          <a:xfrm>
            <a:off x="5455677" y="4138616"/>
            <a:ext cx="2199811"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buClrTx/>
              <a:buFontTx/>
              <a:buNone/>
            </a:pPr>
            <a:r>
              <a:rPr lang="en-US" sz="1600">
                <a:solidFill>
                  <a:srgbClr val="000000"/>
                </a:solidFill>
              </a:rPr>
              <a:t>Error on Training Data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How Overfitting affects Prediction</a:t>
            </a:r>
          </a:p>
        </p:txBody>
      </p:sp>
      <p:sp>
        <p:nvSpPr>
          <p:cNvPr id="53251" name="Line 2"/>
          <p:cNvSpPr>
            <a:spLocks noChangeShapeType="1"/>
          </p:cNvSpPr>
          <p:nvPr/>
        </p:nvSpPr>
        <p:spPr bwMode="auto">
          <a:xfrm flipV="1">
            <a:off x="1828802" y="1673225"/>
            <a:ext cx="1588" cy="29019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2" name="Text Box 3"/>
          <p:cNvSpPr txBox="1">
            <a:spLocks noChangeArrowheads="1"/>
          </p:cNvSpPr>
          <p:nvPr/>
        </p:nvSpPr>
        <p:spPr bwMode="auto">
          <a:xfrm>
            <a:off x="377296" y="1828800"/>
            <a:ext cx="1194856"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buClrTx/>
              <a:buFontTx/>
              <a:buNone/>
            </a:pPr>
            <a:r>
              <a:rPr lang="en-US">
                <a:solidFill>
                  <a:srgbClr val="000000"/>
                </a:solidFill>
              </a:rPr>
              <a:t>Predictive</a:t>
            </a:r>
          </a:p>
          <a:p>
            <a:pPr algn="ctr" eaLnBrk="1" hangingPunct="1">
              <a:buClrTx/>
              <a:buFontTx/>
              <a:buNone/>
            </a:pPr>
            <a:r>
              <a:rPr lang="en-US">
                <a:solidFill>
                  <a:srgbClr val="000000"/>
                </a:solidFill>
              </a:rPr>
              <a:t>Error</a:t>
            </a:r>
          </a:p>
        </p:txBody>
      </p:sp>
      <p:sp>
        <p:nvSpPr>
          <p:cNvPr id="53253" name="Line 4"/>
          <p:cNvSpPr>
            <a:spLocks noChangeShapeType="1"/>
          </p:cNvSpPr>
          <p:nvPr/>
        </p:nvSpPr>
        <p:spPr bwMode="auto">
          <a:xfrm>
            <a:off x="1828800" y="4572000"/>
            <a:ext cx="54864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4" name="Text Box 5"/>
          <p:cNvSpPr txBox="1">
            <a:spLocks noChangeArrowheads="1"/>
          </p:cNvSpPr>
          <p:nvPr/>
        </p:nvSpPr>
        <p:spPr bwMode="auto">
          <a:xfrm>
            <a:off x="6026152" y="4724403"/>
            <a:ext cx="201559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a:solidFill>
                  <a:srgbClr val="000000"/>
                </a:solidFill>
              </a:rPr>
              <a:t>Model Complexity</a:t>
            </a:r>
          </a:p>
        </p:txBody>
      </p:sp>
      <p:sp>
        <p:nvSpPr>
          <p:cNvPr id="53255" name="Freeform 6"/>
          <p:cNvSpPr>
            <a:spLocks noChangeArrowheads="1"/>
          </p:cNvSpPr>
          <p:nvPr/>
        </p:nvSpPr>
        <p:spPr bwMode="auto">
          <a:xfrm>
            <a:off x="1981200" y="1981200"/>
            <a:ext cx="5105400" cy="2603500"/>
          </a:xfrm>
          <a:custGeom>
            <a:avLst/>
            <a:gdLst>
              <a:gd name="T0" fmla="*/ 0 w 3216"/>
              <a:gd name="T1" fmla="*/ 0 h 1640"/>
              <a:gd name="T2" fmla="*/ 2147483647 w 3216"/>
              <a:gd name="T3" fmla="*/ 2147483647 h 1640"/>
              <a:gd name="T4" fmla="*/ 2147483647 w 3216"/>
              <a:gd name="T5" fmla="*/ 2147483647 h 1640"/>
              <a:gd name="T6" fmla="*/ 2147483647 w 3216"/>
              <a:gd name="T7" fmla="*/ 2147483647 h 1640"/>
              <a:gd name="T8" fmla="*/ 2147483647 w 3216"/>
              <a:gd name="T9" fmla="*/ 2147483647 h 1640"/>
              <a:gd name="T10" fmla="*/ 2147483647 w 3216"/>
              <a:gd name="T11" fmla="*/ 2147483647 h 1640"/>
              <a:gd name="T12" fmla="*/ 2147483647 w 3216"/>
              <a:gd name="T13" fmla="*/ 2147483647 h 1640"/>
              <a:gd name="T14" fmla="*/ 0 60000 65536"/>
              <a:gd name="T15" fmla="*/ 0 60000 65536"/>
              <a:gd name="T16" fmla="*/ 0 60000 65536"/>
              <a:gd name="T17" fmla="*/ 0 60000 65536"/>
              <a:gd name="T18" fmla="*/ 0 60000 65536"/>
              <a:gd name="T19" fmla="*/ 0 60000 65536"/>
              <a:gd name="T20" fmla="*/ 0 60000 65536"/>
              <a:gd name="T21" fmla="*/ 0 w 3216"/>
              <a:gd name="T22" fmla="*/ 0 h 1640"/>
              <a:gd name="T23" fmla="*/ 3216 w 3216"/>
              <a:gd name="T24" fmla="*/ 1640 h 16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6" h="1640">
                <a:moveTo>
                  <a:pt x="0" y="0"/>
                </a:moveTo>
                <a:cubicBezTo>
                  <a:pt x="40" y="324"/>
                  <a:pt x="80" y="648"/>
                  <a:pt x="192" y="864"/>
                </a:cubicBezTo>
                <a:cubicBezTo>
                  <a:pt x="304" y="1080"/>
                  <a:pt x="472" y="1192"/>
                  <a:pt x="672" y="1296"/>
                </a:cubicBezTo>
                <a:cubicBezTo>
                  <a:pt x="872" y="1400"/>
                  <a:pt x="1152" y="1440"/>
                  <a:pt x="1392" y="1488"/>
                </a:cubicBezTo>
                <a:cubicBezTo>
                  <a:pt x="1632" y="1536"/>
                  <a:pt x="1872" y="1560"/>
                  <a:pt x="2112" y="1584"/>
                </a:cubicBezTo>
                <a:cubicBezTo>
                  <a:pt x="2352" y="1608"/>
                  <a:pt x="2648" y="1624"/>
                  <a:pt x="2832" y="1632"/>
                </a:cubicBezTo>
                <a:cubicBezTo>
                  <a:pt x="3016" y="1640"/>
                  <a:pt x="3152" y="1632"/>
                  <a:pt x="3216" y="1632"/>
                </a:cubicBezTo>
              </a:path>
            </a:pathLst>
          </a:custGeom>
          <a:noFill/>
          <a:ln w="2844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56" name="Text Box 7"/>
          <p:cNvSpPr txBox="1">
            <a:spLocks noChangeArrowheads="1"/>
          </p:cNvSpPr>
          <p:nvPr/>
        </p:nvSpPr>
        <p:spPr bwMode="auto">
          <a:xfrm>
            <a:off x="5455677" y="4138616"/>
            <a:ext cx="2199811"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buClrTx/>
              <a:buFontTx/>
              <a:buNone/>
            </a:pPr>
            <a:r>
              <a:rPr lang="en-US" sz="1600">
                <a:solidFill>
                  <a:srgbClr val="000000"/>
                </a:solidFill>
              </a:rPr>
              <a:t>Error on Training Data</a:t>
            </a:r>
          </a:p>
        </p:txBody>
      </p:sp>
      <p:sp>
        <p:nvSpPr>
          <p:cNvPr id="53257" name="Freeform 8"/>
          <p:cNvSpPr>
            <a:spLocks noChangeArrowheads="1"/>
          </p:cNvSpPr>
          <p:nvPr/>
        </p:nvSpPr>
        <p:spPr bwMode="auto">
          <a:xfrm>
            <a:off x="1981200" y="1981200"/>
            <a:ext cx="5105400" cy="2070100"/>
          </a:xfrm>
          <a:custGeom>
            <a:avLst/>
            <a:gdLst>
              <a:gd name="T0" fmla="*/ 0 w 3216"/>
              <a:gd name="T1" fmla="*/ 0 h 1304"/>
              <a:gd name="T2" fmla="*/ 2147483647 w 3216"/>
              <a:gd name="T3" fmla="*/ 2147483647 h 1304"/>
              <a:gd name="T4" fmla="*/ 2147483647 w 3216"/>
              <a:gd name="T5" fmla="*/ 2147483647 h 1304"/>
              <a:gd name="T6" fmla="*/ 2147483647 w 3216"/>
              <a:gd name="T7" fmla="*/ 2147483647 h 1304"/>
              <a:gd name="T8" fmla="*/ 2147483647 w 3216"/>
              <a:gd name="T9" fmla="*/ 2147483647 h 1304"/>
              <a:gd name="T10" fmla="*/ 2147483647 w 3216"/>
              <a:gd name="T11" fmla="*/ 2147483647 h 1304"/>
              <a:gd name="T12" fmla="*/ 2147483647 w 3216"/>
              <a:gd name="T13" fmla="*/ 2147483647 h 1304"/>
              <a:gd name="T14" fmla="*/ 2147483647 w 3216"/>
              <a:gd name="T15" fmla="*/ 2147483647 h 1304"/>
              <a:gd name="T16" fmla="*/ 0 60000 65536"/>
              <a:gd name="T17" fmla="*/ 0 60000 65536"/>
              <a:gd name="T18" fmla="*/ 0 60000 65536"/>
              <a:gd name="T19" fmla="*/ 0 60000 65536"/>
              <a:gd name="T20" fmla="*/ 0 60000 65536"/>
              <a:gd name="T21" fmla="*/ 0 60000 65536"/>
              <a:gd name="T22" fmla="*/ 0 60000 65536"/>
              <a:gd name="T23" fmla="*/ 0 60000 65536"/>
              <a:gd name="T24" fmla="*/ 0 w 3216"/>
              <a:gd name="T25" fmla="*/ 0 h 1304"/>
              <a:gd name="T26" fmla="*/ 3216 w 3216"/>
              <a:gd name="T27" fmla="*/ 1304 h 1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6" h="1304">
                <a:moveTo>
                  <a:pt x="0" y="0"/>
                </a:moveTo>
                <a:cubicBezTo>
                  <a:pt x="64" y="228"/>
                  <a:pt x="128" y="456"/>
                  <a:pt x="192" y="624"/>
                </a:cubicBezTo>
                <a:cubicBezTo>
                  <a:pt x="256" y="792"/>
                  <a:pt x="264" y="904"/>
                  <a:pt x="384" y="1008"/>
                </a:cubicBezTo>
                <a:cubicBezTo>
                  <a:pt x="504" y="1112"/>
                  <a:pt x="760" y="1200"/>
                  <a:pt x="912" y="1248"/>
                </a:cubicBezTo>
                <a:cubicBezTo>
                  <a:pt x="1064" y="1296"/>
                  <a:pt x="1088" y="1304"/>
                  <a:pt x="1296" y="1296"/>
                </a:cubicBezTo>
                <a:cubicBezTo>
                  <a:pt x="1504" y="1288"/>
                  <a:pt x="1912" y="1248"/>
                  <a:pt x="2160" y="1200"/>
                </a:cubicBezTo>
                <a:cubicBezTo>
                  <a:pt x="2408" y="1152"/>
                  <a:pt x="2608" y="1064"/>
                  <a:pt x="2784" y="1008"/>
                </a:cubicBezTo>
                <a:cubicBezTo>
                  <a:pt x="2960" y="952"/>
                  <a:pt x="3144" y="888"/>
                  <a:pt x="3216" y="864"/>
                </a:cubicBezTo>
              </a:path>
            </a:pathLst>
          </a:custGeom>
          <a:noFill/>
          <a:ln w="2844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58" name="Text Box 9"/>
          <p:cNvSpPr txBox="1">
            <a:spLocks noChangeArrowheads="1"/>
          </p:cNvSpPr>
          <p:nvPr/>
        </p:nvSpPr>
        <p:spPr bwMode="auto">
          <a:xfrm>
            <a:off x="5786355" y="2919416"/>
            <a:ext cx="184484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buClrTx/>
              <a:buFontTx/>
              <a:buNone/>
            </a:pPr>
            <a:r>
              <a:rPr lang="en-US" sz="1600">
                <a:solidFill>
                  <a:srgbClr val="000000"/>
                </a:solidFill>
              </a:rPr>
              <a:t>Error on Test Data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How Overfitting affects Prediction</a:t>
            </a:r>
          </a:p>
        </p:txBody>
      </p:sp>
      <p:sp>
        <p:nvSpPr>
          <p:cNvPr id="54275" name="Line 2"/>
          <p:cNvSpPr>
            <a:spLocks noChangeShapeType="1"/>
          </p:cNvSpPr>
          <p:nvPr/>
        </p:nvSpPr>
        <p:spPr bwMode="auto">
          <a:xfrm flipV="1">
            <a:off x="1828802" y="1673225"/>
            <a:ext cx="1588" cy="29019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76" name="Text Box 3"/>
          <p:cNvSpPr txBox="1">
            <a:spLocks noChangeArrowheads="1"/>
          </p:cNvSpPr>
          <p:nvPr/>
        </p:nvSpPr>
        <p:spPr bwMode="auto">
          <a:xfrm>
            <a:off x="377296" y="1828800"/>
            <a:ext cx="1194856"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buClrTx/>
              <a:buFontTx/>
              <a:buNone/>
            </a:pPr>
            <a:r>
              <a:rPr lang="en-US">
                <a:solidFill>
                  <a:srgbClr val="000000"/>
                </a:solidFill>
              </a:rPr>
              <a:t>Predictive</a:t>
            </a:r>
          </a:p>
          <a:p>
            <a:pPr algn="ctr" eaLnBrk="1" hangingPunct="1">
              <a:buClrTx/>
              <a:buFontTx/>
              <a:buNone/>
            </a:pPr>
            <a:r>
              <a:rPr lang="en-US">
                <a:solidFill>
                  <a:srgbClr val="000000"/>
                </a:solidFill>
              </a:rPr>
              <a:t>Error</a:t>
            </a:r>
          </a:p>
        </p:txBody>
      </p:sp>
      <p:sp>
        <p:nvSpPr>
          <p:cNvPr id="54277" name="Line 4"/>
          <p:cNvSpPr>
            <a:spLocks noChangeShapeType="1"/>
          </p:cNvSpPr>
          <p:nvPr/>
        </p:nvSpPr>
        <p:spPr bwMode="auto">
          <a:xfrm>
            <a:off x="1828800" y="4572000"/>
            <a:ext cx="54864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78" name="Text Box 5"/>
          <p:cNvSpPr txBox="1">
            <a:spLocks noChangeArrowheads="1"/>
          </p:cNvSpPr>
          <p:nvPr/>
        </p:nvSpPr>
        <p:spPr bwMode="auto">
          <a:xfrm>
            <a:off x="6026152" y="4724403"/>
            <a:ext cx="201559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a:solidFill>
                  <a:srgbClr val="000000"/>
                </a:solidFill>
              </a:rPr>
              <a:t>Model Complexity</a:t>
            </a:r>
          </a:p>
        </p:txBody>
      </p:sp>
      <p:sp>
        <p:nvSpPr>
          <p:cNvPr id="54279" name="Freeform 6"/>
          <p:cNvSpPr>
            <a:spLocks noChangeArrowheads="1"/>
          </p:cNvSpPr>
          <p:nvPr/>
        </p:nvSpPr>
        <p:spPr bwMode="auto">
          <a:xfrm>
            <a:off x="1981200" y="1981200"/>
            <a:ext cx="5105400" cy="2603500"/>
          </a:xfrm>
          <a:custGeom>
            <a:avLst/>
            <a:gdLst>
              <a:gd name="T0" fmla="*/ 0 w 3216"/>
              <a:gd name="T1" fmla="*/ 0 h 1640"/>
              <a:gd name="T2" fmla="*/ 2147483647 w 3216"/>
              <a:gd name="T3" fmla="*/ 2147483647 h 1640"/>
              <a:gd name="T4" fmla="*/ 2147483647 w 3216"/>
              <a:gd name="T5" fmla="*/ 2147483647 h 1640"/>
              <a:gd name="T6" fmla="*/ 2147483647 w 3216"/>
              <a:gd name="T7" fmla="*/ 2147483647 h 1640"/>
              <a:gd name="T8" fmla="*/ 2147483647 w 3216"/>
              <a:gd name="T9" fmla="*/ 2147483647 h 1640"/>
              <a:gd name="T10" fmla="*/ 2147483647 w 3216"/>
              <a:gd name="T11" fmla="*/ 2147483647 h 1640"/>
              <a:gd name="T12" fmla="*/ 2147483647 w 3216"/>
              <a:gd name="T13" fmla="*/ 2147483647 h 1640"/>
              <a:gd name="T14" fmla="*/ 0 60000 65536"/>
              <a:gd name="T15" fmla="*/ 0 60000 65536"/>
              <a:gd name="T16" fmla="*/ 0 60000 65536"/>
              <a:gd name="T17" fmla="*/ 0 60000 65536"/>
              <a:gd name="T18" fmla="*/ 0 60000 65536"/>
              <a:gd name="T19" fmla="*/ 0 60000 65536"/>
              <a:gd name="T20" fmla="*/ 0 60000 65536"/>
              <a:gd name="T21" fmla="*/ 0 w 3216"/>
              <a:gd name="T22" fmla="*/ 0 h 1640"/>
              <a:gd name="T23" fmla="*/ 3216 w 3216"/>
              <a:gd name="T24" fmla="*/ 1640 h 16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6" h="1640">
                <a:moveTo>
                  <a:pt x="0" y="0"/>
                </a:moveTo>
                <a:cubicBezTo>
                  <a:pt x="40" y="324"/>
                  <a:pt x="80" y="648"/>
                  <a:pt x="192" y="864"/>
                </a:cubicBezTo>
                <a:cubicBezTo>
                  <a:pt x="304" y="1080"/>
                  <a:pt x="472" y="1192"/>
                  <a:pt x="672" y="1296"/>
                </a:cubicBezTo>
                <a:cubicBezTo>
                  <a:pt x="872" y="1400"/>
                  <a:pt x="1152" y="1440"/>
                  <a:pt x="1392" y="1488"/>
                </a:cubicBezTo>
                <a:cubicBezTo>
                  <a:pt x="1632" y="1536"/>
                  <a:pt x="1872" y="1560"/>
                  <a:pt x="2112" y="1584"/>
                </a:cubicBezTo>
                <a:cubicBezTo>
                  <a:pt x="2352" y="1608"/>
                  <a:pt x="2648" y="1624"/>
                  <a:pt x="2832" y="1632"/>
                </a:cubicBezTo>
                <a:cubicBezTo>
                  <a:pt x="3016" y="1640"/>
                  <a:pt x="3152" y="1632"/>
                  <a:pt x="3216" y="1632"/>
                </a:cubicBezTo>
              </a:path>
            </a:pathLst>
          </a:custGeom>
          <a:noFill/>
          <a:ln w="2844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0" name="Text Box 7"/>
          <p:cNvSpPr txBox="1">
            <a:spLocks noChangeArrowheads="1"/>
          </p:cNvSpPr>
          <p:nvPr/>
        </p:nvSpPr>
        <p:spPr bwMode="auto">
          <a:xfrm>
            <a:off x="5455677" y="4138616"/>
            <a:ext cx="2199811"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buClrTx/>
              <a:buFontTx/>
              <a:buNone/>
            </a:pPr>
            <a:r>
              <a:rPr lang="en-US" sz="1600">
                <a:solidFill>
                  <a:srgbClr val="000000"/>
                </a:solidFill>
              </a:rPr>
              <a:t>Error on Training Data</a:t>
            </a:r>
          </a:p>
        </p:txBody>
      </p:sp>
      <p:sp>
        <p:nvSpPr>
          <p:cNvPr id="54281" name="Freeform 8"/>
          <p:cNvSpPr>
            <a:spLocks noChangeArrowheads="1"/>
          </p:cNvSpPr>
          <p:nvPr/>
        </p:nvSpPr>
        <p:spPr bwMode="auto">
          <a:xfrm>
            <a:off x="1981200" y="1981200"/>
            <a:ext cx="5105400" cy="2070100"/>
          </a:xfrm>
          <a:custGeom>
            <a:avLst/>
            <a:gdLst>
              <a:gd name="T0" fmla="*/ 0 w 3216"/>
              <a:gd name="T1" fmla="*/ 0 h 1304"/>
              <a:gd name="T2" fmla="*/ 2147483647 w 3216"/>
              <a:gd name="T3" fmla="*/ 2147483647 h 1304"/>
              <a:gd name="T4" fmla="*/ 2147483647 w 3216"/>
              <a:gd name="T5" fmla="*/ 2147483647 h 1304"/>
              <a:gd name="T6" fmla="*/ 2147483647 w 3216"/>
              <a:gd name="T7" fmla="*/ 2147483647 h 1304"/>
              <a:gd name="T8" fmla="*/ 2147483647 w 3216"/>
              <a:gd name="T9" fmla="*/ 2147483647 h 1304"/>
              <a:gd name="T10" fmla="*/ 2147483647 w 3216"/>
              <a:gd name="T11" fmla="*/ 2147483647 h 1304"/>
              <a:gd name="T12" fmla="*/ 2147483647 w 3216"/>
              <a:gd name="T13" fmla="*/ 2147483647 h 1304"/>
              <a:gd name="T14" fmla="*/ 2147483647 w 3216"/>
              <a:gd name="T15" fmla="*/ 2147483647 h 1304"/>
              <a:gd name="T16" fmla="*/ 0 60000 65536"/>
              <a:gd name="T17" fmla="*/ 0 60000 65536"/>
              <a:gd name="T18" fmla="*/ 0 60000 65536"/>
              <a:gd name="T19" fmla="*/ 0 60000 65536"/>
              <a:gd name="T20" fmla="*/ 0 60000 65536"/>
              <a:gd name="T21" fmla="*/ 0 60000 65536"/>
              <a:gd name="T22" fmla="*/ 0 60000 65536"/>
              <a:gd name="T23" fmla="*/ 0 60000 65536"/>
              <a:gd name="T24" fmla="*/ 0 w 3216"/>
              <a:gd name="T25" fmla="*/ 0 h 1304"/>
              <a:gd name="T26" fmla="*/ 3216 w 3216"/>
              <a:gd name="T27" fmla="*/ 1304 h 1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6" h="1304">
                <a:moveTo>
                  <a:pt x="0" y="0"/>
                </a:moveTo>
                <a:cubicBezTo>
                  <a:pt x="64" y="228"/>
                  <a:pt x="128" y="456"/>
                  <a:pt x="192" y="624"/>
                </a:cubicBezTo>
                <a:cubicBezTo>
                  <a:pt x="256" y="792"/>
                  <a:pt x="264" y="904"/>
                  <a:pt x="384" y="1008"/>
                </a:cubicBezTo>
                <a:cubicBezTo>
                  <a:pt x="504" y="1112"/>
                  <a:pt x="760" y="1200"/>
                  <a:pt x="912" y="1248"/>
                </a:cubicBezTo>
                <a:cubicBezTo>
                  <a:pt x="1064" y="1296"/>
                  <a:pt x="1088" y="1304"/>
                  <a:pt x="1296" y="1296"/>
                </a:cubicBezTo>
                <a:cubicBezTo>
                  <a:pt x="1504" y="1288"/>
                  <a:pt x="1912" y="1248"/>
                  <a:pt x="2160" y="1200"/>
                </a:cubicBezTo>
                <a:cubicBezTo>
                  <a:pt x="2408" y="1152"/>
                  <a:pt x="2608" y="1064"/>
                  <a:pt x="2784" y="1008"/>
                </a:cubicBezTo>
                <a:cubicBezTo>
                  <a:pt x="2960" y="952"/>
                  <a:pt x="3144" y="888"/>
                  <a:pt x="3216" y="864"/>
                </a:cubicBezTo>
              </a:path>
            </a:pathLst>
          </a:custGeom>
          <a:noFill/>
          <a:ln w="2844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2" name="Text Box 9"/>
          <p:cNvSpPr txBox="1">
            <a:spLocks noChangeArrowheads="1"/>
          </p:cNvSpPr>
          <p:nvPr/>
        </p:nvSpPr>
        <p:spPr bwMode="auto">
          <a:xfrm>
            <a:off x="5786355" y="2919416"/>
            <a:ext cx="184484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buClrTx/>
              <a:buFontTx/>
              <a:buNone/>
            </a:pPr>
            <a:r>
              <a:rPr lang="en-US" sz="1600">
                <a:solidFill>
                  <a:srgbClr val="000000"/>
                </a:solidFill>
              </a:rPr>
              <a:t>Error on Test Data</a:t>
            </a:r>
          </a:p>
        </p:txBody>
      </p:sp>
      <p:sp>
        <p:nvSpPr>
          <p:cNvPr id="54283" name="Line 10"/>
          <p:cNvSpPr>
            <a:spLocks noChangeShapeType="1"/>
          </p:cNvSpPr>
          <p:nvPr/>
        </p:nvSpPr>
        <p:spPr bwMode="auto">
          <a:xfrm>
            <a:off x="3657602" y="3657600"/>
            <a:ext cx="1588" cy="1295400"/>
          </a:xfrm>
          <a:prstGeom prst="line">
            <a:avLst/>
          </a:prstGeom>
          <a:noFill/>
          <a:ln w="936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4284" name="Line 11"/>
          <p:cNvSpPr>
            <a:spLocks noChangeShapeType="1"/>
          </p:cNvSpPr>
          <p:nvPr/>
        </p:nvSpPr>
        <p:spPr bwMode="auto">
          <a:xfrm>
            <a:off x="4419602" y="3657600"/>
            <a:ext cx="1588" cy="1295400"/>
          </a:xfrm>
          <a:prstGeom prst="line">
            <a:avLst/>
          </a:prstGeom>
          <a:noFill/>
          <a:ln w="936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4285" name="Text Box 12"/>
          <p:cNvSpPr txBox="1">
            <a:spLocks noChangeArrowheads="1"/>
          </p:cNvSpPr>
          <p:nvPr/>
        </p:nvSpPr>
        <p:spPr bwMode="auto">
          <a:xfrm>
            <a:off x="3083536" y="5257804"/>
            <a:ext cx="2108568"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buClrTx/>
              <a:buFontTx/>
              <a:buNone/>
            </a:pPr>
            <a:r>
              <a:rPr lang="en-US" sz="1600">
                <a:solidFill>
                  <a:srgbClr val="000000"/>
                </a:solidFill>
              </a:rPr>
              <a:t>Ideal Range</a:t>
            </a:r>
          </a:p>
          <a:p>
            <a:pPr algn="ctr" eaLnBrk="1" hangingPunct="1">
              <a:buClrTx/>
              <a:buFontTx/>
              <a:buNone/>
            </a:pPr>
            <a:r>
              <a:rPr lang="en-US" sz="1600">
                <a:solidFill>
                  <a:srgbClr val="000000"/>
                </a:solidFill>
              </a:rPr>
              <a:t>for Model Complexity</a:t>
            </a:r>
          </a:p>
        </p:txBody>
      </p:sp>
      <p:sp>
        <p:nvSpPr>
          <p:cNvPr id="54286" name="Line 13"/>
          <p:cNvSpPr>
            <a:spLocks noChangeShapeType="1"/>
          </p:cNvSpPr>
          <p:nvPr/>
        </p:nvSpPr>
        <p:spPr bwMode="auto">
          <a:xfrm>
            <a:off x="3657600" y="5181600"/>
            <a:ext cx="762000" cy="1588"/>
          </a:xfrm>
          <a:prstGeom prst="line">
            <a:avLst/>
          </a:prstGeom>
          <a:noFill/>
          <a:ln w="936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7" name="Line 14"/>
          <p:cNvSpPr>
            <a:spLocks noChangeShapeType="1"/>
          </p:cNvSpPr>
          <p:nvPr/>
        </p:nvSpPr>
        <p:spPr bwMode="auto">
          <a:xfrm>
            <a:off x="4648200" y="1447800"/>
            <a:ext cx="25146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8" name="Text Box 15"/>
          <p:cNvSpPr txBox="1">
            <a:spLocks noChangeArrowheads="1"/>
          </p:cNvSpPr>
          <p:nvPr/>
        </p:nvSpPr>
        <p:spPr bwMode="auto">
          <a:xfrm>
            <a:off x="5325112" y="1447803"/>
            <a:ext cx="11179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buClrTx/>
              <a:buFontTx/>
              <a:buNone/>
            </a:pPr>
            <a:r>
              <a:rPr lang="en-US" sz="1600">
                <a:solidFill>
                  <a:srgbClr val="000000"/>
                </a:solidFill>
              </a:rPr>
              <a:t>Overfitting</a:t>
            </a:r>
          </a:p>
        </p:txBody>
      </p:sp>
      <p:sp>
        <p:nvSpPr>
          <p:cNvPr id="54289" name="Text Box 16"/>
          <p:cNvSpPr txBox="1">
            <a:spLocks noChangeArrowheads="1"/>
          </p:cNvSpPr>
          <p:nvPr/>
        </p:nvSpPr>
        <p:spPr bwMode="auto">
          <a:xfrm>
            <a:off x="2205928" y="1524003"/>
            <a:ext cx="123012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algn="ctr" eaLnBrk="1" hangingPunct="1">
              <a:buClrTx/>
              <a:buFontTx/>
              <a:buNone/>
            </a:pPr>
            <a:r>
              <a:rPr lang="en-US" sz="1600">
                <a:solidFill>
                  <a:srgbClr val="000000"/>
                </a:solidFill>
              </a:rPr>
              <a:t>Underfitting</a:t>
            </a:r>
          </a:p>
        </p:txBody>
      </p:sp>
      <p:sp>
        <p:nvSpPr>
          <p:cNvPr id="54290" name="Line 17"/>
          <p:cNvSpPr>
            <a:spLocks noChangeShapeType="1"/>
          </p:cNvSpPr>
          <p:nvPr/>
        </p:nvSpPr>
        <p:spPr bwMode="auto">
          <a:xfrm flipH="1">
            <a:off x="1901825" y="1447800"/>
            <a:ext cx="175895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hape 311"/>
          <p:cNvSpPr>
            <a:spLocks noGrp="1"/>
          </p:cNvSpPr>
          <p:nvPr>
            <p:ph type="title"/>
          </p:nvPr>
        </p:nvSpPr>
        <p:spPr/>
        <p:txBody>
          <a:bodyPr/>
          <a:lstStyle/>
          <a:p>
            <a:pPr>
              <a:spcBef>
                <a:spcPct val="0"/>
              </a:spcBef>
            </a:pPr>
            <a:r>
              <a:rPr lang="en-US" altLang="en-US" smtClean="0"/>
              <a:t>Higgs Boson Detection</a:t>
            </a:r>
          </a:p>
        </p:txBody>
      </p:sp>
      <p:sp>
        <p:nvSpPr>
          <p:cNvPr id="25603" name="Shape 312"/>
          <p:cNvSpPr>
            <a:spLocks noGrp="1"/>
          </p:cNvSpPr>
          <p:nvPr>
            <p:ph type="body" idx="1"/>
          </p:nvPr>
        </p:nvSpPr>
        <p:spPr>
          <a:xfrm>
            <a:off x="457200" y="5753100"/>
            <a:ext cx="8229600" cy="723900"/>
          </a:xfrm>
        </p:spPr>
        <p:txBody>
          <a:bodyPr/>
          <a:lstStyle/>
          <a:p>
            <a:pPr algn="ctr">
              <a:spcBef>
                <a:spcPct val="0"/>
              </a:spcBef>
              <a:buFontTx/>
              <a:buNone/>
            </a:pPr>
            <a:r>
              <a:rPr lang="en-US" altLang="en-US" smtClean="0">
                <a:solidFill>
                  <a:srgbClr val="980000"/>
                </a:solidFill>
              </a:rPr>
              <a:t>Deep network improves AUC by 8%</a:t>
            </a:r>
          </a:p>
        </p:txBody>
      </p:sp>
      <p:pic>
        <p:nvPicPr>
          <p:cNvPr id="25604" name="Shape 3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7503" b="6946"/>
          <a:stretch>
            <a:fillRect/>
          </a:stretch>
        </p:blipFill>
        <p:spPr bwMode="auto">
          <a:xfrm>
            <a:off x="4670425" y="2941642"/>
            <a:ext cx="4186238"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hape 314"/>
          <p:cNvSpPr txBox="1">
            <a:spLocks noChangeArrowheads="1"/>
          </p:cNvSpPr>
          <p:nvPr/>
        </p:nvSpPr>
        <p:spPr bwMode="auto">
          <a:xfrm>
            <a:off x="6457952" y="6442075"/>
            <a:ext cx="25685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200" i="1">
                <a:solidFill>
                  <a:srgbClr val="000000"/>
                </a:solidFill>
              </a:rPr>
              <a:t>Nature Communications, July 2014</a:t>
            </a:r>
          </a:p>
        </p:txBody>
      </p:sp>
      <p:pic>
        <p:nvPicPr>
          <p:cNvPr id="25606" name="Shape 31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2" y="1770063"/>
            <a:ext cx="4422775"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Shape 314"/>
          <p:cNvSpPr txBox="1">
            <a:spLocks noChangeArrowheads="1"/>
          </p:cNvSpPr>
          <p:nvPr/>
        </p:nvSpPr>
        <p:spPr bwMode="auto">
          <a:xfrm>
            <a:off x="76202" y="6477000"/>
            <a:ext cx="25685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200" i="1">
                <a:solidFill>
                  <a:srgbClr val="000000"/>
                </a:solidFill>
              </a:rPr>
              <a:t>BDT= Boosted  Decision Trees in TMVA package</a:t>
            </a:r>
          </a:p>
        </p:txBody>
      </p:sp>
      <p:sp>
        <p:nvSpPr>
          <p:cNvPr id="8" name="TextBox 7"/>
          <p:cNvSpPr txBox="1"/>
          <p:nvPr/>
        </p:nvSpPr>
        <p:spPr>
          <a:xfrm>
            <a:off x="7239000" y="685804"/>
            <a:ext cx="1371600" cy="646331"/>
          </a:xfrm>
          <a:prstGeom prst="rect">
            <a:avLst/>
          </a:prstGeom>
          <a:noFill/>
          <a:ln>
            <a:solidFill>
              <a:srgbClr val="FF0000"/>
            </a:solidFill>
          </a:ln>
        </p:spPr>
        <p:txBody>
          <a:bodyPr wrap="square" rtlCol="0">
            <a:spAutoFit/>
          </a:bodyPr>
          <a:lstStyle/>
          <a:p>
            <a:r>
              <a:rPr lang="en-US" dirty="0" smtClean="0">
                <a:solidFill>
                  <a:srgbClr val="FF0000"/>
                </a:solidFill>
              </a:rPr>
              <a:t>Thanks to Pierre </a:t>
            </a:r>
            <a:r>
              <a:rPr lang="en-US" dirty="0" err="1" smtClean="0">
                <a:solidFill>
                  <a:srgbClr val="FF0000"/>
                </a:solidFill>
              </a:rPr>
              <a:t>Baldi</a:t>
            </a:r>
            <a:endParaRPr lang="en-US" dirty="0">
              <a:solidFill>
                <a:srgbClr val="FF0000"/>
              </a:solidFill>
            </a:endParaRPr>
          </a:p>
        </p:txBody>
      </p:sp>
    </p:spTree>
    <p:extLst>
      <p:ext uri="{BB962C8B-B14F-4D97-AF65-F5344CB8AC3E}">
        <p14:creationId xmlns:p14="http://schemas.microsoft.com/office/powerpoint/2010/main" val="730905445"/>
      </p:ext>
    </p:extLst>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Training and Validation Data</a:t>
            </a:r>
          </a:p>
        </p:txBody>
      </p:sp>
      <p:sp>
        <p:nvSpPr>
          <p:cNvPr id="55299" name="Rectangle 2"/>
          <p:cNvSpPr>
            <a:spLocks noChangeArrowheads="1"/>
          </p:cNvSpPr>
          <p:nvPr/>
        </p:nvSpPr>
        <p:spPr bwMode="auto">
          <a:xfrm>
            <a:off x="533400" y="2667000"/>
            <a:ext cx="1447800" cy="1752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55300" name="Rectangle 3"/>
          <p:cNvSpPr>
            <a:spLocks noChangeArrowheads="1"/>
          </p:cNvSpPr>
          <p:nvPr/>
        </p:nvSpPr>
        <p:spPr bwMode="auto">
          <a:xfrm>
            <a:off x="3733800" y="2362200"/>
            <a:ext cx="1219200" cy="1371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55301" name="Rectangle 4"/>
          <p:cNvSpPr>
            <a:spLocks noChangeArrowheads="1"/>
          </p:cNvSpPr>
          <p:nvPr/>
        </p:nvSpPr>
        <p:spPr bwMode="auto">
          <a:xfrm>
            <a:off x="3733800" y="4191000"/>
            <a:ext cx="1219200" cy="3810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55302" name="Line 5"/>
          <p:cNvSpPr>
            <a:spLocks noChangeShapeType="1"/>
          </p:cNvSpPr>
          <p:nvPr/>
        </p:nvSpPr>
        <p:spPr bwMode="auto">
          <a:xfrm flipV="1">
            <a:off x="2209800" y="2816225"/>
            <a:ext cx="1295400" cy="46355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3" name="Line 6"/>
          <p:cNvSpPr>
            <a:spLocks noChangeShapeType="1"/>
          </p:cNvSpPr>
          <p:nvPr/>
        </p:nvSpPr>
        <p:spPr bwMode="auto">
          <a:xfrm>
            <a:off x="2209800" y="3962400"/>
            <a:ext cx="1295400" cy="30480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4" name="Text Box 7"/>
          <p:cNvSpPr txBox="1">
            <a:spLocks noChangeArrowheads="1"/>
          </p:cNvSpPr>
          <p:nvPr/>
        </p:nvSpPr>
        <p:spPr bwMode="auto">
          <a:xfrm>
            <a:off x="533400" y="2286003"/>
            <a:ext cx="140004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a:solidFill>
                  <a:srgbClr val="000000"/>
                </a:solidFill>
                <a:latin typeface="Times New Roman" pitchFamily="18" charset="0"/>
              </a:rPr>
              <a:t>Full Data Set</a:t>
            </a:r>
          </a:p>
        </p:txBody>
      </p:sp>
      <p:sp>
        <p:nvSpPr>
          <p:cNvPr id="55305" name="Text Box 8"/>
          <p:cNvSpPr txBox="1">
            <a:spLocks noChangeArrowheads="1"/>
          </p:cNvSpPr>
          <p:nvPr/>
        </p:nvSpPr>
        <p:spPr bwMode="auto">
          <a:xfrm>
            <a:off x="5029200" y="2743203"/>
            <a:ext cx="146242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a:solidFill>
                  <a:srgbClr val="000000"/>
                </a:solidFill>
                <a:latin typeface="Times New Roman" pitchFamily="18" charset="0"/>
              </a:rPr>
              <a:t>Training Data</a:t>
            </a:r>
          </a:p>
        </p:txBody>
      </p:sp>
      <p:sp>
        <p:nvSpPr>
          <p:cNvPr id="55306" name="Text Box 9"/>
          <p:cNvSpPr txBox="1">
            <a:spLocks noChangeArrowheads="1"/>
          </p:cNvSpPr>
          <p:nvPr/>
        </p:nvSpPr>
        <p:spPr bwMode="auto">
          <a:xfrm>
            <a:off x="5105402" y="4191003"/>
            <a:ext cx="162452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a:solidFill>
                  <a:srgbClr val="000000"/>
                </a:solidFill>
                <a:latin typeface="Times New Roman" pitchFamily="18" charset="0"/>
              </a:rPr>
              <a:t>Validation Data</a:t>
            </a:r>
          </a:p>
        </p:txBody>
      </p:sp>
      <p:sp>
        <p:nvSpPr>
          <p:cNvPr id="41994" name="Text Box 10"/>
          <p:cNvSpPr txBox="1">
            <a:spLocks noChangeArrowheads="1"/>
          </p:cNvSpPr>
          <p:nvPr/>
        </p:nvSpPr>
        <p:spPr bwMode="auto">
          <a:xfrm>
            <a:off x="7161215" y="2438403"/>
            <a:ext cx="1887353" cy="231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a:solidFill>
                  <a:srgbClr val="000000"/>
                </a:solidFill>
                <a:latin typeface="Times New Roman" pitchFamily="18" charset="0"/>
              </a:rPr>
              <a:t>Idea: train each</a:t>
            </a:r>
          </a:p>
          <a:p>
            <a:pPr eaLnBrk="1" hangingPunct="1">
              <a:buClrTx/>
              <a:buFontTx/>
              <a:buNone/>
            </a:pPr>
            <a:r>
              <a:rPr lang="en-US">
                <a:solidFill>
                  <a:srgbClr val="000000"/>
                </a:solidFill>
                <a:latin typeface="Times New Roman" pitchFamily="18" charset="0"/>
              </a:rPr>
              <a:t>model on the</a:t>
            </a:r>
          </a:p>
          <a:p>
            <a:pPr eaLnBrk="1" hangingPunct="1">
              <a:buClrTx/>
              <a:buFontTx/>
              <a:buNone/>
            </a:pPr>
            <a:r>
              <a:rPr lang="en-US">
                <a:solidFill>
                  <a:srgbClr val="000000"/>
                </a:solidFill>
                <a:latin typeface="Times New Roman" pitchFamily="18" charset="0"/>
              </a:rPr>
              <a:t>“training data”</a:t>
            </a:r>
          </a:p>
          <a:p>
            <a:pPr eaLnBrk="1" hangingPunct="1">
              <a:buClrTx/>
              <a:buFontTx/>
              <a:buNone/>
            </a:pPr>
            <a:endParaRPr lang="en-US">
              <a:solidFill>
                <a:srgbClr val="000000"/>
              </a:solidFill>
              <a:latin typeface="Times New Roman" pitchFamily="18" charset="0"/>
            </a:endParaRPr>
          </a:p>
          <a:p>
            <a:pPr eaLnBrk="1" hangingPunct="1">
              <a:buClrTx/>
              <a:buFontTx/>
              <a:buNone/>
            </a:pPr>
            <a:r>
              <a:rPr lang="en-US">
                <a:solidFill>
                  <a:srgbClr val="000000"/>
                </a:solidFill>
                <a:latin typeface="Times New Roman" pitchFamily="18" charset="0"/>
              </a:rPr>
              <a:t>and then test</a:t>
            </a:r>
          </a:p>
          <a:p>
            <a:pPr eaLnBrk="1" hangingPunct="1">
              <a:buClrTx/>
              <a:buFontTx/>
              <a:buNone/>
            </a:pPr>
            <a:r>
              <a:rPr lang="en-US">
                <a:solidFill>
                  <a:srgbClr val="000000"/>
                </a:solidFill>
                <a:latin typeface="Times New Roman" pitchFamily="18" charset="0"/>
              </a:rPr>
              <a:t>each model’s</a:t>
            </a:r>
          </a:p>
          <a:p>
            <a:pPr eaLnBrk="1" hangingPunct="1">
              <a:buClrTx/>
              <a:buFontTx/>
              <a:buNone/>
            </a:pPr>
            <a:r>
              <a:rPr lang="en-US">
                <a:solidFill>
                  <a:srgbClr val="000000"/>
                </a:solidFill>
                <a:latin typeface="Times New Roman" pitchFamily="18" charset="0"/>
              </a:rPr>
              <a:t>accuracy on</a:t>
            </a:r>
          </a:p>
          <a:p>
            <a:pPr eaLnBrk="1" hangingPunct="1">
              <a:buClrTx/>
              <a:buFontTx/>
              <a:buNone/>
            </a:pPr>
            <a:r>
              <a:rPr lang="en-US">
                <a:solidFill>
                  <a:srgbClr val="000000"/>
                </a:solidFill>
                <a:latin typeface="Times New Roman" pitchFamily="18" charset="0"/>
              </a:rPr>
              <a:t>the validation data</a:t>
            </a:r>
          </a:p>
        </p:txBody>
      </p:sp>
      <p:sp>
        <p:nvSpPr>
          <p:cNvPr id="41995" name="Line 11"/>
          <p:cNvSpPr>
            <a:spLocks noChangeShapeType="1"/>
          </p:cNvSpPr>
          <p:nvPr/>
        </p:nvSpPr>
        <p:spPr bwMode="auto">
          <a:xfrm flipH="1" flipV="1">
            <a:off x="6626225" y="3121025"/>
            <a:ext cx="615950" cy="8255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6" name="Line 12"/>
          <p:cNvSpPr>
            <a:spLocks noChangeShapeType="1"/>
          </p:cNvSpPr>
          <p:nvPr/>
        </p:nvSpPr>
        <p:spPr bwMode="auto">
          <a:xfrm flipH="1" flipV="1">
            <a:off x="6778625" y="4492625"/>
            <a:ext cx="387350" cy="8255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1994"/>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41995"/>
                                        </p:tgtEl>
                                        <p:attrNameLst>
                                          <p:attrName>style.visibility</p:attrName>
                                        </p:attrNameLst>
                                      </p:cBhvr>
                                      <p:to>
                                        <p:strVal val="visible"/>
                                      </p:to>
                                    </p:set>
                                  </p:childTnLst>
                                </p:cTn>
                              </p:par>
                              <p:par>
                                <p:cTn id="9" presetID="1" presetClass="entr" fill="hold" grpId="0" nodeType="withEffect">
                                  <p:stCondLst>
                                    <p:cond delay="0"/>
                                  </p:stCondLst>
                                  <p:childTnLst>
                                    <p:set>
                                      <p:cBhvr additive="repl">
                                        <p:cTn id="10" dur="1" fill="hold">
                                          <p:stCondLst>
                                            <p:cond delay="0"/>
                                          </p:stCondLst>
                                        </p:cTn>
                                        <p:tgtEl>
                                          <p:spTgt spid="41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animBg="1"/>
      <p:bldP spid="41996"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dirty="0">
                <a:solidFill>
                  <a:srgbClr val="0000FF"/>
                </a:solidFill>
                <a:latin typeface="Verdana" pitchFamily="34" charset="0"/>
              </a:rPr>
              <a:t> The k-fold Cross-Validation Method</a:t>
            </a:r>
          </a:p>
        </p:txBody>
      </p:sp>
      <p:sp>
        <p:nvSpPr>
          <p:cNvPr id="56323"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450"/>
              </a:spcBef>
              <a:buFont typeface="Verdana" pitchFamily="34" charset="0"/>
              <a:buChar char="•"/>
            </a:pPr>
            <a:r>
              <a:rPr lang="en-US" dirty="0">
                <a:solidFill>
                  <a:srgbClr val="000000"/>
                </a:solidFill>
                <a:latin typeface="Verdana" pitchFamily="34" charset="0"/>
              </a:rPr>
              <a:t>Why just choose one particular 90/10 “split” of the data?</a:t>
            </a:r>
          </a:p>
          <a:p>
            <a:pPr lvl="1" eaLnBrk="1" hangingPunct="1">
              <a:spcBef>
                <a:spcPts val="400"/>
              </a:spcBef>
              <a:buFont typeface="Verdana" pitchFamily="34" charset="0"/>
              <a:buChar char="–"/>
            </a:pPr>
            <a:r>
              <a:rPr lang="en-US" sz="1600" dirty="0">
                <a:solidFill>
                  <a:srgbClr val="000000"/>
                </a:solidFill>
                <a:latin typeface="Verdana" pitchFamily="34" charset="0"/>
              </a:rPr>
              <a:t>In principle we could do this multiple times</a:t>
            </a:r>
          </a:p>
          <a:p>
            <a:pPr lvl="1" eaLnBrk="1" hangingPunct="1">
              <a:spcBef>
                <a:spcPts val="400"/>
              </a:spcBef>
              <a:buClrTx/>
              <a:buFontTx/>
              <a:buNone/>
            </a:pPr>
            <a:endParaRPr lang="en-US" sz="1600" dirty="0">
              <a:solidFill>
                <a:srgbClr val="000000"/>
              </a:solidFill>
              <a:latin typeface="Verdana" pitchFamily="34" charset="0"/>
            </a:endParaRPr>
          </a:p>
          <a:p>
            <a:pPr eaLnBrk="1" hangingPunct="1">
              <a:spcBef>
                <a:spcPts val="450"/>
              </a:spcBef>
              <a:buFont typeface="Verdana" pitchFamily="34" charset="0"/>
              <a:buChar char="•"/>
            </a:pPr>
            <a:r>
              <a:rPr lang="en-US" dirty="0">
                <a:solidFill>
                  <a:srgbClr val="000000"/>
                </a:solidFill>
                <a:latin typeface="Verdana" pitchFamily="34" charset="0"/>
              </a:rPr>
              <a:t>“k-fold Cross-Validation” (e.g., k=10)</a:t>
            </a:r>
          </a:p>
          <a:p>
            <a:pPr lvl="1" eaLnBrk="1" hangingPunct="1">
              <a:spcBef>
                <a:spcPts val="400"/>
              </a:spcBef>
              <a:buFont typeface="Verdana" pitchFamily="34" charset="0"/>
              <a:buChar char="–"/>
            </a:pPr>
            <a:r>
              <a:rPr lang="en-US" sz="1600" dirty="0">
                <a:solidFill>
                  <a:srgbClr val="000000"/>
                </a:solidFill>
                <a:latin typeface="Verdana" pitchFamily="34" charset="0"/>
              </a:rPr>
              <a:t>randomly partition our full data set into k</a:t>
            </a:r>
            <a:r>
              <a:rPr lang="en-US" sz="1600" u="sng" dirty="0">
                <a:solidFill>
                  <a:srgbClr val="000000"/>
                </a:solidFill>
                <a:latin typeface="Verdana" pitchFamily="34" charset="0"/>
              </a:rPr>
              <a:t> disjoint subsets</a:t>
            </a:r>
            <a:r>
              <a:rPr lang="en-US" sz="1600" dirty="0">
                <a:solidFill>
                  <a:srgbClr val="000000"/>
                </a:solidFill>
                <a:latin typeface="Verdana" pitchFamily="34" charset="0"/>
              </a:rPr>
              <a:t> (each roughly of size </a:t>
            </a:r>
            <a:r>
              <a:rPr lang="en-US" sz="1600" dirty="0" smtClean="0">
                <a:solidFill>
                  <a:srgbClr val="000000"/>
                </a:solidFill>
                <a:latin typeface="Verdana" pitchFamily="34" charset="0"/>
              </a:rPr>
              <a:t>n/k, </a:t>
            </a:r>
            <a:r>
              <a:rPr lang="en-US" sz="1600" dirty="0">
                <a:solidFill>
                  <a:srgbClr val="000000"/>
                </a:solidFill>
                <a:latin typeface="Verdana" pitchFamily="34" charset="0"/>
              </a:rPr>
              <a:t>n = total number of training data points)</a:t>
            </a:r>
          </a:p>
          <a:p>
            <a:pPr lvl="2" eaLnBrk="1" hangingPunct="1">
              <a:spcBef>
                <a:spcPts val="400"/>
              </a:spcBef>
              <a:buFont typeface="Verdana" pitchFamily="34" charset="0"/>
              <a:buChar char="•"/>
            </a:pPr>
            <a:r>
              <a:rPr lang="en-US" sz="1600" dirty="0">
                <a:solidFill>
                  <a:srgbClr val="000000"/>
                </a:solidFill>
                <a:latin typeface="Verdana" pitchFamily="34" charset="0"/>
              </a:rPr>
              <a:t>for  </a:t>
            </a:r>
            <a:r>
              <a:rPr lang="en-US" sz="1600" dirty="0" err="1">
                <a:solidFill>
                  <a:srgbClr val="000000"/>
                </a:solidFill>
                <a:latin typeface="Verdana" pitchFamily="34" charset="0"/>
              </a:rPr>
              <a:t>i</a:t>
            </a:r>
            <a:r>
              <a:rPr lang="en-US" sz="1600" dirty="0">
                <a:solidFill>
                  <a:srgbClr val="000000"/>
                </a:solidFill>
                <a:latin typeface="Verdana" pitchFamily="34" charset="0"/>
              </a:rPr>
              <a:t> = 1:10  (here k = 10)</a:t>
            </a:r>
          </a:p>
          <a:p>
            <a:pPr lvl="3" eaLnBrk="1" hangingPunct="1">
              <a:spcBef>
                <a:spcPts val="400"/>
              </a:spcBef>
              <a:buFont typeface="Verdana" pitchFamily="34" charset="0"/>
              <a:buChar char="–"/>
            </a:pPr>
            <a:r>
              <a:rPr lang="en-US" sz="1600" dirty="0">
                <a:solidFill>
                  <a:srgbClr val="000000"/>
                </a:solidFill>
                <a:latin typeface="Verdana" pitchFamily="34" charset="0"/>
              </a:rPr>
              <a:t>train on 90% of data,</a:t>
            </a:r>
          </a:p>
          <a:p>
            <a:pPr lvl="3" eaLnBrk="1" hangingPunct="1">
              <a:spcBef>
                <a:spcPts val="400"/>
              </a:spcBef>
              <a:buFont typeface="Verdana" pitchFamily="34" charset="0"/>
              <a:buChar char="–"/>
            </a:pPr>
            <a:r>
              <a:rPr lang="en-US" sz="1600" dirty="0" err="1">
                <a:solidFill>
                  <a:srgbClr val="000000"/>
                </a:solidFill>
                <a:latin typeface="Verdana" pitchFamily="34" charset="0"/>
              </a:rPr>
              <a:t>Acc</a:t>
            </a:r>
            <a:r>
              <a:rPr lang="en-US" sz="1600" dirty="0">
                <a:solidFill>
                  <a:srgbClr val="000000"/>
                </a:solidFill>
                <a:latin typeface="Verdana" pitchFamily="34" charset="0"/>
              </a:rPr>
              <a:t>(</a:t>
            </a:r>
            <a:r>
              <a:rPr lang="en-US" sz="1600" dirty="0" err="1">
                <a:solidFill>
                  <a:srgbClr val="000000"/>
                </a:solidFill>
                <a:latin typeface="Verdana" pitchFamily="34" charset="0"/>
              </a:rPr>
              <a:t>i</a:t>
            </a:r>
            <a:r>
              <a:rPr lang="en-US" sz="1600" dirty="0">
                <a:solidFill>
                  <a:srgbClr val="000000"/>
                </a:solidFill>
                <a:latin typeface="Verdana" pitchFamily="34" charset="0"/>
              </a:rPr>
              <a:t>) =  accuracy on other 10%</a:t>
            </a:r>
          </a:p>
          <a:p>
            <a:pPr lvl="2" eaLnBrk="1" hangingPunct="1">
              <a:spcBef>
                <a:spcPts val="400"/>
              </a:spcBef>
              <a:buFont typeface="Verdana" pitchFamily="34" charset="0"/>
              <a:buChar char="•"/>
            </a:pPr>
            <a:r>
              <a:rPr lang="en-US" sz="1600" dirty="0">
                <a:solidFill>
                  <a:srgbClr val="000000"/>
                </a:solidFill>
                <a:latin typeface="Verdana" pitchFamily="34" charset="0"/>
              </a:rPr>
              <a:t>end</a:t>
            </a:r>
          </a:p>
          <a:p>
            <a:pPr lvl="2" eaLnBrk="1" hangingPunct="1">
              <a:spcBef>
                <a:spcPts val="400"/>
              </a:spcBef>
              <a:buFont typeface="Verdana" pitchFamily="34" charset="0"/>
              <a:buChar char="•"/>
            </a:pPr>
            <a:r>
              <a:rPr lang="en-US" sz="1600" dirty="0">
                <a:solidFill>
                  <a:srgbClr val="000000"/>
                </a:solidFill>
                <a:latin typeface="Verdana" pitchFamily="34" charset="0"/>
              </a:rPr>
              <a:t>Cross-Validation-Accuracy =  1/k  </a:t>
            </a:r>
            <a:r>
              <a:rPr lang="en-US" sz="2400" dirty="0">
                <a:solidFill>
                  <a:srgbClr val="000000"/>
                </a:solidFill>
                <a:latin typeface="Symbol" pitchFamily="18" charset="2"/>
              </a:rPr>
              <a:t></a:t>
            </a:r>
            <a:r>
              <a:rPr lang="en-US" sz="1600" baseline="-25000" dirty="0" err="1">
                <a:solidFill>
                  <a:srgbClr val="000000"/>
                </a:solidFill>
                <a:latin typeface="Verdana" pitchFamily="34" charset="0"/>
              </a:rPr>
              <a:t>i</a:t>
            </a:r>
            <a:r>
              <a:rPr lang="en-US" sz="1600" dirty="0">
                <a:solidFill>
                  <a:srgbClr val="000000"/>
                </a:solidFill>
                <a:latin typeface="Verdana" pitchFamily="34" charset="0"/>
              </a:rPr>
              <a:t>  </a:t>
            </a:r>
            <a:r>
              <a:rPr lang="en-US" sz="1600" dirty="0" err="1">
                <a:solidFill>
                  <a:srgbClr val="000000"/>
                </a:solidFill>
                <a:latin typeface="Verdana" pitchFamily="34" charset="0"/>
              </a:rPr>
              <a:t>Acc</a:t>
            </a:r>
            <a:r>
              <a:rPr lang="en-US" sz="1600" dirty="0">
                <a:solidFill>
                  <a:srgbClr val="000000"/>
                </a:solidFill>
                <a:latin typeface="Verdana" pitchFamily="34" charset="0"/>
              </a:rPr>
              <a:t>(</a:t>
            </a:r>
            <a:r>
              <a:rPr lang="en-US" sz="1600" dirty="0" err="1">
                <a:solidFill>
                  <a:srgbClr val="000000"/>
                </a:solidFill>
                <a:latin typeface="Verdana" pitchFamily="34" charset="0"/>
              </a:rPr>
              <a:t>i</a:t>
            </a:r>
            <a:r>
              <a:rPr lang="en-US" sz="1600" dirty="0">
                <a:solidFill>
                  <a:srgbClr val="000000"/>
                </a:solidFill>
                <a:latin typeface="Verdana" pitchFamily="34" charset="0"/>
              </a:rPr>
              <a:t>)</a:t>
            </a:r>
          </a:p>
          <a:p>
            <a:pPr lvl="1" eaLnBrk="1" hangingPunct="1">
              <a:spcBef>
                <a:spcPts val="400"/>
              </a:spcBef>
              <a:buFont typeface="Verdana" pitchFamily="34" charset="0"/>
              <a:buChar char="–"/>
            </a:pPr>
            <a:r>
              <a:rPr lang="en-US" sz="1600" dirty="0">
                <a:solidFill>
                  <a:srgbClr val="000000"/>
                </a:solidFill>
                <a:latin typeface="Verdana" pitchFamily="34" charset="0"/>
              </a:rPr>
              <a:t>choose the method with the highest cross-validation accuracy</a:t>
            </a:r>
          </a:p>
          <a:p>
            <a:pPr lvl="1" eaLnBrk="1" hangingPunct="1">
              <a:spcBef>
                <a:spcPts val="400"/>
              </a:spcBef>
              <a:buFont typeface="Verdana" pitchFamily="34" charset="0"/>
              <a:buChar char="–"/>
            </a:pPr>
            <a:r>
              <a:rPr lang="en-US" sz="1600" dirty="0">
                <a:solidFill>
                  <a:srgbClr val="000000"/>
                </a:solidFill>
                <a:latin typeface="Verdana" pitchFamily="34" charset="0"/>
              </a:rPr>
              <a:t>common values for k are 5 and 10</a:t>
            </a:r>
          </a:p>
          <a:p>
            <a:pPr lvl="1" eaLnBrk="1" hangingPunct="1">
              <a:spcBef>
                <a:spcPts val="400"/>
              </a:spcBef>
              <a:buFont typeface="Verdana" pitchFamily="34" charset="0"/>
              <a:buChar char="–"/>
            </a:pPr>
            <a:r>
              <a:rPr lang="en-US" sz="1600" dirty="0">
                <a:solidFill>
                  <a:srgbClr val="000000"/>
                </a:solidFill>
                <a:latin typeface="Verdana" pitchFamily="34" charset="0"/>
              </a:rPr>
              <a:t>Can also do “leave-one-out” where k = n</a:t>
            </a:r>
          </a:p>
          <a:p>
            <a:pPr lvl="1" eaLnBrk="1" hangingPunct="1">
              <a:spcBef>
                <a:spcPts val="400"/>
              </a:spcBef>
              <a:buClrTx/>
              <a:buFontTx/>
              <a:buNone/>
            </a:pPr>
            <a:endParaRPr lang="en-US" sz="1600" dirty="0">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sz="2000" b="1" dirty="0">
                <a:solidFill>
                  <a:srgbClr val="0000FF"/>
                </a:solidFill>
                <a:latin typeface="Verdana" pitchFamily="34" charset="0"/>
              </a:rPr>
              <a:t>Disjoint Validation Data Sets</a:t>
            </a:r>
          </a:p>
        </p:txBody>
      </p:sp>
      <p:sp>
        <p:nvSpPr>
          <p:cNvPr id="46083" name="Rectangle 2"/>
          <p:cNvSpPr>
            <a:spLocks noChangeArrowheads="1"/>
          </p:cNvSpPr>
          <p:nvPr/>
        </p:nvSpPr>
        <p:spPr bwMode="auto">
          <a:xfrm>
            <a:off x="550864" y="2095500"/>
            <a:ext cx="1447800" cy="1752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084" name="Rectangle 3"/>
          <p:cNvSpPr>
            <a:spLocks noChangeArrowheads="1"/>
          </p:cNvSpPr>
          <p:nvPr/>
        </p:nvSpPr>
        <p:spPr bwMode="auto">
          <a:xfrm>
            <a:off x="3657600" y="1943100"/>
            <a:ext cx="1219200" cy="1371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085" name="Rectangle 4"/>
          <p:cNvSpPr>
            <a:spLocks noChangeArrowheads="1"/>
          </p:cNvSpPr>
          <p:nvPr/>
        </p:nvSpPr>
        <p:spPr bwMode="auto">
          <a:xfrm>
            <a:off x="3662363" y="15621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086" name="Line 5"/>
          <p:cNvSpPr>
            <a:spLocks noChangeShapeType="1"/>
          </p:cNvSpPr>
          <p:nvPr/>
        </p:nvSpPr>
        <p:spPr bwMode="auto">
          <a:xfrm flipV="1">
            <a:off x="1981200" y="2508250"/>
            <a:ext cx="1295400" cy="46355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8" name="Text Box 7"/>
          <p:cNvSpPr txBox="1">
            <a:spLocks noChangeArrowheads="1"/>
          </p:cNvSpPr>
          <p:nvPr/>
        </p:nvSpPr>
        <p:spPr bwMode="auto">
          <a:xfrm>
            <a:off x="550863" y="1562101"/>
            <a:ext cx="140004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Full Data Set</a:t>
            </a:r>
          </a:p>
        </p:txBody>
      </p:sp>
      <p:sp>
        <p:nvSpPr>
          <p:cNvPr id="46089" name="Text Box 8"/>
          <p:cNvSpPr txBox="1">
            <a:spLocks noChangeArrowheads="1"/>
          </p:cNvSpPr>
          <p:nvPr/>
        </p:nvSpPr>
        <p:spPr bwMode="auto">
          <a:xfrm>
            <a:off x="4965701" y="3587753"/>
            <a:ext cx="146242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Training Data</a:t>
            </a:r>
          </a:p>
        </p:txBody>
      </p:sp>
      <p:sp>
        <p:nvSpPr>
          <p:cNvPr id="46090" name="Text Box 9"/>
          <p:cNvSpPr txBox="1">
            <a:spLocks noChangeArrowheads="1"/>
          </p:cNvSpPr>
          <p:nvPr/>
        </p:nvSpPr>
        <p:spPr bwMode="auto">
          <a:xfrm>
            <a:off x="4149725" y="1066804"/>
            <a:ext cx="30940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dirty="0">
                <a:solidFill>
                  <a:srgbClr val="000000"/>
                </a:solidFill>
                <a:latin typeface="Times New Roman" pitchFamily="18" charset="0"/>
              </a:rPr>
              <a:t>Validation Data (aka Test Data)</a:t>
            </a:r>
          </a:p>
        </p:txBody>
      </p:sp>
      <p:sp>
        <p:nvSpPr>
          <p:cNvPr id="46094" name="Text Box 13"/>
          <p:cNvSpPr txBox="1">
            <a:spLocks noChangeArrowheads="1"/>
          </p:cNvSpPr>
          <p:nvPr/>
        </p:nvSpPr>
        <p:spPr bwMode="auto">
          <a:xfrm>
            <a:off x="3657600" y="3314700"/>
            <a:ext cx="123974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1</a:t>
            </a:r>
            <a:r>
              <a:rPr lang="en-US" baseline="30000">
                <a:solidFill>
                  <a:srgbClr val="000000"/>
                </a:solidFill>
                <a:latin typeface="Times New Roman" pitchFamily="18" charset="0"/>
              </a:rPr>
              <a:t>st</a:t>
            </a:r>
            <a:r>
              <a:rPr lang="en-US">
                <a:solidFill>
                  <a:srgbClr val="000000"/>
                </a:solidFill>
                <a:latin typeface="Times New Roman" pitchFamily="18" charset="0"/>
              </a:rPr>
              <a:t> partition</a:t>
            </a:r>
          </a:p>
        </p:txBody>
      </p:sp>
      <p:cxnSp>
        <p:nvCxnSpPr>
          <p:cNvPr id="46097" name="Straight Arrow Connector 2"/>
          <p:cNvCxnSpPr>
            <a:cxnSpLocks noChangeShapeType="1"/>
            <a:stCxn id="46090" idx="2"/>
            <a:endCxn id="46085" idx="3"/>
          </p:cNvCxnSpPr>
          <p:nvPr/>
        </p:nvCxnSpPr>
        <p:spPr bwMode="auto">
          <a:xfrm flipH="1">
            <a:off x="4881565" y="1438279"/>
            <a:ext cx="814387" cy="314325"/>
          </a:xfrm>
          <a:prstGeom prst="straightConnector1">
            <a:avLst/>
          </a:prstGeom>
          <a:noFill/>
          <a:ln w="9525" algn="ctr">
            <a:solidFill>
              <a:schemeClr val="tx1"/>
            </a:solidFill>
            <a:round/>
            <a:headEnd/>
            <a:tailEnd type="arrow" w="med" len="med"/>
          </a:ln>
        </p:spPr>
      </p:cxnSp>
      <p:cxnSp>
        <p:nvCxnSpPr>
          <p:cNvPr id="46099" name="Straight Arrow Connector 6"/>
          <p:cNvCxnSpPr>
            <a:cxnSpLocks noChangeShapeType="1"/>
            <a:stCxn id="46089" idx="0"/>
            <a:endCxn id="46084" idx="3"/>
          </p:cNvCxnSpPr>
          <p:nvPr/>
        </p:nvCxnSpPr>
        <p:spPr bwMode="auto">
          <a:xfrm flipH="1" flipV="1">
            <a:off x="4876800" y="2628900"/>
            <a:ext cx="820116" cy="958853"/>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29559149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sz="2000" b="1">
                <a:solidFill>
                  <a:srgbClr val="0000FF"/>
                </a:solidFill>
                <a:latin typeface="Verdana" pitchFamily="34" charset="0"/>
              </a:rPr>
              <a:t>Disjoint Validation Data Sets</a:t>
            </a:r>
          </a:p>
        </p:txBody>
      </p:sp>
      <p:sp>
        <p:nvSpPr>
          <p:cNvPr id="46083" name="Rectangle 2"/>
          <p:cNvSpPr>
            <a:spLocks noChangeArrowheads="1"/>
          </p:cNvSpPr>
          <p:nvPr/>
        </p:nvSpPr>
        <p:spPr bwMode="auto">
          <a:xfrm>
            <a:off x="550864" y="2095500"/>
            <a:ext cx="1447800" cy="1752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084" name="Rectangle 3"/>
          <p:cNvSpPr>
            <a:spLocks noChangeArrowheads="1"/>
          </p:cNvSpPr>
          <p:nvPr/>
        </p:nvSpPr>
        <p:spPr bwMode="auto">
          <a:xfrm>
            <a:off x="3657600" y="1943100"/>
            <a:ext cx="1219200" cy="1371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085" name="Rectangle 4"/>
          <p:cNvSpPr>
            <a:spLocks noChangeArrowheads="1"/>
          </p:cNvSpPr>
          <p:nvPr/>
        </p:nvSpPr>
        <p:spPr bwMode="auto">
          <a:xfrm>
            <a:off x="3662363" y="15621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086" name="Line 5"/>
          <p:cNvSpPr>
            <a:spLocks noChangeShapeType="1"/>
          </p:cNvSpPr>
          <p:nvPr/>
        </p:nvSpPr>
        <p:spPr bwMode="auto">
          <a:xfrm flipV="1">
            <a:off x="1981200" y="2508250"/>
            <a:ext cx="1295400" cy="46355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8" name="Text Box 7"/>
          <p:cNvSpPr txBox="1">
            <a:spLocks noChangeArrowheads="1"/>
          </p:cNvSpPr>
          <p:nvPr/>
        </p:nvSpPr>
        <p:spPr bwMode="auto">
          <a:xfrm>
            <a:off x="550863" y="1562101"/>
            <a:ext cx="140004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Full Data Set</a:t>
            </a:r>
          </a:p>
        </p:txBody>
      </p:sp>
      <p:sp>
        <p:nvSpPr>
          <p:cNvPr id="46089" name="Text Box 8"/>
          <p:cNvSpPr txBox="1">
            <a:spLocks noChangeArrowheads="1"/>
          </p:cNvSpPr>
          <p:nvPr/>
        </p:nvSpPr>
        <p:spPr bwMode="auto">
          <a:xfrm>
            <a:off x="4965701" y="3587753"/>
            <a:ext cx="146242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Training Data</a:t>
            </a:r>
          </a:p>
        </p:txBody>
      </p:sp>
      <p:sp>
        <p:nvSpPr>
          <p:cNvPr id="46090" name="Text Box 9"/>
          <p:cNvSpPr txBox="1">
            <a:spLocks noChangeArrowheads="1"/>
          </p:cNvSpPr>
          <p:nvPr/>
        </p:nvSpPr>
        <p:spPr bwMode="auto">
          <a:xfrm>
            <a:off x="4149725" y="1066804"/>
            <a:ext cx="30940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dirty="0">
                <a:solidFill>
                  <a:srgbClr val="000000"/>
                </a:solidFill>
                <a:latin typeface="Times New Roman" pitchFamily="18" charset="0"/>
              </a:rPr>
              <a:t>Validation Data (aka Test Data)</a:t>
            </a:r>
          </a:p>
        </p:txBody>
      </p:sp>
      <p:sp>
        <p:nvSpPr>
          <p:cNvPr id="46091" name="Rectangle 10"/>
          <p:cNvSpPr>
            <a:spLocks noChangeArrowheads="1"/>
          </p:cNvSpPr>
          <p:nvPr/>
        </p:nvSpPr>
        <p:spPr bwMode="auto">
          <a:xfrm>
            <a:off x="6480175" y="1562100"/>
            <a:ext cx="1219200" cy="1752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092" name="Rectangle 11"/>
          <p:cNvSpPr>
            <a:spLocks noChangeArrowheads="1"/>
          </p:cNvSpPr>
          <p:nvPr/>
        </p:nvSpPr>
        <p:spPr bwMode="auto">
          <a:xfrm>
            <a:off x="6480175" y="19431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094" name="Text Box 13"/>
          <p:cNvSpPr txBox="1">
            <a:spLocks noChangeArrowheads="1"/>
          </p:cNvSpPr>
          <p:nvPr/>
        </p:nvSpPr>
        <p:spPr bwMode="auto">
          <a:xfrm>
            <a:off x="3657600" y="3314700"/>
            <a:ext cx="123974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1</a:t>
            </a:r>
            <a:r>
              <a:rPr lang="en-US" baseline="30000">
                <a:solidFill>
                  <a:srgbClr val="000000"/>
                </a:solidFill>
                <a:latin typeface="Times New Roman" pitchFamily="18" charset="0"/>
              </a:rPr>
              <a:t>st</a:t>
            </a:r>
            <a:r>
              <a:rPr lang="en-US">
                <a:solidFill>
                  <a:srgbClr val="000000"/>
                </a:solidFill>
                <a:latin typeface="Times New Roman" pitchFamily="18" charset="0"/>
              </a:rPr>
              <a:t> partition</a:t>
            </a:r>
          </a:p>
        </p:txBody>
      </p:sp>
      <p:sp>
        <p:nvSpPr>
          <p:cNvPr id="46095" name="Text Box 14"/>
          <p:cNvSpPr txBox="1">
            <a:spLocks noChangeArrowheads="1"/>
          </p:cNvSpPr>
          <p:nvPr/>
        </p:nvSpPr>
        <p:spPr bwMode="auto">
          <a:xfrm>
            <a:off x="6488114" y="3314700"/>
            <a:ext cx="1291036"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2</a:t>
            </a:r>
            <a:r>
              <a:rPr lang="en-US" baseline="30000">
                <a:solidFill>
                  <a:srgbClr val="000000"/>
                </a:solidFill>
                <a:latin typeface="Times New Roman" pitchFamily="18" charset="0"/>
              </a:rPr>
              <a:t>nd</a:t>
            </a:r>
            <a:r>
              <a:rPr lang="en-US">
                <a:solidFill>
                  <a:srgbClr val="000000"/>
                </a:solidFill>
                <a:latin typeface="Times New Roman" pitchFamily="18" charset="0"/>
              </a:rPr>
              <a:t> partition</a:t>
            </a:r>
          </a:p>
        </p:txBody>
      </p:sp>
      <p:cxnSp>
        <p:nvCxnSpPr>
          <p:cNvPr id="46097" name="Straight Arrow Connector 2"/>
          <p:cNvCxnSpPr>
            <a:cxnSpLocks noChangeShapeType="1"/>
            <a:stCxn id="46090" idx="2"/>
            <a:endCxn id="46085" idx="3"/>
          </p:cNvCxnSpPr>
          <p:nvPr/>
        </p:nvCxnSpPr>
        <p:spPr bwMode="auto">
          <a:xfrm flipH="1">
            <a:off x="4881565" y="1438279"/>
            <a:ext cx="814387" cy="314325"/>
          </a:xfrm>
          <a:prstGeom prst="straightConnector1">
            <a:avLst/>
          </a:prstGeom>
          <a:noFill/>
          <a:ln w="9525" algn="ctr">
            <a:solidFill>
              <a:schemeClr val="tx1"/>
            </a:solidFill>
            <a:round/>
            <a:headEnd/>
            <a:tailEnd type="arrow" w="med" len="med"/>
          </a:ln>
        </p:spPr>
      </p:cxnSp>
      <p:cxnSp>
        <p:nvCxnSpPr>
          <p:cNvPr id="46098" name="Straight Arrow Connector 4"/>
          <p:cNvCxnSpPr>
            <a:cxnSpLocks noChangeShapeType="1"/>
            <a:stCxn id="46090" idx="2"/>
            <a:endCxn id="46092" idx="1"/>
          </p:cNvCxnSpPr>
          <p:nvPr/>
        </p:nvCxnSpPr>
        <p:spPr bwMode="auto">
          <a:xfrm>
            <a:off x="5695952" y="1438278"/>
            <a:ext cx="784225" cy="695325"/>
          </a:xfrm>
          <a:prstGeom prst="straightConnector1">
            <a:avLst/>
          </a:prstGeom>
          <a:noFill/>
          <a:ln w="9525" algn="ctr">
            <a:solidFill>
              <a:schemeClr val="tx1"/>
            </a:solidFill>
            <a:round/>
            <a:headEnd/>
            <a:tailEnd type="arrow" w="med" len="med"/>
          </a:ln>
        </p:spPr>
      </p:cxnSp>
      <p:cxnSp>
        <p:nvCxnSpPr>
          <p:cNvPr id="46099" name="Straight Arrow Connector 6"/>
          <p:cNvCxnSpPr>
            <a:cxnSpLocks noChangeShapeType="1"/>
            <a:stCxn id="46089" idx="0"/>
            <a:endCxn id="46084" idx="3"/>
          </p:cNvCxnSpPr>
          <p:nvPr/>
        </p:nvCxnSpPr>
        <p:spPr bwMode="auto">
          <a:xfrm flipH="1" flipV="1">
            <a:off x="4876800" y="2628900"/>
            <a:ext cx="820116" cy="958853"/>
          </a:xfrm>
          <a:prstGeom prst="straightConnector1">
            <a:avLst/>
          </a:prstGeom>
          <a:noFill/>
          <a:ln w="9525" algn="ctr">
            <a:solidFill>
              <a:schemeClr val="tx1"/>
            </a:solidFill>
            <a:round/>
            <a:headEnd/>
            <a:tailEnd type="arrow" w="med" len="med"/>
          </a:ln>
        </p:spPr>
      </p:cxnSp>
      <p:cxnSp>
        <p:nvCxnSpPr>
          <p:cNvPr id="46100" name="Straight Arrow Connector 22"/>
          <p:cNvCxnSpPr>
            <a:cxnSpLocks noChangeShapeType="1"/>
            <a:stCxn id="46089" idx="0"/>
          </p:cNvCxnSpPr>
          <p:nvPr/>
        </p:nvCxnSpPr>
        <p:spPr bwMode="auto">
          <a:xfrm flipV="1">
            <a:off x="5696916" y="2743202"/>
            <a:ext cx="783260" cy="844551"/>
          </a:xfrm>
          <a:prstGeom prst="straightConnector1">
            <a:avLst/>
          </a:prstGeom>
          <a:noFill/>
          <a:ln w="9525" algn="ctr">
            <a:solidFill>
              <a:schemeClr val="tx1"/>
            </a:solidFill>
            <a:round/>
            <a:headEnd/>
            <a:tailEnd type="arrow" w="med" len="med"/>
          </a:ln>
        </p:spPr>
      </p:cxnSp>
      <p:cxnSp>
        <p:nvCxnSpPr>
          <p:cNvPr id="46101" name="Straight Arrow Connector 25"/>
          <p:cNvCxnSpPr>
            <a:cxnSpLocks noChangeShapeType="1"/>
            <a:stCxn id="46089" idx="0"/>
          </p:cNvCxnSpPr>
          <p:nvPr/>
        </p:nvCxnSpPr>
        <p:spPr bwMode="auto">
          <a:xfrm flipV="1">
            <a:off x="5696916" y="1676402"/>
            <a:ext cx="783260" cy="1911351"/>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5667038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sz="2000" b="1">
                <a:solidFill>
                  <a:srgbClr val="0000FF"/>
                </a:solidFill>
                <a:latin typeface="Verdana" pitchFamily="34" charset="0"/>
              </a:rPr>
              <a:t>Disjoint Validation Data Sets</a:t>
            </a:r>
          </a:p>
        </p:txBody>
      </p:sp>
      <p:sp>
        <p:nvSpPr>
          <p:cNvPr id="46083" name="Rectangle 2"/>
          <p:cNvSpPr>
            <a:spLocks noChangeArrowheads="1"/>
          </p:cNvSpPr>
          <p:nvPr/>
        </p:nvSpPr>
        <p:spPr bwMode="auto">
          <a:xfrm>
            <a:off x="550864" y="2095500"/>
            <a:ext cx="1447800" cy="1752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084" name="Rectangle 3"/>
          <p:cNvSpPr>
            <a:spLocks noChangeArrowheads="1"/>
          </p:cNvSpPr>
          <p:nvPr/>
        </p:nvSpPr>
        <p:spPr bwMode="auto">
          <a:xfrm>
            <a:off x="3657600" y="1943100"/>
            <a:ext cx="1219200" cy="1371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085" name="Rectangle 4"/>
          <p:cNvSpPr>
            <a:spLocks noChangeArrowheads="1"/>
          </p:cNvSpPr>
          <p:nvPr/>
        </p:nvSpPr>
        <p:spPr bwMode="auto">
          <a:xfrm>
            <a:off x="3662363" y="15621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086" name="Line 5"/>
          <p:cNvSpPr>
            <a:spLocks noChangeShapeType="1"/>
          </p:cNvSpPr>
          <p:nvPr/>
        </p:nvSpPr>
        <p:spPr bwMode="auto">
          <a:xfrm flipV="1">
            <a:off x="1981200" y="2508250"/>
            <a:ext cx="1295400" cy="46355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7" name="Line 6"/>
          <p:cNvSpPr>
            <a:spLocks noChangeShapeType="1"/>
          </p:cNvSpPr>
          <p:nvPr/>
        </p:nvSpPr>
        <p:spPr bwMode="auto">
          <a:xfrm>
            <a:off x="1981200" y="3581400"/>
            <a:ext cx="1219200" cy="60960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8" name="Text Box 7"/>
          <p:cNvSpPr txBox="1">
            <a:spLocks noChangeArrowheads="1"/>
          </p:cNvSpPr>
          <p:nvPr/>
        </p:nvSpPr>
        <p:spPr bwMode="auto">
          <a:xfrm>
            <a:off x="550863" y="1562101"/>
            <a:ext cx="140004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Full Data Set</a:t>
            </a:r>
          </a:p>
        </p:txBody>
      </p:sp>
      <p:sp>
        <p:nvSpPr>
          <p:cNvPr id="46089" name="Text Box 8"/>
          <p:cNvSpPr txBox="1">
            <a:spLocks noChangeArrowheads="1"/>
          </p:cNvSpPr>
          <p:nvPr/>
        </p:nvSpPr>
        <p:spPr bwMode="auto">
          <a:xfrm>
            <a:off x="4965701" y="3587753"/>
            <a:ext cx="146242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Training Data</a:t>
            </a:r>
          </a:p>
        </p:txBody>
      </p:sp>
      <p:sp>
        <p:nvSpPr>
          <p:cNvPr id="46090" name="Text Box 9"/>
          <p:cNvSpPr txBox="1">
            <a:spLocks noChangeArrowheads="1"/>
          </p:cNvSpPr>
          <p:nvPr/>
        </p:nvSpPr>
        <p:spPr bwMode="auto">
          <a:xfrm>
            <a:off x="4149725" y="1066804"/>
            <a:ext cx="30940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Validation Data (aka Test Data)</a:t>
            </a:r>
          </a:p>
        </p:txBody>
      </p:sp>
      <p:sp>
        <p:nvSpPr>
          <p:cNvPr id="46091" name="Rectangle 10"/>
          <p:cNvSpPr>
            <a:spLocks noChangeArrowheads="1"/>
          </p:cNvSpPr>
          <p:nvPr/>
        </p:nvSpPr>
        <p:spPr bwMode="auto">
          <a:xfrm>
            <a:off x="6480175" y="1562100"/>
            <a:ext cx="1219200" cy="17526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092" name="Rectangle 11"/>
          <p:cNvSpPr>
            <a:spLocks noChangeArrowheads="1"/>
          </p:cNvSpPr>
          <p:nvPr/>
        </p:nvSpPr>
        <p:spPr bwMode="auto">
          <a:xfrm>
            <a:off x="6480175" y="19431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093" name="Text Box 12"/>
          <p:cNvSpPr txBox="1">
            <a:spLocks noChangeArrowheads="1"/>
          </p:cNvSpPr>
          <p:nvPr/>
        </p:nvSpPr>
        <p:spPr bwMode="auto">
          <a:xfrm>
            <a:off x="7772400" y="2743200"/>
            <a:ext cx="118850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Validation </a:t>
            </a:r>
          </a:p>
          <a:p>
            <a:pPr eaLnBrk="1" hangingPunct="1">
              <a:buClrTx/>
              <a:buFontTx/>
              <a:buNone/>
            </a:pPr>
            <a:r>
              <a:rPr lang="en-US">
                <a:solidFill>
                  <a:srgbClr val="000000"/>
                </a:solidFill>
                <a:latin typeface="Times New Roman" pitchFamily="18" charset="0"/>
              </a:rPr>
              <a:t>Data</a:t>
            </a:r>
          </a:p>
        </p:txBody>
      </p:sp>
      <p:sp>
        <p:nvSpPr>
          <p:cNvPr id="46094" name="Text Box 13"/>
          <p:cNvSpPr txBox="1">
            <a:spLocks noChangeArrowheads="1"/>
          </p:cNvSpPr>
          <p:nvPr/>
        </p:nvSpPr>
        <p:spPr bwMode="auto">
          <a:xfrm>
            <a:off x="3657600" y="3314700"/>
            <a:ext cx="123974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1</a:t>
            </a:r>
            <a:r>
              <a:rPr lang="en-US" baseline="30000">
                <a:solidFill>
                  <a:srgbClr val="000000"/>
                </a:solidFill>
                <a:latin typeface="Times New Roman" pitchFamily="18" charset="0"/>
              </a:rPr>
              <a:t>st</a:t>
            </a:r>
            <a:r>
              <a:rPr lang="en-US">
                <a:solidFill>
                  <a:srgbClr val="000000"/>
                </a:solidFill>
                <a:latin typeface="Times New Roman" pitchFamily="18" charset="0"/>
              </a:rPr>
              <a:t> partition</a:t>
            </a:r>
          </a:p>
        </p:txBody>
      </p:sp>
      <p:sp>
        <p:nvSpPr>
          <p:cNvPr id="46095" name="Text Box 14"/>
          <p:cNvSpPr txBox="1">
            <a:spLocks noChangeArrowheads="1"/>
          </p:cNvSpPr>
          <p:nvPr/>
        </p:nvSpPr>
        <p:spPr bwMode="auto">
          <a:xfrm>
            <a:off x="6488114" y="3314700"/>
            <a:ext cx="1291036"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2</a:t>
            </a:r>
            <a:r>
              <a:rPr lang="en-US" baseline="30000">
                <a:solidFill>
                  <a:srgbClr val="000000"/>
                </a:solidFill>
                <a:latin typeface="Times New Roman" pitchFamily="18" charset="0"/>
              </a:rPr>
              <a:t>nd</a:t>
            </a:r>
            <a:r>
              <a:rPr lang="en-US">
                <a:solidFill>
                  <a:srgbClr val="000000"/>
                </a:solidFill>
                <a:latin typeface="Times New Roman" pitchFamily="18" charset="0"/>
              </a:rPr>
              <a:t> partition</a:t>
            </a:r>
          </a:p>
        </p:txBody>
      </p:sp>
      <p:sp>
        <p:nvSpPr>
          <p:cNvPr id="46096" name="Rectangle 10"/>
          <p:cNvSpPr>
            <a:spLocks noChangeArrowheads="1"/>
          </p:cNvSpPr>
          <p:nvPr/>
        </p:nvSpPr>
        <p:spPr bwMode="auto">
          <a:xfrm>
            <a:off x="3198813" y="4419600"/>
            <a:ext cx="1219200" cy="1905000"/>
          </a:xfrm>
          <a:prstGeom prst="rect">
            <a:avLst/>
          </a:prstGeom>
          <a:solidFill>
            <a:srgbClr val="618FFD"/>
          </a:solidFill>
          <a:ln w="12600">
            <a:solidFill>
              <a:srgbClr val="000000"/>
            </a:solidFill>
            <a:miter lim="800000"/>
            <a:headEnd/>
            <a:tailEnd/>
          </a:ln>
        </p:spPr>
        <p:txBody>
          <a:bodyPr wrap="none" anchor="ctr"/>
          <a:lstStyle/>
          <a:p>
            <a:endParaRPr lang="en-US"/>
          </a:p>
        </p:txBody>
      </p:sp>
      <p:cxnSp>
        <p:nvCxnSpPr>
          <p:cNvPr id="46097" name="Straight Arrow Connector 2"/>
          <p:cNvCxnSpPr>
            <a:cxnSpLocks noChangeShapeType="1"/>
            <a:stCxn id="46090" idx="2"/>
            <a:endCxn id="46085" idx="3"/>
          </p:cNvCxnSpPr>
          <p:nvPr/>
        </p:nvCxnSpPr>
        <p:spPr bwMode="auto">
          <a:xfrm flipH="1">
            <a:off x="4881565" y="1438279"/>
            <a:ext cx="814387" cy="314325"/>
          </a:xfrm>
          <a:prstGeom prst="straightConnector1">
            <a:avLst/>
          </a:prstGeom>
          <a:noFill/>
          <a:ln w="9525" algn="ctr">
            <a:solidFill>
              <a:schemeClr val="tx1"/>
            </a:solidFill>
            <a:round/>
            <a:headEnd/>
            <a:tailEnd type="arrow" w="med" len="med"/>
          </a:ln>
        </p:spPr>
      </p:cxnSp>
      <p:cxnSp>
        <p:nvCxnSpPr>
          <p:cNvPr id="46098" name="Straight Arrow Connector 4"/>
          <p:cNvCxnSpPr>
            <a:cxnSpLocks noChangeShapeType="1"/>
            <a:stCxn id="46090" idx="2"/>
            <a:endCxn id="46092" idx="1"/>
          </p:cNvCxnSpPr>
          <p:nvPr/>
        </p:nvCxnSpPr>
        <p:spPr bwMode="auto">
          <a:xfrm>
            <a:off x="5695952" y="1438278"/>
            <a:ext cx="784225" cy="695325"/>
          </a:xfrm>
          <a:prstGeom prst="straightConnector1">
            <a:avLst/>
          </a:prstGeom>
          <a:noFill/>
          <a:ln w="9525" algn="ctr">
            <a:solidFill>
              <a:schemeClr val="tx1"/>
            </a:solidFill>
            <a:round/>
            <a:headEnd/>
            <a:tailEnd type="arrow" w="med" len="med"/>
          </a:ln>
        </p:spPr>
      </p:cxnSp>
      <p:cxnSp>
        <p:nvCxnSpPr>
          <p:cNvPr id="46099" name="Straight Arrow Connector 6"/>
          <p:cNvCxnSpPr>
            <a:cxnSpLocks noChangeShapeType="1"/>
            <a:stCxn id="46089" idx="0"/>
            <a:endCxn id="46084" idx="3"/>
          </p:cNvCxnSpPr>
          <p:nvPr/>
        </p:nvCxnSpPr>
        <p:spPr bwMode="auto">
          <a:xfrm flipH="1" flipV="1">
            <a:off x="4876800" y="2628900"/>
            <a:ext cx="820116" cy="958853"/>
          </a:xfrm>
          <a:prstGeom prst="straightConnector1">
            <a:avLst/>
          </a:prstGeom>
          <a:noFill/>
          <a:ln w="9525" algn="ctr">
            <a:solidFill>
              <a:schemeClr val="tx1"/>
            </a:solidFill>
            <a:round/>
            <a:headEnd/>
            <a:tailEnd type="arrow" w="med" len="med"/>
          </a:ln>
        </p:spPr>
      </p:cxnSp>
      <p:cxnSp>
        <p:nvCxnSpPr>
          <p:cNvPr id="46100" name="Straight Arrow Connector 22"/>
          <p:cNvCxnSpPr>
            <a:cxnSpLocks noChangeShapeType="1"/>
            <a:stCxn id="46089" idx="0"/>
          </p:cNvCxnSpPr>
          <p:nvPr/>
        </p:nvCxnSpPr>
        <p:spPr bwMode="auto">
          <a:xfrm flipV="1">
            <a:off x="5696916" y="2743202"/>
            <a:ext cx="783260" cy="844551"/>
          </a:xfrm>
          <a:prstGeom prst="straightConnector1">
            <a:avLst/>
          </a:prstGeom>
          <a:noFill/>
          <a:ln w="9525" algn="ctr">
            <a:solidFill>
              <a:schemeClr val="tx1"/>
            </a:solidFill>
            <a:round/>
            <a:headEnd/>
            <a:tailEnd type="arrow" w="med" len="med"/>
          </a:ln>
        </p:spPr>
      </p:cxnSp>
      <p:cxnSp>
        <p:nvCxnSpPr>
          <p:cNvPr id="46101" name="Straight Arrow Connector 25"/>
          <p:cNvCxnSpPr>
            <a:cxnSpLocks noChangeShapeType="1"/>
            <a:stCxn id="46089" idx="0"/>
          </p:cNvCxnSpPr>
          <p:nvPr/>
        </p:nvCxnSpPr>
        <p:spPr bwMode="auto">
          <a:xfrm flipV="1">
            <a:off x="5696916" y="1676402"/>
            <a:ext cx="783260" cy="1911351"/>
          </a:xfrm>
          <a:prstGeom prst="straightConnector1">
            <a:avLst/>
          </a:prstGeom>
          <a:noFill/>
          <a:ln w="9525" algn="ctr">
            <a:solidFill>
              <a:schemeClr val="tx1"/>
            </a:solidFill>
            <a:round/>
            <a:headEnd/>
            <a:tailEnd type="arrow" w="med" len="med"/>
          </a:ln>
        </p:spPr>
      </p:cxnSp>
      <p:sp>
        <p:nvSpPr>
          <p:cNvPr id="46102" name="Rectangle 10"/>
          <p:cNvSpPr>
            <a:spLocks noChangeArrowheads="1"/>
          </p:cNvSpPr>
          <p:nvPr/>
        </p:nvSpPr>
        <p:spPr bwMode="auto">
          <a:xfrm>
            <a:off x="4800600" y="4419600"/>
            <a:ext cx="1219200" cy="19050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103" name="Rectangle 10"/>
          <p:cNvSpPr>
            <a:spLocks noChangeArrowheads="1"/>
          </p:cNvSpPr>
          <p:nvPr/>
        </p:nvSpPr>
        <p:spPr bwMode="auto">
          <a:xfrm>
            <a:off x="6415088" y="4419600"/>
            <a:ext cx="1219200" cy="1905000"/>
          </a:xfrm>
          <a:prstGeom prst="rect">
            <a:avLst/>
          </a:prstGeom>
          <a:solidFill>
            <a:srgbClr val="618FFD"/>
          </a:solidFill>
          <a:ln w="12600">
            <a:solidFill>
              <a:srgbClr val="000000"/>
            </a:solidFill>
            <a:miter lim="800000"/>
            <a:headEnd/>
            <a:tailEnd/>
          </a:ln>
        </p:spPr>
        <p:txBody>
          <a:bodyPr wrap="none" anchor="ctr"/>
          <a:lstStyle/>
          <a:p>
            <a:endParaRPr lang="en-US"/>
          </a:p>
        </p:txBody>
      </p:sp>
      <p:sp>
        <p:nvSpPr>
          <p:cNvPr id="46104" name="Rectangle 11"/>
          <p:cNvSpPr>
            <a:spLocks noChangeArrowheads="1"/>
          </p:cNvSpPr>
          <p:nvPr/>
        </p:nvSpPr>
        <p:spPr bwMode="auto">
          <a:xfrm>
            <a:off x="3198813" y="51816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105" name="Rectangle 11"/>
          <p:cNvSpPr>
            <a:spLocks noChangeArrowheads="1"/>
          </p:cNvSpPr>
          <p:nvPr/>
        </p:nvSpPr>
        <p:spPr bwMode="auto">
          <a:xfrm>
            <a:off x="4800600" y="55626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106" name="Rectangle 11"/>
          <p:cNvSpPr>
            <a:spLocks noChangeArrowheads="1"/>
          </p:cNvSpPr>
          <p:nvPr/>
        </p:nvSpPr>
        <p:spPr bwMode="auto">
          <a:xfrm>
            <a:off x="6419088" y="5943600"/>
            <a:ext cx="1219200" cy="381000"/>
          </a:xfrm>
          <a:prstGeom prst="rect">
            <a:avLst/>
          </a:prstGeom>
          <a:solidFill>
            <a:srgbClr val="FC0128"/>
          </a:solidFill>
          <a:ln w="12600">
            <a:solidFill>
              <a:srgbClr val="000000"/>
            </a:solidFill>
            <a:miter lim="800000"/>
            <a:headEnd/>
            <a:tailEnd/>
          </a:ln>
        </p:spPr>
        <p:txBody>
          <a:bodyPr wrap="none" anchor="ctr"/>
          <a:lstStyle/>
          <a:p>
            <a:endParaRPr lang="en-US"/>
          </a:p>
        </p:txBody>
      </p:sp>
      <p:sp>
        <p:nvSpPr>
          <p:cNvPr id="46107" name="Text Box 13"/>
          <p:cNvSpPr txBox="1">
            <a:spLocks noChangeArrowheads="1"/>
          </p:cNvSpPr>
          <p:nvPr/>
        </p:nvSpPr>
        <p:spPr bwMode="auto">
          <a:xfrm>
            <a:off x="3198814" y="6324604"/>
            <a:ext cx="126538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3</a:t>
            </a:r>
            <a:r>
              <a:rPr lang="en-US" baseline="30000">
                <a:solidFill>
                  <a:srgbClr val="000000"/>
                </a:solidFill>
                <a:latin typeface="Times New Roman" pitchFamily="18" charset="0"/>
              </a:rPr>
              <a:t>rd</a:t>
            </a:r>
            <a:r>
              <a:rPr lang="en-US">
                <a:solidFill>
                  <a:srgbClr val="000000"/>
                </a:solidFill>
                <a:latin typeface="Times New Roman" pitchFamily="18" charset="0"/>
              </a:rPr>
              <a:t> partition</a:t>
            </a:r>
          </a:p>
        </p:txBody>
      </p:sp>
      <p:sp>
        <p:nvSpPr>
          <p:cNvPr id="46108" name="Text Box 13"/>
          <p:cNvSpPr txBox="1">
            <a:spLocks noChangeArrowheads="1"/>
          </p:cNvSpPr>
          <p:nvPr/>
        </p:nvSpPr>
        <p:spPr bwMode="auto">
          <a:xfrm>
            <a:off x="4806952" y="6335717"/>
            <a:ext cx="125737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a:solidFill>
                  <a:srgbClr val="000000"/>
                </a:solidFill>
                <a:latin typeface="Times New Roman" pitchFamily="18" charset="0"/>
              </a:rPr>
              <a:t>4</a:t>
            </a:r>
            <a:r>
              <a:rPr lang="en-US" baseline="30000">
                <a:solidFill>
                  <a:srgbClr val="000000"/>
                </a:solidFill>
                <a:latin typeface="Times New Roman" pitchFamily="18" charset="0"/>
              </a:rPr>
              <a:t>th</a:t>
            </a:r>
            <a:r>
              <a:rPr lang="en-US">
                <a:solidFill>
                  <a:srgbClr val="000000"/>
                </a:solidFill>
                <a:latin typeface="Times New Roman" pitchFamily="18" charset="0"/>
              </a:rPr>
              <a:t> partition</a:t>
            </a:r>
          </a:p>
        </p:txBody>
      </p:sp>
      <p:sp>
        <p:nvSpPr>
          <p:cNvPr id="29" name="Text Box 13"/>
          <p:cNvSpPr txBox="1">
            <a:spLocks noChangeArrowheads="1"/>
          </p:cNvSpPr>
          <p:nvPr/>
        </p:nvSpPr>
        <p:spPr bwMode="auto">
          <a:xfrm>
            <a:off x="6407152" y="6336533"/>
            <a:ext cx="125737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cs typeface="Arial" charset="0"/>
              </a:defRPr>
            </a:lvl9pPr>
          </a:lstStyle>
          <a:p>
            <a:pPr eaLnBrk="1" hangingPunct="1">
              <a:buClrTx/>
              <a:buFontTx/>
              <a:buNone/>
            </a:pPr>
            <a:r>
              <a:rPr lang="en-US" dirty="0" smtClean="0">
                <a:solidFill>
                  <a:srgbClr val="000000"/>
                </a:solidFill>
                <a:latin typeface="Times New Roman" pitchFamily="18" charset="0"/>
              </a:rPr>
              <a:t>5</a:t>
            </a:r>
            <a:r>
              <a:rPr lang="en-US" baseline="30000" dirty="0" smtClean="0">
                <a:solidFill>
                  <a:srgbClr val="000000"/>
                </a:solidFill>
                <a:latin typeface="Times New Roman" pitchFamily="18" charset="0"/>
              </a:rPr>
              <a:t>th</a:t>
            </a:r>
            <a:r>
              <a:rPr lang="en-US" dirty="0" smtClean="0">
                <a:solidFill>
                  <a:srgbClr val="000000"/>
                </a:solidFill>
                <a:latin typeface="Times New Roman" pitchFamily="18" charset="0"/>
              </a:rPr>
              <a:t> </a:t>
            </a:r>
            <a:r>
              <a:rPr lang="en-US" dirty="0">
                <a:solidFill>
                  <a:srgbClr val="000000"/>
                </a:solidFill>
                <a:latin typeface="Times New Roman" pitchFamily="18" charset="0"/>
              </a:rPr>
              <a:t>partition</a:t>
            </a:r>
          </a:p>
        </p:txBody>
      </p:sp>
    </p:spTree>
    <p:extLst>
      <p:ext uri="{BB962C8B-B14F-4D97-AF65-F5344CB8AC3E}">
        <p14:creationId xmlns:p14="http://schemas.microsoft.com/office/powerpoint/2010/main" val="19505498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More on Cross-Validation</a:t>
            </a:r>
          </a:p>
        </p:txBody>
      </p:sp>
      <p:sp>
        <p:nvSpPr>
          <p:cNvPr id="59395"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450"/>
              </a:spcBef>
              <a:buFont typeface="Verdana" pitchFamily="34" charset="0"/>
              <a:buChar char="•"/>
            </a:pPr>
            <a:r>
              <a:rPr lang="en-US">
                <a:solidFill>
                  <a:srgbClr val="000000"/>
                </a:solidFill>
                <a:latin typeface="Verdana" pitchFamily="34" charset="0"/>
              </a:rPr>
              <a:t>Notes</a:t>
            </a:r>
          </a:p>
          <a:p>
            <a:pPr lvl="1" eaLnBrk="1" hangingPunct="1">
              <a:spcBef>
                <a:spcPts val="400"/>
              </a:spcBef>
              <a:buFont typeface="Verdana" pitchFamily="34" charset="0"/>
              <a:buChar char="–"/>
            </a:pPr>
            <a:r>
              <a:rPr lang="en-US" sz="1600">
                <a:solidFill>
                  <a:srgbClr val="000000"/>
                </a:solidFill>
                <a:latin typeface="Verdana" pitchFamily="34" charset="0"/>
              </a:rPr>
              <a:t>cross-validation generates an approximate estimate of how well the learned model will do on “unseen” data</a:t>
            </a: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Font typeface="Verdana" pitchFamily="34" charset="0"/>
              <a:buChar char="–"/>
            </a:pPr>
            <a:r>
              <a:rPr lang="en-US" sz="1600">
                <a:solidFill>
                  <a:srgbClr val="000000"/>
                </a:solidFill>
                <a:latin typeface="Verdana" pitchFamily="34" charset="0"/>
              </a:rPr>
              <a:t>by averaging over different partitions it is more robust than just a single train/validate partition of the data</a:t>
            </a: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Font typeface="Verdana" pitchFamily="34" charset="0"/>
              <a:buChar char="–"/>
            </a:pPr>
            <a:r>
              <a:rPr lang="en-US" sz="1600">
                <a:solidFill>
                  <a:srgbClr val="000000"/>
                </a:solidFill>
                <a:latin typeface="Verdana" pitchFamily="34" charset="0"/>
              </a:rPr>
              <a:t>“k-fold” cross-validation is a generalization</a:t>
            </a:r>
          </a:p>
          <a:p>
            <a:pPr lvl="2" eaLnBrk="1" hangingPunct="1">
              <a:spcBef>
                <a:spcPts val="400"/>
              </a:spcBef>
              <a:buFont typeface="Verdana" pitchFamily="34" charset="0"/>
              <a:buChar char="•"/>
            </a:pPr>
            <a:r>
              <a:rPr lang="en-US" sz="1600">
                <a:solidFill>
                  <a:srgbClr val="000000"/>
                </a:solidFill>
                <a:latin typeface="Verdana" pitchFamily="34" charset="0"/>
              </a:rPr>
              <a:t>partition data into disjoint validation subsets of size n/k</a:t>
            </a:r>
          </a:p>
          <a:p>
            <a:pPr lvl="2" eaLnBrk="1" hangingPunct="1">
              <a:spcBef>
                <a:spcPts val="400"/>
              </a:spcBef>
              <a:buFont typeface="Verdana" pitchFamily="34" charset="0"/>
              <a:buChar char="•"/>
            </a:pPr>
            <a:r>
              <a:rPr lang="en-US" sz="1600">
                <a:solidFill>
                  <a:srgbClr val="000000"/>
                </a:solidFill>
                <a:latin typeface="Verdana" pitchFamily="34" charset="0"/>
              </a:rPr>
              <a:t>train, validate, and average over the v partitions</a:t>
            </a:r>
          </a:p>
          <a:p>
            <a:pPr lvl="2" eaLnBrk="1" hangingPunct="1">
              <a:spcBef>
                <a:spcPts val="400"/>
              </a:spcBef>
              <a:buFont typeface="Verdana" pitchFamily="34" charset="0"/>
              <a:buChar char="•"/>
            </a:pPr>
            <a:r>
              <a:rPr lang="en-US" sz="1600">
                <a:solidFill>
                  <a:srgbClr val="000000"/>
                </a:solidFill>
                <a:latin typeface="Verdana" pitchFamily="34" charset="0"/>
              </a:rPr>
              <a:t>e.g., k=10 is commonly used</a:t>
            </a:r>
          </a:p>
          <a:p>
            <a:pPr lvl="2"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Font typeface="Verdana" pitchFamily="34" charset="0"/>
              <a:buChar char="–"/>
            </a:pPr>
            <a:r>
              <a:rPr lang="en-US" sz="1600">
                <a:solidFill>
                  <a:srgbClr val="000000"/>
                </a:solidFill>
                <a:latin typeface="Verdana" pitchFamily="34" charset="0"/>
              </a:rPr>
              <a:t>k-fold cross-validation is approximately k times computationally more expensive than just fitting a model to all of the data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422279"/>
            <a:ext cx="5943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400" b="1">
                <a:solidFill>
                  <a:srgbClr val="0000FF"/>
                </a:solidFill>
              </a:rPr>
              <a:t>You will be expected to know</a:t>
            </a:r>
          </a:p>
        </p:txBody>
      </p:sp>
      <p:sp>
        <p:nvSpPr>
          <p:cNvPr id="7171" name="Text Box 2"/>
          <p:cNvSpPr txBox="1">
            <a:spLocks noChangeArrowheads="1"/>
          </p:cNvSpPr>
          <p:nvPr/>
        </p:nvSpPr>
        <p:spPr bwMode="auto">
          <a:xfrm>
            <a:off x="457200" y="1143004"/>
            <a:ext cx="8229600"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SzPct val="45000"/>
              <a:buFont typeface="Wingdings" pitchFamily="2" charset="2"/>
              <a:buChar char=""/>
            </a:pPr>
            <a:r>
              <a:rPr lang="en-US" sz="2000">
                <a:solidFill>
                  <a:srgbClr val="000000"/>
                </a:solidFill>
              </a:rPr>
              <a:t> Understand Attributes, Error function, Classification,</a:t>
            </a:r>
          </a:p>
          <a:p>
            <a:pPr eaLnBrk="1" hangingPunct="1">
              <a:buClrTx/>
              <a:buSzPct val="45000"/>
              <a:buFontTx/>
              <a:buNone/>
            </a:pPr>
            <a:r>
              <a:rPr lang="en-US" sz="2000">
                <a:solidFill>
                  <a:srgbClr val="000000"/>
                </a:solidFill>
              </a:rPr>
              <a:t> Regression, Hypothesis (Predictor function) </a:t>
            </a:r>
          </a:p>
          <a:p>
            <a:pPr eaLnBrk="1" hangingPunct="1">
              <a:buClrTx/>
              <a:buSzPct val="45000"/>
              <a:buFontTx/>
              <a:buNone/>
            </a:pPr>
            <a:endParaRPr lang="en-US" sz="2000">
              <a:solidFill>
                <a:srgbClr val="000000"/>
              </a:solidFill>
            </a:endParaRPr>
          </a:p>
          <a:p>
            <a:pPr eaLnBrk="1" hangingPunct="1">
              <a:buSzPct val="45000"/>
              <a:buFont typeface="Wingdings" pitchFamily="2" charset="2"/>
              <a:buChar char=""/>
            </a:pPr>
            <a:r>
              <a:rPr lang="en-US" sz="2000">
                <a:solidFill>
                  <a:srgbClr val="000000"/>
                </a:solidFill>
              </a:rPr>
              <a:t> What is Supervised Learning?</a:t>
            </a:r>
          </a:p>
          <a:p>
            <a:pPr eaLnBrk="1" hangingPunct="1">
              <a:buClrTx/>
              <a:buSzPct val="45000"/>
              <a:buFontTx/>
              <a:buNone/>
            </a:pPr>
            <a:endParaRPr lang="en-US" sz="2000">
              <a:solidFill>
                <a:srgbClr val="000000"/>
              </a:solidFill>
            </a:endParaRPr>
          </a:p>
          <a:p>
            <a:pPr eaLnBrk="1" hangingPunct="1">
              <a:buSzPct val="45000"/>
              <a:buFont typeface="Wingdings" pitchFamily="2" charset="2"/>
              <a:buChar char=""/>
            </a:pPr>
            <a:r>
              <a:rPr lang="en-US" sz="2000">
                <a:solidFill>
                  <a:srgbClr val="000000"/>
                </a:solidFill>
              </a:rPr>
              <a:t> Decision Tree Algorithm</a:t>
            </a:r>
          </a:p>
          <a:p>
            <a:pPr eaLnBrk="1" hangingPunct="1">
              <a:buClrTx/>
              <a:buSzPct val="45000"/>
              <a:buFontTx/>
              <a:buNone/>
            </a:pPr>
            <a:endParaRPr lang="en-US" sz="2000">
              <a:solidFill>
                <a:srgbClr val="000000"/>
              </a:solidFill>
            </a:endParaRPr>
          </a:p>
          <a:p>
            <a:pPr eaLnBrk="1" hangingPunct="1">
              <a:buSzPct val="45000"/>
              <a:buFont typeface="Wingdings" pitchFamily="2" charset="2"/>
              <a:buChar char=""/>
            </a:pPr>
            <a:r>
              <a:rPr lang="en-US" sz="2000">
                <a:solidFill>
                  <a:srgbClr val="000000"/>
                </a:solidFill>
              </a:rPr>
              <a:t> Entropy</a:t>
            </a:r>
          </a:p>
          <a:p>
            <a:pPr eaLnBrk="1" hangingPunct="1">
              <a:buClrTx/>
              <a:buSzPct val="45000"/>
              <a:buFontTx/>
              <a:buNone/>
            </a:pPr>
            <a:endParaRPr lang="en-US" sz="2000">
              <a:solidFill>
                <a:srgbClr val="000000"/>
              </a:solidFill>
            </a:endParaRPr>
          </a:p>
          <a:p>
            <a:pPr eaLnBrk="1" hangingPunct="1">
              <a:buSzPct val="45000"/>
              <a:buFont typeface="Wingdings" pitchFamily="2" charset="2"/>
              <a:buChar char=""/>
            </a:pPr>
            <a:r>
              <a:rPr lang="en-US" sz="2000">
                <a:solidFill>
                  <a:srgbClr val="000000"/>
                </a:solidFill>
              </a:rPr>
              <a:t> Information Gain</a:t>
            </a:r>
          </a:p>
          <a:p>
            <a:pPr eaLnBrk="1" hangingPunct="1">
              <a:buClrTx/>
              <a:buSzPct val="45000"/>
              <a:buFontTx/>
              <a:buNone/>
            </a:pPr>
            <a:endParaRPr lang="en-US" sz="2000">
              <a:solidFill>
                <a:srgbClr val="000000"/>
              </a:solidFill>
            </a:endParaRPr>
          </a:p>
          <a:p>
            <a:pPr eaLnBrk="1" hangingPunct="1">
              <a:buSzPct val="45000"/>
              <a:buFont typeface="Wingdings" pitchFamily="2" charset="2"/>
              <a:buChar char=""/>
            </a:pPr>
            <a:r>
              <a:rPr lang="en-US" sz="2000">
                <a:solidFill>
                  <a:srgbClr val="000000"/>
                </a:solidFill>
              </a:rPr>
              <a:t> Tradeoff between train and test with model complexity</a:t>
            </a:r>
          </a:p>
          <a:p>
            <a:pPr eaLnBrk="1" hangingPunct="1">
              <a:buClrTx/>
              <a:buSzPct val="45000"/>
              <a:buFontTx/>
              <a:buNone/>
            </a:pPr>
            <a:endParaRPr lang="en-US" sz="2000">
              <a:solidFill>
                <a:srgbClr val="000000"/>
              </a:solidFill>
            </a:endParaRPr>
          </a:p>
          <a:p>
            <a:pPr eaLnBrk="1" hangingPunct="1">
              <a:buSzPct val="45000"/>
              <a:buFont typeface="Wingdings" pitchFamily="2" charset="2"/>
              <a:buChar char=""/>
            </a:pPr>
            <a:r>
              <a:rPr lang="en-US" sz="2000">
                <a:solidFill>
                  <a:srgbClr val="000000"/>
                </a:solidFill>
              </a:rPr>
              <a:t> Cross validation</a:t>
            </a:r>
          </a:p>
        </p:txBody>
      </p:sp>
    </p:spTree>
    <p:extLst>
      <p:ext uri="{BB962C8B-B14F-4D97-AF65-F5344CB8AC3E}">
        <p14:creationId xmlns:p14="http://schemas.microsoft.com/office/powerpoint/2010/main" val="12589516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cs typeface="Arial" pitchFamily="34" charset="0"/>
              </a:defRPr>
            </a:lvl9pPr>
          </a:lstStyle>
          <a:p>
            <a:pPr eaLnBrk="1" hangingPunct="1">
              <a:buClrTx/>
              <a:buFontTx/>
              <a:buNone/>
            </a:pPr>
            <a:r>
              <a:rPr lang="en-US" sz="2000" b="1">
                <a:solidFill>
                  <a:srgbClr val="0000FF"/>
                </a:solidFill>
                <a:latin typeface="Verdana" pitchFamily="34" charset="0"/>
              </a:rPr>
              <a:t>Summary</a:t>
            </a:r>
          </a:p>
        </p:txBody>
      </p:sp>
      <p:sp>
        <p:nvSpPr>
          <p:cNvPr id="61443" name="Text Box 2"/>
          <p:cNvSpPr txBox="1">
            <a:spLocks noChangeArrowheads="1"/>
          </p:cNvSpPr>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bg1"/>
                </a:solidFill>
                <a:latin typeface="Arial" pitchFamily="34" charset="0"/>
                <a:cs typeface="Arial" pitchFamily="34" charset="0"/>
              </a:defRPr>
            </a:lvl9pPr>
          </a:lstStyle>
          <a:p>
            <a:pPr eaLnBrk="1" hangingPunct="1">
              <a:spcBef>
                <a:spcPts val="450"/>
              </a:spcBef>
              <a:buFont typeface="Verdana" pitchFamily="34" charset="0"/>
              <a:buChar char="•"/>
            </a:pPr>
            <a:r>
              <a:rPr lang="en-US">
                <a:solidFill>
                  <a:srgbClr val="000000"/>
                </a:solidFill>
                <a:latin typeface="Verdana" pitchFamily="34" charset="0"/>
              </a:rPr>
              <a:t>Inductive learning</a:t>
            </a:r>
          </a:p>
          <a:p>
            <a:pPr lvl="1" eaLnBrk="1" hangingPunct="1">
              <a:spcBef>
                <a:spcPts val="400"/>
              </a:spcBef>
              <a:buFont typeface="Verdana" pitchFamily="34" charset="0"/>
              <a:buChar char="–"/>
            </a:pPr>
            <a:r>
              <a:rPr lang="en-US" sz="1600">
                <a:solidFill>
                  <a:srgbClr val="000000"/>
                </a:solidFill>
                <a:latin typeface="Verdana" pitchFamily="34" charset="0"/>
              </a:rPr>
              <a:t>Error function, class of hypothesis/models {h}</a:t>
            </a:r>
          </a:p>
          <a:p>
            <a:pPr lvl="1" eaLnBrk="1" hangingPunct="1">
              <a:spcBef>
                <a:spcPts val="400"/>
              </a:spcBef>
              <a:buFont typeface="Verdana" pitchFamily="34" charset="0"/>
              <a:buChar char="–"/>
            </a:pPr>
            <a:r>
              <a:rPr lang="en-US" sz="1600">
                <a:solidFill>
                  <a:srgbClr val="000000"/>
                </a:solidFill>
                <a:latin typeface="Verdana" pitchFamily="34" charset="0"/>
              </a:rPr>
              <a:t>Want to minimize E on our training data</a:t>
            </a:r>
          </a:p>
          <a:p>
            <a:pPr lvl="1" eaLnBrk="1" hangingPunct="1">
              <a:spcBef>
                <a:spcPts val="400"/>
              </a:spcBef>
              <a:buFont typeface="Verdana" pitchFamily="34" charset="0"/>
              <a:buChar char="–"/>
            </a:pPr>
            <a:r>
              <a:rPr lang="en-US" sz="1600">
                <a:solidFill>
                  <a:srgbClr val="000000"/>
                </a:solidFill>
                <a:latin typeface="Verdana" pitchFamily="34" charset="0"/>
              </a:rPr>
              <a:t>Example: decision tree learning</a:t>
            </a:r>
          </a:p>
          <a:p>
            <a:pPr lvl="1" eaLnBrk="1" hangingPunct="1">
              <a:spcBef>
                <a:spcPts val="400"/>
              </a:spcBef>
              <a:buClrTx/>
              <a:buFontTx/>
              <a:buNone/>
            </a:pPr>
            <a:endParaRPr lang="en-US" sz="1600">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Generalization</a:t>
            </a:r>
          </a:p>
          <a:p>
            <a:pPr lvl="1" eaLnBrk="1" hangingPunct="1">
              <a:spcBef>
                <a:spcPts val="400"/>
              </a:spcBef>
              <a:buFont typeface="Verdana" pitchFamily="34" charset="0"/>
              <a:buChar char="–"/>
            </a:pPr>
            <a:r>
              <a:rPr lang="en-US" sz="1600">
                <a:solidFill>
                  <a:srgbClr val="000000"/>
                </a:solidFill>
                <a:latin typeface="Verdana" pitchFamily="34" charset="0"/>
              </a:rPr>
              <a:t>Training data error is over-optimistic</a:t>
            </a:r>
          </a:p>
          <a:p>
            <a:pPr lvl="1" eaLnBrk="1" hangingPunct="1">
              <a:spcBef>
                <a:spcPts val="400"/>
              </a:spcBef>
              <a:buFont typeface="Verdana" pitchFamily="34" charset="0"/>
              <a:buChar char="–"/>
            </a:pPr>
            <a:r>
              <a:rPr lang="en-US" sz="1600">
                <a:solidFill>
                  <a:srgbClr val="000000"/>
                </a:solidFill>
                <a:latin typeface="Verdana" pitchFamily="34" charset="0"/>
              </a:rPr>
              <a:t>We want to see performance on test data</a:t>
            </a:r>
          </a:p>
          <a:p>
            <a:pPr lvl="1" eaLnBrk="1" hangingPunct="1">
              <a:spcBef>
                <a:spcPts val="400"/>
              </a:spcBef>
              <a:buFont typeface="Verdana" pitchFamily="34" charset="0"/>
              <a:buChar char="–"/>
            </a:pPr>
            <a:r>
              <a:rPr lang="en-US" sz="1600">
                <a:solidFill>
                  <a:srgbClr val="000000"/>
                </a:solidFill>
                <a:latin typeface="Verdana" pitchFamily="34" charset="0"/>
              </a:rPr>
              <a:t>Cross-validation is a useful practical approach</a:t>
            </a:r>
          </a:p>
          <a:p>
            <a:pPr lvl="1" eaLnBrk="1" hangingPunct="1">
              <a:spcBef>
                <a:spcPts val="400"/>
              </a:spcBef>
              <a:buClrTx/>
              <a:buFontTx/>
              <a:buNone/>
            </a:pPr>
            <a:endParaRPr lang="en-US" sz="1600">
              <a:solidFill>
                <a:srgbClr val="000000"/>
              </a:solidFill>
              <a:latin typeface="Verdana" pitchFamily="34" charset="0"/>
            </a:endParaRPr>
          </a:p>
          <a:p>
            <a:pPr eaLnBrk="1" hangingPunct="1">
              <a:spcBef>
                <a:spcPts val="450"/>
              </a:spcBef>
              <a:buFont typeface="Verdana" pitchFamily="34" charset="0"/>
              <a:buChar char="•"/>
            </a:pPr>
            <a:r>
              <a:rPr lang="en-US">
                <a:solidFill>
                  <a:srgbClr val="000000"/>
                </a:solidFill>
                <a:latin typeface="Verdana" pitchFamily="34" charset="0"/>
              </a:rPr>
              <a:t>Learning to recognize faces</a:t>
            </a:r>
          </a:p>
          <a:p>
            <a:pPr lvl="1" eaLnBrk="1" hangingPunct="1">
              <a:spcBef>
                <a:spcPts val="400"/>
              </a:spcBef>
              <a:buFont typeface="Verdana" pitchFamily="34" charset="0"/>
              <a:buChar char="–"/>
            </a:pPr>
            <a:r>
              <a:rPr lang="en-US" sz="1600">
                <a:solidFill>
                  <a:srgbClr val="000000"/>
                </a:solidFill>
                <a:latin typeface="Verdana" pitchFamily="34" charset="0"/>
              </a:rPr>
              <a:t>Viola-Jones algorithm: state-of-the-art face detector, entirely learned from data, using boosting+decision-stumps</a:t>
            </a:r>
          </a:p>
          <a:p>
            <a:pPr lvl="1" eaLnBrk="1" hangingPunct="1">
              <a:spcBef>
                <a:spcPts val="400"/>
              </a:spcBef>
              <a:buClrTx/>
              <a:buFontTx/>
              <a:buNone/>
            </a:pPr>
            <a:endParaRPr lang="en-US" sz="1600">
              <a:solidFill>
                <a:srgbClr val="000000"/>
              </a:solidFill>
              <a:latin typeface="Verdana" pitchFamily="34" charset="0"/>
            </a:endParaRPr>
          </a:p>
          <a:p>
            <a:pPr lvl="1" eaLnBrk="1" hangingPunct="1">
              <a:spcBef>
                <a:spcPts val="400"/>
              </a:spcBef>
              <a:buClrTx/>
              <a:buFontTx/>
              <a:buNone/>
            </a:pPr>
            <a:endParaRPr lang="en-US" sz="1600">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74664" y="372550"/>
            <a:ext cx="8153400" cy="1020762"/>
          </a:xfrm>
        </p:spPr>
        <p:txBody>
          <a:bodyPr>
            <a:normAutofit fontScale="90000"/>
          </a:bodyPr>
          <a:lstStyle/>
          <a:p>
            <a:r>
              <a:rPr lang="en-US" dirty="0" smtClean="0">
                <a:latin typeface="Calibri" charset="0"/>
              </a:rPr>
              <a:t>Application to Extra</a:t>
            </a:r>
            <a:r>
              <a:rPr lang="en-US" dirty="0">
                <a:latin typeface="Calibri" charset="0"/>
              </a:rPr>
              <a:t>-Tropical Cyclones</a:t>
            </a:r>
          </a:p>
        </p:txBody>
      </p:sp>
      <p:pic>
        <p:nvPicPr>
          <p:cNvPr id="83973" name="Picture 3" descr="alltra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44" y="1725988"/>
            <a:ext cx="7300921" cy="414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5"/>
          <p:cNvSpPr txBox="1">
            <a:spLocks noChangeArrowheads="1"/>
          </p:cNvSpPr>
          <p:nvPr/>
        </p:nvSpPr>
        <p:spPr bwMode="auto">
          <a:xfrm>
            <a:off x="5960467" y="1219200"/>
            <a:ext cx="31854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1200" dirty="0" smtClean="0">
                <a:latin typeface="Verdana" charset="0"/>
              </a:rPr>
              <a:t>Gaffney et al, </a:t>
            </a:r>
            <a:r>
              <a:rPr lang="en-US" sz="1200" i="1" dirty="0" smtClean="0">
                <a:latin typeface="Verdana" charset="0"/>
              </a:rPr>
              <a:t>Climate Dynamics</a:t>
            </a:r>
            <a:r>
              <a:rPr lang="en-US" sz="1200" dirty="0" smtClean="0">
                <a:latin typeface="Verdana" charset="0"/>
              </a:rPr>
              <a:t>, 2007</a:t>
            </a:r>
            <a:endParaRPr lang="en-US" sz="1200" dirty="0">
              <a:latin typeface="Verdana" charset="0"/>
            </a:endParaRPr>
          </a:p>
        </p:txBody>
      </p:sp>
      <p:sp>
        <p:nvSpPr>
          <p:cNvPr id="6" name="TextBox 5"/>
          <p:cNvSpPr txBox="1"/>
          <p:nvPr/>
        </p:nvSpPr>
        <p:spPr>
          <a:xfrm>
            <a:off x="7181850" y="76204"/>
            <a:ext cx="18288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Padhraic</a:t>
            </a:r>
            <a:r>
              <a:rPr lang="en-US" dirty="0" smtClean="0">
                <a:solidFill>
                  <a:srgbClr val="FF0000"/>
                </a:solidFill>
              </a:rPr>
              <a:t> Smyth</a:t>
            </a:r>
            <a:endParaRPr lang="en-US" dirty="0">
              <a:solidFill>
                <a:srgbClr val="FF0000"/>
              </a:solidFill>
            </a:endParaRPr>
          </a:p>
        </p:txBody>
      </p:sp>
    </p:spTree>
    <p:extLst>
      <p:ext uri="{BB962C8B-B14F-4D97-AF65-F5344CB8AC3E}">
        <p14:creationId xmlns:p14="http://schemas.microsoft.com/office/powerpoint/2010/main" val="402631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21" name="Picture 4" descr="cluster1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969407"/>
            <a:ext cx="38195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5" descr="cluster2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3966607"/>
            <a:ext cx="38735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6" descr="cluster3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4004707"/>
            <a:ext cx="4021138"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7" descr="alltraj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50" y="955116"/>
            <a:ext cx="38687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5" name="Line 8"/>
          <p:cNvSpPr>
            <a:spLocks noChangeShapeType="1"/>
          </p:cNvSpPr>
          <p:nvPr/>
        </p:nvSpPr>
        <p:spPr bwMode="auto">
          <a:xfrm>
            <a:off x="4286250" y="2023503"/>
            <a:ext cx="7239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6026" name="Line 9"/>
          <p:cNvSpPr>
            <a:spLocks noChangeShapeType="1"/>
          </p:cNvSpPr>
          <p:nvPr/>
        </p:nvSpPr>
        <p:spPr bwMode="auto">
          <a:xfrm>
            <a:off x="4146552" y="3242703"/>
            <a:ext cx="901700" cy="660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6027" name="Line 10"/>
          <p:cNvSpPr>
            <a:spLocks noChangeShapeType="1"/>
          </p:cNvSpPr>
          <p:nvPr/>
        </p:nvSpPr>
        <p:spPr bwMode="auto">
          <a:xfrm>
            <a:off x="2089150" y="3268103"/>
            <a:ext cx="0" cy="5969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6028" name="Text Box 11"/>
          <p:cNvSpPr txBox="1">
            <a:spLocks noChangeArrowheads="1"/>
          </p:cNvSpPr>
          <p:nvPr/>
        </p:nvSpPr>
        <p:spPr bwMode="auto">
          <a:xfrm>
            <a:off x="5146677" y="632854"/>
            <a:ext cx="21611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1800" b="1">
                <a:solidFill>
                  <a:srgbClr val="0000FF"/>
                </a:solidFill>
                <a:latin typeface="Verdana" charset="0"/>
              </a:rPr>
              <a:t>Iceland Cluster</a:t>
            </a:r>
          </a:p>
        </p:txBody>
      </p:sp>
      <p:sp>
        <p:nvSpPr>
          <p:cNvPr id="86029" name="Text Box 12"/>
          <p:cNvSpPr txBox="1">
            <a:spLocks noChangeArrowheads="1"/>
          </p:cNvSpPr>
          <p:nvPr/>
        </p:nvSpPr>
        <p:spPr bwMode="auto">
          <a:xfrm>
            <a:off x="5108575" y="3630053"/>
            <a:ext cx="25314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1800" b="1">
                <a:solidFill>
                  <a:srgbClr val="0000FF"/>
                </a:solidFill>
                <a:latin typeface="Verdana" charset="0"/>
              </a:rPr>
              <a:t>Horizontal Cluster</a:t>
            </a:r>
          </a:p>
        </p:txBody>
      </p:sp>
      <p:sp>
        <p:nvSpPr>
          <p:cNvPr id="86030" name="Text Box 13"/>
          <p:cNvSpPr txBox="1">
            <a:spLocks noChangeArrowheads="1"/>
          </p:cNvSpPr>
          <p:nvPr/>
        </p:nvSpPr>
        <p:spPr bwMode="auto">
          <a:xfrm>
            <a:off x="231775" y="3680854"/>
            <a:ext cx="25202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1800" b="1">
                <a:solidFill>
                  <a:srgbClr val="0000FF"/>
                </a:solidFill>
                <a:latin typeface="Verdana" charset="0"/>
              </a:rPr>
              <a:t>Greenland Cluster</a:t>
            </a:r>
          </a:p>
        </p:txBody>
      </p:sp>
      <p:sp>
        <p:nvSpPr>
          <p:cNvPr id="86031" name="Text Box 14"/>
          <p:cNvSpPr txBox="1">
            <a:spLocks noChangeArrowheads="1"/>
          </p:cNvSpPr>
          <p:nvPr/>
        </p:nvSpPr>
        <p:spPr bwMode="auto">
          <a:xfrm>
            <a:off x="295276" y="632854"/>
            <a:ext cx="18966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r>
              <a:rPr lang="en-US" sz="1800" b="1">
                <a:latin typeface="Verdana" charset="0"/>
              </a:rPr>
              <a:t>Original Data</a:t>
            </a:r>
          </a:p>
        </p:txBody>
      </p:sp>
      <p:sp>
        <p:nvSpPr>
          <p:cNvPr id="13" name="TextBox 12"/>
          <p:cNvSpPr txBox="1"/>
          <p:nvPr/>
        </p:nvSpPr>
        <p:spPr>
          <a:xfrm>
            <a:off x="7181850" y="76204"/>
            <a:ext cx="18288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Padhraic</a:t>
            </a:r>
            <a:r>
              <a:rPr lang="en-US" dirty="0" smtClean="0">
                <a:solidFill>
                  <a:srgbClr val="FF0000"/>
                </a:solidFill>
              </a:rPr>
              <a:t> Smyth</a:t>
            </a:r>
            <a:endParaRPr lang="en-US" dirty="0">
              <a:solidFill>
                <a:srgbClr val="FF0000"/>
              </a:solidFill>
            </a:endParaRPr>
          </a:p>
        </p:txBody>
      </p:sp>
    </p:spTree>
    <p:extLst>
      <p:ext uri="{BB962C8B-B14F-4D97-AF65-F5344CB8AC3E}">
        <p14:creationId xmlns:p14="http://schemas.microsoft.com/office/powerpoint/2010/main" val="745814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61436" y="503238"/>
            <a:ext cx="8782564" cy="1020762"/>
          </a:xfrm>
        </p:spPr>
        <p:txBody>
          <a:bodyPr>
            <a:normAutofit fontScale="90000"/>
          </a:bodyPr>
          <a:lstStyle/>
          <a:p>
            <a:r>
              <a:rPr lang="en-US" dirty="0">
                <a:latin typeface="Calibri" charset="0"/>
              </a:rPr>
              <a:t>Cluster Shapes for Pacific </a:t>
            </a:r>
            <a:r>
              <a:rPr lang="en-US" dirty="0" smtClean="0">
                <a:latin typeface="Calibri" charset="0"/>
              </a:rPr>
              <a:t>Typhoon Tracks</a:t>
            </a:r>
            <a:endParaRPr lang="en-US" dirty="0">
              <a:latin typeface="Calibri" charset="0"/>
            </a:endParaRPr>
          </a:p>
        </p:txBody>
      </p:sp>
      <p:pic>
        <p:nvPicPr>
          <p:cNvPr id="88068" name="Picture 3" descr="reg_traj_WNP_K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44600"/>
            <a:ext cx="65151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4"/>
          <p:cNvSpPr>
            <a:spLocks noChangeArrowheads="1"/>
          </p:cNvSpPr>
          <p:nvPr/>
        </p:nvSpPr>
        <p:spPr bwMode="auto">
          <a:xfrm>
            <a:off x="6380693" y="1090715"/>
            <a:ext cx="27510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t>Camargo et al,  </a:t>
            </a:r>
            <a:r>
              <a:rPr lang="en-US" sz="1400" i="1" dirty="0" smtClean="0"/>
              <a:t>J. Climate</a:t>
            </a:r>
            <a:r>
              <a:rPr lang="en-US" sz="1400" dirty="0" smtClean="0"/>
              <a:t>, 2007</a:t>
            </a:r>
            <a:endParaRPr lang="en-US" sz="1400" dirty="0"/>
          </a:p>
        </p:txBody>
      </p:sp>
      <p:sp>
        <p:nvSpPr>
          <p:cNvPr id="5" name="TextBox 4"/>
          <p:cNvSpPr txBox="1"/>
          <p:nvPr/>
        </p:nvSpPr>
        <p:spPr>
          <a:xfrm>
            <a:off x="7181850" y="76204"/>
            <a:ext cx="18288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Padhraic</a:t>
            </a:r>
            <a:r>
              <a:rPr lang="en-US" dirty="0" smtClean="0">
                <a:solidFill>
                  <a:srgbClr val="FF0000"/>
                </a:solidFill>
              </a:rPr>
              <a:t> Smyth</a:t>
            </a:r>
            <a:endParaRPr lang="en-US" dirty="0">
              <a:solidFill>
                <a:srgbClr val="FF0000"/>
              </a:solidFill>
            </a:endParaRPr>
          </a:p>
        </p:txBody>
      </p:sp>
    </p:spTree>
    <p:extLst>
      <p:ext uri="{BB962C8B-B14F-4D97-AF65-F5344CB8AC3E}">
        <p14:creationId xmlns:p14="http://schemas.microsoft.com/office/powerpoint/2010/main" val="16190341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H(\, \frac{6}{12},\frac{6}{12} \,) = -\frac{6}{12} \log_2(\frac{6}{12}) - \frac{6}{12} \log_2(\frac{6}{12}) \quad = 1 \mbox{bit}$$&#10;&#10;\end{document} "/>
  <p:tag name="FILENAME" val="TP_tmp"/>
  <p:tag name="FORMAT" val="pngmono"/>
  <p:tag name="RES" val="600"/>
  <p:tag name="BLEND" val="0"/>
  <p:tag name="TRANSPARENT" val="0"/>
  <p:tag name="TBUG" val="0"/>
  <p:tag name="ALLOWFS" val="0"/>
  <p:tag name="ORIGWIDTH" val="226"/>
  <p:tag name="PICTUREFILESIZE" val="457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IG(\mbox{Patrons}) = 1 \  - \  \big[ \frac{2}{12} H(0,1) + \frac{4}{12} H(1,0) + \frac{6}{12} H(\frac{2}{6},\frac{4}{6}) \big] \quad = 0.541 \ \mbox{bits}$$&#10;\end{document} "/>
  <p:tag name="FILENAME" val="TP_tmp"/>
  <p:tag name="FORMAT" val="pngmono"/>
  <p:tag name="RES" val="600"/>
  <p:tag name="BLEND" val="0"/>
  <p:tag name="TRANSPARENT" val="0"/>
  <p:tag name="TBUG" val="0"/>
  <p:tag name="ALLOWFS" val="0"/>
  <p:tag name="ORIGWIDTH" val="325"/>
  <p:tag name="PICTUREFILESIZE" val="5617"/>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IG(\mbox{Type}) = 1 \  - \  \big[ \frac{2}{12} H(\frac{1}{2},\frac{1}{2}) + \frac{2}{12} H(\frac{1}{2},\frac{1}{2}) + \frac{4}{12} H(\frac{2}{4},\frac{2}{4}) +\frac{4}{12} H(\frac{2}{4},\frac{2}{4})  \big] \quad = 0 \ \mbox{bits}$$&#10;\end{document} "/>
  <p:tag name="FILENAME" val="TP_tmp"/>
  <p:tag name="FORMAT" val="pngmono"/>
  <p:tag name="RES" val="600"/>
  <p:tag name="BLEND" val="0"/>
  <p:tag name="TRANSPARENT" val="0"/>
  <p:tag name="TBUG" val="0"/>
  <p:tag name="ALLOWFS" val="0"/>
  <p:tag name="ORIGWIDTH" val="345"/>
  <p:tag name="PICTUREFILESIZE" val="7066"/>
</p:tagLst>
</file>

<file path=ppt/theme/theme1.xml><?xml version="1.0" encoding="utf-8"?>
<a:theme xmlns:a="http://schemas.openxmlformats.org/drawingml/2006/main" name="ATI Fu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ATI Full.thmx</Template>
  <TotalTime>22470</TotalTime>
  <Words>3725</Words>
  <Application>Microsoft Office PowerPoint</Application>
  <PresentationFormat>On-screen Show (4:3)</PresentationFormat>
  <Paragraphs>736</Paragraphs>
  <Slides>67</Slides>
  <Notes>54</Notes>
  <HiddenSlides>2</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ATI Full</vt:lpstr>
      <vt:lpstr>Introduction to Machine Learning</vt:lpstr>
      <vt:lpstr>Outline</vt:lpstr>
      <vt:lpstr>PowerPoint Presentation</vt:lpstr>
      <vt:lpstr>PowerPoint Presentation</vt:lpstr>
      <vt:lpstr>PowerPoint Presentation</vt:lpstr>
      <vt:lpstr>Higgs Boson Detection</vt:lpstr>
      <vt:lpstr>Application to Extra-Tropical Cyclones</vt:lpstr>
      <vt:lpstr>PowerPoint Presentation</vt:lpstr>
      <vt:lpstr>Cluster Shapes for Pacific Typhoon Tracks</vt:lpstr>
      <vt:lpstr> TROPICAL CYCLONES Western North Pacific </vt:lpstr>
      <vt:lpstr>An ICS Undergraduate Success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Complete architectures for intelligence?</vt:lpstr>
      <vt:lpstr>Automated Learning</vt:lpstr>
      <vt:lpstr>Importance of representation</vt:lpstr>
      <vt:lpstr>PowerPoint Presentation</vt:lpstr>
      <vt:lpstr>PowerPoint Presentation</vt:lpstr>
      <vt:lpstr>Training Data for Supervised Learning</vt:lpstr>
      <vt:lpstr>PowerPoint Presentation</vt:lpstr>
      <vt:lpstr>PowerPoint Presentation</vt:lpstr>
      <vt:lpstr>PowerPoint Presentation</vt:lpstr>
      <vt:lpstr>PowerPoint Presentation</vt:lpstr>
      <vt:lpstr>Our training data example (again)</vt:lpstr>
      <vt:lpstr>PowerPoint Presentation</vt:lpstr>
      <vt:lpstr>Decision Tree Learning</vt:lpstr>
      <vt:lpstr>Decision Tree Representations</vt:lpstr>
      <vt:lpstr>PowerPoint Presentation</vt:lpstr>
      <vt:lpstr>PowerPoint Presentation</vt:lpstr>
      <vt:lpstr>PowerPoint Presentation</vt:lpstr>
      <vt:lpstr>PowerPoint Presentation</vt:lpstr>
      <vt:lpstr>Entropy and Information</vt:lpstr>
      <vt:lpstr>Entropy and Information</vt:lpstr>
      <vt:lpstr>PowerPoint Presentation</vt:lpstr>
      <vt:lpstr>PowerPoint Presentation</vt:lpstr>
      <vt:lpstr>PowerPoint Presentation</vt:lpstr>
      <vt:lpstr>PowerPoint Presentation</vt:lpstr>
      <vt:lpstr>PowerPoint Presentation</vt:lpstr>
      <vt:lpstr>PowerPoint Presentation</vt:lpstr>
      <vt:lpstr>True Tree (left)     versus      Learned Tree (right)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Classifiers</dc:title>
  <dc:creator>Information &amp; Computer Sciences</dc:creator>
  <cp:lastModifiedBy>Lathrop,Richard</cp:lastModifiedBy>
  <cp:revision>166</cp:revision>
  <cp:lastPrinted>2016-11-25T22:47:47Z</cp:lastPrinted>
  <dcterms:created xsi:type="dcterms:W3CDTF">2003-12-18T04:23:21Z</dcterms:created>
  <dcterms:modified xsi:type="dcterms:W3CDTF">2018-03-13T17:00:19Z</dcterms:modified>
</cp:coreProperties>
</file>