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854" r:id="rId2"/>
  </p:sldMasterIdLst>
  <p:notesMasterIdLst>
    <p:notesMasterId r:id="rId42"/>
  </p:notesMasterIdLst>
  <p:sldIdLst>
    <p:sldId id="256" r:id="rId3"/>
    <p:sldId id="338" r:id="rId4"/>
    <p:sldId id="340" r:id="rId5"/>
    <p:sldId id="339" r:id="rId6"/>
    <p:sldId id="342" r:id="rId7"/>
    <p:sldId id="343" r:id="rId8"/>
    <p:sldId id="344" r:id="rId9"/>
    <p:sldId id="345" r:id="rId10"/>
    <p:sldId id="346" r:id="rId11"/>
    <p:sldId id="350" r:id="rId12"/>
    <p:sldId id="351" r:id="rId13"/>
    <p:sldId id="347" r:id="rId14"/>
    <p:sldId id="348" r:id="rId15"/>
    <p:sldId id="354" r:id="rId16"/>
    <p:sldId id="311" r:id="rId17"/>
    <p:sldId id="355" r:id="rId18"/>
    <p:sldId id="356" r:id="rId19"/>
    <p:sldId id="317" r:id="rId20"/>
    <p:sldId id="318" r:id="rId21"/>
    <p:sldId id="319" r:id="rId22"/>
    <p:sldId id="357"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58" r:id="rId39"/>
    <p:sldId id="288" r:id="rId40"/>
    <p:sldId id="291" r:id="rId41"/>
  </p:sldIdLst>
  <p:sldSz cx="9144000" cy="6858000" type="screen4x3"/>
  <p:notesSz cx="6858000" cy="9144000"/>
  <p:custDataLst>
    <p:tags r:id="rId43"/>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48"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21.xml"/><Relationship Id="rId3" Type="http://schemas.openxmlformats.org/officeDocument/2006/relationships/slide" Target="slides/slide3.xml"/><Relationship Id="rId7" Type="http://schemas.openxmlformats.org/officeDocument/2006/relationships/slide" Target="slides/slide9.xml"/><Relationship Id="rId12"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39.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6.xml"/><Relationship Id="rId5" Type="http://schemas.openxmlformats.org/officeDocument/2006/relationships/slide" Target="slides/slide7.xml"/><Relationship Id="rId15" Type="http://schemas.openxmlformats.org/officeDocument/2006/relationships/slide" Target="slides/slide38.xml"/><Relationship Id="rId10" Type="http://schemas.openxmlformats.org/officeDocument/2006/relationships/slide" Target="slides/slide14.xml"/><Relationship Id="rId4" Type="http://schemas.openxmlformats.org/officeDocument/2006/relationships/slide" Target="slides/slide4.xml"/><Relationship Id="rId9" Type="http://schemas.openxmlformats.org/officeDocument/2006/relationships/slide" Target="slides/slide13.xml"/><Relationship Id="rId14"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C3987D93-58A2-482C-B911-6BD1DD513395}" type="slidenum">
              <a:rPr lang="en-US" altLang="en-US"/>
              <a:pPr>
                <a:defRPr/>
              </a:pPr>
              <a:t>‹#›</a:t>
            </a:fld>
            <a:endParaRPr lang="en-US" altLang="en-US"/>
          </a:p>
        </p:txBody>
      </p:sp>
    </p:spTree>
    <p:extLst>
      <p:ext uri="{BB962C8B-B14F-4D97-AF65-F5344CB8AC3E}">
        <p14:creationId xmlns:p14="http://schemas.microsoft.com/office/powerpoint/2010/main" val="1358589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2950" indent="-285750" eaLnBrk="0" hangingPunct="0">
              <a:spcBef>
                <a:spcPct val="30000"/>
              </a:spcBef>
              <a:defRPr sz="1200">
                <a:solidFill>
                  <a:schemeClr val="tx1"/>
                </a:solidFill>
                <a:latin typeface="Times New Roman" pitchFamily="18" charset="0"/>
                <a:ea typeface="ＭＳ Ｐゴシック" pitchFamily="34" charset="-128"/>
              </a:defRPr>
            </a:lvl2pPr>
            <a:lvl3pPr marL="1143000" indent="-228600" eaLnBrk="0" hangingPunct="0">
              <a:spcBef>
                <a:spcPct val="30000"/>
              </a:spcBef>
              <a:defRPr sz="1200">
                <a:solidFill>
                  <a:schemeClr val="tx1"/>
                </a:solidFill>
                <a:latin typeface="Times New Roman" pitchFamily="18" charset="0"/>
                <a:ea typeface="ＭＳ Ｐゴシック" pitchFamily="34" charset="-128"/>
              </a:defRPr>
            </a:lvl3pPr>
            <a:lvl4pPr marL="1600200" indent="-228600" eaLnBrk="0" hangingPunct="0">
              <a:spcBef>
                <a:spcPct val="30000"/>
              </a:spcBef>
              <a:defRPr sz="1200">
                <a:solidFill>
                  <a:schemeClr val="tx1"/>
                </a:solidFill>
                <a:latin typeface="Times New Roman" pitchFamily="18" charset="0"/>
                <a:ea typeface="ＭＳ Ｐゴシック" pitchFamily="34" charset="-128"/>
              </a:defRPr>
            </a:lvl4pPr>
            <a:lvl5pPr marL="2057400" indent="-228600" eaLnBrk="0" hangingPunct="0">
              <a:spcBef>
                <a:spcPct val="30000"/>
              </a:spcBef>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7D735B90-AB27-4ADF-AC12-F62666B1F034}" type="slidenum">
              <a:rPr lang="en-US" altLang="en-US" smtClean="0">
                <a:latin typeface="Arial" charset="0"/>
              </a:rPr>
              <a:pPr eaLnBrk="1" hangingPunct="1">
                <a:spcBef>
                  <a:spcPct val="0"/>
                </a:spcBef>
              </a:pPr>
              <a:t>9</a:t>
            </a:fld>
            <a:endParaRPr lang="en-US" altLang="en-US" smtClean="0">
              <a:latin typeface="Arial" charset="0"/>
            </a:endParaRPr>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endParaRPr lang="en-US" altLang="en-US" b="1" smtClean="0">
              <a:ea typeface="ＭＳ Ｐゴシック" pitchFamily="34" charset="-128"/>
            </a:endParaRPr>
          </a:p>
          <a:p>
            <a:endParaRPr lang="en-US" altLang="en-US" b="1"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xfrm>
            <a:off x="3884613" y="8685213"/>
            <a:ext cx="2971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eaLnBrk="0" hangingPunct="0">
              <a:spcBef>
                <a:spcPct val="30000"/>
              </a:spcBef>
              <a:defRPr sz="1200">
                <a:solidFill>
                  <a:schemeClr val="tx1"/>
                </a:solidFill>
                <a:latin typeface="Times New Roman" pitchFamily="18" charset="0"/>
                <a:ea typeface="ＭＳ Ｐゴシック" pitchFamily="34" charset="-128"/>
              </a:defRPr>
            </a:lvl1pPr>
            <a:lvl2pPr marL="742950" indent="-285750" eaLnBrk="0" hangingPunct="0">
              <a:spcBef>
                <a:spcPct val="30000"/>
              </a:spcBef>
              <a:defRPr sz="1200">
                <a:solidFill>
                  <a:schemeClr val="tx1"/>
                </a:solidFill>
                <a:latin typeface="Times New Roman" pitchFamily="18" charset="0"/>
                <a:ea typeface="ＭＳ Ｐゴシック" pitchFamily="34" charset="-128"/>
              </a:defRPr>
            </a:lvl2pPr>
            <a:lvl3pPr marL="1143000" indent="-228600" eaLnBrk="0" hangingPunct="0">
              <a:spcBef>
                <a:spcPct val="30000"/>
              </a:spcBef>
              <a:defRPr sz="1200">
                <a:solidFill>
                  <a:schemeClr val="tx1"/>
                </a:solidFill>
                <a:latin typeface="Times New Roman" pitchFamily="18" charset="0"/>
                <a:ea typeface="ＭＳ Ｐゴシック" pitchFamily="34" charset="-128"/>
              </a:defRPr>
            </a:lvl3pPr>
            <a:lvl4pPr marL="1600200" indent="-228600" eaLnBrk="0" hangingPunct="0">
              <a:spcBef>
                <a:spcPct val="30000"/>
              </a:spcBef>
              <a:defRPr sz="1200">
                <a:solidFill>
                  <a:schemeClr val="tx1"/>
                </a:solidFill>
                <a:latin typeface="Times New Roman" pitchFamily="18" charset="0"/>
                <a:ea typeface="ＭＳ Ｐゴシック" pitchFamily="34" charset="-128"/>
              </a:defRPr>
            </a:lvl4pPr>
            <a:lvl5pPr marL="2057400" indent="-228600" eaLnBrk="0" hangingPunct="0">
              <a:spcBef>
                <a:spcPct val="30000"/>
              </a:spcBef>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9720B79D-41A8-44A8-9ADF-36A28C9BE862}" type="slidenum">
              <a:rPr lang="en-US" altLang="en-US" smtClean="0"/>
              <a:pPr eaLnBrk="1" hangingPunct="1">
                <a:spcBef>
                  <a:spcPct val="0"/>
                </a:spcBef>
              </a:pPr>
              <a:t>10</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C:\Documents and Settings\Owner\My Documents\My Pictures\bren_foo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0555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Documents and Settings\Owner\My Documents\My Pictures\uci\Right-facing-anteater-gre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5294313"/>
            <a:ext cx="2362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838200"/>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593975"/>
            <a:ext cx="6400800" cy="23622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74F13ED-026C-4AF6-A53B-C45DE432D288}" type="slidenum">
              <a:rPr lang="en-US" altLang="en-US"/>
              <a:pPr>
                <a:defRPr/>
              </a:pPr>
              <a:t>‹#›</a:t>
            </a:fld>
            <a:endParaRPr lang="en-US" altLang="en-US"/>
          </a:p>
        </p:txBody>
      </p:sp>
    </p:spTree>
    <p:extLst>
      <p:ext uri="{BB962C8B-B14F-4D97-AF65-F5344CB8AC3E}">
        <p14:creationId xmlns:p14="http://schemas.microsoft.com/office/powerpoint/2010/main" val="376598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265113" y="1143000"/>
            <a:ext cx="4191000" cy="36513"/>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417513" y="304800"/>
            <a:ext cx="36512" cy="1066800"/>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06E90AB-4CBA-4003-A3C7-71D5E70C432B}" type="slidenum">
              <a:rPr lang="en-US" altLang="en-US"/>
              <a:pPr>
                <a:defRPr/>
              </a:pPr>
              <a:t>‹#›</a:t>
            </a:fld>
            <a:endParaRPr lang="en-US" altLang="en-US"/>
          </a:p>
        </p:txBody>
      </p:sp>
    </p:spTree>
    <p:extLst>
      <p:ext uri="{BB962C8B-B14F-4D97-AF65-F5344CB8AC3E}">
        <p14:creationId xmlns:p14="http://schemas.microsoft.com/office/powerpoint/2010/main" val="85533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AEFF51-9866-45FE-8A3F-8D0767DE7FBD}" type="slidenum">
              <a:rPr lang="en-US" altLang="en-US"/>
              <a:pPr>
                <a:defRPr/>
              </a:pPr>
              <a:t>‹#›</a:t>
            </a:fld>
            <a:endParaRPr lang="en-US" altLang="en-US"/>
          </a:p>
        </p:txBody>
      </p:sp>
    </p:spTree>
    <p:extLst>
      <p:ext uri="{BB962C8B-B14F-4D97-AF65-F5344CB8AC3E}">
        <p14:creationId xmlns:p14="http://schemas.microsoft.com/office/powerpoint/2010/main" val="3506622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p:nvSpPr>
        <p:spPr>
          <a:xfrm>
            <a:off x="265113" y="1143000"/>
            <a:ext cx="4191000" cy="36513"/>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417513" y="304800"/>
            <a:ext cx="36512" cy="1066800"/>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70E801B5-D380-42C9-AC6C-4985F12078C0}" type="slidenum">
              <a:rPr lang="en-US" altLang="en-US"/>
              <a:pPr>
                <a:defRPr/>
              </a:pPr>
              <a:t>‹#›</a:t>
            </a:fld>
            <a:endParaRPr lang="en-US" altLang="en-US"/>
          </a:p>
        </p:txBody>
      </p:sp>
    </p:spTree>
    <p:extLst>
      <p:ext uri="{BB962C8B-B14F-4D97-AF65-F5344CB8AC3E}">
        <p14:creationId xmlns:p14="http://schemas.microsoft.com/office/powerpoint/2010/main" val="2135111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C:\Documents and Settings\Owner\My Documents\My Pictures\uci\Right-facing-anteater-gr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289550"/>
            <a:ext cx="23622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Documents and Settings\Owner\My Documents\My Pictures\bren_foo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92850"/>
            <a:ext cx="91440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00059"/>
            <a:ext cx="77724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35583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1FC35E2-E5AF-48B2-AC34-6364389D6C11}" type="slidenum">
              <a:rPr lang="en-US" altLang="en-US"/>
              <a:pPr>
                <a:defRPr/>
              </a:pPr>
              <a:t>‹#›</a:t>
            </a:fld>
            <a:endParaRPr lang="en-US" altLang="en-US"/>
          </a:p>
        </p:txBody>
      </p:sp>
    </p:spTree>
    <p:extLst>
      <p:ext uri="{BB962C8B-B14F-4D97-AF65-F5344CB8AC3E}">
        <p14:creationId xmlns:p14="http://schemas.microsoft.com/office/powerpoint/2010/main" val="2697118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p:cNvGrpSpPr>
            <a:grpSpLocks/>
          </p:cNvGrpSpPr>
          <p:nvPr/>
        </p:nvGrpSpPr>
        <p:grpSpPr bwMode="auto">
          <a:xfrm>
            <a:off x="119063" y="355600"/>
            <a:ext cx="4267200" cy="838200"/>
            <a:chOff x="304800" y="685800"/>
            <a:chExt cx="4267200" cy="838200"/>
          </a:xfrm>
        </p:grpSpPr>
        <p:sp>
          <p:nvSpPr>
            <p:cNvPr id="5"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 name="Title 1"/>
          <p:cNvSpPr>
            <a:spLocks noGrp="1"/>
          </p:cNvSpPr>
          <p:nvPr>
            <p:ph type="title"/>
          </p:nvPr>
        </p:nvSpPr>
        <p:spPr>
          <a:xfrm>
            <a:off x="374664" y="89418"/>
            <a:ext cx="8153400" cy="1020762"/>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48207" y="1058384"/>
            <a:ext cx="8686659" cy="5331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8C98ED-6889-48B5-AEA9-1B8BC8F76C80}" type="slidenum">
              <a:rPr lang="en-US" altLang="en-US"/>
              <a:pPr>
                <a:defRPr/>
              </a:pPr>
              <a:t>‹#›</a:t>
            </a:fld>
            <a:endParaRPr lang="en-US" altLang="en-US"/>
          </a:p>
        </p:txBody>
      </p:sp>
    </p:spTree>
    <p:extLst>
      <p:ext uri="{BB962C8B-B14F-4D97-AF65-F5344CB8AC3E}">
        <p14:creationId xmlns:p14="http://schemas.microsoft.com/office/powerpoint/2010/main" val="8688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B4D98B-87A7-4E9B-89D5-0FAA1C57C06A}" type="slidenum">
              <a:rPr lang="en-US" altLang="en-US"/>
              <a:pPr>
                <a:defRPr/>
              </a:pPr>
              <a:t>‹#›</a:t>
            </a:fld>
            <a:endParaRPr lang="en-US" altLang="en-US"/>
          </a:p>
        </p:txBody>
      </p:sp>
    </p:spTree>
    <p:extLst>
      <p:ext uri="{BB962C8B-B14F-4D97-AF65-F5344CB8AC3E}">
        <p14:creationId xmlns:p14="http://schemas.microsoft.com/office/powerpoint/2010/main" val="807288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6"/>
          <p:cNvGrpSpPr>
            <a:grpSpLocks/>
          </p:cNvGrpSpPr>
          <p:nvPr/>
        </p:nvGrpSpPr>
        <p:grpSpPr bwMode="auto">
          <a:xfrm>
            <a:off x="119063" y="355600"/>
            <a:ext cx="4267200" cy="838200"/>
            <a:chOff x="304800" y="685800"/>
            <a:chExt cx="4267200" cy="838200"/>
          </a:xfrm>
        </p:grpSpPr>
        <p:sp>
          <p:nvSpPr>
            <p:cNvPr id="6"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 name="Title 1"/>
          <p:cNvSpPr>
            <a:spLocks noGrp="1"/>
          </p:cNvSpPr>
          <p:nvPr>
            <p:ph type="title"/>
          </p:nvPr>
        </p:nvSpPr>
        <p:spPr>
          <a:xfrm>
            <a:off x="374664" y="89418"/>
            <a:ext cx="8153400" cy="10207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48208" y="964650"/>
            <a:ext cx="4147592" cy="53591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77880"/>
            <a:ext cx="4038600" cy="53591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86078138-F215-4C0D-B317-2C4C9419E4FA}" type="slidenum">
              <a:rPr lang="en-US" altLang="en-US"/>
              <a:pPr>
                <a:defRPr/>
              </a:pPr>
              <a:t>‹#›</a:t>
            </a:fld>
            <a:endParaRPr lang="en-US" altLang="en-US"/>
          </a:p>
        </p:txBody>
      </p:sp>
    </p:spTree>
    <p:extLst>
      <p:ext uri="{BB962C8B-B14F-4D97-AF65-F5344CB8AC3E}">
        <p14:creationId xmlns:p14="http://schemas.microsoft.com/office/powerpoint/2010/main" val="1003960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p:cNvGrpSpPr>
            <a:grpSpLocks/>
          </p:cNvGrpSpPr>
          <p:nvPr/>
        </p:nvGrpSpPr>
        <p:grpSpPr bwMode="auto">
          <a:xfrm>
            <a:off x="119063" y="355600"/>
            <a:ext cx="4267200" cy="838200"/>
            <a:chOff x="304800" y="685800"/>
            <a:chExt cx="4267200" cy="838200"/>
          </a:xfrm>
        </p:grpSpPr>
        <p:sp>
          <p:nvSpPr>
            <p:cNvPr id="8"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 name="Title 1"/>
          <p:cNvSpPr>
            <a:spLocks noGrp="1"/>
          </p:cNvSpPr>
          <p:nvPr>
            <p:ph type="title"/>
          </p:nvPr>
        </p:nvSpPr>
        <p:spPr>
          <a:xfrm>
            <a:off x="374664" y="89418"/>
            <a:ext cx="8153400" cy="102076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9268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46334"/>
            <a:ext cx="4040188" cy="46172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9268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46334"/>
            <a:ext cx="4041775" cy="46172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6"/>
          <p:cNvSpPr>
            <a:spLocks noGrp="1"/>
          </p:cNvSpPr>
          <p:nvPr>
            <p:ph type="dt" sz="half" idx="10"/>
          </p:nvPr>
        </p:nvSpPr>
        <p:spPr/>
        <p:txBody>
          <a:bodyPr/>
          <a:lstStyle>
            <a:lvl1pPr>
              <a:defRPr/>
            </a:lvl1pPr>
          </a:lstStyle>
          <a:p>
            <a:pPr>
              <a:defRPr/>
            </a:pPr>
            <a:endParaRPr lang="en-US"/>
          </a:p>
        </p:txBody>
      </p:sp>
      <p:sp>
        <p:nvSpPr>
          <p:cNvPr id="11" name="Footer Placeholder 7"/>
          <p:cNvSpPr>
            <a:spLocks noGrp="1"/>
          </p:cNvSpPr>
          <p:nvPr>
            <p:ph type="ftr" sz="quarter" idx="11"/>
          </p:nvPr>
        </p:nvSpPr>
        <p:spPr/>
        <p:txBody>
          <a:bodyPr/>
          <a:lstStyle>
            <a:lvl1pPr>
              <a:defRPr/>
            </a:lvl1pPr>
          </a:lstStyle>
          <a:p>
            <a:pPr>
              <a:defRPr/>
            </a:pPr>
            <a:endParaRPr lang="en-US"/>
          </a:p>
        </p:txBody>
      </p:sp>
      <p:sp>
        <p:nvSpPr>
          <p:cNvPr id="12" name="Slide Number Placeholder 8"/>
          <p:cNvSpPr>
            <a:spLocks noGrp="1"/>
          </p:cNvSpPr>
          <p:nvPr>
            <p:ph type="sldNum" sz="quarter" idx="12"/>
          </p:nvPr>
        </p:nvSpPr>
        <p:spPr/>
        <p:txBody>
          <a:bodyPr/>
          <a:lstStyle>
            <a:lvl1pPr>
              <a:defRPr/>
            </a:lvl1pPr>
          </a:lstStyle>
          <a:p>
            <a:pPr>
              <a:defRPr/>
            </a:pPr>
            <a:fld id="{1935134F-5698-4743-9B28-EE93E6C4B5BF}" type="slidenum">
              <a:rPr lang="en-US" altLang="en-US"/>
              <a:pPr>
                <a:defRPr/>
              </a:pPr>
              <a:t>‹#›</a:t>
            </a:fld>
            <a:endParaRPr lang="en-US" altLang="en-US"/>
          </a:p>
        </p:txBody>
      </p:sp>
    </p:spTree>
    <p:extLst>
      <p:ext uri="{BB962C8B-B14F-4D97-AF65-F5344CB8AC3E}">
        <p14:creationId xmlns:p14="http://schemas.microsoft.com/office/powerpoint/2010/main" val="2582811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p:cNvGrpSpPr>
            <a:grpSpLocks/>
          </p:cNvGrpSpPr>
          <p:nvPr/>
        </p:nvGrpSpPr>
        <p:grpSpPr bwMode="auto">
          <a:xfrm>
            <a:off x="119063" y="355600"/>
            <a:ext cx="4267200" cy="838200"/>
            <a:chOff x="304800" y="685800"/>
            <a:chExt cx="4267200" cy="838200"/>
          </a:xfrm>
        </p:grpSpPr>
        <p:sp>
          <p:nvSpPr>
            <p:cNvPr id="4"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 name="Title 1"/>
          <p:cNvSpPr>
            <a:spLocks noGrp="1"/>
          </p:cNvSpPr>
          <p:nvPr>
            <p:ph type="title"/>
          </p:nvPr>
        </p:nvSpPr>
        <p:spPr>
          <a:xfrm>
            <a:off x="361436" y="89418"/>
            <a:ext cx="8153400" cy="1020762"/>
          </a:xfrm>
        </p:spPr>
        <p:txBody>
          <a:bodyPr/>
          <a:lstStyle/>
          <a:p>
            <a:r>
              <a:rPr lang="en-US" smtClean="0"/>
              <a:t>Click to edit Master title style</a:t>
            </a:r>
            <a:endParaRPr lang="en-US"/>
          </a:p>
        </p:txBody>
      </p:sp>
      <p:sp>
        <p:nvSpPr>
          <p:cNvPr id="6" name="Date Placeholder 2"/>
          <p:cNvSpPr>
            <a:spLocks noGrp="1"/>
          </p:cNvSpPr>
          <p:nvPr>
            <p:ph type="dt" sz="half" idx="10"/>
          </p:nvPr>
        </p:nvSpPr>
        <p:spPr/>
        <p:txBody>
          <a:bodyPr/>
          <a:lstStyle>
            <a:lvl1pPr>
              <a:defRPr/>
            </a:lvl1pPr>
          </a:lstStyle>
          <a:p>
            <a:pPr>
              <a:defRPr/>
            </a:pPr>
            <a:endParaRPr lang="en-US"/>
          </a:p>
        </p:txBody>
      </p:sp>
      <p:sp>
        <p:nvSpPr>
          <p:cNvPr id="7" name="Footer Placeholder 3"/>
          <p:cNvSpPr>
            <a:spLocks noGrp="1"/>
          </p:cNvSpPr>
          <p:nvPr>
            <p:ph type="ftr" sz="quarter" idx="11"/>
          </p:nvPr>
        </p:nvSpPr>
        <p:spPr/>
        <p:txBody>
          <a:bodyPr/>
          <a:lstStyle>
            <a:lvl1pPr>
              <a:defRPr/>
            </a:lvl1pPr>
          </a:lstStyle>
          <a:p>
            <a:pPr>
              <a:defRPr/>
            </a:pPr>
            <a:endParaRPr lang="en-US"/>
          </a:p>
        </p:txBody>
      </p:sp>
      <p:sp>
        <p:nvSpPr>
          <p:cNvPr id="8" name="Slide Number Placeholder 4"/>
          <p:cNvSpPr>
            <a:spLocks noGrp="1"/>
          </p:cNvSpPr>
          <p:nvPr>
            <p:ph type="sldNum" sz="quarter" idx="12"/>
          </p:nvPr>
        </p:nvSpPr>
        <p:spPr/>
        <p:txBody>
          <a:bodyPr/>
          <a:lstStyle>
            <a:lvl1pPr>
              <a:defRPr/>
            </a:lvl1pPr>
          </a:lstStyle>
          <a:p>
            <a:pPr>
              <a:defRPr/>
            </a:pPr>
            <a:fld id="{64B01259-5381-45FE-803F-4CDDBEA96944}" type="slidenum">
              <a:rPr lang="en-US" altLang="en-US"/>
              <a:pPr>
                <a:defRPr/>
              </a:pPr>
              <a:t>‹#›</a:t>
            </a:fld>
            <a:endParaRPr lang="en-US" altLang="en-US"/>
          </a:p>
        </p:txBody>
      </p:sp>
    </p:spTree>
    <p:extLst>
      <p:ext uri="{BB962C8B-B14F-4D97-AF65-F5344CB8AC3E}">
        <p14:creationId xmlns:p14="http://schemas.microsoft.com/office/powerpoint/2010/main" val="1861011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75FF843-0352-4546-A322-723A9D3729A3}" type="slidenum">
              <a:rPr lang="en-US" altLang="en-US"/>
              <a:pPr>
                <a:defRPr/>
              </a:pPr>
              <a:t>‹#›</a:t>
            </a:fld>
            <a:endParaRPr lang="en-US" altLang="en-US"/>
          </a:p>
        </p:txBody>
      </p:sp>
    </p:spTree>
    <p:extLst>
      <p:ext uri="{BB962C8B-B14F-4D97-AF65-F5344CB8AC3E}">
        <p14:creationId xmlns:p14="http://schemas.microsoft.com/office/powerpoint/2010/main" val="74184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265113" y="1143000"/>
            <a:ext cx="4191000" cy="36513"/>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417513" y="304800"/>
            <a:ext cx="36512" cy="1066800"/>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A8F02E1-B784-4F0C-94AD-6BB4746647AC}" type="slidenum">
              <a:rPr lang="en-US" altLang="en-US"/>
              <a:pPr>
                <a:defRPr/>
              </a:pPr>
              <a:t>‹#›</a:t>
            </a:fld>
            <a:endParaRPr lang="en-US" altLang="en-US"/>
          </a:p>
        </p:txBody>
      </p:sp>
    </p:spTree>
    <p:extLst>
      <p:ext uri="{BB962C8B-B14F-4D97-AF65-F5344CB8AC3E}">
        <p14:creationId xmlns:p14="http://schemas.microsoft.com/office/powerpoint/2010/main" val="2576915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512727-9785-4450-971E-708BF7C12C70}" type="slidenum">
              <a:rPr lang="en-US" altLang="en-US"/>
              <a:pPr>
                <a:defRPr/>
              </a:pPr>
              <a:t>‹#›</a:t>
            </a:fld>
            <a:endParaRPr lang="en-US" altLang="en-US"/>
          </a:p>
        </p:txBody>
      </p:sp>
    </p:spTree>
    <p:extLst>
      <p:ext uri="{BB962C8B-B14F-4D97-AF65-F5344CB8AC3E}">
        <p14:creationId xmlns:p14="http://schemas.microsoft.com/office/powerpoint/2010/main" val="19127876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E6C3A7-49AB-4F09-B988-76352FC82895}" type="slidenum">
              <a:rPr lang="en-US" altLang="en-US"/>
              <a:pPr>
                <a:defRPr/>
              </a:pPr>
              <a:t>‹#›</a:t>
            </a:fld>
            <a:endParaRPr lang="en-US" altLang="en-US"/>
          </a:p>
        </p:txBody>
      </p:sp>
    </p:spTree>
    <p:extLst>
      <p:ext uri="{BB962C8B-B14F-4D97-AF65-F5344CB8AC3E}">
        <p14:creationId xmlns:p14="http://schemas.microsoft.com/office/powerpoint/2010/main" val="1516419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p:cNvGrpSpPr>
            <a:grpSpLocks/>
          </p:cNvGrpSpPr>
          <p:nvPr/>
        </p:nvGrpSpPr>
        <p:grpSpPr bwMode="auto">
          <a:xfrm>
            <a:off x="119063" y="355600"/>
            <a:ext cx="4267200" cy="838200"/>
            <a:chOff x="304800" y="685800"/>
            <a:chExt cx="4267200" cy="838200"/>
          </a:xfrm>
        </p:grpSpPr>
        <p:sp>
          <p:nvSpPr>
            <p:cNvPr id="5"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 name="Title 1"/>
          <p:cNvSpPr>
            <a:spLocks noGrp="1"/>
          </p:cNvSpPr>
          <p:nvPr>
            <p:ph type="title"/>
          </p:nvPr>
        </p:nvSpPr>
        <p:spPr>
          <a:xfrm>
            <a:off x="361436" y="89418"/>
            <a:ext cx="8153400" cy="1020762"/>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10180"/>
            <a:ext cx="8153400" cy="51482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26DFE2B-AB5E-425B-90AA-00108CAE288D}" type="slidenum">
              <a:rPr lang="en-US" altLang="en-US"/>
              <a:pPr>
                <a:defRPr/>
              </a:pPr>
              <a:t>‹#›</a:t>
            </a:fld>
            <a:endParaRPr lang="en-US" altLang="en-US"/>
          </a:p>
        </p:txBody>
      </p:sp>
    </p:spTree>
    <p:extLst>
      <p:ext uri="{BB962C8B-B14F-4D97-AF65-F5344CB8AC3E}">
        <p14:creationId xmlns:p14="http://schemas.microsoft.com/office/powerpoint/2010/main" val="6857739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49F8A4-D4BD-45D0-8578-449FAC279ABA}" type="slidenum">
              <a:rPr lang="en-US" altLang="en-US"/>
              <a:pPr>
                <a:defRPr/>
              </a:pPr>
              <a:t>‹#›</a:t>
            </a:fld>
            <a:endParaRPr lang="en-US" altLang="en-US"/>
          </a:p>
        </p:txBody>
      </p:sp>
    </p:spTree>
    <p:extLst>
      <p:ext uri="{BB962C8B-B14F-4D97-AF65-F5344CB8AC3E}">
        <p14:creationId xmlns:p14="http://schemas.microsoft.com/office/powerpoint/2010/main" val="54404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Documents and Settings\Owner\My Documents\My Pictures\bren_foo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Documents and Settings\Owner\My Documents\My Pictures\uci\Right-facing-anteater-gre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 y="620713"/>
            <a:ext cx="2362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F8BC7A3-667C-4324-BDB5-E28AE1F60F91}" type="slidenum">
              <a:rPr lang="en-US" altLang="en-US"/>
              <a:pPr>
                <a:defRPr/>
              </a:pPr>
              <a:t>‹#›</a:t>
            </a:fld>
            <a:endParaRPr lang="en-US" altLang="en-US"/>
          </a:p>
        </p:txBody>
      </p:sp>
    </p:spTree>
    <p:extLst>
      <p:ext uri="{BB962C8B-B14F-4D97-AF65-F5344CB8AC3E}">
        <p14:creationId xmlns:p14="http://schemas.microsoft.com/office/powerpoint/2010/main" val="279815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265113" y="1143000"/>
            <a:ext cx="4191000" cy="36513"/>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417513" y="304800"/>
            <a:ext cx="36512" cy="1066800"/>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C37D1B28-9323-4BE2-9583-CB2FA3775707}" type="slidenum">
              <a:rPr lang="en-US" altLang="en-US"/>
              <a:pPr>
                <a:defRPr/>
              </a:pPr>
              <a:t>‹#›</a:t>
            </a:fld>
            <a:endParaRPr lang="en-US" altLang="en-US"/>
          </a:p>
        </p:txBody>
      </p:sp>
    </p:spTree>
    <p:extLst>
      <p:ext uri="{BB962C8B-B14F-4D97-AF65-F5344CB8AC3E}">
        <p14:creationId xmlns:p14="http://schemas.microsoft.com/office/powerpoint/2010/main" val="240251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265113" y="1143000"/>
            <a:ext cx="4191000" cy="36513"/>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417513" y="304800"/>
            <a:ext cx="36512" cy="1066800"/>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C30046B0-3711-4D93-B503-721EA1B8B00B}" type="slidenum">
              <a:rPr lang="en-US" altLang="en-US"/>
              <a:pPr>
                <a:defRPr/>
              </a:pPr>
              <a:t>‹#›</a:t>
            </a:fld>
            <a:endParaRPr lang="en-US" altLang="en-US"/>
          </a:p>
        </p:txBody>
      </p:sp>
    </p:spTree>
    <p:extLst>
      <p:ext uri="{BB962C8B-B14F-4D97-AF65-F5344CB8AC3E}">
        <p14:creationId xmlns:p14="http://schemas.microsoft.com/office/powerpoint/2010/main" val="2891936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265113" y="1143000"/>
            <a:ext cx="4191000" cy="36513"/>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417513" y="304800"/>
            <a:ext cx="36512" cy="1066800"/>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4335BA71-7018-4DE7-887B-8A65280E2D39}" type="slidenum">
              <a:rPr lang="en-US" altLang="en-US"/>
              <a:pPr>
                <a:defRPr/>
              </a:pPr>
              <a:t>‹#›</a:t>
            </a:fld>
            <a:endParaRPr lang="en-US" altLang="en-US"/>
          </a:p>
        </p:txBody>
      </p:sp>
    </p:spTree>
    <p:extLst>
      <p:ext uri="{BB962C8B-B14F-4D97-AF65-F5344CB8AC3E}">
        <p14:creationId xmlns:p14="http://schemas.microsoft.com/office/powerpoint/2010/main" val="336166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BD783E6-AE22-480B-92C0-D023EA4A4066}" type="slidenum">
              <a:rPr lang="en-US" altLang="en-US"/>
              <a:pPr>
                <a:defRPr/>
              </a:pPr>
              <a:t>‹#›</a:t>
            </a:fld>
            <a:endParaRPr lang="en-US" altLang="en-US"/>
          </a:p>
        </p:txBody>
      </p:sp>
    </p:spTree>
    <p:extLst>
      <p:ext uri="{BB962C8B-B14F-4D97-AF65-F5344CB8AC3E}">
        <p14:creationId xmlns:p14="http://schemas.microsoft.com/office/powerpoint/2010/main" val="188217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8FBF93-C628-4447-ADF5-608F434B7C07}" type="slidenum">
              <a:rPr lang="en-US" altLang="en-US"/>
              <a:pPr>
                <a:defRPr/>
              </a:pPr>
              <a:t>‹#›</a:t>
            </a:fld>
            <a:endParaRPr lang="en-US" altLang="en-US"/>
          </a:p>
        </p:txBody>
      </p:sp>
    </p:spTree>
    <p:extLst>
      <p:ext uri="{BB962C8B-B14F-4D97-AF65-F5344CB8AC3E}">
        <p14:creationId xmlns:p14="http://schemas.microsoft.com/office/powerpoint/2010/main" val="16756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D024FF-BECC-4088-BB8A-698874EBEE37}" type="slidenum">
              <a:rPr lang="en-US" altLang="en-US"/>
              <a:pPr>
                <a:defRPr/>
              </a:pPr>
              <a:t>‹#›</a:t>
            </a:fld>
            <a:endParaRPr lang="en-US" altLang="en-US"/>
          </a:p>
        </p:txBody>
      </p:sp>
    </p:spTree>
    <p:extLst>
      <p:ext uri="{BB962C8B-B14F-4D97-AF65-F5344CB8AC3E}">
        <p14:creationId xmlns:p14="http://schemas.microsoft.com/office/powerpoint/2010/main" val="7875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371600"/>
            <a:ext cx="8229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pPr>
              <a:defRPr/>
            </a:pPr>
            <a:fld id="{8572039B-5725-4ED1-B7AD-437D2841DC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3991" r:id="rId7"/>
    <p:sldLayoutId id="2147483992" r:id="rId8"/>
    <p:sldLayoutId id="2147483993" r:id="rId9"/>
    <p:sldLayoutId id="2147484006" r:id="rId10"/>
    <p:sldLayoutId id="2147483994" r:id="rId11"/>
    <p:sldLayoutId id="2147484007" r:id="rId12"/>
  </p:sldLayoutIdLst>
  <p:txStyles>
    <p:titleStyle>
      <a:lvl1pPr algn="l"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1"/>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4000">
          <a:solidFill>
            <a:schemeClr val="tx1"/>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4000">
          <a:solidFill>
            <a:schemeClr val="tx1"/>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4000">
          <a:solidFill>
            <a:schemeClr val="tx1"/>
          </a:solidFill>
          <a:latin typeface="Calibri" pitchFamily="34" charset="0"/>
          <a:ea typeface="ＭＳ Ｐゴシック" charset="0"/>
          <a:cs typeface="ＭＳ Ｐゴシック" charset="0"/>
        </a:defRPr>
      </a:lvl5pPr>
      <a:lvl6pPr marL="457200" algn="l" rtl="0" eaLnBrk="1" fontAlgn="base" hangingPunct="1">
        <a:spcBef>
          <a:spcPct val="0"/>
        </a:spcBef>
        <a:spcAft>
          <a:spcPct val="0"/>
        </a:spcAft>
        <a:defRPr sz="4000">
          <a:solidFill>
            <a:schemeClr val="tx1"/>
          </a:solidFill>
          <a:latin typeface="Calibri" pitchFamily="34" charset="0"/>
        </a:defRPr>
      </a:lvl6pPr>
      <a:lvl7pPr marL="914400" algn="l" rtl="0" eaLnBrk="1" fontAlgn="base" hangingPunct="1">
        <a:spcBef>
          <a:spcPct val="0"/>
        </a:spcBef>
        <a:spcAft>
          <a:spcPct val="0"/>
        </a:spcAft>
        <a:defRPr sz="4000">
          <a:solidFill>
            <a:schemeClr val="tx1"/>
          </a:solidFill>
          <a:latin typeface="Calibri" pitchFamily="34" charset="0"/>
        </a:defRPr>
      </a:lvl7pPr>
      <a:lvl8pPr marL="1371600" algn="l" rtl="0" eaLnBrk="1" fontAlgn="base" hangingPunct="1">
        <a:spcBef>
          <a:spcPct val="0"/>
        </a:spcBef>
        <a:spcAft>
          <a:spcPct val="0"/>
        </a:spcAft>
        <a:defRPr sz="4000">
          <a:solidFill>
            <a:schemeClr val="tx1"/>
          </a:solidFill>
          <a:latin typeface="Calibri" pitchFamily="34" charset="0"/>
        </a:defRPr>
      </a:lvl8pPr>
      <a:lvl9pPr marL="1828800" algn="l" rtl="0" eaLnBrk="1" fontAlgn="base" hangingPunct="1">
        <a:spcBef>
          <a:spcPct val="0"/>
        </a:spcBef>
        <a:spcAft>
          <a:spcPct val="0"/>
        </a:spcAft>
        <a:defRPr sz="40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5334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533400" y="1295400"/>
            <a:ext cx="8153400" cy="506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88113"/>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3124200" y="6488113"/>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488113"/>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pPr>
              <a:defRPr/>
            </a:pPr>
            <a:fld id="{19D83A13-A51E-4887-AF02-7BBDF2D40B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08" r:id="rId1"/>
    <p:sldLayoutId id="2147484009" r:id="rId2"/>
    <p:sldLayoutId id="2147483995" r:id="rId3"/>
    <p:sldLayoutId id="2147484010" r:id="rId4"/>
    <p:sldLayoutId id="2147484011" r:id="rId5"/>
    <p:sldLayoutId id="2147484012" r:id="rId6"/>
    <p:sldLayoutId id="2147483996" r:id="rId7"/>
    <p:sldLayoutId id="2147483997" r:id="rId8"/>
    <p:sldLayoutId id="2147483998" r:id="rId9"/>
    <p:sldLayoutId id="2147484013" r:id="rId10"/>
    <p:sldLayoutId id="2147483999" r:id="rId11"/>
  </p:sldLayoutIdLst>
  <p:txStyles>
    <p:titleStyle>
      <a:lvl1pPr algn="l"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l"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l"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l"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l"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l"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l"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l"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l"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Clr>
          <a:schemeClr val="accent1"/>
        </a:buClr>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Clr>
          <a:schemeClr val="accent1"/>
        </a:buClr>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Clr>
          <a:schemeClr val="accent1"/>
        </a:buClr>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Clr>
          <a:schemeClr val="accent1"/>
        </a:buClr>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Clr>
          <a:schemeClr val="accent1"/>
        </a:buClr>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loebner.net/Prizef/TuringArticle.html" TargetMode="External"/><Relationship Id="rId1" Type="http://schemas.openxmlformats.org/officeDocument/2006/relationships/slideLayout" Target="../slideLayouts/slideLayout14.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8.xml"/><Relationship Id="rId6" Type="http://schemas.openxmlformats.org/officeDocument/2006/relationships/image" Target="../media/image6.jpeg"/><Relationship Id="rId5" Type="http://schemas.openxmlformats.org/officeDocument/2006/relationships/hyperlink" Target="http://photobucket.com/"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youtube.com/watch?v=qYluZRwrw9w" TargetMode="External"/><Relationship Id="rId1" Type="http://schemas.openxmlformats.org/officeDocument/2006/relationships/slideLayout" Target="../slideLayouts/slideLayout14.xml"/><Relationship Id="rId5" Type="http://schemas.openxmlformats.org/officeDocument/2006/relationships/image" Target="../media/image13.jpeg"/><Relationship Id="rId4" Type="http://schemas.openxmlformats.org/officeDocument/2006/relationships/hyperlink" Target="http://www.help4web.net/webmaster/Java/connect4.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aima.cs.berkeley.edu/ai.html#best"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14.jpeg"/><Relationship Id="rId4" Type="http://schemas.openxmlformats.org/officeDocument/2006/relationships/hyperlink" Target="http://www-formal.stanford.edu/jmc/whatisai/node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1600200"/>
            <a:ext cx="7772400" cy="1470025"/>
          </a:xfrm>
        </p:spPr>
        <p:txBody>
          <a:bodyPr/>
          <a:lstStyle/>
          <a:p>
            <a:pPr eaLnBrk="1" hangingPunct="1"/>
            <a:r>
              <a:rPr lang="en-US" altLang="en-US" dirty="0" smtClean="0">
                <a:ea typeface="ＭＳ Ｐゴシック" pitchFamily="34" charset="-128"/>
              </a:rPr>
              <a:t>Introduction to </a:t>
            </a:r>
            <a:br>
              <a:rPr lang="en-US" altLang="en-US" dirty="0" smtClean="0">
                <a:ea typeface="ＭＳ Ｐゴシック" pitchFamily="34" charset="-128"/>
              </a:rPr>
            </a:br>
            <a:r>
              <a:rPr lang="en-US" altLang="en-US" dirty="0" smtClean="0">
                <a:ea typeface="ＭＳ Ｐゴシック" pitchFamily="34" charset="-128"/>
              </a:rPr>
              <a:t>Artificial Intelligence</a:t>
            </a:r>
          </a:p>
        </p:txBody>
      </p:sp>
      <p:sp>
        <p:nvSpPr>
          <p:cNvPr id="7171" name="Rectangle 3"/>
          <p:cNvSpPr>
            <a:spLocks noGrp="1" noChangeArrowheads="1"/>
          </p:cNvSpPr>
          <p:nvPr>
            <p:ph type="subTitle" idx="1"/>
          </p:nvPr>
        </p:nvSpPr>
        <p:spPr>
          <a:xfrm>
            <a:off x="1371600" y="3355975"/>
            <a:ext cx="6400800" cy="1752600"/>
          </a:xfrm>
        </p:spPr>
        <p:txBody>
          <a:bodyPr rtlCol="0">
            <a:normAutofit fontScale="70000" lnSpcReduction="20000"/>
          </a:bodyPr>
          <a:lstStyle/>
          <a:p>
            <a:pPr eaLnBrk="1" fontAlgn="auto" hangingPunct="1">
              <a:spcAft>
                <a:spcPts val="0"/>
              </a:spcAft>
              <a:buFont typeface="Arial"/>
              <a:buNone/>
              <a:defRPr/>
            </a:pPr>
            <a:r>
              <a:rPr lang="en-US" dirty="0" smtClean="0">
                <a:ea typeface="+mn-ea"/>
                <a:cs typeface="+mn-cs"/>
              </a:rPr>
              <a:t>CS </a:t>
            </a:r>
            <a:r>
              <a:rPr lang="en-US" dirty="0" smtClean="0">
                <a:ea typeface="+mn-ea"/>
                <a:cs typeface="+mn-cs"/>
              </a:rPr>
              <a:t>271P, </a:t>
            </a:r>
            <a:r>
              <a:rPr lang="en-US" dirty="0" smtClean="0">
                <a:ea typeface="+mn-ea"/>
                <a:cs typeface="+mn-cs"/>
              </a:rPr>
              <a:t>Winter 2018</a:t>
            </a:r>
          </a:p>
          <a:p>
            <a:pPr eaLnBrk="1" fontAlgn="auto" hangingPunct="1">
              <a:spcAft>
                <a:spcPts val="0"/>
              </a:spcAft>
              <a:buFont typeface="Arial"/>
              <a:buNone/>
              <a:defRPr/>
            </a:pPr>
            <a:r>
              <a:rPr lang="en-US" dirty="0" smtClean="0">
                <a:ea typeface="+mn-ea"/>
                <a:cs typeface="+mn-cs"/>
              </a:rPr>
              <a:t>Introduction to Artificial Intelligence</a:t>
            </a:r>
          </a:p>
          <a:p>
            <a:pPr eaLnBrk="1" fontAlgn="auto" hangingPunct="1">
              <a:spcAft>
                <a:spcPts val="0"/>
              </a:spcAft>
              <a:buFont typeface="Arial"/>
              <a:buNone/>
              <a:defRPr/>
            </a:pPr>
            <a:r>
              <a:rPr lang="en-US" dirty="0" smtClean="0">
                <a:ea typeface="+mn-ea"/>
                <a:cs typeface="+mn-cs"/>
              </a:rPr>
              <a:t>Prof. Richard Lathrop</a:t>
            </a:r>
          </a:p>
          <a:p>
            <a:pPr eaLnBrk="1" fontAlgn="auto" hangingPunct="1">
              <a:spcAft>
                <a:spcPts val="0"/>
              </a:spcAft>
              <a:buFont typeface="Arial"/>
              <a:buNone/>
              <a:defRPr/>
            </a:pPr>
            <a:endParaRPr lang="en-US" dirty="0" smtClean="0">
              <a:ea typeface="+mn-ea"/>
              <a:cs typeface="+mn-cs"/>
            </a:endParaRPr>
          </a:p>
          <a:p>
            <a:pPr eaLnBrk="1" fontAlgn="auto" hangingPunct="1">
              <a:spcAft>
                <a:spcPts val="0"/>
              </a:spcAft>
              <a:buFont typeface="Arial"/>
              <a:buNone/>
              <a:defRPr/>
            </a:pPr>
            <a:r>
              <a:rPr lang="en-US" dirty="0" smtClean="0">
                <a:ea typeface="+mn-ea"/>
                <a:cs typeface="+mn-cs"/>
              </a:rPr>
              <a:t>Introduction</a:t>
            </a:r>
          </a:p>
          <a:p>
            <a:pPr eaLnBrk="1" fontAlgn="auto" hangingPunct="1">
              <a:spcAft>
                <a:spcPts val="0"/>
              </a:spcAft>
              <a:buFont typeface="Arial"/>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What is Artificial Intelligence</a:t>
            </a:r>
          </a:p>
        </p:txBody>
      </p:sp>
      <p:sp>
        <p:nvSpPr>
          <p:cNvPr id="26627" name="Rectangle 3"/>
          <p:cNvSpPr>
            <a:spLocks noGrp="1" noChangeArrowheads="1"/>
          </p:cNvSpPr>
          <p:nvPr>
            <p:ph idx="1"/>
          </p:nvPr>
        </p:nvSpPr>
        <p:spPr>
          <a:xfrm>
            <a:off x="347663" y="1058863"/>
            <a:ext cx="8686800" cy="5330825"/>
          </a:xfrm>
        </p:spPr>
        <p:txBody>
          <a:bodyPr/>
          <a:lstStyle/>
          <a:p>
            <a:pPr eaLnBrk="1" hangingPunct="1"/>
            <a:r>
              <a:rPr lang="en-US" altLang="en-US" sz="2600" smtClean="0">
                <a:ea typeface="ＭＳ Ｐゴシック" pitchFamily="34" charset="-128"/>
              </a:rPr>
              <a:t>Thought processes</a:t>
            </a:r>
          </a:p>
          <a:p>
            <a:pPr lvl="1" eaLnBrk="1" hangingPunct="1"/>
            <a:r>
              <a:rPr lang="en-US" altLang="en-US" sz="2400" smtClean="0">
                <a:ea typeface="ＭＳ Ｐゴシック" pitchFamily="34" charset="-128"/>
              </a:rPr>
              <a:t>“The exciting new effort to make computers </a:t>
            </a:r>
            <a:r>
              <a:rPr lang="en-US" altLang="en-US" sz="2400" b="1" smtClean="0">
                <a:ea typeface="ＭＳ Ｐゴシック" pitchFamily="34" charset="-128"/>
              </a:rPr>
              <a:t>think </a:t>
            </a:r>
            <a:r>
              <a:rPr lang="en-US" altLang="en-US" sz="2400" smtClean="0">
                <a:ea typeface="ＭＳ Ｐゴシック" pitchFamily="34" charset="-128"/>
              </a:rPr>
              <a:t>.. Machines with minds, in the full and literal sense” (Haugeland, 1985)</a:t>
            </a:r>
          </a:p>
          <a:p>
            <a:pPr eaLnBrk="1" hangingPunct="1"/>
            <a:r>
              <a:rPr lang="en-US" altLang="en-US" sz="2600" smtClean="0">
                <a:ea typeface="ＭＳ Ｐゴシック" pitchFamily="34" charset="-128"/>
              </a:rPr>
              <a:t>Behavior</a:t>
            </a:r>
          </a:p>
          <a:p>
            <a:pPr lvl="1" eaLnBrk="1" hangingPunct="1"/>
            <a:r>
              <a:rPr lang="en-US" altLang="en-US" sz="2400" smtClean="0">
                <a:ea typeface="ＭＳ Ｐゴシック" pitchFamily="34" charset="-128"/>
              </a:rPr>
              <a:t>“The study of how to make computers </a:t>
            </a:r>
            <a:r>
              <a:rPr lang="en-US" altLang="en-US" sz="2400" b="1" smtClean="0">
                <a:ea typeface="ＭＳ Ｐゴシック" pitchFamily="34" charset="-128"/>
              </a:rPr>
              <a:t>do things</a:t>
            </a:r>
            <a:r>
              <a:rPr lang="en-US" altLang="en-US" sz="2400" smtClean="0">
                <a:ea typeface="ＭＳ Ｐゴシック" pitchFamily="34" charset="-128"/>
              </a:rPr>
              <a:t> at which, at the moment, people are better.” (Rich, and Knight, 1991)</a:t>
            </a:r>
          </a:p>
          <a:p>
            <a:pPr eaLnBrk="1" hangingPunct="1"/>
            <a:r>
              <a:rPr lang="en-US" altLang="en-US" sz="2400" smtClean="0">
                <a:ea typeface="ＭＳ Ｐゴシック" pitchFamily="34" charset="-128"/>
              </a:rPr>
              <a:t>Activities</a:t>
            </a:r>
          </a:p>
          <a:p>
            <a:pPr lvl="1" eaLnBrk="1" hangingPunct="1"/>
            <a:r>
              <a:rPr lang="en-US" altLang="en-US" sz="2400" smtClean="0">
                <a:ea typeface="ＭＳ Ｐゴシック" pitchFamily="34" charset="-128"/>
              </a:rPr>
              <a:t>The automation of activities that we associate with human thinking, activities such as decision-making, problem solving, learning… (Bellman)</a:t>
            </a:r>
          </a:p>
          <a:p>
            <a:pPr eaLnBrk="1" hangingPunct="1"/>
            <a:endParaRPr lang="en-US" altLang="en-US" sz="2400" smtClean="0">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Title 1"/>
          <p:cNvSpPr>
            <a:spLocks noGrp="1"/>
          </p:cNvSpPr>
          <p:nvPr>
            <p:ph type="title"/>
          </p:nvPr>
        </p:nvSpPr>
        <p:spPr>
          <a:xfrm>
            <a:off x="374650" y="88900"/>
            <a:ext cx="8153400" cy="1020763"/>
          </a:xfrm>
        </p:spPr>
        <p:txBody>
          <a:bodyPr/>
          <a:lstStyle/>
          <a:p>
            <a:pPr eaLnBrk="1" hangingPunct="1"/>
            <a:r>
              <a:rPr lang="en-US" altLang="en-US" smtClean="0">
                <a:ea typeface="ＭＳ Ｐゴシック" pitchFamily="34" charset="-128"/>
              </a:rPr>
              <a:t>AI as “Raisin Bread”</a:t>
            </a:r>
          </a:p>
        </p:txBody>
      </p:sp>
      <p:sp>
        <p:nvSpPr>
          <p:cNvPr id="27651" name="Content Placeholder 2"/>
          <p:cNvSpPr>
            <a:spLocks noGrp="1"/>
          </p:cNvSpPr>
          <p:nvPr>
            <p:ph idx="1"/>
          </p:nvPr>
        </p:nvSpPr>
        <p:spPr>
          <a:xfrm>
            <a:off x="609600" y="1143000"/>
            <a:ext cx="7924800" cy="5410200"/>
          </a:xfrm>
        </p:spPr>
        <p:txBody>
          <a:bodyPr/>
          <a:lstStyle/>
          <a:p>
            <a:pPr eaLnBrk="1" hangingPunct="1">
              <a:lnSpc>
                <a:spcPct val="80000"/>
              </a:lnSpc>
            </a:pPr>
            <a:r>
              <a:rPr lang="en-US" altLang="en-US" sz="2000" smtClean="0">
                <a:ea typeface="ＭＳ Ｐゴシック" pitchFamily="34" charset="-128"/>
              </a:rPr>
              <a:t>Esther Dyson [predicted] AI would [be] embedded in main-stream, strategically important systems, like raisins in a loaf of raisin bread. </a:t>
            </a:r>
          </a:p>
          <a:p>
            <a:pPr eaLnBrk="1" hangingPunct="1">
              <a:lnSpc>
                <a:spcPct val="80000"/>
              </a:lnSpc>
              <a:buFontTx/>
              <a:buNone/>
            </a:pPr>
            <a:endParaRPr lang="en-US" altLang="en-US" sz="2000" smtClean="0">
              <a:ea typeface="ＭＳ Ｐゴシック" pitchFamily="34" charset="-128"/>
            </a:endParaRPr>
          </a:p>
          <a:p>
            <a:pPr eaLnBrk="1" hangingPunct="1">
              <a:lnSpc>
                <a:spcPct val="80000"/>
              </a:lnSpc>
            </a:pPr>
            <a:r>
              <a:rPr lang="en-US" altLang="en-US" sz="2000" smtClean="0">
                <a:ea typeface="ＭＳ Ｐゴシック" pitchFamily="34" charset="-128"/>
              </a:rPr>
              <a:t>Time has proven Dyson's prediction correct.</a:t>
            </a:r>
          </a:p>
          <a:p>
            <a:pPr eaLnBrk="1" hangingPunct="1">
              <a:lnSpc>
                <a:spcPct val="80000"/>
              </a:lnSpc>
              <a:buFontTx/>
              <a:buNone/>
            </a:pPr>
            <a:endParaRPr lang="en-US" altLang="en-US" sz="2000" smtClean="0">
              <a:ea typeface="ＭＳ Ｐゴシック" pitchFamily="34" charset="-128"/>
            </a:endParaRPr>
          </a:p>
          <a:p>
            <a:pPr eaLnBrk="1" hangingPunct="1">
              <a:lnSpc>
                <a:spcPct val="80000"/>
              </a:lnSpc>
            </a:pPr>
            <a:r>
              <a:rPr lang="en-US" altLang="en-US" sz="2000" smtClean="0">
                <a:ea typeface="ＭＳ Ｐゴシック" pitchFamily="34" charset="-128"/>
              </a:rPr>
              <a:t>Emphasis shifts away from replacing expensive human experts with stand-alone expert systems toward main-stream computing systems that create strategic advantage.</a:t>
            </a:r>
          </a:p>
          <a:p>
            <a:pPr eaLnBrk="1" hangingPunct="1">
              <a:lnSpc>
                <a:spcPct val="80000"/>
              </a:lnSpc>
              <a:buFontTx/>
              <a:buNone/>
            </a:pPr>
            <a:endParaRPr lang="en-US" altLang="en-US" sz="2000" smtClean="0">
              <a:ea typeface="ＭＳ Ｐゴシック" pitchFamily="34" charset="-128"/>
            </a:endParaRPr>
          </a:p>
          <a:p>
            <a:pPr eaLnBrk="1" hangingPunct="1">
              <a:lnSpc>
                <a:spcPct val="80000"/>
              </a:lnSpc>
            </a:pPr>
            <a:r>
              <a:rPr lang="en-US" altLang="en-US" sz="2000" smtClean="0">
                <a:ea typeface="ＭＳ Ｐゴシック" pitchFamily="34" charset="-128"/>
              </a:rPr>
              <a:t>Many of today's AI systems are connected to large data bases, they deal with legacy data, they talk to networks, they handle noise and data corruption with style and grace, they are implemented in popular languages, and they run on standard operating systems.</a:t>
            </a:r>
          </a:p>
          <a:p>
            <a:pPr eaLnBrk="1" hangingPunct="1">
              <a:lnSpc>
                <a:spcPct val="80000"/>
              </a:lnSpc>
              <a:buFontTx/>
              <a:buNone/>
            </a:pPr>
            <a:endParaRPr lang="en-US" altLang="en-US" sz="2000" smtClean="0">
              <a:ea typeface="ＭＳ Ｐゴシック" pitchFamily="34" charset="-128"/>
            </a:endParaRPr>
          </a:p>
          <a:p>
            <a:pPr eaLnBrk="1" hangingPunct="1">
              <a:lnSpc>
                <a:spcPct val="80000"/>
              </a:lnSpc>
            </a:pPr>
            <a:r>
              <a:rPr lang="en-US" altLang="en-US" sz="2000" smtClean="0">
                <a:ea typeface="ＭＳ Ｐゴシック" pitchFamily="34" charset="-128"/>
              </a:rPr>
              <a:t>Humans usually are important contributors to the total solution. </a:t>
            </a:r>
          </a:p>
          <a:p>
            <a:pPr eaLnBrk="1" hangingPunct="1">
              <a:lnSpc>
                <a:spcPct val="80000"/>
              </a:lnSpc>
              <a:buFontTx/>
              <a:buNone/>
            </a:pPr>
            <a:endParaRPr lang="en-US" altLang="en-US" sz="2000" smtClean="0">
              <a:ea typeface="ＭＳ Ｐゴシック" pitchFamily="34" charset="-128"/>
            </a:endParaRPr>
          </a:p>
          <a:p>
            <a:pPr eaLnBrk="1" hangingPunct="1">
              <a:lnSpc>
                <a:spcPct val="80000"/>
              </a:lnSpc>
            </a:pPr>
            <a:r>
              <a:rPr lang="en-US" altLang="en-US" sz="2000" smtClean="0">
                <a:ea typeface="ＭＳ Ｐゴシック" pitchFamily="34" charset="-128"/>
              </a:rPr>
              <a:t>Adapted from Patrick Winston, Former Director, MIT AI Laboratory</a:t>
            </a:r>
          </a:p>
          <a:p>
            <a:pPr eaLnBrk="1" hangingPunct="1">
              <a:lnSpc>
                <a:spcPct val="80000"/>
              </a:lnSpc>
              <a:buFontTx/>
              <a:buNone/>
            </a:pPr>
            <a:endParaRPr lang="en-US" altLang="en-US" sz="2000" smtClean="0">
              <a:ea typeface="ＭＳ Ｐゴシック" pitchFamily="34" charset="-128"/>
            </a:endParaRPr>
          </a:p>
        </p:txBody>
      </p:sp>
      <p:pic>
        <p:nvPicPr>
          <p:cNvPr id="276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52400"/>
            <a:ext cx="7524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765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52400"/>
            <a:ext cx="8286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The Turing test</a:t>
            </a:r>
          </a:p>
        </p:txBody>
      </p:sp>
      <p:sp>
        <p:nvSpPr>
          <p:cNvPr id="28675" name="Rectangle 3"/>
          <p:cNvSpPr>
            <a:spLocks noGrp="1" noChangeArrowheads="1"/>
          </p:cNvSpPr>
          <p:nvPr>
            <p:ph idx="1"/>
          </p:nvPr>
        </p:nvSpPr>
        <p:spPr>
          <a:xfrm>
            <a:off x="381000" y="990600"/>
            <a:ext cx="6934200" cy="5410200"/>
          </a:xfrm>
        </p:spPr>
        <p:txBody>
          <a:bodyPr/>
          <a:lstStyle/>
          <a:p>
            <a:pPr marL="0" indent="0" eaLnBrk="1" hangingPunct="1">
              <a:buFont typeface="Arial" charset="0"/>
              <a:buNone/>
            </a:pPr>
            <a:r>
              <a:rPr lang="en-US" altLang="en-US" sz="2000" smtClean="0">
                <a:ea typeface="ＭＳ Ｐゴシック" pitchFamily="34" charset="-128"/>
                <a:hlinkClick r:id="rId2"/>
              </a:rPr>
              <a:t>Can Machine think? A. M. Turing, 1950</a:t>
            </a:r>
            <a:endParaRPr lang="en-US" altLang="en-US" sz="2000" smtClean="0">
              <a:ea typeface="ＭＳ Ｐゴシック" pitchFamily="34" charset="-128"/>
            </a:endParaRPr>
          </a:p>
          <a:p>
            <a:pPr marL="0" indent="0" eaLnBrk="1" hangingPunct="1"/>
            <a:r>
              <a:rPr lang="en-US" altLang="en-US" sz="2800" smtClean="0">
                <a:ea typeface="ＭＳ Ｐゴシック" pitchFamily="34" charset="-128"/>
              </a:rPr>
              <a:t>Test requires computer to </a:t>
            </a:r>
            <a:r>
              <a:rPr lang="ja-JP" altLang="en-US" sz="2800" smtClean="0">
                <a:ea typeface="ＭＳ Ｐゴシック" pitchFamily="34" charset="-128"/>
              </a:rPr>
              <a:t>“</a:t>
            </a:r>
            <a:r>
              <a:rPr lang="en-US" altLang="ja-JP" sz="2800" smtClean="0">
                <a:ea typeface="ＭＳ Ｐゴシック" pitchFamily="34" charset="-128"/>
              </a:rPr>
              <a:t>pass itself off</a:t>
            </a:r>
            <a:r>
              <a:rPr lang="ja-JP" altLang="en-US" sz="2800" smtClean="0">
                <a:ea typeface="ＭＳ Ｐゴシック" pitchFamily="34" charset="-128"/>
              </a:rPr>
              <a:t>”</a:t>
            </a:r>
            <a:r>
              <a:rPr lang="en-US" altLang="ja-JP" sz="2800" smtClean="0">
                <a:ea typeface="ＭＳ Ｐゴシック" pitchFamily="34" charset="-128"/>
              </a:rPr>
              <a:t> as human</a:t>
            </a:r>
          </a:p>
          <a:p>
            <a:pPr lvl="1" eaLnBrk="1" hangingPunct="1"/>
            <a:r>
              <a:rPr lang="en-US" altLang="en-US" sz="2400" smtClean="0">
                <a:ea typeface="ＭＳ Ｐゴシック" pitchFamily="34" charset="-128"/>
              </a:rPr>
              <a:t>Necessary?</a:t>
            </a:r>
          </a:p>
          <a:p>
            <a:pPr lvl="1" eaLnBrk="1" hangingPunct="1"/>
            <a:r>
              <a:rPr lang="en-US" altLang="en-US" sz="2400" smtClean="0">
                <a:ea typeface="ＭＳ Ｐゴシック" pitchFamily="34" charset="-128"/>
              </a:rPr>
              <a:t>Sufficient?</a:t>
            </a:r>
          </a:p>
          <a:p>
            <a:pPr lvl="3" eaLnBrk="1" hangingPunct="1"/>
            <a:endParaRPr lang="en-US" altLang="en-US" sz="1600" smtClean="0">
              <a:ea typeface="ＭＳ Ｐゴシック" pitchFamily="34" charset="-128"/>
            </a:endParaRPr>
          </a:p>
          <a:p>
            <a:pPr marL="0" indent="0" eaLnBrk="1" hangingPunct="1"/>
            <a:r>
              <a:rPr lang="en-US" altLang="en-US" sz="2800" smtClean="0">
                <a:ea typeface="ＭＳ Ｐゴシック" pitchFamily="34" charset="-128"/>
              </a:rPr>
              <a:t>Requires:</a:t>
            </a:r>
          </a:p>
          <a:p>
            <a:pPr lvl="1" eaLnBrk="1" hangingPunct="1"/>
            <a:r>
              <a:rPr lang="en-US" altLang="en-US" sz="2400" smtClean="0">
                <a:ea typeface="ＭＳ Ｐゴシック" pitchFamily="34" charset="-128"/>
              </a:rPr>
              <a:t>Natural language</a:t>
            </a:r>
          </a:p>
          <a:p>
            <a:pPr lvl="1" eaLnBrk="1" hangingPunct="1"/>
            <a:r>
              <a:rPr lang="en-US" altLang="en-US" sz="2400" smtClean="0">
                <a:ea typeface="ＭＳ Ｐゴシック" pitchFamily="34" charset="-128"/>
              </a:rPr>
              <a:t>Knowledge representation</a:t>
            </a:r>
          </a:p>
          <a:p>
            <a:pPr lvl="1" eaLnBrk="1" hangingPunct="1"/>
            <a:r>
              <a:rPr lang="en-US" altLang="en-US" sz="2400" smtClean="0">
                <a:ea typeface="ＭＳ Ｐゴシック" pitchFamily="34" charset="-128"/>
              </a:rPr>
              <a:t>Automated reasoning</a:t>
            </a:r>
          </a:p>
          <a:p>
            <a:pPr lvl="1" eaLnBrk="1" hangingPunct="1"/>
            <a:r>
              <a:rPr lang="en-US" altLang="en-US" sz="2400" smtClean="0">
                <a:ea typeface="ＭＳ Ｐゴシック" pitchFamily="34" charset="-128"/>
              </a:rPr>
              <a:t>Machine learning </a:t>
            </a:r>
          </a:p>
          <a:p>
            <a:pPr lvl="1" eaLnBrk="1" hangingPunct="1"/>
            <a:r>
              <a:rPr lang="en-US" altLang="en-US" sz="2400" smtClean="0">
                <a:ea typeface="ＭＳ Ｐゴシック" pitchFamily="34" charset="-128"/>
              </a:rPr>
              <a:t>(vision, robotics) for full test</a:t>
            </a:r>
          </a:p>
          <a:p>
            <a:pPr lvl="1" eaLnBrk="1" hangingPunct="1">
              <a:buFontTx/>
              <a:buNone/>
            </a:pPr>
            <a:endParaRPr lang="en-US" altLang="en-US" sz="2000" smtClean="0">
              <a:ea typeface="ＭＳ Ｐゴシック" pitchFamily="34" charset="-128"/>
            </a:endParaRPr>
          </a:p>
          <a:p>
            <a:pPr marL="0" indent="0" eaLnBrk="1" hangingPunct="1"/>
            <a:endParaRPr lang="en-US" altLang="en-US" sz="2800" smtClean="0">
              <a:ea typeface="ＭＳ Ｐゴシック" pitchFamily="34" charset="-128"/>
            </a:endParaRPr>
          </a:p>
        </p:txBody>
      </p:sp>
      <p:pic>
        <p:nvPicPr>
          <p:cNvPr id="28676" name="Picture 5" descr="turing test"/>
          <p:cNvPicPr>
            <a:picLocks noChangeAspect="1" noChangeArrowheads="1"/>
          </p:cNvPicPr>
          <p:nvPr/>
        </p:nvPicPr>
        <p:blipFill>
          <a:blip r:embed="rId3">
            <a:lum bright="-18000" contrast="54000"/>
            <a:extLst>
              <a:ext uri="{28A0092B-C50C-407E-A947-70E740481C1C}">
                <a14:useLocalDpi xmlns:a14="http://schemas.microsoft.com/office/drawing/2010/main" val="0"/>
              </a:ext>
            </a:extLst>
          </a:blip>
          <a:srcRect/>
          <a:stretch>
            <a:fillRect/>
          </a:stretch>
        </p:blipFill>
        <p:spPr bwMode="auto">
          <a:xfrm>
            <a:off x="5334000" y="2566988"/>
            <a:ext cx="3765550"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8863" y="323850"/>
            <a:ext cx="13239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Act/Think Humanly/Rationally</a:t>
            </a:r>
          </a:p>
        </p:txBody>
      </p:sp>
      <p:sp>
        <p:nvSpPr>
          <p:cNvPr id="29699" name="Rectangle 3"/>
          <p:cNvSpPr>
            <a:spLocks noGrp="1" noChangeArrowheads="1"/>
          </p:cNvSpPr>
          <p:nvPr>
            <p:ph idx="1"/>
          </p:nvPr>
        </p:nvSpPr>
        <p:spPr>
          <a:xfrm>
            <a:off x="685800" y="1219200"/>
            <a:ext cx="8458200" cy="4953000"/>
          </a:xfrm>
        </p:spPr>
        <p:txBody>
          <a:bodyPr/>
          <a:lstStyle/>
          <a:p>
            <a:pPr eaLnBrk="1" hangingPunct="1"/>
            <a:r>
              <a:rPr lang="en-US" altLang="en-US" smtClean="0">
                <a:ea typeface="ＭＳ Ｐゴシック" pitchFamily="34" charset="-128"/>
              </a:rPr>
              <a:t>Act Humanly</a:t>
            </a:r>
          </a:p>
          <a:p>
            <a:pPr lvl="1" eaLnBrk="1" hangingPunct="1"/>
            <a:r>
              <a:rPr lang="en-US" altLang="en-US" smtClean="0">
                <a:ea typeface="ＭＳ Ｐゴシック" pitchFamily="34" charset="-128"/>
              </a:rPr>
              <a:t>Turing test</a:t>
            </a:r>
          </a:p>
          <a:p>
            <a:pPr eaLnBrk="1" hangingPunct="1"/>
            <a:r>
              <a:rPr lang="en-US" altLang="en-US" smtClean="0">
                <a:ea typeface="ＭＳ Ｐゴシック" pitchFamily="34" charset="-128"/>
              </a:rPr>
              <a:t>Think Humanly</a:t>
            </a:r>
          </a:p>
          <a:p>
            <a:pPr lvl="1" eaLnBrk="1" hangingPunct="1"/>
            <a:r>
              <a:rPr lang="en-US" altLang="en-US" smtClean="0">
                <a:ea typeface="ＭＳ Ｐゴシック" pitchFamily="34" charset="-128"/>
              </a:rPr>
              <a:t> Introspection; Cognitive science</a:t>
            </a:r>
          </a:p>
          <a:p>
            <a:pPr eaLnBrk="1" hangingPunct="1"/>
            <a:r>
              <a:rPr lang="en-US" altLang="en-US" smtClean="0">
                <a:ea typeface="ＭＳ Ｐゴシック" pitchFamily="34" charset="-128"/>
              </a:rPr>
              <a:t>Think rationally</a:t>
            </a:r>
          </a:p>
          <a:p>
            <a:pPr lvl="1" eaLnBrk="1" hangingPunct="1"/>
            <a:r>
              <a:rPr lang="en-US" altLang="en-US" smtClean="0">
                <a:ea typeface="ＭＳ Ｐゴシック" pitchFamily="34" charset="-128"/>
              </a:rPr>
              <a:t> Logic; representing &amp; reasoning over problems</a:t>
            </a:r>
          </a:p>
          <a:p>
            <a:pPr eaLnBrk="1" hangingPunct="1"/>
            <a:r>
              <a:rPr lang="en-US" altLang="en-US" smtClean="0">
                <a:ea typeface="ＭＳ Ｐゴシック" pitchFamily="34" charset="-128"/>
              </a:rPr>
              <a:t>Acting rationally</a:t>
            </a:r>
          </a:p>
          <a:p>
            <a:pPr lvl="1" eaLnBrk="1" hangingPunct="1"/>
            <a:r>
              <a:rPr lang="en-US" altLang="en-US" smtClean="0">
                <a:ea typeface="ＭＳ Ｐゴシック" pitchFamily="34" charset="-128"/>
              </a:rPr>
              <a:t>Agents; sensing &amp; acting; feedback systems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Agents</a:t>
            </a:r>
          </a:p>
        </p:txBody>
      </p:sp>
      <p:sp>
        <p:nvSpPr>
          <p:cNvPr id="35843" name="Rectangle 3"/>
          <p:cNvSpPr>
            <a:spLocks noGrp="1" noChangeArrowheads="1"/>
          </p:cNvSpPr>
          <p:nvPr>
            <p:ph idx="1"/>
          </p:nvPr>
        </p:nvSpPr>
        <p:spPr>
          <a:xfrm>
            <a:off x="685800" y="1219200"/>
            <a:ext cx="8077200" cy="4953000"/>
          </a:xfrm>
        </p:spPr>
        <p:txBody>
          <a:bodyPr/>
          <a:lstStyle/>
          <a:p>
            <a:pPr eaLnBrk="1" hangingPunct="1">
              <a:lnSpc>
                <a:spcPct val="90000"/>
              </a:lnSpc>
            </a:pPr>
            <a:r>
              <a:rPr lang="en-US" altLang="en-US" sz="2800" smtClean="0">
                <a:ea typeface="ＭＳ Ｐゴシック" pitchFamily="34" charset="-128"/>
              </a:rPr>
              <a:t>An </a:t>
            </a:r>
            <a:r>
              <a:rPr lang="en-US" altLang="en-US" sz="2800" smtClean="0">
                <a:solidFill>
                  <a:srgbClr val="FF0000"/>
                </a:solidFill>
                <a:ea typeface="ＭＳ Ｐゴシック" pitchFamily="34" charset="-128"/>
              </a:rPr>
              <a:t>agent</a:t>
            </a:r>
            <a:r>
              <a:rPr lang="en-US" altLang="en-US" sz="2800" smtClean="0">
                <a:ea typeface="ＭＳ Ｐゴシック" pitchFamily="34" charset="-128"/>
              </a:rPr>
              <a:t> is anything that can be viewed as </a:t>
            </a:r>
            <a:r>
              <a:rPr lang="en-US" altLang="en-US" sz="2800" smtClean="0">
                <a:solidFill>
                  <a:srgbClr val="FF0000"/>
                </a:solidFill>
                <a:ea typeface="ＭＳ Ｐゴシック" pitchFamily="34" charset="-128"/>
              </a:rPr>
              <a:t>perceiving</a:t>
            </a:r>
            <a:r>
              <a:rPr lang="en-US" altLang="en-US" sz="2800" smtClean="0">
                <a:ea typeface="ＭＳ Ｐゴシック" pitchFamily="34" charset="-128"/>
              </a:rPr>
              <a:t> its </a:t>
            </a:r>
            <a:r>
              <a:rPr lang="en-US" altLang="en-US" sz="2800" smtClean="0">
                <a:solidFill>
                  <a:srgbClr val="FF0000"/>
                </a:solidFill>
                <a:ea typeface="ＭＳ Ｐゴシック" pitchFamily="34" charset="-128"/>
              </a:rPr>
              <a:t>environment</a:t>
            </a:r>
            <a:r>
              <a:rPr lang="en-US" altLang="en-US" sz="2800" smtClean="0">
                <a:ea typeface="ＭＳ Ｐゴシック" pitchFamily="34" charset="-128"/>
              </a:rPr>
              <a:t> through </a:t>
            </a:r>
            <a:r>
              <a:rPr lang="en-US" altLang="en-US" sz="2800" smtClean="0">
                <a:solidFill>
                  <a:srgbClr val="FF0000"/>
                </a:solidFill>
                <a:ea typeface="ＭＳ Ｐゴシック" pitchFamily="34" charset="-128"/>
              </a:rPr>
              <a:t>sensors</a:t>
            </a:r>
            <a:r>
              <a:rPr lang="en-US" altLang="en-US" sz="2800" smtClean="0">
                <a:ea typeface="ＭＳ Ｐゴシック" pitchFamily="34" charset="-128"/>
              </a:rPr>
              <a:t> and </a:t>
            </a:r>
            <a:r>
              <a:rPr lang="en-US" altLang="en-US" sz="2800" smtClean="0">
                <a:solidFill>
                  <a:srgbClr val="FF0000"/>
                </a:solidFill>
                <a:ea typeface="ＭＳ Ｐゴシック" pitchFamily="34" charset="-128"/>
              </a:rPr>
              <a:t>acting</a:t>
            </a:r>
            <a:r>
              <a:rPr lang="en-US" altLang="en-US" sz="2800" smtClean="0">
                <a:ea typeface="ＭＳ Ｐゴシック" pitchFamily="34" charset="-128"/>
              </a:rPr>
              <a:t> upon that environment through </a:t>
            </a:r>
            <a:r>
              <a:rPr lang="en-US" altLang="en-US" sz="2800" smtClean="0">
                <a:solidFill>
                  <a:srgbClr val="FF0000"/>
                </a:solidFill>
                <a:ea typeface="ＭＳ Ｐゴシック" pitchFamily="34" charset="-128"/>
              </a:rPr>
              <a:t>actuators</a:t>
            </a:r>
            <a:endParaRPr lang="en-US" altLang="en-US" sz="2800" smtClean="0">
              <a:ea typeface="ＭＳ Ｐゴシック" pitchFamily="34" charset="-128"/>
            </a:endParaRPr>
          </a:p>
          <a:p>
            <a:pPr lvl="1" eaLnBrk="1" hangingPunct="1">
              <a:lnSpc>
                <a:spcPct val="90000"/>
              </a:lnSpc>
            </a:pPr>
            <a:endParaRPr lang="en-US" altLang="en-US" sz="2400" smtClean="0">
              <a:ea typeface="ＭＳ Ｐゴシック" pitchFamily="34" charset="-128"/>
            </a:endParaRPr>
          </a:p>
          <a:p>
            <a:pPr eaLnBrk="1" hangingPunct="1">
              <a:lnSpc>
                <a:spcPct val="90000"/>
              </a:lnSpc>
            </a:pPr>
            <a:r>
              <a:rPr lang="en-US" altLang="en-US" sz="2800" smtClean="0">
                <a:ea typeface="ＭＳ Ｐゴシック" pitchFamily="34" charset="-128"/>
              </a:rPr>
              <a:t>Human agent: </a:t>
            </a:r>
          </a:p>
          <a:p>
            <a:pPr lvl="1" eaLnBrk="1" hangingPunct="1">
              <a:lnSpc>
                <a:spcPct val="90000"/>
              </a:lnSpc>
            </a:pPr>
            <a:r>
              <a:rPr lang="en-US" altLang="en-US" sz="2400" smtClean="0">
                <a:ea typeface="ＭＳ Ｐゴシック" pitchFamily="34" charset="-128"/>
              </a:rPr>
              <a:t>Sensors: eyes, ears, … </a:t>
            </a:r>
          </a:p>
          <a:p>
            <a:pPr lvl="1" eaLnBrk="1" hangingPunct="1">
              <a:lnSpc>
                <a:spcPct val="90000"/>
              </a:lnSpc>
            </a:pPr>
            <a:r>
              <a:rPr lang="en-US" altLang="en-US" sz="2400" smtClean="0">
                <a:ea typeface="ＭＳ Ｐゴシック" pitchFamily="34" charset="-128"/>
              </a:rPr>
              <a:t>Actuators: hands, legs, mouth…</a:t>
            </a:r>
          </a:p>
          <a:p>
            <a:pPr lvl="1" eaLnBrk="1" hangingPunct="1">
              <a:lnSpc>
                <a:spcPct val="90000"/>
              </a:lnSpc>
            </a:pPr>
            <a:endParaRPr lang="en-US" altLang="en-US" sz="2400" smtClean="0">
              <a:ea typeface="ＭＳ Ｐゴシック" pitchFamily="34" charset="-128"/>
            </a:endParaRPr>
          </a:p>
          <a:p>
            <a:pPr eaLnBrk="1" hangingPunct="1">
              <a:lnSpc>
                <a:spcPct val="90000"/>
              </a:lnSpc>
            </a:pPr>
            <a:r>
              <a:rPr lang="en-US" altLang="en-US" sz="2800" smtClean="0">
                <a:ea typeface="ＭＳ Ｐゴシック" pitchFamily="34" charset="-128"/>
              </a:rPr>
              <a:t>Robotic agent</a:t>
            </a:r>
          </a:p>
          <a:p>
            <a:pPr lvl="1" eaLnBrk="1" hangingPunct="1">
              <a:lnSpc>
                <a:spcPct val="90000"/>
              </a:lnSpc>
            </a:pPr>
            <a:r>
              <a:rPr lang="en-US" altLang="en-US" sz="2400" smtClean="0">
                <a:ea typeface="ＭＳ Ｐゴシック" pitchFamily="34" charset="-128"/>
              </a:rPr>
              <a:t>Sensors: cameras, range finders, …</a:t>
            </a:r>
          </a:p>
          <a:p>
            <a:pPr lvl="1" eaLnBrk="1" hangingPunct="1">
              <a:lnSpc>
                <a:spcPct val="90000"/>
              </a:lnSpc>
            </a:pPr>
            <a:r>
              <a:rPr lang="en-US" altLang="en-US" sz="2400" smtClean="0">
                <a:ea typeface="ＭＳ Ｐゴシック" pitchFamily="34" charset="-128"/>
              </a:rPr>
              <a:t>Actuators: motors</a:t>
            </a:r>
          </a:p>
        </p:txBody>
      </p:sp>
      <p:pic>
        <p:nvPicPr>
          <p:cNvPr id="35844" name="Picture 5" descr="http://www.butteredwaffles.com/wp-content/uploads/2008/06/dale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724400"/>
            <a:ext cx="1574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7" descr="http://www.shiromi.com/images/diary/20040601-serf.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819400"/>
            <a:ext cx="194310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584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4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609600"/>
          </a:xfrm>
        </p:spPr>
        <p:txBody>
          <a:bodyPr rtlCol="0">
            <a:normAutofit fontScale="90000"/>
          </a:bodyPr>
          <a:lstStyle/>
          <a:p>
            <a:pPr eaLnBrk="1" fontAlgn="auto" hangingPunct="1">
              <a:spcAft>
                <a:spcPts val="0"/>
              </a:spcAft>
              <a:defRPr/>
            </a:pPr>
            <a:r>
              <a:rPr lang="en-US" altLang="en-US" smtClean="0">
                <a:ea typeface="+mj-ea"/>
                <a:cs typeface="+mj-cs"/>
              </a:rPr>
              <a:t>Agents and environments</a:t>
            </a:r>
          </a:p>
        </p:txBody>
      </p:sp>
      <p:pic>
        <p:nvPicPr>
          <p:cNvPr id="31747" name="Picture 4" descr="agent-environ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914400"/>
            <a:ext cx="37338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685800" y="3200400"/>
            <a:ext cx="7772400" cy="609600"/>
          </a:xfrm>
          <a:prstGeom prst="rect">
            <a:avLst/>
          </a:prstGeom>
          <a:noFill/>
          <a:ln w="12700">
            <a:noFill/>
            <a:miter lim="800000"/>
            <a:headEnd/>
            <a:tailEnd/>
          </a:ln>
        </p:spPr>
        <p:txBody>
          <a:bodyPr lIns="90488" tIns="44450" rIns="90488" bIns="44450" anchor="ctr"/>
          <a:lstStyle/>
          <a:p>
            <a:pPr algn="ctr">
              <a:defRPr/>
            </a:pPr>
            <a:r>
              <a:rPr lang="en-US" b="1" kern="0">
                <a:solidFill>
                  <a:schemeClr val="tx2"/>
                </a:solidFill>
                <a:latin typeface="+mj-lt"/>
                <a:ea typeface="ＭＳ Ｐゴシック" charset="0"/>
                <a:cs typeface="ＭＳ Ｐゴシック" charset="-128"/>
              </a:rPr>
              <a:t>Compare: Standard </a:t>
            </a:r>
            <a:r>
              <a:rPr lang="en-US" b="1" kern="0" dirty="0">
                <a:solidFill>
                  <a:schemeClr val="tx2"/>
                </a:solidFill>
                <a:latin typeface="+mj-lt"/>
                <a:ea typeface="ＭＳ Ｐゴシック" charset="0"/>
                <a:cs typeface="ＭＳ Ｐゴシック" charset="-128"/>
              </a:rPr>
              <a:t>Embedded System Structure</a:t>
            </a:r>
          </a:p>
        </p:txBody>
      </p:sp>
      <p:grpSp>
        <p:nvGrpSpPr>
          <p:cNvPr id="31749" name="Group 2"/>
          <p:cNvGrpSpPr>
            <a:grpSpLocks/>
          </p:cNvGrpSpPr>
          <p:nvPr/>
        </p:nvGrpSpPr>
        <p:grpSpPr bwMode="auto">
          <a:xfrm>
            <a:off x="762000" y="3962400"/>
            <a:ext cx="7237413" cy="1979613"/>
            <a:chOff x="576" y="960"/>
            <a:chExt cx="4559" cy="1247"/>
          </a:xfrm>
        </p:grpSpPr>
        <p:sp>
          <p:nvSpPr>
            <p:cNvPr id="31750" name="Rectangle 3"/>
            <p:cNvSpPr>
              <a:spLocks noChangeArrowheads="1"/>
            </p:cNvSpPr>
            <p:nvPr/>
          </p:nvSpPr>
          <p:spPr bwMode="auto">
            <a:xfrm>
              <a:off x="2256" y="1152"/>
              <a:ext cx="1200" cy="288"/>
            </a:xfrm>
            <a:prstGeom prst="rect">
              <a:avLst/>
            </a:prstGeom>
            <a:solidFill>
              <a:srgbClr val="66FFFF"/>
            </a:solidFill>
            <a:ln w="9360">
              <a:solidFill>
                <a:srgbClr val="000000"/>
              </a:solidFill>
              <a:miter lim="800000"/>
              <a:headEnd/>
              <a:tailEnd/>
            </a:ln>
          </p:spPr>
          <p:txBody>
            <a:bodyPr wrap="none" lIns="90000" tIns="46800" rIns="90000" bIns="46800" anchor="ctr"/>
            <a:lstStyle>
              <a:lvl1pPr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9pPr>
            </a:lstStyle>
            <a:p>
              <a:pPr algn="ctr" eaLnBrk="1" hangingPunct="1">
                <a:spcBef>
                  <a:spcPct val="0"/>
                </a:spcBef>
                <a:buClrTx/>
                <a:buFontTx/>
                <a:buNone/>
              </a:pPr>
              <a:r>
                <a:rPr lang="en-US" altLang="en-US" sz="2000">
                  <a:solidFill>
                    <a:srgbClr val="000000"/>
                  </a:solidFill>
                  <a:latin typeface="Times New Roman" pitchFamily="18" charset="0"/>
                </a:rPr>
                <a:t>microcontroller</a:t>
              </a:r>
            </a:p>
          </p:txBody>
        </p:sp>
        <p:sp>
          <p:nvSpPr>
            <p:cNvPr id="31751" name="Rectangle 4"/>
            <p:cNvSpPr>
              <a:spLocks noChangeArrowheads="1"/>
            </p:cNvSpPr>
            <p:nvPr/>
          </p:nvSpPr>
          <p:spPr bwMode="auto">
            <a:xfrm>
              <a:off x="576" y="1104"/>
              <a:ext cx="768" cy="768"/>
            </a:xfrm>
            <a:prstGeom prst="rect">
              <a:avLst/>
            </a:prstGeom>
            <a:solidFill>
              <a:srgbClr val="FFFF99"/>
            </a:solidFill>
            <a:ln w="9360">
              <a:solidFill>
                <a:srgbClr val="000000"/>
              </a:solidFill>
              <a:miter lim="800000"/>
              <a:headEnd/>
              <a:tailEnd/>
            </a:ln>
          </p:spPr>
          <p:txBody>
            <a:bodyPr wrap="none" lIns="90000" tIns="46800" rIns="90000" bIns="46800" anchor="ctr"/>
            <a:lstStyle>
              <a:lvl1pPr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9pPr>
            </a:lstStyle>
            <a:p>
              <a:pPr algn="ctr" eaLnBrk="1" hangingPunct="1">
                <a:spcBef>
                  <a:spcPct val="0"/>
                </a:spcBef>
                <a:buClrTx/>
                <a:buFontTx/>
                <a:buNone/>
              </a:pPr>
              <a:r>
                <a:rPr lang="en-US" altLang="en-US" sz="2000">
                  <a:solidFill>
                    <a:srgbClr val="000000"/>
                  </a:solidFill>
                  <a:latin typeface="Times New Roman" pitchFamily="18" charset="0"/>
                </a:rPr>
                <a:t>sensors</a:t>
              </a:r>
            </a:p>
          </p:txBody>
        </p:sp>
        <p:sp>
          <p:nvSpPr>
            <p:cNvPr id="31752" name="AutoShape 5"/>
            <p:cNvSpPr>
              <a:spLocks noChangeArrowheads="1"/>
            </p:cNvSpPr>
            <p:nvPr/>
          </p:nvSpPr>
          <p:spPr bwMode="auto">
            <a:xfrm>
              <a:off x="1536" y="1152"/>
              <a:ext cx="480" cy="384"/>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lvl1pPr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9pPr>
            </a:lstStyle>
            <a:p>
              <a:pPr algn="ctr" eaLnBrk="1" hangingPunct="1">
                <a:spcBef>
                  <a:spcPct val="0"/>
                </a:spcBef>
                <a:buClrTx/>
                <a:buFontTx/>
                <a:buNone/>
              </a:pPr>
              <a:r>
                <a:rPr lang="en-US" altLang="en-US" sz="2000">
                  <a:solidFill>
                    <a:srgbClr val="000000"/>
                  </a:solidFill>
                  <a:latin typeface="Times New Roman" pitchFamily="18" charset="0"/>
                </a:rPr>
                <a:t>ADC</a:t>
              </a:r>
            </a:p>
          </p:txBody>
        </p:sp>
        <p:sp>
          <p:nvSpPr>
            <p:cNvPr id="31753" name="AutoShape 6"/>
            <p:cNvSpPr>
              <a:spLocks noChangeArrowheads="1"/>
            </p:cNvSpPr>
            <p:nvPr/>
          </p:nvSpPr>
          <p:spPr bwMode="auto">
            <a:xfrm>
              <a:off x="3744" y="1152"/>
              <a:ext cx="480" cy="384"/>
            </a:xfrm>
            <a:prstGeom prst="roundRect">
              <a:avLst>
                <a:gd name="adj" fmla="val 16667"/>
              </a:avLst>
            </a:prstGeom>
            <a:solidFill>
              <a:srgbClr val="FFCC99"/>
            </a:solidFill>
            <a:ln w="9360">
              <a:solidFill>
                <a:srgbClr val="000000"/>
              </a:solidFill>
              <a:miter lim="800000"/>
              <a:headEnd/>
              <a:tailEnd/>
            </a:ln>
          </p:spPr>
          <p:txBody>
            <a:bodyPr wrap="none" lIns="90000" tIns="46800" rIns="90000" bIns="46800" anchor="ctr"/>
            <a:lstStyle>
              <a:lvl1pPr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9pPr>
            </a:lstStyle>
            <a:p>
              <a:pPr algn="ctr" eaLnBrk="1" hangingPunct="1">
                <a:spcBef>
                  <a:spcPct val="0"/>
                </a:spcBef>
                <a:buClrTx/>
                <a:buFontTx/>
                <a:buNone/>
              </a:pPr>
              <a:r>
                <a:rPr lang="en-US" altLang="en-US" sz="2000">
                  <a:solidFill>
                    <a:srgbClr val="000000"/>
                  </a:solidFill>
                  <a:latin typeface="Times New Roman" pitchFamily="18" charset="0"/>
                </a:rPr>
                <a:t>DAC</a:t>
              </a:r>
            </a:p>
          </p:txBody>
        </p:sp>
        <p:sp>
          <p:nvSpPr>
            <p:cNvPr id="31754" name="Rectangle 7"/>
            <p:cNvSpPr>
              <a:spLocks noChangeArrowheads="1"/>
            </p:cNvSpPr>
            <p:nvPr/>
          </p:nvSpPr>
          <p:spPr bwMode="auto">
            <a:xfrm>
              <a:off x="4368" y="1104"/>
              <a:ext cx="768" cy="768"/>
            </a:xfrm>
            <a:prstGeom prst="rect">
              <a:avLst/>
            </a:prstGeom>
            <a:solidFill>
              <a:srgbClr val="FFFF99"/>
            </a:solidFill>
            <a:ln w="9360">
              <a:solidFill>
                <a:srgbClr val="000000"/>
              </a:solidFill>
              <a:miter lim="800000"/>
              <a:headEnd/>
              <a:tailEnd/>
            </a:ln>
          </p:spPr>
          <p:txBody>
            <a:bodyPr wrap="none" lIns="90000" tIns="46800" rIns="90000" bIns="46800" anchor="ctr"/>
            <a:lstStyle>
              <a:lvl1pPr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9pPr>
            </a:lstStyle>
            <a:p>
              <a:pPr algn="ctr" eaLnBrk="1" hangingPunct="1">
                <a:spcBef>
                  <a:spcPct val="0"/>
                </a:spcBef>
                <a:buClrTx/>
                <a:buFontTx/>
                <a:buNone/>
              </a:pPr>
              <a:r>
                <a:rPr lang="en-US" altLang="en-US" sz="2000">
                  <a:solidFill>
                    <a:srgbClr val="000000"/>
                  </a:solidFill>
                  <a:latin typeface="Times New Roman" pitchFamily="18" charset="0"/>
                </a:rPr>
                <a:t>actuators</a:t>
              </a:r>
            </a:p>
          </p:txBody>
        </p:sp>
        <p:sp>
          <p:nvSpPr>
            <p:cNvPr id="31755" name="Rectangle 8"/>
            <p:cNvSpPr>
              <a:spLocks noChangeArrowheads="1"/>
            </p:cNvSpPr>
            <p:nvPr/>
          </p:nvSpPr>
          <p:spPr bwMode="auto">
            <a:xfrm>
              <a:off x="2304" y="1728"/>
              <a:ext cx="432" cy="288"/>
            </a:xfrm>
            <a:prstGeom prst="rect">
              <a:avLst/>
            </a:prstGeom>
            <a:solidFill>
              <a:srgbClr val="BBE0E3"/>
            </a:solidFill>
            <a:ln w="9360">
              <a:solidFill>
                <a:srgbClr val="000000"/>
              </a:solidFill>
              <a:miter lim="800000"/>
              <a:headEnd/>
              <a:tailEnd/>
            </a:ln>
          </p:spPr>
          <p:txBody>
            <a:bodyPr wrap="none" lIns="90000" tIns="46800" rIns="90000" bIns="46800" anchor="ctr"/>
            <a:lstStyle>
              <a:lvl1pPr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9pPr>
            </a:lstStyle>
            <a:p>
              <a:pPr algn="ctr" eaLnBrk="1" hangingPunct="1">
                <a:spcBef>
                  <a:spcPct val="0"/>
                </a:spcBef>
                <a:buClrTx/>
                <a:buFontTx/>
                <a:buNone/>
              </a:pPr>
              <a:r>
                <a:rPr lang="en-US" altLang="en-US" sz="2000">
                  <a:solidFill>
                    <a:srgbClr val="000000"/>
                  </a:solidFill>
                  <a:latin typeface="Times New Roman" pitchFamily="18" charset="0"/>
                </a:rPr>
                <a:t>ASIC</a:t>
              </a:r>
            </a:p>
          </p:txBody>
        </p:sp>
        <p:sp>
          <p:nvSpPr>
            <p:cNvPr id="31756" name="Rectangle 9"/>
            <p:cNvSpPr>
              <a:spLocks noChangeArrowheads="1"/>
            </p:cNvSpPr>
            <p:nvPr/>
          </p:nvSpPr>
          <p:spPr bwMode="auto">
            <a:xfrm>
              <a:off x="2976" y="1728"/>
              <a:ext cx="432" cy="288"/>
            </a:xfrm>
            <a:prstGeom prst="rect">
              <a:avLst/>
            </a:prstGeom>
            <a:solidFill>
              <a:srgbClr val="BBE0E3"/>
            </a:solidFill>
            <a:ln w="9360">
              <a:solidFill>
                <a:srgbClr val="000000"/>
              </a:solidFill>
              <a:miter lim="800000"/>
              <a:headEnd/>
              <a:tailEnd/>
            </a:ln>
          </p:spPr>
          <p:txBody>
            <a:bodyPr wrap="none" lIns="90000" tIns="46800" rIns="90000" bIns="46800" anchor="ctr"/>
            <a:lstStyle>
              <a:lvl1pPr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ea typeface="ＭＳ Ｐゴシック" pitchFamily="34" charset="-128"/>
                </a:defRPr>
              </a:lvl9pPr>
            </a:lstStyle>
            <a:p>
              <a:pPr algn="ctr" eaLnBrk="1" hangingPunct="1">
                <a:spcBef>
                  <a:spcPct val="0"/>
                </a:spcBef>
                <a:buClrTx/>
                <a:buFontTx/>
                <a:buNone/>
              </a:pPr>
              <a:r>
                <a:rPr lang="en-US" altLang="en-US" sz="2000">
                  <a:solidFill>
                    <a:srgbClr val="000000"/>
                  </a:solidFill>
                  <a:latin typeface="Times New Roman" pitchFamily="18" charset="0"/>
                </a:rPr>
                <a:t>FPGA</a:t>
              </a:r>
            </a:p>
          </p:txBody>
        </p:sp>
        <p:sp>
          <p:nvSpPr>
            <p:cNvPr id="31757" name="AutoShape 10"/>
            <p:cNvSpPr>
              <a:spLocks noChangeArrowheads="1"/>
            </p:cNvSpPr>
            <p:nvPr/>
          </p:nvSpPr>
          <p:spPr bwMode="auto">
            <a:xfrm>
              <a:off x="2160" y="960"/>
              <a:ext cx="1440" cy="1248"/>
            </a:xfrm>
            <a:prstGeom prst="roundRect">
              <a:avLst>
                <a:gd name="adj" fmla="val 16667"/>
              </a:avLst>
            </a:prstGeom>
            <a:noFill/>
            <a:ln w="19080">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endParaRPr lang="en-US" altLang="en-US" sz="2400">
                <a:latin typeface="Times New Roman" pitchFamily="18" charset="0"/>
              </a:endParaRPr>
            </a:p>
          </p:txBody>
        </p:sp>
        <p:sp>
          <p:nvSpPr>
            <p:cNvPr id="31758" name="Line 11"/>
            <p:cNvSpPr>
              <a:spLocks noChangeShapeType="1"/>
            </p:cNvSpPr>
            <p:nvPr/>
          </p:nvSpPr>
          <p:spPr bwMode="auto">
            <a:xfrm>
              <a:off x="1344" y="1296"/>
              <a:ext cx="192" cy="1"/>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9" name="Line 12"/>
            <p:cNvSpPr>
              <a:spLocks noChangeShapeType="1"/>
            </p:cNvSpPr>
            <p:nvPr/>
          </p:nvSpPr>
          <p:spPr bwMode="auto">
            <a:xfrm>
              <a:off x="2016" y="1296"/>
              <a:ext cx="144" cy="1"/>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0" name="Line 13"/>
            <p:cNvSpPr>
              <a:spLocks noChangeShapeType="1"/>
            </p:cNvSpPr>
            <p:nvPr/>
          </p:nvSpPr>
          <p:spPr bwMode="auto">
            <a:xfrm>
              <a:off x="1344" y="1680"/>
              <a:ext cx="816" cy="1"/>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1" name="Line 14"/>
            <p:cNvSpPr>
              <a:spLocks noChangeShapeType="1"/>
            </p:cNvSpPr>
            <p:nvPr/>
          </p:nvSpPr>
          <p:spPr bwMode="auto">
            <a:xfrm>
              <a:off x="3600" y="1296"/>
              <a:ext cx="144" cy="1"/>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2" name="Line 15"/>
            <p:cNvSpPr>
              <a:spLocks noChangeShapeType="1"/>
            </p:cNvSpPr>
            <p:nvPr/>
          </p:nvSpPr>
          <p:spPr bwMode="auto">
            <a:xfrm>
              <a:off x="4224" y="1296"/>
              <a:ext cx="144" cy="1"/>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3" name="Line 16"/>
            <p:cNvSpPr>
              <a:spLocks noChangeShapeType="1"/>
            </p:cNvSpPr>
            <p:nvPr/>
          </p:nvSpPr>
          <p:spPr bwMode="auto">
            <a:xfrm>
              <a:off x="3600" y="1680"/>
              <a:ext cx="768" cy="1"/>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4" name="Line 17"/>
            <p:cNvSpPr>
              <a:spLocks noChangeShapeType="1"/>
            </p:cNvSpPr>
            <p:nvPr/>
          </p:nvSpPr>
          <p:spPr bwMode="auto">
            <a:xfrm>
              <a:off x="2496" y="1440"/>
              <a:ext cx="1" cy="28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5" name="Line 18"/>
            <p:cNvSpPr>
              <a:spLocks noChangeShapeType="1"/>
            </p:cNvSpPr>
            <p:nvPr/>
          </p:nvSpPr>
          <p:spPr bwMode="auto">
            <a:xfrm>
              <a:off x="3216" y="1440"/>
              <a:ext cx="1" cy="28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6" name="Line 19"/>
            <p:cNvSpPr>
              <a:spLocks noChangeShapeType="1"/>
            </p:cNvSpPr>
            <p:nvPr/>
          </p:nvSpPr>
          <p:spPr bwMode="auto">
            <a:xfrm>
              <a:off x="2736" y="1872"/>
              <a:ext cx="240" cy="1"/>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Agents and environments</a:t>
            </a:r>
          </a:p>
        </p:txBody>
      </p:sp>
      <p:sp>
        <p:nvSpPr>
          <p:cNvPr id="32771" name="Rectangle 3"/>
          <p:cNvSpPr>
            <a:spLocks noGrp="1" noChangeArrowheads="1"/>
          </p:cNvSpPr>
          <p:nvPr>
            <p:ph idx="1"/>
          </p:nvPr>
        </p:nvSpPr>
        <p:spPr>
          <a:xfrm>
            <a:off x="347663" y="1058863"/>
            <a:ext cx="8686800" cy="5330825"/>
          </a:xfrm>
        </p:spPr>
        <p:txBody>
          <a:bodyPr/>
          <a:lstStyle/>
          <a:p>
            <a:pPr eaLnBrk="1" hangingPunct="1">
              <a:lnSpc>
                <a:spcPct val="90000"/>
              </a:lnSpc>
            </a:pPr>
            <a:endParaRPr lang="en-US" altLang="en-US" sz="2800" smtClean="0">
              <a:ea typeface="ＭＳ Ｐゴシック" pitchFamily="34" charset="-128"/>
            </a:endParaRPr>
          </a:p>
          <a:p>
            <a:pPr eaLnBrk="1" hangingPunct="1">
              <a:lnSpc>
                <a:spcPct val="90000"/>
              </a:lnSpc>
            </a:pPr>
            <a:endParaRPr lang="en-US" altLang="en-US" sz="2800" smtClean="0">
              <a:ea typeface="ＭＳ Ｐゴシック" pitchFamily="34" charset="-128"/>
            </a:endParaRPr>
          </a:p>
          <a:p>
            <a:pPr eaLnBrk="1" hangingPunct="1">
              <a:lnSpc>
                <a:spcPct val="90000"/>
              </a:lnSpc>
            </a:pPr>
            <a:endParaRPr lang="en-US" altLang="en-US" sz="2800" smtClean="0">
              <a:ea typeface="ＭＳ Ｐゴシック" pitchFamily="34" charset="-128"/>
            </a:endParaRPr>
          </a:p>
          <a:p>
            <a:pPr eaLnBrk="1" hangingPunct="1">
              <a:lnSpc>
                <a:spcPct val="90000"/>
              </a:lnSpc>
            </a:pPr>
            <a:endParaRPr lang="en-US" altLang="en-US" sz="2800" smtClean="0">
              <a:ea typeface="ＭＳ Ｐゴシック" pitchFamily="34" charset="-128"/>
            </a:endParaRPr>
          </a:p>
          <a:p>
            <a:pPr eaLnBrk="1" hangingPunct="1">
              <a:lnSpc>
                <a:spcPct val="90000"/>
              </a:lnSpc>
            </a:pPr>
            <a:r>
              <a:rPr lang="en-US" altLang="en-US" sz="2800" smtClean="0">
                <a:ea typeface="ＭＳ Ｐゴシック" pitchFamily="34" charset="-128"/>
              </a:rPr>
              <a:t>The </a:t>
            </a:r>
            <a:r>
              <a:rPr lang="en-US" altLang="en-US" sz="2800" smtClean="0">
                <a:solidFill>
                  <a:srgbClr val="FF0000"/>
                </a:solidFill>
                <a:ea typeface="ＭＳ Ｐゴシック" pitchFamily="34" charset="-128"/>
              </a:rPr>
              <a:t>agent</a:t>
            </a:r>
            <a:r>
              <a:rPr lang="en-US" altLang="en-US" sz="2800" smtClean="0">
                <a:ea typeface="ＭＳ Ｐゴシック" pitchFamily="34" charset="-128"/>
              </a:rPr>
              <a:t> </a:t>
            </a:r>
            <a:r>
              <a:rPr lang="en-US" altLang="en-US" sz="2800" smtClean="0">
                <a:solidFill>
                  <a:srgbClr val="FF0000"/>
                </a:solidFill>
                <a:ea typeface="ＭＳ Ｐゴシック" pitchFamily="34" charset="-128"/>
              </a:rPr>
              <a:t>function</a:t>
            </a:r>
            <a:r>
              <a:rPr lang="en-US" altLang="en-US" sz="2800" smtClean="0">
                <a:ea typeface="ＭＳ Ｐゴシック" pitchFamily="34" charset="-128"/>
              </a:rPr>
              <a:t> maps from percept histories to actions:</a:t>
            </a:r>
          </a:p>
          <a:p>
            <a:pPr algn="ctr" eaLnBrk="1" hangingPunct="1">
              <a:lnSpc>
                <a:spcPct val="90000"/>
              </a:lnSpc>
              <a:buFontTx/>
              <a:buNone/>
            </a:pPr>
            <a:r>
              <a:rPr lang="en-US" altLang="en-US" sz="2800" smtClean="0">
                <a:ea typeface="ＭＳ Ｐゴシック" pitchFamily="34" charset="-128"/>
              </a:rPr>
              <a:t>[</a:t>
            </a:r>
            <a:r>
              <a:rPr lang="en-US" altLang="en-US" sz="2800" i="1" smtClean="0">
                <a:ea typeface="ＭＳ Ｐゴシック" pitchFamily="34" charset="-128"/>
              </a:rPr>
              <a:t>f</a:t>
            </a:r>
            <a:r>
              <a:rPr lang="en-US" altLang="en-US" sz="2800" smtClean="0">
                <a:ea typeface="ＭＳ Ｐゴシック" pitchFamily="34" charset="-128"/>
              </a:rPr>
              <a:t>: </a:t>
            </a:r>
            <a:r>
              <a:rPr lang="en-US" altLang="en-US" sz="2800" smtClean="0">
                <a:latin typeface="Monotype Corsiva" pitchFamily="66" charset="0"/>
                <a:ea typeface="ＭＳ Ｐゴシック" pitchFamily="34" charset="-128"/>
              </a:rPr>
              <a:t>P*</a:t>
            </a:r>
            <a:r>
              <a:rPr lang="en-US" altLang="en-US" sz="2800" smtClean="0">
                <a:ea typeface="ＭＳ Ｐゴシック" pitchFamily="34" charset="-128"/>
              </a:rPr>
              <a:t> </a:t>
            </a:r>
            <a:r>
              <a:rPr lang="en-US" altLang="en-US" sz="2800" smtClean="0">
                <a:ea typeface="ＭＳ Ｐゴシック" pitchFamily="34" charset="-128"/>
                <a:sym typeface="Wingdings" pitchFamily="2" charset="2"/>
              </a:rPr>
              <a:t> </a:t>
            </a:r>
            <a:r>
              <a:rPr lang="en-US" altLang="en-US" sz="2800" smtClean="0">
                <a:latin typeface="Monotype Corsiva" pitchFamily="66" charset="0"/>
                <a:ea typeface="ＭＳ Ｐゴシック" pitchFamily="34" charset="-128"/>
              </a:rPr>
              <a:t>A</a:t>
            </a:r>
            <a:r>
              <a:rPr lang="en-US" altLang="en-US" sz="2800" smtClean="0">
                <a:ea typeface="ＭＳ Ｐゴシック" pitchFamily="34" charset="-128"/>
              </a:rPr>
              <a:t>]</a:t>
            </a:r>
          </a:p>
          <a:p>
            <a:pPr lvl="2" eaLnBrk="1" hangingPunct="1">
              <a:lnSpc>
                <a:spcPct val="90000"/>
              </a:lnSpc>
            </a:pPr>
            <a:endParaRPr lang="en-US" altLang="en-US" sz="2000" smtClean="0">
              <a:ea typeface="ＭＳ Ｐゴシック" pitchFamily="34" charset="-128"/>
            </a:endParaRPr>
          </a:p>
          <a:p>
            <a:pPr eaLnBrk="1" hangingPunct="1">
              <a:lnSpc>
                <a:spcPct val="90000"/>
              </a:lnSpc>
            </a:pPr>
            <a:r>
              <a:rPr lang="en-US" altLang="en-US" sz="2800" smtClean="0">
                <a:ea typeface="ＭＳ Ｐゴシック" pitchFamily="34" charset="-128"/>
              </a:rPr>
              <a:t>The </a:t>
            </a:r>
            <a:r>
              <a:rPr lang="en-US" altLang="en-US" sz="2800" smtClean="0">
                <a:solidFill>
                  <a:srgbClr val="FF0000"/>
                </a:solidFill>
                <a:ea typeface="ＭＳ Ｐゴシック" pitchFamily="34" charset="-128"/>
              </a:rPr>
              <a:t>agent</a:t>
            </a:r>
            <a:r>
              <a:rPr lang="en-US" altLang="en-US" sz="2800" smtClean="0">
                <a:ea typeface="ＭＳ Ｐゴシック" pitchFamily="34" charset="-128"/>
              </a:rPr>
              <a:t> </a:t>
            </a:r>
            <a:r>
              <a:rPr lang="en-US" altLang="en-US" sz="2800" smtClean="0">
                <a:solidFill>
                  <a:srgbClr val="FF0000"/>
                </a:solidFill>
                <a:ea typeface="ＭＳ Ｐゴシック" pitchFamily="34" charset="-128"/>
              </a:rPr>
              <a:t>program</a:t>
            </a:r>
            <a:r>
              <a:rPr lang="en-US" altLang="en-US" sz="2800" smtClean="0">
                <a:ea typeface="ＭＳ Ｐゴシック" pitchFamily="34" charset="-128"/>
              </a:rPr>
              <a:t> runs on the physical </a:t>
            </a:r>
            <a:r>
              <a:rPr lang="en-US" altLang="en-US" sz="2800" smtClean="0">
                <a:solidFill>
                  <a:srgbClr val="FF0000"/>
                </a:solidFill>
                <a:ea typeface="ＭＳ Ｐゴシック" pitchFamily="34" charset="-128"/>
              </a:rPr>
              <a:t>architecture</a:t>
            </a:r>
            <a:r>
              <a:rPr lang="en-US" altLang="en-US" sz="2800" smtClean="0">
                <a:ea typeface="ＭＳ Ｐゴシック" pitchFamily="34" charset="-128"/>
              </a:rPr>
              <a:t> to produce </a:t>
            </a:r>
            <a:r>
              <a:rPr lang="en-US" altLang="en-US" sz="2800" i="1" smtClean="0">
                <a:ea typeface="ＭＳ Ｐゴシック" pitchFamily="34" charset="-128"/>
              </a:rPr>
              <a:t>f</a:t>
            </a:r>
            <a:endParaRPr lang="en-US" altLang="en-US" sz="2800" smtClean="0">
              <a:ea typeface="ＭＳ Ｐゴシック" pitchFamily="34" charset="-128"/>
            </a:endParaRPr>
          </a:p>
          <a:p>
            <a:pPr lvl="2" eaLnBrk="1" hangingPunct="1">
              <a:lnSpc>
                <a:spcPct val="90000"/>
              </a:lnSpc>
            </a:pPr>
            <a:endParaRPr lang="en-US" altLang="en-US" sz="2000" smtClean="0">
              <a:ea typeface="ＭＳ Ｐゴシック" pitchFamily="34" charset="-128"/>
            </a:endParaRPr>
          </a:p>
          <a:p>
            <a:pPr eaLnBrk="1" hangingPunct="1">
              <a:lnSpc>
                <a:spcPct val="90000"/>
              </a:lnSpc>
            </a:pPr>
            <a:r>
              <a:rPr lang="en-US" altLang="en-US" sz="2800" smtClean="0">
                <a:ea typeface="ＭＳ Ｐゴシック" pitchFamily="34" charset="-128"/>
              </a:rPr>
              <a:t>agent = architecture + program</a:t>
            </a:r>
          </a:p>
          <a:p>
            <a:pPr eaLnBrk="1" hangingPunct="1">
              <a:lnSpc>
                <a:spcPct val="90000"/>
              </a:lnSpc>
            </a:pPr>
            <a:endParaRPr lang="en-US" altLang="en-US" sz="2800" smtClean="0">
              <a:ea typeface="ＭＳ Ｐゴシック" pitchFamily="34" charset="-128"/>
            </a:endParaRPr>
          </a:p>
        </p:txBody>
      </p:sp>
      <p:pic>
        <p:nvPicPr>
          <p:cNvPr id="32772" name="Picture 4" descr="agent-enviro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371600"/>
            <a:ext cx="37338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Vacuum World</a:t>
            </a:r>
          </a:p>
        </p:txBody>
      </p:sp>
      <p:sp>
        <p:nvSpPr>
          <p:cNvPr id="33795" name="Rectangle 3"/>
          <p:cNvSpPr>
            <a:spLocks noGrp="1" noChangeArrowheads="1"/>
          </p:cNvSpPr>
          <p:nvPr>
            <p:ph idx="1"/>
          </p:nvPr>
        </p:nvSpPr>
        <p:spPr>
          <a:xfrm>
            <a:off x="347663" y="1058863"/>
            <a:ext cx="8686800" cy="5330825"/>
          </a:xfrm>
        </p:spPr>
        <p:txBody>
          <a:bodyPr/>
          <a:lstStyle/>
          <a:p>
            <a:pPr eaLnBrk="1" hangingPunct="1"/>
            <a:endParaRPr lang="en-US" altLang="en-US" smtClean="0">
              <a:ea typeface="ＭＳ Ｐゴシック" pitchFamily="34" charset="-128"/>
            </a:endParaRPr>
          </a:p>
          <a:p>
            <a:pPr eaLnBrk="1" hangingPunct="1"/>
            <a:endParaRPr lang="en-US" altLang="en-US" smtClean="0">
              <a:ea typeface="ＭＳ Ｐゴシック" pitchFamily="34" charset="-128"/>
            </a:endParaRPr>
          </a:p>
          <a:p>
            <a:pPr eaLnBrk="1" hangingPunct="1"/>
            <a:endParaRPr lang="en-US" altLang="en-US" smtClean="0">
              <a:ea typeface="ＭＳ Ｐゴシック" pitchFamily="34" charset="-128"/>
            </a:endParaRPr>
          </a:p>
          <a:p>
            <a:pPr eaLnBrk="1" hangingPunct="1"/>
            <a:endParaRPr lang="en-US" altLang="en-US" smtClean="0">
              <a:ea typeface="ＭＳ Ｐゴシック" pitchFamily="34" charset="-128"/>
            </a:endParaRPr>
          </a:p>
          <a:p>
            <a:pPr eaLnBrk="1" hangingPunct="1"/>
            <a:endParaRPr lang="en-US" altLang="en-US" smtClean="0">
              <a:ea typeface="ＭＳ Ｐゴシック" pitchFamily="34" charset="-128"/>
            </a:endParaRPr>
          </a:p>
          <a:p>
            <a:pPr eaLnBrk="1" hangingPunct="1"/>
            <a:r>
              <a:rPr lang="en-US" altLang="en-US" smtClean="0">
                <a:solidFill>
                  <a:schemeClr val="accent2"/>
                </a:solidFill>
                <a:ea typeface="ＭＳ Ｐゴシック" pitchFamily="34" charset="-128"/>
              </a:rPr>
              <a:t>Percepts:</a:t>
            </a:r>
            <a:r>
              <a:rPr lang="en-US" altLang="en-US" smtClean="0">
                <a:ea typeface="ＭＳ Ｐゴシック" pitchFamily="34" charset="-128"/>
              </a:rPr>
              <a:t> location, contents</a:t>
            </a:r>
          </a:p>
          <a:p>
            <a:pPr lvl="1" eaLnBrk="1" hangingPunct="1"/>
            <a:r>
              <a:rPr lang="en-US" altLang="en-US" smtClean="0">
                <a:ea typeface="ＭＳ Ｐゴシック" pitchFamily="34" charset="-128"/>
              </a:rPr>
              <a:t>e.g.,  [A, dirty]</a:t>
            </a:r>
          </a:p>
          <a:p>
            <a:pPr eaLnBrk="1" hangingPunct="1"/>
            <a:r>
              <a:rPr lang="en-US" altLang="en-US" smtClean="0">
                <a:solidFill>
                  <a:srgbClr val="C0504D"/>
                </a:solidFill>
                <a:ea typeface="ＭＳ Ｐゴシック" pitchFamily="34" charset="-128"/>
              </a:rPr>
              <a:t>Actions:</a:t>
            </a:r>
            <a:r>
              <a:rPr lang="en-US" altLang="en-US" smtClean="0">
                <a:ea typeface="ＭＳ Ｐゴシック" pitchFamily="34" charset="-128"/>
              </a:rPr>
              <a:t> {left, right, vacuum,…}</a:t>
            </a:r>
          </a:p>
        </p:txBody>
      </p:sp>
      <p:graphicFrame>
        <p:nvGraphicFramePr>
          <p:cNvPr id="33796" name="Object 1024"/>
          <p:cNvGraphicFramePr>
            <a:graphicFrameLocks noChangeAspect="1"/>
          </p:cNvGraphicFramePr>
          <p:nvPr/>
        </p:nvGraphicFramePr>
        <p:xfrm>
          <a:off x="1524000" y="1219200"/>
          <a:ext cx="5248275" cy="2781300"/>
        </p:xfrm>
        <a:graphic>
          <a:graphicData uri="http://schemas.openxmlformats.org/presentationml/2006/ole">
            <mc:AlternateContent xmlns:mc="http://schemas.openxmlformats.org/markup-compatibility/2006">
              <mc:Choice xmlns:v="urn:schemas-microsoft-com:vml" Requires="v">
                <p:oleObj spid="_x0000_s33800" name="Bitmap Image" r:id="rId3" imgW="5249008" imgH="2781688" progId="Paint.Picture">
                  <p:embed/>
                </p:oleObj>
              </mc:Choice>
              <mc:Fallback>
                <p:oleObj name="Bitmap Image" r:id="rId3" imgW="5249008" imgH="2781688" progId="Paint.Picture">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219200"/>
                        <a:ext cx="5248275"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47663" y="1058863"/>
            <a:ext cx="8686800" cy="5330825"/>
          </a:xfrm>
        </p:spPr>
        <p:txBody>
          <a:bodyPr/>
          <a:lstStyle/>
          <a:p>
            <a:pPr eaLnBrk="1" hangingPunct="1">
              <a:lnSpc>
                <a:spcPct val="90000"/>
              </a:lnSpc>
            </a:pPr>
            <a:r>
              <a:rPr lang="en-US" altLang="en-US" sz="2800" smtClean="0">
                <a:solidFill>
                  <a:srgbClr val="FF0000"/>
                </a:solidFill>
                <a:ea typeface="ＭＳ Ｐゴシック" pitchFamily="34" charset="-128"/>
              </a:rPr>
              <a:t>Rational</a:t>
            </a:r>
            <a:r>
              <a:rPr lang="en-US" altLang="en-US" sz="2800" smtClean="0">
                <a:ea typeface="ＭＳ Ｐゴシック" pitchFamily="34" charset="-128"/>
              </a:rPr>
              <a:t> </a:t>
            </a:r>
            <a:r>
              <a:rPr lang="en-US" altLang="en-US" sz="2800" smtClean="0">
                <a:solidFill>
                  <a:srgbClr val="FF0000"/>
                </a:solidFill>
                <a:ea typeface="ＭＳ Ｐゴシック" pitchFamily="34" charset="-128"/>
              </a:rPr>
              <a:t>Agent</a:t>
            </a:r>
            <a:r>
              <a:rPr lang="en-US" altLang="en-US" sz="2800" smtClean="0">
                <a:ea typeface="ＭＳ Ｐゴシック" pitchFamily="34" charset="-128"/>
              </a:rPr>
              <a:t>: For each possible percept sequence, a rational agent should select an action that is </a:t>
            </a:r>
            <a:r>
              <a:rPr lang="en-US" altLang="en-US" sz="2800" i="1" smtClean="0">
                <a:solidFill>
                  <a:srgbClr val="0000CC"/>
                </a:solidFill>
                <a:ea typeface="ＭＳ Ｐゴシック" pitchFamily="34" charset="-128"/>
              </a:rPr>
              <a:t>expected</a:t>
            </a:r>
            <a:r>
              <a:rPr lang="en-US" altLang="en-US" sz="2800" smtClean="0">
                <a:ea typeface="ＭＳ Ｐゴシック" pitchFamily="34" charset="-128"/>
              </a:rPr>
              <a:t> to maximize its </a:t>
            </a:r>
            <a:r>
              <a:rPr lang="en-US" altLang="en-US" sz="2800" smtClean="0">
                <a:solidFill>
                  <a:srgbClr val="0000CC"/>
                </a:solidFill>
                <a:ea typeface="ＭＳ Ｐゴシック" pitchFamily="34" charset="-128"/>
              </a:rPr>
              <a:t>performance measure</a:t>
            </a:r>
            <a:r>
              <a:rPr lang="en-US" altLang="en-US" sz="2800" smtClean="0">
                <a:ea typeface="ＭＳ Ｐゴシック" pitchFamily="34" charset="-128"/>
              </a:rPr>
              <a:t>, based on the evidence provided by the percept sequence and whatever built-in knowledge the agent has</a:t>
            </a:r>
            <a:r>
              <a:rPr lang="en-US" altLang="en-US" sz="1800" smtClean="0">
                <a:ea typeface="ＭＳ Ｐゴシック" pitchFamily="34" charset="-128"/>
              </a:rPr>
              <a:t>.</a:t>
            </a:r>
            <a:endParaRPr lang="en-US" altLang="en-US" sz="2800" smtClean="0">
              <a:ea typeface="ＭＳ Ｐゴシック" pitchFamily="34" charset="-128"/>
            </a:endParaRPr>
          </a:p>
          <a:p>
            <a:pPr eaLnBrk="1" hangingPunct="1">
              <a:lnSpc>
                <a:spcPct val="90000"/>
              </a:lnSpc>
            </a:pPr>
            <a:endParaRPr lang="en-US" altLang="en-US" sz="2800" smtClean="0">
              <a:ea typeface="ＭＳ Ｐゴシック" pitchFamily="34" charset="-128"/>
            </a:endParaRPr>
          </a:p>
          <a:p>
            <a:pPr eaLnBrk="1" hangingPunct="1">
              <a:lnSpc>
                <a:spcPct val="90000"/>
              </a:lnSpc>
            </a:pPr>
            <a:r>
              <a:rPr lang="en-US" altLang="en-US" sz="2800" smtClean="0">
                <a:solidFill>
                  <a:srgbClr val="FF0000"/>
                </a:solidFill>
                <a:ea typeface="ＭＳ Ｐゴシック" pitchFamily="34" charset="-128"/>
              </a:rPr>
              <a:t>Performance measure:</a:t>
            </a:r>
            <a:r>
              <a:rPr lang="en-US" altLang="en-US" sz="2800" smtClean="0">
                <a:ea typeface="ＭＳ Ｐゴシック" pitchFamily="34" charset="-128"/>
              </a:rPr>
              <a:t> An objective criterion for success of an agent's behavior    (“cost”, “reward”, “utility”)</a:t>
            </a:r>
          </a:p>
          <a:p>
            <a:pPr eaLnBrk="1" hangingPunct="1">
              <a:lnSpc>
                <a:spcPct val="90000"/>
              </a:lnSpc>
            </a:pPr>
            <a:endParaRPr lang="en-US" altLang="en-US" sz="2800" smtClean="0">
              <a:ea typeface="ＭＳ Ｐゴシック" pitchFamily="34" charset="-128"/>
            </a:endParaRPr>
          </a:p>
          <a:p>
            <a:pPr eaLnBrk="1" hangingPunct="1">
              <a:lnSpc>
                <a:spcPct val="90000"/>
              </a:lnSpc>
            </a:pPr>
            <a:r>
              <a:rPr lang="en-US" altLang="en-US" sz="2800" smtClean="0">
                <a:solidFill>
                  <a:srgbClr val="0000CC"/>
                </a:solidFill>
                <a:ea typeface="ＭＳ Ｐゴシック" pitchFamily="34" charset="-128"/>
              </a:rPr>
              <a:t>E.g.,</a:t>
            </a:r>
            <a:r>
              <a:rPr lang="en-US" altLang="en-US" sz="2800" smtClean="0">
                <a:ea typeface="ＭＳ Ｐゴシック" pitchFamily="34" charset="-128"/>
              </a:rPr>
              <a:t> performance measure of a vacuum-cleaner agent could be amount of dirt cleaned up, amount of time taken, amount of electricity consumed, amount of noise generated, etc.</a:t>
            </a:r>
          </a:p>
        </p:txBody>
      </p:sp>
      <p:sp>
        <p:nvSpPr>
          <p:cNvPr id="34819" name="Title 1"/>
          <p:cNvSpPr>
            <a:spLocks noGrp="1"/>
          </p:cNvSpPr>
          <p:nvPr>
            <p:ph type="title"/>
          </p:nvPr>
        </p:nvSpPr>
        <p:spPr>
          <a:xfrm>
            <a:off x="374650" y="88900"/>
            <a:ext cx="8153400" cy="1020763"/>
          </a:xfrm>
        </p:spPr>
        <p:txBody>
          <a:bodyPr/>
          <a:lstStyle/>
          <a:p>
            <a:pPr eaLnBrk="1" hangingPunct="1"/>
            <a:r>
              <a:rPr lang="en-US" altLang="en-US" smtClean="0">
                <a:ea typeface="ＭＳ Ｐゴシック" pitchFamily="34" charset="-128"/>
              </a:rPr>
              <a:t>Rational agents</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347663" y="1058863"/>
            <a:ext cx="8686800" cy="5330825"/>
          </a:xfrm>
        </p:spPr>
        <p:txBody>
          <a:bodyPr/>
          <a:lstStyle/>
          <a:p>
            <a:pPr eaLnBrk="1" hangingPunct="1">
              <a:lnSpc>
                <a:spcPct val="90000"/>
              </a:lnSpc>
            </a:pPr>
            <a:r>
              <a:rPr lang="en-US" altLang="en-US" sz="2800" smtClean="0">
                <a:solidFill>
                  <a:srgbClr val="FF0000"/>
                </a:solidFill>
                <a:ea typeface="ＭＳ Ｐゴシック" pitchFamily="34" charset="-128"/>
              </a:rPr>
              <a:t>Rationality</a:t>
            </a:r>
            <a:r>
              <a:rPr lang="en-US" altLang="en-US" sz="2800" smtClean="0">
                <a:ea typeface="ＭＳ Ｐゴシック" pitchFamily="34" charset="-128"/>
              </a:rPr>
              <a:t> is </a:t>
            </a:r>
            <a:r>
              <a:rPr lang="en-US" altLang="en-US" sz="2800" smtClean="0">
                <a:solidFill>
                  <a:srgbClr val="0000CC"/>
                </a:solidFill>
                <a:ea typeface="ＭＳ Ｐゴシック" pitchFamily="34" charset="-128"/>
              </a:rPr>
              <a:t>distinct</a:t>
            </a:r>
            <a:r>
              <a:rPr lang="en-US" altLang="en-US" sz="2800" smtClean="0">
                <a:ea typeface="ＭＳ Ｐゴシック" pitchFamily="34" charset="-128"/>
              </a:rPr>
              <a:t> from </a:t>
            </a:r>
            <a:r>
              <a:rPr lang="en-US" altLang="en-US" sz="2800" smtClean="0">
                <a:solidFill>
                  <a:srgbClr val="FF0000"/>
                </a:solidFill>
                <a:ea typeface="ＭＳ Ｐゴシック" pitchFamily="34" charset="-128"/>
              </a:rPr>
              <a:t>omniscience</a:t>
            </a:r>
            <a:r>
              <a:rPr lang="en-US" altLang="en-US" sz="2800" smtClean="0">
                <a:ea typeface="ＭＳ Ｐゴシック" pitchFamily="34" charset="-128"/>
              </a:rPr>
              <a:t> (all-knowing with infinite knowledge)</a:t>
            </a:r>
          </a:p>
          <a:p>
            <a:pPr eaLnBrk="1" hangingPunct="1">
              <a:lnSpc>
                <a:spcPct val="90000"/>
              </a:lnSpc>
            </a:pPr>
            <a:endParaRPr lang="en-US" altLang="en-US" sz="2800" smtClean="0">
              <a:ea typeface="ＭＳ Ｐゴシック" pitchFamily="34" charset="-128"/>
            </a:endParaRPr>
          </a:p>
          <a:p>
            <a:pPr eaLnBrk="1" hangingPunct="1">
              <a:lnSpc>
                <a:spcPct val="90000"/>
              </a:lnSpc>
            </a:pPr>
            <a:r>
              <a:rPr lang="en-US" altLang="en-US" sz="2800" smtClean="0">
                <a:ea typeface="ＭＳ Ｐゴシック" pitchFamily="34" charset="-128"/>
              </a:rPr>
              <a:t>Agents can perform actions in order to modify future percepts so as to obtain useful information (</a:t>
            </a:r>
            <a:r>
              <a:rPr lang="en-US" altLang="en-US" sz="2800" smtClean="0">
                <a:solidFill>
                  <a:srgbClr val="0000CC"/>
                </a:solidFill>
                <a:ea typeface="ＭＳ Ｐゴシック" pitchFamily="34" charset="-128"/>
              </a:rPr>
              <a:t>information gathering, exploration</a:t>
            </a:r>
            <a:r>
              <a:rPr lang="en-US" altLang="en-US" sz="2800" smtClean="0">
                <a:ea typeface="ＭＳ Ｐゴシック" pitchFamily="34" charset="-128"/>
              </a:rPr>
              <a:t>)</a:t>
            </a:r>
          </a:p>
          <a:p>
            <a:pPr eaLnBrk="1" hangingPunct="1">
              <a:lnSpc>
                <a:spcPct val="90000"/>
              </a:lnSpc>
            </a:pPr>
            <a:endParaRPr lang="en-US" altLang="en-US" sz="2800" smtClean="0">
              <a:ea typeface="ＭＳ Ｐゴシック" pitchFamily="34" charset="-128"/>
            </a:endParaRPr>
          </a:p>
          <a:p>
            <a:pPr eaLnBrk="1" hangingPunct="1">
              <a:lnSpc>
                <a:spcPct val="90000"/>
              </a:lnSpc>
            </a:pPr>
            <a:r>
              <a:rPr lang="en-US" altLang="en-US" sz="2800" smtClean="0">
                <a:ea typeface="ＭＳ Ｐゴシック" pitchFamily="34" charset="-128"/>
              </a:rPr>
              <a:t>An agent is </a:t>
            </a:r>
            <a:r>
              <a:rPr lang="en-US" altLang="en-US" sz="2800" smtClean="0">
                <a:solidFill>
                  <a:srgbClr val="FF0000"/>
                </a:solidFill>
                <a:ea typeface="ＭＳ Ｐゴシック" pitchFamily="34" charset="-128"/>
              </a:rPr>
              <a:t>autonomous</a:t>
            </a:r>
            <a:r>
              <a:rPr lang="en-US" altLang="en-US" sz="2800" smtClean="0">
                <a:ea typeface="ＭＳ Ｐゴシック" pitchFamily="34" charset="-128"/>
              </a:rPr>
              <a:t> if its behavior is determined by its own percepts &amp; experience (with ability to </a:t>
            </a:r>
            <a:r>
              <a:rPr lang="en-US" altLang="en-US" sz="2800" smtClean="0">
                <a:solidFill>
                  <a:srgbClr val="0000CC"/>
                </a:solidFill>
                <a:ea typeface="ＭＳ Ｐゴシック" pitchFamily="34" charset="-128"/>
              </a:rPr>
              <a:t>learn and adapt</a:t>
            </a:r>
            <a:r>
              <a:rPr lang="en-US" altLang="en-US" sz="2800" smtClean="0">
                <a:ea typeface="ＭＳ Ｐゴシック" pitchFamily="34" charset="-128"/>
              </a:rPr>
              <a:t>) without depending solely on build-in knowledge</a:t>
            </a:r>
          </a:p>
        </p:txBody>
      </p:sp>
      <p:sp>
        <p:nvSpPr>
          <p:cNvPr id="35843" name="Title 1"/>
          <p:cNvSpPr>
            <a:spLocks noGrp="1"/>
          </p:cNvSpPr>
          <p:nvPr>
            <p:ph type="title"/>
          </p:nvPr>
        </p:nvSpPr>
        <p:spPr>
          <a:xfrm>
            <a:off x="374650" y="88900"/>
            <a:ext cx="8153400" cy="1020763"/>
          </a:xfrm>
        </p:spPr>
        <p:txBody>
          <a:bodyPr/>
          <a:lstStyle/>
          <a:p>
            <a:pPr eaLnBrk="1" hangingPunct="1"/>
            <a:r>
              <a:rPr lang="en-US" altLang="en-US" smtClean="0">
                <a:ea typeface="ＭＳ Ｐゴシック" pitchFamily="34" charset="-128"/>
              </a:rPr>
              <a:t>Rational agents</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People</a:t>
            </a:r>
          </a:p>
        </p:txBody>
      </p:sp>
      <p:sp>
        <p:nvSpPr>
          <p:cNvPr id="17410" name="Rectangle 3"/>
          <p:cNvSpPr>
            <a:spLocks noGrp="1" noChangeArrowheads="1"/>
          </p:cNvSpPr>
          <p:nvPr>
            <p:ph idx="1"/>
          </p:nvPr>
        </p:nvSpPr>
        <p:spPr>
          <a:xfrm>
            <a:off x="347663" y="1058863"/>
            <a:ext cx="8686800" cy="5330825"/>
          </a:xfrm>
        </p:spPr>
        <p:txBody>
          <a:bodyPr/>
          <a:lstStyle/>
          <a:p>
            <a:pPr eaLnBrk="1" hangingPunct="1">
              <a:defRPr/>
            </a:pPr>
            <a:r>
              <a:rPr lang="en-US" sz="2400" dirty="0" smtClean="0"/>
              <a:t>Instructor: Richard Lathrop, &lt;rickl@uci.edu&gt;</a:t>
            </a:r>
            <a:endParaRPr lang="en-US" sz="2400" dirty="0"/>
          </a:p>
          <a:p>
            <a:pPr lvl="1" eaLnBrk="1" hangingPunct="1">
              <a:defRPr/>
            </a:pPr>
            <a:r>
              <a:rPr lang="en-US" sz="2400" dirty="0"/>
              <a:t>Office </a:t>
            </a:r>
            <a:r>
              <a:rPr lang="en-US" sz="2400" dirty="0" smtClean="0"/>
              <a:t>hours Wednesday 2-3pm, DBH 4224</a:t>
            </a:r>
            <a:endParaRPr lang="en-US" sz="2400" dirty="0"/>
          </a:p>
          <a:p>
            <a:pPr lvl="1" eaLnBrk="1" hangingPunct="1">
              <a:defRPr/>
            </a:pPr>
            <a:endParaRPr lang="en-US" sz="2400" dirty="0"/>
          </a:p>
          <a:p>
            <a:pPr marL="342900" lvl="1" indent="-342900" eaLnBrk="1" hangingPunct="1">
              <a:buFont typeface="Arial" charset="0"/>
              <a:buChar char="•"/>
              <a:defRPr/>
            </a:pPr>
            <a:r>
              <a:rPr lang="en-US" sz="2400" dirty="0" smtClean="0"/>
              <a:t>TAs: (</a:t>
            </a:r>
            <a:r>
              <a:rPr lang="en-US" sz="2400" dirty="0"/>
              <a:t>Office hours </a:t>
            </a:r>
            <a:r>
              <a:rPr lang="en-US" sz="2400" dirty="0" smtClean="0"/>
              <a:t>TBD)</a:t>
            </a:r>
          </a:p>
          <a:p>
            <a:pPr lvl="1" eaLnBrk="1" hangingPunct="1">
              <a:buFont typeface="Arial" charset="0"/>
              <a:buChar char="•"/>
              <a:defRPr/>
            </a:pPr>
            <a:r>
              <a:rPr lang="en-US" sz="2000" dirty="0" err="1"/>
              <a:t>Jia</a:t>
            </a:r>
            <a:r>
              <a:rPr lang="en-US" sz="2000" dirty="0"/>
              <a:t> </a:t>
            </a:r>
            <a:r>
              <a:rPr lang="en-US" sz="2000" dirty="0" smtClean="0"/>
              <a:t>Chen, &lt;jiac5@uci.edu&gt;</a:t>
            </a:r>
          </a:p>
          <a:p>
            <a:pPr lvl="1" eaLnBrk="1" hangingPunct="1">
              <a:buFont typeface="Arial" charset="0"/>
              <a:buChar char="•"/>
              <a:defRPr/>
            </a:pPr>
            <a:r>
              <a:rPr lang="en-US" sz="2000" dirty="0" err="1"/>
              <a:t>Sridevi</a:t>
            </a:r>
            <a:r>
              <a:rPr lang="en-US" sz="2000" dirty="0"/>
              <a:t> </a:t>
            </a:r>
            <a:r>
              <a:rPr lang="en-US" sz="2000" dirty="0" err="1" smtClean="0"/>
              <a:t>Maharaj</a:t>
            </a:r>
            <a:r>
              <a:rPr lang="en-US" sz="2000" dirty="0" smtClean="0"/>
              <a:t>, </a:t>
            </a:r>
            <a:r>
              <a:rPr lang="en-US" sz="2000" dirty="0"/>
              <a:t>&lt;sridevi.m@uci.edu</a:t>
            </a:r>
            <a:r>
              <a:rPr lang="en-US" sz="2000" dirty="0" smtClean="0"/>
              <a:t>&gt;</a:t>
            </a:r>
          </a:p>
          <a:p>
            <a:pPr eaLnBrk="1" hangingPunct="1">
              <a:defRPr/>
            </a:pPr>
            <a:endParaRPr lang="en-US" sz="2400" dirty="0"/>
          </a:p>
          <a:p>
            <a:pPr eaLnBrk="1" hangingPunct="1">
              <a:defRPr/>
            </a:pPr>
            <a:r>
              <a:rPr lang="en-US" sz="2400" dirty="0" smtClean="0"/>
              <a:t>Readers: (Office hours TBD)</a:t>
            </a:r>
          </a:p>
          <a:p>
            <a:pPr lvl="1" eaLnBrk="1" hangingPunct="1">
              <a:buFont typeface="Arial" charset="0"/>
              <a:buChar char="•"/>
              <a:defRPr/>
            </a:pPr>
            <a:r>
              <a:rPr lang="en-US" sz="2000" dirty="0" err="1"/>
              <a:t>Kyoungwon</a:t>
            </a:r>
            <a:r>
              <a:rPr lang="en-US" sz="2000" dirty="0"/>
              <a:t> Kim &lt;wonkim@uci.edu</a:t>
            </a:r>
            <a:r>
              <a:rPr lang="en-US" sz="2000" dirty="0" smtClean="0"/>
              <a:t>&gt;</a:t>
            </a:r>
          </a:p>
          <a:p>
            <a:pPr lvl="1" eaLnBrk="1" hangingPunct="1">
              <a:buFont typeface="Arial" charset="0"/>
              <a:buChar char="•"/>
              <a:defRPr/>
            </a:pPr>
            <a:r>
              <a:rPr lang="en-US" sz="2000" dirty="0"/>
              <a:t>Zephyr Yao &lt;</a:t>
            </a:r>
            <a:r>
              <a:rPr lang="en-US" sz="2000" dirty="0" smtClean="0"/>
              <a:t>zhihaoy1@uci.edu&gt;</a:t>
            </a:r>
          </a:p>
          <a:p>
            <a:pPr lvl="1" eaLnBrk="1" hangingPunct="1">
              <a:buFont typeface="Arial" charset="0"/>
              <a:buChar char="•"/>
              <a:defRPr/>
            </a:pPr>
            <a:r>
              <a:rPr lang="en-US" sz="2000" dirty="0" err="1"/>
              <a:t>Dongxu</a:t>
            </a:r>
            <a:r>
              <a:rPr lang="en-US" sz="2000" dirty="0"/>
              <a:t> Zhao &lt;dongxuz1@uci.edu</a:t>
            </a:r>
            <a:r>
              <a:rPr lang="en-US" sz="2000" dirty="0" smtClean="0"/>
              <a:t>&gt;</a:t>
            </a:r>
          </a:p>
          <a:p>
            <a:pPr lvl="1" eaLnBrk="1" hangingPunct="1">
              <a:buFont typeface="Arial" charset="0"/>
              <a:buChar char="•"/>
              <a:defRPr/>
            </a:pPr>
            <a:endParaRPr lang="en-US" sz="2000" dirty="0"/>
          </a:p>
          <a:p>
            <a:pPr eaLnBrk="1" hangingPunct="1">
              <a:defRPr/>
            </a:pPr>
            <a:r>
              <a:rPr lang="en-US" sz="2400" dirty="0"/>
              <a:t>Coding Project: Abdullah </a:t>
            </a:r>
            <a:r>
              <a:rPr lang="en-US" sz="2400" dirty="0" err="1" smtClean="0"/>
              <a:t>Younis</a:t>
            </a:r>
            <a:r>
              <a:rPr lang="en-US" sz="2400" dirty="0" smtClean="0"/>
              <a:t> </a:t>
            </a:r>
            <a:r>
              <a:rPr lang="en-US" sz="2400" dirty="0"/>
              <a:t>&lt;younisa@uci.edu&gt;</a:t>
            </a:r>
            <a:endParaRPr lang="en-US" sz="2400" dirty="0" smtClean="0"/>
          </a:p>
          <a:p>
            <a:pPr marL="457200" lvl="1" indent="0" eaLnBrk="1" hangingPunct="1">
              <a:buFont typeface="Arial" pitchFamily="34" charset="0"/>
              <a:buNone/>
              <a:defRPr/>
            </a:pPr>
            <a:endParaRPr lang="en-US" sz="2000" dirty="0" smtClean="0"/>
          </a:p>
          <a:p>
            <a:pPr lvl="1" eaLnBrk="1" hangingPunct="1">
              <a:buFont typeface="Arial" charset="0"/>
              <a:buChar char="•"/>
              <a:defRPr/>
            </a:pPr>
            <a:endParaRPr lang="en-US" sz="2000" dirty="0"/>
          </a:p>
          <a:p>
            <a:pPr eaLnBrk="1" hangingPunct="1">
              <a:defRPr/>
            </a:pPr>
            <a:endParaRPr lang="en-US" sz="2800" dirty="0"/>
          </a:p>
          <a:p>
            <a:pPr eaLnBrk="1" hangingPunct="1">
              <a:defRPr/>
            </a:pP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Title 1"/>
          <p:cNvSpPr>
            <a:spLocks noGrp="1"/>
          </p:cNvSpPr>
          <p:nvPr>
            <p:ph type="title"/>
          </p:nvPr>
        </p:nvSpPr>
        <p:spPr>
          <a:xfrm>
            <a:off x="374650" y="88900"/>
            <a:ext cx="8153400" cy="1020763"/>
          </a:xfrm>
        </p:spPr>
        <p:txBody>
          <a:bodyPr/>
          <a:lstStyle/>
          <a:p>
            <a:pPr eaLnBrk="1" hangingPunct="1"/>
            <a:r>
              <a:rPr lang="en-US" altLang="en-US" smtClean="0">
                <a:ea typeface="ＭＳ Ｐゴシック" pitchFamily="34" charset="-128"/>
              </a:rPr>
              <a:t>Discussion Items</a:t>
            </a:r>
          </a:p>
        </p:txBody>
      </p:sp>
      <p:sp>
        <p:nvSpPr>
          <p:cNvPr id="36867" name="Content Placeholder 2"/>
          <p:cNvSpPr>
            <a:spLocks noGrp="1"/>
          </p:cNvSpPr>
          <p:nvPr>
            <p:ph idx="1"/>
          </p:nvPr>
        </p:nvSpPr>
        <p:spPr>
          <a:xfrm>
            <a:off x="347663" y="1058863"/>
            <a:ext cx="8686800" cy="5330825"/>
          </a:xfrm>
        </p:spPr>
        <p:txBody>
          <a:bodyPr/>
          <a:lstStyle/>
          <a:p>
            <a:pPr eaLnBrk="1" hangingPunct="1">
              <a:lnSpc>
                <a:spcPct val="90000"/>
              </a:lnSpc>
            </a:pPr>
            <a:r>
              <a:rPr lang="en-US" altLang="en-US" sz="2400" smtClean="0">
                <a:ea typeface="ＭＳ Ｐゴシック" pitchFamily="34" charset="-128"/>
              </a:rPr>
              <a:t>An realistic agent has finite amount of computation and memory available. Suppose an agent is killed because it did not have enough computation resources to calculate some rare event that eventually ended up killing it. Can this agent still be rational?</a:t>
            </a:r>
          </a:p>
          <a:p>
            <a:pPr eaLnBrk="1" hangingPunct="1">
              <a:lnSpc>
                <a:spcPct val="90000"/>
              </a:lnSpc>
            </a:pPr>
            <a:endParaRPr lang="en-US" altLang="en-US" sz="2400" smtClean="0">
              <a:ea typeface="ＭＳ Ｐゴシック" pitchFamily="34" charset="-128"/>
            </a:endParaRPr>
          </a:p>
          <a:p>
            <a:pPr eaLnBrk="1" hangingPunct="1">
              <a:lnSpc>
                <a:spcPct val="90000"/>
              </a:lnSpc>
            </a:pPr>
            <a:r>
              <a:rPr lang="en-US" altLang="en-US" sz="2400" smtClean="0">
                <a:ea typeface="ＭＳ Ｐゴシック" pitchFamily="34" charset="-128"/>
              </a:rPr>
              <a:t>The Turing test was contested by Searle by using the “Chinese Room” argument. The Chinese Room agent needs an exponential large memory to work. Can we “save” the Turing test from the Chinese Room argument?</a:t>
            </a:r>
          </a:p>
          <a:p>
            <a:pPr eaLnBrk="1" hangingPunct="1">
              <a:lnSpc>
                <a:spcPct val="90000"/>
              </a:lnSpc>
            </a:pPr>
            <a:endParaRPr lang="en-US" altLang="en-US" sz="2400" smtClean="0">
              <a:ea typeface="ＭＳ Ｐゴシック" pitchFamily="34" charset="-128"/>
            </a:endParaRPr>
          </a:p>
          <a:p>
            <a:pPr eaLnBrk="1" hangingPunct="1">
              <a:lnSpc>
                <a:spcPct val="90000"/>
              </a:lnSpc>
            </a:pPr>
            <a:r>
              <a:rPr lang="en-US" altLang="en-US" sz="2400" smtClean="0">
                <a:ea typeface="ＭＳ Ｐゴシック" pitchFamily="34" charset="-128"/>
              </a:rPr>
              <a:t>Is “being intelligent” different from “having a mind?” Can a machine have a mind? consciousness?</a:t>
            </a:r>
          </a:p>
          <a:p>
            <a:pPr eaLnBrk="1" hangingPunct="1">
              <a:lnSpc>
                <a:spcPct val="90000"/>
              </a:lnSpc>
            </a:pPr>
            <a:endParaRPr lang="en-US" altLang="en-US" sz="2400" smtClean="0">
              <a:ea typeface="ＭＳ Ｐゴシック" pitchFamily="34" charset="-128"/>
            </a:endParaRPr>
          </a:p>
          <a:p>
            <a:pPr eaLnBrk="1" hangingPunct="1">
              <a:lnSpc>
                <a:spcPct val="90000"/>
              </a:lnSpc>
            </a:pPr>
            <a:r>
              <a:rPr lang="en-US" altLang="en-US" sz="2400" smtClean="0">
                <a:ea typeface="ＭＳ Ｐゴシック" pitchFamily="34" charset="-128"/>
              </a:rPr>
              <a:t>If a machine does something that we would call “intelligent” if we saw a human do it, is the machine intelligent?</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Task environment</a:t>
            </a:r>
          </a:p>
        </p:txBody>
      </p:sp>
      <p:sp>
        <p:nvSpPr>
          <p:cNvPr id="43011" name="Rectangle 3"/>
          <p:cNvSpPr>
            <a:spLocks noGrp="1" noChangeArrowheads="1"/>
          </p:cNvSpPr>
          <p:nvPr>
            <p:ph idx="1"/>
          </p:nvPr>
        </p:nvSpPr>
        <p:spPr>
          <a:xfrm>
            <a:off x="347663" y="1058863"/>
            <a:ext cx="8686800" cy="5330825"/>
          </a:xfrm>
        </p:spPr>
        <p:txBody>
          <a:bodyPr/>
          <a:lstStyle/>
          <a:p>
            <a:pPr eaLnBrk="1" hangingPunct="1">
              <a:lnSpc>
                <a:spcPct val="90000"/>
              </a:lnSpc>
            </a:pPr>
            <a:r>
              <a:rPr lang="en-US" altLang="en-US" sz="2800" smtClean="0">
                <a:ea typeface="ＭＳ Ｐゴシック" pitchFamily="34" charset="-128"/>
              </a:rPr>
              <a:t>To design a rational agent, must specify task env.</a:t>
            </a:r>
          </a:p>
          <a:p>
            <a:pPr lvl="2" eaLnBrk="1" hangingPunct="1">
              <a:lnSpc>
                <a:spcPct val="90000"/>
              </a:lnSpc>
            </a:pPr>
            <a:endParaRPr lang="en-US" altLang="en-US" sz="2000" smtClean="0">
              <a:ea typeface="ＭＳ Ｐゴシック" pitchFamily="34" charset="-128"/>
            </a:endParaRPr>
          </a:p>
          <a:p>
            <a:pPr eaLnBrk="1" hangingPunct="1">
              <a:lnSpc>
                <a:spcPct val="90000"/>
              </a:lnSpc>
            </a:pPr>
            <a:r>
              <a:rPr lang="en-US" altLang="en-US" sz="2800" smtClean="0">
                <a:ea typeface="ＭＳ Ｐゴシック" pitchFamily="34" charset="-128"/>
              </a:rPr>
              <a:t>Example: automated taxi system</a:t>
            </a:r>
          </a:p>
          <a:p>
            <a:pPr lvl="2" eaLnBrk="1" hangingPunct="1">
              <a:lnSpc>
                <a:spcPct val="90000"/>
              </a:lnSpc>
            </a:pPr>
            <a:endParaRPr lang="en-US" altLang="en-US" sz="2000" smtClean="0">
              <a:ea typeface="ＭＳ Ｐゴシック" pitchFamily="34" charset="-128"/>
            </a:endParaRPr>
          </a:p>
          <a:p>
            <a:pPr lvl="1" eaLnBrk="1" hangingPunct="1">
              <a:lnSpc>
                <a:spcPct val="90000"/>
              </a:lnSpc>
            </a:pPr>
            <a:r>
              <a:rPr lang="en-US" altLang="en-US" smtClean="0">
                <a:solidFill>
                  <a:schemeClr val="accent1"/>
                </a:solidFill>
                <a:ea typeface="ＭＳ Ｐゴシック" pitchFamily="34" charset="-128"/>
              </a:rPr>
              <a:t>Performance measure</a:t>
            </a:r>
          </a:p>
          <a:p>
            <a:pPr lvl="2" eaLnBrk="1" hangingPunct="1">
              <a:lnSpc>
                <a:spcPct val="90000"/>
              </a:lnSpc>
            </a:pPr>
            <a:r>
              <a:rPr lang="en-US" altLang="en-US" smtClean="0">
                <a:ea typeface="ＭＳ Ｐゴシック" pitchFamily="34" charset="-128"/>
              </a:rPr>
              <a:t>Safety, destination, profits, legality, comfort, …</a:t>
            </a:r>
          </a:p>
          <a:p>
            <a:pPr lvl="1" eaLnBrk="1" hangingPunct="1">
              <a:lnSpc>
                <a:spcPct val="90000"/>
              </a:lnSpc>
            </a:pPr>
            <a:r>
              <a:rPr lang="en-US" altLang="en-US" smtClean="0">
                <a:solidFill>
                  <a:srgbClr val="77933C"/>
                </a:solidFill>
                <a:ea typeface="ＭＳ Ｐゴシック" pitchFamily="34" charset="-128"/>
              </a:rPr>
              <a:t>Environment</a:t>
            </a:r>
          </a:p>
          <a:p>
            <a:pPr lvl="2" eaLnBrk="1" hangingPunct="1">
              <a:lnSpc>
                <a:spcPct val="90000"/>
              </a:lnSpc>
            </a:pPr>
            <a:r>
              <a:rPr lang="en-US" altLang="en-US" smtClean="0">
                <a:ea typeface="ＭＳ Ｐゴシック" pitchFamily="34" charset="-128"/>
              </a:rPr>
              <a:t>City streets, freeways; traffic, pedestrians, weather, …</a:t>
            </a:r>
          </a:p>
          <a:p>
            <a:pPr lvl="1" eaLnBrk="1" hangingPunct="1">
              <a:lnSpc>
                <a:spcPct val="90000"/>
              </a:lnSpc>
            </a:pPr>
            <a:r>
              <a:rPr lang="en-US" altLang="en-US" smtClean="0">
                <a:solidFill>
                  <a:schemeClr val="accent2"/>
                </a:solidFill>
                <a:ea typeface="ＭＳ Ｐゴシック" pitchFamily="34" charset="-128"/>
              </a:rPr>
              <a:t>Actuators</a:t>
            </a:r>
          </a:p>
          <a:p>
            <a:pPr lvl="2" eaLnBrk="1" hangingPunct="1">
              <a:lnSpc>
                <a:spcPct val="90000"/>
              </a:lnSpc>
            </a:pPr>
            <a:r>
              <a:rPr lang="en-US" altLang="en-US" smtClean="0">
                <a:ea typeface="ＭＳ Ｐゴシック" pitchFamily="34" charset="-128"/>
              </a:rPr>
              <a:t>Steering, brakes, accelerator, horn, …</a:t>
            </a:r>
          </a:p>
          <a:p>
            <a:pPr lvl="1" eaLnBrk="1" hangingPunct="1">
              <a:lnSpc>
                <a:spcPct val="90000"/>
              </a:lnSpc>
            </a:pPr>
            <a:r>
              <a:rPr lang="en-US" altLang="en-US" smtClean="0">
                <a:solidFill>
                  <a:srgbClr val="8064A2"/>
                </a:solidFill>
                <a:ea typeface="ＭＳ Ｐゴシック" pitchFamily="34" charset="-128"/>
              </a:rPr>
              <a:t>Sensors</a:t>
            </a:r>
          </a:p>
          <a:p>
            <a:pPr lvl="2" eaLnBrk="1" hangingPunct="1">
              <a:lnSpc>
                <a:spcPct val="90000"/>
              </a:lnSpc>
            </a:pPr>
            <a:r>
              <a:rPr lang="en-US" altLang="en-US" smtClean="0">
                <a:ea typeface="ＭＳ Ｐゴシック" pitchFamily="34" charset="-128"/>
              </a:rPr>
              <a:t>Video, sonar, radar, GPS / navigation, keyboard, … </a:t>
            </a:r>
          </a:p>
        </p:txBody>
      </p:sp>
      <p:sp>
        <p:nvSpPr>
          <p:cNvPr id="37892" name="TextBox 1"/>
          <p:cNvSpPr txBox="1">
            <a:spLocks noChangeArrowheads="1"/>
          </p:cNvSpPr>
          <p:nvPr/>
        </p:nvSpPr>
        <p:spPr bwMode="auto">
          <a:xfrm>
            <a:off x="6934200" y="2286000"/>
            <a:ext cx="1217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2400">
                <a:latin typeface="Arial" charset="0"/>
              </a:rPr>
              <a:t>“PEAS”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PEAS</a:t>
            </a:r>
          </a:p>
        </p:txBody>
      </p:sp>
      <p:sp>
        <p:nvSpPr>
          <p:cNvPr id="38915" name="Rectangle 3"/>
          <p:cNvSpPr>
            <a:spLocks noGrp="1" noChangeArrowheads="1"/>
          </p:cNvSpPr>
          <p:nvPr>
            <p:ph idx="1"/>
          </p:nvPr>
        </p:nvSpPr>
        <p:spPr>
          <a:xfrm>
            <a:off x="347663" y="1058863"/>
            <a:ext cx="8686800" cy="5330825"/>
          </a:xfrm>
        </p:spPr>
        <p:txBody>
          <a:bodyPr/>
          <a:lstStyle/>
          <a:p>
            <a:pPr eaLnBrk="1" hangingPunct="1"/>
            <a:r>
              <a:rPr lang="en-US" altLang="en-US" sz="2400" smtClean="0">
                <a:ea typeface="ＭＳ Ｐゴシック" pitchFamily="34" charset="-128"/>
              </a:rPr>
              <a:t>Example: Agent = Medical diagnosis system</a:t>
            </a:r>
          </a:p>
          <a:p>
            <a:pPr eaLnBrk="1" hangingPunct="1"/>
            <a:endParaRPr lang="en-US" altLang="en-US" sz="2400" smtClean="0">
              <a:ea typeface="ＭＳ Ｐゴシック" pitchFamily="34" charset="-128"/>
            </a:endParaRPr>
          </a:p>
          <a:p>
            <a:pPr eaLnBrk="1" hangingPunct="1">
              <a:buFontTx/>
              <a:buNone/>
            </a:pPr>
            <a:r>
              <a:rPr lang="en-US" altLang="en-US" sz="2400" smtClean="0">
                <a:solidFill>
                  <a:srgbClr val="0000CC"/>
                </a:solidFill>
                <a:ea typeface="ＭＳ Ｐゴシック" pitchFamily="34" charset="-128"/>
              </a:rPr>
              <a:t>    Performance measure:</a:t>
            </a:r>
            <a:r>
              <a:rPr lang="en-US" altLang="en-US" sz="2400" smtClean="0">
                <a:ea typeface="ＭＳ Ｐゴシック" pitchFamily="34" charset="-128"/>
              </a:rPr>
              <a:t> Healthy patient, minimize costs, lawsuits</a:t>
            </a:r>
          </a:p>
          <a:p>
            <a:pPr eaLnBrk="1" hangingPunct="1"/>
            <a:endParaRPr lang="en-US" altLang="en-US" sz="2400" smtClean="0">
              <a:ea typeface="ＭＳ Ｐゴシック" pitchFamily="34" charset="-128"/>
            </a:endParaRPr>
          </a:p>
          <a:p>
            <a:pPr eaLnBrk="1" hangingPunct="1">
              <a:buFontTx/>
              <a:buNone/>
            </a:pPr>
            <a:r>
              <a:rPr lang="en-US" altLang="en-US" sz="2400" smtClean="0">
                <a:solidFill>
                  <a:srgbClr val="006600"/>
                </a:solidFill>
                <a:ea typeface="ＭＳ Ｐゴシック" pitchFamily="34" charset="-128"/>
              </a:rPr>
              <a:t>    Environment:</a:t>
            </a:r>
            <a:r>
              <a:rPr lang="en-US" altLang="en-US" sz="2400" smtClean="0">
                <a:ea typeface="ＭＳ Ｐゴシック" pitchFamily="34" charset="-128"/>
              </a:rPr>
              <a:t> Patient, hospital, staff</a:t>
            </a:r>
          </a:p>
          <a:p>
            <a:pPr eaLnBrk="1" hangingPunct="1"/>
            <a:endParaRPr lang="en-US" altLang="en-US" sz="2400" smtClean="0">
              <a:ea typeface="ＭＳ Ｐゴシック" pitchFamily="34" charset="-128"/>
            </a:endParaRPr>
          </a:p>
          <a:p>
            <a:pPr eaLnBrk="1" hangingPunct="1">
              <a:buFontTx/>
              <a:buNone/>
            </a:pPr>
            <a:r>
              <a:rPr lang="en-US" altLang="en-US" sz="2400" smtClean="0">
                <a:solidFill>
                  <a:srgbClr val="FF0000"/>
                </a:solidFill>
                <a:ea typeface="ＭＳ Ｐゴシック" pitchFamily="34" charset="-128"/>
              </a:rPr>
              <a:t>   Actuators:</a:t>
            </a:r>
            <a:r>
              <a:rPr lang="en-US" altLang="en-US" sz="2400" smtClean="0">
                <a:ea typeface="ＭＳ Ｐゴシック" pitchFamily="34" charset="-128"/>
              </a:rPr>
              <a:t> Screen display (questions, tests, diagnoses, treatments, referrals)</a:t>
            </a:r>
          </a:p>
          <a:p>
            <a:pPr eaLnBrk="1" hangingPunct="1"/>
            <a:endParaRPr lang="en-US" altLang="en-US" sz="2400" smtClean="0">
              <a:ea typeface="ＭＳ Ｐゴシック" pitchFamily="34" charset="-128"/>
            </a:endParaRPr>
          </a:p>
          <a:p>
            <a:pPr eaLnBrk="1" hangingPunct="1">
              <a:buFontTx/>
              <a:buNone/>
            </a:pPr>
            <a:r>
              <a:rPr lang="en-US" altLang="en-US" sz="2400" smtClean="0">
                <a:solidFill>
                  <a:srgbClr val="800080"/>
                </a:solidFill>
                <a:ea typeface="ＭＳ Ｐゴシック" pitchFamily="34" charset="-128"/>
              </a:rPr>
              <a:t>   Sensors:</a:t>
            </a:r>
            <a:r>
              <a:rPr lang="en-US" altLang="en-US" sz="2400" smtClean="0">
                <a:ea typeface="ＭＳ Ｐゴシック" pitchFamily="34" charset="-128"/>
              </a:rPr>
              <a:t> Keyboard (entry of symptoms, findings, patient's answers)</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PEAS</a:t>
            </a:r>
          </a:p>
        </p:txBody>
      </p:sp>
      <p:sp>
        <p:nvSpPr>
          <p:cNvPr id="39939" name="Rectangle 3"/>
          <p:cNvSpPr>
            <a:spLocks noGrp="1" noChangeArrowheads="1"/>
          </p:cNvSpPr>
          <p:nvPr>
            <p:ph idx="1"/>
          </p:nvPr>
        </p:nvSpPr>
        <p:spPr>
          <a:xfrm>
            <a:off x="609600" y="990600"/>
            <a:ext cx="7848600" cy="5181600"/>
          </a:xfrm>
        </p:spPr>
        <p:txBody>
          <a:bodyPr/>
          <a:lstStyle/>
          <a:p>
            <a:pPr eaLnBrk="1" hangingPunct="1"/>
            <a:r>
              <a:rPr lang="en-US" altLang="en-US" sz="2400" smtClean="0">
                <a:ea typeface="ＭＳ Ｐゴシック" pitchFamily="34" charset="-128"/>
              </a:rPr>
              <a:t>Example: Agent = Part-picking robot</a:t>
            </a:r>
          </a:p>
          <a:p>
            <a:pPr eaLnBrk="1" hangingPunct="1">
              <a:buFontTx/>
              <a:buNone/>
            </a:pPr>
            <a:endParaRPr lang="en-US" altLang="en-US" sz="2400" smtClean="0">
              <a:ea typeface="ＭＳ Ｐゴシック" pitchFamily="34" charset="-128"/>
            </a:endParaRPr>
          </a:p>
          <a:p>
            <a:pPr eaLnBrk="1" hangingPunct="1"/>
            <a:r>
              <a:rPr lang="en-US" altLang="en-US" sz="2400" smtClean="0">
                <a:solidFill>
                  <a:srgbClr val="0000CC"/>
                </a:solidFill>
                <a:ea typeface="ＭＳ Ｐゴシック" pitchFamily="34" charset="-128"/>
              </a:rPr>
              <a:t>Performance measure:</a:t>
            </a:r>
            <a:r>
              <a:rPr lang="en-US" altLang="en-US" sz="2400" smtClean="0">
                <a:ea typeface="ＭＳ Ｐゴシック" pitchFamily="34" charset="-128"/>
              </a:rPr>
              <a:t> Percentage of parts in correct bins</a:t>
            </a:r>
          </a:p>
          <a:p>
            <a:pPr eaLnBrk="1" hangingPunct="1"/>
            <a:endParaRPr lang="en-US" altLang="en-US" sz="2400" smtClean="0">
              <a:ea typeface="ＭＳ Ｐゴシック" pitchFamily="34" charset="-128"/>
            </a:endParaRPr>
          </a:p>
          <a:p>
            <a:pPr eaLnBrk="1" hangingPunct="1"/>
            <a:r>
              <a:rPr lang="en-US" altLang="en-US" sz="2400" smtClean="0">
                <a:solidFill>
                  <a:srgbClr val="006600"/>
                </a:solidFill>
                <a:ea typeface="ＭＳ Ｐゴシック" pitchFamily="34" charset="-128"/>
              </a:rPr>
              <a:t>Environment:</a:t>
            </a:r>
            <a:r>
              <a:rPr lang="en-US" altLang="en-US" sz="2400" smtClean="0">
                <a:ea typeface="ＭＳ Ｐゴシック" pitchFamily="34" charset="-128"/>
              </a:rPr>
              <a:t> Conveyor belt with parts, bins</a:t>
            </a:r>
          </a:p>
          <a:p>
            <a:pPr eaLnBrk="1" hangingPunct="1"/>
            <a:endParaRPr lang="en-US" altLang="en-US" sz="2400" smtClean="0">
              <a:ea typeface="ＭＳ Ｐゴシック" pitchFamily="34" charset="-128"/>
            </a:endParaRPr>
          </a:p>
          <a:p>
            <a:pPr eaLnBrk="1" hangingPunct="1"/>
            <a:r>
              <a:rPr lang="en-US" altLang="en-US" sz="2400" smtClean="0">
                <a:solidFill>
                  <a:srgbClr val="FF0000"/>
                </a:solidFill>
                <a:ea typeface="ＭＳ Ｐゴシック" pitchFamily="34" charset="-128"/>
              </a:rPr>
              <a:t>Actuators:</a:t>
            </a:r>
            <a:r>
              <a:rPr lang="en-US" altLang="en-US" sz="2400" smtClean="0">
                <a:ea typeface="ＭＳ Ｐゴシック" pitchFamily="34" charset="-128"/>
              </a:rPr>
              <a:t> Jointed arm and hand</a:t>
            </a:r>
          </a:p>
          <a:p>
            <a:pPr eaLnBrk="1" hangingPunct="1">
              <a:buFontTx/>
              <a:buNone/>
            </a:pPr>
            <a:endParaRPr lang="en-US" altLang="en-US" sz="2400" smtClean="0">
              <a:ea typeface="ＭＳ Ｐゴシック" pitchFamily="34" charset="-128"/>
            </a:endParaRPr>
          </a:p>
          <a:p>
            <a:pPr eaLnBrk="1" hangingPunct="1"/>
            <a:r>
              <a:rPr lang="en-US" altLang="en-US" sz="2400" smtClean="0">
                <a:solidFill>
                  <a:srgbClr val="800080"/>
                </a:solidFill>
                <a:ea typeface="ＭＳ Ｐゴシック" pitchFamily="34" charset="-128"/>
              </a:rPr>
              <a:t>Sensors:</a:t>
            </a:r>
            <a:r>
              <a:rPr lang="en-US" altLang="en-US" sz="2400" smtClean="0">
                <a:ea typeface="ＭＳ Ｐゴシック" pitchFamily="34" charset="-128"/>
              </a:rPr>
              <a:t> Camera, joint angle sensors</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Environment types</a:t>
            </a:r>
          </a:p>
        </p:txBody>
      </p:sp>
      <p:sp>
        <p:nvSpPr>
          <p:cNvPr id="40963" name="Rectangle 3"/>
          <p:cNvSpPr>
            <a:spLocks noGrp="1" noChangeArrowheads="1"/>
          </p:cNvSpPr>
          <p:nvPr>
            <p:ph idx="1"/>
          </p:nvPr>
        </p:nvSpPr>
        <p:spPr>
          <a:xfrm>
            <a:off x="347663" y="1058863"/>
            <a:ext cx="8686800" cy="5330825"/>
          </a:xfrm>
        </p:spPr>
        <p:txBody>
          <a:bodyPr/>
          <a:lstStyle/>
          <a:p>
            <a:pPr eaLnBrk="1" hangingPunct="1">
              <a:lnSpc>
                <a:spcPct val="90000"/>
              </a:lnSpc>
            </a:pPr>
            <a:r>
              <a:rPr lang="en-US" altLang="en-US" sz="2400" smtClean="0">
                <a:solidFill>
                  <a:srgbClr val="FF0000"/>
                </a:solidFill>
                <a:ea typeface="ＭＳ Ｐゴシック" pitchFamily="34" charset="-128"/>
              </a:rPr>
              <a:t>Fully observable</a:t>
            </a:r>
            <a:r>
              <a:rPr lang="en-US" altLang="en-US" sz="2400" smtClean="0">
                <a:ea typeface="ＭＳ Ｐゴシック" pitchFamily="34" charset="-128"/>
              </a:rPr>
              <a:t> (vs. </a:t>
            </a:r>
            <a:r>
              <a:rPr lang="en-US" altLang="en-US" sz="2400" smtClean="0">
                <a:solidFill>
                  <a:srgbClr val="0000CC"/>
                </a:solidFill>
                <a:ea typeface="ＭＳ Ｐゴシック" pitchFamily="34" charset="-128"/>
              </a:rPr>
              <a:t>partially observable</a:t>
            </a:r>
            <a:r>
              <a:rPr lang="en-US" altLang="en-US" sz="2400" smtClean="0">
                <a:ea typeface="ＭＳ Ｐゴシック" pitchFamily="34" charset="-128"/>
              </a:rPr>
              <a:t>): An agent's sensors give it access to the complete state of the environment at each point in time.</a:t>
            </a:r>
          </a:p>
          <a:p>
            <a:pPr eaLnBrk="1" hangingPunct="1">
              <a:lnSpc>
                <a:spcPct val="90000"/>
              </a:lnSpc>
            </a:pPr>
            <a:endParaRPr lang="en-US" altLang="en-US" sz="2400" smtClean="0">
              <a:ea typeface="ＭＳ Ｐゴシック" pitchFamily="34" charset="-128"/>
            </a:endParaRPr>
          </a:p>
          <a:p>
            <a:pPr eaLnBrk="1" hangingPunct="1">
              <a:lnSpc>
                <a:spcPct val="90000"/>
              </a:lnSpc>
            </a:pPr>
            <a:r>
              <a:rPr lang="en-US" altLang="en-US" sz="2400" smtClean="0">
                <a:solidFill>
                  <a:srgbClr val="FF0000"/>
                </a:solidFill>
                <a:ea typeface="ＭＳ Ｐゴシック" pitchFamily="34" charset="-128"/>
              </a:rPr>
              <a:t>Deterministic</a:t>
            </a:r>
            <a:r>
              <a:rPr lang="en-US" altLang="en-US" sz="2400" smtClean="0">
                <a:ea typeface="ＭＳ Ｐゴシック" pitchFamily="34" charset="-128"/>
              </a:rPr>
              <a:t> (vs. </a:t>
            </a:r>
            <a:r>
              <a:rPr lang="en-US" altLang="en-US" sz="2400" smtClean="0">
                <a:solidFill>
                  <a:srgbClr val="0000CC"/>
                </a:solidFill>
                <a:ea typeface="ＭＳ Ｐゴシック" pitchFamily="34" charset="-128"/>
              </a:rPr>
              <a:t>stochastic</a:t>
            </a:r>
            <a:r>
              <a:rPr lang="en-US" altLang="en-US" sz="2400" smtClean="0">
                <a:ea typeface="ＭＳ Ｐゴシック" pitchFamily="34" charset="-128"/>
              </a:rPr>
              <a:t>): The next state of the environment is completely determined by the current state and the action executed by the agent. (If the environment is deterministic except for the actions of other agents, then the environment is </a:t>
            </a:r>
            <a:r>
              <a:rPr lang="en-US" altLang="en-US" sz="2400" smtClean="0">
                <a:solidFill>
                  <a:srgbClr val="FF0000"/>
                </a:solidFill>
                <a:ea typeface="ＭＳ Ｐゴシック" pitchFamily="34" charset="-128"/>
              </a:rPr>
              <a:t>strategic</a:t>
            </a:r>
            <a:r>
              <a:rPr lang="en-US" altLang="en-US" sz="2400" smtClean="0">
                <a:ea typeface="ＭＳ Ｐゴシック" pitchFamily="34" charset="-128"/>
              </a:rPr>
              <a:t>)</a:t>
            </a:r>
          </a:p>
          <a:p>
            <a:pPr eaLnBrk="1" hangingPunct="1">
              <a:lnSpc>
                <a:spcPct val="90000"/>
              </a:lnSpc>
            </a:pPr>
            <a:endParaRPr lang="en-US" altLang="en-US" sz="2400" smtClean="0">
              <a:ea typeface="ＭＳ Ｐゴシック" pitchFamily="34" charset="-128"/>
            </a:endParaRPr>
          </a:p>
          <a:p>
            <a:pPr eaLnBrk="1" hangingPunct="1">
              <a:lnSpc>
                <a:spcPct val="90000"/>
              </a:lnSpc>
            </a:pPr>
            <a:r>
              <a:rPr lang="en-US" altLang="en-US" sz="2400" smtClean="0">
                <a:solidFill>
                  <a:srgbClr val="FF0000"/>
                </a:solidFill>
                <a:ea typeface="ＭＳ Ｐゴシック" pitchFamily="34" charset="-128"/>
              </a:rPr>
              <a:t>Episodic </a:t>
            </a:r>
            <a:r>
              <a:rPr lang="en-US" altLang="en-US" sz="2400" smtClean="0">
                <a:ea typeface="ＭＳ Ｐゴシック" pitchFamily="34" charset="-128"/>
              </a:rPr>
              <a:t>(vs. </a:t>
            </a:r>
            <a:r>
              <a:rPr lang="en-US" altLang="en-US" sz="2400" smtClean="0">
                <a:solidFill>
                  <a:srgbClr val="0000CC"/>
                </a:solidFill>
                <a:ea typeface="ＭＳ Ｐゴシック" pitchFamily="34" charset="-128"/>
              </a:rPr>
              <a:t>sequential</a:t>
            </a:r>
            <a:r>
              <a:rPr lang="en-US" altLang="en-US" sz="2400" smtClean="0">
                <a:ea typeface="ＭＳ Ｐゴシック" pitchFamily="34" charset="-128"/>
              </a:rPr>
              <a:t>): An agent’s action is divided into atomic episodes. Decisions do not depend on previous decisions/actions.</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Environment types</a:t>
            </a:r>
          </a:p>
        </p:txBody>
      </p:sp>
      <p:sp>
        <p:nvSpPr>
          <p:cNvPr id="41987" name="Rectangle 3"/>
          <p:cNvSpPr>
            <a:spLocks noGrp="1" noChangeArrowheads="1"/>
          </p:cNvSpPr>
          <p:nvPr>
            <p:ph idx="1"/>
          </p:nvPr>
        </p:nvSpPr>
        <p:spPr>
          <a:xfrm>
            <a:off x="347663" y="1058863"/>
            <a:ext cx="8686800" cy="5330825"/>
          </a:xfrm>
        </p:spPr>
        <p:txBody>
          <a:bodyPr/>
          <a:lstStyle/>
          <a:p>
            <a:pPr eaLnBrk="1" hangingPunct="1"/>
            <a:r>
              <a:rPr lang="en-US" altLang="en-US" sz="2400" smtClean="0">
                <a:solidFill>
                  <a:srgbClr val="FF0000"/>
                </a:solidFill>
                <a:ea typeface="ＭＳ Ｐゴシック" pitchFamily="34" charset="-128"/>
              </a:rPr>
              <a:t>Static </a:t>
            </a:r>
            <a:r>
              <a:rPr lang="en-US" altLang="en-US" sz="2400" smtClean="0">
                <a:ea typeface="ＭＳ Ｐゴシック" pitchFamily="34" charset="-128"/>
              </a:rPr>
              <a:t>(vs. </a:t>
            </a:r>
            <a:r>
              <a:rPr lang="en-US" altLang="en-US" sz="2400" smtClean="0">
                <a:solidFill>
                  <a:srgbClr val="0000CC"/>
                </a:solidFill>
                <a:ea typeface="ＭＳ Ｐゴシック" pitchFamily="34" charset="-128"/>
              </a:rPr>
              <a:t>dynamic</a:t>
            </a:r>
            <a:r>
              <a:rPr lang="en-US" altLang="en-US" sz="2400" smtClean="0">
                <a:ea typeface="ＭＳ Ｐゴシック" pitchFamily="34" charset="-128"/>
              </a:rPr>
              <a:t>): The environment is unchanged while an agent is deliberating. (The environment is </a:t>
            </a:r>
            <a:r>
              <a:rPr lang="en-US" altLang="en-US" sz="2400" smtClean="0">
                <a:solidFill>
                  <a:srgbClr val="FF0000"/>
                </a:solidFill>
                <a:ea typeface="ＭＳ Ｐゴシック" pitchFamily="34" charset="-128"/>
              </a:rPr>
              <a:t>semidynamic</a:t>
            </a:r>
            <a:r>
              <a:rPr lang="en-US" altLang="en-US" sz="2400" smtClean="0">
                <a:ea typeface="ＭＳ Ｐゴシック" pitchFamily="34" charset="-128"/>
              </a:rPr>
              <a:t> if the environment itself does not change with the passage of time but the agent's performance score does)</a:t>
            </a:r>
          </a:p>
          <a:p>
            <a:pPr eaLnBrk="1" hangingPunct="1"/>
            <a:endParaRPr lang="en-US" altLang="en-US" sz="2400" smtClean="0">
              <a:ea typeface="ＭＳ Ｐゴシック" pitchFamily="34" charset="-128"/>
            </a:endParaRPr>
          </a:p>
          <a:p>
            <a:pPr eaLnBrk="1" hangingPunct="1"/>
            <a:r>
              <a:rPr lang="en-US" altLang="en-US" sz="2400" smtClean="0">
                <a:solidFill>
                  <a:srgbClr val="FF0000"/>
                </a:solidFill>
                <a:ea typeface="ＭＳ Ｐゴシック" pitchFamily="34" charset="-128"/>
              </a:rPr>
              <a:t>Discrete</a:t>
            </a:r>
            <a:r>
              <a:rPr lang="en-US" altLang="en-US" sz="2400" smtClean="0">
                <a:ea typeface="ＭＳ Ｐゴシック" pitchFamily="34" charset="-128"/>
              </a:rPr>
              <a:t> (vs. </a:t>
            </a:r>
            <a:r>
              <a:rPr lang="en-US" altLang="en-US" sz="2400" smtClean="0">
                <a:solidFill>
                  <a:srgbClr val="0000CC"/>
                </a:solidFill>
                <a:ea typeface="ＭＳ Ｐゴシック" pitchFamily="34" charset="-128"/>
              </a:rPr>
              <a:t>continuous</a:t>
            </a:r>
            <a:r>
              <a:rPr lang="en-US" altLang="en-US" sz="2400" smtClean="0">
                <a:ea typeface="ＭＳ Ｐゴシック" pitchFamily="34" charset="-128"/>
              </a:rPr>
              <a:t>): A limited number of distinct, clearly defined percepts and actions.</a:t>
            </a:r>
          </a:p>
          <a:p>
            <a:pPr eaLnBrk="1" hangingPunct="1">
              <a:buFontTx/>
              <a:buNone/>
            </a:pPr>
            <a:r>
              <a:rPr lang="en-US" altLang="en-US" sz="2400" smtClean="0">
                <a:ea typeface="ＭＳ Ｐゴシック" pitchFamily="34" charset="-128"/>
              </a:rPr>
              <a:t>    How do we </a:t>
            </a:r>
            <a:r>
              <a:rPr lang="en-US" altLang="en-US" sz="2400" smtClean="0">
                <a:solidFill>
                  <a:srgbClr val="0000CC"/>
                </a:solidFill>
                <a:ea typeface="ＭＳ Ｐゴシック" pitchFamily="34" charset="-128"/>
              </a:rPr>
              <a:t>represent</a:t>
            </a:r>
            <a:r>
              <a:rPr lang="en-US" altLang="en-US" sz="2400" smtClean="0">
                <a:solidFill>
                  <a:srgbClr val="006600"/>
                </a:solidFill>
                <a:ea typeface="ＭＳ Ｐゴシック" pitchFamily="34" charset="-128"/>
              </a:rPr>
              <a:t> </a:t>
            </a:r>
            <a:r>
              <a:rPr lang="en-US" altLang="en-US" sz="2400" smtClean="0">
                <a:ea typeface="ＭＳ Ｐゴシック" pitchFamily="34" charset="-128"/>
              </a:rPr>
              <a:t>or</a:t>
            </a:r>
            <a:r>
              <a:rPr lang="en-US" altLang="en-US" sz="2400" smtClean="0">
                <a:solidFill>
                  <a:srgbClr val="006600"/>
                </a:solidFill>
                <a:ea typeface="ＭＳ Ｐゴシック" pitchFamily="34" charset="-128"/>
              </a:rPr>
              <a:t> </a:t>
            </a:r>
            <a:r>
              <a:rPr lang="en-US" altLang="en-US" sz="2400" smtClean="0">
                <a:solidFill>
                  <a:srgbClr val="0000CC"/>
                </a:solidFill>
                <a:ea typeface="ＭＳ Ｐゴシック" pitchFamily="34" charset="-128"/>
              </a:rPr>
              <a:t>abstract </a:t>
            </a:r>
            <a:r>
              <a:rPr lang="en-US" altLang="en-US" sz="2400" smtClean="0">
                <a:ea typeface="ＭＳ Ｐゴシック" pitchFamily="34" charset="-128"/>
              </a:rPr>
              <a:t>or</a:t>
            </a:r>
            <a:r>
              <a:rPr lang="en-US" altLang="en-US" sz="2400" smtClean="0">
                <a:solidFill>
                  <a:srgbClr val="006600"/>
                </a:solidFill>
                <a:ea typeface="ＭＳ Ｐゴシック" pitchFamily="34" charset="-128"/>
              </a:rPr>
              <a:t> </a:t>
            </a:r>
            <a:r>
              <a:rPr lang="en-US" altLang="en-US" sz="2400" smtClean="0">
                <a:solidFill>
                  <a:srgbClr val="0000CC"/>
                </a:solidFill>
                <a:ea typeface="ＭＳ Ｐゴシック" pitchFamily="34" charset="-128"/>
              </a:rPr>
              <a:t>model</a:t>
            </a:r>
            <a:r>
              <a:rPr lang="en-US" altLang="en-US" sz="2400" smtClean="0">
                <a:ea typeface="ＭＳ Ｐゴシック" pitchFamily="34" charset="-128"/>
              </a:rPr>
              <a:t> the world?</a:t>
            </a:r>
          </a:p>
          <a:p>
            <a:pPr eaLnBrk="1" hangingPunct="1"/>
            <a:endParaRPr lang="en-US" altLang="en-US" sz="2400" smtClean="0">
              <a:ea typeface="ＭＳ Ｐゴシック" pitchFamily="34" charset="-128"/>
            </a:endParaRPr>
          </a:p>
          <a:p>
            <a:pPr eaLnBrk="1" hangingPunct="1"/>
            <a:r>
              <a:rPr lang="en-US" altLang="en-US" sz="2400" smtClean="0">
                <a:solidFill>
                  <a:srgbClr val="FF0000"/>
                </a:solidFill>
                <a:ea typeface="ＭＳ Ｐゴシック" pitchFamily="34" charset="-128"/>
              </a:rPr>
              <a:t>Single agent</a:t>
            </a:r>
            <a:r>
              <a:rPr lang="en-US" altLang="en-US" sz="2400" smtClean="0">
                <a:ea typeface="ＭＳ Ｐゴシック" pitchFamily="34" charset="-128"/>
              </a:rPr>
              <a:t> (vs. </a:t>
            </a:r>
            <a:r>
              <a:rPr lang="en-US" altLang="en-US" sz="2400" smtClean="0">
                <a:solidFill>
                  <a:srgbClr val="0000CC"/>
                </a:solidFill>
                <a:ea typeface="ＭＳ Ｐゴシック" pitchFamily="34" charset="-128"/>
              </a:rPr>
              <a:t>multi-agent</a:t>
            </a:r>
            <a:r>
              <a:rPr lang="en-US" altLang="en-US" sz="2400" smtClean="0">
                <a:ea typeface="ＭＳ Ｐゴシック" pitchFamily="34" charset="-128"/>
              </a:rPr>
              <a:t>): An agent operating by itself in an environment. Does the other agent interfere with my performance measure?</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243" name="Group 219"/>
          <p:cNvGraphicFramePr>
            <a:graphicFrameLocks noGrp="1"/>
          </p:cNvGraphicFramePr>
          <p:nvPr/>
        </p:nvGraphicFramePr>
        <p:xfrm>
          <a:off x="0" y="34925"/>
          <a:ext cx="9144000" cy="6861210"/>
        </p:xfrm>
        <a:graphic>
          <a:graphicData uri="http://schemas.openxmlformats.org/drawingml/2006/table">
            <a:tbl>
              <a:tblPr/>
              <a:tblGrid>
                <a:gridCol w="1308100"/>
                <a:gridCol w="1304925"/>
                <a:gridCol w="1306513"/>
                <a:gridCol w="1304925"/>
                <a:gridCol w="1308100"/>
                <a:gridCol w="1304925"/>
                <a:gridCol w="1306512"/>
              </a:tblGrid>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task environm.</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observable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determ./</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episodic/</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static/</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discrete/</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agents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crossword</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puzzle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determ.</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static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chess with</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clock</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strategic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semi</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49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poker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FF0000"/>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FF0000"/>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FF0000"/>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FF0000"/>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FF0000"/>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FF0000"/>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back</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gammon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chemeClr val="tx1"/>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chemeClr val="tx1"/>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chemeClr val="tx1"/>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chemeClr val="tx1"/>
                        </a:solidFill>
                        <a:effectLst/>
                        <a:latin typeface="Arial" charset="0"/>
                        <a:ea typeface="ＭＳ Ｐゴシック" charset="-128"/>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chemeClr val="tx1"/>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chemeClr val="tx1"/>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chemeClr val="tx1"/>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taxi</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driving</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medical</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diagnosis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image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analysis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err="1" smtClean="0">
                          <a:ln>
                            <a:noFill/>
                          </a:ln>
                          <a:solidFill>
                            <a:schemeClr val="tx1"/>
                          </a:solidFill>
                          <a:effectLst/>
                          <a:latin typeface="Arial" charset="0"/>
                          <a:ea typeface="ＭＳ Ｐゴシック" charset="-128"/>
                        </a:rPr>
                        <a:t>determ</a:t>
                      </a:r>
                      <a:r>
                        <a:rPr kumimoji="0" lang="en-US" sz="1600" b="1" i="0" u="none" strike="noStrike" cap="none" normalizeH="0" baseline="0" dirty="0" smtClean="0">
                          <a:ln>
                            <a:noFill/>
                          </a:ln>
                          <a:solidFill>
                            <a:schemeClr val="tx1"/>
                          </a:solidFill>
                          <a:effectLst/>
                          <a:latin typeface="Arial" charset="0"/>
                          <a:ea typeface="ＭＳ Ｐゴシック" charset="-128"/>
                        </a:rPr>
                        <a: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episodic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semi</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partpicking</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robot</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episodic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refinery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controller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interact.</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Eng. tutor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194" name="Group 2"/>
          <p:cNvGraphicFramePr>
            <a:graphicFrameLocks noGrp="1"/>
          </p:cNvGraphicFramePr>
          <p:nvPr/>
        </p:nvGraphicFramePr>
        <p:xfrm>
          <a:off x="0" y="34925"/>
          <a:ext cx="9144000" cy="6861210"/>
        </p:xfrm>
        <a:graphic>
          <a:graphicData uri="http://schemas.openxmlformats.org/drawingml/2006/table">
            <a:tbl>
              <a:tblPr/>
              <a:tblGrid>
                <a:gridCol w="1308100"/>
                <a:gridCol w="1304925"/>
                <a:gridCol w="1306513"/>
                <a:gridCol w="1304925"/>
                <a:gridCol w="1308100"/>
                <a:gridCol w="1304925"/>
                <a:gridCol w="1306512"/>
              </a:tblGrid>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task environm.</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observable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determ./</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episodic/</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static/</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discrete/</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agents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crossword</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puzzle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determ.</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static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chess with</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clock</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strategic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semi</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49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poker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static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back</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gammon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0000CC"/>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0000CC"/>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0000CC"/>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0000CC"/>
                        </a:solidFill>
                        <a:effectLst/>
                        <a:latin typeface="Arial" charset="0"/>
                        <a:ea typeface="ＭＳ Ｐゴシック" charset="-128"/>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0000CC"/>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0000CC"/>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0000CC"/>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taxi</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driving</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medical</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diagnosis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rgbClr val="FF0000"/>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image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analysis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determ.</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episodic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semi</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partpicking</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robot</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episodic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refinery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controller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interact.</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Eng. tutor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194" name="Group 2"/>
          <p:cNvGraphicFramePr>
            <a:graphicFrameLocks noGrp="1"/>
          </p:cNvGraphicFramePr>
          <p:nvPr/>
        </p:nvGraphicFramePr>
        <p:xfrm>
          <a:off x="0" y="34925"/>
          <a:ext cx="9144000" cy="6861210"/>
        </p:xfrm>
        <a:graphic>
          <a:graphicData uri="http://schemas.openxmlformats.org/drawingml/2006/table">
            <a:tbl>
              <a:tblPr/>
              <a:tblGrid>
                <a:gridCol w="1308100"/>
                <a:gridCol w="1304925"/>
                <a:gridCol w="1306513"/>
                <a:gridCol w="1304925"/>
                <a:gridCol w="1308100"/>
                <a:gridCol w="1304925"/>
                <a:gridCol w="1306512"/>
              </a:tblGrid>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task environm.</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observable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determ./</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episodic/</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static/</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discrete/</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agents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crossword</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puzzle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determ.</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static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chess with</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clock</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strategic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semi</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49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poker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static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back</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gammon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static</a:t>
                      </a: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600" b="1" i="0" u="none" strike="noStrike" cap="none" normalizeH="0" baseline="0" smtClean="0">
                        <a:ln>
                          <a:noFill/>
                        </a:ln>
                        <a:solidFill>
                          <a:srgbClr val="0000CC"/>
                        </a:solidFill>
                        <a:effectLst/>
                        <a:latin typeface="Arial" charset="0"/>
                        <a:ea typeface="ＭＳ Ｐゴシック"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0000CC"/>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taxi</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driving</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medical</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diagnosis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rgbClr val="FF0000"/>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image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analysis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fully</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determ.</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episodic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semi</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partpicking</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robot</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episodic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refinery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controller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continuous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single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69">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interact.</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Eng. tutor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partial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stochastic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sequential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dynamic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discrete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Arial" charset="0"/>
                          <a:ea typeface="ＭＳ Ｐゴシック" charset="-128"/>
                        </a:rPr>
                        <a:t>multi</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74650" y="88900"/>
            <a:ext cx="8153400" cy="1020763"/>
          </a:xfrm>
        </p:spPr>
        <p:txBody>
          <a:bodyPr/>
          <a:lstStyle/>
          <a:p>
            <a:pPr eaLnBrk="1" hangingPunct="1"/>
            <a:r>
              <a:rPr lang="en-US" altLang="en-US" sz="2800" smtClean="0">
                <a:ea typeface="ＭＳ Ｐゴシック" pitchFamily="34" charset="-128"/>
              </a:rPr>
              <a:t>Agent types</a:t>
            </a:r>
          </a:p>
        </p:txBody>
      </p:sp>
      <p:sp>
        <p:nvSpPr>
          <p:cNvPr id="27651" name="Rectangle 3"/>
          <p:cNvSpPr>
            <a:spLocks noGrp="1" noChangeArrowheads="1"/>
          </p:cNvSpPr>
          <p:nvPr>
            <p:ph idx="1"/>
          </p:nvPr>
        </p:nvSpPr>
        <p:spPr>
          <a:xfrm>
            <a:off x="347663" y="1058863"/>
            <a:ext cx="8686800" cy="5330825"/>
          </a:xfrm>
        </p:spPr>
        <p:txBody>
          <a:bodyPr rtlCol="0">
            <a:noAutofit/>
          </a:bodyPr>
          <a:lstStyle/>
          <a:p>
            <a:pPr marL="0" indent="0" eaLnBrk="1" fontAlgn="auto" hangingPunct="1">
              <a:spcAft>
                <a:spcPts val="0"/>
              </a:spcAft>
              <a:buFont typeface="Arial"/>
              <a:buNone/>
              <a:defRPr/>
            </a:pPr>
            <a:r>
              <a:rPr lang="en-US" altLang="en-US" sz="2800" dirty="0" smtClean="0">
                <a:ea typeface="+mn-ea"/>
                <a:cs typeface="+mn-cs"/>
              </a:rPr>
              <a:t>Five basic types in order of increasing generality:</a:t>
            </a:r>
          </a:p>
          <a:p>
            <a:pPr lvl="2" eaLnBrk="1" fontAlgn="auto" hangingPunct="1">
              <a:spcAft>
                <a:spcPts val="0"/>
              </a:spcAft>
              <a:buFont typeface="Arial"/>
              <a:buChar char="•"/>
              <a:defRPr/>
            </a:pPr>
            <a:endParaRPr lang="en-US" altLang="en-US" sz="2000" dirty="0" smtClean="0">
              <a:ea typeface="+mn-ea"/>
            </a:endParaRPr>
          </a:p>
          <a:p>
            <a:pPr eaLnBrk="1" fontAlgn="auto" hangingPunct="1">
              <a:spcAft>
                <a:spcPts val="0"/>
              </a:spcAft>
              <a:buFont typeface="Arial"/>
              <a:buChar char="•"/>
              <a:defRPr/>
            </a:pPr>
            <a:r>
              <a:rPr lang="en-US" altLang="en-US" sz="2800" dirty="0" smtClean="0">
                <a:solidFill>
                  <a:srgbClr val="663300"/>
                </a:solidFill>
                <a:ea typeface="+mn-ea"/>
                <a:cs typeface="+mn-cs"/>
              </a:rPr>
              <a:t>Table Driven </a:t>
            </a:r>
            <a:r>
              <a:rPr lang="en-US" altLang="en-US" sz="2800" dirty="0" smtClean="0">
                <a:ea typeface="+mn-ea"/>
                <a:cs typeface="+mn-cs"/>
              </a:rPr>
              <a:t>agents</a:t>
            </a:r>
          </a:p>
          <a:p>
            <a:pPr lvl="2" eaLnBrk="1" fontAlgn="auto" hangingPunct="1">
              <a:spcAft>
                <a:spcPts val="0"/>
              </a:spcAft>
              <a:buFont typeface="Arial"/>
              <a:buChar char="•"/>
              <a:defRPr/>
            </a:pPr>
            <a:endParaRPr lang="en-US" altLang="en-US" sz="2000" dirty="0" smtClean="0">
              <a:ea typeface="+mn-ea"/>
            </a:endParaRPr>
          </a:p>
          <a:p>
            <a:pPr eaLnBrk="1" fontAlgn="auto" hangingPunct="1">
              <a:spcAft>
                <a:spcPts val="0"/>
              </a:spcAft>
              <a:buFont typeface="Arial"/>
              <a:buChar char="•"/>
              <a:defRPr/>
            </a:pPr>
            <a:r>
              <a:rPr lang="en-US" altLang="en-US" sz="2800" dirty="0" smtClean="0">
                <a:solidFill>
                  <a:srgbClr val="0000CC"/>
                </a:solidFill>
                <a:ea typeface="+mn-ea"/>
                <a:cs typeface="+mn-cs"/>
              </a:rPr>
              <a:t>Simple reflex</a:t>
            </a:r>
            <a:r>
              <a:rPr lang="en-US" altLang="en-US" sz="2800" dirty="0" smtClean="0">
                <a:ea typeface="+mn-ea"/>
                <a:cs typeface="+mn-cs"/>
              </a:rPr>
              <a:t> agents</a:t>
            </a:r>
          </a:p>
          <a:p>
            <a:pPr lvl="2" eaLnBrk="1" fontAlgn="auto" hangingPunct="1">
              <a:spcAft>
                <a:spcPts val="0"/>
              </a:spcAft>
              <a:buFont typeface="Arial"/>
              <a:buChar char="•"/>
              <a:defRPr/>
            </a:pPr>
            <a:endParaRPr lang="en-US" altLang="en-US" sz="2000" dirty="0" smtClean="0">
              <a:ea typeface="+mn-ea"/>
            </a:endParaRPr>
          </a:p>
          <a:p>
            <a:pPr eaLnBrk="1" fontAlgn="auto" hangingPunct="1">
              <a:spcAft>
                <a:spcPts val="0"/>
              </a:spcAft>
              <a:buFont typeface="Arial"/>
              <a:buChar char="•"/>
              <a:defRPr/>
            </a:pPr>
            <a:r>
              <a:rPr lang="en-US" altLang="en-US" sz="2800" dirty="0" smtClean="0">
                <a:solidFill>
                  <a:srgbClr val="006600"/>
                </a:solidFill>
                <a:ea typeface="+mn-ea"/>
                <a:cs typeface="+mn-cs"/>
              </a:rPr>
              <a:t>Model-based</a:t>
            </a:r>
            <a:r>
              <a:rPr lang="en-US" altLang="en-US" sz="2800" dirty="0" smtClean="0">
                <a:ea typeface="+mn-ea"/>
                <a:cs typeface="+mn-cs"/>
              </a:rPr>
              <a:t> reflex agents</a:t>
            </a:r>
          </a:p>
          <a:p>
            <a:pPr lvl="2" eaLnBrk="1" fontAlgn="auto" hangingPunct="1">
              <a:spcAft>
                <a:spcPts val="0"/>
              </a:spcAft>
              <a:buFont typeface="Arial"/>
              <a:buChar char="•"/>
              <a:defRPr/>
            </a:pPr>
            <a:endParaRPr lang="en-US" altLang="en-US" sz="2000" dirty="0" smtClean="0">
              <a:ea typeface="+mn-ea"/>
            </a:endParaRPr>
          </a:p>
          <a:p>
            <a:pPr eaLnBrk="1" fontAlgn="auto" hangingPunct="1">
              <a:spcAft>
                <a:spcPts val="0"/>
              </a:spcAft>
              <a:buFont typeface="Arial"/>
              <a:buChar char="•"/>
              <a:defRPr/>
            </a:pPr>
            <a:r>
              <a:rPr lang="en-US" altLang="en-US" sz="2800" dirty="0" smtClean="0">
                <a:solidFill>
                  <a:srgbClr val="FF0000"/>
                </a:solidFill>
                <a:ea typeface="+mn-ea"/>
                <a:cs typeface="+mn-cs"/>
              </a:rPr>
              <a:t>Goal-based</a:t>
            </a:r>
            <a:r>
              <a:rPr lang="en-US" altLang="en-US" sz="2800" dirty="0" smtClean="0">
                <a:ea typeface="+mn-ea"/>
                <a:cs typeface="+mn-cs"/>
              </a:rPr>
              <a:t> agents</a:t>
            </a:r>
          </a:p>
          <a:p>
            <a:pPr lvl="2" eaLnBrk="1" fontAlgn="auto" hangingPunct="1">
              <a:spcAft>
                <a:spcPts val="0"/>
              </a:spcAft>
              <a:buFont typeface="Arial"/>
              <a:buChar char="•"/>
              <a:defRPr/>
            </a:pPr>
            <a:endParaRPr lang="en-US" altLang="en-US" sz="2000" dirty="0" smtClean="0">
              <a:ea typeface="+mn-ea"/>
            </a:endParaRPr>
          </a:p>
          <a:p>
            <a:pPr eaLnBrk="1" fontAlgn="auto" hangingPunct="1">
              <a:spcAft>
                <a:spcPts val="0"/>
              </a:spcAft>
              <a:buFont typeface="Arial"/>
              <a:buChar char="•"/>
              <a:defRPr/>
            </a:pPr>
            <a:r>
              <a:rPr lang="en-US" altLang="en-US" sz="2800" dirty="0" smtClean="0">
                <a:solidFill>
                  <a:srgbClr val="800080"/>
                </a:solidFill>
                <a:ea typeface="+mn-ea"/>
                <a:cs typeface="+mn-cs"/>
              </a:rPr>
              <a:t>Utility-based</a:t>
            </a:r>
            <a:r>
              <a:rPr lang="en-US" altLang="en-US" sz="2800" dirty="0" smtClean="0">
                <a:ea typeface="+mn-ea"/>
                <a:cs typeface="+mn-cs"/>
              </a:rPr>
              <a:t> agents</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Course outline</a:t>
            </a:r>
          </a:p>
        </p:txBody>
      </p:sp>
      <p:sp>
        <p:nvSpPr>
          <p:cNvPr id="2" name="Rectangle 3"/>
          <p:cNvSpPr>
            <a:spLocks noGrp="1" noChangeArrowheads="1"/>
          </p:cNvSpPr>
          <p:nvPr>
            <p:ph idx="1"/>
          </p:nvPr>
        </p:nvSpPr>
        <p:spPr>
          <a:xfrm>
            <a:off x="347663" y="1058863"/>
            <a:ext cx="8686800" cy="5330825"/>
          </a:xfrm>
        </p:spPr>
        <p:txBody>
          <a:bodyPr/>
          <a:lstStyle/>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https://canvas.eee.uci.edu/courses/6753</a:t>
            </a:r>
          </a:p>
          <a:p>
            <a:pPr eaLnBrk="1" hangingPunct="1"/>
            <a:r>
              <a:rPr lang="en-US" altLang="en-US" smtClean="0">
                <a:ea typeface="ＭＳ Ｐゴシック" pitchFamily="34" charset="-128"/>
              </a:rPr>
              <a:t>Framed around three pillars of AI</a:t>
            </a:r>
          </a:p>
          <a:p>
            <a:pPr lvl="1" eaLnBrk="1" hangingPunct="1"/>
            <a:r>
              <a:rPr lang="en-US" altLang="en-US" smtClean="0">
                <a:ea typeface="ＭＳ Ｐゴシック" pitchFamily="34" charset="-128"/>
              </a:rPr>
              <a:t>Search</a:t>
            </a:r>
          </a:p>
          <a:p>
            <a:pPr lvl="1" eaLnBrk="1" hangingPunct="1"/>
            <a:r>
              <a:rPr lang="en-US" altLang="en-US" smtClean="0">
                <a:ea typeface="ＭＳ Ｐゴシック" pitchFamily="34" charset="-128"/>
              </a:rPr>
              <a:t>Logic </a:t>
            </a:r>
          </a:p>
          <a:p>
            <a:pPr lvl="1" eaLnBrk="1" hangingPunct="1"/>
            <a:r>
              <a:rPr lang="en-US" altLang="en-US" smtClean="0">
                <a:ea typeface="ＭＳ Ｐゴシック" pitchFamily="34" charset="-128"/>
              </a:rPr>
              <a:t>Learning   </a:t>
            </a:r>
            <a:r>
              <a:rPr lang="en-US" altLang="en-US" sz="2400" smtClean="0">
                <a:solidFill>
                  <a:schemeClr val="accent1"/>
                </a:solidFill>
                <a:ea typeface="ＭＳ Ｐゴシック" pitchFamily="34" charset="-128"/>
              </a:rPr>
              <a:t>(see also CS178)</a:t>
            </a:r>
            <a:endParaRPr lang="en-US" altLang="en-US" smtClean="0">
              <a:ea typeface="ＭＳ Ｐゴシック" pitchFamily="34" charset="-128"/>
            </a:endParaRPr>
          </a:p>
          <a:p>
            <a:pPr eaLnBrk="1" hangingPunct="1"/>
            <a:r>
              <a:rPr lang="en-US" altLang="en-US" smtClean="0">
                <a:ea typeface="ＭＳ Ｐゴシック" pitchFamily="34" charset="-128"/>
              </a:rPr>
              <a:t>Project: </a:t>
            </a:r>
          </a:p>
          <a:p>
            <a:pPr lvl="1" eaLnBrk="1" hangingPunct="1"/>
            <a:r>
              <a:rPr lang="en-US" altLang="en-US" smtClean="0">
                <a:ea typeface="ＭＳ Ｐゴシック" pitchFamily="34" charset="-128"/>
              </a:rPr>
              <a:t>“Wumpus World” agent &amp; tournament</a:t>
            </a:r>
          </a:p>
          <a:p>
            <a:pPr lvl="1" eaLnBrk="1" hangingPunct="1"/>
            <a:r>
              <a:rPr lang="en-US" altLang="en-US" smtClean="0">
                <a:ea typeface="ＭＳ Ｐゴシック" pitchFamily="34" charset="-128"/>
              </a:rPr>
              <a:t>Tournament Director: Abdullah Younis</a:t>
            </a:r>
          </a:p>
          <a:p>
            <a:pPr lvl="2" eaLnBrk="1" hangingPunct="1"/>
            <a:r>
              <a:rPr lang="en-US" altLang="en-US" smtClean="0">
                <a:ea typeface="ＭＳ Ｐゴシック" pitchFamily="34" charset="-128"/>
              </a:rPr>
              <a:t>Weekly Q&amp;A sessions, Wed 8pm (planned)</a:t>
            </a:r>
          </a:p>
          <a:p>
            <a:pPr lvl="2" eaLnBrk="1" hangingPunct="1"/>
            <a:endParaRPr lang="en-US" altLang="en-US" smtClean="0">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a:xfrm>
            <a:off x="361950" y="88900"/>
            <a:ext cx="8153400" cy="1020763"/>
          </a:xfrm>
        </p:spPr>
        <p:txBody>
          <a:bodyPr/>
          <a:lstStyle/>
          <a:p>
            <a:pPr eaLnBrk="1" hangingPunct="1"/>
            <a:r>
              <a:rPr lang="en-US" altLang="en-US" smtClean="0">
                <a:ea typeface="ＭＳ Ｐゴシック" pitchFamily="34" charset="-128"/>
              </a:rPr>
              <a:t>Table Driven Agent.</a:t>
            </a:r>
          </a:p>
        </p:txBody>
      </p:sp>
      <p:pic>
        <p:nvPicPr>
          <p:cNvPr id="47107" name="Picture 6" descr="simple-reflex-ag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95400"/>
            <a:ext cx="81534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7108" name="WordArt 9"/>
          <p:cNvSpPr>
            <a:spLocks noChangeArrowheads="1" noChangeShapeType="1" noTextEdit="1"/>
          </p:cNvSpPr>
          <p:nvPr/>
        </p:nvSpPr>
        <p:spPr bwMode="auto">
          <a:xfrm>
            <a:off x="990600" y="2667000"/>
            <a:ext cx="2743200" cy="1209675"/>
          </a:xfrm>
          <a:prstGeom prst="rect">
            <a:avLst/>
          </a:prstGeom>
        </p:spPr>
        <p:txBody>
          <a:bodyPr wrap="none" fromWordArt="1">
            <a:prstTxWarp prst="textCascadeUp">
              <a:avLst>
                <a:gd name="adj" fmla="val 44444"/>
              </a:avLst>
            </a:prstTxWarp>
            <a:scene3d>
              <a:camera prst="legacyPerspectiveFront">
                <a:rot lat="2051996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Sylfaen"/>
              </a:rPr>
              <a:t>Impractical</a:t>
            </a:r>
          </a:p>
        </p:txBody>
      </p:sp>
      <p:sp>
        <p:nvSpPr>
          <p:cNvPr id="47109" name="Line 10"/>
          <p:cNvSpPr>
            <a:spLocks noChangeShapeType="1"/>
          </p:cNvSpPr>
          <p:nvPr/>
        </p:nvSpPr>
        <p:spPr bwMode="auto">
          <a:xfrm flipH="1">
            <a:off x="6096000" y="1143000"/>
            <a:ext cx="304800" cy="12192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0" name="Text Box 11"/>
          <p:cNvSpPr txBox="1">
            <a:spLocks noChangeArrowheads="1"/>
          </p:cNvSpPr>
          <p:nvPr/>
        </p:nvSpPr>
        <p:spPr bwMode="auto">
          <a:xfrm>
            <a:off x="5486400" y="762000"/>
            <a:ext cx="3475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2000">
                <a:solidFill>
                  <a:srgbClr val="FF0000"/>
                </a:solidFill>
                <a:latin typeface="Times New Roman" pitchFamily="18" charset="0"/>
              </a:rPr>
              <a:t>current state of decision process</a:t>
            </a:r>
          </a:p>
        </p:txBody>
      </p:sp>
      <p:sp>
        <p:nvSpPr>
          <p:cNvPr id="47111" name="Line 12"/>
          <p:cNvSpPr>
            <a:spLocks noChangeShapeType="1"/>
          </p:cNvSpPr>
          <p:nvPr/>
        </p:nvSpPr>
        <p:spPr bwMode="auto">
          <a:xfrm flipH="1">
            <a:off x="6400800" y="1219200"/>
            <a:ext cx="228600" cy="35052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2" name="Oval 16"/>
          <p:cNvSpPr>
            <a:spLocks noChangeArrowheads="1"/>
          </p:cNvSpPr>
          <p:nvPr/>
        </p:nvSpPr>
        <p:spPr bwMode="auto">
          <a:xfrm>
            <a:off x="990600" y="4724400"/>
            <a:ext cx="2971800" cy="685800"/>
          </a:xfrm>
          <a:prstGeom prst="ellipse">
            <a:avLst/>
          </a:prstGeom>
          <a:solidFill>
            <a:schemeClr val="bg1"/>
          </a:solidFill>
          <a:ln w="12700">
            <a:solidFill>
              <a:schemeClr val="tx1"/>
            </a:solidFill>
            <a:round/>
            <a:headEnd/>
            <a:tailEnd/>
          </a:ln>
        </p:spPr>
        <p:txBody>
          <a:bodyPr wrap="none" anchor="ct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ClrTx/>
              <a:buFontTx/>
              <a:buNone/>
            </a:pPr>
            <a:r>
              <a:rPr lang="en-US" altLang="en-US" sz="2000">
                <a:latin typeface="Times New Roman" pitchFamily="18" charset="0"/>
              </a:rPr>
              <a:t>table lookup</a:t>
            </a:r>
          </a:p>
          <a:p>
            <a:pPr algn="ctr" eaLnBrk="1" hangingPunct="1">
              <a:spcBef>
                <a:spcPct val="0"/>
              </a:spcBef>
              <a:buClrTx/>
              <a:buFontTx/>
              <a:buNone/>
            </a:pPr>
            <a:r>
              <a:rPr lang="en-US" altLang="en-US" sz="2000">
                <a:latin typeface="Times New Roman" pitchFamily="18" charset="0"/>
              </a:rPr>
              <a:t>for entire history</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Simple reflex agents</a:t>
            </a:r>
          </a:p>
        </p:txBody>
      </p:sp>
      <p:pic>
        <p:nvPicPr>
          <p:cNvPr id="48131" name="Picture 3" descr="simple-reflex-agen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1371600"/>
            <a:ext cx="8153400" cy="5191125"/>
          </a:xfrm>
        </p:spPr>
      </p:pic>
      <p:sp>
        <p:nvSpPr>
          <p:cNvPr id="48132" name="WordArt 4"/>
          <p:cNvSpPr>
            <a:spLocks noChangeArrowheads="1" noChangeShapeType="1" noTextEdit="1"/>
          </p:cNvSpPr>
          <p:nvPr/>
        </p:nvSpPr>
        <p:spPr bwMode="auto">
          <a:xfrm>
            <a:off x="609600" y="2514600"/>
            <a:ext cx="3533775" cy="874713"/>
          </a:xfrm>
          <a:prstGeom prst="rect">
            <a:avLst/>
          </a:prstGeom>
        </p:spPr>
        <p:txBody>
          <a:bodyPr wrap="none" fromWordArt="1">
            <a:prstTxWarp prst="textCascadeUp">
              <a:avLst>
                <a:gd name="adj" fmla="val 44444"/>
              </a:avLst>
            </a:prstTxWarp>
            <a:scene3d>
              <a:camera prst="legacyPerspectiveFront">
                <a:rot lat="2051996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Fast but too simple</a:t>
            </a:r>
          </a:p>
        </p:txBody>
      </p:sp>
      <p:sp>
        <p:nvSpPr>
          <p:cNvPr id="48133" name="Text Box 5"/>
          <p:cNvSpPr txBox="1">
            <a:spLocks noChangeArrowheads="1"/>
          </p:cNvSpPr>
          <p:nvPr/>
        </p:nvSpPr>
        <p:spPr bwMode="auto">
          <a:xfrm>
            <a:off x="762000" y="5867400"/>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2000">
                <a:solidFill>
                  <a:srgbClr val="FF0000"/>
                </a:solidFill>
                <a:latin typeface="Times New Roman" pitchFamily="18" charset="0"/>
              </a:rPr>
              <a:t>example: vacuum cleaner world</a:t>
            </a:r>
          </a:p>
        </p:txBody>
      </p:sp>
      <p:sp>
        <p:nvSpPr>
          <p:cNvPr id="48134" name="Text Box 7"/>
          <p:cNvSpPr txBox="1">
            <a:spLocks noChangeArrowheads="1"/>
          </p:cNvSpPr>
          <p:nvPr/>
        </p:nvSpPr>
        <p:spPr bwMode="auto">
          <a:xfrm>
            <a:off x="1828800" y="3429000"/>
            <a:ext cx="25781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2000" b="1">
                <a:solidFill>
                  <a:srgbClr val="0000CC"/>
                </a:solidFill>
                <a:latin typeface="Times New Roman" pitchFamily="18" charset="0"/>
              </a:rPr>
              <a:t>NO MEMORY</a:t>
            </a:r>
          </a:p>
          <a:p>
            <a:pPr eaLnBrk="1" hangingPunct="1">
              <a:spcBef>
                <a:spcPct val="0"/>
              </a:spcBef>
              <a:buClrTx/>
              <a:buFontTx/>
              <a:buNone/>
            </a:pPr>
            <a:r>
              <a:rPr lang="en-US" altLang="en-US" sz="2000" b="1">
                <a:solidFill>
                  <a:srgbClr val="0000CC"/>
                </a:solidFill>
                <a:latin typeface="Times New Roman" pitchFamily="18" charset="0"/>
              </a:rPr>
              <a:t>Fails if environment</a:t>
            </a:r>
          </a:p>
          <a:p>
            <a:pPr eaLnBrk="1" hangingPunct="1">
              <a:spcBef>
                <a:spcPct val="0"/>
              </a:spcBef>
              <a:buClrTx/>
              <a:buFontTx/>
              <a:buNone/>
            </a:pPr>
            <a:r>
              <a:rPr lang="en-US" altLang="en-US" sz="2000" b="1">
                <a:solidFill>
                  <a:srgbClr val="0000CC"/>
                </a:solidFill>
                <a:latin typeface="Times New Roman" pitchFamily="18" charset="0"/>
              </a:rPr>
              <a:t>is partially observable</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3" descr="reflex+state-agen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1801" b="1801"/>
          <a:stretch>
            <a:fillRect/>
          </a:stretch>
        </p:blipFill>
        <p:spPr>
          <a:xfrm>
            <a:off x="228600" y="1752600"/>
            <a:ext cx="7896225" cy="4846638"/>
          </a:xfrm>
        </p:spPr>
      </p:pic>
      <p:sp>
        <p:nvSpPr>
          <p:cNvPr id="49155" name="Text Box 4"/>
          <p:cNvSpPr txBox="1">
            <a:spLocks noChangeArrowheads="1"/>
          </p:cNvSpPr>
          <p:nvPr/>
        </p:nvSpPr>
        <p:spPr bwMode="auto">
          <a:xfrm>
            <a:off x="4800600" y="914400"/>
            <a:ext cx="29083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600">
                <a:solidFill>
                  <a:srgbClr val="FF0000"/>
                </a:solidFill>
                <a:latin typeface="Times New Roman" pitchFamily="18" charset="0"/>
              </a:rPr>
              <a:t>Model the state of the world by:</a:t>
            </a:r>
          </a:p>
          <a:p>
            <a:pPr eaLnBrk="1" hangingPunct="1">
              <a:spcBef>
                <a:spcPct val="0"/>
              </a:spcBef>
              <a:buClrTx/>
              <a:buFontTx/>
              <a:buNone/>
            </a:pPr>
            <a:r>
              <a:rPr lang="en-US" altLang="en-US" sz="1600">
                <a:solidFill>
                  <a:srgbClr val="FF0000"/>
                </a:solidFill>
                <a:latin typeface="Times New Roman" pitchFamily="18" charset="0"/>
              </a:rPr>
              <a:t>modeling how the world changes</a:t>
            </a:r>
          </a:p>
          <a:p>
            <a:pPr eaLnBrk="1" hangingPunct="1">
              <a:spcBef>
                <a:spcPct val="0"/>
              </a:spcBef>
              <a:buClrTx/>
              <a:buFontTx/>
              <a:buNone/>
            </a:pPr>
            <a:r>
              <a:rPr lang="en-US" altLang="en-US" sz="1600">
                <a:solidFill>
                  <a:srgbClr val="FF0000"/>
                </a:solidFill>
                <a:latin typeface="Times New Roman" pitchFamily="18" charset="0"/>
              </a:rPr>
              <a:t>how its actions change the world </a:t>
            </a:r>
          </a:p>
        </p:txBody>
      </p:sp>
      <p:sp>
        <p:nvSpPr>
          <p:cNvPr id="49156" name="Line 6"/>
          <p:cNvSpPr>
            <a:spLocks noChangeShapeType="1"/>
          </p:cNvSpPr>
          <p:nvPr/>
        </p:nvSpPr>
        <p:spPr bwMode="auto">
          <a:xfrm>
            <a:off x="1371600" y="1524000"/>
            <a:ext cx="381000" cy="762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57" name="Text Box 7"/>
          <p:cNvSpPr txBox="1">
            <a:spLocks noChangeArrowheads="1"/>
          </p:cNvSpPr>
          <p:nvPr/>
        </p:nvSpPr>
        <p:spPr bwMode="auto">
          <a:xfrm>
            <a:off x="381000" y="990600"/>
            <a:ext cx="191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800">
                <a:solidFill>
                  <a:srgbClr val="0000CC"/>
                </a:solidFill>
                <a:latin typeface="Times New Roman" pitchFamily="18" charset="0"/>
              </a:rPr>
              <a:t>description of</a:t>
            </a:r>
          </a:p>
          <a:p>
            <a:pPr eaLnBrk="1" hangingPunct="1">
              <a:spcBef>
                <a:spcPct val="0"/>
              </a:spcBef>
              <a:buClrTx/>
              <a:buFontTx/>
              <a:buNone/>
            </a:pPr>
            <a:r>
              <a:rPr lang="en-US" altLang="en-US" sz="1800">
                <a:solidFill>
                  <a:srgbClr val="0000CC"/>
                </a:solidFill>
                <a:latin typeface="Times New Roman" pitchFamily="18" charset="0"/>
              </a:rPr>
              <a:t>current world state</a:t>
            </a:r>
          </a:p>
        </p:txBody>
      </p:sp>
      <p:sp>
        <p:nvSpPr>
          <p:cNvPr id="49158" name="Text Box 8"/>
          <p:cNvSpPr txBox="1">
            <a:spLocks noChangeArrowheads="1"/>
          </p:cNvSpPr>
          <p:nvPr/>
        </p:nvSpPr>
        <p:spPr bwMode="auto">
          <a:xfrm>
            <a:off x="304800" y="3962400"/>
            <a:ext cx="47879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Char char="•"/>
            </a:pPr>
            <a:r>
              <a:rPr lang="en-US" altLang="en-US" sz="2000">
                <a:solidFill>
                  <a:srgbClr val="FF0000"/>
                </a:solidFill>
                <a:latin typeface="Times New Roman" pitchFamily="18" charset="0"/>
              </a:rPr>
              <a:t>This can work even with partial information</a:t>
            </a:r>
          </a:p>
          <a:p>
            <a:pPr eaLnBrk="1" hangingPunct="1">
              <a:spcBef>
                <a:spcPct val="0"/>
              </a:spcBef>
              <a:buClrTx/>
              <a:buFontTx/>
              <a:buChar char="•"/>
            </a:pPr>
            <a:r>
              <a:rPr lang="en-US" altLang="en-US" sz="2000">
                <a:solidFill>
                  <a:srgbClr val="FF0000"/>
                </a:solidFill>
                <a:latin typeface="Times New Roman" pitchFamily="18" charset="0"/>
              </a:rPr>
              <a:t>It’s is unclear what to do</a:t>
            </a:r>
          </a:p>
          <a:p>
            <a:pPr eaLnBrk="1" hangingPunct="1">
              <a:spcBef>
                <a:spcPct val="0"/>
              </a:spcBef>
              <a:buClrTx/>
              <a:buFontTx/>
              <a:buNone/>
            </a:pPr>
            <a:r>
              <a:rPr lang="en-US" altLang="en-US" sz="2000">
                <a:solidFill>
                  <a:srgbClr val="FF0000"/>
                </a:solidFill>
                <a:latin typeface="Times New Roman" pitchFamily="18" charset="0"/>
              </a:rPr>
              <a:t>  without a clear goal</a:t>
            </a:r>
          </a:p>
        </p:txBody>
      </p:sp>
      <p:sp>
        <p:nvSpPr>
          <p:cNvPr id="49159" name="Title 1"/>
          <p:cNvSpPr>
            <a:spLocks noGrp="1"/>
          </p:cNvSpPr>
          <p:nvPr>
            <p:ph type="title"/>
          </p:nvPr>
        </p:nvSpPr>
        <p:spPr>
          <a:xfrm>
            <a:off x="374650" y="88900"/>
            <a:ext cx="8153400" cy="1020763"/>
          </a:xfrm>
        </p:spPr>
        <p:txBody>
          <a:bodyPr/>
          <a:lstStyle/>
          <a:p>
            <a:pPr eaLnBrk="1" hangingPunct="1"/>
            <a:r>
              <a:rPr lang="en-US" altLang="en-US" smtClean="0">
                <a:ea typeface="ＭＳ Ｐゴシック" pitchFamily="34" charset="-128"/>
              </a:rPr>
              <a:t>Model-based reflex agents</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Goal-based agents</a:t>
            </a:r>
          </a:p>
        </p:txBody>
      </p:sp>
      <p:pic>
        <p:nvPicPr>
          <p:cNvPr id="50179" name="Picture 4" descr="goal-based-agen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1801" b="1801"/>
          <a:stretch>
            <a:fillRect/>
          </a:stretch>
        </p:blipFill>
        <p:spPr>
          <a:xfrm>
            <a:off x="333375" y="1706563"/>
            <a:ext cx="7896225" cy="4846637"/>
          </a:xfrm>
        </p:spPr>
      </p:pic>
      <p:sp>
        <p:nvSpPr>
          <p:cNvPr id="50180" name="Text Box 5"/>
          <p:cNvSpPr txBox="1">
            <a:spLocks noChangeArrowheads="1"/>
          </p:cNvSpPr>
          <p:nvPr/>
        </p:nvSpPr>
        <p:spPr bwMode="auto">
          <a:xfrm>
            <a:off x="1905000" y="974725"/>
            <a:ext cx="59166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2000">
                <a:solidFill>
                  <a:srgbClr val="FF0000"/>
                </a:solidFill>
                <a:latin typeface="Times New Roman" pitchFamily="18" charset="0"/>
              </a:rPr>
              <a:t>Goals provide reason to prefer one action over the other.</a:t>
            </a:r>
          </a:p>
          <a:p>
            <a:pPr eaLnBrk="1" hangingPunct="1">
              <a:spcBef>
                <a:spcPct val="0"/>
              </a:spcBef>
              <a:buClrTx/>
              <a:buFontTx/>
              <a:buNone/>
            </a:pPr>
            <a:r>
              <a:rPr lang="en-US" altLang="en-US" sz="2000">
                <a:solidFill>
                  <a:srgbClr val="FF0000"/>
                </a:solidFill>
                <a:latin typeface="Times New Roman" pitchFamily="18" charset="0"/>
              </a:rPr>
              <a:t>We need to predict the future: we need to plan &amp; search</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3" descr="utility-based-agen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 y="1765300"/>
            <a:ext cx="7620000" cy="4849813"/>
          </a:xfrm>
        </p:spPr>
      </p:pic>
      <p:sp>
        <p:nvSpPr>
          <p:cNvPr id="51203" name="Text Box 4"/>
          <p:cNvSpPr txBox="1">
            <a:spLocks noChangeArrowheads="1"/>
          </p:cNvSpPr>
          <p:nvPr/>
        </p:nvSpPr>
        <p:spPr bwMode="auto">
          <a:xfrm>
            <a:off x="3810000" y="914400"/>
            <a:ext cx="49228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800">
                <a:solidFill>
                  <a:srgbClr val="FF0000"/>
                </a:solidFill>
                <a:latin typeface="Times New Roman" pitchFamily="18" charset="0"/>
              </a:rPr>
              <a:t>Some solutions to goal states are better than others.</a:t>
            </a:r>
          </a:p>
          <a:p>
            <a:pPr eaLnBrk="1" hangingPunct="1">
              <a:spcBef>
                <a:spcPct val="0"/>
              </a:spcBef>
              <a:buClrTx/>
              <a:buFontTx/>
              <a:buNone/>
            </a:pPr>
            <a:r>
              <a:rPr lang="en-US" altLang="en-US" sz="1800">
                <a:solidFill>
                  <a:srgbClr val="FF0000"/>
                </a:solidFill>
                <a:latin typeface="Times New Roman" pitchFamily="18" charset="0"/>
              </a:rPr>
              <a:t>Which one is best is given by a utility function.</a:t>
            </a:r>
          </a:p>
          <a:p>
            <a:pPr eaLnBrk="1" hangingPunct="1">
              <a:spcBef>
                <a:spcPct val="0"/>
              </a:spcBef>
              <a:buClrTx/>
              <a:buFontTx/>
              <a:buNone/>
            </a:pPr>
            <a:r>
              <a:rPr lang="en-US" altLang="en-US" sz="1800">
                <a:solidFill>
                  <a:srgbClr val="FF0000"/>
                </a:solidFill>
                <a:latin typeface="Times New Roman" pitchFamily="18" charset="0"/>
              </a:rPr>
              <a:t>Which combination of goals is preferred?</a:t>
            </a:r>
          </a:p>
        </p:txBody>
      </p:sp>
      <p:sp>
        <p:nvSpPr>
          <p:cNvPr id="51204" name="Title 1"/>
          <p:cNvSpPr>
            <a:spLocks noGrp="1"/>
          </p:cNvSpPr>
          <p:nvPr>
            <p:ph type="title"/>
          </p:nvPr>
        </p:nvSpPr>
        <p:spPr>
          <a:xfrm>
            <a:off x="374650" y="88900"/>
            <a:ext cx="8153400" cy="1020763"/>
          </a:xfrm>
        </p:spPr>
        <p:txBody>
          <a:bodyPr/>
          <a:lstStyle/>
          <a:p>
            <a:pPr eaLnBrk="1" hangingPunct="1"/>
            <a:r>
              <a:rPr lang="en-US" altLang="en-US" smtClean="0">
                <a:ea typeface="ＭＳ Ｐゴシック" pitchFamily="34" charset="-128"/>
              </a:rPr>
              <a:t>Utility-based agents</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descr="learning-agen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6320" b="6320"/>
          <a:stretch>
            <a:fillRect/>
          </a:stretch>
        </p:blipFill>
        <p:spPr>
          <a:xfrm>
            <a:off x="457200" y="1706563"/>
            <a:ext cx="7896225" cy="4846637"/>
          </a:xfrm>
        </p:spPr>
      </p:pic>
      <p:sp>
        <p:nvSpPr>
          <p:cNvPr id="52227" name="Text Box 4"/>
          <p:cNvSpPr txBox="1">
            <a:spLocks noChangeArrowheads="1"/>
          </p:cNvSpPr>
          <p:nvPr/>
        </p:nvSpPr>
        <p:spPr bwMode="auto">
          <a:xfrm>
            <a:off x="3684588" y="904875"/>
            <a:ext cx="5383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800">
                <a:solidFill>
                  <a:srgbClr val="FF0000"/>
                </a:solidFill>
                <a:latin typeface="Times New Roman" pitchFamily="18" charset="0"/>
              </a:rPr>
              <a:t>How does an agent improve over time?</a:t>
            </a:r>
          </a:p>
          <a:p>
            <a:pPr eaLnBrk="1" hangingPunct="1">
              <a:spcBef>
                <a:spcPct val="0"/>
              </a:spcBef>
              <a:buClrTx/>
              <a:buFontTx/>
              <a:buNone/>
            </a:pPr>
            <a:r>
              <a:rPr lang="en-US" altLang="en-US" sz="1800">
                <a:solidFill>
                  <a:srgbClr val="FF0000"/>
                </a:solidFill>
                <a:latin typeface="Times New Roman" pitchFamily="18" charset="0"/>
              </a:rPr>
              <a:t>By monitoring it’s performance and suggesting </a:t>
            </a:r>
          </a:p>
          <a:p>
            <a:pPr eaLnBrk="1" hangingPunct="1">
              <a:spcBef>
                <a:spcPct val="0"/>
              </a:spcBef>
              <a:buClrTx/>
              <a:buFontTx/>
              <a:buNone/>
            </a:pPr>
            <a:r>
              <a:rPr lang="en-US" altLang="en-US" sz="1800">
                <a:solidFill>
                  <a:srgbClr val="FF0000"/>
                </a:solidFill>
                <a:latin typeface="Times New Roman" pitchFamily="18" charset="0"/>
              </a:rPr>
              <a:t>                             better modeling, new action rules, etc.</a:t>
            </a:r>
          </a:p>
        </p:txBody>
      </p:sp>
      <p:sp>
        <p:nvSpPr>
          <p:cNvPr id="52228" name="Text Box 5"/>
          <p:cNvSpPr txBox="1">
            <a:spLocks noChangeArrowheads="1"/>
          </p:cNvSpPr>
          <p:nvPr/>
        </p:nvSpPr>
        <p:spPr bwMode="auto">
          <a:xfrm>
            <a:off x="577850" y="1905000"/>
            <a:ext cx="11604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800" b="1">
                <a:solidFill>
                  <a:srgbClr val="FF0000"/>
                </a:solidFill>
                <a:latin typeface="Times New Roman" pitchFamily="18" charset="0"/>
              </a:rPr>
              <a:t>Evaluates</a:t>
            </a:r>
          </a:p>
          <a:p>
            <a:pPr eaLnBrk="1" hangingPunct="1">
              <a:spcBef>
                <a:spcPct val="0"/>
              </a:spcBef>
              <a:buClrTx/>
              <a:buFontTx/>
              <a:buNone/>
            </a:pPr>
            <a:r>
              <a:rPr lang="en-US" altLang="en-US" sz="1800" b="1">
                <a:solidFill>
                  <a:srgbClr val="FF0000"/>
                </a:solidFill>
                <a:latin typeface="Times New Roman" pitchFamily="18" charset="0"/>
              </a:rPr>
              <a:t>current </a:t>
            </a:r>
          </a:p>
          <a:p>
            <a:pPr eaLnBrk="1" hangingPunct="1">
              <a:spcBef>
                <a:spcPct val="0"/>
              </a:spcBef>
              <a:buClrTx/>
              <a:buFontTx/>
              <a:buNone/>
            </a:pPr>
            <a:r>
              <a:rPr lang="en-US" altLang="en-US" sz="1800" b="1">
                <a:solidFill>
                  <a:srgbClr val="FF0000"/>
                </a:solidFill>
                <a:latin typeface="Times New Roman" pitchFamily="18" charset="0"/>
              </a:rPr>
              <a:t>world </a:t>
            </a:r>
          </a:p>
          <a:p>
            <a:pPr eaLnBrk="1" hangingPunct="1">
              <a:spcBef>
                <a:spcPct val="0"/>
              </a:spcBef>
              <a:buClrTx/>
              <a:buFontTx/>
              <a:buNone/>
            </a:pPr>
            <a:r>
              <a:rPr lang="en-US" altLang="en-US" sz="1800" b="1">
                <a:solidFill>
                  <a:srgbClr val="FF0000"/>
                </a:solidFill>
                <a:latin typeface="Times New Roman" pitchFamily="18" charset="0"/>
              </a:rPr>
              <a:t>state</a:t>
            </a:r>
          </a:p>
        </p:txBody>
      </p:sp>
      <p:sp>
        <p:nvSpPr>
          <p:cNvPr id="52229" name="Text Box 6"/>
          <p:cNvSpPr txBox="1">
            <a:spLocks noChangeArrowheads="1"/>
          </p:cNvSpPr>
          <p:nvPr/>
        </p:nvSpPr>
        <p:spPr bwMode="auto">
          <a:xfrm>
            <a:off x="654050" y="3733800"/>
            <a:ext cx="9667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800" b="1">
                <a:solidFill>
                  <a:srgbClr val="FF0000"/>
                </a:solidFill>
                <a:latin typeface="Times New Roman" pitchFamily="18" charset="0"/>
              </a:rPr>
              <a:t>changes</a:t>
            </a:r>
          </a:p>
          <a:p>
            <a:pPr eaLnBrk="1" hangingPunct="1">
              <a:spcBef>
                <a:spcPct val="0"/>
              </a:spcBef>
              <a:buClrTx/>
              <a:buFontTx/>
              <a:buNone/>
            </a:pPr>
            <a:r>
              <a:rPr lang="en-US" altLang="en-US" sz="1800" b="1">
                <a:solidFill>
                  <a:srgbClr val="FF0000"/>
                </a:solidFill>
                <a:latin typeface="Times New Roman" pitchFamily="18" charset="0"/>
              </a:rPr>
              <a:t>action </a:t>
            </a:r>
          </a:p>
          <a:p>
            <a:pPr eaLnBrk="1" hangingPunct="1">
              <a:spcBef>
                <a:spcPct val="0"/>
              </a:spcBef>
              <a:buClrTx/>
              <a:buFontTx/>
              <a:buNone/>
            </a:pPr>
            <a:r>
              <a:rPr lang="en-US" altLang="en-US" sz="1800" b="1">
                <a:solidFill>
                  <a:srgbClr val="FF0000"/>
                </a:solidFill>
                <a:latin typeface="Times New Roman" pitchFamily="18" charset="0"/>
              </a:rPr>
              <a:t>rules</a:t>
            </a:r>
          </a:p>
          <a:p>
            <a:pPr eaLnBrk="1" hangingPunct="1">
              <a:spcBef>
                <a:spcPct val="0"/>
              </a:spcBef>
              <a:buClrTx/>
              <a:buFontTx/>
              <a:buNone/>
            </a:pPr>
            <a:endParaRPr lang="en-US" altLang="en-US" sz="1800" b="1">
              <a:solidFill>
                <a:srgbClr val="0000CC"/>
              </a:solidFill>
              <a:latin typeface="Times New Roman" pitchFamily="18" charset="0"/>
            </a:endParaRPr>
          </a:p>
        </p:txBody>
      </p:sp>
      <p:sp>
        <p:nvSpPr>
          <p:cNvPr id="52230" name="Text Box 7"/>
          <p:cNvSpPr txBox="1">
            <a:spLocks noChangeArrowheads="1"/>
          </p:cNvSpPr>
          <p:nvPr/>
        </p:nvSpPr>
        <p:spPr bwMode="auto">
          <a:xfrm>
            <a:off x="501650" y="5181600"/>
            <a:ext cx="14033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800" b="1">
                <a:solidFill>
                  <a:srgbClr val="FF0000"/>
                </a:solidFill>
                <a:latin typeface="Times New Roman" pitchFamily="18" charset="0"/>
              </a:rPr>
              <a:t>suggests</a:t>
            </a:r>
          </a:p>
          <a:p>
            <a:pPr eaLnBrk="1" hangingPunct="1">
              <a:spcBef>
                <a:spcPct val="0"/>
              </a:spcBef>
              <a:buClrTx/>
              <a:buFontTx/>
              <a:buNone/>
            </a:pPr>
            <a:r>
              <a:rPr lang="en-US" altLang="en-US" sz="1800" b="1">
                <a:solidFill>
                  <a:srgbClr val="FF0000"/>
                </a:solidFill>
                <a:latin typeface="Times New Roman" pitchFamily="18" charset="0"/>
              </a:rPr>
              <a:t>explorations</a:t>
            </a:r>
          </a:p>
        </p:txBody>
      </p:sp>
      <p:sp>
        <p:nvSpPr>
          <p:cNvPr id="52231" name="Text Box 8"/>
          <p:cNvSpPr txBox="1">
            <a:spLocks noChangeArrowheads="1"/>
          </p:cNvSpPr>
          <p:nvPr/>
        </p:nvSpPr>
        <p:spPr bwMode="auto">
          <a:xfrm>
            <a:off x="5486400" y="4343400"/>
            <a:ext cx="143192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600" b="1">
                <a:solidFill>
                  <a:srgbClr val="FF0000"/>
                </a:solidFill>
                <a:latin typeface="Times New Roman" pitchFamily="18" charset="0"/>
              </a:rPr>
              <a:t>“old agent”=</a:t>
            </a:r>
          </a:p>
          <a:p>
            <a:pPr eaLnBrk="1" hangingPunct="1">
              <a:spcBef>
                <a:spcPct val="0"/>
              </a:spcBef>
              <a:buClrTx/>
              <a:buFontTx/>
              <a:buNone/>
            </a:pPr>
            <a:r>
              <a:rPr lang="en-US" altLang="en-US" sz="1600" b="1">
                <a:solidFill>
                  <a:srgbClr val="FF0000"/>
                </a:solidFill>
                <a:latin typeface="Times New Roman" pitchFamily="18" charset="0"/>
              </a:rPr>
              <a:t>model world</a:t>
            </a:r>
          </a:p>
          <a:p>
            <a:pPr eaLnBrk="1" hangingPunct="1">
              <a:spcBef>
                <a:spcPct val="0"/>
              </a:spcBef>
              <a:buClrTx/>
              <a:buFontTx/>
              <a:buNone/>
            </a:pPr>
            <a:r>
              <a:rPr lang="en-US" altLang="en-US" sz="1600" b="1">
                <a:solidFill>
                  <a:srgbClr val="FF0000"/>
                </a:solidFill>
                <a:latin typeface="Times New Roman" pitchFamily="18" charset="0"/>
              </a:rPr>
              <a:t>and decide on </a:t>
            </a:r>
          </a:p>
          <a:p>
            <a:pPr eaLnBrk="1" hangingPunct="1">
              <a:spcBef>
                <a:spcPct val="0"/>
              </a:spcBef>
              <a:buClrTx/>
              <a:buFontTx/>
              <a:buNone/>
            </a:pPr>
            <a:r>
              <a:rPr lang="en-US" altLang="en-US" sz="1600" b="1">
                <a:solidFill>
                  <a:srgbClr val="FF0000"/>
                </a:solidFill>
                <a:latin typeface="Times New Roman" pitchFamily="18" charset="0"/>
              </a:rPr>
              <a:t>actions </a:t>
            </a:r>
          </a:p>
          <a:p>
            <a:pPr eaLnBrk="1" hangingPunct="1">
              <a:spcBef>
                <a:spcPct val="0"/>
              </a:spcBef>
              <a:buClrTx/>
              <a:buFontTx/>
              <a:buNone/>
            </a:pPr>
            <a:r>
              <a:rPr lang="en-US" altLang="en-US" sz="1600" b="1">
                <a:solidFill>
                  <a:srgbClr val="FF0000"/>
                </a:solidFill>
                <a:latin typeface="Times New Roman" pitchFamily="18" charset="0"/>
              </a:rPr>
              <a:t>to be taken</a:t>
            </a:r>
          </a:p>
        </p:txBody>
      </p:sp>
      <p:sp>
        <p:nvSpPr>
          <p:cNvPr id="52232" name="Title 1"/>
          <p:cNvSpPr>
            <a:spLocks noGrp="1"/>
          </p:cNvSpPr>
          <p:nvPr>
            <p:ph type="title"/>
          </p:nvPr>
        </p:nvSpPr>
        <p:spPr>
          <a:xfrm>
            <a:off x="374650" y="88900"/>
            <a:ext cx="8153400" cy="1020763"/>
          </a:xfrm>
        </p:spPr>
        <p:txBody>
          <a:bodyPr/>
          <a:lstStyle/>
          <a:p>
            <a:pPr eaLnBrk="1" hangingPunct="1"/>
            <a:r>
              <a:rPr lang="en-US" altLang="en-US" smtClean="0">
                <a:ea typeface="ＭＳ Ｐゴシック" pitchFamily="34" charset="-128"/>
              </a:rPr>
              <a:t>Learning agents</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Title 1"/>
          <p:cNvSpPr>
            <a:spLocks noGrp="1"/>
          </p:cNvSpPr>
          <p:nvPr>
            <p:ph type="title"/>
          </p:nvPr>
        </p:nvSpPr>
        <p:spPr>
          <a:xfrm>
            <a:off x="374650" y="88900"/>
            <a:ext cx="8153400" cy="1020763"/>
          </a:xfrm>
        </p:spPr>
        <p:txBody>
          <a:bodyPr/>
          <a:lstStyle/>
          <a:p>
            <a:pPr eaLnBrk="1" hangingPunct="1"/>
            <a:r>
              <a:rPr lang="en-US" altLang="en-US" smtClean="0">
                <a:ea typeface="ＭＳ Ｐゴシック" pitchFamily="34" charset="-128"/>
              </a:rPr>
              <a:t>Summary</a:t>
            </a:r>
          </a:p>
        </p:txBody>
      </p:sp>
      <p:sp>
        <p:nvSpPr>
          <p:cNvPr id="53251" name="Content Placeholder 2"/>
          <p:cNvSpPr>
            <a:spLocks noGrp="1"/>
          </p:cNvSpPr>
          <p:nvPr>
            <p:ph idx="1"/>
          </p:nvPr>
        </p:nvSpPr>
        <p:spPr>
          <a:xfrm>
            <a:off x="347663" y="1058863"/>
            <a:ext cx="8686800" cy="5330825"/>
          </a:xfrm>
        </p:spPr>
        <p:txBody>
          <a:bodyPr/>
          <a:lstStyle/>
          <a:p>
            <a:pPr eaLnBrk="1" hangingPunct="1"/>
            <a:r>
              <a:rPr lang="en-US" altLang="en-US" sz="2800" smtClean="0">
                <a:ea typeface="ＭＳ Ｐゴシック" pitchFamily="34" charset="-128"/>
              </a:rPr>
              <a:t>Conceptions of AI span two major axes:</a:t>
            </a:r>
          </a:p>
          <a:p>
            <a:pPr lvl="1" eaLnBrk="1" hangingPunct="1"/>
            <a:r>
              <a:rPr lang="en-US" altLang="en-US" sz="2400" smtClean="0">
                <a:ea typeface="ＭＳ Ｐゴシック" pitchFamily="34" charset="-128"/>
              </a:rPr>
              <a:t>Thinking vs. Acting; Human-like vs. Rational</a:t>
            </a:r>
          </a:p>
          <a:p>
            <a:pPr lvl="1" eaLnBrk="1" hangingPunct="1"/>
            <a:r>
              <a:rPr lang="en-US" altLang="en-US" sz="2400" smtClean="0">
                <a:ea typeface="ＭＳ Ｐゴシック" pitchFamily="34" charset="-128"/>
              </a:rPr>
              <a:t>Textbook (and this course) adopt Acting Rationally</a:t>
            </a:r>
          </a:p>
          <a:p>
            <a:pPr eaLnBrk="1" hangingPunct="1"/>
            <a:r>
              <a:rPr lang="en-US" altLang="en-US" sz="2800" smtClean="0">
                <a:ea typeface="ＭＳ Ｐゴシック" pitchFamily="34" charset="-128"/>
              </a:rPr>
              <a:t>Esther Dyson:  AI as raisin bread</a:t>
            </a:r>
          </a:p>
          <a:p>
            <a:pPr lvl="1" eaLnBrk="1" hangingPunct="1"/>
            <a:r>
              <a:rPr lang="en-US" altLang="en-US" sz="2400" smtClean="0">
                <a:ea typeface="ＭＳ Ｐゴシック" pitchFamily="34" charset="-128"/>
              </a:rPr>
              <a:t>Small sweet nuggets of intelligent control points</a:t>
            </a:r>
          </a:p>
          <a:p>
            <a:pPr lvl="1" eaLnBrk="1" hangingPunct="1"/>
            <a:r>
              <a:rPr lang="en-US" altLang="en-US" sz="2400" smtClean="0">
                <a:ea typeface="ＭＳ Ｐゴシック" pitchFamily="34" charset="-128"/>
              </a:rPr>
              <a:t>Embedded in the matrix of an engineered system</a:t>
            </a:r>
          </a:p>
          <a:p>
            <a:pPr eaLnBrk="1" hangingPunct="1"/>
            <a:r>
              <a:rPr lang="en-US" altLang="en-US" sz="2800" smtClean="0">
                <a:ea typeface="ＭＳ Ｐゴシック" pitchFamily="34" charset="-128"/>
              </a:rPr>
              <a:t>“Rational Agent” as the organizing theme</a:t>
            </a:r>
          </a:p>
          <a:p>
            <a:pPr lvl="1" eaLnBrk="1" hangingPunct="1"/>
            <a:r>
              <a:rPr lang="en-US" altLang="en-US" sz="2400" smtClean="0">
                <a:ea typeface="ＭＳ Ｐゴシック" pitchFamily="34" charset="-128"/>
              </a:rPr>
              <a:t>Acts to maximize </a:t>
            </a:r>
            <a:r>
              <a:rPr lang="en-US" altLang="en-US" sz="2400" b="1" u="sng" smtClean="0">
                <a:ea typeface="ＭＳ Ｐゴシック" pitchFamily="34" charset="-128"/>
              </a:rPr>
              <a:t>expected</a:t>
            </a:r>
            <a:r>
              <a:rPr lang="en-US" altLang="en-US" sz="2400" smtClean="0">
                <a:ea typeface="ＭＳ Ｐゴシック" pitchFamily="34" charset="-128"/>
              </a:rPr>
              <a:t> performance measure</a:t>
            </a:r>
          </a:p>
          <a:p>
            <a:pPr eaLnBrk="1" hangingPunct="1"/>
            <a:r>
              <a:rPr lang="en-US" altLang="en-US" sz="2800" smtClean="0">
                <a:ea typeface="ＭＳ Ｐゴシック" pitchFamily="34" charset="-128"/>
              </a:rPr>
              <a:t>Task Environment:  PEAS</a:t>
            </a:r>
          </a:p>
          <a:p>
            <a:pPr eaLnBrk="1" hangingPunct="1"/>
            <a:r>
              <a:rPr lang="en-US" altLang="en-US" sz="2800" smtClean="0">
                <a:ea typeface="ＭＳ Ｐゴシック" pitchFamily="34" charset="-128"/>
              </a:rPr>
              <a:t>Environment types: Yield design constraints</a:t>
            </a:r>
            <a:endParaRPr lang="en-US" altLang="en-US" sz="2400" smtClean="0">
              <a:ea typeface="ＭＳ Ｐゴシック" pitchFamily="34" charset="-128"/>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Summary</a:t>
            </a:r>
          </a:p>
        </p:txBody>
      </p:sp>
      <p:sp>
        <p:nvSpPr>
          <p:cNvPr id="54275" name="Rectangle 3"/>
          <p:cNvSpPr>
            <a:spLocks noGrp="1" noChangeArrowheads="1"/>
          </p:cNvSpPr>
          <p:nvPr>
            <p:ph idx="1"/>
          </p:nvPr>
        </p:nvSpPr>
        <p:spPr>
          <a:xfrm>
            <a:off x="347663" y="1058863"/>
            <a:ext cx="8686800" cy="5646737"/>
          </a:xfrm>
        </p:spPr>
        <p:txBody>
          <a:bodyPr/>
          <a:lstStyle/>
          <a:p>
            <a:pPr eaLnBrk="1" hangingPunct="1">
              <a:lnSpc>
                <a:spcPct val="90000"/>
              </a:lnSpc>
            </a:pPr>
            <a:r>
              <a:rPr lang="en-US" altLang="en-US" sz="2400" b="1" smtClean="0">
                <a:ea typeface="ＭＳ Ｐゴシック" pitchFamily="34" charset="-128"/>
              </a:rPr>
              <a:t>What is Artificial Intelligence</a:t>
            </a:r>
            <a:r>
              <a:rPr lang="en-US" altLang="en-US" sz="2400" smtClean="0">
                <a:ea typeface="ＭＳ Ｐゴシック" pitchFamily="34" charset="-128"/>
              </a:rPr>
              <a:t>? </a:t>
            </a:r>
          </a:p>
          <a:p>
            <a:pPr lvl="1" eaLnBrk="1" hangingPunct="1">
              <a:lnSpc>
                <a:spcPct val="90000"/>
              </a:lnSpc>
            </a:pPr>
            <a:r>
              <a:rPr lang="en-US" altLang="en-US" sz="2000" smtClean="0">
                <a:ea typeface="ＭＳ Ｐゴシック" pitchFamily="34" charset="-128"/>
              </a:rPr>
              <a:t>modeling humans</a:t>
            </a:r>
            <a:r>
              <a:rPr lang="ja-JP" altLang="en-US" sz="2000" smtClean="0">
                <a:ea typeface="ＭＳ Ｐゴシック" pitchFamily="34" charset="-128"/>
              </a:rPr>
              <a:t>’</a:t>
            </a:r>
            <a:r>
              <a:rPr lang="en-US" altLang="ja-JP" sz="2000" smtClean="0">
                <a:ea typeface="ＭＳ Ｐゴシック" pitchFamily="34" charset="-128"/>
              </a:rPr>
              <a:t> thinking, acting, should think, should act.</a:t>
            </a:r>
          </a:p>
          <a:p>
            <a:pPr lvl="2" eaLnBrk="1" hangingPunct="1">
              <a:lnSpc>
                <a:spcPct val="90000"/>
              </a:lnSpc>
            </a:pPr>
            <a:endParaRPr lang="en-US" altLang="en-US" sz="1600" b="1" smtClean="0">
              <a:ea typeface="ＭＳ Ｐゴシック" pitchFamily="34" charset="-128"/>
            </a:endParaRPr>
          </a:p>
          <a:p>
            <a:pPr eaLnBrk="1" hangingPunct="1">
              <a:lnSpc>
                <a:spcPct val="90000"/>
              </a:lnSpc>
            </a:pPr>
            <a:r>
              <a:rPr lang="en-US" altLang="en-US" sz="2400" b="1" smtClean="0">
                <a:ea typeface="ＭＳ Ｐゴシック" pitchFamily="34" charset="-128"/>
              </a:rPr>
              <a:t>Intelligent agents</a:t>
            </a:r>
            <a:r>
              <a:rPr lang="en-US" altLang="en-US" sz="2400" smtClean="0">
                <a:ea typeface="ＭＳ Ｐゴシック" pitchFamily="34" charset="-128"/>
              </a:rPr>
              <a:t> </a:t>
            </a:r>
          </a:p>
          <a:p>
            <a:pPr lvl="1" eaLnBrk="1" hangingPunct="1">
              <a:lnSpc>
                <a:spcPct val="90000"/>
              </a:lnSpc>
            </a:pPr>
            <a:r>
              <a:rPr lang="en-US" altLang="en-US" sz="2000" smtClean="0">
                <a:ea typeface="ＭＳ Ｐゴシック" pitchFamily="34" charset="-128"/>
              </a:rPr>
              <a:t>We want to build agents that act rationally</a:t>
            </a:r>
          </a:p>
          <a:p>
            <a:pPr lvl="1" eaLnBrk="1" hangingPunct="1">
              <a:lnSpc>
                <a:spcPct val="90000"/>
              </a:lnSpc>
            </a:pPr>
            <a:r>
              <a:rPr lang="en-US" altLang="en-US" sz="2000" smtClean="0">
                <a:ea typeface="ＭＳ Ｐゴシック" pitchFamily="34" charset="-128"/>
              </a:rPr>
              <a:t>Maximize </a:t>
            </a:r>
            <a:r>
              <a:rPr lang="en-US" altLang="en-US" sz="2000" i="1" smtClean="0">
                <a:ea typeface="ＭＳ Ｐゴシック" pitchFamily="34" charset="-128"/>
              </a:rPr>
              <a:t>expected</a:t>
            </a:r>
            <a:r>
              <a:rPr lang="en-US" altLang="en-US" sz="2000" smtClean="0">
                <a:ea typeface="ＭＳ Ｐゴシック" pitchFamily="34" charset="-128"/>
              </a:rPr>
              <a:t> performance measure</a:t>
            </a:r>
          </a:p>
          <a:p>
            <a:pPr lvl="1" eaLnBrk="1" hangingPunct="1">
              <a:lnSpc>
                <a:spcPct val="90000"/>
              </a:lnSpc>
            </a:pPr>
            <a:endParaRPr lang="en-US" altLang="en-US" sz="2000" smtClean="0">
              <a:ea typeface="ＭＳ Ｐゴシック" pitchFamily="34" charset="-128"/>
            </a:endParaRPr>
          </a:p>
          <a:p>
            <a:pPr eaLnBrk="1" hangingPunct="1">
              <a:lnSpc>
                <a:spcPct val="90000"/>
              </a:lnSpc>
            </a:pPr>
            <a:r>
              <a:rPr lang="en-US" altLang="en-US" sz="2400" b="1" smtClean="0">
                <a:ea typeface="ＭＳ Ｐゴシック" pitchFamily="34" charset="-128"/>
              </a:rPr>
              <a:t>Task environment – PEAS</a:t>
            </a:r>
          </a:p>
          <a:p>
            <a:pPr lvl="1" eaLnBrk="1" hangingPunct="1">
              <a:lnSpc>
                <a:spcPct val="90000"/>
              </a:lnSpc>
            </a:pPr>
            <a:r>
              <a:rPr lang="en-US" altLang="en-US" sz="2000" smtClean="0">
                <a:ea typeface="ＭＳ Ｐゴシック" pitchFamily="34" charset="-128"/>
              </a:rPr>
              <a:t>Yield design constraints</a:t>
            </a:r>
          </a:p>
          <a:p>
            <a:pPr lvl="1" eaLnBrk="1" hangingPunct="1">
              <a:lnSpc>
                <a:spcPct val="90000"/>
              </a:lnSpc>
            </a:pPr>
            <a:endParaRPr lang="en-US" altLang="en-US" sz="2000" smtClean="0">
              <a:ea typeface="ＭＳ Ｐゴシック" pitchFamily="34" charset="-128"/>
            </a:endParaRPr>
          </a:p>
          <a:p>
            <a:pPr eaLnBrk="1" hangingPunct="1">
              <a:lnSpc>
                <a:spcPct val="90000"/>
              </a:lnSpc>
            </a:pPr>
            <a:r>
              <a:rPr lang="en-US" altLang="en-US" sz="2400" b="1" smtClean="0">
                <a:ea typeface="ＭＳ Ｐゴシック" pitchFamily="34" charset="-128"/>
              </a:rPr>
              <a:t>Real-World Applications of AI</a:t>
            </a:r>
          </a:p>
          <a:p>
            <a:pPr lvl="1" eaLnBrk="1" hangingPunct="1">
              <a:lnSpc>
                <a:spcPct val="90000"/>
              </a:lnSpc>
            </a:pPr>
            <a:r>
              <a:rPr lang="en-US" altLang="en-US" sz="2000" smtClean="0">
                <a:ea typeface="ＭＳ Ｐゴシック" pitchFamily="34" charset="-128"/>
              </a:rPr>
              <a:t>AI is integrated in a broad range of products &amp; systems</a:t>
            </a:r>
          </a:p>
          <a:p>
            <a:pPr lvl="2" eaLnBrk="1" hangingPunct="1">
              <a:lnSpc>
                <a:spcPct val="90000"/>
              </a:lnSpc>
            </a:pPr>
            <a:endParaRPr lang="en-US" altLang="en-US" sz="1600" b="1" smtClean="0">
              <a:ea typeface="ＭＳ Ｐゴシック" pitchFamily="34" charset="-128"/>
            </a:endParaRPr>
          </a:p>
          <a:p>
            <a:pPr eaLnBrk="1" hangingPunct="1">
              <a:lnSpc>
                <a:spcPct val="90000"/>
              </a:lnSpc>
            </a:pPr>
            <a:r>
              <a:rPr lang="en-US" altLang="en-US" sz="2400" b="1" smtClean="0">
                <a:ea typeface="ＭＳ Ｐゴシック" pitchFamily="34" charset="-128"/>
              </a:rPr>
              <a:t>Reading</a:t>
            </a:r>
          </a:p>
          <a:p>
            <a:pPr lvl="1" eaLnBrk="1" hangingPunct="1">
              <a:lnSpc>
                <a:spcPct val="90000"/>
              </a:lnSpc>
            </a:pPr>
            <a:r>
              <a:rPr lang="en-US" altLang="en-US" sz="2000" smtClean="0">
                <a:ea typeface="ＭＳ Ｐゴシック" pitchFamily="34" charset="-128"/>
              </a:rPr>
              <a:t>Today:  Ch. 1 &amp; 2 in R&amp;N</a:t>
            </a:r>
          </a:p>
          <a:p>
            <a:pPr lvl="1" eaLnBrk="1" hangingPunct="1">
              <a:lnSpc>
                <a:spcPct val="90000"/>
              </a:lnSpc>
            </a:pPr>
            <a:r>
              <a:rPr lang="en-US" altLang="en-US" sz="2000" smtClean="0">
                <a:ea typeface="ＭＳ Ｐゴシック" pitchFamily="34" charset="-128"/>
              </a:rPr>
              <a:t>For next week:  Ch. 3 in R&amp;N    (search)</a:t>
            </a:r>
            <a:endParaRPr lang="en-US" altLang="en-US"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Agent types</a:t>
            </a:r>
          </a:p>
        </p:txBody>
      </p:sp>
      <p:sp>
        <p:nvSpPr>
          <p:cNvPr id="55299" name="Rectangle 3"/>
          <p:cNvSpPr>
            <a:spLocks noGrp="1" noChangeArrowheads="1"/>
          </p:cNvSpPr>
          <p:nvPr>
            <p:ph idx="1"/>
          </p:nvPr>
        </p:nvSpPr>
        <p:spPr>
          <a:xfrm>
            <a:off x="685800" y="1219200"/>
            <a:ext cx="8229600" cy="4953000"/>
          </a:xfrm>
        </p:spPr>
        <p:txBody>
          <a:bodyPr/>
          <a:lstStyle/>
          <a:p>
            <a:pPr eaLnBrk="1" hangingPunct="1"/>
            <a:r>
              <a:rPr lang="en-US" altLang="en-US" sz="2400" smtClean="0">
                <a:ea typeface="ＭＳ Ｐゴシック" pitchFamily="34" charset="-128"/>
              </a:rPr>
              <a:t>Taxi example again…</a:t>
            </a:r>
          </a:p>
          <a:p>
            <a:pPr eaLnBrk="1" hangingPunct="1"/>
            <a:endParaRPr lang="en-US" altLang="en-US" sz="2400" smtClean="0">
              <a:ea typeface="ＭＳ Ｐゴシック" pitchFamily="34" charset="-128"/>
            </a:endParaRPr>
          </a:p>
          <a:p>
            <a:pPr eaLnBrk="1" hangingPunct="1"/>
            <a:r>
              <a:rPr lang="en-US" altLang="en-US" sz="2400" smtClean="0">
                <a:ea typeface="ＭＳ Ｐゴシック" pitchFamily="34" charset="-128"/>
              </a:rPr>
              <a:t>Simple reflex</a:t>
            </a:r>
          </a:p>
          <a:p>
            <a:pPr lvl="1" eaLnBrk="1" hangingPunct="1"/>
            <a:r>
              <a:rPr lang="en-US" altLang="en-US" sz="2000" smtClean="0">
                <a:ea typeface="ＭＳ Ｐゴシック" pitchFamily="34" charset="-128"/>
              </a:rPr>
              <a:t>Select action based only on the current percept</a:t>
            </a:r>
          </a:p>
          <a:p>
            <a:pPr lvl="1" eaLnBrk="1" hangingPunct="1"/>
            <a:r>
              <a:rPr lang="en-US" altLang="en-US" sz="2000" b="1" smtClean="0">
                <a:ea typeface="ＭＳ Ｐゴシック" pitchFamily="34" charset="-128"/>
              </a:rPr>
              <a:t>If</a:t>
            </a:r>
            <a:r>
              <a:rPr lang="en-US" altLang="en-US" sz="2000" smtClean="0">
                <a:ea typeface="ＭＳ Ｐゴシック" pitchFamily="34" charset="-128"/>
              </a:rPr>
              <a:t> car-in-front-is-braking </a:t>
            </a:r>
            <a:r>
              <a:rPr lang="en-US" altLang="en-US" sz="2000" b="1" smtClean="0">
                <a:ea typeface="ＭＳ Ｐゴシック" pitchFamily="34" charset="-128"/>
              </a:rPr>
              <a:t>then </a:t>
            </a:r>
            <a:r>
              <a:rPr lang="en-US" altLang="en-US" sz="2000" smtClean="0">
                <a:ea typeface="ＭＳ Ｐゴシック" pitchFamily="34" charset="-128"/>
              </a:rPr>
              <a:t>initiate-braking</a:t>
            </a:r>
          </a:p>
          <a:p>
            <a:pPr lvl="1" eaLnBrk="1" hangingPunct="1"/>
            <a:endParaRPr lang="en-US" altLang="en-US" sz="2000" smtClean="0">
              <a:ea typeface="ＭＳ Ｐゴシック" pitchFamily="34" charset="-128"/>
            </a:endParaRPr>
          </a:p>
          <a:p>
            <a:pPr eaLnBrk="1" hangingPunct="1"/>
            <a:r>
              <a:rPr lang="en-US" altLang="en-US" sz="2400" smtClean="0">
                <a:ea typeface="ＭＳ Ｐゴシック" pitchFamily="34" charset="-128"/>
              </a:rPr>
              <a:t>Model-based reflex</a:t>
            </a:r>
          </a:p>
          <a:p>
            <a:pPr lvl="1" eaLnBrk="1" hangingPunct="1"/>
            <a:r>
              <a:rPr lang="en-US" altLang="en-US" sz="2000" smtClean="0">
                <a:ea typeface="ＭＳ Ｐゴシック" pitchFamily="34" charset="-128"/>
              </a:rPr>
              <a:t>Agents that keep track of the world</a:t>
            </a:r>
          </a:p>
          <a:p>
            <a:pPr lvl="1" eaLnBrk="1" hangingPunct="1"/>
            <a:r>
              <a:rPr lang="en-US" altLang="en-US" sz="2000" smtClean="0">
                <a:ea typeface="ＭＳ Ｐゴシック" pitchFamily="34" charset="-128"/>
              </a:rPr>
              <a:t>If car-in-front-is-braking </a:t>
            </a:r>
            <a:r>
              <a:rPr lang="en-US" altLang="en-US" sz="2000" b="1" smtClean="0">
                <a:ea typeface="ＭＳ Ｐゴシック" pitchFamily="34" charset="-128"/>
              </a:rPr>
              <a:t>and</a:t>
            </a:r>
            <a:r>
              <a:rPr lang="en-US" altLang="en-US" sz="2000" smtClean="0">
                <a:ea typeface="ＭＳ Ｐゴシック" pitchFamily="34" charset="-128"/>
              </a:rPr>
              <a:t> recently-rained </a:t>
            </a:r>
            <a:r>
              <a:rPr lang="en-US" altLang="en-US" sz="2000" b="1" smtClean="0">
                <a:ea typeface="ＭＳ Ｐゴシック" pitchFamily="34" charset="-128"/>
              </a:rPr>
              <a:t>then </a:t>
            </a:r>
            <a:r>
              <a:rPr lang="en-US" altLang="en-US" sz="2000" smtClean="0">
                <a:ea typeface="ＭＳ Ｐゴシック" pitchFamily="34" charset="-128"/>
              </a:rPr>
              <a:t>initiate-braking</a:t>
            </a:r>
          </a:p>
          <a:p>
            <a:pPr lvl="1" eaLnBrk="1" hangingPunct="1"/>
            <a:r>
              <a:rPr lang="en-US" altLang="en-US" sz="2000" smtClean="0">
                <a:ea typeface="ＭＳ Ｐゴシック" pitchFamily="34" charset="-128"/>
              </a:rPr>
              <a:t>requires internal state; memory</a:t>
            </a:r>
          </a:p>
          <a:p>
            <a:pPr lvl="1" eaLnBrk="1" hangingPunct="1"/>
            <a:endParaRPr lang="en-US" altLang="en-US" sz="2000" smtClean="0">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Agent types</a:t>
            </a:r>
          </a:p>
        </p:txBody>
      </p:sp>
      <p:sp>
        <p:nvSpPr>
          <p:cNvPr id="56323" name="Rectangle 3"/>
          <p:cNvSpPr>
            <a:spLocks noGrp="1" noChangeArrowheads="1"/>
          </p:cNvSpPr>
          <p:nvPr>
            <p:ph idx="1"/>
          </p:nvPr>
        </p:nvSpPr>
        <p:spPr>
          <a:xfrm>
            <a:off x="685800" y="1219200"/>
            <a:ext cx="8229600" cy="4953000"/>
          </a:xfrm>
        </p:spPr>
        <p:txBody>
          <a:bodyPr/>
          <a:lstStyle/>
          <a:p>
            <a:pPr eaLnBrk="1" hangingPunct="1"/>
            <a:r>
              <a:rPr lang="en-US" altLang="en-US" sz="2400" smtClean="0">
                <a:ea typeface="ＭＳ Ｐゴシック" pitchFamily="34" charset="-128"/>
              </a:rPr>
              <a:t>Goal-based</a:t>
            </a:r>
          </a:p>
          <a:p>
            <a:pPr lvl="1" eaLnBrk="1" hangingPunct="1"/>
            <a:r>
              <a:rPr lang="en-US" altLang="en-US" sz="2000" smtClean="0">
                <a:ea typeface="ＭＳ Ｐゴシック" pitchFamily="34" charset="-128"/>
              </a:rPr>
              <a:t>More complex</a:t>
            </a:r>
          </a:p>
          <a:p>
            <a:pPr lvl="1" eaLnBrk="1" hangingPunct="1"/>
            <a:r>
              <a:rPr lang="en-US" altLang="en-US" sz="2000" smtClean="0">
                <a:ea typeface="ＭＳ Ｐゴシック" pitchFamily="34" charset="-128"/>
              </a:rPr>
              <a:t>Attempts to find a way to achieve some state</a:t>
            </a:r>
          </a:p>
          <a:p>
            <a:pPr lvl="1" eaLnBrk="1" hangingPunct="1"/>
            <a:r>
              <a:rPr lang="en-US" altLang="en-US" sz="2000" smtClean="0">
                <a:ea typeface="ＭＳ Ｐゴシック" pitchFamily="34" charset="-128"/>
              </a:rPr>
              <a:t>If car-in-front-is-braking </a:t>
            </a:r>
            <a:r>
              <a:rPr lang="en-US" altLang="en-US" sz="2000" b="1" smtClean="0">
                <a:ea typeface="ＭＳ Ｐゴシック" pitchFamily="34" charset="-128"/>
              </a:rPr>
              <a:t>and</a:t>
            </a:r>
            <a:r>
              <a:rPr lang="en-US" altLang="en-US" sz="2000" smtClean="0">
                <a:ea typeface="ＭＳ Ｐゴシック" pitchFamily="34" charset="-128"/>
              </a:rPr>
              <a:t> needs to get to hospital </a:t>
            </a:r>
            <a:r>
              <a:rPr lang="en-US" altLang="en-US" sz="2000" b="1" smtClean="0">
                <a:ea typeface="ＭＳ Ｐゴシック" pitchFamily="34" charset="-128"/>
              </a:rPr>
              <a:t>then …</a:t>
            </a:r>
            <a:endParaRPr lang="en-US" altLang="en-US" sz="2000" smtClean="0">
              <a:ea typeface="ＭＳ Ｐゴシック" pitchFamily="34" charset="-128"/>
            </a:endParaRPr>
          </a:p>
          <a:p>
            <a:pPr lvl="1" eaLnBrk="1" hangingPunct="1"/>
            <a:r>
              <a:rPr lang="en-US" altLang="en-US" sz="2000" smtClean="0">
                <a:ea typeface="ＭＳ Ｐゴシック" pitchFamily="34" charset="-128"/>
              </a:rPr>
              <a:t>Search and planning: find path to goal state</a:t>
            </a:r>
          </a:p>
          <a:p>
            <a:pPr lvl="1" eaLnBrk="1" hangingPunct="1"/>
            <a:endParaRPr lang="en-US" altLang="en-US" sz="2000" smtClean="0">
              <a:ea typeface="ＭＳ Ｐゴシック" pitchFamily="34" charset="-128"/>
            </a:endParaRPr>
          </a:p>
          <a:p>
            <a:pPr eaLnBrk="1" hangingPunct="1"/>
            <a:r>
              <a:rPr lang="en-US" altLang="en-US" sz="2400" smtClean="0">
                <a:ea typeface="ＭＳ Ｐゴシック" pitchFamily="34" charset="-128"/>
              </a:rPr>
              <a:t>Utility-based</a:t>
            </a:r>
          </a:p>
          <a:p>
            <a:pPr lvl="1" eaLnBrk="1" hangingPunct="1"/>
            <a:r>
              <a:rPr lang="en-US" altLang="en-US" sz="2000" smtClean="0">
                <a:ea typeface="ＭＳ Ｐゴシック" pitchFamily="34" charset="-128"/>
              </a:rPr>
              <a:t>Most complex</a:t>
            </a:r>
          </a:p>
          <a:p>
            <a:pPr lvl="1" eaLnBrk="1" hangingPunct="1"/>
            <a:r>
              <a:rPr lang="en-US" altLang="en-US" sz="2000" smtClean="0">
                <a:ea typeface="ＭＳ Ｐゴシック" pitchFamily="34" charset="-128"/>
              </a:rPr>
              <a:t>If car-in-front-is-braking </a:t>
            </a:r>
            <a:r>
              <a:rPr lang="en-US" altLang="en-US" sz="2000" b="1" smtClean="0">
                <a:ea typeface="ＭＳ Ｐゴシック" pitchFamily="34" charset="-128"/>
              </a:rPr>
              <a:t>and </a:t>
            </a:r>
            <a:r>
              <a:rPr lang="en-US" altLang="en-US" sz="2000" smtClean="0">
                <a:ea typeface="ＭＳ Ｐゴシック" pitchFamily="34" charset="-128"/>
              </a:rPr>
              <a:t>on fwy </a:t>
            </a:r>
            <a:r>
              <a:rPr lang="en-US" altLang="en-US" sz="2000" b="1" smtClean="0">
                <a:ea typeface="ＭＳ Ｐゴシック" pitchFamily="34" charset="-128"/>
              </a:rPr>
              <a:t>and </a:t>
            </a:r>
            <a:r>
              <a:rPr lang="en-US" altLang="en-US" sz="2000" smtClean="0">
                <a:ea typeface="ＭＳ Ｐゴシック" pitchFamily="34" charset="-128"/>
              </a:rPr>
              <a:t> needs to get to hospital alive </a:t>
            </a:r>
            <a:r>
              <a:rPr lang="en-US" altLang="en-US" sz="2000" b="1" smtClean="0">
                <a:ea typeface="ＭＳ Ｐゴシック" pitchFamily="34" charset="-128"/>
              </a:rPr>
              <a:t>then</a:t>
            </a:r>
            <a:r>
              <a:rPr lang="en-US" altLang="en-US" sz="2000" smtClean="0">
                <a:ea typeface="ＭＳ Ｐゴシック" pitchFamily="34" charset="-128"/>
              </a:rPr>
              <a:t> search of a way to get to the hospital that will make your passengers happy.</a:t>
            </a:r>
          </a:p>
          <a:p>
            <a:pPr lvl="1" eaLnBrk="1" hangingPunct="1"/>
            <a:r>
              <a:rPr lang="en-US" altLang="en-US" sz="2000" smtClean="0">
                <a:ea typeface="ＭＳ Ｐゴシック" pitchFamily="34" charset="-128"/>
              </a:rPr>
              <a:t>Needs </a:t>
            </a:r>
            <a:r>
              <a:rPr lang="en-US" altLang="en-US" sz="2000" i="1" smtClean="0">
                <a:ea typeface="ＭＳ Ｐゴシック" pitchFamily="34" charset="-128"/>
              </a:rPr>
              <a:t>utility function</a:t>
            </a:r>
            <a:r>
              <a:rPr lang="en-US" altLang="en-US" sz="2000" smtClean="0">
                <a:ea typeface="ＭＳ Ｐゴシック" pitchFamily="34" charset="-128"/>
              </a:rPr>
              <a:t> : maps state to a real value (am I happy?)</a:t>
            </a:r>
          </a:p>
          <a:p>
            <a:pPr lvl="1" eaLnBrk="1" hangingPunct="1"/>
            <a:r>
              <a:rPr lang="en-US" altLang="en-US" sz="2000" smtClean="0">
                <a:ea typeface="ＭＳ Ｐゴシック" pitchFamily="34" charset="-128"/>
              </a:rPr>
              <a:t>Can trade off: immediate vs future payoffs; risk vs reward</a:t>
            </a:r>
          </a:p>
          <a:p>
            <a:pPr eaLnBrk="1" hangingPunct="1"/>
            <a:endParaRPr lang="en-US" altLang="en-US" sz="2800" smtClean="0">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Course outline</a:t>
            </a:r>
          </a:p>
        </p:txBody>
      </p:sp>
      <p:sp>
        <p:nvSpPr>
          <p:cNvPr id="13315" name="Rectangle 3"/>
          <p:cNvSpPr>
            <a:spLocks noGrp="1" noChangeArrowheads="1"/>
          </p:cNvSpPr>
          <p:nvPr>
            <p:ph idx="1"/>
          </p:nvPr>
        </p:nvSpPr>
        <p:spPr>
          <a:xfrm>
            <a:off x="347663" y="1058863"/>
            <a:ext cx="8686800" cy="5330825"/>
          </a:xfrm>
        </p:spPr>
        <p:txBody>
          <a:bodyPr rtlCol="0">
            <a:normAutofit/>
          </a:bodyPr>
          <a:lstStyle/>
          <a:p>
            <a:pPr marL="342900" lvl="2" indent="-342900" eaLnBrk="1" fontAlgn="auto" hangingPunct="1">
              <a:lnSpc>
                <a:spcPct val="90000"/>
              </a:lnSpc>
              <a:spcAft>
                <a:spcPts val="0"/>
              </a:spcAft>
              <a:buFont typeface="Arial"/>
              <a:buChar char="•"/>
              <a:defRPr/>
            </a:pPr>
            <a:r>
              <a:rPr lang="en-US" dirty="0" smtClean="0">
                <a:ea typeface="+mn-ea"/>
              </a:rPr>
              <a:t>Collaboration OK</a:t>
            </a:r>
            <a:endParaRPr lang="en-US" sz="2800" dirty="0" smtClean="0">
              <a:ea typeface="+mn-ea"/>
            </a:endParaRPr>
          </a:p>
          <a:p>
            <a:pPr lvl="2" eaLnBrk="1" fontAlgn="auto" hangingPunct="1">
              <a:lnSpc>
                <a:spcPct val="90000"/>
              </a:lnSpc>
              <a:spcAft>
                <a:spcPts val="0"/>
              </a:spcAft>
              <a:buFont typeface="Arial"/>
              <a:buChar char="•"/>
              <a:defRPr/>
            </a:pPr>
            <a:endParaRPr lang="en-US" sz="1600" dirty="0" smtClean="0">
              <a:ea typeface="+mn-ea"/>
            </a:endParaRPr>
          </a:p>
          <a:p>
            <a:pPr eaLnBrk="1" fontAlgn="auto" hangingPunct="1">
              <a:lnSpc>
                <a:spcPct val="90000"/>
              </a:lnSpc>
              <a:spcAft>
                <a:spcPts val="0"/>
              </a:spcAft>
              <a:buFont typeface="Arial"/>
              <a:buChar char="•"/>
              <a:defRPr/>
            </a:pPr>
            <a:r>
              <a:rPr lang="en-US" sz="2400" dirty="0" smtClean="0">
                <a:ea typeface="+mn-ea"/>
                <a:cs typeface="+mn-cs"/>
              </a:rPr>
              <a:t>Grading</a:t>
            </a:r>
          </a:p>
          <a:p>
            <a:pPr lvl="1" eaLnBrk="1" fontAlgn="auto" hangingPunct="1">
              <a:lnSpc>
                <a:spcPct val="90000"/>
              </a:lnSpc>
              <a:spcAft>
                <a:spcPts val="0"/>
              </a:spcAft>
              <a:buFont typeface="Arial"/>
              <a:buChar char="–"/>
              <a:defRPr/>
            </a:pPr>
            <a:r>
              <a:rPr lang="en-US" sz="2000" dirty="0" smtClean="0">
                <a:ea typeface="+mn-ea"/>
              </a:rPr>
              <a:t>Optional </a:t>
            </a:r>
            <a:r>
              <a:rPr lang="en-US" sz="2000" dirty="0" err="1" smtClean="0">
                <a:ea typeface="+mn-ea"/>
              </a:rPr>
              <a:t>Homeworks</a:t>
            </a:r>
            <a:r>
              <a:rPr lang="en-US" sz="2000" dirty="0" smtClean="0">
                <a:ea typeface="+mn-ea"/>
              </a:rPr>
              <a:t> (5), not graded</a:t>
            </a:r>
          </a:p>
          <a:p>
            <a:pPr lvl="1" eaLnBrk="1" fontAlgn="auto" hangingPunct="1">
              <a:lnSpc>
                <a:spcPct val="90000"/>
              </a:lnSpc>
              <a:spcAft>
                <a:spcPts val="0"/>
              </a:spcAft>
              <a:buFont typeface="Arial"/>
              <a:buChar char="–"/>
              <a:defRPr/>
            </a:pPr>
            <a:r>
              <a:rPr lang="en-US" sz="2000" dirty="0" smtClean="0">
                <a:ea typeface="+mn-ea"/>
              </a:rPr>
              <a:t>Discussion participation (10%; 7 of 10)</a:t>
            </a:r>
          </a:p>
          <a:p>
            <a:pPr lvl="1" eaLnBrk="1" fontAlgn="auto" hangingPunct="1">
              <a:lnSpc>
                <a:spcPct val="90000"/>
              </a:lnSpc>
              <a:spcAft>
                <a:spcPts val="0"/>
              </a:spcAft>
              <a:buFont typeface="Arial"/>
              <a:buChar char="–"/>
              <a:defRPr/>
            </a:pPr>
            <a:r>
              <a:rPr lang="en-US" sz="2000" dirty="0" smtClean="0">
                <a:ea typeface="+mn-ea"/>
              </a:rPr>
              <a:t>Quizzes (20%)</a:t>
            </a:r>
            <a:endParaRPr lang="en-US" sz="1600" dirty="0" smtClean="0">
              <a:ea typeface="+mn-ea"/>
            </a:endParaRPr>
          </a:p>
          <a:p>
            <a:pPr lvl="2" eaLnBrk="1" fontAlgn="auto" hangingPunct="1">
              <a:lnSpc>
                <a:spcPct val="90000"/>
              </a:lnSpc>
              <a:spcAft>
                <a:spcPts val="0"/>
              </a:spcAft>
              <a:buFont typeface="Arial"/>
              <a:buChar char="•"/>
              <a:defRPr/>
            </a:pPr>
            <a:r>
              <a:rPr lang="en-US" sz="1800" dirty="0" smtClean="0">
                <a:ea typeface="+mn-ea"/>
              </a:rPr>
              <a:t>Four in-class quizzes: 10/12, 10/26, 11/21, 12/5</a:t>
            </a:r>
          </a:p>
          <a:p>
            <a:pPr lvl="1" eaLnBrk="1" fontAlgn="auto" hangingPunct="1">
              <a:lnSpc>
                <a:spcPct val="90000"/>
              </a:lnSpc>
              <a:spcAft>
                <a:spcPts val="0"/>
              </a:spcAft>
              <a:buFont typeface="Arial"/>
              <a:buChar char="–"/>
              <a:defRPr/>
            </a:pPr>
            <a:r>
              <a:rPr lang="en-US" sz="2000" dirty="0" smtClean="0">
                <a:ea typeface="+mn-ea"/>
              </a:rPr>
              <a:t>Project (20%)</a:t>
            </a:r>
          </a:p>
          <a:p>
            <a:pPr lvl="2" eaLnBrk="1" fontAlgn="auto" hangingPunct="1">
              <a:lnSpc>
                <a:spcPct val="90000"/>
              </a:lnSpc>
              <a:spcAft>
                <a:spcPts val="0"/>
              </a:spcAft>
              <a:buFont typeface="Arial"/>
              <a:buChar char="•"/>
              <a:defRPr/>
            </a:pPr>
            <a:r>
              <a:rPr lang="en-US" sz="1800" dirty="0" err="1" smtClean="0"/>
              <a:t>Wumpus</a:t>
            </a:r>
            <a:r>
              <a:rPr lang="en-US" sz="1800" dirty="0" smtClean="0"/>
              <a:t> World</a:t>
            </a:r>
          </a:p>
          <a:p>
            <a:pPr lvl="2" eaLnBrk="1" fontAlgn="auto" hangingPunct="1">
              <a:lnSpc>
                <a:spcPct val="90000"/>
              </a:lnSpc>
              <a:spcAft>
                <a:spcPts val="0"/>
              </a:spcAft>
              <a:buFont typeface="Arial"/>
              <a:buChar char="•"/>
              <a:defRPr/>
            </a:pPr>
            <a:r>
              <a:rPr lang="en-US" sz="1800" dirty="0" smtClean="0"/>
              <a:t>Teams of 1 or 2</a:t>
            </a:r>
          </a:p>
          <a:p>
            <a:pPr lvl="2" eaLnBrk="1" fontAlgn="auto" hangingPunct="1">
              <a:lnSpc>
                <a:spcPct val="90000"/>
              </a:lnSpc>
              <a:spcAft>
                <a:spcPts val="0"/>
              </a:spcAft>
              <a:buFont typeface="Arial"/>
              <a:buChar char="•"/>
              <a:defRPr/>
            </a:pPr>
            <a:r>
              <a:rPr lang="en-US" sz="1800" dirty="0" smtClean="0"/>
              <a:t>Several milestones through quarter; teams due 10/8</a:t>
            </a:r>
            <a:endParaRPr lang="en-US" sz="1600" dirty="0" smtClean="0">
              <a:ea typeface="+mn-ea"/>
            </a:endParaRPr>
          </a:p>
          <a:p>
            <a:pPr lvl="1" eaLnBrk="1" fontAlgn="auto" hangingPunct="1">
              <a:lnSpc>
                <a:spcPct val="90000"/>
              </a:lnSpc>
              <a:spcAft>
                <a:spcPts val="0"/>
              </a:spcAft>
              <a:buFont typeface="Arial"/>
              <a:buChar char="–"/>
              <a:defRPr/>
            </a:pPr>
            <a:r>
              <a:rPr lang="en-US" sz="2000" dirty="0" smtClean="0">
                <a:ea typeface="+mn-ea"/>
              </a:rPr>
              <a:t>Midterm (25%)</a:t>
            </a:r>
          </a:p>
          <a:p>
            <a:pPr lvl="2" eaLnBrk="1" fontAlgn="auto" hangingPunct="1">
              <a:lnSpc>
                <a:spcPct val="90000"/>
              </a:lnSpc>
              <a:spcAft>
                <a:spcPts val="0"/>
              </a:spcAft>
              <a:buFont typeface="Arial"/>
              <a:buChar char="•"/>
              <a:defRPr/>
            </a:pPr>
            <a:r>
              <a:rPr lang="en-US" sz="1800" dirty="0" smtClean="0">
                <a:ea typeface="+mn-ea"/>
              </a:rPr>
              <a:t>In class, 11/7</a:t>
            </a:r>
          </a:p>
          <a:p>
            <a:pPr lvl="1" eaLnBrk="1" fontAlgn="auto" hangingPunct="1">
              <a:lnSpc>
                <a:spcPct val="90000"/>
              </a:lnSpc>
              <a:spcAft>
                <a:spcPts val="0"/>
              </a:spcAft>
              <a:buFont typeface="Arial"/>
              <a:buChar char="–"/>
              <a:defRPr/>
            </a:pPr>
            <a:r>
              <a:rPr lang="en-US" sz="2000" dirty="0" smtClean="0">
                <a:ea typeface="+mn-ea"/>
              </a:rPr>
              <a:t> Final (25%)</a:t>
            </a:r>
          </a:p>
          <a:p>
            <a:pPr lvl="2" eaLnBrk="1" fontAlgn="auto" hangingPunct="1">
              <a:lnSpc>
                <a:spcPct val="90000"/>
              </a:lnSpc>
              <a:spcAft>
                <a:spcPts val="0"/>
              </a:spcAft>
              <a:buFont typeface="Arial"/>
              <a:buChar char="•"/>
              <a:defRPr/>
            </a:pPr>
            <a:r>
              <a:rPr lang="en-US" sz="1800" dirty="0" smtClean="0">
                <a:ea typeface="+mn-ea"/>
              </a:rPr>
              <a:t>Cumulative</a:t>
            </a:r>
          </a:p>
          <a:p>
            <a:pPr lvl="2" eaLnBrk="1" fontAlgn="auto" hangingPunct="1">
              <a:lnSpc>
                <a:spcPct val="90000"/>
              </a:lnSpc>
              <a:spcAft>
                <a:spcPts val="0"/>
              </a:spcAft>
              <a:buFont typeface="Arial"/>
              <a:buChar char="•"/>
              <a:defRPr/>
            </a:pPr>
            <a:r>
              <a:rPr lang="en-US" sz="1800" dirty="0" smtClean="0">
                <a:ea typeface="+mn-ea"/>
              </a:rPr>
              <a:t>12/15, 10:30-12:30 (note different time!)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1950" y="88900"/>
            <a:ext cx="8153400" cy="1020763"/>
          </a:xfrm>
        </p:spPr>
        <p:txBody>
          <a:bodyPr/>
          <a:lstStyle/>
          <a:p>
            <a:pPr eaLnBrk="1" hangingPunct="1"/>
            <a:r>
              <a:rPr lang="en-US" altLang="en-US" smtClean="0">
                <a:ea typeface="ＭＳ Ｐゴシック" pitchFamily="34" charset="-128"/>
              </a:rPr>
              <a:t>What is AI?</a:t>
            </a:r>
          </a:p>
        </p:txBody>
      </p:sp>
      <p:pic>
        <p:nvPicPr>
          <p:cNvPr id="21507" name="Picture 4" descr="http://i18.photobucket.com/albums/b122/nam4anad/ros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5" y="1328738"/>
            <a:ext cx="2916238" cy="249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http://peterthink.blogs.com/thinking/roomba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4825" y="1258888"/>
            <a:ext cx="3152775"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7"/>
          <p:cNvSpPr txBox="1">
            <a:spLocks noChangeArrowheads="1"/>
          </p:cNvSpPr>
          <p:nvPr/>
        </p:nvSpPr>
        <p:spPr bwMode="auto">
          <a:xfrm>
            <a:off x="4165600" y="2152650"/>
            <a:ext cx="690563"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7000" b="1">
                <a:latin typeface="Times New Roman" pitchFamily="18" charset="0"/>
              </a:rPr>
              <a:t>=</a:t>
            </a:r>
          </a:p>
        </p:txBody>
      </p:sp>
      <p:sp>
        <p:nvSpPr>
          <p:cNvPr id="21510" name="Text Box 8"/>
          <p:cNvSpPr txBox="1">
            <a:spLocks noChangeArrowheads="1"/>
          </p:cNvSpPr>
          <p:nvPr/>
        </p:nvSpPr>
        <p:spPr bwMode="auto">
          <a:xfrm>
            <a:off x="4264025" y="2000250"/>
            <a:ext cx="438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4000" b="1">
                <a:latin typeface="Times New Roman" pitchFamily="18" charset="0"/>
              </a:rPr>
              <a:t>?</a:t>
            </a:r>
          </a:p>
        </p:txBody>
      </p:sp>
      <p:pic>
        <p:nvPicPr>
          <p:cNvPr id="12297" name="Picture 9" descr="http://www.thepeoplehistory.com/images/VCR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2225" y="4819650"/>
            <a:ext cx="396240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2"/>
          <p:cNvGrpSpPr>
            <a:grpSpLocks/>
          </p:cNvGrpSpPr>
          <p:nvPr/>
        </p:nvGrpSpPr>
        <p:grpSpPr bwMode="auto">
          <a:xfrm>
            <a:off x="800100" y="4403725"/>
            <a:ext cx="3884613" cy="2336800"/>
            <a:chOff x="382" y="2700"/>
            <a:chExt cx="2691" cy="1620"/>
          </a:xfrm>
        </p:grpSpPr>
        <p:pic>
          <p:nvPicPr>
            <p:cNvPr id="21513" name="Picture 5" descr="Photo Sharing and Video Hosting at Photobucket">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2" y="2700"/>
              <a:ext cx="2161"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Text Box 10"/>
            <p:cNvSpPr txBox="1">
              <a:spLocks noChangeArrowheads="1"/>
            </p:cNvSpPr>
            <p:nvPr/>
          </p:nvSpPr>
          <p:spPr bwMode="auto">
            <a:xfrm>
              <a:off x="2638" y="3170"/>
              <a:ext cx="435" cy="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7000" b="1">
                  <a:latin typeface="Times New Roman" pitchFamily="18" charset="0"/>
                </a:rPr>
                <a:t>=</a:t>
              </a:r>
            </a:p>
          </p:txBody>
        </p:sp>
        <p:sp>
          <p:nvSpPr>
            <p:cNvPr id="21515" name="Text Box 11"/>
            <p:cNvSpPr txBox="1">
              <a:spLocks noChangeArrowheads="1"/>
            </p:cNvSpPr>
            <p:nvPr/>
          </p:nvSpPr>
          <p:spPr bwMode="auto">
            <a:xfrm>
              <a:off x="2700" y="3074"/>
              <a:ext cx="2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lr>
                  <a:schemeClr val="accent1"/>
                </a:buClr>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lr>
                  <a:schemeClr val="accent1"/>
                </a:buClr>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lr>
                  <a:schemeClr val="accent1"/>
                </a:buClr>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chemeClr val="accent1"/>
                </a:buClr>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4000" b="1">
                  <a:latin typeface="Times New Roman"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2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2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What is AI?</a:t>
            </a:r>
          </a:p>
        </p:txBody>
      </p:sp>
      <p:pic>
        <p:nvPicPr>
          <p:cNvPr id="13317" name="Picture 5" descr="http://www.digitaljournal.com/img/2/1/0/8/2/9/i/3/9/6/o/terminator_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984500"/>
            <a:ext cx="4648200"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7" descr="http://valleywag.com/assets/resources/2007/12/robotSant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267200"/>
            <a:ext cx="32766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descr="http://nanopedia.case.edu/image/I.Robot.jpg"/>
          <p:cNvPicPr>
            <a:picLocks noChangeAspect="1" noChangeArrowheads="1"/>
          </p:cNvPicPr>
          <p:nvPr/>
        </p:nvPicPr>
        <p:blipFill>
          <a:blip r:embed="rId4">
            <a:extLst>
              <a:ext uri="{28A0092B-C50C-407E-A947-70E740481C1C}">
                <a14:useLocalDpi xmlns:a14="http://schemas.microsoft.com/office/drawing/2010/main" val="0"/>
              </a:ext>
            </a:extLst>
          </a:blip>
          <a:srcRect t="15277" b="12500"/>
          <a:stretch>
            <a:fillRect/>
          </a:stretch>
        </p:blipFill>
        <p:spPr bwMode="auto">
          <a:xfrm>
            <a:off x="152400" y="1828800"/>
            <a:ext cx="3657600"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13" descr="http://www.movievillains.com/images/agentsmit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0050" y="609600"/>
            <a:ext cx="2571750"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megatron.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870700" y="522288"/>
            <a:ext cx="21431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33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33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33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33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What is AI?</a:t>
            </a:r>
          </a:p>
        </p:txBody>
      </p:sp>
      <p:sp>
        <p:nvSpPr>
          <p:cNvPr id="23555" name="Rectangle 3"/>
          <p:cNvSpPr>
            <a:spLocks noGrp="1" noChangeArrowheads="1"/>
          </p:cNvSpPr>
          <p:nvPr>
            <p:ph idx="1"/>
          </p:nvPr>
        </p:nvSpPr>
        <p:spPr>
          <a:xfrm>
            <a:off x="347663" y="993775"/>
            <a:ext cx="8686800" cy="5330825"/>
          </a:xfrm>
        </p:spPr>
        <p:txBody>
          <a:bodyPr/>
          <a:lstStyle/>
          <a:p>
            <a:pPr eaLnBrk="1" hangingPunct="1">
              <a:lnSpc>
                <a:spcPct val="90000"/>
              </a:lnSpc>
            </a:pPr>
            <a:r>
              <a:rPr lang="en-US" altLang="en-US" sz="2800" smtClean="0">
                <a:ea typeface="ＭＳ Ｐゴシック" pitchFamily="34" charset="-128"/>
              </a:rPr>
              <a:t>Competing axes of definitions:</a:t>
            </a:r>
          </a:p>
          <a:p>
            <a:pPr lvl="1" eaLnBrk="1" hangingPunct="1">
              <a:lnSpc>
                <a:spcPct val="90000"/>
              </a:lnSpc>
            </a:pPr>
            <a:r>
              <a:rPr lang="en-US" altLang="en-US" sz="2400" smtClean="0">
                <a:ea typeface="ＭＳ Ｐゴシック" pitchFamily="34" charset="-128"/>
              </a:rPr>
              <a:t> Think    			v.    Act</a:t>
            </a:r>
          </a:p>
          <a:p>
            <a:pPr lvl="1" eaLnBrk="1" hangingPunct="1">
              <a:lnSpc>
                <a:spcPct val="90000"/>
              </a:lnSpc>
            </a:pPr>
            <a:r>
              <a:rPr lang="en-US" altLang="en-US" sz="2400" smtClean="0">
                <a:ea typeface="ＭＳ Ｐゴシック" pitchFamily="34" charset="-128"/>
              </a:rPr>
              <a:t> Human-like 	v.    Rational</a:t>
            </a:r>
          </a:p>
          <a:p>
            <a:pPr lvl="4" eaLnBrk="1" hangingPunct="1">
              <a:lnSpc>
                <a:spcPct val="90000"/>
              </a:lnSpc>
            </a:pPr>
            <a:endParaRPr lang="en-US" altLang="en-US" sz="1600" smtClean="0">
              <a:ea typeface="ＭＳ Ｐゴシック" pitchFamily="34" charset="-128"/>
            </a:endParaRPr>
          </a:p>
          <a:p>
            <a:pPr lvl="1" eaLnBrk="1" hangingPunct="1">
              <a:lnSpc>
                <a:spcPct val="90000"/>
              </a:lnSpc>
            </a:pPr>
            <a:r>
              <a:rPr lang="en-US" altLang="en-US" sz="2400" smtClean="0">
                <a:ea typeface="ＭＳ Ｐゴシック" pitchFamily="34" charset="-128"/>
              </a:rPr>
              <a:t>Often not the same thing</a:t>
            </a:r>
          </a:p>
          <a:p>
            <a:pPr lvl="1" eaLnBrk="1" hangingPunct="1">
              <a:lnSpc>
                <a:spcPct val="90000"/>
              </a:lnSpc>
            </a:pPr>
            <a:r>
              <a:rPr lang="en-US" altLang="en-US" sz="2400" smtClean="0">
                <a:ea typeface="ＭＳ Ｐゴシック" pitchFamily="34" charset="-128"/>
              </a:rPr>
              <a:t> Cognitive science, economics, …</a:t>
            </a:r>
          </a:p>
          <a:p>
            <a:pPr lvl="4" eaLnBrk="1" hangingPunct="1">
              <a:lnSpc>
                <a:spcPct val="90000"/>
              </a:lnSpc>
            </a:pPr>
            <a:endParaRPr lang="en-US" altLang="en-US" sz="1800" smtClean="0">
              <a:ea typeface="ＭＳ Ｐゴシック" pitchFamily="34" charset="-128"/>
            </a:endParaRPr>
          </a:p>
          <a:p>
            <a:pPr eaLnBrk="1" hangingPunct="1">
              <a:lnSpc>
                <a:spcPct val="90000"/>
              </a:lnSpc>
            </a:pPr>
            <a:r>
              <a:rPr lang="en-US" altLang="en-US" sz="2800" smtClean="0">
                <a:ea typeface="ＭＳ Ｐゴシック" pitchFamily="34" charset="-128"/>
              </a:rPr>
              <a:t>How to simulate human intellect &amp; behavior by machine</a:t>
            </a:r>
          </a:p>
          <a:p>
            <a:pPr lvl="1" eaLnBrk="1" hangingPunct="1">
              <a:lnSpc>
                <a:spcPct val="90000"/>
              </a:lnSpc>
            </a:pPr>
            <a:r>
              <a:rPr lang="en-US" altLang="en-US" sz="2400" smtClean="0">
                <a:ea typeface="ＭＳ Ｐゴシック" pitchFamily="34" charset="-128"/>
              </a:rPr>
              <a:t>Mathematical problems (puzzles, games, theorems)</a:t>
            </a:r>
          </a:p>
          <a:p>
            <a:pPr lvl="1" eaLnBrk="1" hangingPunct="1">
              <a:lnSpc>
                <a:spcPct val="90000"/>
              </a:lnSpc>
            </a:pPr>
            <a:r>
              <a:rPr lang="en-US" altLang="en-US" sz="2400" smtClean="0">
                <a:ea typeface="ＭＳ Ｐゴシック" pitchFamily="34" charset="-128"/>
              </a:rPr>
              <a:t>Common-sense reasoning</a:t>
            </a:r>
          </a:p>
          <a:p>
            <a:pPr lvl="1" eaLnBrk="1" hangingPunct="1">
              <a:lnSpc>
                <a:spcPct val="90000"/>
              </a:lnSpc>
            </a:pPr>
            <a:r>
              <a:rPr lang="en-US" altLang="en-US" sz="2400" smtClean="0">
                <a:ea typeface="ＭＳ Ｐゴシック" pitchFamily="34" charset="-128"/>
              </a:rPr>
              <a:t>Expert knowledge (law, medicine)</a:t>
            </a:r>
          </a:p>
          <a:p>
            <a:pPr lvl="1" eaLnBrk="1" hangingPunct="1">
              <a:lnSpc>
                <a:spcPct val="90000"/>
              </a:lnSpc>
            </a:pPr>
            <a:r>
              <a:rPr lang="en-US" altLang="en-US" sz="2400" smtClean="0">
                <a:ea typeface="ＭＳ Ｐゴシック" pitchFamily="34" charset="-128"/>
              </a:rPr>
              <a:t>Social behavior</a:t>
            </a:r>
          </a:p>
          <a:p>
            <a:pPr lvl="1" eaLnBrk="1" hangingPunct="1">
              <a:lnSpc>
                <a:spcPct val="90000"/>
              </a:lnSpc>
            </a:pPr>
            <a:r>
              <a:rPr lang="en-US" altLang="en-US" sz="2400" smtClean="0">
                <a:ea typeface="ＭＳ Ｐゴシック" pitchFamily="34" charset="-128"/>
              </a:rPr>
              <a:t>Web &amp; online intelligence</a:t>
            </a:r>
          </a:p>
          <a:p>
            <a:pPr lvl="1" eaLnBrk="1" hangingPunct="1">
              <a:lnSpc>
                <a:spcPct val="90000"/>
              </a:lnSpc>
            </a:pPr>
            <a:r>
              <a:rPr lang="en-US" altLang="en-US" sz="2400" smtClean="0">
                <a:ea typeface="ＭＳ Ｐゴシック" pitchFamily="34" charset="-128"/>
              </a:rPr>
              <a:t>Planning, e.g. operations research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74650" y="88900"/>
            <a:ext cx="8153400" cy="1020763"/>
          </a:xfrm>
        </p:spPr>
        <p:txBody>
          <a:bodyPr/>
          <a:lstStyle/>
          <a:p>
            <a:pPr eaLnBrk="1" hangingPunct="1"/>
            <a:r>
              <a:rPr lang="en-US" altLang="en-US" smtClean="0">
                <a:ea typeface="ＭＳ Ｐゴシック" pitchFamily="34" charset="-128"/>
              </a:rPr>
              <a:t>AI and Games</a:t>
            </a:r>
          </a:p>
        </p:txBody>
      </p:sp>
      <p:sp>
        <p:nvSpPr>
          <p:cNvPr id="24579" name="Rectangle 3"/>
          <p:cNvSpPr>
            <a:spLocks noGrp="1" noChangeArrowheads="1"/>
          </p:cNvSpPr>
          <p:nvPr>
            <p:ph idx="1"/>
          </p:nvPr>
        </p:nvSpPr>
        <p:spPr>
          <a:xfrm>
            <a:off x="347663" y="1058863"/>
            <a:ext cx="8686800" cy="5330825"/>
          </a:xfrm>
        </p:spPr>
        <p:txBody>
          <a:bodyPr/>
          <a:lstStyle/>
          <a:p>
            <a:pPr eaLnBrk="1" hangingPunct="1"/>
            <a:r>
              <a:rPr lang="en-US" altLang="en-US" sz="2800" smtClean="0">
                <a:ea typeface="ＭＳ Ｐゴシック" pitchFamily="34" charset="-128"/>
              </a:rPr>
              <a:t>AI as an opponent</a:t>
            </a:r>
          </a:p>
          <a:p>
            <a:pPr lvl="1" eaLnBrk="1" hangingPunct="1"/>
            <a:r>
              <a:rPr lang="en-US" altLang="en-US" sz="2400" smtClean="0">
                <a:ea typeface="ＭＳ Ｐゴシック" pitchFamily="34" charset="-128"/>
              </a:rPr>
              <a:t>Responsive &amp; </a:t>
            </a:r>
            <a:r>
              <a:rPr lang="ja-JP" altLang="en-US" sz="2400" smtClean="0">
                <a:ea typeface="ＭＳ Ｐゴシック" pitchFamily="34" charset="-128"/>
              </a:rPr>
              <a:t>“</a:t>
            </a:r>
            <a:r>
              <a:rPr lang="en-US" altLang="ja-JP" sz="2400" smtClean="0">
                <a:ea typeface="ＭＳ Ｐゴシック" pitchFamily="34" charset="-128"/>
              </a:rPr>
              <a:t>realistic</a:t>
            </a:r>
            <a:r>
              <a:rPr lang="ja-JP" altLang="en-US" sz="2400" smtClean="0">
                <a:ea typeface="ＭＳ Ｐゴシック" pitchFamily="34" charset="-128"/>
              </a:rPr>
              <a:t>”</a:t>
            </a:r>
            <a:r>
              <a:rPr lang="en-US" altLang="ja-JP" sz="2400" smtClean="0">
                <a:ea typeface="ＭＳ Ｐゴシック" pitchFamily="34" charset="-128"/>
              </a:rPr>
              <a:t> behavior</a:t>
            </a:r>
          </a:p>
          <a:p>
            <a:pPr eaLnBrk="1" hangingPunct="1"/>
            <a:r>
              <a:rPr lang="en-US" altLang="en-US" sz="2800" smtClean="0">
                <a:ea typeface="ＭＳ Ｐゴシック" pitchFamily="34" charset="-128"/>
              </a:rPr>
              <a:t>AI as an assistant</a:t>
            </a:r>
          </a:p>
          <a:p>
            <a:pPr lvl="1" eaLnBrk="1" hangingPunct="1"/>
            <a:r>
              <a:rPr lang="en-US" altLang="en-US" sz="2400" smtClean="0">
                <a:ea typeface="ＭＳ Ｐゴシック" pitchFamily="34" charset="-128"/>
              </a:rPr>
              <a:t>Simplify interface, </a:t>
            </a:r>
            <a:r>
              <a:rPr lang="ja-JP" altLang="en-US" sz="2400" smtClean="0">
                <a:ea typeface="ＭＳ Ｐゴシック" pitchFamily="34" charset="-128"/>
              </a:rPr>
              <a:t>“</a:t>
            </a:r>
            <a:r>
              <a:rPr lang="en-US" altLang="ja-JP" sz="2400" smtClean="0">
                <a:ea typeface="ＭＳ Ｐゴシック" pitchFamily="34" charset="-128"/>
              </a:rPr>
              <a:t>do what you want</a:t>
            </a:r>
            <a:r>
              <a:rPr lang="ja-JP" altLang="en-US" sz="2400" smtClean="0">
                <a:ea typeface="ＭＳ Ｐゴシック" pitchFamily="34" charset="-128"/>
              </a:rPr>
              <a:t>”</a:t>
            </a:r>
            <a:endParaRPr lang="en-US" altLang="en-US" sz="2400" smtClean="0">
              <a:ea typeface="ＭＳ Ｐゴシック" pitchFamily="34" charset="-128"/>
            </a:endParaRPr>
          </a:p>
        </p:txBody>
      </p:sp>
      <p:pic>
        <p:nvPicPr>
          <p:cNvPr id="24580" name="Picture 6" descr="C:\Documents and Settings\ihler\Desktop\projects marioscreen2.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5814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7" descr="C:\Documents and Settings\ihler\Desktop\connect four.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338" y="3446463"/>
            <a:ext cx="3200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74650" y="88900"/>
            <a:ext cx="8153400" cy="1020763"/>
          </a:xfrm>
        </p:spPr>
        <p:txBody>
          <a:bodyPr/>
          <a:lstStyle/>
          <a:p>
            <a:pPr eaLnBrk="1" hangingPunct="1"/>
            <a:r>
              <a:rPr lang="en-US" altLang="en-US" sz="1900" b="1" smtClean="0">
                <a:ea typeface="ＭＳ Ｐゴシック" pitchFamily="34" charset="-128"/>
              </a:rPr>
              <a:t>What is Artificial Intelligence</a:t>
            </a:r>
            <a:br>
              <a:rPr lang="en-US" altLang="en-US" sz="1900" b="1" smtClean="0">
                <a:ea typeface="ＭＳ Ｐゴシック" pitchFamily="34" charset="-128"/>
              </a:rPr>
            </a:br>
            <a:r>
              <a:rPr lang="en-US" altLang="en-US" sz="1900" b="1" smtClean="0">
                <a:ea typeface="ＭＳ Ｐゴシック" pitchFamily="34" charset="-128"/>
              </a:rPr>
              <a:t>(</a:t>
            </a:r>
            <a:r>
              <a:rPr lang="en-US" altLang="en-US" sz="1700" b="1" smtClean="0">
                <a:ea typeface="ＭＳ Ｐゴシック" pitchFamily="34" charset="-128"/>
                <a:hlinkClick r:id="rId3"/>
              </a:rPr>
              <a:t>John McCarthy</a:t>
            </a:r>
            <a:r>
              <a:rPr lang="en-US" altLang="en-US" sz="1900" b="1" smtClean="0">
                <a:ea typeface="ＭＳ Ｐゴシック" pitchFamily="34" charset="-128"/>
                <a:hlinkClick r:id="rId3"/>
              </a:rPr>
              <a:t> </a:t>
            </a:r>
            <a:r>
              <a:rPr lang="en-US" altLang="en-US" sz="1300" b="1" smtClean="0">
                <a:ea typeface="ＭＳ Ｐゴシック" pitchFamily="34" charset="-128"/>
              </a:rPr>
              <a:t>, </a:t>
            </a:r>
            <a:r>
              <a:rPr lang="en-US" altLang="en-US" sz="1500" b="1" smtClean="0">
                <a:ea typeface="ＭＳ Ｐゴシック" pitchFamily="34" charset="-128"/>
              </a:rPr>
              <a:t>Basic Questions)</a:t>
            </a:r>
          </a:p>
        </p:txBody>
      </p:sp>
      <p:sp>
        <p:nvSpPr>
          <p:cNvPr id="20483" name="Rectangle 1027"/>
          <p:cNvSpPr>
            <a:spLocks noGrp="1" noChangeArrowheads="1"/>
          </p:cNvSpPr>
          <p:nvPr>
            <p:ph idx="1"/>
          </p:nvPr>
        </p:nvSpPr>
        <p:spPr>
          <a:xfrm>
            <a:off x="685800" y="1484313"/>
            <a:ext cx="7696200" cy="4840287"/>
          </a:xfrm>
        </p:spPr>
        <p:txBody>
          <a:bodyPr/>
          <a:lstStyle/>
          <a:p>
            <a:pPr eaLnBrk="1" hangingPunct="1">
              <a:lnSpc>
                <a:spcPct val="80000"/>
              </a:lnSpc>
              <a:buFontTx/>
              <a:buNone/>
            </a:pPr>
            <a:endParaRPr lang="en-US" altLang="en-US" sz="1100" b="1" smtClean="0">
              <a:ea typeface="ＭＳ Ｐゴシック" pitchFamily="34" charset="-128"/>
            </a:endParaRPr>
          </a:p>
          <a:p>
            <a:pPr eaLnBrk="1" hangingPunct="1">
              <a:lnSpc>
                <a:spcPct val="80000"/>
              </a:lnSpc>
            </a:pPr>
            <a:r>
              <a:rPr lang="en-US" altLang="en-US" sz="1800" b="1" smtClean="0">
                <a:solidFill>
                  <a:schemeClr val="hlink"/>
                </a:solidFill>
                <a:ea typeface="ＭＳ Ｐゴシック" pitchFamily="34" charset="-128"/>
              </a:rPr>
              <a:t>What is artificial intelligence? </a:t>
            </a:r>
          </a:p>
          <a:p>
            <a:pPr eaLnBrk="1" hangingPunct="1">
              <a:lnSpc>
                <a:spcPct val="80000"/>
              </a:lnSpc>
            </a:pPr>
            <a:r>
              <a:rPr lang="en-US" altLang="en-US" sz="1800" smtClean="0">
                <a:ea typeface="ＭＳ Ｐゴシック" pitchFamily="34" charset="-128"/>
              </a:rPr>
              <a:t>It is the science and engineering of making intelligent machines, especially intelligent computer programs. It is related to the similar task of using computers to understand human intelligence, but AI does not have to confine itself to methods that are biologically observable.</a:t>
            </a:r>
            <a:r>
              <a:rPr lang="en-US" altLang="en-US" sz="1400" smtClean="0">
                <a:ea typeface="ＭＳ Ｐゴシック" pitchFamily="34" charset="-128"/>
              </a:rPr>
              <a:t> </a:t>
            </a:r>
          </a:p>
          <a:p>
            <a:pPr eaLnBrk="1" hangingPunct="1">
              <a:lnSpc>
                <a:spcPct val="80000"/>
              </a:lnSpc>
            </a:pPr>
            <a:endParaRPr lang="en-US" altLang="en-US" sz="1400" smtClean="0">
              <a:ea typeface="ＭＳ Ｐゴシック" pitchFamily="34" charset="-128"/>
            </a:endParaRPr>
          </a:p>
          <a:p>
            <a:pPr eaLnBrk="1" hangingPunct="1">
              <a:lnSpc>
                <a:spcPct val="80000"/>
              </a:lnSpc>
            </a:pPr>
            <a:r>
              <a:rPr lang="en-US" altLang="en-US" sz="1800" b="1" smtClean="0">
                <a:solidFill>
                  <a:schemeClr val="hlink"/>
                </a:solidFill>
                <a:ea typeface="ＭＳ Ｐゴシック" pitchFamily="34" charset="-128"/>
              </a:rPr>
              <a:t>Yes, but what is intelligence?</a:t>
            </a:r>
            <a:r>
              <a:rPr lang="en-US" altLang="en-US" sz="1800" b="1" smtClean="0">
                <a:ea typeface="ＭＳ Ｐゴシック" pitchFamily="34" charset="-128"/>
              </a:rPr>
              <a:t> </a:t>
            </a:r>
          </a:p>
          <a:p>
            <a:pPr eaLnBrk="1" hangingPunct="1">
              <a:lnSpc>
                <a:spcPct val="80000"/>
              </a:lnSpc>
            </a:pPr>
            <a:r>
              <a:rPr lang="en-US" altLang="en-US" sz="1800" smtClean="0">
                <a:ea typeface="ＭＳ Ｐゴシック" pitchFamily="34" charset="-128"/>
              </a:rPr>
              <a:t>Intelligence is the computational part of the ability to achieve goals in the world. Varying kinds and degrees of intelligence occur in people, many animals and some machines. </a:t>
            </a:r>
          </a:p>
          <a:p>
            <a:pPr lvl="1" eaLnBrk="1" hangingPunct="1">
              <a:lnSpc>
                <a:spcPct val="80000"/>
              </a:lnSpc>
            </a:pPr>
            <a:endParaRPr lang="en-US" altLang="en-US" sz="1600" smtClean="0">
              <a:ea typeface="ＭＳ Ｐゴシック" pitchFamily="34" charset="-128"/>
            </a:endParaRPr>
          </a:p>
          <a:p>
            <a:pPr eaLnBrk="1" hangingPunct="1">
              <a:lnSpc>
                <a:spcPct val="80000"/>
              </a:lnSpc>
            </a:pPr>
            <a:r>
              <a:rPr lang="en-US" altLang="en-US" sz="1800" b="1" smtClean="0">
                <a:solidFill>
                  <a:schemeClr val="hlink"/>
                </a:solidFill>
                <a:ea typeface="ＭＳ Ｐゴシック" pitchFamily="34" charset="-128"/>
              </a:rPr>
              <a:t>Isn't there a solid definition of intelligence that doesn't depend on relating it to human intelligence? </a:t>
            </a:r>
          </a:p>
          <a:p>
            <a:pPr eaLnBrk="1" hangingPunct="1">
              <a:lnSpc>
                <a:spcPct val="80000"/>
              </a:lnSpc>
            </a:pPr>
            <a:r>
              <a:rPr lang="en-US" altLang="en-US" sz="1800" smtClean="0">
                <a:ea typeface="ＭＳ Ｐゴシック" pitchFamily="34" charset="-128"/>
              </a:rPr>
              <a:t>Not yet. The problem is that we cannot yet characterize in general what kinds of computational procedures we want to call intelligent. We understand some</a:t>
            </a:r>
            <a:r>
              <a:rPr lang="en-US" altLang="en-US" sz="1800" b="1" smtClean="0">
                <a:ea typeface="ＭＳ Ｐゴシック" pitchFamily="34" charset="-128"/>
              </a:rPr>
              <a:t> </a:t>
            </a:r>
            <a:r>
              <a:rPr lang="en-US" altLang="en-US" sz="1800" smtClean="0">
                <a:ea typeface="ＭＳ Ｐゴシック" pitchFamily="34" charset="-128"/>
              </a:rPr>
              <a:t>of the mechanisms of intelligence and not others. </a:t>
            </a:r>
          </a:p>
          <a:p>
            <a:pPr eaLnBrk="1" hangingPunct="1">
              <a:lnSpc>
                <a:spcPct val="80000"/>
              </a:lnSpc>
            </a:pPr>
            <a:endParaRPr lang="en-US" altLang="en-US" sz="1800" smtClean="0">
              <a:ea typeface="ＭＳ Ｐゴシック" pitchFamily="34" charset="-128"/>
            </a:endParaRPr>
          </a:p>
          <a:p>
            <a:pPr eaLnBrk="1" hangingPunct="1">
              <a:lnSpc>
                <a:spcPct val="80000"/>
              </a:lnSpc>
            </a:pPr>
            <a:r>
              <a:rPr lang="en-US" altLang="en-US" sz="1600" b="1" smtClean="0">
                <a:ea typeface="ＭＳ Ｐゴシック" pitchFamily="34" charset="-128"/>
              </a:rPr>
              <a:t>More in: </a:t>
            </a:r>
            <a:r>
              <a:rPr lang="en-US" altLang="en-US" sz="1600" b="1" smtClean="0">
                <a:ea typeface="ＭＳ Ｐゴシック" pitchFamily="34" charset="-128"/>
                <a:hlinkClick r:id="rId4"/>
              </a:rPr>
              <a:t>http://www-formal.stanford.edu/jmc/whatisai/node1.html</a:t>
            </a:r>
            <a:endParaRPr lang="en-US" altLang="en-US" sz="1600" b="1" smtClean="0">
              <a:ea typeface="ＭＳ Ｐゴシック" pitchFamily="34" charset="-128"/>
            </a:endParaRPr>
          </a:p>
          <a:p>
            <a:pPr eaLnBrk="1" hangingPunct="1">
              <a:lnSpc>
                <a:spcPct val="80000"/>
              </a:lnSpc>
              <a:buFontTx/>
              <a:buNone/>
            </a:pPr>
            <a:endParaRPr lang="en-US" altLang="en-US" sz="1600" b="1" smtClean="0">
              <a:ea typeface="ＭＳ Ｐゴシック" pitchFamily="34" charset="-128"/>
            </a:endParaRPr>
          </a:p>
        </p:txBody>
      </p:sp>
      <p:pic>
        <p:nvPicPr>
          <p:cNvPr id="25604" name="Picture 1028" descr="jmccol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152400"/>
            <a:ext cx="130492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048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04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48"/>
  <p:tag name="DEFAULTHEIGHT" val="200"/>
</p:tagLst>
</file>

<file path=ppt/theme/theme1.xml><?xml version="1.0" encoding="utf-8"?>
<a:theme xmlns:a="http://schemas.openxmlformats.org/drawingml/2006/main" name="atiCla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TI Fu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atiClass</Template>
  <TotalTime>4388</TotalTime>
  <Words>2266</Words>
  <Application>Microsoft Office PowerPoint</Application>
  <PresentationFormat>On-screen Show (4:3)</PresentationFormat>
  <Paragraphs>596</Paragraphs>
  <Slides>39</Slides>
  <Notes>19</Notes>
  <HiddenSlides>10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2" baseType="lpstr">
      <vt:lpstr>atiClass</vt:lpstr>
      <vt:lpstr>ATI Full</vt:lpstr>
      <vt:lpstr>Bitmap Image</vt:lpstr>
      <vt:lpstr>Introduction to  Artificial Intelligence</vt:lpstr>
      <vt:lpstr>People</vt:lpstr>
      <vt:lpstr>Course outline</vt:lpstr>
      <vt:lpstr>Course outline</vt:lpstr>
      <vt:lpstr>What is AI?</vt:lpstr>
      <vt:lpstr>What is AI?</vt:lpstr>
      <vt:lpstr>What is AI?</vt:lpstr>
      <vt:lpstr>AI and Games</vt:lpstr>
      <vt:lpstr>What is Artificial Intelligence (John McCarthy , Basic Questions)</vt:lpstr>
      <vt:lpstr>What is Artificial Intelligence</vt:lpstr>
      <vt:lpstr>AI as “Raisin Bread”</vt:lpstr>
      <vt:lpstr>The Turing test</vt:lpstr>
      <vt:lpstr>Act/Think Humanly/Rationally</vt:lpstr>
      <vt:lpstr>Agents</vt:lpstr>
      <vt:lpstr>Agents and environments</vt:lpstr>
      <vt:lpstr>Agents and environments</vt:lpstr>
      <vt:lpstr>Vacuum World</vt:lpstr>
      <vt:lpstr>Rational agents</vt:lpstr>
      <vt:lpstr>Rational agents</vt:lpstr>
      <vt:lpstr>Discussion Items</vt:lpstr>
      <vt:lpstr>Task environment</vt:lpstr>
      <vt:lpstr>PEAS</vt:lpstr>
      <vt:lpstr>PEAS</vt:lpstr>
      <vt:lpstr>Environment types</vt:lpstr>
      <vt:lpstr>Environment types</vt:lpstr>
      <vt:lpstr>PowerPoint Presentation</vt:lpstr>
      <vt:lpstr>PowerPoint Presentation</vt:lpstr>
      <vt:lpstr>PowerPoint Presentation</vt:lpstr>
      <vt:lpstr>Agent types</vt:lpstr>
      <vt:lpstr>Table Driven Agent.</vt:lpstr>
      <vt:lpstr>Simple reflex agents</vt:lpstr>
      <vt:lpstr>Model-based reflex agents</vt:lpstr>
      <vt:lpstr>Goal-based agents</vt:lpstr>
      <vt:lpstr>Utility-based agents</vt:lpstr>
      <vt:lpstr>Learning agents</vt:lpstr>
      <vt:lpstr>Summary</vt:lpstr>
      <vt:lpstr>Summary</vt:lpstr>
      <vt:lpstr>Agent types</vt:lpstr>
      <vt:lpstr>Agent types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Artificial Intelligence</dc:title>
  <dc:creator>Alexander Ihler;Lathrop,Richard</dc:creator>
  <cp:lastModifiedBy>Lathrop,Richard</cp:lastModifiedBy>
  <cp:revision>103</cp:revision>
  <dcterms:created xsi:type="dcterms:W3CDTF">1601-01-01T00:00:00Z</dcterms:created>
  <dcterms:modified xsi:type="dcterms:W3CDTF">2018-01-11T20:35:28Z</dcterms:modified>
</cp:coreProperties>
</file>