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6" r:id="rId2"/>
    <p:sldMasterId id="2147484179" r:id="rId3"/>
  </p:sldMasterIdLst>
  <p:notesMasterIdLst>
    <p:notesMasterId r:id="rId74"/>
  </p:notesMasterIdLst>
  <p:sldIdLst>
    <p:sldId id="285" r:id="rId4"/>
    <p:sldId id="388" r:id="rId5"/>
    <p:sldId id="389" r:id="rId6"/>
    <p:sldId id="390" r:id="rId7"/>
    <p:sldId id="391" r:id="rId8"/>
    <p:sldId id="392" r:id="rId9"/>
    <p:sldId id="393" r:id="rId10"/>
    <p:sldId id="394" r:id="rId11"/>
    <p:sldId id="395" r:id="rId12"/>
    <p:sldId id="396" r:id="rId13"/>
    <p:sldId id="397" r:id="rId14"/>
    <p:sldId id="451" r:id="rId15"/>
    <p:sldId id="452" r:id="rId16"/>
    <p:sldId id="398" r:id="rId17"/>
    <p:sldId id="423" r:id="rId18"/>
    <p:sldId id="300" r:id="rId19"/>
    <p:sldId id="399" r:id="rId20"/>
    <p:sldId id="400" r:id="rId21"/>
    <p:sldId id="401" r:id="rId22"/>
    <p:sldId id="402" r:id="rId23"/>
    <p:sldId id="403" r:id="rId24"/>
    <p:sldId id="404" r:id="rId25"/>
    <p:sldId id="304" r:id="rId26"/>
    <p:sldId id="305" r:id="rId27"/>
    <p:sldId id="386" r:id="rId28"/>
    <p:sldId id="387" r:id="rId29"/>
    <p:sldId id="405" r:id="rId30"/>
    <p:sldId id="310" r:id="rId31"/>
    <p:sldId id="422" r:id="rId32"/>
    <p:sldId id="406" r:id="rId33"/>
    <p:sldId id="446" r:id="rId34"/>
    <p:sldId id="408" r:id="rId35"/>
    <p:sldId id="409" r:id="rId36"/>
    <p:sldId id="410" r:id="rId37"/>
    <p:sldId id="411" r:id="rId38"/>
    <p:sldId id="412" r:id="rId39"/>
    <p:sldId id="413" r:id="rId40"/>
    <p:sldId id="414" r:id="rId41"/>
    <p:sldId id="415" r:id="rId42"/>
    <p:sldId id="416" r:id="rId43"/>
    <p:sldId id="417" r:id="rId44"/>
    <p:sldId id="418" r:id="rId45"/>
    <p:sldId id="419" r:id="rId46"/>
    <p:sldId id="420" r:id="rId47"/>
    <p:sldId id="421" r:id="rId48"/>
    <p:sldId id="424" r:id="rId49"/>
    <p:sldId id="425" r:id="rId50"/>
    <p:sldId id="426" r:id="rId51"/>
    <p:sldId id="427" r:id="rId52"/>
    <p:sldId id="428" r:id="rId53"/>
    <p:sldId id="429" r:id="rId54"/>
    <p:sldId id="430" r:id="rId55"/>
    <p:sldId id="431" r:id="rId56"/>
    <p:sldId id="432" r:id="rId57"/>
    <p:sldId id="433" r:id="rId58"/>
    <p:sldId id="447" r:id="rId59"/>
    <p:sldId id="442" r:id="rId60"/>
    <p:sldId id="448" r:id="rId61"/>
    <p:sldId id="436" r:id="rId62"/>
    <p:sldId id="437" r:id="rId63"/>
    <p:sldId id="438" r:id="rId64"/>
    <p:sldId id="439" r:id="rId65"/>
    <p:sldId id="440" r:id="rId66"/>
    <p:sldId id="449" r:id="rId67"/>
    <p:sldId id="445" r:id="rId68"/>
    <p:sldId id="357" r:id="rId69"/>
    <p:sldId id="358" r:id="rId70"/>
    <p:sldId id="443" r:id="rId71"/>
    <p:sldId id="450" r:id="rId72"/>
    <p:sldId id="444" r:id="rId7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7" d="100"/>
          <a:sy n="117" d="100"/>
        </p:scale>
        <p:origin x="-1452" y="-102"/>
      </p:cViewPr>
      <p:guideLst>
        <p:guide orient="horz" pos="2160"/>
        <p:guide pos="2880"/>
      </p:guideLst>
    </p:cSldViewPr>
  </p:slideViewPr>
  <p:outlineViewPr>
    <p:cViewPr>
      <p:scale>
        <a:sx n="33" d="100"/>
        <a:sy n="33" d="100"/>
      </p:scale>
      <p:origin x="0" y="74"/>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66" d="100"/>
        <a:sy n="66" d="100"/>
      </p:scale>
      <p:origin x="0" y="18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_rels/viewProps.xml.rels><?xml version="1.0" encoding="UTF-8" standalone="yes"?>
<Relationships xmlns="http://schemas.openxmlformats.org/package/2006/relationships"><Relationship Id="rId8" Type="http://schemas.openxmlformats.org/officeDocument/2006/relationships/slide" Target="slides/slide66.xml"/><Relationship Id="rId3" Type="http://schemas.openxmlformats.org/officeDocument/2006/relationships/slide" Target="slides/slide17.xml"/><Relationship Id="rId7" Type="http://schemas.openxmlformats.org/officeDocument/2006/relationships/slide" Target="slides/slide21.xml"/><Relationship Id="rId2" Type="http://schemas.openxmlformats.org/officeDocument/2006/relationships/slide" Target="slides/slide16.xml"/><Relationship Id="rId1" Type="http://schemas.openxmlformats.org/officeDocument/2006/relationships/slide" Target="slides/slide1.xml"/><Relationship Id="rId6" Type="http://schemas.openxmlformats.org/officeDocument/2006/relationships/slide" Target="slides/slide20.xml"/><Relationship Id="rId5" Type="http://schemas.openxmlformats.org/officeDocument/2006/relationships/slide" Target="slides/slide19.xml"/><Relationship Id="rId4"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mn-ea"/>
                <a:cs typeface="+mn-cs"/>
              </a:defRPr>
            </a:lvl1pPr>
          </a:lstStyle>
          <a:p>
            <a:pPr>
              <a:defRPr/>
            </a:pPr>
            <a:endParaRPr lang="en-US"/>
          </a:p>
        </p:txBody>
      </p:sp>
      <p:sp>
        <p:nvSpPr>
          <p:cNvPr id="983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B8B0E59-C213-46EB-97EF-A1AFA1353665}" type="slidenum">
              <a:rPr lang="en-US" altLang="en-US"/>
              <a:pPr>
                <a:defRPr/>
              </a:pPr>
              <a:t>‹#›</a:t>
            </a:fld>
            <a:endParaRPr lang="en-US" altLang="en-US"/>
          </a:p>
        </p:txBody>
      </p:sp>
    </p:spTree>
    <p:extLst>
      <p:ext uri="{BB962C8B-B14F-4D97-AF65-F5344CB8AC3E}">
        <p14:creationId xmlns:p14="http://schemas.microsoft.com/office/powerpoint/2010/main" val="3497741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AE49BE54-5846-447D-85EE-87CFCC86CDA7}" type="slidenum">
              <a:rPr lang="en-US" altLang="en-US" smtClean="0">
                <a:latin typeface="Arial" pitchFamily="34" charset="0"/>
              </a:rPr>
              <a:pPr eaLnBrk="1" hangingPunct="1">
                <a:spcBef>
                  <a:spcPct val="0"/>
                </a:spcBef>
              </a:pPr>
              <a:t>1</a:t>
            </a:fld>
            <a:endParaRPr lang="en-US"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5DD38E6F-2F30-4304-AF8B-5CCE2E01A397}" type="slidenum">
              <a:rPr lang="en-US" altLang="en-US" smtClean="0">
                <a:latin typeface="Arial" pitchFamily="34" charset="0"/>
              </a:rPr>
              <a:pPr eaLnBrk="1" hangingPunct="1">
                <a:spcBef>
                  <a:spcPct val="0"/>
                </a:spcBef>
              </a:pPr>
              <a:t>22</a:t>
            </a:fld>
            <a:endParaRPr lang="en-US" altLang="en-US" smtClean="0">
              <a:latin typeface="Arial" pitchFamily="34"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50938" y="692150"/>
            <a:ext cx="4556125" cy="3416300"/>
          </a:xfrm>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50938" y="692150"/>
            <a:ext cx="4556125" cy="3416300"/>
          </a:xfrm>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50938" y="692150"/>
            <a:ext cx="4556125" cy="3416300"/>
          </a:xfrm>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150938" y="692150"/>
            <a:ext cx="4556125" cy="3416300"/>
          </a:xfrm>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7571EFD9-9D07-43EA-A360-DC0E7B7B77AF}" type="slidenum">
              <a:rPr lang="en-US" altLang="en-US" smtClean="0">
                <a:latin typeface="Arial" pitchFamily="34" charset="0"/>
              </a:rPr>
              <a:pPr eaLnBrk="1" hangingPunct="1">
                <a:spcBef>
                  <a:spcPct val="0"/>
                </a:spcBef>
              </a:pPr>
              <a:t>27</a:t>
            </a:fld>
            <a:endParaRPr lang="en-US" altLang="en-US" smtClean="0">
              <a:latin typeface="Arial" pitchFamily="34"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1150938" y="692150"/>
            <a:ext cx="4556125" cy="3416300"/>
          </a:xfrm>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2A90E927-5398-4086-AD33-CB2EEAB7A12E}" type="slidenum">
              <a:rPr lang="en-US" altLang="en-US" smtClean="0">
                <a:latin typeface="Arial" pitchFamily="34" charset="0"/>
              </a:rPr>
              <a:pPr eaLnBrk="1" hangingPunct="1">
                <a:spcBef>
                  <a:spcPct val="0"/>
                </a:spcBef>
              </a:pPr>
              <a:t>30</a:t>
            </a:fld>
            <a:endParaRPr lang="en-US" altLang="en-US" smtClean="0">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96191DA8-00EB-4B0C-A4B7-DC66E6347134}" type="slidenum">
              <a:rPr lang="en-US" altLang="en-US" smtClean="0">
                <a:latin typeface="Arial" pitchFamily="34" charset="0"/>
              </a:rPr>
              <a:pPr eaLnBrk="1" hangingPunct="1">
                <a:spcBef>
                  <a:spcPct val="0"/>
                </a:spcBef>
              </a:pPr>
              <a:t>2</a:t>
            </a:fld>
            <a:endParaRPr lang="en-US" altLang="en-US" smtClean="0">
              <a:latin typeface="Arial"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E410937D-2F87-474B-AE1C-F52474755B61}" type="slidenum">
              <a:rPr lang="en-US" altLang="en-US" smtClean="0">
                <a:latin typeface="Arial" pitchFamily="34" charset="0"/>
              </a:rPr>
              <a:pPr eaLnBrk="1" hangingPunct="1">
                <a:spcBef>
                  <a:spcPct val="0"/>
                </a:spcBef>
              </a:pPr>
              <a:t>31</a:t>
            </a:fld>
            <a:endParaRPr lang="en-US" altLang="en-US" smtClean="0">
              <a:latin typeface="Arial"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b^(d+1); compare to BFS, O(b^d) because goal test when generated; waiting until expanded means one more level of generated nodes before finishing.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8E63763A-0065-408B-B0E5-A55FA49A5209}" type="slidenum">
              <a:rPr lang="en-US" altLang="en-US" smtClean="0">
                <a:latin typeface="Arial" pitchFamily="34" charset="0"/>
              </a:rPr>
              <a:pPr eaLnBrk="1" hangingPunct="1">
                <a:spcBef>
                  <a:spcPct val="0"/>
                </a:spcBef>
              </a:pPr>
              <a:t>43</a:t>
            </a:fld>
            <a:endParaRPr lang="en-US" altLang="en-US" smtClean="0">
              <a:latin typeface="Arial" pitchFamily="34"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74C1F86F-B456-43D5-A348-C2CEC184BB1D}" type="slidenum">
              <a:rPr lang="en-US" altLang="en-US" smtClean="0">
                <a:latin typeface="Arial" pitchFamily="34" charset="0"/>
              </a:rPr>
              <a:pPr eaLnBrk="1" hangingPunct="1">
                <a:spcBef>
                  <a:spcPct val="0"/>
                </a:spcBef>
              </a:pPr>
              <a:t>46</a:t>
            </a:fld>
            <a:endParaRPr lang="en-US" altLang="en-US" smtClean="0">
              <a:latin typeface="Arial" pitchFamily="34"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004EF836-AB1E-44B1-A18E-6D1F4931A0BF}" type="slidenum">
              <a:rPr lang="en-US" altLang="en-US" smtClean="0">
                <a:latin typeface="Arial" pitchFamily="34" charset="0"/>
              </a:rPr>
              <a:pPr eaLnBrk="1" hangingPunct="1">
                <a:spcBef>
                  <a:spcPct val="0"/>
                </a:spcBef>
              </a:pPr>
              <a:t>47</a:t>
            </a:fld>
            <a:endParaRPr lang="en-US" altLang="en-US" smtClean="0">
              <a:latin typeface="Arial" pitchFamily="34"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7E3039BA-EA9E-41D8-BA8C-1A7849CADDE6}" type="slidenum">
              <a:rPr lang="en-US" altLang="en-US" smtClean="0">
                <a:latin typeface="Arial" pitchFamily="34" charset="0"/>
              </a:rPr>
              <a:pPr eaLnBrk="1" hangingPunct="1">
                <a:spcBef>
                  <a:spcPct val="0"/>
                </a:spcBef>
              </a:pPr>
              <a:t>48</a:t>
            </a:fld>
            <a:endParaRPr lang="en-US" altLang="en-US" smtClean="0">
              <a:latin typeface="Arial" pitchFamily="34"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FA6B651A-2FF3-4F78-9459-3A2EDEC2391F}" type="slidenum">
              <a:rPr lang="en-US" altLang="en-US" smtClean="0">
                <a:latin typeface="Arial" pitchFamily="34" charset="0"/>
              </a:rPr>
              <a:pPr eaLnBrk="1" hangingPunct="1">
                <a:spcBef>
                  <a:spcPct val="0"/>
                </a:spcBef>
              </a:pPr>
              <a:t>49</a:t>
            </a:fld>
            <a:endParaRPr lang="en-US" altLang="en-US" smtClean="0">
              <a:latin typeface="Arial" pitchFamily="34"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954E7BAA-0D8F-45AC-8B81-DECFADC9265B}" type="slidenum">
              <a:rPr lang="en-US" altLang="en-US" smtClean="0">
                <a:latin typeface="Arial" pitchFamily="34" charset="0"/>
              </a:rPr>
              <a:pPr eaLnBrk="1" hangingPunct="1">
                <a:spcBef>
                  <a:spcPct val="0"/>
                </a:spcBef>
              </a:pPr>
              <a:t>50</a:t>
            </a:fld>
            <a:endParaRPr lang="en-US" altLang="en-US" smtClean="0">
              <a:latin typeface="Arial" pitchFamily="34"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FEFD770B-78CC-47E0-9BD7-DB9F54F59E11}" type="slidenum">
              <a:rPr lang="en-US" altLang="en-US" smtClean="0">
                <a:latin typeface="Arial" pitchFamily="34" charset="0"/>
              </a:rPr>
              <a:pPr eaLnBrk="1" hangingPunct="1">
                <a:spcBef>
                  <a:spcPct val="0"/>
                </a:spcBef>
              </a:pPr>
              <a:t>51</a:t>
            </a:fld>
            <a:endParaRPr lang="en-US" altLang="en-US" smtClean="0">
              <a:latin typeface="Arial" pitchFamily="34"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9467BF04-7B3B-4A95-B0E1-F73209ED8B73}" type="slidenum">
              <a:rPr lang="en-US" altLang="en-US" smtClean="0">
                <a:latin typeface="Arial" pitchFamily="34" charset="0"/>
              </a:rPr>
              <a:pPr eaLnBrk="1" hangingPunct="1">
                <a:spcBef>
                  <a:spcPct val="0"/>
                </a:spcBef>
              </a:pPr>
              <a:t>52</a:t>
            </a:fld>
            <a:endParaRPr lang="en-US" altLang="en-US" smtClean="0">
              <a:latin typeface="Arial" pitchFamily="34"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C5A23C9C-BF09-4BD3-AF6B-687FE86F022B}" type="slidenum">
              <a:rPr lang="en-US" altLang="en-US" smtClean="0">
                <a:latin typeface="Arial" pitchFamily="34" charset="0"/>
              </a:rPr>
              <a:pPr eaLnBrk="1" hangingPunct="1">
                <a:spcBef>
                  <a:spcPct val="0"/>
                </a:spcBef>
              </a:pPr>
              <a:t>53</a:t>
            </a:fld>
            <a:endParaRPr lang="en-US" altLang="en-US" smtClean="0">
              <a:latin typeface="Arial" pitchFamily="34"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FFDDAE8D-34AF-425C-B83A-B18E4791DF39}" type="slidenum">
              <a:rPr lang="en-US" altLang="en-US" smtClean="0">
                <a:latin typeface="Arial" pitchFamily="34" charset="0"/>
              </a:rPr>
              <a:pPr eaLnBrk="1" hangingPunct="1">
                <a:spcBef>
                  <a:spcPct val="0"/>
                </a:spcBef>
              </a:pPr>
              <a:t>3</a:t>
            </a:fld>
            <a:endParaRPr lang="en-US" altLang="en-US" smtClean="0">
              <a:latin typeface="Arial" pitchFamily="3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96405C32-6CB1-412A-9846-C5AC3C9A14D2}" type="slidenum">
              <a:rPr lang="en-US" altLang="en-US" smtClean="0">
                <a:latin typeface="Arial" pitchFamily="34" charset="0"/>
              </a:rPr>
              <a:pPr eaLnBrk="1" hangingPunct="1">
                <a:spcBef>
                  <a:spcPct val="0"/>
                </a:spcBef>
              </a:pPr>
              <a:t>54</a:t>
            </a:fld>
            <a:endParaRPr lang="en-US" altLang="en-US" smtClean="0">
              <a:latin typeface="Arial" pitchFamily="34"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30DAB1B5-05B1-4939-B508-81B042216CB3}" type="slidenum">
              <a:rPr lang="en-US" altLang="en-US" smtClean="0">
                <a:latin typeface="Arial" pitchFamily="34" charset="0"/>
              </a:rPr>
              <a:pPr eaLnBrk="1" hangingPunct="1">
                <a:spcBef>
                  <a:spcPct val="0"/>
                </a:spcBef>
              </a:pPr>
              <a:t>55</a:t>
            </a:fld>
            <a:endParaRPr lang="en-US" altLang="en-US" smtClean="0">
              <a:latin typeface="Arial" pitchFamily="34"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DB5B9AE7-D959-4126-900A-9B3CC3CF9B5E}" type="slidenum">
              <a:rPr lang="en-US" altLang="en-US" smtClean="0">
                <a:latin typeface="Arial" pitchFamily="34" charset="0"/>
              </a:rPr>
              <a:pPr eaLnBrk="1" hangingPunct="1">
                <a:spcBef>
                  <a:spcPct val="0"/>
                </a:spcBef>
              </a:pPr>
              <a:t>56</a:t>
            </a:fld>
            <a:endParaRPr lang="en-US" altLang="en-US" smtClean="0">
              <a:latin typeface="Arial" pitchFamily="34"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B5A96825-F6D1-4677-92B3-379CAE163DBC}" type="slidenum">
              <a:rPr lang="en-US" altLang="en-US" smtClean="0">
                <a:latin typeface="Arial" pitchFamily="34" charset="0"/>
              </a:rPr>
              <a:pPr eaLnBrk="1" hangingPunct="1">
                <a:spcBef>
                  <a:spcPct val="0"/>
                </a:spcBef>
              </a:pPr>
              <a:t>59</a:t>
            </a:fld>
            <a:endParaRPr lang="en-US" altLang="en-US" smtClean="0">
              <a:latin typeface="Arial" pitchFamily="34"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8D151728-AB56-4205-ADE9-BF36BFDD8DE5}" type="slidenum">
              <a:rPr lang="en-US" altLang="en-US" smtClean="0">
                <a:latin typeface="Arial" pitchFamily="34" charset="0"/>
              </a:rPr>
              <a:pPr eaLnBrk="1" hangingPunct="1">
                <a:spcBef>
                  <a:spcPct val="0"/>
                </a:spcBef>
              </a:pPr>
              <a:t>60</a:t>
            </a:fld>
            <a:endParaRPr lang="en-US" altLang="en-US" smtClean="0">
              <a:latin typeface="Arial" pitchFamily="34"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68EA4512-9DC6-445F-8985-AE1F3BE8CE91}" type="slidenum">
              <a:rPr lang="en-US" altLang="en-US" smtClean="0">
                <a:latin typeface="Arial" pitchFamily="34" charset="0"/>
              </a:rPr>
              <a:pPr eaLnBrk="1" hangingPunct="1">
                <a:spcBef>
                  <a:spcPct val="0"/>
                </a:spcBef>
              </a:pPr>
              <a:t>61</a:t>
            </a:fld>
            <a:endParaRPr lang="en-US" altLang="en-US" smtClean="0">
              <a:latin typeface="Arial" pitchFamily="34"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44F479D5-C145-4246-9907-81090566EF14}" type="slidenum">
              <a:rPr lang="en-US" altLang="en-US" smtClean="0">
                <a:latin typeface="Arial" pitchFamily="34" charset="0"/>
              </a:rPr>
              <a:pPr eaLnBrk="1" hangingPunct="1">
                <a:spcBef>
                  <a:spcPct val="0"/>
                </a:spcBef>
              </a:pPr>
              <a:t>62</a:t>
            </a:fld>
            <a:endParaRPr lang="en-US" altLang="en-US" smtClean="0">
              <a:latin typeface="Arial" pitchFamily="34"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4000F97A-4984-4726-8A16-A112663286CE}" type="slidenum">
              <a:rPr lang="en-US" altLang="en-US" smtClean="0">
                <a:latin typeface="Arial" pitchFamily="34" charset="0"/>
              </a:rPr>
              <a:pPr eaLnBrk="1" hangingPunct="1">
                <a:spcBef>
                  <a:spcPct val="0"/>
                </a:spcBef>
              </a:pPr>
              <a:t>63</a:t>
            </a:fld>
            <a:endParaRPr lang="en-US" altLang="en-US" smtClean="0">
              <a:latin typeface="Arial" pitchFamily="34"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A82B236D-3010-44DC-BD97-C3C0A3B0251E}" type="slidenum">
              <a:rPr lang="en-US" altLang="en-US" smtClean="0">
                <a:latin typeface="Arial" pitchFamily="34" charset="0"/>
              </a:rPr>
              <a:pPr eaLnBrk="1" hangingPunct="1">
                <a:spcBef>
                  <a:spcPct val="0"/>
                </a:spcBef>
              </a:pPr>
              <a:t>64</a:t>
            </a:fld>
            <a:endParaRPr lang="en-US" altLang="en-US" smtClean="0">
              <a:latin typeface="Arial" pitchFamily="34"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1150938" y="692150"/>
            <a:ext cx="4556125" cy="3416300"/>
          </a:xfrm>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A194FBB1-71E8-4E69-9494-409163355DAD}" type="slidenum">
              <a:rPr lang="en-US" altLang="en-US" smtClean="0">
                <a:latin typeface="Arial" pitchFamily="34" charset="0"/>
              </a:rPr>
              <a:pPr eaLnBrk="1" hangingPunct="1">
                <a:spcBef>
                  <a:spcPct val="0"/>
                </a:spcBef>
              </a:pPr>
              <a:t>4</a:t>
            </a:fld>
            <a:endParaRPr lang="en-US" altLang="en-US" smtClean="0">
              <a:latin typeface="Arial" pitchFamily="34"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1150938" y="692150"/>
            <a:ext cx="4556125" cy="3416300"/>
          </a:xfrm>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BB144547-E822-4916-A1E2-A6574E93524A}" type="slidenum">
              <a:rPr lang="en-US" altLang="en-US" smtClean="0">
                <a:latin typeface="Arial" pitchFamily="34" charset="0"/>
              </a:rPr>
              <a:pPr eaLnBrk="1" hangingPunct="1">
                <a:spcBef>
                  <a:spcPct val="0"/>
                </a:spcBef>
              </a:pPr>
              <a:t>68</a:t>
            </a:fld>
            <a:endParaRPr lang="en-US" altLang="en-US" smtClean="0">
              <a:latin typeface="Arial" pitchFamily="34"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E87E0B3E-A587-4DC4-BB8D-A7899948C5EE}" type="slidenum">
              <a:rPr lang="en-US" altLang="en-US" smtClean="0">
                <a:latin typeface="Arial" pitchFamily="34" charset="0"/>
              </a:rPr>
              <a:pPr eaLnBrk="1" hangingPunct="1">
                <a:spcBef>
                  <a:spcPct val="0"/>
                </a:spcBef>
              </a:pPr>
              <a:t>69</a:t>
            </a:fld>
            <a:endParaRPr lang="en-US" altLang="en-US" smtClean="0">
              <a:latin typeface="Arial" pitchFamily="34"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1011F2B0-AFE9-41E3-87D6-957B58A7448E}" type="slidenum">
              <a:rPr lang="en-US" altLang="en-US" smtClean="0">
                <a:latin typeface="Arial" pitchFamily="34" charset="0"/>
              </a:rPr>
              <a:pPr eaLnBrk="1" hangingPunct="1">
                <a:spcBef>
                  <a:spcPct val="0"/>
                </a:spcBef>
              </a:pPr>
              <a:t>70</a:t>
            </a:fld>
            <a:endParaRPr lang="en-US" altLang="en-US" smtClean="0">
              <a:latin typeface="Arial" pitchFamily="34"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1689B9B2-29F0-4975-932E-146FE60C9B75}" type="slidenum">
              <a:rPr lang="en-US" altLang="en-US" smtClean="0">
                <a:latin typeface="Arial" pitchFamily="34" charset="0"/>
              </a:rPr>
              <a:pPr eaLnBrk="1" hangingPunct="1">
                <a:spcBef>
                  <a:spcPct val="0"/>
                </a:spcBef>
              </a:pPr>
              <a:t>10</a:t>
            </a:fld>
            <a:endParaRPr lang="en-US"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C:\Documents and Settings\Owner\My Documents\My Pictures\bren_foo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0555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Documents and Settings\Owner\My Documents\My Pictures\uci\Right-facing-anteater-gr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5364163"/>
            <a:ext cx="23622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838200"/>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593975"/>
            <a:ext cx="6400800" cy="2362200"/>
          </a:xfrm>
        </p:spPr>
        <p:txBody>
          <a:bodyPr/>
          <a:lstStyle>
            <a:lvl1pPr marL="0" indent="0" algn="ctr">
              <a:buNone/>
              <a:defRPr>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C98112F-0D74-4403-94A1-B192F21D53E3}" type="slidenum">
              <a:rPr lang="en-US" altLang="en-US"/>
              <a:pPr>
                <a:defRPr/>
              </a:pPr>
              <a:t>‹#›</a:t>
            </a:fld>
            <a:endParaRPr lang="en-US" altLang="en-US"/>
          </a:p>
        </p:txBody>
      </p:sp>
    </p:spTree>
    <p:extLst>
      <p:ext uri="{BB962C8B-B14F-4D97-AF65-F5344CB8AC3E}">
        <p14:creationId xmlns:p14="http://schemas.microsoft.com/office/powerpoint/2010/main" val="1844940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265113" y="1143000"/>
            <a:ext cx="4191000" cy="36513"/>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417513" y="304800"/>
            <a:ext cx="36512" cy="1066800"/>
          </a:xfrm>
          <a:prstGeom prst="rect">
            <a:avLst/>
          </a:prstGeom>
          <a:solidFill>
            <a:schemeClr val="tx1">
              <a:lumMod val="50000"/>
              <a:lumOff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D820251-2F5F-4811-B0A8-F221631DF534}" type="slidenum">
              <a:rPr lang="en-US" altLang="en-US"/>
              <a:pPr>
                <a:defRPr/>
              </a:pPr>
              <a:t>‹#›</a:t>
            </a:fld>
            <a:endParaRPr lang="en-US" altLang="en-US"/>
          </a:p>
        </p:txBody>
      </p:sp>
    </p:spTree>
    <p:extLst>
      <p:ext uri="{BB962C8B-B14F-4D97-AF65-F5344CB8AC3E}">
        <p14:creationId xmlns:p14="http://schemas.microsoft.com/office/powerpoint/2010/main" val="130603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ECD652-03CA-46EE-BB09-A98DFB2DC622}" type="slidenum">
              <a:rPr lang="en-US" altLang="en-US"/>
              <a:pPr>
                <a:defRPr/>
              </a:pPr>
              <a:t>‹#›</a:t>
            </a:fld>
            <a:endParaRPr lang="en-US" altLang="en-US"/>
          </a:p>
        </p:txBody>
      </p:sp>
    </p:spTree>
    <p:extLst>
      <p:ext uri="{BB962C8B-B14F-4D97-AF65-F5344CB8AC3E}">
        <p14:creationId xmlns:p14="http://schemas.microsoft.com/office/powerpoint/2010/main" val="3056842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p:cNvSpPr/>
          <p:nvPr/>
        </p:nvSpPr>
        <p:spPr>
          <a:xfrm>
            <a:off x="265113" y="1143000"/>
            <a:ext cx="4191000" cy="36513"/>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417513" y="304800"/>
            <a:ext cx="36512" cy="1066800"/>
          </a:xfrm>
          <a:prstGeom prst="rect">
            <a:avLst/>
          </a:prstGeom>
          <a:solidFill>
            <a:schemeClr val="tx1">
              <a:lumMod val="50000"/>
              <a:lumOff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2EA79DD4-CC27-4A78-B398-BEFF1AACF6A8}" type="slidenum">
              <a:rPr lang="en-US" altLang="en-US"/>
              <a:pPr>
                <a:defRPr/>
              </a:pPr>
              <a:t>‹#›</a:t>
            </a:fld>
            <a:endParaRPr lang="en-US" altLang="en-US"/>
          </a:p>
        </p:txBody>
      </p:sp>
    </p:spTree>
    <p:extLst>
      <p:ext uri="{BB962C8B-B14F-4D97-AF65-F5344CB8AC3E}">
        <p14:creationId xmlns:p14="http://schemas.microsoft.com/office/powerpoint/2010/main" val="1793716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192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219200"/>
            <a:ext cx="3810000" cy="4953000"/>
          </a:xfrm>
        </p:spPr>
        <p:txBody>
          <a:bodyPr/>
          <a:lstStyle/>
          <a:p>
            <a:pPr lvl="0"/>
            <a:endParaRPr lang="en-US" noProof="0"/>
          </a:p>
        </p:txBody>
      </p:sp>
      <p:sp>
        <p:nvSpPr>
          <p:cNvPr id="5" name="Date Placeholder 4"/>
          <p:cNvSpPr>
            <a:spLocks noGrp="1"/>
          </p:cNvSpPr>
          <p:nvPr>
            <p:ph type="dt" sz="half" idx="10"/>
          </p:nvPr>
        </p:nvSpPr>
        <p:spPr>
          <a:xfrm>
            <a:off x="685800" y="63246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pPr>
              <a:defRPr/>
            </a:pPr>
            <a:fld id="{77990693-AD0B-4306-95F3-D71AA62B3920}" type="slidenum">
              <a:rPr lang="en-US" altLang="en-US"/>
              <a:pPr>
                <a:defRPr/>
              </a:pPr>
              <a:t>‹#›</a:t>
            </a:fld>
            <a:endParaRPr lang="en-US" altLang="en-US"/>
          </a:p>
        </p:txBody>
      </p:sp>
    </p:spTree>
    <p:extLst>
      <p:ext uri="{BB962C8B-B14F-4D97-AF65-F5344CB8AC3E}">
        <p14:creationId xmlns:p14="http://schemas.microsoft.com/office/powerpoint/2010/main" val="1112956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C:\Documents and Settings\Owner\My Documents\My Pictures\bren_foo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0555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Documents and Settings\Owner\My Documents\My Pictures\uci\Right-facing-anteater-gr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5294313"/>
            <a:ext cx="23622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838200"/>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593975"/>
            <a:ext cx="6400800" cy="2362200"/>
          </a:xfrm>
        </p:spPr>
        <p:txBody>
          <a:bodyPr/>
          <a:lstStyle>
            <a:lvl1pPr marL="0" indent="0" algn="ctr">
              <a:buNone/>
              <a:defRPr>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6AADF02-ABAE-4806-B7CC-C3C4BBDAA8A7}" type="slidenum">
              <a:rPr lang="en-US" altLang="en-US"/>
              <a:pPr>
                <a:defRPr/>
              </a:pPr>
              <a:t>‹#›</a:t>
            </a:fld>
            <a:endParaRPr lang="en-US" altLang="en-US"/>
          </a:p>
        </p:txBody>
      </p:sp>
    </p:spTree>
    <p:extLst>
      <p:ext uri="{BB962C8B-B14F-4D97-AF65-F5344CB8AC3E}">
        <p14:creationId xmlns:p14="http://schemas.microsoft.com/office/powerpoint/2010/main" val="1390016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265113" y="1143000"/>
            <a:ext cx="4191000" cy="36513"/>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417513" y="304800"/>
            <a:ext cx="36512" cy="1066800"/>
          </a:xfrm>
          <a:prstGeom prst="rect">
            <a:avLst/>
          </a:prstGeom>
          <a:solidFill>
            <a:schemeClr val="tx1">
              <a:lumMod val="50000"/>
              <a:lumOff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AC3C625-526C-4977-B1D5-1B3334B06991}" type="slidenum">
              <a:rPr lang="en-US" altLang="en-US"/>
              <a:pPr>
                <a:defRPr/>
              </a:pPr>
              <a:t>‹#›</a:t>
            </a:fld>
            <a:endParaRPr lang="en-US" altLang="en-US"/>
          </a:p>
        </p:txBody>
      </p:sp>
    </p:spTree>
    <p:extLst>
      <p:ext uri="{BB962C8B-B14F-4D97-AF65-F5344CB8AC3E}">
        <p14:creationId xmlns:p14="http://schemas.microsoft.com/office/powerpoint/2010/main" val="3031229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Documents and Settings\Owner\My Documents\My Pictures\bren_foo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Documents and Settings\Owner\My Documents\My Pictures\uci\Right-facing-anteater-gr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620713"/>
            <a:ext cx="23622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59DBC618-96DB-466F-BFED-426029CE0056}" type="slidenum">
              <a:rPr lang="en-US" altLang="en-US"/>
              <a:pPr>
                <a:defRPr/>
              </a:pPr>
              <a:t>‹#›</a:t>
            </a:fld>
            <a:endParaRPr lang="en-US" altLang="en-US"/>
          </a:p>
        </p:txBody>
      </p:sp>
    </p:spTree>
    <p:extLst>
      <p:ext uri="{BB962C8B-B14F-4D97-AF65-F5344CB8AC3E}">
        <p14:creationId xmlns:p14="http://schemas.microsoft.com/office/powerpoint/2010/main" val="1161630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265113" y="1143000"/>
            <a:ext cx="4191000" cy="36513"/>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417513" y="304800"/>
            <a:ext cx="36512" cy="1066800"/>
          </a:xfrm>
          <a:prstGeom prst="rect">
            <a:avLst/>
          </a:prstGeom>
          <a:solidFill>
            <a:schemeClr val="tx1">
              <a:lumMod val="50000"/>
              <a:lumOff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EFF7E3FA-5F3B-4CFB-97F0-130D3095B7E8}" type="slidenum">
              <a:rPr lang="en-US" altLang="en-US"/>
              <a:pPr>
                <a:defRPr/>
              </a:pPr>
              <a:t>‹#›</a:t>
            </a:fld>
            <a:endParaRPr lang="en-US" altLang="en-US"/>
          </a:p>
        </p:txBody>
      </p:sp>
    </p:spTree>
    <p:extLst>
      <p:ext uri="{BB962C8B-B14F-4D97-AF65-F5344CB8AC3E}">
        <p14:creationId xmlns:p14="http://schemas.microsoft.com/office/powerpoint/2010/main" val="3783103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265113" y="1143000"/>
            <a:ext cx="4191000" cy="36513"/>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417513" y="304800"/>
            <a:ext cx="36512" cy="1066800"/>
          </a:xfrm>
          <a:prstGeom prst="rect">
            <a:avLst/>
          </a:prstGeom>
          <a:solidFill>
            <a:schemeClr val="tx1">
              <a:lumMod val="50000"/>
              <a:lumOff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D1332AFB-51C5-4D18-A433-A9F145692D94}" type="slidenum">
              <a:rPr lang="en-US" altLang="en-US"/>
              <a:pPr>
                <a:defRPr/>
              </a:pPr>
              <a:t>‹#›</a:t>
            </a:fld>
            <a:endParaRPr lang="en-US" altLang="en-US"/>
          </a:p>
        </p:txBody>
      </p:sp>
    </p:spTree>
    <p:extLst>
      <p:ext uri="{BB962C8B-B14F-4D97-AF65-F5344CB8AC3E}">
        <p14:creationId xmlns:p14="http://schemas.microsoft.com/office/powerpoint/2010/main" val="2390383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265113" y="1143000"/>
            <a:ext cx="4191000" cy="36513"/>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417513" y="304800"/>
            <a:ext cx="36512" cy="1066800"/>
          </a:xfrm>
          <a:prstGeom prst="rect">
            <a:avLst/>
          </a:prstGeom>
          <a:solidFill>
            <a:schemeClr val="tx1">
              <a:lumMod val="50000"/>
              <a:lumOff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5CD0D230-94B3-4288-8952-7B6EC847565B}" type="slidenum">
              <a:rPr lang="en-US" altLang="en-US"/>
              <a:pPr>
                <a:defRPr/>
              </a:pPr>
              <a:t>‹#›</a:t>
            </a:fld>
            <a:endParaRPr lang="en-US" altLang="en-US"/>
          </a:p>
        </p:txBody>
      </p:sp>
    </p:spTree>
    <p:extLst>
      <p:ext uri="{BB962C8B-B14F-4D97-AF65-F5344CB8AC3E}">
        <p14:creationId xmlns:p14="http://schemas.microsoft.com/office/powerpoint/2010/main" val="239218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265113" y="1143000"/>
            <a:ext cx="4191000" cy="36513"/>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417513" y="304800"/>
            <a:ext cx="36512" cy="1066800"/>
          </a:xfrm>
          <a:prstGeom prst="rect">
            <a:avLst/>
          </a:prstGeom>
          <a:solidFill>
            <a:schemeClr val="tx1">
              <a:lumMod val="50000"/>
              <a:lumOff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51F430F-002E-423F-A201-E5057C66B8DA}" type="slidenum">
              <a:rPr lang="en-US" altLang="en-US"/>
              <a:pPr>
                <a:defRPr/>
              </a:pPr>
              <a:t>‹#›</a:t>
            </a:fld>
            <a:endParaRPr lang="en-US" altLang="en-US"/>
          </a:p>
        </p:txBody>
      </p:sp>
    </p:spTree>
    <p:extLst>
      <p:ext uri="{BB962C8B-B14F-4D97-AF65-F5344CB8AC3E}">
        <p14:creationId xmlns:p14="http://schemas.microsoft.com/office/powerpoint/2010/main" val="2658695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F6908B2-03AE-48A7-B70A-A8FCAA7A416D}" type="slidenum">
              <a:rPr lang="en-US" altLang="en-US"/>
              <a:pPr>
                <a:defRPr/>
              </a:pPr>
              <a:t>‹#›</a:t>
            </a:fld>
            <a:endParaRPr lang="en-US" altLang="en-US"/>
          </a:p>
        </p:txBody>
      </p:sp>
    </p:spTree>
    <p:extLst>
      <p:ext uri="{BB962C8B-B14F-4D97-AF65-F5344CB8AC3E}">
        <p14:creationId xmlns:p14="http://schemas.microsoft.com/office/powerpoint/2010/main" val="847634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B78580-14B8-45B1-8235-1306B4C60E60}" type="slidenum">
              <a:rPr lang="en-US" altLang="en-US"/>
              <a:pPr>
                <a:defRPr/>
              </a:pPr>
              <a:t>‹#›</a:t>
            </a:fld>
            <a:endParaRPr lang="en-US" altLang="en-US"/>
          </a:p>
        </p:txBody>
      </p:sp>
    </p:spTree>
    <p:extLst>
      <p:ext uri="{BB962C8B-B14F-4D97-AF65-F5344CB8AC3E}">
        <p14:creationId xmlns:p14="http://schemas.microsoft.com/office/powerpoint/2010/main" val="209337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323A3A-27EA-4E96-AD6A-42185252973D}" type="slidenum">
              <a:rPr lang="en-US" altLang="en-US"/>
              <a:pPr>
                <a:defRPr/>
              </a:pPr>
              <a:t>‹#›</a:t>
            </a:fld>
            <a:endParaRPr lang="en-US" altLang="en-US"/>
          </a:p>
        </p:txBody>
      </p:sp>
    </p:spTree>
    <p:extLst>
      <p:ext uri="{BB962C8B-B14F-4D97-AF65-F5344CB8AC3E}">
        <p14:creationId xmlns:p14="http://schemas.microsoft.com/office/powerpoint/2010/main" val="2462583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265113" y="1143000"/>
            <a:ext cx="4191000" cy="36513"/>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417513" y="304800"/>
            <a:ext cx="36512" cy="1066800"/>
          </a:xfrm>
          <a:prstGeom prst="rect">
            <a:avLst/>
          </a:prstGeom>
          <a:solidFill>
            <a:schemeClr val="tx1">
              <a:lumMod val="50000"/>
              <a:lumOff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7431A47-5463-49DD-9FD2-12AC7C0D358F}" type="slidenum">
              <a:rPr lang="en-US" altLang="en-US"/>
              <a:pPr>
                <a:defRPr/>
              </a:pPr>
              <a:t>‹#›</a:t>
            </a:fld>
            <a:endParaRPr lang="en-US" altLang="en-US"/>
          </a:p>
        </p:txBody>
      </p:sp>
    </p:spTree>
    <p:extLst>
      <p:ext uri="{BB962C8B-B14F-4D97-AF65-F5344CB8AC3E}">
        <p14:creationId xmlns:p14="http://schemas.microsoft.com/office/powerpoint/2010/main" val="3285968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16059D-1907-4D4E-951A-64CB47E7D06F}" type="slidenum">
              <a:rPr lang="en-US" altLang="en-US"/>
              <a:pPr>
                <a:defRPr/>
              </a:pPr>
              <a:t>‹#›</a:t>
            </a:fld>
            <a:endParaRPr lang="en-US" altLang="en-US"/>
          </a:p>
        </p:txBody>
      </p:sp>
    </p:spTree>
    <p:extLst>
      <p:ext uri="{BB962C8B-B14F-4D97-AF65-F5344CB8AC3E}">
        <p14:creationId xmlns:p14="http://schemas.microsoft.com/office/powerpoint/2010/main" val="3593417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p:cNvSpPr/>
          <p:nvPr/>
        </p:nvSpPr>
        <p:spPr>
          <a:xfrm>
            <a:off x="265113" y="1143000"/>
            <a:ext cx="4191000" cy="36513"/>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417513" y="304800"/>
            <a:ext cx="36512" cy="1066800"/>
          </a:xfrm>
          <a:prstGeom prst="rect">
            <a:avLst/>
          </a:prstGeom>
          <a:solidFill>
            <a:schemeClr val="tx1">
              <a:lumMod val="50000"/>
              <a:lumOff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50E2A41C-2CD7-419D-AE57-D5EDF77DB2F8}" type="slidenum">
              <a:rPr lang="en-US" altLang="en-US"/>
              <a:pPr>
                <a:defRPr/>
              </a:pPr>
              <a:t>‹#›</a:t>
            </a:fld>
            <a:endParaRPr lang="en-US" altLang="en-US"/>
          </a:p>
        </p:txBody>
      </p:sp>
    </p:spTree>
    <p:extLst>
      <p:ext uri="{BB962C8B-B14F-4D97-AF65-F5344CB8AC3E}">
        <p14:creationId xmlns:p14="http://schemas.microsoft.com/office/powerpoint/2010/main" val="2083513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219200"/>
            <a:ext cx="3810000" cy="4953000"/>
          </a:xfrm>
        </p:spPr>
        <p:txBody>
          <a:bodyPr/>
          <a:lstStyle/>
          <a:p>
            <a:pPr lvl="0"/>
            <a:endParaRPr lang="en-US" noProof="0"/>
          </a:p>
        </p:txBody>
      </p:sp>
      <p:sp>
        <p:nvSpPr>
          <p:cNvPr id="4" name="Text Placeholder 3"/>
          <p:cNvSpPr>
            <a:spLocks noGrp="1"/>
          </p:cNvSpPr>
          <p:nvPr>
            <p:ph type="body" sz="half" idx="2"/>
          </p:nvPr>
        </p:nvSpPr>
        <p:spPr>
          <a:xfrm>
            <a:off x="4648200" y="12192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46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pPr>
              <a:defRPr/>
            </a:pPr>
            <a:fld id="{FCD37567-D2A5-46A4-B5BD-D17C498AB60E}" type="slidenum">
              <a:rPr lang="en-US" altLang="en-US"/>
              <a:pPr>
                <a:defRPr/>
              </a:pPr>
              <a:t>‹#›</a:t>
            </a:fld>
            <a:endParaRPr lang="en-US" altLang="en-US"/>
          </a:p>
        </p:txBody>
      </p:sp>
    </p:spTree>
    <p:extLst>
      <p:ext uri="{BB962C8B-B14F-4D97-AF65-F5344CB8AC3E}">
        <p14:creationId xmlns:p14="http://schemas.microsoft.com/office/powerpoint/2010/main" val="19924882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C:\Documents and Settings\Owner\My Documents\My Pictures\uci\Right-facing-anteater-gr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289550"/>
            <a:ext cx="23622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Documents and Settings\Owner\My Documents\My Pictures\bren_foo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92850"/>
            <a:ext cx="91440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600059"/>
            <a:ext cx="7772400" cy="1470025"/>
          </a:xfrm>
        </p:spPr>
        <p:txBody>
          <a:bodyPr/>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335583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D1FFFC2-487B-4B75-9586-B7CAE4537EC9}" type="slidenum">
              <a:rPr lang="en-US" altLang="en-US"/>
              <a:pPr>
                <a:defRPr/>
              </a:pPr>
              <a:t>‹#›</a:t>
            </a:fld>
            <a:endParaRPr lang="en-US" altLang="en-US"/>
          </a:p>
        </p:txBody>
      </p:sp>
    </p:spTree>
    <p:extLst>
      <p:ext uri="{BB962C8B-B14F-4D97-AF65-F5344CB8AC3E}">
        <p14:creationId xmlns:p14="http://schemas.microsoft.com/office/powerpoint/2010/main" val="10877557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119063" y="355600"/>
            <a:ext cx="4267200" cy="838200"/>
            <a:chOff x="304800" y="685800"/>
            <a:chExt cx="4267200" cy="838200"/>
          </a:xfrm>
        </p:grpSpPr>
        <p:sp>
          <p:nvSpPr>
            <p:cNvPr id="5" name="Line 7"/>
            <p:cNvSpPr>
              <a:spLocks noChangeShapeType="1"/>
            </p:cNvSpPr>
            <p:nvPr userDrawn="1"/>
          </p:nvSpPr>
          <p:spPr bwMode="auto">
            <a:xfrm>
              <a:off x="304800" y="1295400"/>
              <a:ext cx="4267200" cy="0"/>
            </a:xfrm>
            <a:prstGeom prst="line">
              <a:avLst/>
            </a:prstGeom>
            <a:noFill/>
            <a:ln w="38100">
              <a:solidFill>
                <a:srgbClr val="666699"/>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 name="Line 8"/>
            <p:cNvSpPr>
              <a:spLocks noChangeShapeType="1"/>
            </p:cNvSpPr>
            <p:nvPr userDrawn="1"/>
          </p:nvSpPr>
          <p:spPr bwMode="auto">
            <a:xfrm flipV="1">
              <a:off x="533400" y="685800"/>
              <a:ext cx="0" cy="838200"/>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 name="Title 1"/>
          <p:cNvSpPr>
            <a:spLocks noGrp="1"/>
          </p:cNvSpPr>
          <p:nvPr>
            <p:ph type="title"/>
          </p:nvPr>
        </p:nvSpPr>
        <p:spPr>
          <a:xfrm>
            <a:off x="374664" y="89418"/>
            <a:ext cx="8153400" cy="10207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48207" y="1058384"/>
            <a:ext cx="8686659" cy="5331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2166B8D-CB99-4FBF-8613-F3F3ED5A4B6D}" type="slidenum">
              <a:rPr lang="en-US" altLang="en-US"/>
              <a:pPr>
                <a:defRPr/>
              </a:pPr>
              <a:t>‹#›</a:t>
            </a:fld>
            <a:endParaRPr lang="en-US" altLang="en-US"/>
          </a:p>
        </p:txBody>
      </p:sp>
    </p:spTree>
    <p:extLst>
      <p:ext uri="{BB962C8B-B14F-4D97-AF65-F5344CB8AC3E}">
        <p14:creationId xmlns:p14="http://schemas.microsoft.com/office/powerpoint/2010/main" val="22837663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EFAA20-1B74-4F93-8E7A-648D565A25D7}" type="slidenum">
              <a:rPr lang="en-US" altLang="en-US"/>
              <a:pPr>
                <a:defRPr/>
              </a:pPr>
              <a:t>‹#›</a:t>
            </a:fld>
            <a:endParaRPr lang="en-US" altLang="en-US"/>
          </a:p>
        </p:txBody>
      </p:sp>
    </p:spTree>
    <p:extLst>
      <p:ext uri="{BB962C8B-B14F-4D97-AF65-F5344CB8AC3E}">
        <p14:creationId xmlns:p14="http://schemas.microsoft.com/office/powerpoint/2010/main" val="2213495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Documents and Settings\Owner\My Documents\My Pictures\bren_foo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Documents and Settings\Owner\My Documents\My Pictures\uci\Right-facing-anteater-gr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620713"/>
            <a:ext cx="23622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93FB0EE-D44A-4960-A43A-4F46D164CCB4}" type="slidenum">
              <a:rPr lang="en-US" altLang="en-US"/>
              <a:pPr>
                <a:defRPr/>
              </a:pPr>
              <a:t>‹#›</a:t>
            </a:fld>
            <a:endParaRPr lang="en-US" altLang="en-US"/>
          </a:p>
        </p:txBody>
      </p:sp>
    </p:spTree>
    <p:extLst>
      <p:ext uri="{BB962C8B-B14F-4D97-AF65-F5344CB8AC3E}">
        <p14:creationId xmlns:p14="http://schemas.microsoft.com/office/powerpoint/2010/main" val="29522966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p:cNvGrpSpPr>
            <a:grpSpLocks/>
          </p:cNvGrpSpPr>
          <p:nvPr/>
        </p:nvGrpSpPr>
        <p:grpSpPr bwMode="auto">
          <a:xfrm>
            <a:off x="119063" y="355600"/>
            <a:ext cx="4267200" cy="838200"/>
            <a:chOff x="304800" y="685800"/>
            <a:chExt cx="4267200" cy="838200"/>
          </a:xfrm>
        </p:grpSpPr>
        <p:sp>
          <p:nvSpPr>
            <p:cNvPr id="6" name="Line 7"/>
            <p:cNvSpPr>
              <a:spLocks noChangeShapeType="1"/>
            </p:cNvSpPr>
            <p:nvPr userDrawn="1"/>
          </p:nvSpPr>
          <p:spPr bwMode="auto">
            <a:xfrm>
              <a:off x="304800" y="1295400"/>
              <a:ext cx="4267200" cy="0"/>
            </a:xfrm>
            <a:prstGeom prst="line">
              <a:avLst/>
            </a:prstGeom>
            <a:noFill/>
            <a:ln w="38100">
              <a:solidFill>
                <a:srgbClr val="666699"/>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 name="Line 8"/>
            <p:cNvSpPr>
              <a:spLocks noChangeShapeType="1"/>
            </p:cNvSpPr>
            <p:nvPr userDrawn="1"/>
          </p:nvSpPr>
          <p:spPr bwMode="auto">
            <a:xfrm flipV="1">
              <a:off x="533400" y="685800"/>
              <a:ext cx="0" cy="838200"/>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 name="Title 1"/>
          <p:cNvSpPr>
            <a:spLocks noGrp="1"/>
          </p:cNvSpPr>
          <p:nvPr>
            <p:ph type="title"/>
          </p:nvPr>
        </p:nvSpPr>
        <p:spPr>
          <a:xfrm>
            <a:off x="374664" y="89418"/>
            <a:ext cx="8153400" cy="10207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48208" y="964650"/>
            <a:ext cx="4147592" cy="53591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77880"/>
            <a:ext cx="4038600" cy="53591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FC411F31-483D-45D6-9BF9-9F3561DAACD9}" type="slidenum">
              <a:rPr lang="en-US" altLang="en-US"/>
              <a:pPr>
                <a:defRPr/>
              </a:pPr>
              <a:t>‹#›</a:t>
            </a:fld>
            <a:endParaRPr lang="en-US" altLang="en-US"/>
          </a:p>
        </p:txBody>
      </p:sp>
    </p:spTree>
    <p:extLst>
      <p:ext uri="{BB962C8B-B14F-4D97-AF65-F5344CB8AC3E}">
        <p14:creationId xmlns:p14="http://schemas.microsoft.com/office/powerpoint/2010/main" val="8929823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119063" y="355600"/>
            <a:ext cx="4267200" cy="838200"/>
            <a:chOff x="304800" y="685800"/>
            <a:chExt cx="4267200" cy="838200"/>
          </a:xfrm>
        </p:grpSpPr>
        <p:sp>
          <p:nvSpPr>
            <p:cNvPr id="8" name="Line 7"/>
            <p:cNvSpPr>
              <a:spLocks noChangeShapeType="1"/>
            </p:cNvSpPr>
            <p:nvPr userDrawn="1"/>
          </p:nvSpPr>
          <p:spPr bwMode="auto">
            <a:xfrm>
              <a:off x="304800" y="1295400"/>
              <a:ext cx="4267200" cy="0"/>
            </a:xfrm>
            <a:prstGeom prst="line">
              <a:avLst/>
            </a:prstGeom>
            <a:noFill/>
            <a:ln w="38100">
              <a:solidFill>
                <a:srgbClr val="666699"/>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 name="Line 8"/>
            <p:cNvSpPr>
              <a:spLocks noChangeShapeType="1"/>
            </p:cNvSpPr>
            <p:nvPr userDrawn="1"/>
          </p:nvSpPr>
          <p:spPr bwMode="auto">
            <a:xfrm flipV="1">
              <a:off x="533400" y="685800"/>
              <a:ext cx="0" cy="838200"/>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 name="Title 1"/>
          <p:cNvSpPr>
            <a:spLocks noGrp="1"/>
          </p:cNvSpPr>
          <p:nvPr>
            <p:ph type="title"/>
          </p:nvPr>
        </p:nvSpPr>
        <p:spPr>
          <a:xfrm>
            <a:off x="374664" y="89418"/>
            <a:ext cx="8153400" cy="102076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99268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46334"/>
            <a:ext cx="4040188" cy="46172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9268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46334"/>
            <a:ext cx="4041775" cy="46172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6"/>
          <p:cNvSpPr>
            <a:spLocks noGrp="1"/>
          </p:cNvSpPr>
          <p:nvPr>
            <p:ph type="dt" sz="half" idx="10"/>
          </p:nvPr>
        </p:nvSpPr>
        <p:spPr/>
        <p:txBody>
          <a:bodyPr/>
          <a:lstStyle>
            <a:lvl1pPr>
              <a:defRPr/>
            </a:lvl1pPr>
          </a:lstStyle>
          <a:p>
            <a:pPr>
              <a:defRPr/>
            </a:pPr>
            <a:endParaRPr lang="en-US"/>
          </a:p>
        </p:txBody>
      </p:sp>
      <p:sp>
        <p:nvSpPr>
          <p:cNvPr id="11" name="Footer Placeholder 7"/>
          <p:cNvSpPr>
            <a:spLocks noGrp="1"/>
          </p:cNvSpPr>
          <p:nvPr>
            <p:ph type="ftr" sz="quarter" idx="11"/>
          </p:nvPr>
        </p:nvSpPr>
        <p:spPr/>
        <p:txBody>
          <a:bodyPr/>
          <a:lstStyle>
            <a:lvl1pPr>
              <a:defRPr/>
            </a:lvl1pPr>
          </a:lstStyle>
          <a:p>
            <a:pPr>
              <a:defRPr/>
            </a:pPr>
            <a:endParaRPr lang="en-US"/>
          </a:p>
        </p:txBody>
      </p:sp>
      <p:sp>
        <p:nvSpPr>
          <p:cNvPr id="12" name="Slide Number Placeholder 8"/>
          <p:cNvSpPr>
            <a:spLocks noGrp="1"/>
          </p:cNvSpPr>
          <p:nvPr>
            <p:ph type="sldNum" sz="quarter" idx="12"/>
          </p:nvPr>
        </p:nvSpPr>
        <p:spPr/>
        <p:txBody>
          <a:bodyPr/>
          <a:lstStyle>
            <a:lvl1pPr>
              <a:defRPr/>
            </a:lvl1pPr>
          </a:lstStyle>
          <a:p>
            <a:pPr>
              <a:defRPr/>
            </a:pPr>
            <a:fld id="{E8632558-9DD4-437D-A6F7-0897BCE0C13D}" type="slidenum">
              <a:rPr lang="en-US" altLang="en-US"/>
              <a:pPr>
                <a:defRPr/>
              </a:pPr>
              <a:t>‹#›</a:t>
            </a:fld>
            <a:endParaRPr lang="en-US" altLang="en-US"/>
          </a:p>
        </p:txBody>
      </p:sp>
    </p:spTree>
    <p:extLst>
      <p:ext uri="{BB962C8B-B14F-4D97-AF65-F5344CB8AC3E}">
        <p14:creationId xmlns:p14="http://schemas.microsoft.com/office/powerpoint/2010/main" val="6429991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119063" y="355600"/>
            <a:ext cx="4267200" cy="838200"/>
            <a:chOff x="304800" y="685800"/>
            <a:chExt cx="4267200" cy="838200"/>
          </a:xfrm>
        </p:grpSpPr>
        <p:sp>
          <p:nvSpPr>
            <p:cNvPr id="4" name="Line 7"/>
            <p:cNvSpPr>
              <a:spLocks noChangeShapeType="1"/>
            </p:cNvSpPr>
            <p:nvPr userDrawn="1"/>
          </p:nvSpPr>
          <p:spPr bwMode="auto">
            <a:xfrm>
              <a:off x="304800" y="1295400"/>
              <a:ext cx="4267200" cy="0"/>
            </a:xfrm>
            <a:prstGeom prst="line">
              <a:avLst/>
            </a:prstGeom>
            <a:noFill/>
            <a:ln w="38100">
              <a:solidFill>
                <a:srgbClr val="666699"/>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 name="Line 8"/>
            <p:cNvSpPr>
              <a:spLocks noChangeShapeType="1"/>
            </p:cNvSpPr>
            <p:nvPr userDrawn="1"/>
          </p:nvSpPr>
          <p:spPr bwMode="auto">
            <a:xfrm flipV="1">
              <a:off x="533400" y="685800"/>
              <a:ext cx="0" cy="838200"/>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 name="Title 1"/>
          <p:cNvSpPr>
            <a:spLocks noGrp="1"/>
          </p:cNvSpPr>
          <p:nvPr>
            <p:ph type="title"/>
          </p:nvPr>
        </p:nvSpPr>
        <p:spPr>
          <a:xfrm>
            <a:off x="361436" y="89418"/>
            <a:ext cx="8153400" cy="1020762"/>
          </a:xfrm>
        </p:spPr>
        <p:txBody>
          <a:bodyPr/>
          <a:lstStyle/>
          <a:p>
            <a:r>
              <a:rPr lang="en-US" smtClean="0"/>
              <a:t>Click to edit Master title style</a:t>
            </a:r>
            <a:endParaRPr lang="en-US"/>
          </a:p>
        </p:txBody>
      </p:sp>
      <p:sp>
        <p:nvSpPr>
          <p:cNvPr id="6" name="Date Placeholder 2"/>
          <p:cNvSpPr>
            <a:spLocks noGrp="1"/>
          </p:cNvSpPr>
          <p:nvPr>
            <p:ph type="dt" sz="half" idx="10"/>
          </p:nvPr>
        </p:nvSpPr>
        <p:spPr/>
        <p:txBody>
          <a:bodyPr/>
          <a:lstStyle>
            <a:lvl1pPr>
              <a:defRPr/>
            </a:lvl1pPr>
          </a:lstStyle>
          <a:p>
            <a:pPr>
              <a:defRPr/>
            </a:pPr>
            <a:endParaRPr lang="en-US"/>
          </a:p>
        </p:txBody>
      </p:sp>
      <p:sp>
        <p:nvSpPr>
          <p:cNvPr id="7"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4"/>
          <p:cNvSpPr>
            <a:spLocks noGrp="1"/>
          </p:cNvSpPr>
          <p:nvPr>
            <p:ph type="sldNum" sz="quarter" idx="12"/>
          </p:nvPr>
        </p:nvSpPr>
        <p:spPr/>
        <p:txBody>
          <a:bodyPr/>
          <a:lstStyle>
            <a:lvl1pPr>
              <a:defRPr/>
            </a:lvl1pPr>
          </a:lstStyle>
          <a:p>
            <a:pPr>
              <a:defRPr/>
            </a:pPr>
            <a:fld id="{E6886929-BB7D-4F37-9409-A060BB239ECD}" type="slidenum">
              <a:rPr lang="en-US" altLang="en-US"/>
              <a:pPr>
                <a:defRPr/>
              </a:pPr>
              <a:t>‹#›</a:t>
            </a:fld>
            <a:endParaRPr lang="en-US" altLang="en-US"/>
          </a:p>
        </p:txBody>
      </p:sp>
    </p:spTree>
    <p:extLst>
      <p:ext uri="{BB962C8B-B14F-4D97-AF65-F5344CB8AC3E}">
        <p14:creationId xmlns:p14="http://schemas.microsoft.com/office/powerpoint/2010/main" val="262094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4F016FE-1288-45B9-996C-A2F01C3CDFEC}" type="slidenum">
              <a:rPr lang="en-US" altLang="en-US"/>
              <a:pPr>
                <a:defRPr/>
              </a:pPr>
              <a:t>‹#›</a:t>
            </a:fld>
            <a:endParaRPr lang="en-US" altLang="en-US"/>
          </a:p>
        </p:txBody>
      </p:sp>
    </p:spTree>
    <p:extLst>
      <p:ext uri="{BB962C8B-B14F-4D97-AF65-F5344CB8AC3E}">
        <p14:creationId xmlns:p14="http://schemas.microsoft.com/office/powerpoint/2010/main" val="36148084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E83715-7BCD-41F7-B934-0A617CF374E7}" type="slidenum">
              <a:rPr lang="en-US" altLang="en-US"/>
              <a:pPr>
                <a:defRPr/>
              </a:pPr>
              <a:t>‹#›</a:t>
            </a:fld>
            <a:endParaRPr lang="en-US" altLang="en-US"/>
          </a:p>
        </p:txBody>
      </p:sp>
    </p:spTree>
    <p:extLst>
      <p:ext uri="{BB962C8B-B14F-4D97-AF65-F5344CB8AC3E}">
        <p14:creationId xmlns:p14="http://schemas.microsoft.com/office/powerpoint/2010/main" val="39630177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18D904-484E-45EC-8640-9754B478AD45}" type="slidenum">
              <a:rPr lang="en-US" altLang="en-US"/>
              <a:pPr>
                <a:defRPr/>
              </a:pPr>
              <a:t>‹#›</a:t>
            </a:fld>
            <a:endParaRPr lang="en-US" altLang="en-US"/>
          </a:p>
        </p:txBody>
      </p:sp>
    </p:spTree>
    <p:extLst>
      <p:ext uri="{BB962C8B-B14F-4D97-AF65-F5344CB8AC3E}">
        <p14:creationId xmlns:p14="http://schemas.microsoft.com/office/powerpoint/2010/main" val="3589487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119063" y="355600"/>
            <a:ext cx="4267200" cy="838200"/>
            <a:chOff x="304800" y="685800"/>
            <a:chExt cx="4267200" cy="838200"/>
          </a:xfrm>
        </p:grpSpPr>
        <p:sp>
          <p:nvSpPr>
            <p:cNvPr id="5" name="Line 7"/>
            <p:cNvSpPr>
              <a:spLocks noChangeShapeType="1"/>
            </p:cNvSpPr>
            <p:nvPr userDrawn="1"/>
          </p:nvSpPr>
          <p:spPr bwMode="auto">
            <a:xfrm>
              <a:off x="304800" y="1295400"/>
              <a:ext cx="4267200" cy="0"/>
            </a:xfrm>
            <a:prstGeom prst="line">
              <a:avLst/>
            </a:prstGeom>
            <a:noFill/>
            <a:ln w="38100">
              <a:solidFill>
                <a:srgbClr val="666699"/>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 name="Line 8"/>
            <p:cNvSpPr>
              <a:spLocks noChangeShapeType="1"/>
            </p:cNvSpPr>
            <p:nvPr userDrawn="1"/>
          </p:nvSpPr>
          <p:spPr bwMode="auto">
            <a:xfrm flipV="1">
              <a:off x="533400" y="685800"/>
              <a:ext cx="0" cy="838200"/>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 name="Title 1"/>
          <p:cNvSpPr>
            <a:spLocks noGrp="1"/>
          </p:cNvSpPr>
          <p:nvPr>
            <p:ph type="title"/>
          </p:nvPr>
        </p:nvSpPr>
        <p:spPr>
          <a:xfrm>
            <a:off x="361436" y="89418"/>
            <a:ext cx="8153400" cy="102076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110180"/>
            <a:ext cx="8153400" cy="514828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6E2E2D8-82C7-4295-949E-16CDA1BD096B}" type="slidenum">
              <a:rPr lang="en-US" altLang="en-US"/>
              <a:pPr>
                <a:defRPr/>
              </a:pPr>
              <a:t>‹#›</a:t>
            </a:fld>
            <a:endParaRPr lang="en-US" altLang="en-US"/>
          </a:p>
        </p:txBody>
      </p:sp>
    </p:spTree>
    <p:extLst>
      <p:ext uri="{BB962C8B-B14F-4D97-AF65-F5344CB8AC3E}">
        <p14:creationId xmlns:p14="http://schemas.microsoft.com/office/powerpoint/2010/main" val="1766706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47EE84-9CE6-480F-A802-43F65F47AC63}" type="slidenum">
              <a:rPr lang="en-US" altLang="en-US"/>
              <a:pPr>
                <a:defRPr/>
              </a:pPr>
              <a:t>‹#›</a:t>
            </a:fld>
            <a:endParaRPr lang="en-US" altLang="en-US"/>
          </a:p>
        </p:txBody>
      </p:sp>
    </p:spTree>
    <p:extLst>
      <p:ext uri="{BB962C8B-B14F-4D97-AF65-F5344CB8AC3E}">
        <p14:creationId xmlns:p14="http://schemas.microsoft.com/office/powerpoint/2010/main" val="4157220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265113" y="1143000"/>
            <a:ext cx="4191000" cy="36513"/>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417513" y="304800"/>
            <a:ext cx="36512" cy="1066800"/>
          </a:xfrm>
          <a:prstGeom prst="rect">
            <a:avLst/>
          </a:prstGeom>
          <a:solidFill>
            <a:schemeClr val="tx1">
              <a:lumMod val="50000"/>
              <a:lumOff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456D947D-36CD-4BA5-90B3-E34A97B97AFA}" type="slidenum">
              <a:rPr lang="en-US" altLang="en-US"/>
              <a:pPr>
                <a:defRPr/>
              </a:pPr>
              <a:t>‹#›</a:t>
            </a:fld>
            <a:endParaRPr lang="en-US" altLang="en-US"/>
          </a:p>
        </p:txBody>
      </p:sp>
    </p:spTree>
    <p:extLst>
      <p:ext uri="{BB962C8B-B14F-4D97-AF65-F5344CB8AC3E}">
        <p14:creationId xmlns:p14="http://schemas.microsoft.com/office/powerpoint/2010/main" val="1965462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265113" y="1143000"/>
            <a:ext cx="4191000" cy="36513"/>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417513" y="304800"/>
            <a:ext cx="36512" cy="1066800"/>
          </a:xfrm>
          <a:prstGeom prst="rect">
            <a:avLst/>
          </a:prstGeom>
          <a:solidFill>
            <a:schemeClr val="tx1">
              <a:lumMod val="50000"/>
              <a:lumOff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24FCC239-C09D-4290-9BCD-BBDA965B279D}" type="slidenum">
              <a:rPr lang="en-US" altLang="en-US"/>
              <a:pPr>
                <a:defRPr/>
              </a:pPr>
              <a:t>‹#›</a:t>
            </a:fld>
            <a:endParaRPr lang="en-US" altLang="en-US"/>
          </a:p>
        </p:txBody>
      </p:sp>
    </p:spTree>
    <p:extLst>
      <p:ext uri="{BB962C8B-B14F-4D97-AF65-F5344CB8AC3E}">
        <p14:creationId xmlns:p14="http://schemas.microsoft.com/office/powerpoint/2010/main" val="3034308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265113" y="1143000"/>
            <a:ext cx="4191000" cy="36513"/>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417513" y="304800"/>
            <a:ext cx="36512" cy="1066800"/>
          </a:xfrm>
          <a:prstGeom prst="rect">
            <a:avLst/>
          </a:prstGeom>
          <a:solidFill>
            <a:schemeClr val="tx1">
              <a:lumMod val="50000"/>
              <a:lumOff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69918D0D-32F0-4EF2-8656-B5ECD358A380}" type="slidenum">
              <a:rPr lang="en-US" altLang="en-US"/>
              <a:pPr>
                <a:defRPr/>
              </a:pPr>
              <a:t>‹#›</a:t>
            </a:fld>
            <a:endParaRPr lang="en-US" altLang="en-US"/>
          </a:p>
        </p:txBody>
      </p:sp>
    </p:spTree>
    <p:extLst>
      <p:ext uri="{BB962C8B-B14F-4D97-AF65-F5344CB8AC3E}">
        <p14:creationId xmlns:p14="http://schemas.microsoft.com/office/powerpoint/2010/main" val="62991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161635B-306C-4A6E-8139-C8ECBDE58DC5}" type="slidenum">
              <a:rPr lang="en-US" altLang="en-US"/>
              <a:pPr>
                <a:defRPr/>
              </a:pPr>
              <a:t>‹#›</a:t>
            </a:fld>
            <a:endParaRPr lang="en-US" altLang="en-US"/>
          </a:p>
        </p:txBody>
      </p:sp>
    </p:spTree>
    <p:extLst>
      <p:ext uri="{BB962C8B-B14F-4D97-AF65-F5344CB8AC3E}">
        <p14:creationId xmlns:p14="http://schemas.microsoft.com/office/powerpoint/2010/main" val="2406249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5030B7-1CCF-4617-8F2D-45FDBCC25736}" type="slidenum">
              <a:rPr lang="en-US" altLang="en-US"/>
              <a:pPr>
                <a:defRPr/>
              </a:pPr>
              <a:t>‹#›</a:t>
            </a:fld>
            <a:endParaRPr lang="en-US" altLang="en-US"/>
          </a:p>
        </p:txBody>
      </p:sp>
    </p:spTree>
    <p:extLst>
      <p:ext uri="{BB962C8B-B14F-4D97-AF65-F5344CB8AC3E}">
        <p14:creationId xmlns:p14="http://schemas.microsoft.com/office/powerpoint/2010/main" val="2120263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B39660-66CD-4A38-8C46-F10E0EEF6978}" type="slidenum">
              <a:rPr lang="en-US" altLang="en-US"/>
              <a:pPr>
                <a:defRPr/>
              </a:pPr>
              <a:t>‹#›</a:t>
            </a:fld>
            <a:endParaRPr lang="en-US" altLang="en-US"/>
          </a:p>
        </p:txBody>
      </p:sp>
    </p:spTree>
    <p:extLst>
      <p:ext uri="{BB962C8B-B14F-4D97-AF65-F5344CB8AC3E}">
        <p14:creationId xmlns:p14="http://schemas.microsoft.com/office/powerpoint/2010/main" val="191440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371600"/>
            <a:ext cx="82296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B4D09F07-690E-4C34-87AB-99451E0DA72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844" r:id="rId1"/>
    <p:sldLayoutId id="2147484845" r:id="rId2"/>
    <p:sldLayoutId id="2147484846" r:id="rId3"/>
    <p:sldLayoutId id="2147484847" r:id="rId4"/>
    <p:sldLayoutId id="2147484848" r:id="rId5"/>
    <p:sldLayoutId id="2147484849" r:id="rId6"/>
    <p:sldLayoutId id="2147484831" r:id="rId7"/>
    <p:sldLayoutId id="2147484832" r:id="rId8"/>
    <p:sldLayoutId id="2147484833" r:id="rId9"/>
    <p:sldLayoutId id="2147484850" r:id="rId10"/>
    <p:sldLayoutId id="2147484834" r:id="rId11"/>
    <p:sldLayoutId id="2147484851" r:id="rId12"/>
    <p:sldLayoutId id="2147484852" r:id="rId13"/>
  </p:sldLayoutIdLst>
  <p:txStyles>
    <p:titleStyle>
      <a:lvl1pPr algn="l" rtl="0" eaLnBrk="0" fontAlgn="base" hangingPunct="0">
        <a:spcBef>
          <a:spcPct val="0"/>
        </a:spcBef>
        <a:spcAft>
          <a:spcPct val="0"/>
        </a:spcAft>
        <a:defRPr sz="4000" kern="120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5pPr>
      <a:lvl6pPr marL="457200" algn="l" rtl="0" eaLnBrk="1" fontAlgn="base" hangingPunct="1">
        <a:spcBef>
          <a:spcPct val="0"/>
        </a:spcBef>
        <a:spcAft>
          <a:spcPct val="0"/>
        </a:spcAft>
        <a:defRPr sz="4000">
          <a:solidFill>
            <a:schemeClr val="tx1"/>
          </a:solidFill>
          <a:latin typeface="Calibri" pitchFamily="34" charset="0"/>
        </a:defRPr>
      </a:lvl6pPr>
      <a:lvl7pPr marL="914400" algn="l" rtl="0" eaLnBrk="1" fontAlgn="base" hangingPunct="1">
        <a:spcBef>
          <a:spcPct val="0"/>
        </a:spcBef>
        <a:spcAft>
          <a:spcPct val="0"/>
        </a:spcAft>
        <a:defRPr sz="4000">
          <a:solidFill>
            <a:schemeClr val="tx1"/>
          </a:solidFill>
          <a:latin typeface="Calibri" pitchFamily="34" charset="0"/>
        </a:defRPr>
      </a:lvl7pPr>
      <a:lvl8pPr marL="1371600" algn="l" rtl="0" eaLnBrk="1" fontAlgn="base" hangingPunct="1">
        <a:spcBef>
          <a:spcPct val="0"/>
        </a:spcBef>
        <a:spcAft>
          <a:spcPct val="0"/>
        </a:spcAft>
        <a:defRPr sz="4000">
          <a:solidFill>
            <a:schemeClr val="tx1"/>
          </a:solidFill>
          <a:latin typeface="Calibri" pitchFamily="34" charset="0"/>
        </a:defRPr>
      </a:lvl8pPr>
      <a:lvl9pPr marL="1828800" algn="l" rtl="0" eaLnBrk="1" fontAlgn="base" hangingPunct="1">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371600"/>
            <a:ext cx="82296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94AB90B7-316B-4D72-97E3-E80899FF05A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853" r:id="rId1"/>
    <p:sldLayoutId id="2147484854" r:id="rId2"/>
    <p:sldLayoutId id="2147484855" r:id="rId3"/>
    <p:sldLayoutId id="2147484856" r:id="rId4"/>
    <p:sldLayoutId id="2147484857" r:id="rId5"/>
    <p:sldLayoutId id="2147484858" r:id="rId6"/>
    <p:sldLayoutId id="2147484835" r:id="rId7"/>
    <p:sldLayoutId id="2147484836" r:id="rId8"/>
    <p:sldLayoutId id="2147484837" r:id="rId9"/>
    <p:sldLayoutId id="2147484859" r:id="rId10"/>
    <p:sldLayoutId id="2147484838" r:id="rId11"/>
    <p:sldLayoutId id="2147484860" r:id="rId12"/>
    <p:sldLayoutId id="2147484861" r:id="rId13"/>
  </p:sldLayoutIdLst>
  <p:txStyles>
    <p:titleStyle>
      <a:lvl1pPr algn="l" rtl="0" eaLnBrk="0" fontAlgn="base" hangingPunct="0">
        <a:spcBef>
          <a:spcPct val="0"/>
        </a:spcBef>
        <a:spcAft>
          <a:spcPct val="0"/>
        </a:spcAft>
        <a:defRPr sz="4000" kern="120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5pPr>
      <a:lvl6pPr marL="457200" algn="l" rtl="0" eaLnBrk="1" fontAlgn="base" hangingPunct="1">
        <a:spcBef>
          <a:spcPct val="0"/>
        </a:spcBef>
        <a:spcAft>
          <a:spcPct val="0"/>
        </a:spcAft>
        <a:defRPr sz="4000">
          <a:solidFill>
            <a:schemeClr val="tx1"/>
          </a:solidFill>
          <a:latin typeface="Calibri" pitchFamily="34" charset="0"/>
        </a:defRPr>
      </a:lvl6pPr>
      <a:lvl7pPr marL="914400" algn="l" rtl="0" eaLnBrk="1" fontAlgn="base" hangingPunct="1">
        <a:spcBef>
          <a:spcPct val="0"/>
        </a:spcBef>
        <a:spcAft>
          <a:spcPct val="0"/>
        </a:spcAft>
        <a:defRPr sz="4000">
          <a:solidFill>
            <a:schemeClr val="tx1"/>
          </a:solidFill>
          <a:latin typeface="Calibri" pitchFamily="34" charset="0"/>
        </a:defRPr>
      </a:lvl7pPr>
      <a:lvl8pPr marL="1371600" algn="l" rtl="0" eaLnBrk="1" fontAlgn="base" hangingPunct="1">
        <a:spcBef>
          <a:spcPct val="0"/>
        </a:spcBef>
        <a:spcAft>
          <a:spcPct val="0"/>
        </a:spcAft>
        <a:defRPr sz="4000">
          <a:solidFill>
            <a:schemeClr val="tx1"/>
          </a:solidFill>
          <a:latin typeface="Calibri" pitchFamily="34" charset="0"/>
        </a:defRPr>
      </a:lvl8pPr>
      <a:lvl9pPr marL="1828800" algn="l" rtl="0" eaLnBrk="1" fontAlgn="base" hangingPunct="1">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5334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533400" y="1295400"/>
            <a:ext cx="8153400" cy="506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488113"/>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3"/>
          </p:nvPr>
        </p:nvSpPr>
        <p:spPr>
          <a:xfrm>
            <a:off x="3124200" y="6488113"/>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48811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D130CF6F-3B35-440B-9398-C2394B1FABB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862" r:id="rId1"/>
    <p:sldLayoutId id="2147484863" r:id="rId2"/>
    <p:sldLayoutId id="2147484839" r:id="rId3"/>
    <p:sldLayoutId id="2147484864" r:id="rId4"/>
    <p:sldLayoutId id="2147484865" r:id="rId5"/>
    <p:sldLayoutId id="2147484866" r:id="rId6"/>
    <p:sldLayoutId id="2147484840" r:id="rId7"/>
    <p:sldLayoutId id="2147484841" r:id="rId8"/>
    <p:sldLayoutId id="2147484842" r:id="rId9"/>
    <p:sldLayoutId id="2147484867" r:id="rId10"/>
    <p:sldLayoutId id="2147484843" r:id="rId11"/>
  </p:sldLayoutIdLst>
  <p:txStyles>
    <p:titleStyle>
      <a:lvl1pPr algn="l"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l"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l"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l"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l"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l"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l"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l"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l"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Clr>
          <a:schemeClr val="accent1"/>
        </a:buClr>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Clr>
          <a:schemeClr val="accent1"/>
        </a:buClr>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Clr>
          <a:schemeClr val="accent1"/>
        </a:buClr>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Clr>
          <a:schemeClr val="accent1"/>
        </a:buClr>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Clr>
          <a:schemeClr val="accent1"/>
        </a:buClr>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3.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8.xml"/><Relationship Id="rId1" Type="http://schemas.openxmlformats.org/officeDocument/2006/relationships/tags" Target="../tags/tag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8.xml"/><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8.xml"/><Relationship Id="rId4" Type="http://schemas.openxmlformats.org/officeDocument/2006/relationships/image" Target="../media/image22.png"/></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8.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8.xml"/><Relationship Id="rId4" Type="http://schemas.openxmlformats.org/officeDocument/2006/relationships/image" Target="../media/image2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8.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2.xml"/></Relationships>
</file>

<file path=ppt/slides/_rels/slide70.xml.rels><?xml version="1.0" encoding="UTF-8" standalone="yes"?>
<Relationships xmlns="http://schemas.openxmlformats.org/package/2006/relationships"><Relationship Id="rId3" Type="http://schemas.openxmlformats.org/officeDocument/2006/relationships/hyperlink" Target="http://www.cs.rmit.edu.au/AI-Search/Product/" TargetMode="External"/><Relationship Id="rId2" Type="http://schemas.openxmlformats.org/officeDocument/2006/relationships/notesSlide" Target="../notesSlides/notesSlide43.xml"/><Relationship Id="rId1" Type="http://schemas.openxmlformats.org/officeDocument/2006/relationships/slideLayout" Target="../slideLayouts/slideLayout28.xml"/><Relationship Id="rId4" Type="http://schemas.openxmlformats.org/officeDocument/2006/relationships/hyperlink" Target="http://aima.cs.berkeley.edu/demos.htm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85800" y="1600200"/>
            <a:ext cx="7772400" cy="1470025"/>
          </a:xfrm>
        </p:spPr>
        <p:txBody>
          <a:bodyPr/>
          <a:lstStyle/>
          <a:p>
            <a:pPr eaLnBrk="1" hangingPunct="1"/>
            <a:r>
              <a:rPr lang="en-US" altLang="en-US" smtClean="0">
                <a:ea typeface="ＭＳ Ｐゴシック" pitchFamily="34" charset="-128"/>
              </a:rPr>
              <a:t>Uninformed Search</a:t>
            </a:r>
          </a:p>
        </p:txBody>
      </p:sp>
      <p:sp>
        <p:nvSpPr>
          <p:cNvPr id="7171" name="Rectangle 3"/>
          <p:cNvSpPr>
            <a:spLocks noGrp="1" noChangeArrowheads="1"/>
          </p:cNvSpPr>
          <p:nvPr>
            <p:ph type="subTitle" idx="1"/>
          </p:nvPr>
        </p:nvSpPr>
        <p:spPr>
          <a:xfrm>
            <a:off x="1371600" y="3355975"/>
            <a:ext cx="6400800" cy="1752600"/>
          </a:xfrm>
        </p:spPr>
        <p:txBody>
          <a:bodyPr rtlCol="0">
            <a:normAutofit/>
          </a:bodyPr>
          <a:lstStyle/>
          <a:p>
            <a:pPr eaLnBrk="1" fontAlgn="auto" hangingPunct="1">
              <a:spcAft>
                <a:spcPts val="0"/>
              </a:spcAft>
              <a:defRPr/>
            </a:pPr>
            <a:r>
              <a:rPr lang="en-US" dirty="0" smtClean="0">
                <a:ea typeface="+mn-ea"/>
                <a:cs typeface="+mn-cs"/>
              </a:rPr>
              <a:t>CS271P, Winter 2018</a:t>
            </a:r>
          </a:p>
          <a:p>
            <a:pPr eaLnBrk="1" fontAlgn="auto" hangingPunct="1">
              <a:spcAft>
                <a:spcPts val="0"/>
              </a:spcAft>
              <a:defRPr/>
            </a:pPr>
            <a:r>
              <a:rPr lang="en-US" dirty="0" smtClean="0">
                <a:ea typeface="+mn-ea"/>
                <a:cs typeface="+mn-cs"/>
              </a:rPr>
              <a:t>Introduction to Artificial Intelligence</a:t>
            </a:r>
          </a:p>
          <a:p>
            <a:pPr eaLnBrk="1" fontAlgn="auto" hangingPunct="1">
              <a:spcAft>
                <a:spcPts val="0"/>
              </a:spcAft>
              <a:defRPr/>
            </a:pPr>
            <a:r>
              <a:rPr lang="en-US" dirty="0" smtClean="0">
                <a:ea typeface="+mn-ea"/>
                <a:cs typeface="+mn-cs"/>
              </a:rPr>
              <a:t>Prof. Richard Lathrop</a:t>
            </a:r>
          </a:p>
          <a:p>
            <a:pPr eaLnBrk="1" fontAlgn="auto" hangingPunct="1">
              <a:spcAft>
                <a:spcPts val="0"/>
              </a:spcAft>
              <a:defRPr/>
            </a:pPr>
            <a:endParaRPr lang="en-US" dirty="0" smtClean="0">
              <a:ea typeface="+mn-ea"/>
              <a:cs typeface="+mn-cs"/>
            </a:endParaRPr>
          </a:p>
          <a:p>
            <a:pPr eaLnBrk="1" fontAlgn="auto" hangingPunct="1">
              <a:spcAft>
                <a:spcPts val="0"/>
              </a:spcAft>
              <a:defRPr/>
            </a:pPr>
            <a:endParaRPr lang="en-US" dirty="0">
              <a:ea typeface="+mn-ea"/>
              <a:cs typeface="+mn-cs"/>
            </a:endParaRPr>
          </a:p>
        </p:txBody>
      </p:sp>
      <p:sp>
        <p:nvSpPr>
          <p:cNvPr id="28676" name="TextBox 1"/>
          <p:cNvSpPr txBox="1">
            <a:spLocks noChangeArrowheads="1"/>
          </p:cNvSpPr>
          <p:nvPr/>
        </p:nvSpPr>
        <p:spPr bwMode="auto">
          <a:xfrm>
            <a:off x="6553200" y="5638800"/>
            <a:ext cx="2443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C0504D"/>
                </a:solidFill>
                <a:latin typeface="Arial" pitchFamily="34" charset="0"/>
              </a:rPr>
              <a:t>Reading: R&amp;N 3.1-3.4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075" y="1600200"/>
            <a:ext cx="8075613"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0" name="Title 5"/>
          <p:cNvSpPr>
            <a:spLocks noGrp="1"/>
          </p:cNvSpPr>
          <p:nvPr>
            <p:ph type="title"/>
          </p:nvPr>
        </p:nvSpPr>
        <p:spPr>
          <a:xfrm>
            <a:off x="361950" y="88900"/>
            <a:ext cx="8153400" cy="1020763"/>
          </a:xfrm>
        </p:spPr>
        <p:txBody>
          <a:bodyPr/>
          <a:lstStyle/>
          <a:p>
            <a:pPr eaLnBrk="1" hangingPunct="1"/>
            <a:r>
              <a:rPr lang="en-US" altLang="en-US" smtClean="0">
                <a:ea typeface="ＭＳ Ｐゴシック" pitchFamily="34" charset="-128"/>
              </a:rPr>
              <a:t>Uniform cost search</a:t>
            </a:r>
          </a:p>
        </p:txBody>
      </p:sp>
      <p:sp>
        <p:nvSpPr>
          <p:cNvPr id="9" name="Rectangle 8"/>
          <p:cNvSpPr/>
          <p:nvPr/>
        </p:nvSpPr>
        <p:spPr>
          <a:xfrm>
            <a:off x="1211263" y="3048000"/>
            <a:ext cx="55626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93" name="TextBox 9"/>
          <p:cNvSpPr txBox="1">
            <a:spLocks noChangeArrowheads="1"/>
          </p:cNvSpPr>
          <p:nvPr/>
        </p:nvSpPr>
        <p:spPr bwMode="auto">
          <a:xfrm>
            <a:off x="4687888" y="2468563"/>
            <a:ext cx="2295525" cy="40005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000">
                <a:solidFill>
                  <a:srgbClr val="FF0000"/>
                </a:solidFill>
                <a:latin typeface="Arial" pitchFamily="34" charset="0"/>
              </a:rPr>
              <a:t>Goal test after pop</a:t>
            </a:r>
          </a:p>
        </p:txBody>
      </p:sp>
      <p:sp>
        <p:nvSpPr>
          <p:cNvPr id="37894" name="TextBox 4"/>
          <p:cNvSpPr txBox="1">
            <a:spLocks noChangeArrowheads="1"/>
          </p:cNvSpPr>
          <p:nvPr/>
        </p:nvSpPr>
        <p:spPr bwMode="auto">
          <a:xfrm>
            <a:off x="5738813" y="533400"/>
            <a:ext cx="34051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000">
                <a:latin typeface="Arial" pitchFamily="34" charset="0"/>
              </a:rPr>
              <a:t>UCS: sort by g</a:t>
            </a:r>
          </a:p>
          <a:p>
            <a:pPr eaLnBrk="1" hangingPunct="1">
              <a:spcBef>
                <a:spcPct val="0"/>
              </a:spcBef>
              <a:buClrTx/>
              <a:buFontTx/>
              <a:buNone/>
            </a:pPr>
            <a:r>
              <a:rPr lang="en-US" altLang="en-US" sz="2000">
                <a:latin typeface="Arial" pitchFamily="34" charset="0"/>
              </a:rPr>
              <a:t>GBFS: identical, use h</a:t>
            </a:r>
          </a:p>
          <a:p>
            <a:pPr eaLnBrk="1" hangingPunct="1">
              <a:spcBef>
                <a:spcPct val="0"/>
              </a:spcBef>
              <a:buClrTx/>
              <a:buFontTx/>
              <a:buNone/>
            </a:pPr>
            <a:r>
              <a:rPr lang="en-US" altLang="en-US" sz="2000">
                <a:latin typeface="Arial" pitchFamily="34" charset="0"/>
              </a:rPr>
              <a:t>A*: identical, but use f = g+h</a:t>
            </a:r>
          </a:p>
        </p:txBody>
      </p:sp>
      <p:cxnSp>
        <p:nvCxnSpPr>
          <p:cNvPr id="7" name="Straight Connector 6"/>
          <p:cNvCxnSpPr/>
          <p:nvPr/>
        </p:nvCxnSpPr>
        <p:spPr>
          <a:xfrm>
            <a:off x="3440112" y="4480560"/>
            <a:ext cx="90328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420813" y="4648200"/>
            <a:ext cx="5056187"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1950" y="88900"/>
            <a:ext cx="8153400" cy="1020763"/>
          </a:xfrm>
        </p:spPr>
        <p:txBody>
          <a:bodyPr/>
          <a:lstStyle/>
          <a:p>
            <a:pPr eaLnBrk="1" hangingPunct="1"/>
            <a:r>
              <a:rPr lang="en-US" altLang="en-US" smtClean="0">
                <a:ea typeface="ＭＳ Ｐゴシック" pitchFamily="34" charset="-128"/>
              </a:rPr>
              <a:t>Depth-limited search &amp; IDS</a:t>
            </a:r>
          </a:p>
        </p:txBody>
      </p:sp>
      <p:pic>
        <p:nvPicPr>
          <p:cNvPr id="38915" name="Picture 4"/>
          <p:cNvPicPr>
            <a:picLocks noChangeAspect="1" noChangeArrowheads="1"/>
          </p:cNvPicPr>
          <p:nvPr/>
        </p:nvPicPr>
        <p:blipFill>
          <a:blip r:embed="rId2">
            <a:extLst>
              <a:ext uri="{28A0092B-C50C-407E-A947-70E740481C1C}">
                <a14:useLocalDpi xmlns:a14="http://schemas.microsoft.com/office/drawing/2010/main" val="0"/>
              </a:ext>
            </a:extLst>
          </a:blip>
          <a:srcRect l="58203" t="36458" r="7422" b="20833"/>
          <a:stretch>
            <a:fillRect/>
          </a:stretch>
        </p:blipFill>
        <p:spPr bwMode="auto">
          <a:xfrm>
            <a:off x="1217613" y="1336675"/>
            <a:ext cx="6705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457325" y="2514600"/>
            <a:ext cx="61722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917" name="TextBox 9"/>
          <p:cNvSpPr txBox="1">
            <a:spLocks noChangeArrowheads="1"/>
          </p:cNvSpPr>
          <p:nvPr/>
        </p:nvSpPr>
        <p:spPr bwMode="auto">
          <a:xfrm>
            <a:off x="6096000" y="3200400"/>
            <a:ext cx="2636838" cy="40005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000">
                <a:solidFill>
                  <a:srgbClr val="FF0000"/>
                </a:solidFill>
                <a:latin typeface="Arial" pitchFamily="34" charset="0"/>
              </a:rPr>
              <a:t>Goal test before push</a:t>
            </a:r>
          </a:p>
        </p:txBody>
      </p:sp>
      <p:pic>
        <p:nvPicPr>
          <p:cNvPr id="38918" name="Picture 4"/>
          <p:cNvPicPr>
            <a:picLocks noChangeAspect="1" noChangeArrowheads="1"/>
          </p:cNvPicPr>
          <p:nvPr/>
        </p:nvPicPr>
        <p:blipFill>
          <a:blip r:embed="rId3">
            <a:extLst>
              <a:ext uri="{28A0092B-C50C-407E-A947-70E740481C1C}">
                <a14:useLocalDpi xmlns:a14="http://schemas.microsoft.com/office/drawing/2010/main" val="0"/>
              </a:ext>
            </a:extLst>
          </a:blip>
          <a:srcRect l="14844" t="18750" r="3125" b="51042"/>
          <a:stretch>
            <a:fillRect/>
          </a:stretch>
        </p:blipFill>
        <p:spPr bwMode="auto">
          <a:xfrm>
            <a:off x="790575" y="4460875"/>
            <a:ext cx="8001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for identical nodes</a:t>
            </a:r>
          </a:p>
        </p:txBody>
      </p:sp>
      <p:sp>
        <p:nvSpPr>
          <p:cNvPr id="3" name="Content Placeholder 2"/>
          <p:cNvSpPr>
            <a:spLocks noGrp="1"/>
          </p:cNvSpPr>
          <p:nvPr>
            <p:ph idx="1"/>
          </p:nvPr>
        </p:nvSpPr>
        <p:spPr>
          <a:xfrm>
            <a:off x="348207" y="1058384"/>
            <a:ext cx="8414793" cy="5331612"/>
          </a:xfrm>
        </p:spPr>
        <p:txBody>
          <a:bodyPr/>
          <a:lstStyle/>
          <a:p>
            <a:r>
              <a:rPr lang="en-US" sz="2400" dirty="0" smtClean="0"/>
              <a:t>It is “easy” to check the fringe/frontier</a:t>
            </a:r>
          </a:p>
          <a:p>
            <a:pPr lvl="1"/>
            <a:r>
              <a:rPr lang="en-US" sz="2000" dirty="0" smtClean="0"/>
              <a:t>Keep a hash table holding all frontier nodes</a:t>
            </a:r>
          </a:p>
          <a:p>
            <a:pPr lvl="2"/>
            <a:r>
              <a:rPr lang="en-US" sz="1600" dirty="0" smtClean="0"/>
              <a:t>Hash size is same O(n) as priority queue, so hash does not increase overall O(n)</a:t>
            </a:r>
          </a:p>
          <a:p>
            <a:pPr lvl="1"/>
            <a:r>
              <a:rPr lang="en-US" sz="2000" dirty="0" smtClean="0"/>
              <a:t>When a node is expanded, remove it from hash</a:t>
            </a:r>
          </a:p>
          <a:p>
            <a:pPr lvl="1"/>
            <a:r>
              <a:rPr lang="en-US" sz="2000" dirty="0" smtClean="0"/>
              <a:t>For each resulting child:</a:t>
            </a:r>
          </a:p>
          <a:p>
            <a:pPr lvl="2"/>
            <a:r>
              <a:rPr lang="en-US" sz="1800" dirty="0" smtClean="0"/>
              <a:t>If child is not in hash, add it to queue and hash</a:t>
            </a:r>
          </a:p>
          <a:p>
            <a:pPr lvl="2"/>
            <a:r>
              <a:rPr lang="en-US" sz="1800" dirty="0" smtClean="0"/>
              <a:t>Else if a lower-score node is in hash, discard the higher-score child</a:t>
            </a:r>
          </a:p>
          <a:p>
            <a:pPr lvl="2"/>
            <a:r>
              <a:rPr lang="en-US" sz="1800" dirty="0" smtClean="0"/>
              <a:t>Else remove the higher-score node from queue and hash, and add the lower-score child to queue and hash</a:t>
            </a:r>
          </a:p>
          <a:p>
            <a:r>
              <a:rPr lang="en-US" sz="2400" dirty="0" smtClean="0"/>
              <a:t>It is memory-intensive to  check explored/expanded</a:t>
            </a:r>
          </a:p>
          <a:p>
            <a:pPr lvl="1"/>
            <a:r>
              <a:rPr lang="en-US" sz="2000" dirty="0" smtClean="0"/>
              <a:t>Keep a hash table holding all expanded nodes (may be HUGE!!)</a:t>
            </a:r>
          </a:p>
          <a:p>
            <a:pPr lvl="1"/>
            <a:r>
              <a:rPr lang="en-US" sz="2000" dirty="0" smtClean="0"/>
              <a:t>When a node is expanded, add it to hash</a:t>
            </a:r>
          </a:p>
          <a:p>
            <a:pPr lvl="2"/>
            <a:r>
              <a:rPr lang="en-US" sz="1800" dirty="0" smtClean="0"/>
              <a:t>For optimal searches, if already in hash, retain in hash the lower-score node</a:t>
            </a:r>
          </a:p>
          <a:p>
            <a:pPr lvl="1"/>
            <a:r>
              <a:rPr lang="en-US" sz="2000" dirty="0" smtClean="0"/>
              <a:t>Discard any resulting child already in hash</a:t>
            </a:r>
          </a:p>
          <a:p>
            <a:pPr lvl="2"/>
            <a:r>
              <a:rPr lang="en-US" sz="1600" dirty="0" smtClean="0"/>
              <a:t>For optimal searches, discard only if node in hash has lower score</a:t>
            </a:r>
          </a:p>
          <a:p>
            <a:pPr lvl="1"/>
            <a:endParaRPr lang="en-US" sz="2400" dirty="0" smtClean="0"/>
          </a:p>
          <a:p>
            <a:pPr lvl="1"/>
            <a:endParaRPr lang="en-US" dirty="0"/>
          </a:p>
        </p:txBody>
      </p:sp>
    </p:spTree>
    <p:extLst>
      <p:ext uri="{BB962C8B-B14F-4D97-AF65-F5344CB8AC3E}">
        <p14:creationId xmlns:p14="http://schemas.microsoft.com/office/powerpoint/2010/main" val="3743514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for search being in a loop</a:t>
            </a:r>
            <a:endParaRPr lang="en-US" dirty="0"/>
          </a:p>
        </p:txBody>
      </p:sp>
      <p:sp>
        <p:nvSpPr>
          <p:cNvPr id="3" name="Content Placeholder 2"/>
          <p:cNvSpPr>
            <a:spLocks noGrp="1"/>
          </p:cNvSpPr>
          <p:nvPr>
            <p:ph idx="1"/>
          </p:nvPr>
        </p:nvSpPr>
        <p:spPr/>
        <p:txBody>
          <a:bodyPr/>
          <a:lstStyle/>
          <a:p>
            <a:r>
              <a:rPr lang="en-US" dirty="0" smtClean="0"/>
              <a:t>It is “easy” to check for search being in a loop</a:t>
            </a:r>
          </a:p>
          <a:p>
            <a:pPr lvl="1"/>
            <a:r>
              <a:rPr lang="en-US" dirty="0" smtClean="0"/>
              <a:t>When a node is expanded, for each child:</a:t>
            </a:r>
          </a:p>
          <a:p>
            <a:pPr lvl="2"/>
            <a:r>
              <a:rPr lang="en-US" dirty="0" smtClean="0"/>
              <a:t>Trace back through parent pointers from child to root</a:t>
            </a:r>
          </a:p>
          <a:p>
            <a:pPr lvl="2"/>
            <a:r>
              <a:rPr lang="en-US" dirty="0" smtClean="0"/>
              <a:t>If an ancestor is identical to the child, search is looping</a:t>
            </a:r>
          </a:p>
          <a:p>
            <a:pPr lvl="3"/>
            <a:r>
              <a:rPr lang="en-US" dirty="0" smtClean="0"/>
              <a:t>Discard child and fail on that branch</a:t>
            </a:r>
          </a:p>
          <a:p>
            <a:pPr lvl="2"/>
            <a:r>
              <a:rPr lang="en-US" dirty="0"/>
              <a:t>T</a:t>
            </a:r>
            <a:r>
              <a:rPr lang="en-US" dirty="0" smtClean="0"/>
              <a:t>ime complexity of child loop check is O( depth(child) )</a:t>
            </a:r>
          </a:p>
          <a:p>
            <a:pPr lvl="2"/>
            <a:r>
              <a:rPr lang="en-US" dirty="0" smtClean="0"/>
              <a:t>Memory consumption is zero</a:t>
            </a:r>
          </a:p>
          <a:p>
            <a:pPr lvl="3"/>
            <a:r>
              <a:rPr lang="en-US" dirty="0" smtClean="0"/>
              <a:t>Assuming good garbage collection</a:t>
            </a:r>
            <a:endParaRPr lang="en-US" dirty="0"/>
          </a:p>
        </p:txBody>
      </p:sp>
    </p:spTree>
    <p:extLst>
      <p:ext uri="{BB962C8B-B14F-4D97-AF65-F5344CB8AC3E}">
        <p14:creationId xmlns:p14="http://schemas.microsoft.com/office/powerpoint/2010/main" val="3536918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347663" y="1058863"/>
            <a:ext cx="8686800" cy="5330825"/>
          </a:xfrm>
        </p:spPr>
        <p:txBody>
          <a:bodyPr rtlCol="0">
            <a:normAutofit lnSpcReduction="10000"/>
          </a:bodyPr>
          <a:lstStyle/>
          <a:p>
            <a:pPr eaLnBrk="1" fontAlgn="auto" hangingPunct="1">
              <a:spcAft>
                <a:spcPts val="0"/>
              </a:spcAft>
              <a:buFont typeface="Arial"/>
              <a:buChar char="•"/>
              <a:defRPr/>
            </a:pPr>
            <a:r>
              <a:rPr lang="en-US" altLang="en-US" sz="2400" dirty="0" smtClean="0">
                <a:ea typeface="ＭＳ Ｐゴシック" pitchFamily="34" charset="-128"/>
                <a:cs typeface="+mn-cs"/>
              </a:rPr>
              <a:t>For DFS, BFS, DLS, and IDS, the goal test is done when the child node is generated.</a:t>
            </a:r>
          </a:p>
          <a:p>
            <a:pPr lvl="1" eaLnBrk="1" fontAlgn="auto" hangingPunct="1">
              <a:spcAft>
                <a:spcPts val="0"/>
              </a:spcAft>
              <a:buFont typeface="Arial"/>
              <a:buChar char="–"/>
              <a:defRPr/>
            </a:pPr>
            <a:r>
              <a:rPr lang="en-US" altLang="en-US" sz="2000" dirty="0" smtClean="0">
                <a:ea typeface="ＭＳ Ｐゴシック" pitchFamily="34" charset="-128"/>
              </a:rPr>
              <a:t>These are not optimal searches in the general case.</a:t>
            </a:r>
          </a:p>
          <a:p>
            <a:pPr lvl="1" eaLnBrk="1" fontAlgn="auto" hangingPunct="1">
              <a:spcAft>
                <a:spcPts val="0"/>
              </a:spcAft>
              <a:buFont typeface="Arial"/>
              <a:buChar char="–"/>
              <a:defRPr/>
            </a:pPr>
            <a:r>
              <a:rPr lang="en-US" altLang="en-US" sz="2000" dirty="0" smtClean="0">
                <a:ea typeface="ＭＳ Ｐゴシック" pitchFamily="34" charset="-128"/>
              </a:rPr>
              <a:t>BFS and IDS are optimal if cost is a function of depth only; then, optimal goals are also shallowest goals and so will be found first</a:t>
            </a:r>
          </a:p>
          <a:p>
            <a:pPr eaLnBrk="1" fontAlgn="auto" hangingPunct="1">
              <a:spcAft>
                <a:spcPts val="0"/>
              </a:spcAft>
              <a:buFont typeface="Arial"/>
              <a:buChar char="•"/>
              <a:defRPr/>
            </a:pPr>
            <a:endParaRPr lang="en-US" altLang="en-US" sz="2400" dirty="0" smtClean="0">
              <a:ea typeface="ＭＳ Ｐゴシック" pitchFamily="34" charset="-128"/>
              <a:cs typeface="+mn-cs"/>
            </a:endParaRPr>
          </a:p>
          <a:p>
            <a:pPr eaLnBrk="1" fontAlgn="auto" hangingPunct="1">
              <a:spcAft>
                <a:spcPts val="0"/>
              </a:spcAft>
              <a:buFont typeface="Arial"/>
              <a:buChar char="•"/>
              <a:defRPr/>
            </a:pPr>
            <a:r>
              <a:rPr lang="en-US" altLang="en-US" sz="2400" dirty="0" smtClean="0">
                <a:ea typeface="ＭＳ Ｐゴシック" pitchFamily="34" charset="-128"/>
                <a:cs typeface="+mn-cs"/>
              </a:rPr>
              <a:t>For GBFS the behavior is the same whether the goal test is done when the node is generated or when it is removed </a:t>
            </a:r>
          </a:p>
          <a:p>
            <a:pPr lvl="1" eaLnBrk="1" fontAlgn="auto" hangingPunct="1">
              <a:spcAft>
                <a:spcPts val="0"/>
              </a:spcAft>
              <a:buFont typeface="Arial"/>
              <a:buChar char="–"/>
              <a:defRPr/>
            </a:pPr>
            <a:r>
              <a:rPr lang="en-US" altLang="en-US" sz="2000" dirty="0" smtClean="0">
                <a:ea typeface="ＭＳ Ｐゴシック" pitchFamily="34" charset="-128"/>
              </a:rPr>
              <a:t>h(goal)=0 so any goal will be at the front of the queue anyway.</a:t>
            </a:r>
          </a:p>
          <a:p>
            <a:pPr eaLnBrk="1" fontAlgn="auto" hangingPunct="1">
              <a:spcAft>
                <a:spcPts val="0"/>
              </a:spcAft>
              <a:buFont typeface="Arial"/>
              <a:buChar char="•"/>
              <a:defRPr/>
            </a:pPr>
            <a:endParaRPr lang="en-US" altLang="en-US" sz="2400" dirty="0" smtClean="0">
              <a:ea typeface="ＭＳ Ｐゴシック" pitchFamily="34" charset="-128"/>
              <a:cs typeface="+mn-cs"/>
            </a:endParaRPr>
          </a:p>
          <a:p>
            <a:pPr eaLnBrk="1" fontAlgn="auto" hangingPunct="1">
              <a:spcAft>
                <a:spcPts val="0"/>
              </a:spcAft>
              <a:buFont typeface="Arial"/>
              <a:buChar char="•"/>
              <a:defRPr/>
            </a:pPr>
            <a:r>
              <a:rPr lang="en-US" altLang="en-US" sz="2400" dirty="0" smtClean="0">
                <a:ea typeface="ＭＳ Ｐゴシック" pitchFamily="34" charset="-128"/>
                <a:cs typeface="+mn-cs"/>
              </a:rPr>
              <a:t>For UCS and A* the goal test is done when the node is removed from the queue.</a:t>
            </a:r>
          </a:p>
          <a:p>
            <a:pPr lvl="1" eaLnBrk="1" fontAlgn="auto" hangingPunct="1">
              <a:spcAft>
                <a:spcPts val="0"/>
              </a:spcAft>
              <a:buFont typeface="Arial"/>
              <a:buChar char="–"/>
              <a:defRPr/>
            </a:pPr>
            <a:r>
              <a:rPr lang="en-US" altLang="en-US" sz="2000" dirty="0" smtClean="0">
                <a:ea typeface="ＭＳ Ｐゴシック" pitchFamily="34" charset="-128"/>
              </a:rPr>
              <a:t>This precaution avoids finding a short expensive path before a long cheap path.</a:t>
            </a:r>
          </a:p>
          <a:p>
            <a:pPr lvl="1" eaLnBrk="1" fontAlgn="auto" hangingPunct="1">
              <a:spcAft>
                <a:spcPts val="0"/>
              </a:spcAft>
              <a:buFont typeface="Arial"/>
              <a:buChar char="–"/>
              <a:defRPr/>
            </a:pPr>
            <a:endParaRPr lang="en-US" altLang="en-US" sz="2000" dirty="0" smtClean="0">
              <a:ea typeface="ＭＳ Ｐゴシック" pitchFamily="34" charset="-128"/>
            </a:endParaRPr>
          </a:p>
        </p:txBody>
      </p:sp>
      <p:sp>
        <p:nvSpPr>
          <p:cNvPr id="39939" name="Title 1"/>
          <p:cNvSpPr>
            <a:spLocks noGrp="1"/>
          </p:cNvSpPr>
          <p:nvPr>
            <p:ph type="title"/>
          </p:nvPr>
        </p:nvSpPr>
        <p:spPr>
          <a:xfrm>
            <a:off x="374650" y="88900"/>
            <a:ext cx="8153400" cy="1020763"/>
          </a:xfrm>
        </p:spPr>
        <p:txBody>
          <a:bodyPr/>
          <a:lstStyle/>
          <a:p>
            <a:r>
              <a:rPr lang="en-US" altLang="en-US" smtClean="0">
                <a:ea typeface="ＭＳ Ｐゴシック" pitchFamily="34" charset="-128"/>
              </a:rPr>
              <a:t>When to do Goal-Test?  Summary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TextBox 3"/>
          <p:cNvSpPr txBox="1">
            <a:spLocks noChangeArrowheads="1"/>
          </p:cNvSpPr>
          <p:nvPr/>
        </p:nvSpPr>
        <p:spPr bwMode="auto">
          <a:xfrm>
            <a:off x="457200" y="762000"/>
            <a:ext cx="6477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9600">
                <a:latin typeface="Arial" pitchFamily="34" charset="0"/>
              </a:rPr>
              <a:t>BREADTH-</a:t>
            </a:r>
          </a:p>
          <a:p>
            <a:pPr eaLnBrk="1" hangingPunct="1">
              <a:spcBef>
                <a:spcPct val="0"/>
              </a:spcBef>
              <a:buClrTx/>
              <a:buFontTx/>
              <a:buNone/>
            </a:pPr>
            <a:r>
              <a:rPr lang="en-US" altLang="en-US" sz="9600">
                <a:latin typeface="Arial" pitchFamily="34" charset="0"/>
              </a:rPr>
              <a:t>  FIRST</a:t>
            </a:r>
          </a:p>
          <a:p>
            <a:pPr eaLnBrk="1" hangingPunct="1">
              <a:spcBef>
                <a:spcPct val="0"/>
              </a:spcBef>
              <a:buClrTx/>
              <a:buFontTx/>
              <a:buNone/>
            </a:pPr>
            <a:r>
              <a:rPr lang="en-US" altLang="en-US" sz="9600">
                <a:latin typeface="Arial" pitchFamily="34" charset="0"/>
              </a:rPr>
              <a:t>SEARCH</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Breadth-first search</a:t>
            </a:r>
          </a:p>
        </p:txBody>
      </p:sp>
      <p:sp>
        <p:nvSpPr>
          <p:cNvPr id="41987" name="Rectangle 3"/>
          <p:cNvSpPr>
            <a:spLocks noGrp="1" noChangeArrowheads="1"/>
          </p:cNvSpPr>
          <p:nvPr>
            <p:ph idx="1"/>
          </p:nvPr>
        </p:nvSpPr>
        <p:spPr>
          <a:xfrm>
            <a:off x="347663" y="1058863"/>
            <a:ext cx="8686800" cy="5330825"/>
          </a:xfrm>
        </p:spPr>
        <p:txBody>
          <a:bodyPr/>
          <a:lstStyle/>
          <a:p>
            <a:pPr eaLnBrk="1" hangingPunct="1"/>
            <a:r>
              <a:rPr lang="en-US" altLang="en-US" sz="2400" smtClean="0">
                <a:ea typeface="ＭＳ Ｐゴシック" pitchFamily="34" charset="-128"/>
              </a:rPr>
              <a:t>Expand shallowest unexpanded node</a:t>
            </a:r>
          </a:p>
          <a:p>
            <a:pPr eaLnBrk="1" hangingPunct="1"/>
            <a:r>
              <a:rPr lang="en-US" altLang="en-US" sz="2400" smtClean="0">
                <a:ea typeface="ＭＳ Ｐゴシック" pitchFamily="34" charset="-128"/>
              </a:rPr>
              <a:t>Frontier: nodes waiting in a queue to be explored</a:t>
            </a:r>
          </a:p>
          <a:p>
            <a:pPr lvl="1" eaLnBrk="1" hangingPunct="1"/>
            <a:r>
              <a:rPr lang="en-US" altLang="en-US" sz="2000" smtClean="0">
                <a:ea typeface="ＭＳ Ｐゴシック" pitchFamily="34" charset="-128"/>
              </a:rPr>
              <a:t>also called Fringe, or </a:t>
            </a:r>
            <a:r>
              <a:rPr lang="en-US" altLang="en-US" sz="2000" smtClean="0">
                <a:solidFill>
                  <a:srgbClr val="C0504D"/>
                </a:solidFill>
                <a:ea typeface="ＭＳ Ｐゴシック" pitchFamily="34" charset="-128"/>
              </a:rPr>
              <a:t>OPEN</a:t>
            </a:r>
          </a:p>
          <a:p>
            <a:pPr eaLnBrk="1" hangingPunct="1"/>
            <a:r>
              <a:rPr lang="en-US" altLang="en-US" sz="2400" smtClean="0">
                <a:solidFill>
                  <a:schemeClr val="accent2"/>
                </a:solidFill>
                <a:ea typeface="ＭＳ Ｐゴシック" pitchFamily="34" charset="-128"/>
              </a:rPr>
              <a:t>Implementation</a:t>
            </a:r>
            <a:r>
              <a:rPr lang="en-US" altLang="en-US" sz="2400" smtClean="0">
                <a:ea typeface="ＭＳ Ｐゴシック" pitchFamily="34" charset="-128"/>
              </a:rPr>
              <a:t>:</a:t>
            </a:r>
          </a:p>
          <a:p>
            <a:pPr lvl="1" eaLnBrk="1" hangingPunct="1"/>
            <a:r>
              <a:rPr lang="en-US" altLang="en-US" sz="2000" i="1" smtClean="0">
                <a:ea typeface="ＭＳ Ｐゴシック" pitchFamily="34" charset="-128"/>
              </a:rPr>
              <a:t>Frontier </a:t>
            </a:r>
            <a:r>
              <a:rPr lang="en-US" altLang="en-US" sz="2000" smtClean="0">
                <a:ea typeface="ＭＳ Ｐゴシック" pitchFamily="34" charset="-128"/>
              </a:rPr>
              <a:t>is a first-in-first-out (FIFO) queue (new successors go at end)</a:t>
            </a:r>
          </a:p>
          <a:p>
            <a:pPr lvl="1" eaLnBrk="1" hangingPunct="1"/>
            <a:r>
              <a:rPr lang="en-US" altLang="en-US" sz="2000" smtClean="0">
                <a:ea typeface="ＭＳ Ｐゴシック" pitchFamily="34" charset="-128"/>
              </a:rPr>
              <a:t>Goal test when </a:t>
            </a:r>
            <a:r>
              <a:rPr lang="en-US" altLang="en-US" sz="2000" smtClean="0">
                <a:solidFill>
                  <a:srgbClr val="C0504D"/>
                </a:solidFill>
                <a:ea typeface="ＭＳ Ｐゴシック" pitchFamily="34" charset="-128"/>
              </a:rPr>
              <a:t>inserted</a:t>
            </a:r>
          </a:p>
        </p:txBody>
      </p:sp>
      <p:pic>
        <p:nvPicPr>
          <p:cNvPr id="41988" name="Picture 4" descr="bfs-progress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75" y="3648075"/>
            <a:ext cx="4267200"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5"/>
          <p:cNvSpPr txBox="1">
            <a:spLocks noChangeArrowheads="1"/>
          </p:cNvSpPr>
          <p:nvPr/>
        </p:nvSpPr>
        <p:spPr bwMode="auto">
          <a:xfrm>
            <a:off x="304800" y="3748088"/>
            <a:ext cx="25019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solidFill>
                  <a:srgbClr val="FF0000"/>
                </a:solidFill>
                <a:latin typeface="Tahoma" pitchFamily="34" charset="0"/>
              </a:rPr>
              <a:t>Initial state = A</a:t>
            </a:r>
          </a:p>
          <a:p>
            <a:pPr>
              <a:spcBef>
                <a:spcPct val="0"/>
              </a:spcBef>
              <a:buClrTx/>
              <a:buFontTx/>
              <a:buNone/>
            </a:pPr>
            <a:r>
              <a:rPr lang="en-US" altLang="en-US" sz="1800">
                <a:solidFill>
                  <a:srgbClr val="FF0000"/>
                </a:solidFill>
                <a:latin typeface="Tahoma" pitchFamily="34" charset="0"/>
              </a:rPr>
              <a:t>Is A a goal state?</a:t>
            </a:r>
          </a:p>
          <a:p>
            <a:pPr>
              <a:spcBef>
                <a:spcPct val="0"/>
              </a:spcBef>
              <a:buClrTx/>
              <a:buFontTx/>
              <a:buNone/>
            </a:pPr>
            <a:endParaRPr lang="en-US" altLang="en-US" sz="1800">
              <a:solidFill>
                <a:srgbClr val="FF0000"/>
              </a:solidFill>
              <a:latin typeface="Tahoma" pitchFamily="34" charset="0"/>
            </a:endParaRPr>
          </a:p>
          <a:p>
            <a:pPr>
              <a:spcBef>
                <a:spcPct val="0"/>
              </a:spcBef>
              <a:buClrTx/>
              <a:buFontTx/>
              <a:buNone/>
            </a:pPr>
            <a:r>
              <a:rPr lang="en-US" altLang="en-US" sz="1800">
                <a:solidFill>
                  <a:srgbClr val="FF0000"/>
                </a:solidFill>
                <a:latin typeface="Tahoma" pitchFamily="34" charset="0"/>
              </a:rPr>
              <a:t>Put A at end of queue:</a:t>
            </a:r>
          </a:p>
          <a:p>
            <a:pPr>
              <a:spcBef>
                <a:spcPct val="0"/>
              </a:spcBef>
              <a:buClrTx/>
              <a:buFontTx/>
              <a:buNone/>
            </a:pPr>
            <a:r>
              <a:rPr lang="en-US" altLang="en-US" sz="1800">
                <a:solidFill>
                  <a:srgbClr val="FF0000"/>
                </a:solidFill>
                <a:latin typeface="Tahoma" pitchFamily="34" charset="0"/>
              </a:rPr>
              <a:t>Frontier = [A]</a:t>
            </a:r>
          </a:p>
        </p:txBody>
      </p:sp>
      <p:sp>
        <p:nvSpPr>
          <p:cNvPr id="41990" name="TextBox 6"/>
          <p:cNvSpPr txBox="1">
            <a:spLocks noChangeArrowheads="1"/>
          </p:cNvSpPr>
          <p:nvPr/>
        </p:nvSpPr>
        <p:spPr bwMode="auto">
          <a:xfrm>
            <a:off x="6172200" y="3429000"/>
            <a:ext cx="289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Tahoma" pitchFamily="34" charset="0"/>
              </a:rPr>
              <a:t>Future= green dotted circles</a:t>
            </a:r>
          </a:p>
          <a:p>
            <a:pPr eaLnBrk="1" hangingPunct="1">
              <a:spcBef>
                <a:spcPct val="0"/>
              </a:spcBef>
              <a:buClrTx/>
              <a:buFontTx/>
              <a:buNone/>
            </a:pPr>
            <a:r>
              <a:rPr lang="en-US" altLang="en-US" sz="1400">
                <a:latin typeface="Tahoma" pitchFamily="34" charset="0"/>
              </a:rPr>
              <a:t>Frontier=white nodes</a:t>
            </a:r>
          </a:p>
          <a:p>
            <a:pPr eaLnBrk="1" hangingPunct="1">
              <a:spcBef>
                <a:spcPct val="0"/>
              </a:spcBef>
              <a:buClrTx/>
              <a:buFontTx/>
              <a:buNone/>
            </a:pPr>
            <a:r>
              <a:rPr lang="en-US" altLang="en-US" sz="1400">
                <a:latin typeface="Tahoma" pitchFamily="34" charset="0"/>
              </a:rPr>
              <a:t>Expanded/active=gray nodes</a:t>
            </a:r>
          </a:p>
          <a:p>
            <a:pPr eaLnBrk="1" hangingPunct="1">
              <a:spcBef>
                <a:spcPct val="0"/>
              </a:spcBef>
              <a:buClrTx/>
              <a:buFontTx/>
              <a:buNone/>
            </a:pPr>
            <a:r>
              <a:rPr lang="en-US" altLang="en-US" sz="1400">
                <a:latin typeface="Tahoma" pitchFamily="34" charset="0"/>
              </a:rPr>
              <a:t>Forgotten/reclaimed= black nodes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bfs-progress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657600"/>
            <a:ext cx="43434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Breadth-first search</a:t>
            </a:r>
          </a:p>
        </p:txBody>
      </p:sp>
      <p:sp>
        <p:nvSpPr>
          <p:cNvPr id="43012" name="Rectangle 3"/>
          <p:cNvSpPr>
            <a:spLocks noGrp="1" noChangeArrowheads="1"/>
          </p:cNvSpPr>
          <p:nvPr>
            <p:ph idx="1"/>
          </p:nvPr>
        </p:nvSpPr>
        <p:spPr>
          <a:xfrm>
            <a:off x="347663" y="1058863"/>
            <a:ext cx="8686800" cy="5330825"/>
          </a:xfrm>
        </p:spPr>
        <p:txBody>
          <a:bodyPr/>
          <a:lstStyle/>
          <a:p>
            <a:pPr eaLnBrk="1" hangingPunct="1"/>
            <a:r>
              <a:rPr lang="en-US" altLang="en-US" sz="2400" smtClean="0">
                <a:ea typeface="ＭＳ Ｐゴシック" pitchFamily="34" charset="-128"/>
              </a:rPr>
              <a:t>Expand shallowest unexpanded node</a:t>
            </a:r>
          </a:p>
          <a:p>
            <a:pPr eaLnBrk="1" hangingPunct="1"/>
            <a:r>
              <a:rPr lang="en-US" altLang="en-US" sz="2400" smtClean="0">
                <a:ea typeface="ＭＳ Ｐゴシック" pitchFamily="34" charset="-128"/>
              </a:rPr>
              <a:t>Frontier: nodes waiting in a queue to be explored</a:t>
            </a:r>
          </a:p>
          <a:p>
            <a:pPr lvl="1" eaLnBrk="1" hangingPunct="1"/>
            <a:r>
              <a:rPr lang="en-US" altLang="en-US" sz="2000" smtClean="0">
                <a:ea typeface="ＭＳ Ｐゴシック" pitchFamily="34" charset="-128"/>
              </a:rPr>
              <a:t>also called Fringe, or </a:t>
            </a:r>
            <a:r>
              <a:rPr lang="en-US" altLang="en-US" sz="2000" smtClean="0">
                <a:solidFill>
                  <a:srgbClr val="C0504D"/>
                </a:solidFill>
                <a:ea typeface="ＭＳ Ｐゴシック" pitchFamily="34" charset="-128"/>
              </a:rPr>
              <a:t>OPEN</a:t>
            </a:r>
          </a:p>
          <a:p>
            <a:pPr eaLnBrk="1" hangingPunct="1"/>
            <a:r>
              <a:rPr lang="en-US" altLang="en-US" sz="2400" smtClean="0">
                <a:solidFill>
                  <a:schemeClr val="accent2"/>
                </a:solidFill>
                <a:ea typeface="ＭＳ Ｐゴシック" pitchFamily="34" charset="-128"/>
              </a:rPr>
              <a:t>Implementation</a:t>
            </a:r>
            <a:r>
              <a:rPr lang="en-US" altLang="en-US" sz="2400" smtClean="0">
                <a:ea typeface="ＭＳ Ｐゴシック" pitchFamily="34" charset="-128"/>
              </a:rPr>
              <a:t>:</a:t>
            </a:r>
          </a:p>
          <a:p>
            <a:pPr lvl="1" eaLnBrk="1" hangingPunct="1"/>
            <a:r>
              <a:rPr lang="en-US" altLang="en-US" sz="2000" i="1" smtClean="0">
                <a:ea typeface="ＭＳ Ｐゴシック" pitchFamily="34" charset="-128"/>
              </a:rPr>
              <a:t>Frontier </a:t>
            </a:r>
            <a:r>
              <a:rPr lang="en-US" altLang="en-US" sz="2000" smtClean="0">
                <a:ea typeface="ＭＳ Ｐゴシック" pitchFamily="34" charset="-128"/>
              </a:rPr>
              <a:t>is a first-in-first-out (FIFO) queue (new successors go at end)</a:t>
            </a:r>
          </a:p>
          <a:p>
            <a:pPr lvl="1" eaLnBrk="1" hangingPunct="1"/>
            <a:r>
              <a:rPr lang="en-US" altLang="en-US" sz="2000" smtClean="0">
                <a:ea typeface="ＭＳ Ｐゴシック" pitchFamily="34" charset="-128"/>
              </a:rPr>
              <a:t>Goal test when </a:t>
            </a:r>
            <a:r>
              <a:rPr lang="en-US" altLang="en-US" sz="2000" smtClean="0">
                <a:solidFill>
                  <a:srgbClr val="C0504D"/>
                </a:solidFill>
                <a:ea typeface="ＭＳ Ｐゴシック" pitchFamily="34" charset="-128"/>
              </a:rPr>
              <a:t>inserted</a:t>
            </a:r>
          </a:p>
        </p:txBody>
      </p:sp>
      <p:sp>
        <p:nvSpPr>
          <p:cNvPr id="43013" name="Text Box 5"/>
          <p:cNvSpPr txBox="1">
            <a:spLocks noChangeArrowheads="1"/>
          </p:cNvSpPr>
          <p:nvPr/>
        </p:nvSpPr>
        <p:spPr bwMode="auto">
          <a:xfrm>
            <a:off x="304800" y="3748088"/>
            <a:ext cx="27051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solidFill>
                  <a:srgbClr val="FF0000"/>
                </a:solidFill>
                <a:latin typeface="Tahoma" pitchFamily="34" charset="0"/>
              </a:rPr>
              <a:t>Expand A to B,C</a:t>
            </a:r>
          </a:p>
          <a:p>
            <a:pPr>
              <a:spcBef>
                <a:spcPct val="0"/>
              </a:spcBef>
              <a:buClrTx/>
              <a:buFontTx/>
              <a:buNone/>
            </a:pPr>
            <a:r>
              <a:rPr lang="en-US" altLang="en-US" sz="1800">
                <a:solidFill>
                  <a:srgbClr val="FF0000"/>
                </a:solidFill>
                <a:latin typeface="Tahoma" pitchFamily="34" charset="0"/>
              </a:rPr>
              <a:t>Is B or C a goal state?</a:t>
            </a:r>
          </a:p>
          <a:p>
            <a:pPr>
              <a:spcBef>
                <a:spcPct val="0"/>
              </a:spcBef>
              <a:buClrTx/>
              <a:buFontTx/>
              <a:buNone/>
            </a:pPr>
            <a:endParaRPr lang="en-US" altLang="en-US" sz="1800">
              <a:solidFill>
                <a:srgbClr val="FF0000"/>
              </a:solidFill>
              <a:latin typeface="Tahoma" pitchFamily="34" charset="0"/>
            </a:endParaRPr>
          </a:p>
          <a:p>
            <a:pPr>
              <a:spcBef>
                <a:spcPct val="0"/>
              </a:spcBef>
              <a:buClrTx/>
              <a:buFontTx/>
              <a:buNone/>
            </a:pPr>
            <a:r>
              <a:rPr lang="en-US" altLang="en-US" sz="1800">
                <a:solidFill>
                  <a:srgbClr val="FF0000"/>
                </a:solidFill>
                <a:latin typeface="Tahoma" pitchFamily="34" charset="0"/>
              </a:rPr>
              <a:t>Put B,C at end of queue:</a:t>
            </a:r>
          </a:p>
          <a:p>
            <a:pPr>
              <a:spcBef>
                <a:spcPct val="0"/>
              </a:spcBef>
              <a:buClrTx/>
              <a:buFontTx/>
              <a:buNone/>
            </a:pPr>
            <a:r>
              <a:rPr lang="en-US" altLang="en-US" sz="1800">
                <a:solidFill>
                  <a:srgbClr val="FF0000"/>
                </a:solidFill>
                <a:latin typeface="Tahoma" pitchFamily="34" charset="0"/>
              </a:rPr>
              <a:t>Frontier = [B,C]</a:t>
            </a:r>
          </a:p>
        </p:txBody>
      </p:sp>
      <p:sp>
        <p:nvSpPr>
          <p:cNvPr id="43014" name="TextBox 6"/>
          <p:cNvSpPr txBox="1">
            <a:spLocks noChangeArrowheads="1"/>
          </p:cNvSpPr>
          <p:nvPr/>
        </p:nvSpPr>
        <p:spPr bwMode="auto">
          <a:xfrm>
            <a:off x="6172200" y="3429000"/>
            <a:ext cx="289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Tahoma" pitchFamily="34" charset="0"/>
              </a:rPr>
              <a:t>Future= green dotted circles</a:t>
            </a:r>
          </a:p>
          <a:p>
            <a:pPr eaLnBrk="1" hangingPunct="1">
              <a:spcBef>
                <a:spcPct val="0"/>
              </a:spcBef>
              <a:buClrTx/>
              <a:buFontTx/>
              <a:buNone/>
            </a:pPr>
            <a:r>
              <a:rPr lang="en-US" altLang="en-US" sz="1400">
                <a:latin typeface="Tahoma" pitchFamily="34" charset="0"/>
              </a:rPr>
              <a:t>Frontier=white nodes</a:t>
            </a:r>
          </a:p>
          <a:p>
            <a:pPr eaLnBrk="1" hangingPunct="1">
              <a:spcBef>
                <a:spcPct val="0"/>
              </a:spcBef>
              <a:buClrTx/>
              <a:buFontTx/>
              <a:buNone/>
            </a:pPr>
            <a:r>
              <a:rPr lang="en-US" altLang="en-US" sz="1400">
                <a:latin typeface="Tahoma" pitchFamily="34" charset="0"/>
              </a:rPr>
              <a:t>Expanded/active=gray nodes</a:t>
            </a:r>
          </a:p>
          <a:p>
            <a:pPr eaLnBrk="1" hangingPunct="1">
              <a:spcBef>
                <a:spcPct val="0"/>
              </a:spcBef>
              <a:buClrTx/>
              <a:buFontTx/>
              <a:buNone/>
            </a:pPr>
            <a:r>
              <a:rPr lang="en-US" altLang="en-US" sz="1400">
                <a:latin typeface="Tahoma" pitchFamily="34" charset="0"/>
              </a:rPr>
              <a:t>Forgotten/reclaimed= black nodes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Breadth-first search</a:t>
            </a:r>
          </a:p>
        </p:txBody>
      </p:sp>
      <p:sp>
        <p:nvSpPr>
          <p:cNvPr id="44035" name="Rectangle 3"/>
          <p:cNvSpPr>
            <a:spLocks noGrp="1" noChangeArrowheads="1"/>
          </p:cNvSpPr>
          <p:nvPr>
            <p:ph idx="1"/>
          </p:nvPr>
        </p:nvSpPr>
        <p:spPr>
          <a:xfrm>
            <a:off x="347663" y="1058863"/>
            <a:ext cx="8686800" cy="5330825"/>
          </a:xfrm>
        </p:spPr>
        <p:txBody>
          <a:bodyPr/>
          <a:lstStyle/>
          <a:p>
            <a:pPr eaLnBrk="1" hangingPunct="1"/>
            <a:r>
              <a:rPr lang="en-US" altLang="en-US" sz="2400" smtClean="0">
                <a:ea typeface="ＭＳ Ｐゴシック" pitchFamily="34" charset="-128"/>
              </a:rPr>
              <a:t>Expand shallowest unexpanded node</a:t>
            </a:r>
          </a:p>
          <a:p>
            <a:pPr eaLnBrk="1" hangingPunct="1"/>
            <a:r>
              <a:rPr lang="en-US" altLang="en-US" sz="2400" smtClean="0">
                <a:ea typeface="ＭＳ Ｐゴシック" pitchFamily="34" charset="-128"/>
              </a:rPr>
              <a:t>Frontier: nodes waiting in a queue to be explored</a:t>
            </a:r>
          </a:p>
          <a:p>
            <a:pPr lvl="1" eaLnBrk="1" hangingPunct="1"/>
            <a:r>
              <a:rPr lang="en-US" altLang="en-US" sz="2000" smtClean="0">
                <a:ea typeface="ＭＳ Ｐゴシック" pitchFamily="34" charset="-128"/>
              </a:rPr>
              <a:t>also called Fringe, or </a:t>
            </a:r>
            <a:r>
              <a:rPr lang="en-US" altLang="en-US" sz="2000" smtClean="0">
                <a:solidFill>
                  <a:srgbClr val="C0504D"/>
                </a:solidFill>
                <a:ea typeface="ＭＳ Ｐゴシック" pitchFamily="34" charset="-128"/>
              </a:rPr>
              <a:t>OPEN</a:t>
            </a:r>
          </a:p>
          <a:p>
            <a:pPr eaLnBrk="1" hangingPunct="1"/>
            <a:r>
              <a:rPr lang="en-US" altLang="en-US" sz="2400" smtClean="0">
                <a:solidFill>
                  <a:schemeClr val="accent2"/>
                </a:solidFill>
                <a:ea typeface="ＭＳ Ｐゴシック" pitchFamily="34" charset="-128"/>
              </a:rPr>
              <a:t>Implementation</a:t>
            </a:r>
            <a:r>
              <a:rPr lang="en-US" altLang="en-US" sz="2400" smtClean="0">
                <a:ea typeface="ＭＳ Ｐゴシック" pitchFamily="34" charset="-128"/>
              </a:rPr>
              <a:t>:</a:t>
            </a:r>
          </a:p>
          <a:p>
            <a:pPr lvl="1" eaLnBrk="1" hangingPunct="1"/>
            <a:r>
              <a:rPr lang="en-US" altLang="en-US" sz="2000" i="1" smtClean="0">
                <a:ea typeface="ＭＳ Ｐゴシック" pitchFamily="34" charset="-128"/>
              </a:rPr>
              <a:t>Frontier </a:t>
            </a:r>
            <a:r>
              <a:rPr lang="en-US" altLang="en-US" sz="2000" smtClean="0">
                <a:ea typeface="ＭＳ Ｐゴシック" pitchFamily="34" charset="-128"/>
              </a:rPr>
              <a:t>is a first-in-first-out (FIFO) queue (new successors go at end)</a:t>
            </a:r>
          </a:p>
          <a:p>
            <a:pPr lvl="1" eaLnBrk="1" hangingPunct="1"/>
            <a:r>
              <a:rPr lang="en-US" altLang="en-US" sz="2000" smtClean="0">
                <a:ea typeface="ＭＳ Ｐゴシック" pitchFamily="34" charset="-128"/>
              </a:rPr>
              <a:t>Goal test when </a:t>
            </a:r>
            <a:r>
              <a:rPr lang="en-US" altLang="en-US" sz="2000" smtClean="0">
                <a:solidFill>
                  <a:srgbClr val="C0504D"/>
                </a:solidFill>
                <a:ea typeface="ＭＳ Ｐゴシック" pitchFamily="34" charset="-128"/>
              </a:rPr>
              <a:t>inserted</a:t>
            </a:r>
          </a:p>
        </p:txBody>
      </p:sp>
      <p:pic>
        <p:nvPicPr>
          <p:cNvPr id="44036" name="Picture 2" descr="bfs-progress3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657600"/>
            <a:ext cx="4343400"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5"/>
          <p:cNvSpPr txBox="1">
            <a:spLocks noChangeArrowheads="1"/>
          </p:cNvSpPr>
          <p:nvPr/>
        </p:nvSpPr>
        <p:spPr bwMode="auto">
          <a:xfrm>
            <a:off x="304800" y="3748088"/>
            <a:ext cx="271303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solidFill>
                  <a:srgbClr val="FF0000"/>
                </a:solidFill>
                <a:latin typeface="Tahoma" pitchFamily="34" charset="0"/>
              </a:rPr>
              <a:t>Expand B to D,E</a:t>
            </a:r>
          </a:p>
          <a:p>
            <a:pPr>
              <a:spcBef>
                <a:spcPct val="0"/>
              </a:spcBef>
              <a:buClrTx/>
              <a:buFontTx/>
              <a:buNone/>
            </a:pPr>
            <a:r>
              <a:rPr lang="en-US" altLang="en-US" sz="1800">
                <a:solidFill>
                  <a:srgbClr val="FF0000"/>
                </a:solidFill>
                <a:latin typeface="Tahoma" pitchFamily="34" charset="0"/>
              </a:rPr>
              <a:t>Is D or E a goal state?</a:t>
            </a:r>
          </a:p>
          <a:p>
            <a:pPr>
              <a:spcBef>
                <a:spcPct val="0"/>
              </a:spcBef>
              <a:buClrTx/>
              <a:buFontTx/>
              <a:buNone/>
            </a:pPr>
            <a:endParaRPr lang="en-US" altLang="en-US" sz="1800">
              <a:solidFill>
                <a:srgbClr val="FF0000"/>
              </a:solidFill>
              <a:latin typeface="Tahoma" pitchFamily="34" charset="0"/>
            </a:endParaRPr>
          </a:p>
          <a:p>
            <a:pPr>
              <a:spcBef>
                <a:spcPct val="0"/>
              </a:spcBef>
              <a:buClrTx/>
              <a:buFontTx/>
              <a:buNone/>
            </a:pPr>
            <a:r>
              <a:rPr lang="en-US" altLang="en-US" sz="1800">
                <a:solidFill>
                  <a:srgbClr val="FF0000"/>
                </a:solidFill>
                <a:latin typeface="Tahoma" pitchFamily="34" charset="0"/>
              </a:rPr>
              <a:t>Put D,E at end of queue:</a:t>
            </a:r>
          </a:p>
          <a:p>
            <a:pPr>
              <a:spcBef>
                <a:spcPct val="0"/>
              </a:spcBef>
              <a:buClrTx/>
              <a:buFontTx/>
              <a:buNone/>
            </a:pPr>
            <a:r>
              <a:rPr lang="en-US" altLang="en-US" sz="1800">
                <a:solidFill>
                  <a:srgbClr val="FF0000"/>
                </a:solidFill>
                <a:latin typeface="Tahoma" pitchFamily="34" charset="0"/>
              </a:rPr>
              <a:t>Frontier = [C,D,E]</a:t>
            </a:r>
          </a:p>
        </p:txBody>
      </p:sp>
      <p:sp>
        <p:nvSpPr>
          <p:cNvPr id="44038" name="TextBox 6"/>
          <p:cNvSpPr txBox="1">
            <a:spLocks noChangeArrowheads="1"/>
          </p:cNvSpPr>
          <p:nvPr/>
        </p:nvSpPr>
        <p:spPr bwMode="auto">
          <a:xfrm>
            <a:off x="6172200" y="3429000"/>
            <a:ext cx="289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Tahoma" pitchFamily="34" charset="0"/>
              </a:rPr>
              <a:t>Future= green dotted circles</a:t>
            </a:r>
          </a:p>
          <a:p>
            <a:pPr eaLnBrk="1" hangingPunct="1">
              <a:spcBef>
                <a:spcPct val="0"/>
              </a:spcBef>
              <a:buClrTx/>
              <a:buFontTx/>
              <a:buNone/>
            </a:pPr>
            <a:r>
              <a:rPr lang="en-US" altLang="en-US" sz="1400">
                <a:latin typeface="Tahoma" pitchFamily="34" charset="0"/>
              </a:rPr>
              <a:t>Frontier=white nodes</a:t>
            </a:r>
          </a:p>
          <a:p>
            <a:pPr eaLnBrk="1" hangingPunct="1">
              <a:spcBef>
                <a:spcPct val="0"/>
              </a:spcBef>
              <a:buClrTx/>
              <a:buFontTx/>
              <a:buNone/>
            </a:pPr>
            <a:r>
              <a:rPr lang="en-US" altLang="en-US" sz="1400">
                <a:latin typeface="Tahoma" pitchFamily="34" charset="0"/>
              </a:rPr>
              <a:t>Expanded/active=gray nodes</a:t>
            </a:r>
          </a:p>
          <a:p>
            <a:pPr eaLnBrk="1" hangingPunct="1">
              <a:spcBef>
                <a:spcPct val="0"/>
              </a:spcBef>
              <a:buClrTx/>
              <a:buFontTx/>
              <a:buNone/>
            </a:pPr>
            <a:r>
              <a:rPr lang="en-US" altLang="en-US" sz="1400">
                <a:latin typeface="Tahoma" pitchFamily="34" charset="0"/>
              </a:rPr>
              <a:t>Forgotten/reclaimed= black nodes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Breadth-first search</a:t>
            </a:r>
          </a:p>
        </p:txBody>
      </p:sp>
      <p:sp>
        <p:nvSpPr>
          <p:cNvPr id="45059" name="Rectangle 3"/>
          <p:cNvSpPr>
            <a:spLocks noGrp="1" noChangeArrowheads="1"/>
          </p:cNvSpPr>
          <p:nvPr>
            <p:ph idx="1"/>
          </p:nvPr>
        </p:nvSpPr>
        <p:spPr>
          <a:xfrm>
            <a:off x="347663" y="1058863"/>
            <a:ext cx="8686800" cy="5330825"/>
          </a:xfrm>
        </p:spPr>
        <p:txBody>
          <a:bodyPr/>
          <a:lstStyle/>
          <a:p>
            <a:pPr eaLnBrk="1" hangingPunct="1"/>
            <a:r>
              <a:rPr lang="en-US" altLang="en-US" sz="2400" smtClean="0">
                <a:ea typeface="ＭＳ Ｐゴシック" pitchFamily="34" charset="-128"/>
              </a:rPr>
              <a:t>Expand shallowest unexpanded node</a:t>
            </a:r>
          </a:p>
          <a:p>
            <a:pPr eaLnBrk="1" hangingPunct="1"/>
            <a:r>
              <a:rPr lang="en-US" altLang="en-US" sz="2400" smtClean="0">
                <a:ea typeface="ＭＳ Ｐゴシック" pitchFamily="34" charset="-128"/>
              </a:rPr>
              <a:t>Frontier: nodes waiting in a queue to be explored</a:t>
            </a:r>
          </a:p>
          <a:p>
            <a:pPr lvl="1" eaLnBrk="1" hangingPunct="1"/>
            <a:r>
              <a:rPr lang="en-US" altLang="en-US" sz="2000" smtClean="0">
                <a:ea typeface="ＭＳ Ｐゴシック" pitchFamily="34" charset="-128"/>
              </a:rPr>
              <a:t>also called Fringe, or </a:t>
            </a:r>
            <a:r>
              <a:rPr lang="en-US" altLang="en-US" sz="2000" smtClean="0">
                <a:solidFill>
                  <a:srgbClr val="C0504D"/>
                </a:solidFill>
                <a:ea typeface="ＭＳ Ｐゴシック" pitchFamily="34" charset="-128"/>
              </a:rPr>
              <a:t>OPEN</a:t>
            </a:r>
          </a:p>
          <a:p>
            <a:pPr eaLnBrk="1" hangingPunct="1"/>
            <a:r>
              <a:rPr lang="en-US" altLang="en-US" sz="2400" smtClean="0">
                <a:solidFill>
                  <a:schemeClr val="accent2"/>
                </a:solidFill>
                <a:ea typeface="ＭＳ Ｐゴシック" pitchFamily="34" charset="-128"/>
              </a:rPr>
              <a:t>Implementation</a:t>
            </a:r>
            <a:r>
              <a:rPr lang="en-US" altLang="en-US" sz="2400" smtClean="0">
                <a:ea typeface="ＭＳ Ｐゴシック" pitchFamily="34" charset="-128"/>
              </a:rPr>
              <a:t>:</a:t>
            </a:r>
          </a:p>
          <a:p>
            <a:pPr lvl="1" eaLnBrk="1" hangingPunct="1"/>
            <a:r>
              <a:rPr lang="en-US" altLang="en-US" sz="2000" i="1" smtClean="0">
                <a:ea typeface="ＭＳ Ｐゴシック" pitchFamily="34" charset="-128"/>
              </a:rPr>
              <a:t>Frontier </a:t>
            </a:r>
            <a:r>
              <a:rPr lang="en-US" altLang="en-US" sz="2000" smtClean="0">
                <a:ea typeface="ＭＳ Ｐゴシック" pitchFamily="34" charset="-128"/>
              </a:rPr>
              <a:t>is a first-in-first-out (FIFO) queue (new successors go at end)</a:t>
            </a:r>
          </a:p>
          <a:p>
            <a:pPr lvl="1" eaLnBrk="1" hangingPunct="1"/>
            <a:r>
              <a:rPr lang="en-US" altLang="en-US" sz="2000" smtClean="0">
                <a:ea typeface="ＭＳ Ｐゴシック" pitchFamily="34" charset="-128"/>
              </a:rPr>
              <a:t>Goal test when </a:t>
            </a:r>
            <a:r>
              <a:rPr lang="en-US" altLang="en-US" sz="2000" smtClean="0">
                <a:solidFill>
                  <a:srgbClr val="C0504D"/>
                </a:solidFill>
                <a:ea typeface="ＭＳ Ｐゴシック" pitchFamily="34" charset="-128"/>
              </a:rPr>
              <a:t>inserted</a:t>
            </a:r>
          </a:p>
        </p:txBody>
      </p:sp>
      <p:pic>
        <p:nvPicPr>
          <p:cNvPr id="45060" name="Picture 2" descr="bfs-progress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075" y="3678238"/>
            <a:ext cx="4648200"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5"/>
          <p:cNvSpPr txBox="1">
            <a:spLocks noChangeArrowheads="1"/>
          </p:cNvSpPr>
          <p:nvPr/>
        </p:nvSpPr>
        <p:spPr bwMode="auto">
          <a:xfrm>
            <a:off x="304800" y="3748088"/>
            <a:ext cx="267493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solidFill>
                  <a:srgbClr val="FF0000"/>
                </a:solidFill>
                <a:latin typeface="Tahoma" pitchFamily="34" charset="0"/>
              </a:rPr>
              <a:t>Expand C to F, G</a:t>
            </a:r>
          </a:p>
          <a:p>
            <a:pPr>
              <a:spcBef>
                <a:spcPct val="0"/>
              </a:spcBef>
              <a:buClrTx/>
              <a:buFontTx/>
              <a:buNone/>
            </a:pPr>
            <a:r>
              <a:rPr lang="en-US" altLang="en-US" sz="1800">
                <a:solidFill>
                  <a:srgbClr val="FF0000"/>
                </a:solidFill>
                <a:latin typeface="Tahoma" pitchFamily="34" charset="0"/>
              </a:rPr>
              <a:t>Is F or G a goal state?</a:t>
            </a:r>
          </a:p>
          <a:p>
            <a:pPr>
              <a:spcBef>
                <a:spcPct val="0"/>
              </a:spcBef>
              <a:buClrTx/>
              <a:buFontTx/>
              <a:buNone/>
            </a:pPr>
            <a:endParaRPr lang="en-US" altLang="en-US" sz="1800">
              <a:solidFill>
                <a:srgbClr val="FF0000"/>
              </a:solidFill>
              <a:latin typeface="Tahoma" pitchFamily="34" charset="0"/>
            </a:endParaRPr>
          </a:p>
          <a:p>
            <a:pPr>
              <a:spcBef>
                <a:spcPct val="0"/>
              </a:spcBef>
              <a:buClrTx/>
              <a:buFontTx/>
              <a:buNone/>
            </a:pPr>
            <a:r>
              <a:rPr lang="en-US" altLang="en-US" sz="1800">
                <a:solidFill>
                  <a:srgbClr val="FF0000"/>
                </a:solidFill>
                <a:latin typeface="Tahoma" pitchFamily="34" charset="0"/>
              </a:rPr>
              <a:t>Put F,G at end of queue:</a:t>
            </a:r>
          </a:p>
          <a:p>
            <a:pPr>
              <a:spcBef>
                <a:spcPct val="0"/>
              </a:spcBef>
              <a:buClrTx/>
              <a:buFontTx/>
              <a:buNone/>
            </a:pPr>
            <a:r>
              <a:rPr lang="en-US" altLang="en-US" sz="1800">
                <a:solidFill>
                  <a:srgbClr val="FF0000"/>
                </a:solidFill>
                <a:latin typeface="Tahoma" pitchFamily="34" charset="0"/>
              </a:rPr>
              <a:t>Frontier = [D,E,F,G]</a:t>
            </a:r>
          </a:p>
        </p:txBody>
      </p:sp>
      <p:sp>
        <p:nvSpPr>
          <p:cNvPr id="45062" name="TextBox 6"/>
          <p:cNvSpPr txBox="1">
            <a:spLocks noChangeArrowheads="1"/>
          </p:cNvSpPr>
          <p:nvPr/>
        </p:nvSpPr>
        <p:spPr bwMode="auto">
          <a:xfrm>
            <a:off x="6172200" y="3429000"/>
            <a:ext cx="289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Tahoma" pitchFamily="34" charset="0"/>
              </a:rPr>
              <a:t>Future= green dotted circles</a:t>
            </a:r>
          </a:p>
          <a:p>
            <a:pPr eaLnBrk="1" hangingPunct="1">
              <a:spcBef>
                <a:spcPct val="0"/>
              </a:spcBef>
              <a:buClrTx/>
              <a:buFontTx/>
              <a:buNone/>
            </a:pPr>
            <a:r>
              <a:rPr lang="en-US" altLang="en-US" sz="1400">
                <a:latin typeface="Tahoma" pitchFamily="34" charset="0"/>
              </a:rPr>
              <a:t>Frontier=white nodes</a:t>
            </a:r>
          </a:p>
          <a:p>
            <a:pPr eaLnBrk="1" hangingPunct="1">
              <a:spcBef>
                <a:spcPct val="0"/>
              </a:spcBef>
              <a:buClrTx/>
              <a:buFontTx/>
              <a:buNone/>
            </a:pPr>
            <a:r>
              <a:rPr lang="en-US" altLang="en-US" sz="1400">
                <a:latin typeface="Tahoma" pitchFamily="34" charset="0"/>
              </a:rPr>
              <a:t>Expanded/active=gray nodes</a:t>
            </a:r>
          </a:p>
          <a:p>
            <a:pPr eaLnBrk="1" hangingPunct="1">
              <a:spcBef>
                <a:spcPct val="0"/>
              </a:spcBef>
              <a:buClrTx/>
              <a:buFontTx/>
              <a:buNone/>
            </a:pPr>
            <a:r>
              <a:rPr lang="en-US" altLang="en-US" sz="1400">
                <a:latin typeface="Tahoma" pitchFamily="34" charset="0"/>
              </a:rPr>
              <a:t>Forgotten/reclaimed= black nodes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Uninformed search strategies</a:t>
            </a:r>
          </a:p>
        </p:txBody>
      </p:sp>
      <p:sp>
        <p:nvSpPr>
          <p:cNvPr id="29699" name="Rectangle 3"/>
          <p:cNvSpPr>
            <a:spLocks noGrp="1" noChangeArrowheads="1"/>
          </p:cNvSpPr>
          <p:nvPr>
            <p:ph idx="1"/>
          </p:nvPr>
        </p:nvSpPr>
        <p:spPr>
          <a:xfrm>
            <a:off x="347663" y="1058863"/>
            <a:ext cx="8686800" cy="5330825"/>
          </a:xfrm>
        </p:spPr>
        <p:txBody>
          <a:bodyPr/>
          <a:lstStyle/>
          <a:p>
            <a:pPr eaLnBrk="1" hangingPunct="1"/>
            <a:r>
              <a:rPr lang="en-US" altLang="en-US" sz="2400" dirty="0" smtClean="0">
                <a:solidFill>
                  <a:srgbClr val="C0504D"/>
                </a:solidFill>
                <a:ea typeface="ＭＳ Ｐゴシック" pitchFamily="34" charset="-128"/>
              </a:rPr>
              <a:t>Uninformed (blind):</a:t>
            </a:r>
          </a:p>
          <a:p>
            <a:pPr lvl="1" eaLnBrk="1" hangingPunct="1"/>
            <a:r>
              <a:rPr lang="en-US" altLang="en-US" sz="2000" dirty="0" smtClean="0">
                <a:ea typeface="ＭＳ Ｐゴシック" pitchFamily="34" charset="-128"/>
              </a:rPr>
              <a:t>You have no clue whether one non-goal state is better than any other. Your search is blind. You don’t know if your current exploration is likely to be fruitful.</a:t>
            </a:r>
          </a:p>
          <a:p>
            <a:pPr eaLnBrk="1" hangingPunct="1"/>
            <a:endParaRPr lang="en-US" altLang="en-US" sz="2400" dirty="0" smtClean="0">
              <a:solidFill>
                <a:srgbClr val="C0504D"/>
              </a:solidFill>
              <a:ea typeface="ＭＳ Ｐゴシック" pitchFamily="34" charset="-128"/>
            </a:endParaRPr>
          </a:p>
          <a:p>
            <a:pPr eaLnBrk="1" hangingPunct="1"/>
            <a:r>
              <a:rPr lang="en-US" altLang="en-US" sz="2400" dirty="0" smtClean="0">
                <a:solidFill>
                  <a:srgbClr val="C0504D"/>
                </a:solidFill>
                <a:ea typeface="ＭＳ Ｐゴシック" pitchFamily="34" charset="-128"/>
              </a:rPr>
              <a:t>Various blind strategies:</a:t>
            </a:r>
          </a:p>
          <a:p>
            <a:pPr lvl="1" eaLnBrk="1" hangingPunct="1"/>
            <a:r>
              <a:rPr lang="en-US" altLang="en-US" sz="2000" dirty="0" smtClean="0">
                <a:ea typeface="ＭＳ Ｐゴシック" pitchFamily="34" charset="-128"/>
              </a:rPr>
              <a:t>Breadth-first search</a:t>
            </a:r>
          </a:p>
          <a:p>
            <a:pPr lvl="1" eaLnBrk="1" hangingPunct="1"/>
            <a:r>
              <a:rPr lang="en-US" altLang="en-US" sz="2000" dirty="0" smtClean="0">
                <a:ea typeface="ＭＳ Ｐゴシック" pitchFamily="34" charset="-128"/>
              </a:rPr>
              <a:t>Uniform-cost search</a:t>
            </a:r>
          </a:p>
          <a:p>
            <a:pPr lvl="1" eaLnBrk="1" hangingPunct="1"/>
            <a:r>
              <a:rPr lang="en-US" altLang="en-US" sz="2000" dirty="0" smtClean="0">
                <a:ea typeface="ＭＳ Ｐゴシック" pitchFamily="34" charset="-128"/>
              </a:rPr>
              <a:t>Depth-first search</a:t>
            </a:r>
          </a:p>
          <a:p>
            <a:pPr lvl="1" eaLnBrk="1" hangingPunct="1"/>
            <a:r>
              <a:rPr lang="en-US" altLang="en-US" sz="2000" dirty="0" smtClean="0">
                <a:ea typeface="ＭＳ Ｐゴシック" pitchFamily="34" charset="-128"/>
              </a:rPr>
              <a:t>Iterative deepening search (generally preferred)</a:t>
            </a:r>
          </a:p>
          <a:p>
            <a:pPr lvl="1" eaLnBrk="1" hangingPunct="1"/>
            <a:r>
              <a:rPr lang="en-US" altLang="en-US" sz="2000" dirty="0" smtClean="0">
                <a:ea typeface="ＭＳ Ｐゴシック" pitchFamily="34" charset="-128"/>
              </a:rPr>
              <a:t>Bidirectional search (preferred if applicable)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Breadth-first search</a:t>
            </a:r>
          </a:p>
        </p:txBody>
      </p:sp>
      <p:sp>
        <p:nvSpPr>
          <p:cNvPr id="46083" name="Rectangle 3"/>
          <p:cNvSpPr>
            <a:spLocks noGrp="1" noChangeArrowheads="1"/>
          </p:cNvSpPr>
          <p:nvPr>
            <p:ph idx="1"/>
          </p:nvPr>
        </p:nvSpPr>
        <p:spPr>
          <a:xfrm>
            <a:off x="347663" y="1058863"/>
            <a:ext cx="8686800" cy="5330825"/>
          </a:xfrm>
        </p:spPr>
        <p:txBody>
          <a:bodyPr/>
          <a:lstStyle/>
          <a:p>
            <a:pPr eaLnBrk="1" hangingPunct="1"/>
            <a:r>
              <a:rPr lang="en-US" altLang="en-US" sz="2400" smtClean="0">
                <a:ea typeface="ＭＳ Ｐゴシック" pitchFamily="34" charset="-128"/>
              </a:rPr>
              <a:t>Expand shallowest unexpanded node</a:t>
            </a:r>
          </a:p>
          <a:p>
            <a:pPr eaLnBrk="1" hangingPunct="1"/>
            <a:r>
              <a:rPr lang="en-US" altLang="en-US" sz="2400" smtClean="0">
                <a:ea typeface="ＭＳ Ｐゴシック" pitchFamily="34" charset="-128"/>
              </a:rPr>
              <a:t>Frontier: nodes waiting in a queue to be explored</a:t>
            </a:r>
          </a:p>
          <a:p>
            <a:pPr lvl="1" eaLnBrk="1" hangingPunct="1"/>
            <a:r>
              <a:rPr lang="en-US" altLang="en-US" sz="2000" smtClean="0">
                <a:ea typeface="ＭＳ Ｐゴシック" pitchFamily="34" charset="-128"/>
              </a:rPr>
              <a:t>also called Fringe, or </a:t>
            </a:r>
            <a:r>
              <a:rPr lang="en-US" altLang="en-US" sz="2000" smtClean="0">
                <a:solidFill>
                  <a:srgbClr val="C0504D"/>
                </a:solidFill>
                <a:ea typeface="ＭＳ Ｐゴシック" pitchFamily="34" charset="-128"/>
              </a:rPr>
              <a:t>OPEN</a:t>
            </a:r>
          </a:p>
          <a:p>
            <a:pPr eaLnBrk="1" hangingPunct="1"/>
            <a:r>
              <a:rPr lang="en-US" altLang="en-US" sz="2400" smtClean="0">
                <a:solidFill>
                  <a:schemeClr val="accent2"/>
                </a:solidFill>
                <a:ea typeface="ＭＳ Ｐゴシック" pitchFamily="34" charset="-128"/>
              </a:rPr>
              <a:t>Implementation</a:t>
            </a:r>
            <a:r>
              <a:rPr lang="en-US" altLang="en-US" sz="2400" smtClean="0">
                <a:ea typeface="ＭＳ Ｐゴシック" pitchFamily="34" charset="-128"/>
              </a:rPr>
              <a:t>:</a:t>
            </a:r>
          </a:p>
          <a:p>
            <a:pPr lvl="1" eaLnBrk="1" hangingPunct="1"/>
            <a:r>
              <a:rPr lang="en-US" altLang="en-US" sz="2000" i="1" smtClean="0">
                <a:ea typeface="ＭＳ Ｐゴシック" pitchFamily="34" charset="-128"/>
              </a:rPr>
              <a:t>Frontier </a:t>
            </a:r>
            <a:r>
              <a:rPr lang="en-US" altLang="en-US" sz="2000" smtClean="0">
                <a:ea typeface="ＭＳ Ｐゴシック" pitchFamily="34" charset="-128"/>
              </a:rPr>
              <a:t>is a first-in-first-out (FIFO) queue (new successors go at end)</a:t>
            </a:r>
          </a:p>
          <a:p>
            <a:pPr lvl="1" eaLnBrk="1" hangingPunct="1"/>
            <a:r>
              <a:rPr lang="en-US" altLang="en-US" sz="2000" smtClean="0">
                <a:ea typeface="ＭＳ Ｐゴシック" pitchFamily="34" charset="-128"/>
              </a:rPr>
              <a:t>Goal test when </a:t>
            </a:r>
            <a:r>
              <a:rPr lang="en-US" altLang="en-US" sz="2000" smtClean="0">
                <a:solidFill>
                  <a:srgbClr val="C0504D"/>
                </a:solidFill>
                <a:ea typeface="ＭＳ Ｐゴシック" pitchFamily="34" charset="-128"/>
              </a:rPr>
              <a:t>inserted</a:t>
            </a:r>
          </a:p>
        </p:txBody>
      </p:sp>
      <p:pic>
        <p:nvPicPr>
          <p:cNvPr id="46084" name="Picture 2" descr="bfs-progress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075" y="3678238"/>
            <a:ext cx="4648200"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5"/>
          <p:cNvSpPr txBox="1">
            <a:spLocks noChangeArrowheads="1"/>
          </p:cNvSpPr>
          <p:nvPr/>
        </p:nvSpPr>
        <p:spPr bwMode="auto">
          <a:xfrm>
            <a:off x="304800" y="3748088"/>
            <a:ext cx="244316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solidFill>
                  <a:srgbClr val="FF0000"/>
                </a:solidFill>
                <a:latin typeface="Tahoma" pitchFamily="34" charset="0"/>
              </a:rPr>
              <a:t>Expand D; no children</a:t>
            </a:r>
          </a:p>
          <a:p>
            <a:pPr>
              <a:spcBef>
                <a:spcPct val="0"/>
              </a:spcBef>
              <a:buClrTx/>
              <a:buFontTx/>
              <a:buNone/>
            </a:pPr>
            <a:r>
              <a:rPr lang="en-US" altLang="en-US" sz="1800">
                <a:solidFill>
                  <a:srgbClr val="FF0000"/>
                </a:solidFill>
                <a:latin typeface="Tahoma" pitchFamily="34" charset="0"/>
              </a:rPr>
              <a:t>Forget D</a:t>
            </a:r>
          </a:p>
          <a:p>
            <a:pPr>
              <a:spcBef>
                <a:spcPct val="0"/>
              </a:spcBef>
              <a:buClrTx/>
              <a:buFontTx/>
              <a:buNone/>
            </a:pPr>
            <a:endParaRPr lang="en-US" altLang="en-US" sz="1800">
              <a:solidFill>
                <a:srgbClr val="FF0000"/>
              </a:solidFill>
              <a:latin typeface="Tahoma" pitchFamily="34" charset="0"/>
            </a:endParaRPr>
          </a:p>
          <a:p>
            <a:pPr>
              <a:spcBef>
                <a:spcPct val="0"/>
              </a:spcBef>
              <a:buClrTx/>
              <a:buFontTx/>
              <a:buNone/>
            </a:pPr>
            <a:endParaRPr lang="en-US" altLang="en-US" sz="1800">
              <a:solidFill>
                <a:srgbClr val="FF0000"/>
              </a:solidFill>
              <a:latin typeface="Tahoma" pitchFamily="34" charset="0"/>
            </a:endParaRPr>
          </a:p>
          <a:p>
            <a:pPr>
              <a:spcBef>
                <a:spcPct val="0"/>
              </a:spcBef>
              <a:buClrTx/>
              <a:buFontTx/>
              <a:buNone/>
            </a:pPr>
            <a:r>
              <a:rPr lang="en-US" altLang="en-US" sz="1800">
                <a:solidFill>
                  <a:srgbClr val="FF0000"/>
                </a:solidFill>
                <a:latin typeface="Tahoma" pitchFamily="34" charset="0"/>
              </a:rPr>
              <a:t>Frontier = [E,F,G]</a:t>
            </a:r>
          </a:p>
        </p:txBody>
      </p:sp>
      <p:sp>
        <p:nvSpPr>
          <p:cNvPr id="46086" name="TextBox 6"/>
          <p:cNvSpPr txBox="1">
            <a:spLocks noChangeArrowheads="1"/>
          </p:cNvSpPr>
          <p:nvPr/>
        </p:nvSpPr>
        <p:spPr bwMode="auto">
          <a:xfrm>
            <a:off x="6172200" y="3429000"/>
            <a:ext cx="289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Tahoma" pitchFamily="34" charset="0"/>
              </a:rPr>
              <a:t>Future= green dotted circles</a:t>
            </a:r>
          </a:p>
          <a:p>
            <a:pPr eaLnBrk="1" hangingPunct="1">
              <a:spcBef>
                <a:spcPct val="0"/>
              </a:spcBef>
              <a:buClrTx/>
              <a:buFontTx/>
              <a:buNone/>
            </a:pPr>
            <a:r>
              <a:rPr lang="en-US" altLang="en-US" sz="1400">
                <a:latin typeface="Tahoma" pitchFamily="34" charset="0"/>
              </a:rPr>
              <a:t>Frontier=white nodes</a:t>
            </a:r>
          </a:p>
          <a:p>
            <a:pPr eaLnBrk="1" hangingPunct="1">
              <a:spcBef>
                <a:spcPct val="0"/>
              </a:spcBef>
              <a:buClrTx/>
              <a:buFontTx/>
              <a:buNone/>
            </a:pPr>
            <a:r>
              <a:rPr lang="en-US" altLang="en-US" sz="1400">
                <a:latin typeface="Tahoma" pitchFamily="34" charset="0"/>
              </a:rPr>
              <a:t>Expanded/active=gray nodes</a:t>
            </a:r>
          </a:p>
          <a:p>
            <a:pPr eaLnBrk="1" hangingPunct="1">
              <a:spcBef>
                <a:spcPct val="0"/>
              </a:spcBef>
              <a:buClrTx/>
              <a:buFontTx/>
              <a:buNone/>
            </a:pPr>
            <a:r>
              <a:rPr lang="en-US" altLang="en-US" sz="1400">
                <a:latin typeface="Tahoma" pitchFamily="34" charset="0"/>
              </a:rPr>
              <a:t>Forgotten/reclaimed= black nodes</a:t>
            </a:r>
          </a:p>
        </p:txBody>
      </p:sp>
      <p:sp>
        <p:nvSpPr>
          <p:cNvPr id="46087" name="Oval 2"/>
          <p:cNvSpPr>
            <a:spLocks noChangeAspect="1"/>
          </p:cNvSpPr>
          <p:nvPr/>
        </p:nvSpPr>
        <p:spPr bwMode="auto">
          <a:xfrm>
            <a:off x="2478088" y="5927725"/>
            <a:ext cx="457200" cy="457200"/>
          </a:xfrm>
          <a:prstGeom prst="ellipse">
            <a:avLst/>
          </a:prstGeom>
          <a:solidFill>
            <a:schemeClr val="tx1"/>
          </a:solidFill>
          <a:ln w="9525">
            <a:solidFill>
              <a:schemeClr val="tx1"/>
            </a:solidFill>
            <a:round/>
            <a:headEnd/>
            <a:tailEnd/>
          </a:ln>
        </p:spPr>
        <p:txBody>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1800">
              <a:latin typeface="Tahom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Breadth-first search</a:t>
            </a:r>
          </a:p>
        </p:txBody>
      </p:sp>
      <p:sp>
        <p:nvSpPr>
          <p:cNvPr id="47107" name="Rectangle 3"/>
          <p:cNvSpPr>
            <a:spLocks noGrp="1" noChangeArrowheads="1"/>
          </p:cNvSpPr>
          <p:nvPr>
            <p:ph idx="1"/>
          </p:nvPr>
        </p:nvSpPr>
        <p:spPr>
          <a:xfrm>
            <a:off x="347663" y="1058863"/>
            <a:ext cx="8686800" cy="5330825"/>
          </a:xfrm>
        </p:spPr>
        <p:txBody>
          <a:bodyPr/>
          <a:lstStyle/>
          <a:p>
            <a:pPr eaLnBrk="1" hangingPunct="1"/>
            <a:r>
              <a:rPr lang="en-US" altLang="en-US" sz="2400" smtClean="0">
                <a:ea typeface="ＭＳ Ｐゴシック" pitchFamily="34" charset="-128"/>
              </a:rPr>
              <a:t>Expand shallowest unexpanded node</a:t>
            </a:r>
          </a:p>
          <a:p>
            <a:pPr eaLnBrk="1" hangingPunct="1"/>
            <a:r>
              <a:rPr lang="en-US" altLang="en-US" sz="2400" smtClean="0">
                <a:ea typeface="ＭＳ Ｐゴシック" pitchFamily="34" charset="-128"/>
              </a:rPr>
              <a:t>Frontier: nodes waiting in a queue to be explored</a:t>
            </a:r>
          </a:p>
          <a:p>
            <a:pPr lvl="1" eaLnBrk="1" hangingPunct="1"/>
            <a:r>
              <a:rPr lang="en-US" altLang="en-US" sz="2000" smtClean="0">
                <a:ea typeface="ＭＳ Ｐゴシック" pitchFamily="34" charset="-128"/>
              </a:rPr>
              <a:t>also called Fringe, or </a:t>
            </a:r>
            <a:r>
              <a:rPr lang="en-US" altLang="en-US" sz="2000" smtClean="0">
                <a:solidFill>
                  <a:srgbClr val="C0504D"/>
                </a:solidFill>
                <a:ea typeface="ＭＳ Ｐゴシック" pitchFamily="34" charset="-128"/>
              </a:rPr>
              <a:t>OPEN</a:t>
            </a:r>
          </a:p>
          <a:p>
            <a:pPr eaLnBrk="1" hangingPunct="1"/>
            <a:r>
              <a:rPr lang="en-US" altLang="en-US" sz="2400" smtClean="0">
                <a:solidFill>
                  <a:schemeClr val="accent2"/>
                </a:solidFill>
                <a:ea typeface="ＭＳ Ｐゴシック" pitchFamily="34" charset="-128"/>
              </a:rPr>
              <a:t>Implementation</a:t>
            </a:r>
            <a:r>
              <a:rPr lang="en-US" altLang="en-US" sz="2400" smtClean="0">
                <a:ea typeface="ＭＳ Ｐゴシック" pitchFamily="34" charset="-128"/>
              </a:rPr>
              <a:t>:</a:t>
            </a:r>
          </a:p>
          <a:p>
            <a:pPr lvl="1" eaLnBrk="1" hangingPunct="1"/>
            <a:r>
              <a:rPr lang="en-US" altLang="en-US" sz="2000" i="1" smtClean="0">
                <a:ea typeface="ＭＳ Ｐゴシック" pitchFamily="34" charset="-128"/>
              </a:rPr>
              <a:t>Frontier </a:t>
            </a:r>
            <a:r>
              <a:rPr lang="en-US" altLang="en-US" sz="2000" smtClean="0">
                <a:ea typeface="ＭＳ Ｐゴシック" pitchFamily="34" charset="-128"/>
              </a:rPr>
              <a:t>is a first-in-first-out (FIFO) queue (new successors go at end)</a:t>
            </a:r>
          </a:p>
          <a:p>
            <a:pPr lvl="1" eaLnBrk="1" hangingPunct="1"/>
            <a:r>
              <a:rPr lang="en-US" altLang="en-US" sz="2000" smtClean="0">
                <a:ea typeface="ＭＳ Ｐゴシック" pitchFamily="34" charset="-128"/>
              </a:rPr>
              <a:t>Goal test when </a:t>
            </a:r>
            <a:r>
              <a:rPr lang="en-US" altLang="en-US" sz="2000" smtClean="0">
                <a:solidFill>
                  <a:srgbClr val="C0504D"/>
                </a:solidFill>
                <a:ea typeface="ＭＳ Ｐゴシック" pitchFamily="34" charset="-128"/>
              </a:rPr>
              <a:t>inserted</a:t>
            </a:r>
          </a:p>
        </p:txBody>
      </p:sp>
      <p:pic>
        <p:nvPicPr>
          <p:cNvPr id="47108" name="Picture 2" descr="bfs-progress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075" y="3678238"/>
            <a:ext cx="4648200"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5"/>
          <p:cNvSpPr txBox="1">
            <a:spLocks noChangeArrowheads="1"/>
          </p:cNvSpPr>
          <p:nvPr/>
        </p:nvSpPr>
        <p:spPr bwMode="auto">
          <a:xfrm>
            <a:off x="304800" y="3748088"/>
            <a:ext cx="24161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solidFill>
                  <a:srgbClr val="FF0000"/>
                </a:solidFill>
                <a:latin typeface="Tahoma" pitchFamily="34" charset="0"/>
              </a:rPr>
              <a:t>Expand E; no children</a:t>
            </a:r>
          </a:p>
          <a:p>
            <a:pPr>
              <a:spcBef>
                <a:spcPct val="0"/>
              </a:spcBef>
              <a:buClrTx/>
              <a:buFontTx/>
              <a:buNone/>
            </a:pPr>
            <a:r>
              <a:rPr lang="en-US" altLang="en-US" sz="1800">
                <a:solidFill>
                  <a:srgbClr val="FF0000"/>
                </a:solidFill>
                <a:latin typeface="Tahoma" pitchFamily="34" charset="0"/>
              </a:rPr>
              <a:t>Forget E; B</a:t>
            </a:r>
          </a:p>
          <a:p>
            <a:pPr>
              <a:spcBef>
                <a:spcPct val="0"/>
              </a:spcBef>
              <a:buClrTx/>
              <a:buFontTx/>
              <a:buNone/>
            </a:pPr>
            <a:endParaRPr lang="en-US" altLang="en-US" sz="1800">
              <a:solidFill>
                <a:srgbClr val="FF0000"/>
              </a:solidFill>
              <a:latin typeface="Tahoma" pitchFamily="34" charset="0"/>
            </a:endParaRPr>
          </a:p>
          <a:p>
            <a:pPr>
              <a:spcBef>
                <a:spcPct val="0"/>
              </a:spcBef>
              <a:buClrTx/>
              <a:buFontTx/>
              <a:buNone/>
            </a:pPr>
            <a:endParaRPr lang="en-US" altLang="en-US" sz="1800">
              <a:solidFill>
                <a:srgbClr val="FF0000"/>
              </a:solidFill>
              <a:latin typeface="Tahoma" pitchFamily="34" charset="0"/>
            </a:endParaRPr>
          </a:p>
          <a:p>
            <a:pPr>
              <a:spcBef>
                <a:spcPct val="0"/>
              </a:spcBef>
              <a:buClrTx/>
              <a:buFontTx/>
              <a:buNone/>
            </a:pPr>
            <a:r>
              <a:rPr lang="en-US" altLang="en-US" sz="1800">
                <a:solidFill>
                  <a:srgbClr val="FF0000"/>
                </a:solidFill>
                <a:latin typeface="Tahoma" pitchFamily="34" charset="0"/>
              </a:rPr>
              <a:t>Frontier = [F,G]</a:t>
            </a:r>
          </a:p>
        </p:txBody>
      </p:sp>
      <p:sp>
        <p:nvSpPr>
          <p:cNvPr id="47110" name="TextBox 6"/>
          <p:cNvSpPr txBox="1">
            <a:spLocks noChangeArrowheads="1"/>
          </p:cNvSpPr>
          <p:nvPr/>
        </p:nvSpPr>
        <p:spPr bwMode="auto">
          <a:xfrm>
            <a:off x="6172200" y="3429000"/>
            <a:ext cx="289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Tahoma" pitchFamily="34" charset="0"/>
              </a:rPr>
              <a:t>Future= green dotted circles</a:t>
            </a:r>
          </a:p>
          <a:p>
            <a:pPr eaLnBrk="1" hangingPunct="1">
              <a:spcBef>
                <a:spcPct val="0"/>
              </a:spcBef>
              <a:buClrTx/>
              <a:buFontTx/>
              <a:buNone/>
            </a:pPr>
            <a:r>
              <a:rPr lang="en-US" altLang="en-US" sz="1400">
                <a:latin typeface="Tahoma" pitchFamily="34" charset="0"/>
              </a:rPr>
              <a:t>Frontier=white nodes</a:t>
            </a:r>
          </a:p>
          <a:p>
            <a:pPr eaLnBrk="1" hangingPunct="1">
              <a:spcBef>
                <a:spcPct val="0"/>
              </a:spcBef>
              <a:buClrTx/>
              <a:buFontTx/>
              <a:buNone/>
            </a:pPr>
            <a:r>
              <a:rPr lang="en-US" altLang="en-US" sz="1400">
                <a:latin typeface="Tahoma" pitchFamily="34" charset="0"/>
              </a:rPr>
              <a:t>Expanded/active=gray nodes</a:t>
            </a:r>
          </a:p>
          <a:p>
            <a:pPr eaLnBrk="1" hangingPunct="1">
              <a:spcBef>
                <a:spcPct val="0"/>
              </a:spcBef>
              <a:buClrTx/>
              <a:buFontTx/>
              <a:buNone/>
            </a:pPr>
            <a:r>
              <a:rPr lang="en-US" altLang="en-US" sz="1400">
                <a:latin typeface="Tahoma" pitchFamily="34" charset="0"/>
              </a:rPr>
              <a:t>Forgotten/reclaimed= black nodes</a:t>
            </a:r>
          </a:p>
        </p:txBody>
      </p:sp>
      <p:sp>
        <p:nvSpPr>
          <p:cNvPr id="47111" name="Oval 2"/>
          <p:cNvSpPr>
            <a:spLocks noChangeAspect="1"/>
          </p:cNvSpPr>
          <p:nvPr/>
        </p:nvSpPr>
        <p:spPr bwMode="auto">
          <a:xfrm>
            <a:off x="2478088" y="5927725"/>
            <a:ext cx="457200" cy="457200"/>
          </a:xfrm>
          <a:prstGeom prst="ellipse">
            <a:avLst/>
          </a:prstGeom>
          <a:solidFill>
            <a:schemeClr val="tx1"/>
          </a:solidFill>
          <a:ln w="9525">
            <a:solidFill>
              <a:schemeClr val="tx1"/>
            </a:solidFill>
            <a:round/>
            <a:headEnd/>
            <a:tailEnd/>
          </a:ln>
        </p:spPr>
        <p:txBody>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1800">
              <a:latin typeface="Tahoma" pitchFamily="34" charset="0"/>
            </a:endParaRPr>
          </a:p>
        </p:txBody>
      </p:sp>
      <p:sp>
        <p:nvSpPr>
          <p:cNvPr id="47112" name="Oval 2"/>
          <p:cNvSpPr>
            <a:spLocks noChangeAspect="1"/>
          </p:cNvSpPr>
          <p:nvPr/>
        </p:nvSpPr>
        <p:spPr bwMode="auto">
          <a:xfrm>
            <a:off x="3684588" y="5921375"/>
            <a:ext cx="457200" cy="457200"/>
          </a:xfrm>
          <a:prstGeom prst="ellipse">
            <a:avLst/>
          </a:prstGeom>
          <a:solidFill>
            <a:schemeClr val="tx1"/>
          </a:solidFill>
          <a:ln w="9525">
            <a:solidFill>
              <a:schemeClr val="tx1"/>
            </a:solidFill>
            <a:round/>
            <a:headEnd/>
            <a:tailEnd/>
          </a:ln>
        </p:spPr>
        <p:txBody>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1800">
              <a:latin typeface="Tahoma" pitchFamily="34" charset="0"/>
            </a:endParaRPr>
          </a:p>
        </p:txBody>
      </p:sp>
      <p:sp>
        <p:nvSpPr>
          <p:cNvPr id="47113" name="Oval 2"/>
          <p:cNvSpPr>
            <a:spLocks noChangeAspect="1"/>
          </p:cNvSpPr>
          <p:nvPr/>
        </p:nvSpPr>
        <p:spPr bwMode="auto">
          <a:xfrm>
            <a:off x="3097213" y="4822825"/>
            <a:ext cx="457200" cy="457200"/>
          </a:xfrm>
          <a:prstGeom prst="ellipse">
            <a:avLst/>
          </a:prstGeom>
          <a:solidFill>
            <a:schemeClr val="tx1"/>
          </a:solidFill>
          <a:ln w="9525">
            <a:solidFill>
              <a:schemeClr val="tx1"/>
            </a:solidFill>
            <a:round/>
            <a:headEnd/>
            <a:tailEnd/>
          </a:ln>
        </p:spPr>
        <p:txBody>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1800">
              <a:latin typeface="Tahom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6"/>
          <p:cNvSpPr txBox="1">
            <a:spLocks noChangeArrowheads="1"/>
          </p:cNvSpPr>
          <p:nvPr/>
        </p:nvSpPr>
        <p:spPr bwMode="auto">
          <a:xfrm>
            <a:off x="136525" y="2217738"/>
            <a:ext cx="17176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a:solidFill>
                  <a:schemeClr val="tx2"/>
                </a:solidFill>
                <a:latin typeface="Tahoma" pitchFamily="34" charset="0"/>
              </a:rPr>
              <a:t>Example</a:t>
            </a:r>
          </a:p>
          <a:p>
            <a:pPr eaLnBrk="1" hangingPunct="1">
              <a:spcBef>
                <a:spcPct val="0"/>
              </a:spcBef>
              <a:buClrTx/>
              <a:buFontTx/>
              <a:buNone/>
            </a:pPr>
            <a:r>
              <a:rPr lang="en-US" altLang="en-US">
                <a:solidFill>
                  <a:schemeClr val="tx2"/>
                </a:solidFill>
                <a:latin typeface="Tahoma" pitchFamily="34" charset="0"/>
              </a:rPr>
              <a:t>BFS for</a:t>
            </a:r>
          </a:p>
          <a:p>
            <a:pPr eaLnBrk="1" hangingPunct="1">
              <a:spcBef>
                <a:spcPct val="0"/>
              </a:spcBef>
              <a:buClrTx/>
              <a:buFontTx/>
              <a:buNone/>
            </a:pPr>
            <a:r>
              <a:rPr lang="en-US" altLang="en-US">
                <a:solidFill>
                  <a:schemeClr val="tx2"/>
                </a:solidFill>
                <a:latin typeface="Tahoma" pitchFamily="34" charset="0"/>
              </a:rPr>
              <a:t>8-puzzle</a:t>
            </a:r>
          </a:p>
        </p:txBody>
      </p:sp>
      <p:graphicFrame>
        <p:nvGraphicFramePr>
          <p:cNvPr id="48131" name="Object 5"/>
          <p:cNvGraphicFramePr>
            <a:graphicFrameLocks noChangeAspect="1"/>
          </p:cNvGraphicFramePr>
          <p:nvPr/>
        </p:nvGraphicFramePr>
        <p:xfrm>
          <a:off x="1905000" y="0"/>
          <a:ext cx="6553200" cy="6858000"/>
        </p:xfrm>
        <a:graphic>
          <a:graphicData uri="http://schemas.openxmlformats.org/presentationml/2006/ole">
            <mc:AlternateContent xmlns:mc="http://schemas.openxmlformats.org/markup-compatibility/2006">
              <mc:Choice xmlns:v="urn:schemas-microsoft-com:vml" Requires="v">
                <p:oleObj spid="_x0000_s48161" name="Bitmap Image" r:id="rId4" imgW="5433531" imgH="7948349" progId="Paint.Picture">
                  <p:embed/>
                </p:oleObj>
              </mc:Choice>
              <mc:Fallback>
                <p:oleObj name="Bitmap Image" r:id="rId4" imgW="5433531" imgH="7948349"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b="3226"/>
                      <a:stretch>
                        <a:fillRect/>
                      </a:stretch>
                    </p:blipFill>
                    <p:spPr bwMode="auto">
                      <a:xfrm>
                        <a:off x="1905000" y="0"/>
                        <a:ext cx="6553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74650" y="88900"/>
            <a:ext cx="8153400" cy="1020763"/>
          </a:xfrm>
          <a:noFill/>
        </p:spPr>
        <p:txBody>
          <a:bodyPr lIns="90488" tIns="44450" rIns="90488" bIns="44450"/>
          <a:lstStyle/>
          <a:p>
            <a:pPr eaLnBrk="1" hangingPunct="1"/>
            <a:r>
              <a:rPr lang="en-US" altLang="en-US" smtClean="0">
                <a:ea typeface="ＭＳ Ｐゴシック" pitchFamily="34" charset="-128"/>
              </a:rPr>
              <a:t>Example: Map Navigation</a:t>
            </a:r>
          </a:p>
        </p:txBody>
      </p:sp>
      <p:grpSp>
        <p:nvGrpSpPr>
          <p:cNvPr id="49155" name="Group 3"/>
          <p:cNvGrpSpPr>
            <a:grpSpLocks/>
          </p:cNvGrpSpPr>
          <p:nvPr/>
        </p:nvGrpSpPr>
        <p:grpSpPr bwMode="auto">
          <a:xfrm>
            <a:off x="920750" y="1508125"/>
            <a:ext cx="7226300" cy="3667125"/>
            <a:chOff x="580" y="950"/>
            <a:chExt cx="4552" cy="2310"/>
          </a:xfrm>
        </p:grpSpPr>
        <p:sp>
          <p:nvSpPr>
            <p:cNvPr id="49157" name="Oval 4"/>
            <p:cNvSpPr>
              <a:spLocks noChangeArrowheads="1"/>
            </p:cNvSpPr>
            <p:nvPr/>
          </p:nvSpPr>
          <p:spPr bwMode="auto">
            <a:xfrm>
              <a:off x="580" y="1924"/>
              <a:ext cx="424" cy="37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49158" name="Rectangle 5"/>
            <p:cNvSpPr>
              <a:spLocks noChangeArrowheads="1"/>
            </p:cNvSpPr>
            <p:nvPr/>
          </p:nvSpPr>
          <p:spPr bwMode="auto">
            <a:xfrm>
              <a:off x="693" y="1968"/>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S</a:t>
              </a:r>
            </a:p>
          </p:txBody>
        </p:sp>
        <p:sp>
          <p:nvSpPr>
            <p:cNvPr id="49159" name="Oval 6"/>
            <p:cNvSpPr>
              <a:spLocks noChangeArrowheads="1"/>
            </p:cNvSpPr>
            <p:nvPr/>
          </p:nvSpPr>
          <p:spPr bwMode="auto">
            <a:xfrm>
              <a:off x="1396" y="2884"/>
              <a:ext cx="424" cy="37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49160" name="Oval 7"/>
            <p:cNvSpPr>
              <a:spLocks noChangeArrowheads="1"/>
            </p:cNvSpPr>
            <p:nvPr/>
          </p:nvSpPr>
          <p:spPr bwMode="auto">
            <a:xfrm>
              <a:off x="2740" y="2884"/>
              <a:ext cx="424" cy="37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49161" name="Oval 8"/>
            <p:cNvSpPr>
              <a:spLocks noChangeArrowheads="1"/>
            </p:cNvSpPr>
            <p:nvPr/>
          </p:nvSpPr>
          <p:spPr bwMode="auto">
            <a:xfrm>
              <a:off x="4228" y="2884"/>
              <a:ext cx="424" cy="37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49162" name="Oval 9"/>
            <p:cNvSpPr>
              <a:spLocks noChangeArrowheads="1"/>
            </p:cNvSpPr>
            <p:nvPr/>
          </p:nvSpPr>
          <p:spPr bwMode="auto">
            <a:xfrm>
              <a:off x="4708" y="1828"/>
              <a:ext cx="424" cy="37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49163" name="Oval 10"/>
            <p:cNvSpPr>
              <a:spLocks noChangeArrowheads="1"/>
            </p:cNvSpPr>
            <p:nvPr/>
          </p:nvSpPr>
          <p:spPr bwMode="auto">
            <a:xfrm>
              <a:off x="1444" y="1156"/>
              <a:ext cx="424" cy="37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49164" name="Oval 11"/>
            <p:cNvSpPr>
              <a:spLocks noChangeArrowheads="1"/>
            </p:cNvSpPr>
            <p:nvPr/>
          </p:nvSpPr>
          <p:spPr bwMode="auto">
            <a:xfrm>
              <a:off x="2692" y="1156"/>
              <a:ext cx="424" cy="37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49165" name="Oval 12"/>
            <p:cNvSpPr>
              <a:spLocks noChangeArrowheads="1"/>
            </p:cNvSpPr>
            <p:nvPr/>
          </p:nvSpPr>
          <p:spPr bwMode="auto">
            <a:xfrm>
              <a:off x="3940" y="1156"/>
              <a:ext cx="424" cy="37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49166" name="Rectangle 13"/>
            <p:cNvSpPr>
              <a:spLocks noChangeArrowheads="1"/>
            </p:cNvSpPr>
            <p:nvPr/>
          </p:nvSpPr>
          <p:spPr bwMode="auto">
            <a:xfrm>
              <a:off x="4764" y="1890"/>
              <a:ext cx="253"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G</a:t>
              </a:r>
            </a:p>
          </p:txBody>
        </p:sp>
        <p:sp>
          <p:nvSpPr>
            <p:cNvPr id="49167" name="Rectangle 14"/>
            <p:cNvSpPr>
              <a:spLocks noChangeArrowheads="1"/>
            </p:cNvSpPr>
            <p:nvPr/>
          </p:nvSpPr>
          <p:spPr bwMode="auto">
            <a:xfrm>
              <a:off x="1528" y="1202"/>
              <a:ext cx="253"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A</a:t>
              </a:r>
            </a:p>
          </p:txBody>
        </p:sp>
        <p:sp>
          <p:nvSpPr>
            <p:cNvPr id="49168" name="Rectangle 15"/>
            <p:cNvSpPr>
              <a:spLocks noChangeArrowheads="1"/>
            </p:cNvSpPr>
            <p:nvPr/>
          </p:nvSpPr>
          <p:spPr bwMode="auto">
            <a:xfrm>
              <a:off x="2786" y="1191"/>
              <a:ext cx="24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B</a:t>
              </a:r>
            </a:p>
          </p:txBody>
        </p:sp>
        <p:sp>
          <p:nvSpPr>
            <p:cNvPr id="49169" name="Rectangle 16"/>
            <p:cNvSpPr>
              <a:spLocks noChangeArrowheads="1"/>
            </p:cNvSpPr>
            <p:nvPr/>
          </p:nvSpPr>
          <p:spPr bwMode="auto">
            <a:xfrm>
              <a:off x="1500" y="2919"/>
              <a:ext cx="253"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D</a:t>
              </a:r>
            </a:p>
          </p:txBody>
        </p:sp>
        <p:sp>
          <p:nvSpPr>
            <p:cNvPr id="49170" name="Rectangle 17"/>
            <p:cNvSpPr>
              <a:spLocks noChangeArrowheads="1"/>
            </p:cNvSpPr>
            <p:nvPr/>
          </p:nvSpPr>
          <p:spPr bwMode="auto">
            <a:xfrm>
              <a:off x="2836" y="2926"/>
              <a:ext cx="23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E</a:t>
              </a:r>
            </a:p>
          </p:txBody>
        </p:sp>
        <p:sp>
          <p:nvSpPr>
            <p:cNvPr id="49171" name="Rectangle 18"/>
            <p:cNvSpPr>
              <a:spLocks noChangeArrowheads="1"/>
            </p:cNvSpPr>
            <p:nvPr/>
          </p:nvSpPr>
          <p:spPr bwMode="auto">
            <a:xfrm>
              <a:off x="4023" y="1199"/>
              <a:ext cx="24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C</a:t>
              </a:r>
            </a:p>
          </p:txBody>
        </p:sp>
        <p:sp>
          <p:nvSpPr>
            <p:cNvPr id="49172" name="Rectangle 19"/>
            <p:cNvSpPr>
              <a:spLocks noChangeArrowheads="1"/>
            </p:cNvSpPr>
            <p:nvPr/>
          </p:nvSpPr>
          <p:spPr bwMode="auto">
            <a:xfrm>
              <a:off x="4320" y="2919"/>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F</a:t>
              </a:r>
            </a:p>
          </p:txBody>
        </p:sp>
        <p:sp>
          <p:nvSpPr>
            <p:cNvPr id="49173" name="Line 20"/>
            <p:cNvSpPr>
              <a:spLocks noChangeShapeType="1"/>
            </p:cNvSpPr>
            <p:nvPr/>
          </p:nvSpPr>
          <p:spPr bwMode="auto">
            <a:xfrm>
              <a:off x="960" y="2256"/>
              <a:ext cx="480" cy="67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4" name="Line 21"/>
            <p:cNvSpPr>
              <a:spLocks noChangeShapeType="1"/>
            </p:cNvSpPr>
            <p:nvPr/>
          </p:nvSpPr>
          <p:spPr bwMode="auto">
            <a:xfrm flipV="1">
              <a:off x="912" y="1392"/>
              <a:ext cx="528" cy="57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5" name="Line 22"/>
            <p:cNvSpPr>
              <a:spLocks noChangeShapeType="1"/>
            </p:cNvSpPr>
            <p:nvPr/>
          </p:nvSpPr>
          <p:spPr bwMode="auto">
            <a:xfrm>
              <a:off x="1632" y="1536"/>
              <a:ext cx="0" cy="13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6" name="Line 23"/>
            <p:cNvSpPr>
              <a:spLocks noChangeShapeType="1"/>
            </p:cNvSpPr>
            <p:nvPr/>
          </p:nvSpPr>
          <p:spPr bwMode="auto">
            <a:xfrm>
              <a:off x="1872" y="1344"/>
              <a:ext cx="8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7" name="Line 24"/>
            <p:cNvSpPr>
              <a:spLocks noChangeShapeType="1"/>
            </p:cNvSpPr>
            <p:nvPr/>
          </p:nvSpPr>
          <p:spPr bwMode="auto">
            <a:xfrm>
              <a:off x="1824" y="3072"/>
              <a:ext cx="9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8" name="Line 25"/>
            <p:cNvSpPr>
              <a:spLocks noChangeShapeType="1"/>
            </p:cNvSpPr>
            <p:nvPr/>
          </p:nvSpPr>
          <p:spPr bwMode="auto">
            <a:xfrm>
              <a:off x="3120" y="1392"/>
              <a:ext cx="8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9" name="Line 26"/>
            <p:cNvSpPr>
              <a:spLocks noChangeShapeType="1"/>
            </p:cNvSpPr>
            <p:nvPr/>
          </p:nvSpPr>
          <p:spPr bwMode="auto">
            <a:xfrm>
              <a:off x="3168" y="3024"/>
              <a:ext cx="105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0" name="Line 27"/>
            <p:cNvSpPr>
              <a:spLocks noChangeShapeType="1"/>
            </p:cNvSpPr>
            <p:nvPr/>
          </p:nvSpPr>
          <p:spPr bwMode="auto">
            <a:xfrm flipV="1">
              <a:off x="4512" y="2208"/>
              <a:ext cx="336" cy="67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1" name="Line 28"/>
            <p:cNvSpPr>
              <a:spLocks noChangeShapeType="1"/>
            </p:cNvSpPr>
            <p:nvPr/>
          </p:nvSpPr>
          <p:spPr bwMode="auto">
            <a:xfrm>
              <a:off x="2928" y="1536"/>
              <a:ext cx="0" cy="13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2" name="Rectangle 29"/>
            <p:cNvSpPr>
              <a:spLocks noChangeArrowheads="1"/>
            </p:cNvSpPr>
            <p:nvPr/>
          </p:nvSpPr>
          <p:spPr bwMode="auto">
            <a:xfrm>
              <a:off x="998" y="1382"/>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49183" name="Rectangle 30"/>
            <p:cNvSpPr>
              <a:spLocks noChangeArrowheads="1"/>
            </p:cNvSpPr>
            <p:nvPr/>
          </p:nvSpPr>
          <p:spPr bwMode="auto">
            <a:xfrm>
              <a:off x="2102" y="99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49184" name="Rectangle 31"/>
            <p:cNvSpPr>
              <a:spLocks noChangeArrowheads="1"/>
            </p:cNvSpPr>
            <p:nvPr/>
          </p:nvSpPr>
          <p:spPr bwMode="auto">
            <a:xfrm>
              <a:off x="1670" y="191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49185" name="Rectangle 32"/>
            <p:cNvSpPr>
              <a:spLocks noChangeArrowheads="1"/>
            </p:cNvSpPr>
            <p:nvPr/>
          </p:nvSpPr>
          <p:spPr bwMode="auto">
            <a:xfrm>
              <a:off x="902" y="2534"/>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49186" name="Rectangle 33"/>
            <p:cNvSpPr>
              <a:spLocks noChangeArrowheads="1"/>
            </p:cNvSpPr>
            <p:nvPr/>
          </p:nvSpPr>
          <p:spPr bwMode="auto">
            <a:xfrm>
              <a:off x="3398" y="95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49187" name="Rectangle 34"/>
            <p:cNvSpPr>
              <a:spLocks noChangeArrowheads="1"/>
            </p:cNvSpPr>
            <p:nvPr/>
          </p:nvSpPr>
          <p:spPr bwMode="auto">
            <a:xfrm>
              <a:off x="2102" y="2726"/>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49188" name="Rectangle 35"/>
            <p:cNvSpPr>
              <a:spLocks noChangeArrowheads="1"/>
            </p:cNvSpPr>
            <p:nvPr/>
          </p:nvSpPr>
          <p:spPr bwMode="auto">
            <a:xfrm>
              <a:off x="3542" y="263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49189" name="Rectangle 36"/>
            <p:cNvSpPr>
              <a:spLocks noChangeArrowheads="1"/>
            </p:cNvSpPr>
            <p:nvPr/>
          </p:nvSpPr>
          <p:spPr bwMode="auto">
            <a:xfrm>
              <a:off x="4838" y="243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49190" name="Rectangle 37"/>
            <p:cNvSpPr>
              <a:spLocks noChangeArrowheads="1"/>
            </p:cNvSpPr>
            <p:nvPr/>
          </p:nvSpPr>
          <p:spPr bwMode="auto">
            <a:xfrm>
              <a:off x="3014" y="1862"/>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grpSp>
      <p:sp>
        <p:nvSpPr>
          <p:cNvPr id="49156" name="Rectangle 38"/>
          <p:cNvSpPr>
            <a:spLocks noChangeArrowheads="1"/>
          </p:cNvSpPr>
          <p:nvPr/>
        </p:nvSpPr>
        <p:spPr bwMode="auto">
          <a:xfrm>
            <a:off x="823913" y="5692775"/>
            <a:ext cx="74136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S = start,   G = goal,  other nodes = intermediate states, links = legal transitions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74650" y="88900"/>
            <a:ext cx="8153400" cy="1020763"/>
          </a:xfrm>
          <a:noFill/>
        </p:spPr>
        <p:txBody>
          <a:bodyPr lIns="90488" tIns="44450" rIns="90488" bIns="44450"/>
          <a:lstStyle/>
          <a:p>
            <a:pPr eaLnBrk="1" hangingPunct="1"/>
            <a:r>
              <a:rPr lang="en-US" altLang="en-US" smtClean="0">
                <a:ea typeface="ＭＳ Ｐゴシック" pitchFamily="34" charset="-128"/>
              </a:rPr>
              <a:t>Initial BFS Search Tree</a:t>
            </a:r>
          </a:p>
        </p:txBody>
      </p:sp>
      <p:sp>
        <p:nvSpPr>
          <p:cNvPr id="50179" name="Oval 3"/>
          <p:cNvSpPr>
            <a:spLocks noChangeArrowheads="1"/>
          </p:cNvSpPr>
          <p:nvPr/>
        </p:nvSpPr>
        <p:spPr bwMode="auto">
          <a:xfrm>
            <a:off x="4600575" y="1222375"/>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180" name="Rectangle 4"/>
          <p:cNvSpPr>
            <a:spLocks noChangeArrowheads="1"/>
          </p:cNvSpPr>
          <p:nvPr/>
        </p:nvSpPr>
        <p:spPr bwMode="auto">
          <a:xfrm>
            <a:off x="4700588" y="1233488"/>
            <a:ext cx="3508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S</a:t>
            </a:r>
          </a:p>
        </p:txBody>
      </p:sp>
      <p:sp>
        <p:nvSpPr>
          <p:cNvPr id="50181" name="Line 5"/>
          <p:cNvSpPr>
            <a:spLocks noChangeShapeType="1"/>
          </p:cNvSpPr>
          <p:nvPr/>
        </p:nvSpPr>
        <p:spPr bwMode="auto">
          <a:xfrm flipH="1">
            <a:off x="3525838" y="1544638"/>
            <a:ext cx="1079500" cy="2349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2" name="Line 6"/>
          <p:cNvSpPr>
            <a:spLocks noChangeShapeType="1"/>
          </p:cNvSpPr>
          <p:nvPr/>
        </p:nvSpPr>
        <p:spPr bwMode="auto">
          <a:xfrm>
            <a:off x="5116513" y="1500188"/>
            <a:ext cx="1227137" cy="220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3" name="Oval 7"/>
          <p:cNvSpPr>
            <a:spLocks noChangeArrowheads="1"/>
          </p:cNvSpPr>
          <p:nvPr/>
        </p:nvSpPr>
        <p:spPr bwMode="auto">
          <a:xfrm>
            <a:off x="3162300" y="1770063"/>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184" name="Oval 8"/>
          <p:cNvSpPr>
            <a:spLocks noChangeArrowheads="1"/>
          </p:cNvSpPr>
          <p:nvPr/>
        </p:nvSpPr>
        <p:spPr bwMode="auto">
          <a:xfrm>
            <a:off x="6207125" y="1704975"/>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185" name="Rectangle 9"/>
          <p:cNvSpPr>
            <a:spLocks noChangeArrowheads="1"/>
          </p:cNvSpPr>
          <p:nvPr/>
        </p:nvSpPr>
        <p:spPr bwMode="auto">
          <a:xfrm>
            <a:off x="3273425" y="1781175"/>
            <a:ext cx="4016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A</a:t>
            </a:r>
          </a:p>
        </p:txBody>
      </p:sp>
      <p:sp>
        <p:nvSpPr>
          <p:cNvPr id="50186" name="Rectangle 10"/>
          <p:cNvSpPr>
            <a:spLocks noChangeArrowheads="1"/>
          </p:cNvSpPr>
          <p:nvPr/>
        </p:nvSpPr>
        <p:spPr bwMode="auto">
          <a:xfrm>
            <a:off x="6281738" y="1722438"/>
            <a:ext cx="4016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D</a:t>
            </a:r>
          </a:p>
        </p:txBody>
      </p:sp>
      <p:sp>
        <p:nvSpPr>
          <p:cNvPr id="50187" name="Line 11"/>
          <p:cNvSpPr>
            <a:spLocks noChangeShapeType="1"/>
          </p:cNvSpPr>
          <p:nvPr/>
        </p:nvSpPr>
        <p:spPr bwMode="auto">
          <a:xfrm flipH="1">
            <a:off x="2163763" y="2133600"/>
            <a:ext cx="1036637" cy="5000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8" name="Oval 12"/>
          <p:cNvSpPr>
            <a:spLocks noChangeArrowheads="1"/>
          </p:cNvSpPr>
          <p:nvPr/>
        </p:nvSpPr>
        <p:spPr bwMode="auto">
          <a:xfrm>
            <a:off x="1800225" y="2624138"/>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189" name="Rectangle 13"/>
          <p:cNvSpPr>
            <a:spLocks noChangeArrowheads="1"/>
          </p:cNvSpPr>
          <p:nvPr/>
        </p:nvSpPr>
        <p:spPr bwMode="auto">
          <a:xfrm>
            <a:off x="1911350" y="2635250"/>
            <a:ext cx="3841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B</a:t>
            </a:r>
          </a:p>
        </p:txBody>
      </p:sp>
      <p:sp>
        <p:nvSpPr>
          <p:cNvPr id="50190" name="Line 14"/>
          <p:cNvSpPr>
            <a:spLocks noChangeShapeType="1"/>
          </p:cNvSpPr>
          <p:nvPr/>
        </p:nvSpPr>
        <p:spPr bwMode="auto">
          <a:xfrm>
            <a:off x="3598863" y="2144713"/>
            <a:ext cx="554037" cy="5111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1" name="Oval 15"/>
          <p:cNvSpPr>
            <a:spLocks noChangeArrowheads="1"/>
          </p:cNvSpPr>
          <p:nvPr/>
        </p:nvSpPr>
        <p:spPr bwMode="auto">
          <a:xfrm>
            <a:off x="4010025" y="2616200"/>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192" name="Rectangle 16"/>
          <p:cNvSpPr>
            <a:spLocks noChangeArrowheads="1"/>
          </p:cNvSpPr>
          <p:nvPr/>
        </p:nvSpPr>
        <p:spPr bwMode="auto">
          <a:xfrm>
            <a:off x="4084638" y="2633663"/>
            <a:ext cx="4016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D</a:t>
            </a:r>
          </a:p>
        </p:txBody>
      </p:sp>
      <p:sp>
        <p:nvSpPr>
          <p:cNvPr id="50193" name="Line 17"/>
          <p:cNvSpPr>
            <a:spLocks noChangeShapeType="1"/>
          </p:cNvSpPr>
          <p:nvPr/>
        </p:nvSpPr>
        <p:spPr bwMode="auto">
          <a:xfrm flipH="1">
            <a:off x="1120775" y="2946400"/>
            <a:ext cx="712788" cy="6445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4" name="Oval 18"/>
          <p:cNvSpPr>
            <a:spLocks noChangeArrowheads="1"/>
          </p:cNvSpPr>
          <p:nvPr/>
        </p:nvSpPr>
        <p:spPr bwMode="auto">
          <a:xfrm>
            <a:off x="887413" y="3608388"/>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195" name="Rectangle 19"/>
          <p:cNvSpPr>
            <a:spLocks noChangeArrowheads="1"/>
          </p:cNvSpPr>
          <p:nvPr/>
        </p:nvSpPr>
        <p:spPr bwMode="auto">
          <a:xfrm>
            <a:off x="998538" y="3619500"/>
            <a:ext cx="3841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C</a:t>
            </a:r>
          </a:p>
        </p:txBody>
      </p:sp>
      <p:sp>
        <p:nvSpPr>
          <p:cNvPr id="50196" name="Oval 20"/>
          <p:cNvSpPr>
            <a:spLocks noChangeArrowheads="1"/>
          </p:cNvSpPr>
          <p:nvPr/>
        </p:nvSpPr>
        <p:spPr bwMode="auto">
          <a:xfrm>
            <a:off x="2265363" y="3600450"/>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197" name="Rectangle 21"/>
          <p:cNvSpPr>
            <a:spLocks noChangeArrowheads="1"/>
          </p:cNvSpPr>
          <p:nvPr/>
        </p:nvSpPr>
        <p:spPr bwMode="auto">
          <a:xfrm>
            <a:off x="2376488" y="3611563"/>
            <a:ext cx="3667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E</a:t>
            </a:r>
          </a:p>
        </p:txBody>
      </p:sp>
      <p:sp>
        <p:nvSpPr>
          <p:cNvPr id="50198" name="Line 22"/>
          <p:cNvSpPr>
            <a:spLocks noChangeShapeType="1"/>
          </p:cNvSpPr>
          <p:nvPr/>
        </p:nvSpPr>
        <p:spPr bwMode="auto">
          <a:xfrm>
            <a:off x="2200275" y="3049588"/>
            <a:ext cx="249238" cy="5413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9" name="Rectangle 23"/>
          <p:cNvSpPr>
            <a:spLocks noChangeArrowheads="1"/>
          </p:cNvSpPr>
          <p:nvPr/>
        </p:nvSpPr>
        <p:spPr bwMode="auto">
          <a:xfrm>
            <a:off x="2879725" y="1512888"/>
            <a:ext cx="2444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Arial" pitchFamily="34" charset="0"/>
              </a:rPr>
              <a:t> </a:t>
            </a:r>
          </a:p>
        </p:txBody>
      </p:sp>
      <p:sp>
        <p:nvSpPr>
          <p:cNvPr id="50200" name="Rectangle 24"/>
          <p:cNvSpPr>
            <a:spLocks noChangeArrowheads="1"/>
          </p:cNvSpPr>
          <p:nvPr/>
        </p:nvSpPr>
        <p:spPr bwMode="auto">
          <a:xfrm>
            <a:off x="1379538" y="2478088"/>
            <a:ext cx="2444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Arial" pitchFamily="34" charset="0"/>
              </a:rPr>
              <a:t> </a:t>
            </a:r>
          </a:p>
        </p:txBody>
      </p:sp>
      <p:sp>
        <p:nvSpPr>
          <p:cNvPr id="50201" name="Oval 25"/>
          <p:cNvSpPr>
            <a:spLocks noChangeArrowheads="1"/>
          </p:cNvSpPr>
          <p:nvPr/>
        </p:nvSpPr>
        <p:spPr bwMode="auto">
          <a:xfrm>
            <a:off x="6597650" y="2690813"/>
            <a:ext cx="520700" cy="43021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202" name="Rectangle 26"/>
          <p:cNvSpPr>
            <a:spLocks noChangeArrowheads="1"/>
          </p:cNvSpPr>
          <p:nvPr/>
        </p:nvSpPr>
        <p:spPr bwMode="auto">
          <a:xfrm>
            <a:off x="6708775" y="2701925"/>
            <a:ext cx="36671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E</a:t>
            </a:r>
          </a:p>
        </p:txBody>
      </p:sp>
      <p:sp>
        <p:nvSpPr>
          <p:cNvPr id="50203" name="Line 27"/>
          <p:cNvSpPr>
            <a:spLocks noChangeShapeType="1"/>
          </p:cNvSpPr>
          <p:nvPr/>
        </p:nvSpPr>
        <p:spPr bwMode="auto">
          <a:xfrm>
            <a:off x="6548438" y="2144713"/>
            <a:ext cx="217487" cy="5540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04" name="Rectangle 28"/>
          <p:cNvSpPr>
            <a:spLocks noChangeArrowheads="1"/>
          </p:cNvSpPr>
          <p:nvPr/>
        </p:nvSpPr>
        <p:spPr bwMode="auto">
          <a:xfrm>
            <a:off x="533400" y="5486400"/>
            <a:ext cx="51212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Note: this is the search tree at some particular point in</a:t>
            </a:r>
          </a:p>
          <a:p>
            <a:pPr>
              <a:spcBef>
                <a:spcPct val="0"/>
              </a:spcBef>
              <a:buClrTx/>
              <a:buFontTx/>
              <a:buNone/>
            </a:pPr>
            <a:r>
              <a:rPr lang="en-US" altLang="en-US" sz="1800">
                <a:latin typeface="Times New Roman" pitchFamily="18" charset="0"/>
              </a:rPr>
              <a:t>          in the search.</a:t>
            </a:r>
          </a:p>
        </p:txBody>
      </p:sp>
      <p:grpSp>
        <p:nvGrpSpPr>
          <p:cNvPr id="50205" name="Group 29"/>
          <p:cNvGrpSpPr>
            <a:grpSpLocks/>
          </p:cNvGrpSpPr>
          <p:nvPr/>
        </p:nvGrpSpPr>
        <p:grpSpPr bwMode="auto">
          <a:xfrm>
            <a:off x="5518150" y="3810000"/>
            <a:ext cx="3625850" cy="1582738"/>
            <a:chOff x="3216" y="2064"/>
            <a:chExt cx="2284" cy="997"/>
          </a:xfrm>
        </p:grpSpPr>
        <p:sp>
          <p:nvSpPr>
            <p:cNvPr id="50206" name="Oval 30"/>
            <p:cNvSpPr>
              <a:spLocks noChangeArrowheads="1"/>
            </p:cNvSpPr>
            <p:nvPr/>
          </p:nvSpPr>
          <p:spPr bwMode="auto">
            <a:xfrm>
              <a:off x="3216" y="2456"/>
              <a:ext cx="209"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207" name="Rectangle 31"/>
            <p:cNvSpPr>
              <a:spLocks noChangeArrowheads="1"/>
            </p:cNvSpPr>
            <p:nvPr/>
          </p:nvSpPr>
          <p:spPr bwMode="auto">
            <a:xfrm>
              <a:off x="3216" y="2400"/>
              <a:ext cx="25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S</a:t>
              </a:r>
            </a:p>
          </p:txBody>
        </p:sp>
        <p:sp>
          <p:nvSpPr>
            <p:cNvPr id="50208" name="Oval 32"/>
            <p:cNvSpPr>
              <a:spLocks noChangeArrowheads="1"/>
            </p:cNvSpPr>
            <p:nvPr/>
          </p:nvSpPr>
          <p:spPr bwMode="auto">
            <a:xfrm>
              <a:off x="3619" y="2842"/>
              <a:ext cx="210"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209" name="Oval 33"/>
            <p:cNvSpPr>
              <a:spLocks noChangeArrowheads="1"/>
            </p:cNvSpPr>
            <p:nvPr/>
          </p:nvSpPr>
          <p:spPr bwMode="auto">
            <a:xfrm>
              <a:off x="4283" y="2842"/>
              <a:ext cx="210"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210" name="Oval 34"/>
            <p:cNvSpPr>
              <a:spLocks noChangeArrowheads="1"/>
            </p:cNvSpPr>
            <p:nvPr/>
          </p:nvSpPr>
          <p:spPr bwMode="auto">
            <a:xfrm>
              <a:off x="5018" y="2842"/>
              <a:ext cx="210"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211" name="Oval 35"/>
            <p:cNvSpPr>
              <a:spLocks noChangeArrowheads="1"/>
            </p:cNvSpPr>
            <p:nvPr/>
          </p:nvSpPr>
          <p:spPr bwMode="auto">
            <a:xfrm>
              <a:off x="5255" y="2417"/>
              <a:ext cx="210"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212" name="Oval 36"/>
            <p:cNvSpPr>
              <a:spLocks noChangeArrowheads="1"/>
            </p:cNvSpPr>
            <p:nvPr/>
          </p:nvSpPr>
          <p:spPr bwMode="auto">
            <a:xfrm>
              <a:off x="3643" y="2147"/>
              <a:ext cx="209"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213" name="Oval 37"/>
            <p:cNvSpPr>
              <a:spLocks noChangeArrowheads="1"/>
            </p:cNvSpPr>
            <p:nvPr/>
          </p:nvSpPr>
          <p:spPr bwMode="auto">
            <a:xfrm>
              <a:off x="4259" y="2147"/>
              <a:ext cx="210"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214" name="Oval 38"/>
            <p:cNvSpPr>
              <a:spLocks noChangeArrowheads="1"/>
            </p:cNvSpPr>
            <p:nvPr/>
          </p:nvSpPr>
          <p:spPr bwMode="auto">
            <a:xfrm>
              <a:off x="4876" y="2147"/>
              <a:ext cx="209"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215" name="Rectangle 39"/>
            <p:cNvSpPr>
              <a:spLocks noChangeArrowheads="1"/>
            </p:cNvSpPr>
            <p:nvPr/>
          </p:nvSpPr>
          <p:spPr bwMode="auto">
            <a:xfrm>
              <a:off x="5232" y="2400"/>
              <a:ext cx="26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G</a:t>
              </a:r>
            </a:p>
          </p:txBody>
        </p:sp>
        <p:sp>
          <p:nvSpPr>
            <p:cNvPr id="50216" name="Rectangle 40"/>
            <p:cNvSpPr>
              <a:spLocks noChangeArrowheads="1"/>
            </p:cNvSpPr>
            <p:nvPr/>
          </p:nvSpPr>
          <p:spPr bwMode="auto">
            <a:xfrm>
              <a:off x="3648" y="2112"/>
              <a:ext cx="25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A</a:t>
              </a:r>
            </a:p>
          </p:txBody>
        </p:sp>
        <p:sp>
          <p:nvSpPr>
            <p:cNvPr id="50217" name="Rectangle 41"/>
            <p:cNvSpPr>
              <a:spLocks noChangeArrowheads="1"/>
            </p:cNvSpPr>
            <p:nvPr/>
          </p:nvSpPr>
          <p:spPr bwMode="auto">
            <a:xfrm>
              <a:off x="4272" y="2112"/>
              <a:ext cx="243"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B</a:t>
              </a:r>
            </a:p>
          </p:txBody>
        </p:sp>
        <p:sp>
          <p:nvSpPr>
            <p:cNvPr id="50218" name="Rectangle 42"/>
            <p:cNvSpPr>
              <a:spLocks noChangeArrowheads="1"/>
            </p:cNvSpPr>
            <p:nvPr/>
          </p:nvSpPr>
          <p:spPr bwMode="auto">
            <a:xfrm>
              <a:off x="3648" y="2784"/>
              <a:ext cx="241"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D</a:t>
              </a:r>
            </a:p>
          </p:txBody>
        </p:sp>
        <p:sp>
          <p:nvSpPr>
            <p:cNvPr id="50219" name="Rectangle 43"/>
            <p:cNvSpPr>
              <a:spLocks noChangeArrowheads="1"/>
            </p:cNvSpPr>
            <p:nvPr/>
          </p:nvSpPr>
          <p:spPr bwMode="auto">
            <a:xfrm>
              <a:off x="4272" y="2832"/>
              <a:ext cx="261"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E</a:t>
              </a:r>
            </a:p>
          </p:txBody>
        </p:sp>
        <p:sp>
          <p:nvSpPr>
            <p:cNvPr id="50220" name="Rectangle 44"/>
            <p:cNvSpPr>
              <a:spLocks noChangeArrowheads="1"/>
            </p:cNvSpPr>
            <p:nvPr/>
          </p:nvSpPr>
          <p:spPr bwMode="auto">
            <a:xfrm>
              <a:off x="4848" y="2112"/>
              <a:ext cx="27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C</a:t>
              </a:r>
            </a:p>
          </p:txBody>
        </p:sp>
        <p:sp>
          <p:nvSpPr>
            <p:cNvPr id="50221" name="Rectangle 45"/>
            <p:cNvSpPr>
              <a:spLocks noChangeArrowheads="1"/>
            </p:cNvSpPr>
            <p:nvPr/>
          </p:nvSpPr>
          <p:spPr bwMode="auto">
            <a:xfrm>
              <a:off x="5040" y="2832"/>
              <a:ext cx="2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F</a:t>
              </a:r>
            </a:p>
          </p:txBody>
        </p:sp>
        <p:sp>
          <p:nvSpPr>
            <p:cNvPr id="50222" name="Line 46"/>
            <p:cNvSpPr>
              <a:spLocks noChangeShapeType="1"/>
            </p:cNvSpPr>
            <p:nvPr/>
          </p:nvSpPr>
          <p:spPr bwMode="auto">
            <a:xfrm>
              <a:off x="3404" y="2589"/>
              <a:ext cx="237" cy="27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3" name="Line 47"/>
            <p:cNvSpPr>
              <a:spLocks noChangeShapeType="1"/>
            </p:cNvSpPr>
            <p:nvPr/>
          </p:nvSpPr>
          <p:spPr bwMode="auto">
            <a:xfrm flipV="1">
              <a:off x="3380" y="2242"/>
              <a:ext cx="261" cy="2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4" name="Line 48"/>
            <p:cNvSpPr>
              <a:spLocks noChangeShapeType="1"/>
            </p:cNvSpPr>
            <p:nvPr/>
          </p:nvSpPr>
          <p:spPr bwMode="auto">
            <a:xfrm>
              <a:off x="3736" y="2300"/>
              <a:ext cx="0" cy="5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5" name="Line 49"/>
            <p:cNvSpPr>
              <a:spLocks noChangeShapeType="1"/>
            </p:cNvSpPr>
            <p:nvPr/>
          </p:nvSpPr>
          <p:spPr bwMode="auto">
            <a:xfrm>
              <a:off x="3854" y="2223"/>
              <a:ext cx="40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6" name="Line 50"/>
            <p:cNvSpPr>
              <a:spLocks noChangeShapeType="1"/>
            </p:cNvSpPr>
            <p:nvPr/>
          </p:nvSpPr>
          <p:spPr bwMode="auto">
            <a:xfrm>
              <a:off x="3831" y="2918"/>
              <a:ext cx="4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7" name="Line 51"/>
            <p:cNvSpPr>
              <a:spLocks noChangeShapeType="1"/>
            </p:cNvSpPr>
            <p:nvPr/>
          </p:nvSpPr>
          <p:spPr bwMode="auto">
            <a:xfrm>
              <a:off x="4471" y="2242"/>
              <a:ext cx="40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8" name="Line 52"/>
            <p:cNvSpPr>
              <a:spLocks noChangeShapeType="1"/>
            </p:cNvSpPr>
            <p:nvPr/>
          </p:nvSpPr>
          <p:spPr bwMode="auto">
            <a:xfrm>
              <a:off x="4495" y="2898"/>
              <a:ext cx="52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9" name="Line 53"/>
            <p:cNvSpPr>
              <a:spLocks noChangeShapeType="1"/>
            </p:cNvSpPr>
            <p:nvPr/>
          </p:nvSpPr>
          <p:spPr bwMode="auto">
            <a:xfrm flipV="1">
              <a:off x="5159" y="2570"/>
              <a:ext cx="166" cy="2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30" name="Line 54"/>
            <p:cNvSpPr>
              <a:spLocks noChangeShapeType="1"/>
            </p:cNvSpPr>
            <p:nvPr/>
          </p:nvSpPr>
          <p:spPr bwMode="auto">
            <a:xfrm>
              <a:off x="4376" y="2300"/>
              <a:ext cx="0" cy="5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31" name="Rectangle 55"/>
            <p:cNvSpPr>
              <a:spLocks noChangeArrowheads="1"/>
            </p:cNvSpPr>
            <p:nvPr/>
          </p:nvSpPr>
          <p:spPr bwMode="auto">
            <a:xfrm>
              <a:off x="3423" y="2238"/>
              <a:ext cx="10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232" name="Rectangle 56"/>
            <p:cNvSpPr>
              <a:spLocks noChangeArrowheads="1"/>
            </p:cNvSpPr>
            <p:nvPr/>
          </p:nvSpPr>
          <p:spPr bwMode="auto">
            <a:xfrm>
              <a:off x="3968" y="2083"/>
              <a:ext cx="1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233" name="Rectangle 57"/>
            <p:cNvSpPr>
              <a:spLocks noChangeArrowheads="1"/>
            </p:cNvSpPr>
            <p:nvPr/>
          </p:nvSpPr>
          <p:spPr bwMode="auto">
            <a:xfrm>
              <a:off x="3754" y="2450"/>
              <a:ext cx="1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234" name="Rectangle 58"/>
            <p:cNvSpPr>
              <a:spLocks noChangeArrowheads="1"/>
            </p:cNvSpPr>
            <p:nvPr/>
          </p:nvSpPr>
          <p:spPr bwMode="auto">
            <a:xfrm>
              <a:off x="3375" y="2701"/>
              <a:ext cx="1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235" name="Rectangle 59"/>
            <p:cNvSpPr>
              <a:spLocks noChangeArrowheads="1"/>
            </p:cNvSpPr>
            <p:nvPr/>
          </p:nvSpPr>
          <p:spPr bwMode="auto">
            <a:xfrm>
              <a:off x="4608" y="2064"/>
              <a:ext cx="1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236" name="Rectangle 60"/>
            <p:cNvSpPr>
              <a:spLocks noChangeArrowheads="1"/>
            </p:cNvSpPr>
            <p:nvPr/>
          </p:nvSpPr>
          <p:spPr bwMode="auto">
            <a:xfrm>
              <a:off x="3968" y="2778"/>
              <a:ext cx="1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237" name="Rectangle 61"/>
            <p:cNvSpPr>
              <a:spLocks noChangeArrowheads="1"/>
            </p:cNvSpPr>
            <p:nvPr/>
          </p:nvSpPr>
          <p:spPr bwMode="auto">
            <a:xfrm>
              <a:off x="4679" y="2740"/>
              <a:ext cx="1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238" name="Rectangle 62"/>
            <p:cNvSpPr>
              <a:spLocks noChangeArrowheads="1"/>
            </p:cNvSpPr>
            <p:nvPr/>
          </p:nvSpPr>
          <p:spPr bwMode="auto">
            <a:xfrm>
              <a:off x="5320" y="2663"/>
              <a:ext cx="10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239" name="Rectangle 63"/>
            <p:cNvSpPr>
              <a:spLocks noChangeArrowheads="1"/>
            </p:cNvSpPr>
            <p:nvPr/>
          </p:nvSpPr>
          <p:spPr bwMode="auto">
            <a:xfrm>
              <a:off x="4418" y="2431"/>
              <a:ext cx="1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Oval 3"/>
          <p:cNvSpPr>
            <a:spLocks noChangeArrowheads="1"/>
          </p:cNvSpPr>
          <p:nvPr/>
        </p:nvSpPr>
        <p:spPr bwMode="auto">
          <a:xfrm>
            <a:off x="4829175" y="1665288"/>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03" name="Rectangle 4"/>
          <p:cNvSpPr>
            <a:spLocks noChangeArrowheads="1"/>
          </p:cNvSpPr>
          <p:nvPr/>
        </p:nvSpPr>
        <p:spPr bwMode="auto">
          <a:xfrm>
            <a:off x="4929188" y="1676400"/>
            <a:ext cx="3508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S</a:t>
            </a:r>
          </a:p>
        </p:txBody>
      </p:sp>
      <p:sp>
        <p:nvSpPr>
          <p:cNvPr id="51204" name="Line 5"/>
          <p:cNvSpPr>
            <a:spLocks noChangeShapeType="1"/>
          </p:cNvSpPr>
          <p:nvPr/>
        </p:nvSpPr>
        <p:spPr bwMode="auto">
          <a:xfrm flipH="1">
            <a:off x="3754438" y="1987550"/>
            <a:ext cx="1079500" cy="2349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05" name="Line 6"/>
          <p:cNvSpPr>
            <a:spLocks noChangeShapeType="1"/>
          </p:cNvSpPr>
          <p:nvPr/>
        </p:nvSpPr>
        <p:spPr bwMode="auto">
          <a:xfrm>
            <a:off x="5345113" y="1943100"/>
            <a:ext cx="1227137" cy="220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06" name="Oval 7"/>
          <p:cNvSpPr>
            <a:spLocks noChangeArrowheads="1"/>
          </p:cNvSpPr>
          <p:nvPr/>
        </p:nvSpPr>
        <p:spPr bwMode="auto">
          <a:xfrm>
            <a:off x="3390900" y="2212975"/>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07" name="Oval 8"/>
          <p:cNvSpPr>
            <a:spLocks noChangeArrowheads="1"/>
          </p:cNvSpPr>
          <p:nvPr/>
        </p:nvSpPr>
        <p:spPr bwMode="auto">
          <a:xfrm>
            <a:off x="6435725" y="2147888"/>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08" name="Rectangle 9"/>
          <p:cNvSpPr>
            <a:spLocks noChangeArrowheads="1"/>
          </p:cNvSpPr>
          <p:nvPr/>
        </p:nvSpPr>
        <p:spPr bwMode="auto">
          <a:xfrm>
            <a:off x="3502025" y="2224088"/>
            <a:ext cx="4016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A</a:t>
            </a:r>
          </a:p>
        </p:txBody>
      </p:sp>
      <p:sp>
        <p:nvSpPr>
          <p:cNvPr id="51209" name="Rectangle 10"/>
          <p:cNvSpPr>
            <a:spLocks noChangeArrowheads="1"/>
          </p:cNvSpPr>
          <p:nvPr/>
        </p:nvSpPr>
        <p:spPr bwMode="auto">
          <a:xfrm>
            <a:off x="6510338" y="2165350"/>
            <a:ext cx="4016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D</a:t>
            </a:r>
          </a:p>
        </p:txBody>
      </p:sp>
      <p:sp>
        <p:nvSpPr>
          <p:cNvPr id="51210" name="Line 11"/>
          <p:cNvSpPr>
            <a:spLocks noChangeShapeType="1"/>
          </p:cNvSpPr>
          <p:nvPr/>
        </p:nvSpPr>
        <p:spPr bwMode="auto">
          <a:xfrm flipH="1">
            <a:off x="2438400" y="2460625"/>
            <a:ext cx="957263" cy="4968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1" name="Oval 12"/>
          <p:cNvSpPr>
            <a:spLocks noChangeArrowheads="1"/>
          </p:cNvSpPr>
          <p:nvPr/>
        </p:nvSpPr>
        <p:spPr bwMode="auto">
          <a:xfrm>
            <a:off x="2028825" y="2914650"/>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12" name="Rectangle 13"/>
          <p:cNvSpPr>
            <a:spLocks noChangeArrowheads="1"/>
          </p:cNvSpPr>
          <p:nvPr/>
        </p:nvSpPr>
        <p:spPr bwMode="auto">
          <a:xfrm>
            <a:off x="2139950" y="2925763"/>
            <a:ext cx="3841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B</a:t>
            </a:r>
          </a:p>
        </p:txBody>
      </p:sp>
      <p:sp>
        <p:nvSpPr>
          <p:cNvPr id="51213" name="Line 14"/>
          <p:cNvSpPr>
            <a:spLocks noChangeShapeType="1"/>
          </p:cNvSpPr>
          <p:nvPr/>
        </p:nvSpPr>
        <p:spPr bwMode="auto">
          <a:xfrm>
            <a:off x="3751263" y="2663825"/>
            <a:ext cx="134937" cy="4460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4" name="Oval 15"/>
          <p:cNvSpPr>
            <a:spLocks noChangeArrowheads="1"/>
          </p:cNvSpPr>
          <p:nvPr/>
        </p:nvSpPr>
        <p:spPr bwMode="auto">
          <a:xfrm>
            <a:off x="3629025" y="3135313"/>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15" name="Rectangle 16"/>
          <p:cNvSpPr>
            <a:spLocks noChangeArrowheads="1"/>
          </p:cNvSpPr>
          <p:nvPr/>
        </p:nvSpPr>
        <p:spPr bwMode="auto">
          <a:xfrm>
            <a:off x="3703638" y="3152775"/>
            <a:ext cx="4016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D</a:t>
            </a:r>
          </a:p>
        </p:txBody>
      </p:sp>
      <p:sp>
        <p:nvSpPr>
          <p:cNvPr id="51216" name="Line 17"/>
          <p:cNvSpPr>
            <a:spLocks noChangeShapeType="1"/>
          </p:cNvSpPr>
          <p:nvPr/>
        </p:nvSpPr>
        <p:spPr bwMode="auto">
          <a:xfrm flipH="1">
            <a:off x="1524000" y="3262313"/>
            <a:ext cx="533400" cy="838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7" name="Oval 18"/>
          <p:cNvSpPr>
            <a:spLocks noChangeArrowheads="1"/>
          </p:cNvSpPr>
          <p:nvPr/>
        </p:nvSpPr>
        <p:spPr bwMode="auto">
          <a:xfrm>
            <a:off x="1192213" y="4127500"/>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18" name="Rectangle 19"/>
          <p:cNvSpPr>
            <a:spLocks noChangeArrowheads="1"/>
          </p:cNvSpPr>
          <p:nvPr/>
        </p:nvSpPr>
        <p:spPr bwMode="auto">
          <a:xfrm>
            <a:off x="1303338" y="4138613"/>
            <a:ext cx="3841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C</a:t>
            </a:r>
          </a:p>
        </p:txBody>
      </p:sp>
      <p:sp>
        <p:nvSpPr>
          <p:cNvPr id="51219" name="Oval 20"/>
          <p:cNvSpPr>
            <a:spLocks noChangeArrowheads="1"/>
          </p:cNvSpPr>
          <p:nvPr/>
        </p:nvSpPr>
        <p:spPr bwMode="auto">
          <a:xfrm>
            <a:off x="2417763" y="4119563"/>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20" name="Rectangle 21"/>
          <p:cNvSpPr>
            <a:spLocks noChangeArrowheads="1"/>
          </p:cNvSpPr>
          <p:nvPr/>
        </p:nvSpPr>
        <p:spPr bwMode="auto">
          <a:xfrm>
            <a:off x="2528888" y="4130675"/>
            <a:ext cx="3667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E</a:t>
            </a:r>
          </a:p>
        </p:txBody>
      </p:sp>
      <p:sp>
        <p:nvSpPr>
          <p:cNvPr id="51221" name="Line 22"/>
          <p:cNvSpPr>
            <a:spLocks noChangeShapeType="1"/>
          </p:cNvSpPr>
          <p:nvPr/>
        </p:nvSpPr>
        <p:spPr bwMode="auto">
          <a:xfrm>
            <a:off x="2505075" y="3263900"/>
            <a:ext cx="161925" cy="8366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2" name="Line 23"/>
          <p:cNvSpPr>
            <a:spLocks noChangeShapeType="1"/>
          </p:cNvSpPr>
          <p:nvPr/>
        </p:nvSpPr>
        <p:spPr bwMode="auto">
          <a:xfrm flipH="1">
            <a:off x="3810000" y="3568700"/>
            <a:ext cx="166688" cy="5318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3" name="Oval 24"/>
          <p:cNvSpPr>
            <a:spLocks noChangeArrowheads="1"/>
          </p:cNvSpPr>
          <p:nvPr/>
        </p:nvSpPr>
        <p:spPr bwMode="auto">
          <a:xfrm>
            <a:off x="3503613" y="4106863"/>
            <a:ext cx="528637" cy="43656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24" name="Rectangle 25"/>
          <p:cNvSpPr>
            <a:spLocks noChangeArrowheads="1"/>
          </p:cNvSpPr>
          <p:nvPr/>
        </p:nvSpPr>
        <p:spPr bwMode="auto">
          <a:xfrm>
            <a:off x="3614738" y="4117975"/>
            <a:ext cx="37306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E</a:t>
            </a:r>
          </a:p>
        </p:txBody>
      </p:sp>
      <p:sp>
        <p:nvSpPr>
          <p:cNvPr id="51225" name="Rectangle 29"/>
          <p:cNvSpPr>
            <a:spLocks noChangeArrowheads="1"/>
          </p:cNvSpPr>
          <p:nvPr/>
        </p:nvSpPr>
        <p:spPr bwMode="auto">
          <a:xfrm>
            <a:off x="2976563" y="366236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26" name="Rectangle 30"/>
          <p:cNvSpPr>
            <a:spLocks noChangeArrowheads="1"/>
          </p:cNvSpPr>
          <p:nvPr/>
        </p:nvSpPr>
        <p:spPr bwMode="auto">
          <a:xfrm>
            <a:off x="4148138" y="316865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27" name="Rectangle 31"/>
          <p:cNvSpPr>
            <a:spLocks noChangeArrowheads="1"/>
          </p:cNvSpPr>
          <p:nvPr/>
        </p:nvSpPr>
        <p:spPr bwMode="auto">
          <a:xfrm>
            <a:off x="5094288" y="40989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28" name="Rectangle 32"/>
          <p:cNvSpPr>
            <a:spLocks noChangeArrowheads="1"/>
          </p:cNvSpPr>
          <p:nvPr/>
        </p:nvSpPr>
        <p:spPr bwMode="auto">
          <a:xfrm>
            <a:off x="1574800" y="36925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29" name="Oval 33"/>
          <p:cNvSpPr>
            <a:spLocks noChangeArrowheads="1"/>
          </p:cNvSpPr>
          <p:nvPr/>
        </p:nvSpPr>
        <p:spPr bwMode="auto">
          <a:xfrm>
            <a:off x="7588250" y="3133725"/>
            <a:ext cx="520700" cy="4302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30" name="Rectangle 34"/>
          <p:cNvSpPr>
            <a:spLocks noChangeArrowheads="1"/>
          </p:cNvSpPr>
          <p:nvPr/>
        </p:nvSpPr>
        <p:spPr bwMode="auto">
          <a:xfrm>
            <a:off x="7699375" y="3144838"/>
            <a:ext cx="36671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E</a:t>
            </a:r>
          </a:p>
        </p:txBody>
      </p:sp>
      <p:sp>
        <p:nvSpPr>
          <p:cNvPr id="51231" name="Oval 35"/>
          <p:cNvSpPr>
            <a:spLocks noChangeArrowheads="1"/>
          </p:cNvSpPr>
          <p:nvPr/>
        </p:nvSpPr>
        <p:spPr bwMode="auto">
          <a:xfrm>
            <a:off x="5256213" y="4183063"/>
            <a:ext cx="520700" cy="43021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32" name="Rectangle 36"/>
          <p:cNvSpPr>
            <a:spLocks noChangeArrowheads="1"/>
          </p:cNvSpPr>
          <p:nvPr/>
        </p:nvSpPr>
        <p:spPr bwMode="auto">
          <a:xfrm>
            <a:off x="5367338" y="4194175"/>
            <a:ext cx="3841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B</a:t>
            </a:r>
          </a:p>
        </p:txBody>
      </p:sp>
      <p:sp>
        <p:nvSpPr>
          <p:cNvPr id="51233" name="Oval 37"/>
          <p:cNvSpPr>
            <a:spLocks noChangeArrowheads="1"/>
          </p:cNvSpPr>
          <p:nvPr/>
        </p:nvSpPr>
        <p:spPr bwMode="auto">
          <a:xfrm>
            <a:off x="8308975" y="4203700"/>
            <a:ext cx="520700" cy="4302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34" name="Rectangle 38"/>
          <p:cNvSpPr>
            <a:spLocks noChangeArrowheads="1"/>
          </p:cNvSpPr>
          <p:nvPr/>
        </p:nvSpPr>
        <p:spPr bwMode="auto">
          <a:xfrm>
            <a:off x="8405813" y="4184650"/>
            <a:ext cx="3508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F</a:t>
            </a:r>
          </a:p>
        </p:txBody>
      </p:sp>
      <p:sp>
        <p:nvSpPr>
          <p:cNvPr id="51235" name="Line 39"/>
          <p:cNvSpPr>
            <a:spLocks noChangeShapeType="1"/>
          </p:cNvSpPr>
          <p:nvPr/>
        </p:nvSpPr>
        <p:spPr bwMode="auto">
          <a:xfrm>
            <a:off x="8020050" y="3551238"/>
            <a:ext cx="407988" cy="6810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36" name="Line 40"/>
          <p:cNvSpPr>
            <a:spLocks noChangeShapeType="1"/>
          </p:cNvSpPr>
          <p:nvPr/>
        </p:nvSpPr>
        <p:spPr bwMode="auto">
          <a:xfrm flipV="1">
            <a:off x="7467600" y="3548063"/>
            <a:ext cx="209550" cy="6286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37" name="Rectangle 41"/>
          <p:cNvSpPr>
            <a:spLocks noChangeArrowheads="1"/>
          </p:cNvSpPr>
          <p:nvPr/>
        </p:nvSpPr>
        <p:spPr bwMode="auto">
          <a:xfrm>
            <a:off x="7350125" y="29670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38" name="Rectangle 42"/>
          <p:cNvSpPr>
            <a:spLocks noChangeArrowheads="1"/>
          </p:cNvSpPr>
          <p:nvPr/>
        </p:nvSpPr>
        <p:spPr bwMode="auto">
          <a:xfrm>
            <a:off x="7162800" y="4252913"/>
            <a:ext cx="2905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39" name="Rectangle 43"/>
          <p:cNvSpPr>
            <a:spLocks noChangeArrowheads="1"/>
          </p:cNvSpPr>
          <p:nvPr/>
        </p:nvSpPr>
        <p:spPr bwMode="auto">
          <a:xfrm>
            <a:off x="7985125" y="4067175"/>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40" name="Rectangle 44"/>
          <p:cNvSpPr>
            <a:spLocks noChangeArrowheads="1"/>
          </p:cNvSpPr>
          <p:nvPr/>
        </p:nvSpPr>
        <p:spPr bwMode="auto">
          <a:xfrm>
            <a:off x="6116638" y="52451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41" name="Line 45"/>
          <p:cNvSpPr>
            <a:spLocks noChangeShapeType="1"/>
          </p:cNvSpPr>
          <p:nvPr/>
        </p:nvSpPr>
        <p:spPr bwMode="auto">
          <a:xfrm>
            <a:off x="6853238" y="2511425"/>
            <a:ext cx="919162" cy="5984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42" name="Oval 46"/>
          <p:cNvSpPr>
            <a:spLocks noChangeArrowheads="1"/>
          </p:cNvSpPr>
          <p:nvPr/>
        </p:nvSpPr>
        <p:spPr bwMode="auto">
          <a:xfrm>
            <a:off x="5524500" y="3051175"/>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43" name="Rectangle 47"/>
          <p:cNvSpPr>
            <a:spLocks noChangeArrowheads="1"/>
          </p:cNvSpPr>
          <p:nvPr/>
        </p:nvSpPr>
        <p:spPr bwMode="auto">
          <a:xfrm>
            <a:off x="5559425" y="3062288"/>
            <a:ext cx="4016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A</a:t>
            </a:r>
          </a:p>
        </p:txBody>
      </p:sp>
      <p:sp>
        <p:nvSpPr>
          <p:cNvPr id="51244" name="Oval 48"/>
          <p:cNvSpPr>
            <a:spLocks noChangeArrowheads="1"/>
          </p:cNvSpPr>
          <p:nvPr/>
        </p:nvSpPr>
        <p:spPr bwMode="auto">
          <a:xfrm>
            <a:off x="7161213" y="4183063"/>
            <a:ext cx="520700" cy="43021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45" name="Rectangle 49"/>
          <p:cNvSpPr>
            <a:spLocks noChangeArrowheads="1"/>
          </p:cNvSpPr>
          <p:nvPr/>
        </p:nvSpPr>
        <p:spPr bwMode="auto">
          <a:xfrm>
            <a:off x="7272338" y="4194175"/>
            <a:ext cx="3841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B</a:t>
            </a:r>
          </a:p>
        </p:txBody>
      </p:sp>
      <p:sp>
        <p:nvSpPr>
          <p:cNvPr id="51246" name="Line 50"/>
          <p:cNvSpPr>
            <a:spLocks noChangeShapeType="1"/>
          </p:cNvSpPr>
          <p:nvPr/>
        </p:nvSpPr>
        <p:spPr bwMode="auto">
          <a:xfrm flipV="1">
            <a:off x="5954713" y="2576513"/>
            <a:ext cx="522287" cy="509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47" name="Line 51"/>
          <p:cNvSpPr>
            <a:spLocks noChangeShapeType="1"/>
          </p:cNvSpPr>
          <p:nvPr/>
        </p:nvSpPr>
        <p:spPr bwMode="auto">
          <a:xfrm flipH="1">
            <a:off x="5562600" y="3490913"/>
            <a:ext cx="1524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48" name="Oval 53"/>
          <p:cNvSpPr>
            <a:spLocks noChangeArrowheads="1"/>
          </p:cNvSpPr>
          <p:nvPr/>
        </p:nvSpPr>
        <p:spPr bwMode="auto">
          <a:xfrm>
            <a:off x="4295775" y="4103688"/>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49" name="Rectangle 54"/>
          <p:cNvSpPr>
            <a:spLocks noChangeArrowheads="1"/>
          </p:cNvSpPr>
          <p:nvPr/>
        </p:nvSpPr>
        <p:spPr bwMode="auto">
          <a:xfrm>
            <a:off x="4395788" y="4114800"/>
            <a:ext cx="3508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S</a:t>
            </a:r>
          </a:p>
        </p:txBody>
      </p:sp>
      <p:sp>
        <p:nvSpPr>
          <p:cNvPr id="51250" name="Oval 55"/>
          <p:cNvSpPr>
            <a:spLocks noChangeArrowheads="1"/>
          </p:cNvSpPr>
          <p:nvPr/>
        </p:nvSpPr>
        <p:spPr bwMode="auto">
          <a:xfrm>
            <a:off x="5972175" y="4179888"/>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51" name="Rectangle 56"/>
          <p:cNvSpPr>
            <a:spLocks noChangeArrowheads="1"/>
          </p:cNvSpPr>
          <p:nvPr/>
        </p:nvSpPr>
        <p:spPr bwMode="auto">
          <a:xfrm>
            <a:off x="6072188" y="4191000"/>
            <a:ext cx="3508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S</a:t>
            </a:r>
          </a:p>
        </p:txBody>
      </p:sp>
      <p:sp>
        <p:nvSpPr>
          <p:cNvPr id="51252" name="Line 57"/>
          <p:cNvSpPr>
            <a:spLocks noChangeShapeType="1"/>
          </p:cNvSpPr>
          <p:nvPr/>
        </p:nvSpPr>
        <p:spPr bwMode="auto">
          <a:xfrm>
            <a:off x="4038600" y="3567113"/>
            <a:ext cx="45720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53" name="Line 58"/>
          <p:cNvSpPr>
            <a:spLocks noChangeShapeType="1"/>
          </p:cNvSpPr>
          <p:nvPr/>
        </p:nvSpPr>
        <p:spPr bwMode="auto">
          <a:xfrm>
            <a:off x="5867400" y="3490913"/>
            <a:ext cx="3048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54" name="Rectangle 59"/>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Cycles and re-expansion</a:t>
            </a:r>
          </a:p>
        </p:txBody>
      </p:sp>
      <p:grpSp>
        <p:nvGrpSpPr>
          <p:cNvPr id="51255" name="Group 29"/>
          <p:cNvGrpSpPr>
            <a:grpSpLocks/>
          </p:cNvGrpSpPr>
          <p:nvPr/>
        </p:nvGrpSpPr>
        <p:grpSpPr bwMode="auto">
          <a:xfrm>
            <a:off x="5486400" y="0"/>
            <a:ext cx="3625850" cy="1582738"/>
            <a:chOff x="3216" y="2064"/>
            <a:chExt cx="2284" cy="997"/>
          </a:xfrm>
        </p:grpSpPr>
        <p:sp>
          <p:nvSpPr>
            <p:cNvPr id="51261" name="Oval 30"/>
            <p:cNvSpPr>
              <a:spLocks noChangeArrowheads="1"/>
            </p:cNvSpPr>
            <p:nvPr/>
          </p:nvSpPr>
          <p:spPr bwMode="auto">
            <a:xfrm>
              <a:off x="3216" y="2456"/>
              <a:ext cx="209"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62" name="Rectangle 31"/>
            <p:cNvSpPr>
              <a:spLocks noChangeArrowheads="1"/>
            </p:cNvSpPr>
            <p:nvPr/>
          </p:nvSpPr>
          <p:spPr bwMode="auto">
            <a:xfrm>
              <a:off x="3216" y="2400"/>
              <a:ext cx="25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S</a:t>
              </a:r>
            </a:p>
          </p:txBody>
        </p:sp>
        <p:sp>
          <p:nvSpPr>
            <p:cNvPr id="51263" name="Oval 32"/>
            <p:cNvSpPr>
              <a:spLocks noChangeArrowheads="1"/>
            </p:cNvSpPr>
            <p:nvPr/>
          </p:nvSpPr>
          <p:spPr bwMode="auto">
            <a:xfrm>
              <a:off x="3619" y="2842"/>
              <a:ext cx="210"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64" name="Oval 33"/>
            <p:cNvSpPr>
              <a:spLocks noChangeArrowheads="1"/>
            </p:cNvSpPr>
            <p:nvPr/>
          </p:nvSpPr>
          <p:spPr bwMode="auto">
            <a:xfrm>
              <a:off x="4283" y="2842"/>
              <a:ext cx="210"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65" name="Oval 34"/>
            <p:cNvSpPr>
              <a:spLocks noChangeArrowheads="1"/>
            </p:cNvSpPr>
            <p:nvPr/>
          </p:nvSpPr>
          <p:spPr bwMode="auto">
            <a:xfrm>
              <a:off x="5018" y="2842"/>
              <a:ext cx="210"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66" name="Oval 35"/>
            <p:cNvSpPr>
              <a:spLocks noChangeArrowheads="1"/>
            </p:cNvSpPr>
            <p:nvPr/>
          </p:nvSpPr>
          <p:spPr bwMode="auto">
            <a:xfrm>
              <a:off x="5255" y="2417"/>
              <a:ext cx="210"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67" name="Oval 36"/>
            <p:cNvSpPr>
              <a:spLocks noChangeArrowheads="1"/>
            </p:cNvSpPr>
            <p:nvPr/>
          </p:nvSpPr>
          <p:spPr bwMode="auto">
            <a:xfrm>
              <a:off x="3643" y="2147"/>
              <a:ext cx="209"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68" name="Oval 37"/>
            <p:cNvSpPr>
              <a:spLocks noChangeArrowheads="1"/>
            </p:cNvSpPr>
            <p:nvPr/>
          </p:nvSpPr>
          <p:spPr bwMode="auto">
            <a:xfrm>
              <a:off x="4259" y="2147"/>
              <a:ext cx="210"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69" name="Oval 38"/>
            <p:cNvSpPr>
              <a:spLocks noChangeArrowheads="1"/>
            </p:cNvSpPr>
            <p:nvPr/>
          </p:nvSpPr>
          <p:spPr bwMode="auto">
            <a:xfrm>
              <a:off x="4876" y="2147"/>
              <a:ext cx="209"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70" name="Rectangle 39"/>
            <p:cNvSpPr>
              <a:spLocks noChangeArrowheads="1"/>
            </p:cNvSpPr>
            <p:nvPr/>
          </p:nvSpPr>
          <p:spPr bwMode="auto">
            <a:xfrm>
              <a:off x="5232" y="2400"/>
              <a:ext cx="26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G</a:t>
              </a:r>
            </a:p>
          </p:txBody>
        </p:sp>
        <p:sp>
          <p:nvSpPr>
            <p:cNvPr id="51271" name="Rectangle 40"/>
            <p:cNvSpPr>
              <a:spLocks noChangeArrowheads="1"/>
            </p:cNvSpPr>
            <p:nvPr/>
          </p:nvSpPr>
          <p:spPr bwMode="auto">
            <a:xfrm>
              <a:off x="3648" y="2112"/>
              <a:ext cx="25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A</a:t>
              </a:r>
            </a:p>
          </p:txBody>
        </p:sp>
        <p:sp>
          <p:nvSpPr>
            <p:cNvPr id="51272" name="Rectangle 41"/>
            <p:cNvSpPr>
              <a:spLocks noChangeArrowheads="1"/>
            </p:cNvSpPr>
            <p:nvPr/>
          </p:nvSpPr>
          <p:spPr bwMode="auto">
            <a:xfrm>
              <a:off x="4272" y="2112"/>
              <a:ext cx="243"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B</a:t>
              </a:r>
            </a:p>
          </p:txBody>
        </p:sp>
        <p:sp>
          <p:nvSpPr>
            <p:cNvPr id="51273" name="Rectangle 42"/>
            <p:cNvSpPr>
              <a:spLocks noChangeArrowheads="1"/>
            </p:cNvSpPr>
            <p:nvPr/>
          </p:nvSpPr>
          <p:spPr bwMode="auto">
            <a:xfrm>
              <a:off x="3648" y="2784"/>
              <a:ext cx="241"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D</a:t>
              </a:r>
            </a:p>
          </p:txBody>
        </p:sp>
        <p:sp>
          <p:nvSpPr>
            <p:cNvPr id="51274" name="Rectangle 43"/>
            <p:cNvSpPr>
              <a:spLocks noChangeArrowheads="1"/>
            </p:cNvSpPr>
            <p:nvPr/>
          </p:nvSpPr>
          <p:spPr bwMode="auto">
            <a:xfrm>
              <a:off x="4272" y="2832"/>
              <a:ext cx="261"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E</a:t>
              </a:r>
            </a:p>
          </p:txBody>
        </p:sp>
        <p:sp>
          <p:nvSpPr>
            <p:cNvPr id="51275" name="Rectangle 44"/>
            <p:cNvSpPr>
              <a:spLocks noChangeArrowheads="1"/>
            </p:cNvSpPr>
            <p:nvPr/>
          </p:nvSpPr>
          <p:spPr bwMode="auto">
            <a:xfrm>
              <a:off x="4848" y="2112"/>
              <a:ext cx="27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C</a:t>
              </a:r>
            </a:p>
          </p:txBody>
        </p:sp>
        <p:sp>
          <p:nvSpPr>
            <p:cNvPr id="51276" name="Rectangle 45"/>
            <p:cNvSpPr>
              <a:spLocks noChangeArrowheads="1"/>
            </p:cNvSpPr>
            <p:nvPr/>
          </p:nvSpPr>
          <p:spPr bwMode="auto">
            <a:xfrm>
              <a:off x="5040" y="2832"/>
              <a:ext cx="2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F</a:t>
              </a:r>
            </a:p>
          </p:txBody>
        </p:sp>
        <p:sp>
          <p:nvSpPr>
            <p:cNvPr id="51277" name="Line 46"/>
            <p:cNvSpPr>
              <a:spLocks noChangeShapeType="1"/>
            </p:cNvSpPr>
            <p:nvPr/>
          </p:nvSpPr>
          <p:spPr bwMode="auto">
            <a:xfrm>
              <a:off x="3404" y="2589"/>
              <a:ext cx="237" cy="27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78" name="Line 47"/>
            <p:cNvSpPr>
              <a:spLocks noChangeShapeType="1"/>
            </p:cNvSpPr>
            <p:nvPr/>
          </p:nvSpPr>
          <p:spPr bwMode="auto">
            <a:xfrm flipV="1">
              <a:off x="3380" y="2242"/>
              <a:ext cx="261" cy="2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79" name="Line 48"/>
            <p:cNvSpPr>
              <a:spLocks noChangeShapeType="1"/>
            </p:cNvSpPr>
            <p:nvPr/>
          </p:nvSpPr>
          <p:spPr bwMode="auto">
            <a:xfrm>
              <a:off x="3736" y="2300"/>
              <a:ext cx="0" cy="5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80" name="Line 49"/>
            <p:cNvSpPr>
              <a:spLocks noChangeShapeType="1"/>
            </p:cNvSpPr>
            <p:nvPr/>
          </p:nvSpPr>
          <p:spPr bwMode="auto">
            <a:xfrm>
              <a:off x="3854" y="2223"/>
              <a:ext cx="40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81" name="Line 50"/>
            <p:cNvSpPr>
              <a:spLocks noChangeShapeType="1"/>
            </p:cNvSpPr>
            <p:nvPr/>
          </p:nvSpPr>
          <p:spPr bwMode="auto">
            <a:xfrm>
              <a:off x="3831" y="2918"/>
              <a:ext cx="4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82" name="Line 51"/>
            <p:cNvSpPr>
              <a:spLocks noChangeShapeType="1"/>
            </p:cNvSpPr>
            <p:nvPr/>
          </p:nvSpPr>
          <p:spPr bwMode="auto">
            <a:xfrm>
              <a:off x="4471" y="2242"/>
              <a:ext cx="40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83" name="Line 52"/>
            <p:cNvSpPr>
              <a:spLocks noChangeShapeType="1"/>
            </p:cNvSpPr>
            <p:nvPr/>
          </p:nvSpPr>
          <p:spPr bwMode="auto">
            <a:xfrm>
              <a:off x="4495" y="2898"/>
              <a:ext cx="52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84" name="Line 53"/>
            <p:cNvSpPr>
              <a:spLocks noChangeShapeType="1"/>
            </p:cNvSpPr>
            <p:nvPr/>
          </p:nvSpPr>
          <p:spPr bwMode="auto">
            <a:xfrm flipV="1">
              <a:off x="5159" y="2570"/>
              <a:ext cx="166" cy="2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85" name="Line 54"/>
            <p:cNvSpPr>
              <a:spLocks noChangeShapeType="1"/>
            </p:cNvSpPr>
            <p:nvPr/>
          </p:nvSpPr>
          <p:spPr bwMode="auto">
            <a:xfrm>
              <a:off x="4376" y="2300"/>
              <a:ext cx="0" cy="5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86" name="Rectangle 55"/>
            <p:cNvSpPr>
              <a:spLocks noChangeArrowheads="1"/>
            </p:cNvSpPr>
            <p:nvPr/>
          </p:nvSpPr>
          <p:spPr bwMode="auto">
            <a:xfrm>
              <a:off x="3423" y="2238"/>
              <a:ext cx="10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87" name="Rectangle 56"/>
            <p:cNvSpPr>
              <a:spLocks noChangeArrowheads="1"/>
            </p:cNvSpPr>
            <p:nvPr/>
          </p:nvSpPr>
          <p:spPr bwMode="auto">
            <a:xfrm>
              <a:off x="3968" y="2083"/>
              <a:ext cx="1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88" name="Rectangle 57"/>
            <p:cNvSpPr>
              <a:spLocks noChangeArrowheads="1"/>
            </p:cNvSpPr>
            <p:nvPr/>
          </p:nvSpPr>
          <p:spPr bwMode="auto">
            <a:xfrm>
              <a:off x="3754" y="2450"/>
              <a:ext cx="1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89" name="Rectangle 58"/>
            <p:cNvSpPr>
              <a:spLocks noChangeArrowheads="1"/>
            </p:cNvSpPr>
            <p:nvPr/>
          </p:nvSpPr>
          <p:spPr bwMode="auto">
            <a:xfrm>
              <a:off x="3375" y="2701"/>
              <a:ext cx="1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90" name="Rectangle 59"/>
            <p:cNvSpPr>
              <a:spLocks noChangeArrowheads="1"/>
            </p:cNvSpPr>
            <p:nvPr/>
          </p:nvSpPr>
          <p:spPr bwMode="auto">
            <a:xfrm>
              <a:off x="4608" y="2064"/>
              <a:ext cx="1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91" name="Rectangle 60"/>
            <p:cNvSpPr>
              <a:spLocks noChangeArrowheads="1"/>
            </p:cNvSpPr>
            <p:nvPr/>
          </p:nvSpPr>
          <p:spPr bwMode="auto">
            <a:xfrm>
              <a:off x="3968" y="2778"/>
              <a:ext cx="1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92" name="Rectangle 61"/>
            <p:cNvSpPr>
              <a:spLocks noChangeArrowheads="1"/>
            </p:cNvSpPr>
            <p:nvPr/>
          </p:nvSpPr>
          <p:spPr bwMode="auto">
            <a:xfrm>
              <a:off x="4679" y="2740"/>
              <a:ext cx="1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93" name="Rectangle 62"/>
            <p:cNvSpPr>
              <a:spLocks noChangeArrowheads="1"/>
            </p:cNvSpPr>
            <p:nvPr/>
          </p:nvSpPr>
          <p:spPr bwMode="auto">
            <a:xfrm>
              <a:off x="5320" y="2663"/>
              <a:ext cx="10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1294" name="Rectangle 63"/>
            <p:cNvSpPr>
              <a:spLocks noChangeArrowheads="1"/>
            </p:cNvSpPr>
            <p:nvPr/>
          </p:nvSpPr>
          <p:spPr bwMode="auto">
            <a:xfrm>
              <a:off x="4418" y="2431"/>
              <a:ext cx="1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grpSp>
      <p:sp>
        <p:nvSpPr>
          <p:cNvPr id="94" name="Freeform 93"/>
          <p:cNvSpPr/>
          <p:nvPr/>
        </p:nvSpPr>
        <p:spPr>
          <a:xfrm>
            <a:off x="4044950" y="2176463"/>
            <a:ext cx="804863" cy="2046287"/>
          </a:xfrm>
          <a:custGeom>
            <a:avLst/>
            <a:gdLst>
              <a:gd name="connsiteX0" fmla="*/ 805070 w 805070"/>
              <a:gd name="connsiteY0" fmla="*/ 0 h 2045804"/>
              <a:gd name="connsiteX1" fmla="*/ 119270 w 805070"/>
              <a:gd name="connsiteY1" fmla="*/ 218660 h 2045804"/>
              <a:gd name="connsiteX2" fmla="*/ 89452 w 805070"/>
              <a:gd name="connsiteY2" fmla="*/ 795130 h 2045804"/>
              <a:gd name="connsiteX3" fmla="*/ 655983 w 805070"/>
              <a:gd name="connsiteY3" fmla="*/ 1868556 h 2045804"/>
              <a:gd name="connsiteX4" fmla="*/ 655983 w 805070"/>
              <a:gd name="connsiteY4" fmla="*/ 1858617 h 2045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70" h="2045804">
                <a:moveTo>
                  <a:pt x="805070" y="0"/>
                </a:moveTo>
                <a:cubicBezTo>
                  <a:pt x="521805" y="43069"/>
                  <a:pt x="238540" y="86138"/>
                  <a:pt x="119270" y="218660"/>
                </a:cubicBezTo>
                <a:cubicBezTo>
                  <a:pt x="0" y="351182"/>
                  <a:pt x="0" y="520147"/>
                  <a:pt x="89452" y="795130"/>
                </a:cubicBezTo>
                <a:cubicBezTo>
                  <a:pt x="178904" y="1070113"/>
                  <a:pt x="561561" y="1691308"/>
                  <a:pt x="655983" y="1868556"/>
                </a:cubicBezTo>
                <a:cubicBezTo>
                  <a:pt x="750405" y="2045804"/>
                  <a:pt x="703194" y="1952210"/>
                  <a:pt x="655983" y="1858617"/>
                </a:cubicBezTo>
              </a:path>
            </a:pathLst>
          </a:custGeom>
          <a:ln w="5080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5" name="Freeform 94"/>
          <p:cNvSpPr/>
          <p:nvPr/>
        </p:nvSpPr>
        <p:spPr>
          <a:xfrm>
            <a:off x="5864225" y="382588"/>
            <a:ext cx="401638" cy="785812"/>
          </a:xfrm>
          <a:custGeom>
            <a:avLst/>
            <a:gdLst>
              <a:gd name="connsiteX0" fmla="*/ 9939 w 402535"/>
              <a:gd name="connsiteY0" fmla="*/ 283266 h 785192"/>
              <a:gd name="connsiteX1" fmla="*/ 228600 w 402535"/>
              <a:gd name="connsiteY1" fmla="*/ 84483 h 785192"/>
              <a:gd name="connsiteX2" fmla="*/ 298174 w 402535"/>
              <a:gd name="connsiteY2" fmla="*/ 84483 h 785192"/>
              <a:gd name="connsiteX3" fmla="*/ 397565 w 402535"/>
              <a:gd name="connsiteY3" fmla="*/ 591379 h 785192"/>
              <a:gd name="connsiteX4" fmla="*/ 327991 w 402535"/>
              <a:gd name="connsiteY4" fmla="*/ 760344 h 785192"/>
              <a:gd name="connsiteX5" fmla="*/ 0 w 402535"/>
              <a:gd name="connsiteY5" fmla="*/ 442292 h 78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535" h="785192">
                <a:moveTo>
                  <a:pt x="9939" y="283266"/>
                </a:moveTo>
                <a:cubicBezTo>
                  <a:pt x="95250" y="200440"/>
                  <a:pt x="180561" y="117614"/>
                  <a:pt x="228600" y="84483"/>
                </a:cubicBezTo>
                <a:cubicBezTo>
                  <a:pt x="276639" y="51353"/>
                  <a:pt x="270013" y="0"/>
                  <a:pt x="298174" y="84483"/>
                </a:cubicBezTo>
                <a:cubicBezTo>
                  <a:pt x="326335" y="168966"/>
                  <a:pt x="392596" y="478736"/>
                  <a:pt x="397565" y="591379"/>
                </a:cubicBezTo>
                <a:cubicBezTo>
                  <a:pt x="402535" y="704023"/>
                  <a:pt x="394252" y="785192"/>
                  <a:pt x="327991" y="760344"/>
                </a:cubicBezTo>
                <a:cubicBezTo>
                  <a:pt x="261730" y="735496"/>
                  <a:pt x="130865" y="588894"/>
                  <a:pt x="0" y="442292"/>
                </a:cubicBezTo>
              </a:path>
            </a:pathLst>
          </a:custGeom>
          <a:ln w="5080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6" name="Isosceles Triangle 95"/>
          <p:cNvSpPr/>
          <p:nvPr/>
        </p:nvSpPr>
        <p:spPr>
          <a:xfrm>
            <a:off x="4419600" y="4572000"/>
            <a:ext cx="381000" cy="38100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Isosceles Triangle 96"/>
          <p:cNvSpPr/>
          <p:nvPr/>
        </p:nvSpPr>
        <p:spPr>
          <a:xfrm>
            <a:off x="4953000" y="2133600"/>
            <a:ext cx="381000" cy="38100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260" name="TextBox 98"/>
          <p:cNvSpPr txBox="1">
            <a:spLocks noChangeArrowheads="1"/>
          </p:cNvSpPr>
          <p:nvPr/>
        </p:nvSpPr>
        <p:spPr bwMode="auto">
          <a:xfrm>
            <a:off x="609600" y="5181600"/>
            <a:ext cx="6854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AutoNum type="arabicParenBoth"/>
            </a:pPr>
            <a:r>
              <a:rPr lang="en-US" altLang="en-US" sz="2400">
                <a:solidFill>
                  <a:srgbClr val="0070C0"/>
                </a:solidFill>
                <a:latin typeface="Arial" pitchFamily="34" charset="0"/>
              </a:rPr>
              <a:t>Return to an ancestor state  (</a:t>
            </a:r>
            <a:r>
              <a:rPr lang="ja-JP" altLang="en-US" sz="2400">
                <a:solidFill>
                  <a:srgbClr val="0070C0"/>
                </a:solidFill>
                <a:latin typeface="Arial" pitchFamily="34" charset="0"/>
              </a:rPr>
              <a:t>“</a:t>
            </a:r>
            <a:r>
              <a:rPr lang="en-US" altLang="ja-JP" sz="2400">
                <a:solidFill>
                  <a:srgbClr val="0070C0"/>
                </a:solidFill>
                <a:latin typeface="Arial" pitchFamily="34" charset="0"/>
              </a:rPr>
              <a:t>easy</a:t>
            </a:r>
            <a:r>
              <a:rPr lang="ja-JP" altLang="en-US" sz="2400">
                <a:solidFill>
                  <a:srgbClr val="0070C0"/>
                </a:solidFill>
                <a:latin typeface="Arial" pitchFamily="34" charset="0"/>
              </a:rPr>
              <a:t>”</a:t>
            </a:r>
            <a:r>
              <a:rPr lang="en-US" altLang="ja-JP" sz="2400">
                <a:solidFill>
                  <a:srgbClr val="0070C0"/>
                </a:solidFill>
                <a:latin typeface="Arial" pitchFamily="34" charset="0"/>
              </a:rPr>
              <a:t> to detect)</a:t>
            </a:r>
            <a:endParaRPr lang="en-US" altLang="en-US" sz="2400">
              <a:solidFill>
                <a:srgbClr val="0070C0"/>
              </a:solidFill>
              <a:latin typeface="Arial"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Oval 3"/>
          <p:cNvSpPr>
            <a:spLocks noChangeArrowheads="1"/>
          </p:cNvSpPr>
          <p:nvPr/>
        </p:nvSpPr>
        <p:spPr bwMode="auto">
          <a:xfrm>
            <a:off x="4829175" y="1665288"/>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27" name="Rectangle 4"/>
          <p:cNvSpPr>
            <a:spLocks noChangeArrowheads="1"/>
          </p:cNvSpPr>
          <p:nvPr/>
        </p:nvSpPr>
        <p:spPr bwMode="auto">
          <a:xfrm>
            <a:off x="4929188" y="1676400"/>
            <a:ext cx="3508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S</a:t>
            </a:r>
          </a:p>
        </p:txBody>
      </p:sp>
      <p:sp>
        <p:nvSpPr>
          <p:cNvPr id="52228" name="Line 5"/>
          <p:cNvSpPr>
            <a:spLocks noChangeShapeType="1"/>
          </p:cNvSpPr>
          <p:nvPr/>
        </p:nvSpPr>
        <p:spPr bwMode="auto">
          <a:xfrm flipH="1">
            <a:off x="3754438" y="1987550"/>
            <a:ext cx="1079500" cy="2349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29" name="Line 6"/>
          <p:cNvSpPr>
            <a:spLocks noChangeShapeType="1"/>
          </p:cNvSpPr>
          <p:nvPr/>
        </p:nvSpPr>
        <p:spPr bwMode="auto">
          <a:xfrm>
            <a:off x="5345113" y="1943100"/>
            <a:ext cx="1227137" cy="220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0" name="Oval 7"/>
          <p:cNvSpPr>
            <a:spLocks noChangeArrowheads="1"/>
          </p:cNvSpPr>
          <p:nvPr/>
        </p:nvSpPr>
        <p:spPr bwMode="auto">
          <a:xfrm>
            <a:off x="3390900" y="2212975"/>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31" name="Oval 8"/>
          <p:cNvSpPr>
            <a:spLocks noChangeArrowheads="1"/>
          </p:cNvSpPr>
          <p:nvPr/>
        </p:nvSpPr>
        <p:spPr bwMode="auto">
          <a:xfrm>
            <a:off x="6435725" y="2147888"/>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32" name="Rectangle 9"/>
          <p:cNvSpPr>
            <a:spLocks noChangeArrowheads="1"/>
          </p:cNvSpPr>
          <p:nvPr/>
        </p:nvSpPr>
        <p:spPr bwMode="auto">
          <a:xfrm>
            <a:off x="3502025" y="2224088"/>
            <a:ext cx="4016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A</a:t>
            </a:r>
          </a:p>
        </p:txBody>
      </p:sp>
      <p:sp>
        <p:nvSpPr>
          <p:cNvPr id="52233" name="Rectangle 10"/>
          <p:cNvSpPr>
            <a:spLocks noChangeArrowheads="1"/>
          </p:cNvSpPr>
          <p:nvPr/>
        </p:nvSpPr>
        <p:spPr bwMode="auto">
          <a:xfrm>
            <a:off x="6510338" y="2165350"/>
            <a:ext cx="4016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D</a:t>
            </a:r>
          </a:p>
        </p:txBody>
      </p:sp>
      <p:sp>
        <p:nvSpPr>
          <p:cNvPr id="52234" name="Line 11"/>
          <p:cNvSpPr>
            <a:spLocks noChangeShapeType="1"/>
          </p:cNvSpPr>
          <p:nvPr/>
        </p:nvSpPr>
        <p:spPr bwMode="auto">
          <a:xfrm flipH="1">
            <a:off x="2438400" y="2460625"/>
            <a:ext cx="957263" cy="4968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5" name="Oval 12"/>
          <p:cNvSpPr>
            <a:spLocks noChangeArrowheads="1"/>
          </p:cNvSpPr>
          <p:nvPr/>
        </p:nvSpPr>
        <p:spPr bwMode="auto">
          <a:xfrm>
            <a:off x="2028825" y="2914650"/>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36" name="Rectangle 13"/>
          <p:cNvSpPr>
            <a:spLocks noChangeArrowheads="1"/>
          </p:cNvSpPr>
          <p:nvPr/>
        </p:nvSpPr>
        <p:spPr bwMode="auto">
          <a:xfrm>
            <a:off x="2139950" y="2925763"/>
            <a:ext cx="3841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B</a:t>
            </a:r>
          </a:p>
        </p:txBody>
      </p:sp>
      <p:sp>
        <p:nvSpPr>
          <p:cNvPr id="52237" name="Line 14"/>
          <p:cNvSpPr>
            <a:spLocks noChangeShapeType="1"/>
          </p:cNvSpPr>
          <p:nvPr/>
        </p:nvSpPr>
        <p:spPr bwMode="auto">
          <a:xfrm>
            <a:off x="3751263" y="2663825"/>
            <a:ext cx="134937" cy="4460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8" name="Oval 15"/>
          <p:cNvSpPr>
            <a:spLocks noChangeArrowheads="1"/>
          </p:cNvSpPr>
          <p:nvPr/>
        </p:nvSpPr>
        <p:spPr bwMode="auto">
          <a:xfrm>
            <a:off x="3629025" y="3135313"/>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39" name="Rectangle 16"/>
          <p:cNvSpPr>
            <a:spLocks noChangeArrowheads="1"/>
          </p:cNvSpPr>
          <p:nvPr/>
        </p:nvSpPr>
        <p:spPr bwMode="auto">
          <a:xfrm>
            <a:off x="3703638" y="3152775"/>
            <a:ext cx="4016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D</a:t>
            </a:r>
          </a:p>
        </p:txBody>
      </p:sp>
      <p:sp>
        <p:nvSpPr>
          <p:cNvPr id="52240" name="Line 17"/>
          <p:cNvSpPr>
            <a:spLocks noChangeShapeType="1"/>
          </p:cNvSpPr>
          <p:nvPr/>
        </p:nvSpPr>
        <p:spPr bwMode="auto">
          <a:xfrm flipH="1">
            <a:off x="1524000" y="3262313"/>
            <a:ext cx="533400" cy="838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1" name="Oval 18"/>
          <p:cNvSpPr>
            <a:spLocks noChangeArrowheads="1"/>
          </p:cNvSpPr>
          <p:nvPr/>
        </p:nvSpPr>
        <p:spPr bwMode="auto">
          <a:xfrm>
            <a:off x="1192213" y="4127500"/>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42" name="Rectangle 19"/>
          <p:cNvSpPr>
            <a:spLocks noChangeArrowheads="1"/>
          </p:cNvSpPr>
          <p:nvPr/>
        </p:nvSpPr>
        <p:spPr bwMode="auto">
          <a:xfrm>
            <a:off x="1303338" y="4138613"/>
            <a:ext cx="3841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C</a:t>
            </a:r>
          </a:p>
        </p:txBody>
      </p:sp>
      <p:sp>
        <p:nvSpPr>
          <p:cNvPr id="52243" name="Oval 20"/>
          <p:cNvSpPr>
            <a:spLocks noChangeArrowheads="1"/>
          </p:cNvSpPr>
          <p:nvPr/>
        </p:nvSpPr>
        <p:spPr bwMode="auto">
          <a:xfrm>
            <a:off x="2417763" y="4119563"/>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44" name="Rectangle 21"/>
          <p:cNvSpPr>
            <a:spLocks noChangeArrowheads="1"/>
          </p:cNvSpPr>
          <p:nvPr/>
        </p:nvSpPr>
        <p:spPr bwMode="auto">
          <a:xfrm>
            <a:off x="2528888" y="4130675"/>
            <a:ext cx="3667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E</a:t>
            </a:r>
          </a:p>
        </p:txBody>
      </p:sp>
      <p:sp>
        <p:nvSpPr>
          <p:cNvPr id="52245" name="Line 22"/>
          <p:cNvSpPr>
            <a:spLocks noChangeShapeType="1"/>
          </p:cNvSpPr>
          <p:nvPr/>
        </p:nvSpPr>
        <p:spPr bwMode="auto">
          <a:xfrm>
            <a:off x="2505075" y="3263900"/>
            <a:ext cx="161925" cy="8366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6" name="Line 23"/>
          <p:cNvSpPr>
            <a:spLocks noChangeShapeType="1"/>
          </p:cNvSpPr>
          <p:nvPr/>
        </p:nvSpPr>
        <p:spPr bwMode="auto">
          <a:xfrm flipH="1">
            <a:off x="3810000" y="3568700"/>
            <a:ext cx="166688" cy="5318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7" name="Oval 24"/>
          <p:cNvSpPr>
            <a:spLocks noChangeArrowheads="1"/>
          </p:cNvSpPr>
          <p:nvPr/>
        </p:nvSpPr>
        <p:spPr bwMode="auto">
          <a:xfrm>
            <a:off x="3503613" y="4106863"/>
            <a:ext cx="528637" cy="43656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48" name="Rectangle 25"/>
          <p:cNvSpPr>
            <a:spLocks noChangeArrowheads="1"/>
          </p:cNvSpPr>
          <p:nvPr/>
        </p:nvSpPr>
        <p:spPr bwMode="auto">
          <a:xfrm>
            <a:off x="3614738" y="4117975"/>
            <a:ext cx="37306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E</a:t>
            </a:r>
          </a:p>
        </p:txBody>
      </p:sp>
      <p:sp>
        <p:nvSpPr>
          <p:cNvPr id="52249" name="Rectangle 29"/>
          <p:cNvSpPr>
            <a:spLocks noChangeArrowheads="1"/>
          </p:cNvSpPr>
          <p:nvPr/>
        </p:nvSpPr>
        <p:spPr bwMode="auto">
          <a:xfrm>
            <a:off x="2976563" y="366236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50" name="Rectangle 30"/>
          <p:cNvSpPr>
            <a:spLocks noChangeArrowheads="1"/>
          </p:cNvSpPr>
          <p:nvPr/>
        </p:nvSpPr>
        <p:spPr bwMode="auto">
          <a:xfrm>
            <a:off x="4148138" y="316865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51" name="Rectangle 31"/>
          <p:cNvSpPr>
            <a:spLocks noChangeArrowheads="1"/>
          </p:cNvSpPr>
          <p:nvPr/>
        </p:nvSpPr>
        <p:spPr bwMode="auto">
          <a:xfrm>
            <a:off x="5094288" y="40989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52" name="Rectangle 32"/>
          <p:cNvSpPr>
            <a:spLocks noChangeArrowheads="1"/>
          </p:cNvSpPr>
          <p:nvPr/>
        </p:nvSpPr>
        <p:spPr bwMode="auto">
          <a:xfrm>
            <a:off x="1574800" y="36925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53" name="Oval 33"/>
          <p:cNvSpPr>
            <a:spLocks noChangeArrowheads="1"/>
          </p:cNvSpPr>
          <p:nvPr/>
        </p:nvSpPr>
        <p:spPr bwMode="auto">
          <a:xfrm>
            <a:off x="7588250" y="3133725"/>
            <a:ext cx="520700" cy="4302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54" name="Rectangle 34"/>
          <p:cNvSpPr>
            <a:spLocks noChangeArrowheads="1"/>
          </p:cNvSpPr>
          <p:nvPr/>
        </p:nvSpPr>
        <p:spPr bwMode="auto">
          <a:xfrm>
            <a:off x="7699375" y="3144838"/>
            <a:ext cx="36671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E</a:t>
            </a:r>
          </a:p>
        </p:txBody>
      </p:sp>
      <p:sp>
        <p:nvSpPr>
          <p:cNvPr id="52255" name="Oval 35"/>
          <p:cNvSpPr>
            <a:spLocks noChangeArrowheads="1"/>
          </p:cNvSpPr>
          <p:nvPr/>
        </p:nvSpPr>
        <p:spPr bwMode="auto">
          <a:xfrm>
            <a:off x="5256213" y="4183063"/>
            <a:ext cx="520700" cy="43021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56" name="Rectangle 36"/>
          <p:cNvSpPr>
            <a:spLocks noChangeArrowheads="1"/>
          </p:cNvSpPr>
          <p:nvPr/>
        </p:nvSpPr>
        <p:spPr bwMode="auto">
          <a:xfrm>
            <a:off x="5367338" y="4194175"/>
            <a:ext cx="3841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B</a:t>
            </a:r>
          </a:p>
        </p:txBody>
      </p:sp>
      <p:sp>
        <p:nvSpPr>
          <p:cNvPr id="52257" name="Oval 37"/>
          <p:cNvSpPr>
            <a:spLocks noChangeArrowheads="1"/>
          </p:cNvSpPr>
          <p:nvPr/>
        </p:nvSpPr>
        <p:spPr bwMode="auto">
          <a:xfrm>
            <a:off x="8308975" y="4203700"/>
            <a:ext cx="520700" cy="4302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58" name="Rectangle 38"/>
          <p:cNvSpPr>
            <a:spLocks noChangeArrowheads="1"/>
          </p:cNvSpPr>
          <p:nvPr/>
        </p:nvSpPr>
        <p:spPr bwMode="auto">
          <a:xfrm>
            <a:off x="8405813" y="4184650"/>
            <a:ext cx="3508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F</a:t>
            </a:r>
          </a:p>
        </p:txBody>
      </p:sp>
      <p:sp>
        <p:nvSpPr>
          <p:cNvPr id="52259" name="Line 39"/>
          <p:cNvSpPr>
            <a:spLocks noChangeShapeType="1"/>
          </p:cNvSpPr>
          <p:nvPr/>
        </p:nvSpPr>
        <p:spPr bwMode="auto">
          <a:xfrm>
            <a:off x="8020050" y="3551238"/>
            <a:ext cx="407988" cy="6810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0" name="Line 40"/>
          <p:cNvSpPr>
            <a:spLocks noChangeShapeType="1"/>
          </p:cNvSpPr>
          <p:nvPr/>
        </p:nvSpPr>
        <p:spPr bwMode="auto">
          <a:xfrm flipV="1">
            <a:off x="7467600" y="3548063"/>
            <a:ext cx="209550" cy="6286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1" name="Rectangle 41"/>
          <p:cNvSpPr>
            <a:spLocks noChangeArrowheads="1"/>
          </p:cNvSpPr>
          <p:nvPr/>
        </p:nvSpPr>
        <p:spPr bwMode="auto">
          <a:xfrm>
            <a:off x="7350125" y="29670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62" name="Rectangle 42"/>
          <p:cNvSpPr>
            <a:spLocks noChangeArrowheads="1"/>
          </p:cNvSpPr>
          <p:nvPr/>
        </p:nvSpPr>
        <p:spPr bwMode="auto">
          <a:xfrm>
            <a:off x="7162800" y="4252913"/>
            <a:ext cx="2905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63" name="Rectangle 43"/>
          <p:cNvSpPr>
            <a:spLocks noChangeArrowheads="1"/>
          </p:cNvSpPr>
          <p:nvPr/>
        </p:nvSpPr>
        <p:spPr bwMode="auto">
          <a:xfrm>
            <a:off x="7985125" y="4067175"/>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64" name="Rectangle 44"/>
          <p:cNvSpPr>
            <a:spLocks noChangeArrowheads="1"/>
          </p:cNvSpPr>
          <p:nvPr/>
        </p:nvSpPr>
        <p:spPr bwMode="auto">
          <a:xfrm>
            <a:off x="6116638" y="52451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65" name="Line 45"/>
          <p:cNvSpPr>
            <a:spLocks noChangeShapeType="1"/>
          </p:cNvSpPr>
          <p:nvPr/>
        </p:nvSpPr>
        <p:spPr bwMode="auto">
          <a:xfrm>
            <a:off x="6853238" y="2511425"/>
            <a:ext cx="919162" cy="5984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6" name="Oval 46"/>
          <p:cNvSpPr>
            <a:spLocks noChangeArrowheads="1"/>
          </p:cNvSpPr>
          <p:nvPr/>
        </p:nvSpPr>
        <p:spPr bwMode="auto">
          <a:xfrm>
            <a:off x="5524500" y="3051175"/>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67" name="Rectangle 47"/>
          <p:cNvSpPr>
            <a:spLocks noChangeArrowheads="1"/>
          </p:cNvSpPr>
          <p:nvPr/>
        </p:nvSpPr>
        <p:spPr bwMode="auto">
          <a:xfrm>
            <a:off x="5559425" y="3062288"/>
            <a:ext cx="4016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A</a:t>
            </a:r>
          </a:p>
        </p:txBody>
      </p:sp>
      <p:sp>
        <p:nvSpPr>
          <p:cNvPr id="52268" name="Oval 48"/>
          <p:cNvSpPr>
            <a:spLocks noChangeArrowheads="1"/>
          </p:cNvSpPr>
          <p:nvPr/>
        </p:nvSpPr>
        <p:spPr bwMode="auto">
          <a:xfrm>
            <a:off x="7161213" y="4183063"/>
            <a:ext cx="520700" cy="43021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69" name="Rectangle 49"/>
          <p:cNvSpPr>
            <a:spLocks noChangeArrowheads="1"/>
          </p:cNvSpPr>
          <p:nvPr/>
        </p:nvSpPr>
        <p:spPr bwMode="auto">
          <a:xfrm>
            <a:off x="7272338" y="4194175"/>
            <a:ext cx="3841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B</a:t>
            </a:r>
          </a:p>
        </p:txBody>
      </p:sp>
      <p:sp>
        <p:nvSpPr>
          <p:cNvPr id="52270" name="Line 50"/>
          <p:cNvSpPr>
            <a:spLocks noChangeShapeType="1"/>
          </p:cNvSpPr>
          <p:nvPr/>
        </p:nvSpPr>
        <p:spPr bwMode="auto">
          <a:xfrm flipV="1">
            <a:off x="5954713" y="2576513"/>
            <a:ext cx="522287" cy="509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71" name="Line 51"/>
          <p:cNvSpPr>
            <a:spLocks noChangeShapeType="1"/>
          </p:cNvSpPr>
          <p:nvPr/>
        </p:nvSpPr>
        <p:spPr bwMode="auto">
          <a:xfrm flipH="1">
            <a:off x="5562600" y="3490913"/>
            <a:ext cx="1524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72" name="Oval 53"/>
          <p:cNvSpPr>
            <a:spLocks noChangeArrowheads="1"/>
          </p:cNvSpPr>
          <p:nvPr/>
        </p:nvSpPr>
        <p:spPr bwMode="auto">
          <a:xfrm>
            <a:off x="4295775" y="4103688"/>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73" name="Rectangle 54"/>
          <p:cNvSpPr>
            <a:spLocks noChangeArrowheads="1"/>
          </p:cNvSpPr>
          <p:nvPr/>
        </p:nvSpPr>
        <p:spPr bwMode="auto">
          <a:xfrm>
            <a:off x="4395788" y="4114800"/>
            <a:ext cx="3508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S</a:t>
            </a:r>
          </a:p>
        </p:txBody>
      </p:sp>
      <p:sp>
        <p:nvSpPr>
          <p:cNvPr id="52274" name="Oval 55"/>
          <p:cNvSpPr>
            <a:spLocks noChangeArrowheads="1"/>
          </p:cNvSpPr>
          <p:nvPr/>
        </p:nvSpPr>
        <p:spPr bwMode="auto">
          <a:xfrm>
            <a:off x="5972175" y="4179888"/>
            <a:ext cx="520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75" name="Rectangle 56"/>
          <p:cNvSpPr>
            <a:spLocks noChangeArrowheads="1"/>
          </p:cNvSpPr>
          <p:nvPr/>
        </p:nvSpPr>
        <p:spPr bwMode="auto">
          <a:xfrm>
            <a:off x="6072188" y="4191000"/>
            <a:ext cx="3508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2400">
                <a:latin typeface="Times New Roman" pitchFamily="18" charset="0"/>
              </a:rPr>
              <a:t>S</a:t>
            </a:r>
          </a:p>
        </p:txBody>
      </p:sp>
      <p:sp>
        <p:nvSpPr>
          <p:cNvPr id="52276" name="Line 57"/>
          <p:cNvSpPr>
            <a:spLocks noChangeShapeType="1"/>
          </p:cNvSpPr>
          <p:nvPr/>
        </p:nvSpPr>
        <p:spPr bwMode="auto">
          <a:xfrm>
            <a:off x="4038600" y="3567113"/>
            <a:ext cx="45720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77" name="Line 58"/>
          <p:cNvSpPr>
            <a:spLocks noChangeShapeType="1"/>
          </p:cNvSpPr>
          <p:nvPr/>
        </p:nvSpPr>
        <p:spPr bwMode="auto">
          <a:xfrm>
            <a:off x="5867400" y="3490913"/>
            <a:ext cx="3048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78" name="Rectangle 59"/>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Cycles and re-expansion</a:t>
            </a:r>
          </a:p>
        </p:txBody>
      </p:sp>
      <p:grpSp>
        <p:nvGrpSpPr>
          <p:cNvPr id="52279" name="Group 29"/>
          <p:cNvGrpSpPr>
            <a:grpSpLocks/>
          </p:cNvGrpSpPr>
          <p:nvPr/>
        </p:nvGrpSpPr>
        <p:grpSpPr bwMode="auto">
          <a:xfrm>
            <a:off x="5486400" y="0"/>
            <a:ext cx="3625850" cy="1582738"/>
            <a:chOff x="3216" y="2064"/>
            <a:chExt cx="2284" cy="997"/>
          </a:xfrm>
        </p:grpSpPr>
        <p:sp>
          <p:nvSpPr>
            <p:cNvPr id="52287" name="Oval 30"/>
            <p:cNvSpPr>
              <a:spLocks noChangeArrowheads="1"/>
            </p:cNvSpPr>
            <p:nvPr/>
          </p:nvSpPr>
          <p:spPr bwMode="auto">
            <a:xfrm>
              <a:off x="3216" y="2456"/>
              <a:ext cx="209"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88" name="Rectangle 31"/>
            <p:cNvSpPr>
              <a:spLocks noChangeArrowheads="1"/>
            </p:cNvSpPr>
            <p:nvPr/>
          </p:nvSpPr>
          <p:spPr bwMode="auto">
            <a:xfrm>
              <a:off x="3216" y="2400"/>
              <a:ext cx="25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S</a:t>
              </a:r>
            </a:p>
          </p:txBody>
        </p:sp>
        <p:sp>
          <p:nvSpPr>
            <p:cNvPr id="52289" name="Oval 32"/>
            <p:cNvSpPr>
              <a:spLocks noChangeArrowheads="1"/>
            </p:cNvSpPr>
            <p:nvPr/>
          </p:nvSpPr>
          <p:spPr bwMode="auto">
            <a:xfrm>
              <a:off x="3619" y="2842"/>
              <a:ext cx="210"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90" name="Oval 33"/>
            <p:cNvSpPr>
              <a:spLocks noChangeArrowheads="1"/>
            </p:cNvSpPr>
            <p:nvPr/>
          </p:nvSpPr>
          <p:spPr bwMode="auto">
            <a:xfrm>
              <a:off x="4283" y="2842"/>
              <a:ext cx="210"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91" name="Oval 34"/>
            <p:cNvSpPr>
              <a:spLocks noChangeArrowheads="1"/>
            </p:cNvSpPr>
            <p:nvPr/>
          </p:nvSpPr>
          <p:spPr bwMode="auto">
            <a:xfrm>
              <a:off x="5018" y="2842"/>
              <a:ext cx="210"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92" name="Oval 35"/>
            <p:cNvSpPr>
              <a:spLocks noChangeArrowheads="1"/>
            </p:cNvSpPr>
            <p:nvPr/>
          </p:nvSpPr>
          <p:spPr bwMode="auto">
            <a:xfrm>
              <a:off x="5255" y="2417"/>
              <a:ext cx="210"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93" name="Oval 36"/>
            <p:cNvSpPr>
              <a:spLocks noChangeArrowheads="1"/>
            </p:cNvSpPr>
            <p:nvPr/>
          </p:nvSpPr>
          <p:spPr bwMode="auto">
            <a:xfrm>
              <a:off x="3643" y="2147"/>
              <a:ext cx="209"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94" name="Oval 37"/>
            <p:cNvSpPr>
              <a:spLocks noChangeArrowheads="1"/>
            </p:cNvSpPr>
            <p:nvPr/>
          </p:nvSpPr>
          <p:spPr bwMode="auto">
            <a:xfrm>
              <a:off x="4259" y="2147"/>
              <a:ext cx="210"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95" name="Oval 38"/>
            <p:cNvSpPr>
              <a:spLocks noChangeArrowheads="1"/>
            </p:cNvSpPr>
            <p:nvPr/>
          </p:nvSpPr>
          <p:spPr bwMode="auto">
            <a:xfrm>
              <a:off x="4876" y="2147"/>
              <a:ext cx="209" cy="15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96" name="Rectangle 39"/>
            <p:cNvSpPr>
              <a:spLocks noChangeArrowheads="1"/>
            </p:cNvSpPr>
            <p:nvPr/>
          </p:nvSpPr>
          <p:spPr bwMode="auto">
            <a:xfrm>
              <a:off x="5232" y="2400"/>
              <a:ext cx="26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G</a:t>
              </a:r>
            </a:p>
          </p:txBody>
        </p:sp>
        <p:sp>
          <p:nvSpPr>
            <p:cNvPr id="52297" name="Rectangle 40"/>
            <p:cNvSpPr>
              <a:spLocks noChangeArrowheads="1"/>
            </p:cNvSpPr>
            <p:nvPr/>
          </p:nvSpPr>
          <p:spPr bwMode="auto">
            <a:xfrm>
              <a:off x="3648" y="2112"/>
              <a:ext cx="25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A</a:t>
              </a:r>
            </a:p>
          </p:txBody>
        </p:sp>
        <p:sp>
          <p:nvSpPr>
            <p:cNvPr id="52298" name="Rectangle 41"/>
            <p:cNvSpPr>
              <a:spLocks noChangeArrowheads="1"/>
            </p:cNvSpPr>
            <p:nvPr/>
          </p:nvSpPr>
          <p:spPr bwMode="auto">
            <a:xfrm>
              <a:off x="4272" y="2112"/>
              <a:ext cx="243"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B</a:t>
              </a:r>
            </a:p>
          </p:txBody>
        </p:sp>
        <p:sp>
          <p:nvSpPr>
            <p:cNvPr id="52299" name="Rectangle 42"/>
            <p:cNvSpPr>
              <a:spLocks noChangeArrowheads="1"/>
            </p:cNvSpPr>
            <p:nvPr/>
          </p:nvSpPr>
          <p:spPr bwMode="auto">
            <a:xfrm>
              <a:off x="3648" y="2784"/>
              <a:ext cx="241"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D</a:t>
              </a:r>
            </a:p>
          </p:txBody>
        </p:sp>
        <p:sp>
          <p:nvSpPr>
            <p:cNvPr id="52300" name="Rectangle 43"/>
            <p:cNvSpPr>
              <a:spLocks noChangeArrowheads="1"/>
            </p:cNvSpPr>
            <p:nvPr/>
          </p:nvSpPr>
          <p:spPr bwMode="auto">
            <a:xfrm>
              <a:off x="4272" y="2832"/>
              <a:ext cx="261"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E</a:t>
              </a:r>
            </a:p>
          </p:txBody>
        </p:sp>
        <p:sp>
          <p:nvSpPr>
            <p:cNvPr id="52301" name="Rectangle 44"/>
            <p:cNvSpPr>
              <a:spLocks noChangeArrowheads="1"/>
            </p:cNvSpPr>
            <p:nvPr/>
          </p:nvSpPr>
          <p:spPr bwMode="auto">
            <a:xfrm>
              <a:off x="4848" y="2112"/>
              <a:ext cx="27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C</a:t>
              </a:r>
            </a:p>
          </p:txBody>
        </p:sp>
        <p:sp>
          <p:nvSpPr>
            <p:cNvPr id="52302" name="Rectangle 45"/>
            <p:cNvSpPr>
              <a:spLocks noChangeArrowheads="1"/>
            </p:cNvSpPr>
            <p:nvPr/>
          </p:nvSpPr>
          <p:spPr bwMode="auto">
            <a:xfrm>
              <a:off x="5040" y="2832"/>
              <a:ext cx="2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F</a:t>
              </a:r>
            </a:p>
          </p:txBody>
        </p:sp>
        <p:sp>
          <p:nvSpPr>
            <p:cNvPr id="52303" name="Line 46"/>
            <p:cNvSpPr>
              <a:spLocks noChangeShapeType="1"/>
            </p:cNvSpPr>
            <p:nvPr/>
          </p:nvSpPr>
          <p:spPr bwMode="auto">
            <a:xfrm>
              <a:off x="3404" y="2589"/>
              <a:ext cx="237" cy="27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04" name="Line 47"/>
            <p:cNvSpPr>
              <a:spLocks noChangeShapeType="1"/>
            </p:cNvSpPr>
            <p:nvPr/>
          </p:nvSpPr>
          <p:spPr bwMode="auto">
            <a:xfrm flipV="1">
              <a:off x="3380" y="2242"/>
              <a:ext cx="261" cy="2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05" name="Line 48"/>
            <p:cNvSpPr>
              <a:spLocks noChangeShapeType="1"/>
            </p:cNvSpPr>
            <p:nvPr/>
          </p:nvSpPr>
          <p:spPr bwMode="auto">
            <a:xfrm>
              <a:off x="3736" y="2300"/>
              <a:ext cx="0" cy="5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06" name="Line 49"/>
            <p:cNvSpPr>
              <a:spLocks noChangeShapeType="1"/>
            </p:cNvSpPr>
            <p:nvPr/>
          </p:nvSpPr>
          <p:spPr bwMode="auto">
            <a:xfrm>
              <a:off x="3854" y="2223"/>
              <a:ext cx="40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07" name="Line 50"/>
            <p:cNvSpPr>
              <a:spLocks noChangeShapeType="1"/>
            </p:cNvSpPr>
            <p:nvPr/>
          </p:nvSpPr>
          <p:spPr bwMode="auto">
            <a:xfrm>
              <a:off x="3831" y="2918"/>
              <a:ext cx="4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08" name="Line 51"/>
            <p:cNvSpPr>
              <a:spLocks noChangeShapeType="1"/>
            </p:cNvSpPr>
            <p:nvPr/>
          </p:nvSpPr>
          <p:spPr bwMode="auto">
            <a:xfrm>
              <a:off x="4471" y="2242"/>
              <a:ext cx="40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09" name="Line 52"/>
            <p:cNvSpPr>
              <a:spLocks noChangeShapeType="1"/>
            </p:cNvSpPr>
            <p:nvPr/>
          </p:nvSpPr>
          <p:spPr bwMode="auto">
            <a:xfrm>
              <a:off x="4495" y="2898"/>
              <a:ext cx="52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10" name="Line 53"/>
            <p:cNvSpPr>
              <a:spLocks noChangeShapeType="1"/>
            </p:cNvSpPr>
            <p:nvPr/>
          </p:nvSpPr>
          <p:spPr bwMode="auto">
            <a:xfrm flipV="1">
              <a:off x="5159" y="2570"/>
              <a:ext cx="166" cy="2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11" name="Line 54"/>
            <p:cNvSpPr>
              <a:spLocks noChangeShapeType="1"/>
            </p:cNvSpPr>
            <p:nvPr/>
          </p:nvSpPr>
          <p:spPr bwMode="auto">
            <a:xfrm>
              <a:off x="4376" y="2300"/>
              <a:ext cx="0" cy="5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12" name="Rectangle 55"/>
            <p:cNvSpPr>
              <a:spLocks noChangeArrowheads="1"/>
            </p:cNvSpPr>
            <p:nvPr/>
          </p:nvSpPr>
          <p:spPr bwMode="auto">
            <a:xfrm>
              <a:off x="3423" y="2238"/>
              <a:ext cx="10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313" name="Rectangle 56"/>
            <p:cNvSpPr>
              <a:spLocks noChangeArrowheads="1"/>
            </p:cNvSpPr>
            <p:nvPr/>
          </p:nvSpPr>
          <p:spPr bwMode="auto">
            <a:xfrm>
              <a:off x="3968" y="2083"/>
              <a:ext cx="1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314" name="Rectangle 57"/>
            <p:cNvSpPr>
              <a:spLocks noChangeArrowheads="1"/>
            </p:cNvSpPr>
            <p:nvPr/>
          </p:nvSpPr>
          <p:spPr bwMode="auto">
            <a:xfrm>
              <a:off x="3754" y="2450"/>
              <a:ext cx="1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315" name="Rectangle 58"/>
            <p:cNvSpPr>
              <a:spLocks noChangeArrowheads="1"/>
            </p:cNvSpPr>
            <p:nvPr/>
          </p:nvSpPr>
          <p:spPr bwMode="auto">
            <a:xfrm>
              <a:off x="3375" y="2701"/>
              <a:ext cx="1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316" name="Rectangle 59"/>
            <p:cNvSpPr>
              <a:spLocks noChangeArrowheads="1"/>
            </p:cNvSpPr>
            <p:nvPr/>
          </p:nvSpPr>
          <p:spPr bwMode="auto">
            <a:xfrm>
              <a:off x="4608" y="2064"/>
              <a:ext cx="1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317" name="Rectangle 60"/>
            <p:cNvSpPr>
              <a:spLocks noChangeArrowheads="1"/>
            </p:cNvSpPr>
            <p:nvPr/>
          </p:nvSpPr>
          <p:spPr bwMode="auto">
            <a:xfrm>
              <a:off x="3968" y="2778"/>
              <a:ext cx="1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318" name="Rectangle 61"/>
            <p:cNvSpPr>
              <a:spLocks noChangeArrowheads="1"/>
            </p:cNvSpPr>
            <p:nvPr/>
          </p:nvSpPr>
          <p:spPr bwMode="auto">
            <a:xfrm>
              <a:off x="4679" y="2740"/>
              <a:ext cx="1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319" name="Rectangle 62"/>
            <p:cNvSpPr>
              <a:spLocks noChangeArrowheads="1"/>
            </p:cNvSpPr>
            <p:nvPr/>
          </p:nvSpPr>
          <p:spPr bwMode="auto">
            <a:xfrm>
              <a:off x="5320" y="2663"/>
              <a:ext cx="10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320" name="Rectangle 63"/>
            <p:cNvSpPr>
              <a:spLocks noChangeArrowheads="1"/>
            </p:cNvSpPr>
            <p:nvPr/>
          </p:nvSpPr>
          <p:spPr bwMode="auto">
            <a:xfrm>
              <a:off x="4418" y="2431"/>
              <a:ext cx="1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grpSp>
      <p:sp>
        <p:nvSpPr>
          <p:cNvPr id="96" name="Isosceles Triangle 95"/>
          <p:cNvSpPr/>
          <p:nvPr/>
        </p:nvSpPr>
        <p:spPr>
          <a:xfrm>
            <a:off x="5638800" y="3505200"/>
            <a:ext cx="381000" cy="381000"/>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Freeform 96"/>
          <p:cNvSpPr/>
          <p:nvPr/>
        </p:nvSpPr>
        <p:spPr>
          <a:xfrm>
            <a:off x="5883275" y="457200"/>
            <a:ext cx="268288" cy="258763"/>
          </a:xfrm>
          <a:custGeom>
            <a:avLst/>
            <a:gdLst>
              <a:gd name="connsiteX0" fmla="*/ 0 w 268357"/>
              <a:gd name="connsiteY0" fmla="*/ 258417 h 258417"/>
              <a:gd name="connsiteX1" fmla="*/ 268357 w 268357"/>
              <a:gd name="connsiteY1" fmla="*/ 0 h 258417"/>
              <a:gd name="connsiteX2" fmla="*/ 268357 w 268357"/>
              <a:gd name="connsiteY2" fmla="*/ 0 h 258417"/>
            </a:gdLst>
            <a:ahLst/>
            <a:cxnLst>
              <a:cxn ang="0">
                <a:pos x="connsiteX0" y="connsiteY0"/>
              </a:cxn>
              <a:cxn ang="0">
                <a:pos x="connsiteX1" y="connsiteY1"/>
              </a:cxn>
              <a:cxn ang="0">
                <a:pos x="connsiteX2" y="connsiteY2"/>
              </a:cxn>
            </a:cxnLst>
            <a:rect l="l" t="t" r="r" b="b"/>
            <a:pathLst>
              <a:path w="268357" h="258417">
                <a:moveTo>
                  <a:pt x="0" y="258417"/>
                </a:moveTo>
                <a:lnTo>
                  <a:pt x="268357" y="0"/>
                </a:lnTo>
                <a:lnTo>
                  <a:pt x="268357" y="0"/>
                </a:lnTo>
              </a:path>
            </a:pathLst>
          </a:custGeom>
          <a:ln w="50800">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8" name="Freeform 97"/>
          <p:cNvSpPr/>
          <p:nvPr/>
        </p:nvSpPr>
        <p:spPr>
          <a:xfrm>
            <a:off x="5934075" y="496888"/>
            <a:ext cx="476250" cy="717550"/>
          </a:xfrm>
          <a:custGeom>
            <a:avLst/>
            <a:gdLst>
              <a:gd name="connsiteX0" fmla="*/ 0 w 477078"/>
              <a:gd name="connsiteY0" fmla="*/ 308113 h 717273"/>
              <a:gd name="connsiteX1" fmla="*/ 377687 w 477078"/>
              <a:gd name="connsiteY1" fmla="*/ 665921 h 717273"/>
              <a:gd name="connsiteX2" fmla="*/ 477078 w 477078"/>
              <a:gd name="connsiteY2" fmla="*/ 0 h 717273"/>
              <a:gd name="connsiteX3" fmla="*/ 477078 w 477078"/>
              <a:gd name="connsiteY3" fmla="*/ 0 h 717273"/>
            </a:gdLst>
            <a:ahLst/>
            <a:cxnLst>
              <a:cxn ang="0">
                <a:pos x="connsiteX0" y="connsiteY0"/>
              </a:cxn>
              <a:cxn ang="0">
                <a:pos x="connsiteX1" y="connsiteY1"/>
              </a:cxn>
              <a:cxn ang="0">
                <a:pos x="connsiteX2" y="connsiteY2"/>
              </a:cxn>
              <a:cxn ang="0">
                <a:pos x="connsiteX3" y="connsiteY3"/>
              </a:cxn>
            </a:cxnLst>
            <a:rect l="l" t="t" r="r" b="b"/>
            <a:pathLst>
              <a:path w="477078" h="717273">
                <a:moveTo>
                  <a:pt x="0" y="308113"/>
                </a:moveTo>
                <a:cubicBezTo>
                  <a:pt x="149087" y="512693"/>
                  <a:pt x="298174" y="717273"/>
                  <a:pt x="377687" y="665921"/>
                </a:cubicBezTo>
                <a:cubicBezTo>
                  <a:pt x="457200" y="614569"/>
                  <a:pt x="477078" y="0"/>
                  <a:pt x="477078" y="0"/>
                </a:cubicBezTo>
                <a:lnTo>
                  <a:pt x="477078" y="0"/>
                </a:lnTo>
              </a:path>
            </a:pathLst>
          </a:custGeom>
          <a:ln w="50800">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9" name="Freeform 98"/>
          <p:cNvSpPr/>
          <p:nvPr/>
        </p:nvSpPr>
        <p:spPr>
          <a:xfrm>
            <a:off x="3938588" y="2176463"/>
            <a:ext cx="871537" cy="187325"/>
          </a:xfrm>
          <a:custGeom>
            <a:avLst/>
            <a:gdLst>
              <a:gd name="connsiteX0" fmla="*/ 871331 w 871331"/>
              <a:gd name="connsiteY0" fmla="*/ 0 h 187187"/>
              <a:gd name="connsiteX1" fmla="*/ 125896 w 871331"/>
              <a:gd name="connsiteY1" fmla="*/ 159026 h 187187"/>
              <a:gd name="connsiteX2" fmla="*/ 115957 w 871331"/>
              <a:gd name="connsiteY2" fmla="*/ 168965 h 187187"/>
            </a:gdLst>
            <a:ahLst/>
            <a:cxnLst>
              <a:cxn ang="0">
                <a:pos x="connsiteX0" y="connsiteY0"/>
              </a:cxn>
              <a:cxn ang="0">
                <a:pos x="connsiteX1" y="connsiteY1"/>
              </a:cxn>
              <a:cxn ang="0">
                <a:pos x="connsiteX2" y="connsiteY2"/>
              </a:cxn>
            </a:cxnLst>
            <a:rect l="l" t="t" r="r" b="b"/>
            <a:pathLst>
              <a:path w="871331" h="187187">
                <a:moveTo>
                  <a:pt x="871331" y="0"/>
                </a:moveTo>
                <a:lnTo>
                  <a:pt x="125896" y="159026"/>
                </a:lnTo>
                <a:cubicBezTo>
                  <a:pt x="0" y="187187"/>
                  <a:pt x="57978" y="178076"/>
                  <a:pt x="115957" y="168965"/>
                </a:cubicBezTo>
              </a:path>
            </a:pathLst>
          </a:custGeom>
          <a:ln w="50800">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0" name="Freeform 99"/>
          <p:cNvSpPr/>
          <p:nvPr/>
        </p:nvSpPr>
        <p:spPr>
          <a:xfrm>
            <a:off x="5318125" y="2127250"/>
            <a:ext cx="1001713" cy="854075"/>
          </a:xfrm>
          <a:custGeom>
            <a:avLst/>
            <a:gdLst>
              <a:gd name="connsiteX0" fmla="*/ 0 w 1002196"/>
              <a:gd name="connsiteY0" fmla="*/ 0 h 854765"/>
              <a:gd name="connsiteX1" fmla="*/ 914400 w 1002196"/>
              <a:gd name="connsiteY1" fmla="*/ 208722 h 854765"/>
              <a:gd name="connsiteX2" fmla="*/ 526774 w 1002196"/>
              <a:gd name="connsiteY2" fmla="*/ 854765 h 854765"/>
            </a:gdLst>
            <a:ahLst/>
            <a:cxnLst>
              <a:cxn ang="0">
                <a:pos x="connsiteX0" y="connsiteY0"/>
              </a:cxn>
              <a:cxn ang="0">
                <a:pos x="connsiteX1" y="connsiteY1"/>
              </a:cxn>
              <a:cxn ang="0">
                <a:pos x="connsiteX2" y="connsiteY2"/>
              </a:cxn>
            </a:cxnLst>
            <a:rect l="l" t="t" r="r" b="b"/>
            <a:pathLst>
              <a:path w="1002196" h="854765">
                <a:moveTo>
                  <a:pt x="0" y="0"/>
                </a:moveTo>
                <a:cubicBezTo>
                  <a:pt x="413302" y="33130"/>
                  <a:pt x="826604" y="66261"/>
                  <a:pt x="914400" y="208722"/>
                </a:cubicBezTo>
                <a:cubicBezTo>
                  <a:pt x="1002196" y="351183"/>
                  <a:pt x="764485" y="602974"/>
                  <a:pt x="526774" y="854765"/>
                </a:cubicBezTo>
              </a:path>
            </a:pathLst>
          </a:custGeom>
          <a:ln w="50800">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1" name="Isosceles Triangle 100"/>
          <p:cNvSpPr/>
          <p:nvPr/>
        </p:nvSpPr>
        <p:spPr>
          <a:xfrm>
            <a:off x="3352800" y="2590800"/>
            <a:ext cx="381000" cy="381000"/>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286" name="TextBox 103"/>
          <p:cNvSpPr txBox="1">
            <a:spLocks noChangeArrowheads="1"/>
          </p:cNvSpPr>
          <p:nvPr/>
        </p:nvSpPr>
        <p:spPr bwMode="auto">
          <a:xfrm>
            <a:off x="609600" y="5181600"/>
            <a:ext cx="7219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914400" indent="-45720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AutoNum type="arabicParenBoth"/>
            </a:pPr>
            <a:r>
              <a:rPr lang="en-US" altLang="en-US" sz="2400">
                <a:solidFill>
                  <a:srgbClr val="0070C0"/>
                </a:solidFill>
                <a:latin typeface="Arial" pitchFamily="34" charset="0"/>
              </a:rPr>
              <a:t>Return to an ancestor state  (</a:t>
            </a:r>
            <a:r>
              <a:rPr lang="ja-JP" altLang="en-US" sz="2400">
                <a:solidFill>
                  <a:srgbClr val="0070C0"/>
                </a:solidFill>
                <a:latin typeface="Arial" pitchFamily="34" charset="0"/>
              </a:rPr>
              <a:t>“</a:t>
            </a:r>
            <a:r>
              <a:rPr lang="en-US" altLang="ja-JP" sz="2400">
                <a:solidFill>
                  <a:srgbClr val="0070C0"/>
                </a:solidFill>
                <a:latin typeface="Arial" pitchFamily="34" charset="0"/>
              </a:rPr>
              <a:t>easy</a:t>
            </a:r>
            <a:r>
              <a:rPr lang="ja-JP" altLang="en-US" sz="2400">
                <a:solidFill>
                  <a:srgbClr val="0070C0"/>
                </a:solidFill>
                <a:latin typeface="Arial" pitchFamily="34" charset="0"/>
              </a:rPr>
              <a:t>”</a:t>
            </a:r>
            <a:r>
              <a:rPr lang="en-US" altLang="ja-JP" sz="2400">
                <a:solidFill>
                  <a:srgbClr val="0070C0"/>
                </a:solidFill>
                <a:latin typeface="Arial" pitchFamily="34" charset="0"/>
              </a:rPr>
              <a:t> to detect)</a:t>
            </a:r>
          </a:p>
          <a:p>
            <a:pPr eaLnBrk="1" hangingPunct="1">
              <a:spcBef>
                <a:spcPct val="0"/>
              </a:spcBef>
              <a:buClrTx/>
              <a:buFontTx/>
              <a:buAutoNum type="arabicParenBoth"/>
            </a:pPr>
            <a:r>
              <a:rPr lang="en-US" altLang="en-US" sz="2400">
                <a:solidFill>
                  <a:srgbClr val="7030A0"/>
                </a:solidFill>
                <a:latin typeface="Arial" pitchFamily="34" charset="0"/>
              </a:rPr>
              <a:t>Return to a previously expanded state (</a:t>
            </a:r>
            <a:r>
              <a:rPr lang="ja-JP" altLang="en-US" sz="2400">
                <a:solidFill>
                  <a:srgbClr val="7030A0"/>
                </a:solidFill>
                <a:latin typeface="Arial" pitchFamily="34" charset="0"/>
              </a:rPr>
              <a:t>“</a:t>
            </a:r>
            <a:r>
              <a:rPr lang="en-US" altLang="ja-JP" sz="2400">
                <a:solidFill>
                  <a:srgbClr val="7030A0"/>
                </a:solidFill>
                <a:latin typeface="Arial" pitchFamily="34" charset="0"/>
              </a:rPr>
              <a:t>harder</a:t>
            </a:r>
            <a:r>
              <a:rPr lang="ja-JP" altLang="en-US" sz="2400">
                <a:solidFill>
                  <a:srgbClr val="7030A0"/>
                </a:solidFill>
                <a:latin typeface="Arial" pitchFamily="34" charset="0"/>
              </a:rPr>
              <a:t>”</a:t>
            </a:r>
            <a:r>
              <a:rPr lang="en-US" altLang="ja-JP" sz="2400">
                <a:solidFill>
                  <a:srgbClr val="7030A0"/>
                </a:solidFill>
                <a:latin typeface="Arial" pitchFamily="34" charset="0"/>
              </a:rPr>
              <a:t>)</a:t>
            </a:r>
          </a:p>
          <a:p>
            <a:pPr lvl="1" eaLnBrk="1" hangingPunct="1">
              <a:spcBef>
                <a:spcPct val="0"/>
              </a:spcBef>
              <a:buClrTx/>
              <a:buFontTx/>
              <a:buNone/>
            </a:pPr>
            <a:r>
              <a:rPr lang="en-US" altLang="en-US" sz="2400">
                <a:solidFill>
                  <a:srgbClr val="7030A0"/>
                </a:solidFill>
                <a:latin typeface="Arial" pitchFamily="34" charset="0"/>
              </a:rPr>
              <a:t>(requires remembering all previous states)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74650" y="88900"/>
            <a:ext cx="8153400" cy="1020763"/>
          </a:xfrm>
        </p:spPr>
        <p:txBody>
          <a:bodyPr/>
          <a:lstStyle/>
          <a:p>
            <a:pPr eaLnBrk="1" hangingPunct="1"/>
            <a:r>
              <a:rPr lang="en-US" altLang="en-US" sz="4000" smtClean="0">
                <a:ea typeface="ＭＳ Ｐゴシック" pitchFamily="34" charset="-128"/>
              </a:rPr>
              <a:t>Properties of breadth-first search</a:t>
            </a:r>
          </a:p>
        </p:txBody>
      </p:sp>
      <p:sp>
        <p:nvSpPr>
          <p:cNvPr id="53251" name="Rectangle 3"/>
          <p:cNvSpPr>
            <a:spLocks noGrp="1" noChangeArrowheads="1"/>
          </p:cNvSpPr>
          <p:nvPr>
            <p:ph idx="1"/>
          </p:nvPr>
        </p:nvSpPr>
        <p:spPr>
          <a:xfrm>
            <a:off x="347663" y="1058863"/>
            <a:ext cx="8686800" cy="5330825"/>
          </a:xfrm>
        </p:spPr>
        <p:txBody>
          <a:bodyPr/>
          <a:lstStyle/>
          <a:p>
            <a:pPr eaLnBrk="1" hangingPunct="1">
              <a:lnSpc>
                <a:spcPct val="90000"/>
              </a:lnSpc>
            </a:pPr>
            <a:r>
              <a:rPr lang="en-US" altLang="en-US" sz="2400" smtClean="0">
                <a:solidFill>
                  <a:srgbClr val="C0504D"/>
                </a:solidFill>
                <a:ea typeface="ＭＳ Ｐゴシック" pitchFamily="34" charset="-128"/>
              </a:rPr>
              <a:t>Complete?</a:t>
            </a:r>
            <a:r>
              <a:rPr lang="en-US" altLang="en-US" sz="2400" smtClean="0">
                <a:solidFill>
                  <a:srgbClr val="CC0099"/>
                </a:solidFill>
                <a:ea typeface="ＭＳ Ｐゴシック" pitchFamily="34" charset="-128"/>
              </a:rPr>
              <a:t> </a:t>
            </a:r>
            <a:r>
              <a:rPr lang="en-US" altLang="en-US" sz="2400" smtClean="0">
                <a:ea typeface="ＭＳ Ｐゴシック" pitchFamily="34" charset="-128"/>
              </a:rPr>
              <a:t>Yes, it always reaches a goal (if </a:t>
            </a:r>
            <a:r>
              <a:rPr lang="en-US" altLang="en-US" sz="2400" i="1" smtClean="0">
                <a:ea typeface="ＭＳ Ｐゴシック" pitchFamily="34" charset="-128"/>
              </a:rPr>
              <a:t>b</a:t>
            </a:r>
            <a:r>
              <a:rPr lang="en-US" altLang="en-US" sz="2400" smtClean="0">
                <a:ea typeface="ＭＳ Ｐゴシック" pitchFamily="34" charset="-128"/>
              </a:rPr>
              <a:t> is finite)</a:t>
            </a:r>
          </a:p>
          <a:p>
            <a:pPr eaLnBrk="1" hangingPunct="1">
              <a:lnSpc>
                <a:spcPct val="90000"/>
              </a:lnSpc>
            </a:pPr>
            <a:r>
              <a:rPr lang="en-US" altLang="en-US" sz="2400" smtClean="0">
                <a:solidFill>
                  <a:srgbClr val="C0504D"/>
                </a:solidFill>
                <a:ea typeface="ＭＳ Ｐゴシック" pitchFamily="34" charset="-128"/>
              </a:rPr>
              <a:t>Time?</a:t>
            </a:r>
            <a:r>
              <a:rPr lang="en-US" altLang="en-US" sz="2400" smtClean="0">
                <a:ea typeface="ＭＳ Ｐゴシック" pitchFamily="34" charset="-128"/>
              </a:rPr>
              <a:t>   </a:t>
            </a:r>
            <a:r>
              <a:rPr lang="en-US" altLang="en-US" sz="2400" i="1" smtClean="0">
                <a:ea typeface="ＭＳ Ｐゴシック" pitchFamily="34" charset="-128"/>
              </a:rPr>
              <a:t>1 + b + b</a:t>
            </a:r>
            <a:r>
              <a:rPr lang="en-US" altLang="en-US" sz="2400" i="1" baseline="30000" smtClean="0">
                <a:ea typeface="ＭＳ Ｐゴシック" pitchFamily="34" charset="-128"/>
              </a:rPr>
              <a:t>2 </a:t>
            </a:r>
            <a:r>
              <a:rPr lang="en-US" altLang="en-US" sz="2400" i="1" smtClean="0">
                <a:ea typeface="ＭＳ Ｐゴシック" pitchFamily="34" charset="-128"/>
              </a:rPr>
              <a:t>+ b</a:t>
            </a:r>
            <a:r>
              <a:rPr lang="en-US" altLang="en-US" sz="2400" i="1" baseline="30000" smtClean="0">
                <a:ea typeface="ＭＳ Ｐゴシック" pitchFamily="34" charset="-128"/>
              </a:rPr>
              <a:t>3 </a:t>
            </a:r>
            <a:r>
              <a:rPr lang="en-US" altLang="en-US" sz="2400" smtClean="0">
                <a:ea typeface="ＭＳ Ｐゴシック" pitchFamily="34" charset="-128"/>
              </a:rPr>
              <a:t>+ … + </a:t>
            </a:r>
            <a:r>
              <a:rPr lang="en-US" altLang="en-US" sz="2400" i="1" smtClean="0">
                <a:ea typeface="ＭＳ Ｐゴシック" pitchFamily="34" charset="-128"/>
              </a:rPr>
              <a:t>b</a:t>
            </a:r>
            <a:r>
              <a:rPr lang="en-US" altLang="en-US" sz="2400" i="1" baseline="30000" smtClean="0">
                <a:ea typeface="ＭＳ Ｐゴシック" pitchFamily="34" charset="-128"/>
              </a:rPr>
              <a:t>d</a:t>
            </a:r>
            <a:r>
              <a:rPr lang="en-US" altLang="en-US" sz="2400" smtClean="0">
                <a:ea typeface="ＭＳ Ｐゴシック" pitchFamily="34" charset="-128"/>
              </a:rPr>
              <a:t> = O(b</a:t>
            </a:r>
            <a:r>
              <a:rPr lang="en-US" altLang="en-US" sz="2400" baseline="30000" smtClean="0">
                <a:ea typeface="ＭＳ Ｐゴシック" pitchFamily="34" charset="-128"/>
              </a:rPr>
              <a:t>d</a:t>
            </a:r>
            <a:r>
              <a:rPr lang="en-US" altLang="en-US" sz="2400" smtClean="0">
                <a:ea typeface="ＭＳ Ｐゴシック" pitchFamily="34" charset="-128"/>
              </a:rPr>
              <a:t>)</a:t>
            </a:r>
          </a:p>
          <a:p>
            <a:pPr eaLnBrk="1" hangingPunct="1">
              <a:lnSpc>
                <a:spcPct val="90000"/>
              </a:lnSpc>
              <a:buFont typeface="Wingdings" pitchFamily="2" charset="2"/>
              <a:buNone/>
            </a:pPr>
            <a:r>
              <a:rPr lang="en-US" altLang="en-US" sz="2400" smtClean="0">
                <a:ea typeface="ＭＳ Ｐゴシック" pitchFamily="34" charset="-128"/>
              </a:rPr>
              <a:t>             </a:t>
            </a:r>
            <a:r>
              <a:rPr lang="en-US" altLang="en-US" sz="2000" smtClean="0">
                <a:ea typeface="ＭＳ Ｐゴシック" pitchFamily="34" charset="-128"/>
              </a:rPr>
              <a:t>(this is the number of nodes we generate)</a:t>
            </a:r>
            <a:endParaRPr lang="en-US" altLang="en-US" sz="2400" smtClean="0">
              <a:ea typeface="ＭＳ Ｐゴシック" pitchFamily="34" charset="-128"/>
            </a:endParaRPr>
          </a:p>
          <a:p>
            <a:pPr eaLnBrk="1" hangingPunct="1">
              <a:lnSpc>
                <a:spcPct val="90000"/>
              </a:lnSpc>
            </a:pPr>
            <a:r>
              <a:rPr lang="en-US" altLang="en-US" sz="2400" smtClean="0">
                <a:solidFill>
                  <a:srgbClr val="C0504D"/>
                </a:solidFill>
                <a:ea typeface="ＭＳ Ｐゴシック" pitchFamily="34" charset="-128"/>
              </a:rPr>
              <a:t>Space?</a:t>
            </a:r>
            <a:r>
              <a:rPr lang="en-US" altLang="en-US" sz="2400" smtClean="0">
                <a:ea typeface="ＭＳ Ｐゴシック" pitchFamily="34" charset="-128"/>
              </a:rPr>
              <a:t>  </a:t>
            </a:r>
            <a:r>
              <a:rPr lang="en-US" altLang="en-US" sz="2400" i="1" smtClean="0">
                <a:ea typeface="ＭＳ Ｐゴシック" pitchFamily="34" charset="-128"/>
              </a:rPr>
              <a:t>O(b</a:t>
            </a:r>
            <a:r>
              <a:rPr lang="en-US" altLang="en-US" sz="2400" i="1" baseline="30000" smtClean="0">
                <a:ea typeface="ＭＳ Ｐゴシック" pitchFamily="34" charset="-128"/>
              </a:rPr>
              <a:t>d</a:t>
            </a:r>
            <a:r>
              <a:rPr lang="en-US" altLang="en-US" sz="2400" i="1" smtClean="0">
                <a:ea typeface="ＭＳ Ｐゴシック" pitchFamily="34" charset="-128"/>
              </a:rPr>
              <a:t>)</a:t>
            </a:r>
            <a:r>
              <a:rPr lang="en-US" altLang="en-US" sz="2400" smtClean="0">
                <a:ea typeface="ＭＳ Ｐゴシック" pitchFamily="34" charset="-128"/>
              </a:rPr>
              <a:t> </a:t>
            </a:r>
          </a:p>
          <a:p>
            <a:pPr eaLnBrk="1" hangingPunct="1">
              <a:lnSpc>
                <a:spcPct val="90000"/>
              </a:lnSpc>
              <a:buFont typeface="Arial" pitchFamily="34" charset="0"/>
              <a:buNone/>
            </a:pPr>
            <a:r>
              <a:rPr lang="en-US" altLang="en-US" sz="2000" smtClean="0">
                <a:ea typeface="ＭＳ Ｐゴシック" pitchFamily="34" charset="-128"/>
              </a:rPr>
              <a:t>		(keeps every node in memory, either in frontier or on a path to frontier).</a:t>
            </a:r>
          </a:p>
          <a:p>
            <a:pPr eaLnBrk="1" hangingPunct="1">
              <a:lnSpc>
                <a:spcPct val="90000"/>
              </a:lnSpc>
            </a:pPr>
            <a:r>
              <a:rPr lang="en-US" altLang="en-US" sz="2400" smtClean="0">
                <a:solidFill>
                  <a:srgbClr val="C0504D"/>
                </a:solidFill>
                <a:ea typeface="ＭＳ Ｐゴシック" pitchFamily="34" charset="-128"/>
              </a:rPr>
              <a:t>Optimal?</a:t>
            </a:r>
            <a:r>
              <a:rPr lang="en-US" altLang="en-US" sz="2400" smtClean="0">
                <a:ea typeface="ＭＳ Ｐゴシック" pitchFamily="34" charset="-128"/>
              </a:rPr>
              <a:t> 	No, for general cost functions.</a:t>
            </a:r>
          </a:p>
          <a:p>
            <a:pPr eaLnBrk="1" hangingPunct="1">
              <a:lnSpc>
                <a:spcPct val="90000"/>
              </a:lnSpc>
              <a:buFont typeface="Wingdings" pitchFamily="2" charset="2"/>
              <a:buNone/>
            </a:pPr>
            <a:r>
              <a:rPr lang="en-US" altLang="en-US" sz="2400" smtClean="0">
                <a:ea typeface="ＭＳ Ｐゴシック" pitchFamily="34" charset="-128"/>
              </a:rPr>
              <a:t>					Yes, if cost is a non-decreasing function only of depth.</a:t>
            </a:r>
          </a:p>
          <a:p>
            <a:pPr lvl="1" eaLnBrk="1" hangingPunct="1">
              <a:lnSpc>
                <a:spcPct val="90000"/>
              </a:lnSpc>
            </a:pPr>
            <a:r>
              <a:rPr lang="en-US" altLang="en-US" sz="2000" smtClean="0">
                <a:ea typeface="ＭＳ Ｐゴシック" pitchFamily="34" charset="-128"/>
              </a:rPr>
              <a:t>With </a:t>
            </a:r>
            <a:r>
              <a:rPr lang="en-US" altLang="en-US" sz="2000" smtClean="0">
                <a:solidFill>
                  <a:schemeClr val="tx2"/>
                </a:solidFill>
                <a:ea typeface="ＭＳ Ｐゴシック" pitchFamily="34" charset="-128"/>
              </a:rPr>
              <a:t>f(d) ≥ f(d-1), </a:t>
            </a:r>
            <a:r>
              <a:rPr lang="en-US" altLang="en-US" sz="2000" smtClean="0">
                <a:ea typeface="ＭＳ Ｐゴシック" pitchFamily="34" charset="-128"/>
              </a:rPr>
              <a:t>e.g., step-cost = constant:</a:t>
            </a:r>
          </a:p>
          <a:p>
            <a:pPr lvl="2" eaLnBrk="1" hangingPunct="1">
              <a:lnSpc>
                <a:spcPct val="90000"/>
              </a:lnSpc>
            </a:pPr>
            <a:r>
              <a:rPr lang="en-US" altLang="en-US" sz="2000" smtClean="0">
                <a:ea typeface="ＭＳ Ｐゴシック" pitchFamily="34" charset="-128"/>
              </a:rPr>
              <a:t>All optimal goal nodes occur on the same level</a:t>
            </a:r>
          </a:p>
          <a:p>
            <a:pPr lvl="2" eaLnBrk="1" hangingPunct="1">
              <a:lnSpc>
                <a:spcPct val="90000"/>
              </a:lnSpc>
            </a:pPr>
            <a:r>
              <a:rPr lang="en-US" altLang="en-US" sz="2000" smtClean="0">
                <a:ea typeface="ＭＳ Ｐゴシック" pitchFamily="34" charset="-128"/>
              </a:rPr>
              <a:t>Optimal goals are always shallower than non-optimal goals</a:t>
            </a:r>
          </a:p>
          <a:p>
            <a:pPr lvl="2" eaLnBrk="1" hangingPunct="1">
              <a:lnSpc>
                <a:spcPct val="90000"/>
              </a:lnSpc>
            </a:pPr>
            <a:r>
              <a:rPr lang="en-US" altLang="en-US" sz="2000" smtClean="0">
                <a:ea typeface="ＭＳ Ｐゴシック" pitchFamily="34" charset="-128"/>
              </a:rPr>
              <a:t>An optimal goal will be found before any non-optimal goal</a:t>
            </a:r>
          </a:p>
          <a:p>
            <a:pPr lvl="3" eaLnBrk="1" hangingPunct="1">
              <a:lnSpc>
                <a:spcPct val="90000"/>
              </a:lnSpc>
            </a:pPr>
            <a:endParaRPr lang="en-US" altLang="en-US" smtClean="0">
              <a:solidFill>
                <a:srgbClr val="FF0000"/>
              </a:solidFill>
              <a:ea typeface="ＭＳ Ｐゴシック" pitchFamily="34" charset="-128"/>
            </a:endParaRPr>
          </a:p>
          <a:p>
            <a:pPr eaLnBrk="1" hangingPunct="1">
              <a:lnSpc>
                <a:spcPct val="90000"/>
              </a:lnSpc>
            </a:pPr>
            <a:r>
              <a:rPr lang="en-US" altLang="en-US" sz="2800" smtClean="0">
                <a:ea typeface="ＭＳ Ｐゴシック" pitchFamily="34" charset="-128"/>
              </a:rPr>
              <a:t>Usually </a:t>
            </a:r>
            <a:r>
              <a:rPr lang="en-US" altLang="en-US" sz="2800" smtClean="0">
                <a:solidFill>
                  <a:srgbClr val="C0504D"/>
                </a:solidFill>
                <a:ea typeface="ＭＳ Ｐゴシック" pitchFamily="34" charset="-128"/>
              </a:rPr>
              <a:t>Space</a:t>
            </a:r>
            <a:r>
              <a:rPr lang="en-US" altLang="en-US" sz="2800" smtClean="0">
                <a:ea typeface="ＭＳ Ｐゴシック" pitchFamily="34" charset="-128"/>
              </a:rPr>
              <a:t> is the bigger problem (more than time)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1128713" y="1882775"/>
            <a:ext cx="7480300" cy="369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Depth of 		Nodes</a:t>
            </a:r>
          </a:p>
          <a:p>
            <a:pPr>
              <a:spcBef>
                <a:spcPct val="0"/>
              </a:spcBef>
              <a:buClrTx/>
              <a:buFontTx/>
              <a:buNone/>
            </a:pPr>
            <a:r>
              <a:rPr lang="en-US" altLang="en-US" sz="1800">
                <a:latin typeface="Times New Roman" pitchFamily="18" charset="0"/>
              </a:rPr>
              <a:t>Solution		Expanded		Time		Memory</a:t>
            </a:r>
          </a:p>
          <a:p>
            <a:pPr>
              <a:spcBef>
                <a:spcPct val="0"/>
              </a:spcBef>
              <a:buClrTx/>
              <a:buFontTx/>
              <a:buNone/>
            </a:pPr>
            <a:endParaRPr lang="en-US" altLang="en-US" sz="1800">
              <a:latin typeface="Times New Roman" pitchFamily="18" charset="0"/>
            </a:endParaRPr>
          </a:p>
          <a:p>
            <a:pPr>
              <a:spcBef>
                <a:spcPct val="0"/>
              </a:spcBef>
              <a:buClrTx/>
              <a:buFontTx/>
              <a:buNone/>
            </a:pPr>
            <a:r>
              <a:rPr lang="en-US" altLang="en-US" sz="1800">
                <a:latin typeface="Times New Roman" pitchFamily="18" charset="0"/>
              </a:rPr>
              <a:t>0		1		5 microseconds	100 bytes</a:t>
            </a:r>
          </a:p>
          <a:p>
            <a:pPr>
              <a:spcBef>
                <a:spcPct val="0"/>
              </a:spcBef>
              <a:buClrTx/>
              <a:buFontTx/>
              <a:buNone/>
            </a:pPr>
            <a:endParaRPr lang="en-US" altLang="en-US" sz="1800">
              <a:latin typeface="Times New Roman" pitchFamily="18" charset="0"/>
            </a:endParaRPr>
          </a:p>
          <a:p>
            <a:pPr>
              <a:spcBef>
                <a:spcPct val="0"/>
              </a:spcBef>
              <a:buClrTx/>
              <a:buFontTx/>
              <a:buNone/>
            </a:pPr>
            <a:r>
              <a:rPr lang="en-US" altLang="en-US" sz="1800">
                <a:latin typeface="Times New Roman" pitchFamily="18" charset="0"/>
              </a:rPr>
              <a:t>2		111		0.5 milliseconds	11 kbytes</a:t>
            </a:r>
          </a:p>
          <a:p>
            <a:pPr>
              <a:spcBef>
                <a:spcPct val="0"/>
              </a:spcBef>
              <a:buClrTx/>
              <a:buFontTx/>
              <a:buNone/>
            </a:pPr>
            <a:endParaRPr lang="en-US" altLang="en-US" sz="1800">
              <a:latin typeface="Times New Roman" pitchFamily="18" charset="0"/>
            </a:endParaRPr>
          </a:p>
          <a:p>
            <a:pPr>
              <a:spcBef>
                <a:spcPct val="0"/>
              </a:spcBef>
              <a:buClrTx/>
              <a:buFontTx/>
              <a:buNone/>
            </a:pPr>
            <a:r>
              <a:rPr lang="en-US" altLang="en-US" sz="1800">
                <a:latin typeface="Times New Roman" pitchFamily="18" charset="0"/>
              </a:rPr>
              <a:t>4		11,111		0.05 seconds	1 megabyte</a:t>
            </a:r>
          </a:p>
          <a:p>
            <a:pPr>
              <a:spcBef>
                <a:spcPct val="0"/>
              </a:spcBef>
              <a:buClrTx/>
              <a:buFontTx/>
              <a:buNone/>
            </a:pPr>
            <a:endParaRPr lang="en-US" altLang="en-US" sz="1800">
              <a:latin typeface="Times New Roman" pitchFamily="18" charset="0"/>
            </a:endParaRPr>
          </a:p>
          <a:p>
            <a:pPr>
              <a:spcBef>
                <a:spcPct val="0"/>
              </a:spcBef>
              <a:buClrTx/>
              <a:buFontTx/>
              <a:buNone/>
            </a:pPr>
            <a:r>
              <a:rPr lang="en-US" altLang="en-US" sz="1800">
                <a:latin typeface="Times New Roman" pitchFamily="18" charset="0"/>
              </a:rPr>
              <a:t>8		10</a:t>
            </a:r>
            <a:r>
              <a:rPr lang="en-US" altLang="en-US" sz="1800" baseline="30000">
                <a:latin typeface="Times New Roman" pitchFamily="18" charset="0"/>
              </a:rPr>
              <a:t>8</a:t>
            </a:r>
            <a:r>
              <a:rPr lang="en-US" altLang="en-US" sz="1800">
                <a:latin typeface="Times New Roman" pitchFamily="18" charset="0"/>
              </a:rPr>
              <a:t>		9.25 minutes	11 gigabytes</a:t>
            </a:r>
          </a:p>
          <a:p>
            <a:pPr>
              <a:spcBef>
                <a:spcPct val="0"/>
              </a:spcBef>
              <a:buClrTx/>
              <a:buFontTx/>
              <a:buNone/>
            </a:pPr>
            <a:endParaRPr lang="en-US" altLang="en-US" sz="1800">
              <a:latin typeface="Times New Roman" pitchFamily="18" charset="0"/>
            </a:endParaRPr>
          </a:p>
          <a:p>
            <a:pPr>
              <a:spcBef>
                <a:spcPct val="0"/>
              </a:spcBef>
              <a:buClrTx/>
              <a:buFontTx/>
              <a:buNone/>
            </a:pPr>
            <a:r>
              <a:rPr lang="en-US" altLang="en-US" sz="1800">
                <a:latin typeface="Times New Roman" pitchFamily="18" charset="0"/>
              </a:rPr>
              <a:t>12		10</a:t>
            </a:r>
            <a:r>
              <a:rPr lang="en-US" altLang="en-US" sz="1800" baseline="30000">
                <a:latin typeface="Times New Roman" pitchFamily="18" charset="0"/>
              </a:rPr>
              <a:t>12</a:t>
            </a:r>
            <a:r>
              <a:rPr lang="en-US" altLang="en-US" sz="1800">
                <a:latin typeface="Times New Roman" pitchFamily="18" charset="0"/>
              </a:rPr>
              <a:t>		64 days		111 terabytes	</a:t>
            </a:r>
          </a:p>
        </p:txBody>
      </p:sp>
      <p:sp>
        <p:nvSpPr>
          <p:cNvPr id="54275" name="Rectangle 4"/>
          <p:cNvSpPr>
            <a:spLocks noChangeArrowheads="1"/>
          </p:cNvSpPr>
          <p:nvPr/>
        </p:nvSpPr>
        <p:spPr bwMode="auto">
          <a:xfrm>
            <a:off x="692150" y="1606550"/>
            <a:ext cx="7743825" cy="3708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4276" name="Line 5"/>
          <p:cNvSpPr>
            <a:spLocks noChangeShapeType="1"/>
          </p:cNvSpPr>
          <p:nvPr/>
        </p:nvSpPr>
        <p:spPr bwMode="auto">
          <a:xfrm>
            <a:off x="685800" y="2514600"/>
            <a:ext cx="77565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77" name="Rectangle 6"/>
          <p:cNvSpPr>
            <a:spLocks noChangeArrowheads="1"/>
          </p:cNvSpPr>
          <p:nvPr/>
        </p:nvSpPr>
        <p:spPr bwMode="auto">
          <a:xfrm>
            <a:off x="823913" y="5616575"/>
            <a:ext cx="47736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ClrTx/>
              <a:buFontTx/>
              <a:buNone/>
            </a:pPr>
            <a:r>
              <a:rPr lang="en-US" altLang="en-US" sz="1800">
                <a:latin typeface="Times New Roman" pitchFamily="18" charset="0"/>
              </a:rPr>
              <a:t>Assuming b=10;  200k nodes/sec; 100 bytes/node </a:t>
            </a:r>
          </a:p>
        </p:txBody>
      </p:sp>
      <p:sp>
        <p:nvSpPr>
          <p:cNvPr id="54278" name="Rectangle 7"/>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BFS: Time &amp; Memory Costs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TextBox 3"/>
          <p:cNvSpPr txBox="1">
            <a:spLocks noChangeArrowheads="1"/>
          </p:cNvSpPr>
          <p:nvPr/>
        </p:nvSpPr>
        <p:spPr bwMode="auto">
          <a:xfrm>
            <a:off x="457200" y="762000"/>
            <a:ext cx="59293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9600">
                <a:latin typeface="Arial" pitchFamily="34" charset="0"/>
              </a:rPr>
              <a:t>UNIFORM</a:t>
            </a:r>
          </a:p>
          <a:p>
            <a:pPr eaLnBrk="1" hangingPunct="1">
              <a:spcBef>
                <a:spcPct val="0"/>
              </a:spcBef>
              <a:buClrTx/>
              <a:buFontTx/>
              <a:buNone/>
            </a:pPr>
            <a:r>
              <a:rPr lang="en-US" altLang="en-US" sz="9600">
                <a:latin typeface="Arial" pitchFamily="34" charset="0"/>
              </a:rPr>
              <a:t>COST</a:t>
            </a:r>
          </a:p>
          <a:p>
            <a:pPr eaLnBrk="1" hangingPunct="1">
              <a:spcBef>
                <a:spcPct val="0"/>
              </a:spcBef>
              <a:buClrTx/>
              <a:buFontTx/>
              <a:buNone/>
            </a:pPr>
            <a:r>
              <a:rPr lang="en-US" altLang="en-US" sz="9600">
                <a:latin typeface="Arial" pitchFamily="34" charset="0"/>
              </a:rPr>
              <a:t>SEARCH</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Search strategy evaluation</a:t>
            </a:r>
          </a:p>
        </p:txBody>
      </p:sp>
      <p:sp>
        <p:nvSpPr>
          <p:cNvPr id="30723" name="Rectangle 3"/>
          <p:cNvSpPr>
            <a:spLocks noGrp="1" noChangeArrowheads="1"/>
          </p:cNvSpPr>
          <p:nvPr>
            <p:ph idx="1"/>
          </p:nvPr>
        </p:nvSpPr>
        <p:spPr>
          <a:xfrm>
            <a:off x="347663" y="1058863"/>
            <a:ext cx="8686800" cy="5330825"/>
          </a:xfrm>
        </p:spPr>
        <p:txBody>
          <a:bodyPr/>
          <a:lstStyle/>
          <a:p>
            <a:pPr eaLnBrk="1" hangingPunct="1">
              <a:lnSpc>
                <a:spcPct val="90000"/>
              </a:lnSpc>
            </a:pPr>
            <a:r>
              <a:rPr lang="en-US" altLang="en-US" sz="2400" dirty="0" smtClean="0">
                <a:ea typeface="ＭＳ Ｐゴシック" pitchFamily="34" charset="-128"/>
              </a:rPr>
              <a:t>A search </a:t>
            </a:r>
            <a:r>
              <a:rPr lang="en-US" altLang="en-US" sz="2400" dirty="0" smtClean="0">
                <a:solidFill>
                  <a:srgbClr val="C0504D"/>
                </a:solidFill>
                <a:ea typeface="ＭＳ Ｐゴシック" pitchFamily="34" charset="-128"/>
              </a:rPr>
              <a:t>strategy </a:t>
            </a:r>
            <a:r>
              <a:rPr lang="en-US" altLang="en-US" sz="2400" dirty="0" smtClean="0">
                <a:ea typeface="ＭＳ Ｐゴシック" pitchFamily="34" charset="-128"/>
              </a:rPr>
              <a:t>is defined by </a:t>
            </a:r>
            <a:r>
              <a:rPr lang="en-US" altLang="en-US" sz="2400" dirty="0" smtClean="0">
                <a:solidFill>
                  <a:srgbClr val="C0504D"/>
                </a:solidFill>
                <a:ea typeface="ＭＳ Ｐゴシック" pitchFamily="34" charset="-128"/>
              </a:rPr>
              <a:t>the order of node expansion</a:t>
            </a:r>
          </a:p>
          <a:p>
            <a:pPr lvl="2" eaLnBrk="1" hangingPunct="1">
              <a:lnSpc>
                <a:spcPct val="90000"/>
              </a:lnSpc>
            </a:pPr>
            <a:endParaRPr lang="en-US" altLang="en-US" sz="1600" dirty="0" smtClean="0">
              <a:solidFill>
                <a:schemeClr val="tx2"/>
              </a:solidFill>
              <a:ea typeface="ＭＳ Ｐゴシック" pitchFamily="34" charset="-128"/>
            </a:endParaRPr>
          </a:p>
          <a:p>
            <a:pPr eaLnBrk="1" hangingPunct="1">
              <a:lnSpc>
                <a:spcPct val="90000"/>
              </a:lnSpc>
            </a:pPr>
            <a:r>
              <a:rPr lang="en-US" altLang="en-US" sz="2400" dirty="0" smtClean="0">
                <a:ea typeface="ＭＳ Ｐゴシック" pitchFamily="34" charset="-128"/>
              </a:rPr>
              <a:t>Strategies are evaluated along the following dimensions:</a:t>
            </a:r>
          </a:p>
          <a:p>
            <a:pPr lvl="1" eaLnBrk="1" hangingPunct="1">
              <a:lnSpc>
                <a:spcPct val="90000"/>
              </a:lnSpc>
            </a:pPr>
            <a:r>
              <a:rPr lang="en-US" altLang="en-US" sz="2000" dirty="0" smtClean="0">
                <a:solidFill>
                  <a:schemeClr val="accent2"/>
                </a:solidFill>
                <a:ea typeface="ＭＳ Ｐゴシック" pitchFamily="34" charset="-128"/>
              </a:rPr>
              <a:t>completeness</a:t>
            </a:r>
            <a:r>
              <a:rPr lang="en-US" altLang="en-US" sz="2000" dirty="0" smtClean="0">
                <a:ea typeface="ＭＳ Ｐゴシック" pitchFamily="34" charset="-128"/>
              </a:rPr>
              <a:t>: does it always find a solution if one exists?</a:t>
            </a:r>
          </a:p>
          <a:p>
            <a:pPr lvl="1" eaLnBrk="1" hangingPunct="1">
              <a:lnSpc>
                <a:spcPct val="90000"/>
              </a:lnSpc>
            </a:pPr>
            <a:r>
              <a:rPr lang="en-US" altLang="en-US" sz="2000" dirty="0" smtClean="0">
                <a:solidFill>
                  <a:schemeClr val="accent2"/>
                </a:solidFill>
                <a:ea typeface="ＭＳ Ｐゴシック" pitchFamily="34" charset="-128"/>
              </a:rPr>
              <a:t>time complexity</a:t>
            </a:r>
            <a:r>
              <a:rPr lang="en-US" altLang="en-US" sz="2000" dirty="0" smtClean="0">
                <a:ea typeface="ＭＳ Ｐゴシック" pitchFamily="34" charset="-128"/>
              </a:rPr>
              <a:t>: number of nodes generated</a:t>
            </a:r>
          </a:p>
          <a:p>
            <a:pPr lvl="1" eaLnBrk="1" hangingPunct="1">
              <a:lnSpc>
                <a:spcPct val="90000"/>
              </a:lnSpc>
            </a:pPr>
            <a:r>
              <a:rPr lang="en-US" altLang="en-US" sz="2000" dirty="0" smtClean="0">
                <a:solidFill>
                  <a:schemeClr val="accent2"/>
                </a:solidFill>
                <a:ea typeface="ＭＳ Ｐゴシック" pitchFamily="34" charset="-128"/>
              </a:rPr>
              <a:t>space complexity</a:t>
            </a:r>
            <a:r>
              <a:rPr lang="en-US" altLang="en-US" sz="2000" dirty="0" smtClean="0">
                <a:ea typeface="ＭＳ Ｐゴシック" pitchFamily="34" charset="-128"/>
              </a:rPr>
              <a:t>: maximum number of nodes in memory</a:t>
            </a:r>
          </a:p>
          <a:p>
            <a:pPr lvl="1" eaLnBrk="1" hangingPunct="1">
              <a:lnSpc>
                <a:spcPct val="90000"/>
              </a:lnSpc>
            </a:pPr>
            <a:r>
              <a:rPr lang="en-US" altLang="en-US" sz="2000" dirty="0" smtClean="0">
                <a:solidFill>
                  <a:schemeClr val="accent2"/>
                </a:solidFill>
                <a:ea typeface="ＭＳ Ｐゴシック" pitchFamily="34" charset="-128"/>
              </a:rPr>
              <a:t>optimality</a:t>
            </a:r>
            <a:r>
              <a:rPr lang="en-US" altLang="en-US" sz="2000" dirty="0" smtClean="0">
                <a:ea typeface="ＭＳ Ｐゴシック" pitchFamily="34" charset="-128"/>
              </a:rPr>
              <a:t>: does it always find a least-cost solution?</a:t>
            </a:r>
          </a:p>
          <a:p>
            <a:pPr lvl="3" eaLnBrk="1" hangingPunct="1">
              <a:lnSpc>
                <a:spcPct val="90000"/>
              </a:lnSpc>
            </a:pPr>
            <a:endParaRPr lang="en-US" altLang="en-US" sz="1200" dirty="0" smtClean="0">
              <a:ea typeface="ＭＳ Ｐゴシック" pitchFamily="34" charset="-128"/>
            </a:endParaRPr>
          </a:p>
          <a:p>
            <a:pPr eaLnBrk="1" hangingPunct="1">
              <a:lnSpc>
                <a:spcPct val="90000"/>
              </a:lnSpc>
            </a:pPr>
            <a:r>
              <a:rPr lang="en-US" altLang="en-US" sz="2400" dirty="0" smtClean="0">
                <a:ea typeface="ＭＳ Ｐゴシック" pitchFamily="34" charset="-128"/>
              </a:rPr>
              <a:t>Time and space complexity are measured in terms of </a:t>
            </a:r>
          </a:p>
          <a:p>
            <a:pPr lvl="1" eaLnBrk="1" hangingPunct="1">
              <a:lnSpc>
                <a:spcPct val="90000"/>
              </a:lnSpc>
            </a:pPr>
            <a:r>
              <a:rPr lang="en-US" altLang="en-US" sz="2000" i="1" dirty="0" smtClean="0">
                <a:ea typeface="ＭＳ Ｐゴシック" pitchFamily="34" charset="-128"/>
              </a:rPr>
              <a:t>b:</a:t>
            </a:r>
            <a:r>
              <a:rPr lang="en-US" altLang="en-US" sz="2000" dirty="0" smtClean="0">
                <a:ea typeface="ＭＳ Ｐゴシック" pitchFamily="34" charset="-128"/>
              </a:rPr>
              <a:t> maximum branching factor of the search </a:t>
            </a:r>
            <a:r>
              <a:rPr lang="en-US" altLang="en-US" sz="2000" dirty="0">
                <a:ea typeface="ＭＳ Ｐゴシック" pitchFamily="34" charset="-128"/>
              </a:rPr>
              <a:t>tree (always finite)</a:t>
            </a:r>
            <a:endParaRPr lang="en-US" altLang="en-US" sz="2000" dirty="0" smtClean="0">
              <a:ea typeface="ＭＳ Ｐゴシック" pitchFamily="34" charset="-128"/>
            </a:endParaRPr>
          </a:p>
          <a:p>
            <a:pPr lvl="1" eaLnBrk="1" hangingPunct="1">
              <a:lnSpc>
                <a:spcPct val="90000"/>
              </a:lnSpc>
            </a:pPr>
            <a:r>
              <a:rPr lang="en-US" altLang="en-US" sz="2000" i="1" dirty="0" smtClean="0">
                <a:ea typeface="ＭＳ Ｐゴシック" pitchFamily="34" charset="-128"/>
              </a:rPr>
              <a:t>d: </a:t>
            </a:r>
            <a:r>
              <a:rPr lang="en-US" altLang="en-US" sz="2000" dirty="0" smtClean="0">
                <a:ea typeface="ＭＳ Ｐゴシック" pitchFamily="34" charset="-128"/>
              </a:rPr>
              <a:t>depth of the least-cost solution</a:t>
            </a:r>
          </a:p>
          <a:p>
            <a:pPr lvl="1" eaLnBrk="1" hangingPunct="1">
              <a:lnSpc>
                <a:spcPct val="90000"/>
              </a:lnSpc>
            </a:pPr>
            <a:r>
              <a:rPr lang="en-US" altLang="en-US" sz="2000" i="1" dirty="0" smtClean="0">
                <a:ea typeface="ＭＳ Ｐゴシック" pitchFamily="34" charset="-128"/>
              </a:rPr>
              <a:t>m</a:t>
            </a:r>
            <a:r>
              <a:rPr lang="en-US" altLang="en-US" sz="2000" dirty="0" smtClean="0">
                <a:ea typeface="ＭＳ Ｐゴシック" pitchFamily="34" charset="-128"/>
              </a:rPr>
              <a:t>: maximum depth of the state space (may be </a:t>
            </a:r>
            <a:r>
              <a:rPr lang="en-US" altLang="en-US" sz="2000" dirty="0" smtClean="0">
                <a:ea typeface="ＭＳ Ｐゴシック" pitchFamily="34" charset="-128"/>
                <a:cs typeface="Arial" pitchFamily="34" charset="0"/>
              </a:rPr>
              <a:t>∞</a:t>
            </a:r>
            <a:r>
              <a:rPr lang="en-US" altLang="en-US" sz="2000" dirty="0" smtClean="0">
                <a:ea typeface="ＭＳ Ｐゴシック" pitchFamily="34" charset="-128"/>
              </a:rPr>
              <a:t>)</a:t>
            </a:r>
          </a:p>
          <a:p>
            <a:pPr lvl="1" eaLnBrk="1" hangingPunct="1">
              <a:lnSpc>
                <a:spcPct val="90000"/>
              </a:lnSpc>
            </a:pPr>
            <a:r>
              <a:rPr lang="en-US" altLang="en-US" sz="2000" dirty="0" smtClean="0">
                <a:ea typeface="ＭＳ Ｐゴシック" pitchFamily="34" charset="-128"/>
              </a:rPr>
              <a:t>(for UCS: C*: true cost to optimal goal; </a:t>
            </a:r>
            <a:r>
              <a:rPr lang="en-US" altLang="en-US" sz="2000" dirty="0" smtClean="0">
                <a:ea typeface="ＭＳ Ｐゴシック" pitchFamily="34" charset="-128"/>
                <a:sym typeface="Symbol" pitchFamily="18" charset="2"/>
              </a:rPr>
              <a:t> &gt; 0: minimum step cost)</a:t>
            </a:r>
            <a:endParaRPr lang="en-US" altLang="en-US" sz="20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a:xfrm>
            <a:off x="347663" y="1058863"/>
            <a:ext cx="8686800" cy="5330825"/>
          </a:xfrm>
        </p:spPr>
        <p:txBody>
          <a:bodyPr/>
          <a:lstStyle/>
          <a:p>
            <a:pPr eaLnBrk="1" hangingPunct="1">
              <a:lnSpc>
                <a:spcPct val="90000"/>
              </a:lnSpc>
              <a:buFont typeface="Wingdings" pitchFamily="2" charset="2"/>
              <a:buNone/>
            </a:pPr>
            <a:r>
              <a:rPr lang="en-US" altLang="en-US" sz="2400" smtClean="0">
                <a:solidFill>
                  <a:schemeClr val="tx2"/>
                </a:solidFill>
                <a:ea typeface="ＭＳ Ｐゴシック" pitchFamily="34" charset="-128"/>
              </a:rPr>
              <a:t>Breadth-first is only optimal if path cost is a non-decreasing function of depth, i.e., f(d) ≥ f(d-1); e.g., constant step cost, as in the 8-puzzle.</a:t>
            </a:r>
          </a:p>
          <a:p>
            <a:pPr eaLnBrk="1" hangingPunct="1">
              <a:lnSpc>
                <a:spcPct val="90000"/>
              </a:lnSpc>
              <a:buFont typeface="Wingdings" pitchFamily="2" charset="2"/>
              <a:buNone/>
            </a:pPr>
            <a:r>
              <a:rPr lang="en-US" altLang="en-US" sz="2400" smtClean="0">
                <a:solidFill>
                  <a:schemeClr val="tx2"/>
                </a:solidFill>
                <a:ea typeface="ＭＳ Ｐゴシック" pitchFamily="34" charset="-128"/>
              </a:rPr>
              <a:t>Can we guarantee optimality for variable positive step costs </a:t>
            </a:r>
            <a:r>
              <a:rPr lang="en-US" altLang="en-US" sz="2400" smtClean="0">
                <a:solidFill>
                  <a:schemeClr val="tx2"/>
                </a:solidFill>
                <a:ea typeface="ＭＳ Ｐゴシック" pitchFamily="34" charset="-128"/>
                <a:sym typeface="Symbol" pitchFamily="18" charset="2"/>
              </a:rPr>
              <a:t></a:t>
            </a:r>
            <a:r>
              <a:rPr lang="en-US" altLang="en-US" sz="2400" smtClean="0">
                <a:solidFill>
                  <a:schemeClr val="tx2"/>
                </a:solidFill>
                <a:ea typeface="ＭＳ Ｐゴシック" pitchFamily="34" charset="-128"/>
              </a:rPr>
              <a:t>?</a:t>
            </a:r>
          </a:p>
          <a:p>
            <a:pPr eaLnBrk="1" hangingPunct="1">
              <a:lnSpc>
                <a:spcPct val="90000"/>
              </a:lnSpc>
              <a:buFont typeface="Wingdings" pitchFamily="2" charset="2"/>
              <a:buNone/>
            </a:pPr>
            <a:r>
              <a:rPr lang="en-US" altLang="en-US" sz="2400" smtClean="0">
                <a:solidFill>
                  <a:schemeClr val="tx2"/>
                </a:solidFill>
                <a:ea typeface="ＭＳ Ｐゴシック" pitchFamily="34" charset="-128"/>
              </a:rPr>
              <a:t>	(Why </a:t>
            </a:r>
            <a:r>
              <a:rPr lang="en-US" altLang="en-US" sz="2400" smtClean="0">
                <a:solidFill>
                  <a:schemeClr val="tx2"/>
                </a:solidFill>
                <a:ea typeface="ＭＳ Ｐゴシック" pitchFamily="34" charset="-128"/>
                <a:sym typeface="Symbol" pitchFamily="18" charset="2"/>
              </a:rPr>
              <a:t>? To avoid infinite paths w/ step costs 1, ½, ¼, …)</a:t>
            </a:r>
          </a:p>
          <a:p>
            <a:pPr eaLnBrk="1" hangingPunct="1">
              <a:lnSpc>
                <a:spcPct val="90000"/>
              </a:lnSpc>
              <a:buFont typeface="Wingdings" pitchFamily="2" charset="2"/>
              <a:buNone/>
            </a:pPr>
            <a:endParaRPr lang="en-US" altLang="en-US" sz="2400" smtClean="0">
              <a:solidFill>
                <a:schemeClr val="tx2"/>
              </a:solidFill>
              <a:ea typeface="ＭＳ Ｐゴシック" pitchFamily="34" charset="-128"/>
            </a:endParaRPr>
          </a:p>
          <a:p>
            <a:pPr eaLnBrk="1" hangingPunct="1">
              <a:lnSpc>
                <a:spcPct val="90000"/>
              </a:lnSpc>
              <a:buFont typeface="Wingdings" pitchFamily="2" charset="2"/>
              <a:buNone/>
            </a:pPr>
            <a:r>
              <a:rPr lang="en-US" altLang="en-US" sz="2800" smtClean="0">
                <a:solidFill>
                  <a:srgbClr val="FF0000"/>
                </a:solidFill>
                <a:ea typeface="ＭＳ Ｐゴシック" pitchFamily="34" charset="-128"/>
              </a:rPr>
              <a:t>Uniform-cost Search:</a:t>
            </a:r>
          </a:p>
          <a:p>
            <a:pPr eaLnBrk="1" hangingPunct="1">
              <a:lnSpc>
                <a:spcPct val="90000"/>
              </a:lnSpc>
              <a:buFont typeface="Wingdings" pitchFamily="2" charset="2"/>
              <a:buNone/>
            </a:pPr>
            <a:r>
              <a:rPr lang="en-US" altLang="en-US" sz="2800" smtClean="0">
                <a:solidFill>
                  <a:srgbClr val="FF0000"/>
                </a:solidFill>
                <a:ea typeface="ＭＳ Ｐゴシック" pitchFamily="34" charset="-128"/>
              </a:rPr>
              <a:t>	</a:t>
            </a:r>
            <a:r>
              <a:rPr lang="en-US" altLang="en-US" sz="2400" smtClean="0">
                <a:ea typeface="ＭＳ Ｐゴシック" pitchFamily="34" charset="-128"/>
              </a:rPr>
              <a:t>Expand node with smallest path cost g(n).</a:t>
            </a:r>
          </a:p>
          <a:p>
            <a:pPr eaLnBrk="1" hangingPunct="1"/>
            <a:r>
              <a:rPr lang="en-US" altLang="en-US" sz="2400" i="1" smtClean="0">
                <a:ea typeface="ＭＳ Ｐゴシック" pitchFamily="34" charset="-128"/>
              </a:rPr>
              <a:t>Frontier</a:t>
            </a:r>
            <a:r>
              <a:rPr lang="en-US" altLang="en-US" sz="2400" smtClean="0">
                <a:ea typeface="ＭＳ Ｐゴシック" pitchFamily="34" charset="-128"/>
              </a:rPr>
              <a:t> is a priority queue, i.e., new successors are merged into the queue sorted by g(n).</a:t>
            </a:r>
          </a:p>
          <a:p>
            <a:pPr lvl="1" eaLnBrk="1" hangingPunct="1"/>
            <a:r>
              <a:rPr lang="en-US" altLang="en-US" sz="2000" smtClean="0">
                <a:ea typeface="ＭＳ Ｐゴシック" pitchFamily="34" charset="-128"/>
              </a:rPr>
              <a:t>Can remove successors already on queue w/higher g(n).</a:t>
            </a:r>
          </a:p>
          <a:p>
            <a:pPr lvl="2" eaLnBrk="1" hangingPunct="1"/>
            <a:r>
              <a:rPr lang="en-US" altLang="en-US" sz="2000" smtClean="0">
                <a:ea typeface="ＭＳ Ｐゴシック" pitchFamily="34" charset="-128"/>
              </a:rPr>
              <a:t>Saves memory, costs time; another space-time trade-off.</a:t>
            </a:r>
          </a:p>
          <a:p>
            <a:pPr eaLnBrk="1" hangingPunct="1"/>
            <a:r>
              <a:rPr lang="en-US" altLang="en-US" sz="2400" i="1" smtClean="0">
                <a:ea typeface="ＭＳ Ｐゴシック" pitchFamily="34" charset="-128"/>
              </a:rPr>
              <a:t>Goal-Test</a:t>
            </a:r>
            <a:r>
              <a:rPr lang="en-US" altLang="en-US" sz="2400" smtClean="0">
                <a:ea typeface="ＭＳ Ｐゴシック" pitchFamily="34" charset="-128"/>
              </a:rPr>
              <a:t> when node is </a:t>
            </a:r>
            <a:r>
              <a:rPr lang="en-US" altLang="en-US" sz="2400" smtClean="0">
                <a:solidFill>
                  <a:srgbClr val="FF0000"/>
                </a:solidFill>
                <a:ea typeface="ＭＳ Ｐゴシック" pitchFamily="34" charset="-128"/>
              </a:rPr>
              <a:t>popped off</a:t>
            </a:r>
            <a:r>
              <a:rPr lang="en-US" altLang="en-US" sz="2400" smtClean="0">
                <a:ea typeface="ＭＳ Ｐゴシック" pitchFamily="34" charset="-128"/>
              </a:rPr>
              <a:t> queue.</a:t>
            </a:r>
          </a:p>
          <a:p>
            <a:pPr eaLnBrk="1" hangingPunct="1">
              <a:lnSpc>
                <a:spcPct val="90000"/>
              </a:lnSpc>
              <a:buFont typeface="Wingdings" pitchFamily="2" charset="2"/>
              <a:buNone/>
            </a:pPr>
            <a:endParaRPr lang="en-US" altLang="en-US" sz="2800" smtClean="0">
              <a:ea typeface="ＭＳ Ｐゴシック" pitchFamily="34" charset="-128"/>
            </a:endParaRPr>
          </a:p>
        </p:txBody>
      </p:sp>
      <p:sp>
        <p:nvSpPr>
          <p:cNvPr id="56323" name="Title 1"/>
          <p:cNvSpPr>
            <a:spLocks noGrp="1"/>
          </p:cNvSpPr>
          <p:nvPr>
            <p:ph type="title"/>
          </p:nvPr>
        </p:nvSpPr>
        <p:spPr>
          <a:xfrm>
            <a:off x="374650" y="88900"/>
            <a:ext cx="8153400" cy="1020763"/>
          </a:xfrm>
        </p:spPr>
        <p:txBody>
          <a:bodyPr/>
          <a:lstStyle/>
          <a:p>
            <a:r>
              <a:rPr lang="en-US" altLang="en-US" smtClean="0">
                <a:ea typeface="ＭＳ Ｐゴシック" pitchFamily="34" charset="-128"/>
              </a:rPr>
              <a:t>Uniform-cost search</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a:xfrm>
            <a:off x="347663" y="1058863"/>
            <a:ext cx="8686800" cy="5330825"/>
          </a:xfrm>
        </p:spPr>
        <p:txBody>
          <a:bodyPr/>
          <a:lstStyle/>
          <a:p>
            <a:pPr marL="0" indent="0">
              <a:buFont typeface="Arial" pitchFamily="34" charset="0"/>
              <a:buNone/>
            </a:pPr>
            <a:r>
              <a:rPr lang="en-US" altLang="en-US" sz="2400" smtClean="0">
                <a:solidFill>
                  <a:schemeClr val="accent2"/>
                </a:solidFill>
                <a:latin typeface="Tahoma" pitchFamily="34" charset="0"/>
                <a:ea typeface="ＭＳ Ｐゴシック" pitchFamily="34" charset="-128"/>
              </a:rPr>
              <a:t>Implementation</a:t>
            </a:r>
            <a:r>
              <a:rPr lang="en-US" altLang="en-US" sz="2400" smtClean="0">
                <a:latin typeface="Tahoma" pitchFamily="34" charset="0"/>
                <a:ea typeface="ＭＳ Ｐゴシック" pitchFamily="34" charset="-128"/>
              </a:rPr>
              <a:t>: </a:t>
            </a:r>
            <a:r>
              <a:rPr lang="en-US" altLang="en-US" sz="2400" i="1" smtClean="0">
                <a:latin typeface="Tahoma" pitchFamily="34" charset="0"/>
                <a:ea typeface="ＭＳ Ｐゴシック" pitchFamily="34" charset="-128"/>
              </a:rPr>
              <a:t>Frontier</a:t>
            </a:r>
            <a:r>
              <a:rPr lang="en-US" altLang="en-US" sz="2400" smtClean="0">
                <a:latin typeface="Tahoma" pitchFamily="34" charset="0"/>
                <a:ea typeface="ＭＳ Ｐゴシック" pitchFamily="34" charset="-128"/>
              </a:rPr>
              <a:t> = queue ordered by path cost.</a:t>
            </a:r>
          </a:p>
          <a:p>
            <a:pPr marL="0" indent="0">
              <a:buFont typeface="Arial" pitchFamily="34" charset="0"/>
              <a:buNone/>
            </a:pPr>
            <a:r>
              <a:rPr lang="en-US" altLang="en-US" sz="2400" smtClean="0">
                <a:latin typeface="Tahoma" pitchFamily="34" charset="0"/>
                <a:ea typeface="ＭＳ Ｐゴシック" pitchFamily="34" charset="-128"/>
              </a:rPr>
              <a:t>Equivalent to breadth-first if all step costs all equal.</a:t>
            </a:r>
          </a:p>
          <a:p>
            <a:pPr marL="0" indent="0" eaLnBrk="1" hangingPunct="1">
              <a:lnSpc>
                <a:spcPct val="90000"/>
              </a:lnSpc>
              <a:buFont typeface="Arial" pitchFamily="34" charset="0"/>
              <a:buNone/>
            </a:pPr>
            <a:endParaRPr lang="en-US" altLang="en-US" sz="2400" smtClean="0">
              <a:solidFill>
                <a:srgbClr val="C0504D"/>
              </a:solidFill>
              <a:ea typeface="ＭＳ Ｐゴシック" pitchFamily="34" charset="-128"/>
            </a:endParaRPr>
          </a:p>
          <a:p>
            <a:pPr marL="0" indent="0" eaLnBrk="1" hangingPunct="1">
              <a:lnSpc>
                <a:spcPct val="90000"/>
              </a:lnSpc>
            </a:pPr>
            <a:r>
              <a:rPr lang="en-US" altLang="en-US" sz="2400" smtClean="0">
                <a:solidFill>
                  <a:srgbClr val="C0504D"/>
                </a:solidFill>
                <a:ea typeface="ＭＳ Ｐゴシック" pitchFamily="34" charset="-128"/>
              </a:rPr>
              <a:t>Complete?</a:t>
            </a:r>
            <a:r>
              <a:rPr lang="en-US" altLang="en-US" sz="2400" smtClean="0">
                <a:solidFill>
                  <a:srgbClr val="CC0099"/>
                </a:solidFill>
                <a:ea typeface="ＭＳ Ｐゴシック" pitchFamily="34" charset="-128"/>
              </a:rPr>
              <a:t> </a:t>
            </a:r>
            <a:r>
              <a:rPr lang="en-US" altLang="en-US" sz="2400" smtClean="0">
                <a:ea typeface="ＭＳ Ｐゴシック" pitchFamily="34" charset="-128"/>
              </a:rPr>
              <a:t>Yes, if b is finite and step cost ≥ ε &gt; 0.</a:t>
            </a:r>
          </a:p>
          <a:p>
            <a:pPr marL="0" indent="0" eaLnBrk="1" hangingPunct="1">
              <a:lnSpc>
                <a:spcPct val="90000"/>
              </a:lnSpc>
              <a:buFont typeface="Arial" pitchFamily="34" charset="0"/>
              <a:buNone/>
            </a:pPr>
            <a:r>
              <a:rPr lang="en-US" altLang="en-US" sz="2400" smtClean="0">
                <a:ea typeface="ＭＳ Ｐゴシック" pitchFamily="34" charset="-128"/>
              </a:rPr>
              <a:t>                    		(otherwise it can get stuck in infinite loops)</a:t>
            </a:r>
          </a:p>
          <a:p>
            <a:pPr lvl="2" eaLnBrk="1" hangingPunct="1">
              <a:lnSpc>
                <a:spcPct val="90000"/>
              </a:lnSpc>
            </a:pPr>
            <a:endParaRPr lang="en-US" altLang="en-US" sz="1600" smtClean="0">
              <a:solidFill>
                <a:srgbClr val="C0504D"/>
              </a:solidFill>
              <a:ea typeface="ＭＳ Ｐゴシック" pitchFamily="34" charset="-128"/>
            </a:endParaRPr>
          </a:p>
          <a:p>
            <a:pPr marL="0" indent="0" eaLnBrk="1" hangingPunct="1">
              <a:lnSpc>
                <a:spcPct val="90000"/>
              </a:lnSpc>
            </a:pPr>
            <a:r>
              <a:rPr lang="en-US" altLang="en-US" sz="2400" smtClean="0">
                <a:solidFill>
                  <a:srgbClr val="C0504D"/>
                </a:solidFill>
                <a:ea typeface="ＭＳ Ｐゴシック" pitchFamily="34" charset="-128"/>
              </a:rPr>
              <a:t>Time?</a:t>
            </a:r>
            <a:r>
              <a:rPr lang="en-US" altLang="en-US" sz="2400" smtClean="0">
                <a:ea typeface="ＭＳ Ｐゴシック" pitchFamily="34" charset="-128"/>
              </a:rPr>
              <a:t>  # of nodes with path cost ≤ cost of optimal solution. </a:t>
            </a:r>
          </a:p>
          <a:p>
            <a:pPr marL="0" indent="0" eaLnBrk="1" hangingPunct="1">
              <a:lnSpc>
                <a:spcPct val="90000"/>
              </a:lnSpc>
              <a:buFont typeface="Arial" pitchFamily="34" charset="0"/>
              <a:buNone/>
            </a:pPr>
            <a:r>
              <a:rPr lang="en-US" altLang="en-US" sz="2400" smtClean="0">
                <a:ea typeface="ＭＳ Ｐゴシック" pitchFamily="34" charset="-128"/>
              </a:rPr>
              <a:t>				O(b</a:t>
            </a:r>
            <a:r>
              <a:rPr lang="en-US" altLang="en-US" sz="2400" baseline="30000" smtClean="0">
                <a:ea typeface="ＭＳ Ｐゴシック" pitchFamily="34" charset="-128"/>
                <a:sym typeface="Symbol" pitchFamily="18" charset="2"/>
              </a:rPr>
              <a:t></a:t>
            </a:r>
            <a:r>
              <a:rPr lang="en-US" altLang="en-US" sz="2400" baseline="30000" smtClean="0">
                <a:ea typeface="ＭＳ Ｐゴシック" pitchFamily="34" charset="-128"/>
              </a:rPr>
              <a:t>1+C*/ε</a:t>
            </a:r>
            <a:r>
              <a:rPr lang="en-US" altLang="en-US" sz="2400" baseline="30000" smtClean="0">
                <a:ea typeface="ＭＳ Ｐゴシック" pitchFamily="34" charset="-128"/>
                <a:sym typeface="Symbol" pitchFamily="18" charset="2"/>
              </a:rPr>
              <a:t></a:t>
            </a:r>
            <a:r>
              <a:rPr lang="en-US" altLang="en-US" sz="2400" smtClean="0">
                <a:ea typeface="ＭＳ Ｐゴシック" pitchFamily="34" charset="-128"/>
              </a:rPr>
              <a:t>) ≈ O(b</a:t>
            </a:r>
            <a:r>
              <a:rPr lang="en-US" altLang="en-US" sz="2400" baseline="30000" smtClean="0">
                <a:ea typeface="ＭＳ Ｐゴシック" pitchFamily="34" charset="-128"/>
              </a:rPr>
              <a:t>d+1</a:t>
            </a:r>
            <a:r>
              <a:rPr lang="en-US" altLang="en-US" sz="2400" smtClean="0">
                <a:ea typeface="ＭＳ Ｐゴシック" pitchFamily="34" charset="-128"/>
              </a:rPr>
              <a:t>)</a:t>
            </a:r>
          </a:p>
          <a:p>
            <a:pPr lvl="2" eaLnBrk="1" hangingPunct="1">
              <a:lnSpc>
                <a:spcPct val="90000"/>
              </a:lnSpc>
            </a:pPr>
            <a:endParaRPr lang="en-US" altLang="en-US" sz="1600" smtClean="0">
              <a:solidFill>
                <a:srgbClr val="C0504D"/>
              </a:solidFill>
              <a:ea typeface="ＭＳ Ｐゴシック" pitchFamily="34" charset="-128"/>
            </a:endParaRPr>
          </a:p>
          <a:p>
            <a:pPr marL="0" indent="0" eaLnBrk="1" hangingPunct="1">
              <a:lnSpc>
                <a:spcPct val="90000"/>
              </a:lnSpc>
            </a:pPr>
            <a:r>
              <a:rPr lang="en-US" altLang="en-US" sz="2400" smtClean="0">
                <a:solidFill>
                  <a:srgbClr val="C0504D"/>
                </a:solidFill>
                <a:ea typeface="ＭＳ Ｐゴシック" pitchFamily="34" charset="-128"/>
              </a:rPr>
              <a:t>Space?</a:t>
            </a:r>
            <a:r>
              <a:rPr lang="en-US" altLang="en-US" sz="2400" smtClean="0">
                <a:ea typeface="ＭＳ Ｐゴシック" pitchFamily="34" charset="-128"/>
              </a:rPr>
              <a:t> # of nodes with path cost ≤ cost of optimal solution.   </a:t>
            </a:r>
          </a:p>
          <a:p>
            <a:pPr marL="0" indent="0" eaLnBrk="1" hangingPunct="1">
              <a:lnSpc>
                <a:spcPct val="90000"/>
              </a:lnSpc>
              <a:buFont typeface="Arial" pitchFamily="34" charset="0"/>
              <a:buNone/>
            </a:pPr>
            <a:r>
              <a:rPr lang="en-US" altLang="en-US" sz="2400" smtClean="0">
                <a:ea typeface="ＭＳ Ｐゴシック" pitchFamily="34" charset="-128"/>
              </a:rPr>
              <a:t>				O(b</a:t>
            </a:r>
            <a:r>
              <a:rPr lang="en-US" altLang="en-US" sz="2400" baseline="30000" smtClean="0">
                <a:ea typeface="ＭＳ Ｐゴシック" pitchFamily="34" charset="-128"/>
                <a:sym typeface="Symbol" pitchFamily="18" charset="2"/>
              </a:rPr>
              <a:t></a:t>
            </a:r>
            <a:r>
              <a:rPr lang="en-US" altLang="en-US" sz="2400" baseline="30000" smtClean="0">
                <a:ea typeface="ＭＳ Ｐゴシック" pitchFamily="34" charset="-128"/>
              </a:rPr>
              <a:t>1+C*/ε</a:t>
            </a:r>
            <a:r>
              <a:rPr lang="en-US" altLang="en-US" sz="2400" baseline="30000" smtClean="0">
                <a:ea typeface="ＭＳ Ｐゴシック" pitchFamily="34" charset="-128"/>
                <a:sym typeface="Symbol" pitchFamily="18" charset="2"/>
              </a:rPr>
              <a:t></a:t>
            </a:r>
            <a:r>
              <a:rPr lang="en-US" altLang="en-US" sz="2400" smtClean="0">
                <a:ea typeface="ＭＳ Ｐゴシック" pitchFamily="34" charset="-128"/>
              </a:rPr>
              <a:t>) ≈ O(b</a:t>
            </a:r>
            <a:r>
              <a:rPr lang="en-US" altLang="en-US" sz="2400" baseline="30000" smtClean="0">
                <a:ea typeface="ＭＳ Ｐゴシック" pitchFamily="34" charset="-128"/>
              </a:rPr>
              <a:t>d+1</a:t>
            </a:r>
            <a:r>
              <a:rPr lang="en-US" altLang="en-US" sz="2400" smtClean="0">
                <a:ea typeface="ＭＳ Ｐゴシック" pitchFamily="34" charset="-128"/>
              </a:rPr>
              <a:t>)</a:t>
            </a:r>
            <a:r>
              <a:rPr lang="en-US" altLang="en-US" sz="2000" smtClean="0">
                <a:ea typeface="ＭＳ Ｐゴシック" pitchFamily="34" charset="-128"/>
              </a:rPr>
              <a:t>.</a:t>
            </a:r>
          </a:p>
          <a:p>
            <a:pPr lvl="2" eaLnBrk="1" hangingPunct="1">
              <a:lnSpc>
                <a:spcPct val="90000"/>
              </a:lnSpc>
            </a:pPr>
            <a:endParaRPr lang="en-US" altLang="en-US" sz="1600" smtClean="0">
              <a:solidFill>
                <a:srgbClr val="C0504D"/>
              </a:solidFill>
              <a:ea typeface="ＭＳ Ｐゴシック" pitchFamily="34" charset="-128"/>
            </a:endParaRPr>
          </a:p>
          <a:p>
            <a:pPr marL="0" indent="0" eaLnBrk="1" hangingPunct="1">
              <a:lnSpc>
                <a:spcPct val="90000"/>
              </a:lnSpc>
            </a:pPr>
            <a:r>
              <a:rPr lang="en-US" altLang="en-US" sz="2400" smtClean="0">
                <a:solidFill>
                  <a:srgbClr val="C0504D"/>
                </a:solidFill>
                <a:ea typeface="ＭＳ Ｐゴシック" pitchFamily="34" charset="-128"/>
              </a:rPr>
              <a:t>Optimal?</a:t>
            </a:r>
            <a:r>
              <a:rPr lang="en-US" altLang="en-US" sz="2400" smtClean="0">
                <a:ea typeface="ＭＳ Ｐゴシック" pitchFamily="34" charset="-128"/>
              </a:rPr>
              <a:t> 	Yes, for any step cost ≥ ε &gt; 0.</a:t>
            </a:r>
          </a:p>
        </p:txBody>
      </p:sp>
      <p:sp>
        <p:nvSpPr>
          <p:cNvPr id="57347" name="Title 1"/>
          <p:cNvSpPr>
            <a:spLocks noGrp="1"/>
          </p:cNvSpPr>
          <p:nvPr>
            <p:ph type="title"/>
          </p:nvPr>
        </p:nvSpPr>
        <p:spPr>
          <a:xfrm>
            <a:off x="374650" y="88900"/>
            <a:ext cx="8153400" cy="1020763"/>
          </a:xfrm>
        </p:spPr>
        <p:txBody>
          <a:bodyPr/>
          <a:lstStyle/>
          <a:p>
            <a:r>
              <a:rPr lang="en-US" altLang="en-US" smtClean="0">
                <a:ea typeface="ＭＳ Ｐゴシック" pitchFamily="34" charset="-128"/>
              </a:rPr>
              <a:t>Uniform-cost search</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371600"/>
            <a:ext cx="7924800" cy="2062163"/>
          </a:xfrm>
          <a:prstGeom prst="rect">
            <a:avLst/>
          </a:prstGeom>
          <a:noFill/>
        </p:spPr>
        <p:txBody>
          <a:bodyPr>
            <a:spAutoFit/>
          </a:bodyPr>
          <a:lstStyle/>
          <a:p>
            <a:pPr>
              <a:defRPr/>
            </a:pPr>
            <a:r>
              <a:rPr lang="en-US" sz="3200" u="sng" dirty="0">
                <a:solidFill>
                  <a:srgbClr val="C0504D"/>
                </a:solidFill>
                <a:latin typeface="+mn-lt"/>
                <a:ea typeface="ＭＳ Ｐゴシック" charset="0"/>
                <a:cs typeface="ＭＳ Ｐゴシック" charset="0"/>
              </a:rPr>
              <a:t>Proof of Completeness:</a:t>
            </a:r>
          </a:p>
          <a:p>
            <a:pPr>
              <a:defRPr/>
            </a:pPr>
            <a:r>
              <a:rPr lang="en-US" dirty="0">
                <a:latin typeface="+mn-lt"/>
                <a:ea typeface="ＭＳ Ｐゴシック" charset="0"/>
                <a:cs typeface="ＭＳ Ｐゴシック" charset="0"/>
              </a:rPr>
              <a:t>Assume (1) finite max branching factor = </a:t>
            </a:r>
            <a:r>
              <a:rPr lang="en-US" i="1" dirty="0">
                <a:latin typeface="+mn-lt"/>
                <a:ea typeface="ＭＳ Ｐゴシック" charset="0"/>
                <a:cs typeface="ＭＳ Ｐゴシック" charset="0"/>
              </a:rPr>
              <a:t>b;</a:t>
            </a:r>
            <a:r>
              <a:rPr lang="en-US" dirty="0">
                <a:latin typeface="+mn-lt"/>
                <a:ea typeface="ＭＳ Ｐゴシック" charset="0"/>
                <a:cs typeface="ＭＳ Ｐゴシック" charset="0"/>
              </a:rPr>
              <a:t> (2) min step cost </a:t>
            </a:r>
            <a:r>
              <a:rPr lang="en-US" dirty="0">
                <a:latin typeface="+mn-lt"/>
                <a:ea typeface="ＭＳ Ｐゴシック" charset="0"/>
                <a:cs typeface="ＭＳ Ｐゴシック" charset="0"/>
                <a:sym typeface="Symbol"/>
              </a:rPr>
              <a:t>   0; (3) cost to optimal goal = </a:t>
            </a:r>
            <a:r>
              <a:rPr lang="en-US" i="1" dirty="0">
                <a:latin typeface="+mn-lt"/>
                <a:ea typeface="ＭＳ Ｐゴシック" charset="0"/>
                <a:cs typeface="ＭＳ Ｐゴシック" charset="0"/>
                <a:sym typeface="Symbol"/>
              </a:rPr>
              <a:t>C*</a:t>
            </a:r>
            <a:r>
              <a:rPr lang="en-US" dirty="0">
                <a:latin typeface="+mn-lt"/>
                <a:ea typeface="ＭＳ Ｐゴシック" charset="0"/>
                <a:cs typeface="ＭＳ Ｐゴシック" charset="0"/>
                <a:sym typeface="Symbol"/>
              </a:rPr>
              <a:t>. Then a node at depth  1+C*/  must have a path cost &gt; C*. There are O( </a:t>
            </a:r>
            <a:r>
              <a:rPr lang="en-US" dirty="0">
                <a:latin typeface="Arial" charset="0"/>
                <a:ea typeface="ＭＳ Ｐゴシック" charset="0"/>
                <a:cs typeface="ＭＳ Ｐゴシック" charset="0"/>
                <a:sym typeface="Symbol"/>
              </a:rPr>
              <a:t>b^(  1+C*/  ) such nodes,</a:t>
            </a:r>
            <a:r>
              <a:rPr lang="en-US" dirty="0">
                <a:latin typeface="+mn-lt"/>
                <a:ea typeface="ＭＳ Ｐゴシック" charset="0"/>
                <a:cs typeface="ＭＳ Ｐゴシック" charset="0"/>
                <a:sym typeface="Symbol"/>
              </a:rPr>
              <a:t> so a goal will be found.</a:t>
            </a:r>
            <a:endParaRPr lang="en-US" dirty="0">
              <a:latin typeface="+mn-lt"/>
              <a:ea typeface="ＭＳ Ｐゴシック" charset="0"/>
              <a:cs typeface="ＭＳ Ｐゴシック" charset="0"/>
            </a:endParaRPr>
          </a:p>
        </p:txBody>
      </p:sp>
      <p:sp>
        <p:nvSpPr>
          <p:cNvPr id="4" name="TextBox 3"/>
          <p:cNvSpPr txBox="1"/>
          <p:nvPr/>
        </p:nvSpPr>
        <p:spPr>
          <a:xfrm>
            <a:off x="533400" y="3744913"/>
            <a:ext cx="7848600" cy="2800350"/>
          </a:xfrm>
          <a:prstGeom prst="rect">
            <a:avLst/>
          </a:prstGeom>
          <a:noFill/>
        </p:spPr>
        <p:txBody>
          <a:bodyPr>
            <a:spAutoFit/>
          </a:bodyPr>
          <a:lstStyle/>
          <a:p>
            <a:pPr>
              <a:defRPr/>
            </a:pPr>
            <a:r>
              <a:rPr lang="en-US" sz="3200" u="sng" dirty="0">
                <a:solidFill>
                  <a:srgbClr val="C0504D"/>
                </a:solidFill>
                <a:latin typeface="+mn-lt"/>
                <a:ea typeface="ＭＳ Ｐゴシック" charset="0"/>
                <a:cs typeface="ＭＳ Ｐゴシック" charset="0"/>
              </a:rPr>
              <a:t>Proof of Optimality (given completeness):</a:t>
            </a:r>
          </a:p>
          <a:p>
            <a:pPr>
              <a:defRPr/>
            </a:pPr>
            <a:r>
              <a:rPr lang="en-US" dirty="0">
                <a:latin typeface="+mn-lt"/>
                <a:ea typeface="ＭＳ Ｐゴシック" charset="0"/>
                <a:cs typeface="ＭＳ Ｐゴシック" charset="0"/>
              </a:rPr>
              <a:t>Suppose that UCS is not optimal. </a:t>
            </a:r>
            <a:r>
              <a:rPr lang="en-US" altLang="en-US" dirty="0">
                <a:latin typeface="Arial" charset="0"/>
                <a:ea typeface="ＭＳ Ｐゴシック" charset="0"/>
                <a:cs typeface="ＭＳ Ｐゴシック" charset="0"/>
              </a:rPr>
              <a:t>Then there must be an (optimal) goal state with path cost smaller than the found (suboptimal) goal state (invoking completeness). However, this is impossible because UCS would have expanded that node first, by definition.</a:t>
            </a:r>
          </a:p>
          <a:p>
            <a:pPr>
              <a:defRPr/>
            </a:pPr>
            <a:r>
              <a:rPr lang="en-US" altLang="en-US" dirty="0">
                <a:latin typeface="Arial" charset="0"/>
                <a:ea typeface="ＭＳ Ｐゴシック" charset="0"/>
                <a:cs typeface="ＭＳ Ｐゴシック" charset="0"/>
              </a:rPr>
              <a:t>Contradiction.</a:t>
            </a:r>
          </a:p>
        </p:txBody>
      </p:sp>
      <p:sp>
        <p:nvSpPr>
          <p:cNvPr id="58372" name="Title 1"/>
          <p:cNvSpPr>
            <a:spLocks noGrp="1"/>
          </p:cNvSpPr>
          <p:nvPr>
            <p:ph type="title"/>
          </p:nvPr>
        </p:nvSpPr>
        <p:spPr>
          <a:xfrm>
            <a:off x="374650" y="88900"/>
            <a:ext cx="8153400" cy="1020763"/>
          </a:xfrm>
        </p:spPr>
        <p:txBody>
          <a:bodyPr/>
          <a:lstStyle/>
          <a:p>
            <a:r>
              <a:rPr lang="en-US" altLang="en-US" smtClean="0">
                <a:ea typeface="ＭＳ Ｐゴシック" pitchFamily="34" charset="-128"/>
              </a:rPr>
              <a:t>Uniform-cost search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2111375" y="1193800"/>
            <a:ext cx="569913" cy="369888"/>
          </a:xfrm>
          <a:prstGeom prst="rect">
            <a:avLst/>
          </a:prstGeom>
          <a:noFill/>
        </p:spPr>
        <p:txBody>
          <a:bodyPr>
            <a:spAutoFit/>
          </a:bodyPr>
          <a:lstStyle/>
          <a:p>
            <a:pPr>
              <a:defRPr/>
            </a:pPr>
            <a:r>
              <a:rPr lang="en-US" sz="1800" dirty="0">
                <a:latin typeface="+mn-lt"/>
                <a:ea typeface="ＭＳ Ｐゴシック" charset="0"/>
                <a:cs typeface="ＭＳ Ｐゴシック" charset="0"/>
              </a:rPr>
              <a:t>10</a:t>
            </a:r>
          </a:p>
        </p:txBody>
      </p:sp>
      <p:grpSp>
        <p:nvGrpSpPr>
          <p:cNvPr id="59395" name="Group 33"/>
          <p:cNvGrpSpPr>
            <a:grpSpLocks/>
          </p:cNvGrpSpPr>
          <p:nvPr/>
        </p:nvGrpSpPr>
        <p:grpSpPr bwMode="auto">
          <a:xfrm>
            <a:off x="868363" y="1219200"/>
            <a:ext cx="1719262" cy="1111250"/>
            <a:chOff x="868680" y="1219200"/>
            <a:chExt cx="1719072" cy="1110747"/>
          </a:xfrm>
        </p:grpSpPr>
        <p:grpSp>
          <p:nvGrpSpPr>
            <p:cNvPr id="59401" name="Group 26"/>
            <p:cNvGrpSpPr>
              <a:grpSpLocks/>
            </p:cNvGrpSpPr>
            <p:nvPr/>
          </p:nvGrpSpPr>
          <p:grpSpPr bwMode="auto">
            <a:xfrm>
              <a:off x="868680" y="1219200"/>
              <a:ext cx="1719072" cy="1069848"/>
              <a:chOff x="868680" y="1219200"/>
              <a:chExt cx="1719072" cy="1069848"/>
            </a:xfrm>
          </p:grpSpPr>
          <p:sp>
            <p:nvSpPr>
              <p:cNvPr id="4" name="Oval 3"/>
              <p:cNvSpPr/>
              <p:nvPr/>
            </p:nvSpPr>
            <p:spPr>
              <a:xfrm>
                <a:off x="914712" y="1600028"/>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S</a:t>
                </a:r>
              </a:p>
            </p:txBody>
          </p:sp>
          <p:sp>
            <p:nvSpPr>
              <p:cNvPr id="5" name="Oval 4"/>
              <p:cNvSpPr/>
              <p:nvPr/>
            </p:nvSpPr>
            <p:spPr>
              <a:xfrm>
                <a:off x="1600436" y="1219200"/>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A</a:t>
                </a:r>
              </a:p>
            </p:txBody>
          </p:sp>
          <p:sp>
            <p:nvSpPr>
              <p:cNvPr id="6" name="Oval 5"/>
              <p:cNvSpPr/>
              <p:nvPr/>
            </p:nvSpPr>
            <p:spPr>
              <a:xfrm>
                <a:off x="1600436" y="1600028"/>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B</a:t>
                </a:r>
              </a:p>
            </p:txBody>
          </p:sp>
          <p:sp>
            <p:nvSpPr>
              <p:cNvPr id="7" name="Oval 6"/>
              <p:cNvSpPr/>
              <p:nvPr/>
            </p:nvSpPr>
            <p:spPr>
              <a:xfrm>
                <a:off x="1600436" y="1984029"/>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C</a:t>
                </a:r>
              </a:p>
            </p:txBody>
          </p:sp>
          <p:sp>
            <p:nvSpPr>
              <p:cNvPr id="8" name="Oval 7"/>
              <p:cNvSpPr/>
              <p:nvPr/>
            </p:nvSpPr>
            <p:spPr>
              <a:xfrm>
                <a:off x="868680" y="1563532"/>
                <a:ext cx="380958" cy="3840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Rectangle 8"/>
              <p:cNvSpPr/>
              <p:nvPr/>
            </p:nvSpPr>
            <p:spPr>
              <a:xfrm>
                <a:off x="2286160" y="1600028"/>
                <a:ext cx="301592" cy="301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G</a:t>
                </a:r>
              </a:p>
            </p:txBody>
          </p:sp>
          <p:cxnSp>
            <p:nvCxnSpPr>
              <p:cNvPr id="11" name="Straight Connector 10"/>
              <p:cNvCxnSpPr>
                <a:stCxn id="8" idx="7"/>
                <a:endCxn id="5" idx="2"/>
              </p:cNvCxnSpPr>
              <p:nvPr/>
            </p:nvCxnSpPr>
            <p:spPr>
              <a:xfrm flipV="1">
                <a:off x="1194081" y="1371531"/>
                <a:ext cx="406355" cy="2475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6"/>
                <a:endCxn id="6" idx="2"/>
              </p:cNvCxnSpPr>
              <p:nvPr/>
            </p:nvCxnSpPr>
            <p:spPr>
              <a:xfrm flipV="1">
                <a:off x="1249638" y="1752359"/>
                <a:ext cx="350798" cy="3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5"/>
                <a:endCxn id="7" idx="2"/>
              </p:cNvCxnSpPr>
              <p:nvPr/>
            </p:nvCxnSpPr>
            <p:spPr>
              <a:xfrm>
                <a:off x="1194081" y="1891996"/>
                <a:ext cx="406355" cy="2443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0"/>
                <a:endCxn id="5" idx="6"/>
              </p:cNvCxnSpPr>
              <p:nvPr/>
            </p:nvCxnSpPr>
            <p:spPr>
              <a:xfrm flipH="1" flipV="1">
                <a:off x="1905202" y="1371531"/>
                <a:ext cx="531754" cy="2284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1"/>
                <a:endCxn id="6" idx="6"/>
              </p:cNvCxnSpPr>
              <p:nvPr/>
            </p:nvCxnSpPr>
            <p:spPr>
              <a:xfrm flipH="1">
                <a:off x="1905202" y="1750773"/>
                <a:ext cx="380958" cy="15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2"/>
                <a:endCxn id="7" idx="6"/>
              </p:cNvCxnSpPr>
              <p:nvPr/>
            </p:nvCxnSpPr>
            <p:spPr>
              <a:xfrm flipH="1">
                <a:off x="1905202" y="1901516"/>
                <a:ext cx="531754" cy="2348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160748" y="1219200"/>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1</a:t>
              </a:r>
            </a:p>
          </p:txBody>
        </p:sp>
        <p:sp>
          <p:nvSpPr>
            <p:cNvPr id="29" name="TextBox 28"/>
            <p:cNvSpPr txBox="1"/>
            <p:nvPr/>
          </p:nvSpPr>
          <p:spPr>
            <a:xfrm>
              <a:off x="1313131" y="1435002"/>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sp>
          <p:nvSpPr>
            <p:cNvPr id="30" name="TextBox 29"/>
            <p:cNvSpPr txBox="1"/>
            <p:nvPr/>
          </p:nvSpPr>
          <p:spPr>
            <a:xfrm>
              <a:off x="1067095" y="1952293"/>
              <a:ext cx="533341" cy="369721"/>
            </a:xfrm>
            <a:prstGeom prst="rect">
              <a:avLst/>
            </a:prstGeom>
            <a:noFill/>
          </p:spPr>
          <p:txBody>
            <a:bodyPr>
              <a:spAutoFit/>
            </a:bodyPr>
            <a:lstStyle/>
            <a:p>
              <a:pPr>
                <a:defRPr/>
              </a:pPr>
              <a:r>
                <a:rPr lang="en-US" sz="1800" dirty="0">
                  <a:latin typeface="+mn-lt"/>
                  <a:ea typeface="ＭＳ Ｐゴシック" charset="0"/>
                  <a:cs typeface="ＭＳ Ｐゴシック" charset="0"/>
                </a:rPr>
                <a:t>15</a:t>
              </a:r>
            </a:p>
          </p:txBody>
        </p:sp>
        <p:sp>
          <p:nvSpPr>
            <p:cNvPr id="32" name="TextBox 31"/>
            <p:cNvSpPr txBox="1"/>
            <p:nvPr/>
          </p:nvSpPr>
          <p:spPr>
            <a:xfrm>
              <a:off x="1906790" y="1419134"/>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sp>
          <p:nvSpPr>
            <p:cNvPr id="33" name="TextBox 32"/>
            <p:cNvSpPr txBox="1"/>
            <p:nvPr/>
          </p:nvSpPr>
          <p:spPr>
            <a:xfrm>
              <a:off x="2086157" y="1960227"/>
              <a:ext cx="304766" cy="369720"/>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grpSp>
      <p:sp>
        <p:nvSpPr>
          <p:cNvPr id="35" name="TextBox 34"/>
          <p:cNvSpPr txBox="1"/>
          <p:nvPr/>
        </p:nvSpPr>
        <p:spPr>
          <a:xfrm>
            <a:off x="152400" y="2289175"/>
            <a:ext cx="2528888" cy="646113"/>
          </a:xfrm>
          <a:prstGeom prst="rect">
            <a:avLst/>
          </a:prstGeom>
          <a:noFill/>
        </p:spPr>
        <p:txBody>
          <a:bodyPr>
            <a:spAutoFit/>
          </a:bodyPr>
          <a:lstStyle/>
          <a:p>
            <a:pPr>
              <a:defRPr/>
            </a:pPr>
            <a:r>
              <a:rPr lang="en-US" sz="1800" dirty="0">
                <a:latin typeface="+mn-lt"/>
                <a:ea typeface="ＭＳ Ｐゴシック" charset="0"/>
                <a:cs typeface="ＭＳ Ｐゴシック" charset="0"/>
              </a:rPr>
              <a:t>Route finding problem. Steps labeled w/cost.</a:t>
            </a:r>
          </a:p>
        </p:txBody>
      </p:sp>
      <p:sp>
        <p:nvSpPr>
          <p:cNvPr id="36" name="TextBox 35"/>
          <p:cNvSpPr txBox="1"/>
          <p:nvPr/>
        </p:nvSpPr>
        <p:spPr>
          <a:xfrm>
            <a:off x="2895600" y="1219200"/>
            <a:ext cx="5943600" cy="646113"/>
          </a:xfrm>
          <a:prstGeom prst="rect">
            <a:avLst/>
          </a:prstGeom>
          <a:noFill/>
        </p:spPr>
        <p:txBody>
          <a:bodyPr>
            <a:spAutoFit/>
          </a:bodyPr>
          <a:lstStyle/>
          <a:p>
            <a:pPr>
              <a:defRPr/>
            </a:pPr>
            <a:r>
              <a:rPr lang="en-US" sz="1800" dirty="0">
                <a:latin typeface="+mn-lt"/>
                <a:ea typeface="ＭＳ Ｐゴシック" charset="0"/>
                <a:cs typeface="ＭＳ Ｐゴシック" charset="0"/>
              </a:rPr>
              <a:t>Order of node expansion: </a:t>
            </a:r>
            <a:r>
              <a:rPr lang="en-US" sz="1800" u="sng" dirty="0">
                <a:latin typeface="+mn-lt"/>
                <a:ea typeface="ＭＳ Ｐゴシック" charset="0"/>
                <a:cs typeface="ＭＳ Ｐゴシック" charset="0"/>
              </a:rPr>
              <a:t>			</a:t>
            </a:r>
            <a:r>
              <a:rPr lang="en-US" sz="1800" u="sng" dirty="0">
                <a:latin typeface="Arial" charset="0"/>
                <a:ea typeface="ＭＳ Ｐゴシック" charset="0"/>
                <a:cs typeface="ＭＳ Ｐゴシック" charset="0"/>
              </a:rPr>
              <a:t>	</a:t>
            </a:r>
            <a:endParaRPr lang="en-US" sz="1800" dirty="0">
              <a:latin typeface="+mn-lt"/>
              <a:ea typeface="ＭＳ Ｐゴシック" charset="0"/>
              <a:cs typeface="ＭＳ Ｐゴシック" charset="0"/>
            </a:endParaRPr>
          </a:p>
          <a:p>
            <a:pPr>
              <a:defRPr/>
            </a:pPr>
            <a:r>
              <a:rPr lang="en-US" sz="1800" dirty="0">
                <a:latin typeface="+mn-lt"/>
                <a:ea typeface="ＭＳ Ｐゴシック" charset="0"/>
                <a:cs typeface="ＭＳ Ｐゴシック" charset="0"/>
              </a:rPr>
              <a:t>Path found: </a:t>
            </a:r>
            <a:r>
              <a:rPr lang="en-US" sz="1800" u="sng" dirty="0">
                <a:latin typeface="+mn-lt"/>
                <a:ea typeface="ＭＳ Ｐゴシック" charset="0"/>
                <a:cs typeface="ＭＳ Ｐゴシック" charset="0"/>
              </a:rPr>
              <a:t>		</a:t>
            </a:r>
            <a:r>
              <a:rPr lang="en-US" sz="1800" dirty="0">
                <a:latin typeface="+mn-lt"/>
                <a:ea typeface="ＭＳ Ｐゴシック" charset="0"/>
                <a:cs typeface="ＭＳ Ｐゴシック" charset="0"/>
              </a:rPr>
              <a:t> Cost of path found: </a:t>
            </a:r>
            <a:r>
              <a:rPr lang="en-US" sz="1800" u="sng" dirty="0">
                <a:latin typeface="+mn-lt"/>
                <a:ea typeface="ＭＳ Ｐゴシック" charset="0"/>
                <a:cs typeface="ＭＳ Ｐゴシック" charset="0"/>
              </a:rPr>
              <a:t>	</a:t>
            </a:r>
            <a:endParaRPr lang="en-US" sz="1800" dirty="0">
              <a:latin typeface="+mn-lt"/>
              <a:ea typeface="ＭＳ Ｐゴシック" charset="0"/>
              <a:cs typeface="ＭＳ Ｐゴシック" charset="0"/>
            </a:endParaRPr>
          </a:p>
        </p:txBody>
      </p:sp>
      <p:sp>
        <p:nvSpPr>
          <p:cNvPr id="37" name="Oval 36"/>
          <p:cNvSpPr/>
          <p:nvPr/>
        </p:nvSpPr>
        <p:spPr>
          <a:xfrm>
            <a:off x="4119563" y="2289175"/>
            <a:ext cx="914400" cy="606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S</a:t>
            </a:r>
          </a:p>
          <a:p>
            <a:pPr algn="ctr">
              <a:defRPr/>
            </a:pPr>
            <a:r>
              <a:rPr lang="en-US" sz="1800" dirty="0">
                <a:solidFill>
                  <a:schemeClr val="tx1"/>
                </a:solidFill>
              </a:rPr>
              <a:t>g=0</a:t>
            </a:r>
          </a:p>
        </p:txBody>
      </p:sp>
      <p:sp>
        <p:nvSpPr>
          <p:cNvPr id="59399" name="Title 1"/>
          <p:cNvSpPr>
            <a:spLocks noGrp="1"/>
          </p:cNvSpPr>
          <p:nvPr>
            <p:ph type="title"/>
          </p:nvPr>
        </p:nvSpPr>
        <p:spPr>
          <a:xfrm>
            <a:off x="374650" y="88900"/>
            <a:ext cx="8153400" cy="1020763"/>
          </a:xfrm>
        </p:spPr>
        <p:txBody>
          <a:bodyPr/>
          <a:lstStyle/>
          <a:p>
            <a:r>
              <a:rPr lang="en-US" altLang="en-US" smtClean="0">
                <a:ea typeface="ＭＳ Ｐゴシック" pitchFamily="34" charset="-128"/>
              </a:rPr>
              <a:t>Ex: Uniform-cost search</a:t>
            </a:r>
          </a:p>
        </p:txBody>
      </p:sp>
      <p:sp>
        <p:nvSpPr>
          <p:cNvPr id="59400" name="TextBox 9"/>
          <p:cNvSpPr txBox="1">
            <a:spLocks noChangeArrowheads="1"/>
          </p:cNvSpPr>
          <p:nvPr/>
        </p:nvSpPr>
        <p:spPr bwMode="auto">
          <a:xfrm>
            <a:off x="6407150" y="514350"/>
            <a:ext cx="273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000" b="1">
                <a:solidFill>
                  <a:schemeClr val="accent1"/>
                </a:solidFill>
                <a:latin typeface="Arial" pitchFamily="34" charset="0"/>
              </a:rPr>
              <a:t>(Search tree version)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2111375" y="1193800"/>
            <a:ext cx="569913" cy="369888"/>
          </a:xfrm>
          <a:prstGeom prst="rect">
            <a:avLst/>
          </a:prstGeom>
          <a:noFill/>
        </p:spPr>
        <p:txBody>
          <a:bodyPr>
            <a:spAutoFit/>
          </a:bodyPr>
          <a:lstStyle/>
          <a:p>
            <a:pPr>
              <a:defRPr/>
            </a:pPr>
            <a:r>
              <a:rPr lang="en-US" sz="1800" dirty="0">
                <a:latin typeface="+mn-lt"/>
                <a:ea typeface="ＭＳ Ｐゴシック" charset="0"/>
                <a:cs typeface="ＭＳ Ｐゴシック" charset="0"/>
              </a:rPr>
              <a:t>10</a:t>
            </a:r>
          </a:p>
        </p:txBody>
      </p:sp>
      <p:grpSp>
        <p:nvGrpSpPr>
          <p:cNvPr id="60419" name="Group 33"/>
          <p:cNvGrpSpPr>
            <a:grpSpLocks/>
          </p:cNvGrpSpPr>
          <p:nvPr/>
        </p:nvGrpSpPr>
        <p:grpSpPr bwMode="auto">
          <a:xfrm>
            <a:off x="868363" y="1219200"/>
            <a:ext cx="1719262" cy="1111250"/>
            <a:chOff x="868680" y="1219200"/>
            <a:chExt cx="1719072" cy="1110747"/>
          </a:xfrm>
        </p:grpSpPr>
        <p:grpSp>
          <p:nvGrpSpPr>
            <p:cNvPr id="60432" name="Group 26"/>
            <p:cNvGrpSpPr>
              <a:grpSpLocks/>
            </p:cNvGrpSpPr>
            <p:nvPr/>
          </p:nvGrpSpPr>
          <p:grpSpPr bwMode="auto">
            <a:xfrm>
              <a:off x="868680" y="1219200"/>
              <a:ext cx="1719072" cy="1069848"/>
              <a:chOff x="868680" y="1219200"/>
              <a:chExt cx="1719072" cy="1069848"/>
            </a:xfrm>
          </p:grpSpPr>
          <p:sp>
            <p:nvSpPr>
              <p:cNvPr id="4" name="Oval 3"/>
              <p:cNvSpPr/>
              <p:nvPr/>
            </p:nvSpPr>
            <p:spPr>
              <a:xfrm>
                <a:off x="914712" y="1600028"/>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S</a:t>
                </a:r>
              </a:p>
            </p:txBody>
          </p:sp>
          <p:sp>
            <p:nvSpPr>
              <p:cNvPr id="5" name="Oval 4"/>
              <p:cNvSpPr/>
              <p:nvPr/>
            </p:nvSpPr>
            <p:spPr>
              <a:xfrm>
                <a:off x="1600436" y="1219200"/>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A</a:t>
                </a:r>
              </a:p>
            </p:txBody>
          </p:sp>
          <p:sp>
            <p:nvSpPr>
              <p:cNvPr id="6" name="Oval 5"/>
              <p:cNvSpPr/>
              <p:nvPr/>
            </p:nvSpPr>
            <p:spPr>
              <a:xfrm>
                <a:off x="1600436" y="1600028"/>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B</a:t>
                </a:r>
              </a:p>
            </p:txBody>
          </p:sp>
          <p:sp>
            <p:nvSpPr>
              <p:cNvPr id="7" name="Oval 6"/>
              <p:cNvSpPr/>
              <p:nvPr/>
            </p:nvSpPr>
            <p:spPr>
              <a:xfrm>
                <a:off x="1600436" y="1984029"/>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C</a:t>
                </a:r>
              </a:p>
            </p:txBody>
          </p:sp>
          <p:sp>
            <p:nvSpPr>
              <p:cNvPr id="8" name="Oval 7"/>
              <p:cNvSpPr/>
              <p:nvPr/>
            </p:nvSpPr>
            <p:spPr>
              <a:xfrm>
                <a:off x="868680" y="1563532"/>
                <a:ext cx="380958" cy="3840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Rectangle 8"/>
              <p:cNvSpPr/>
              <p:nvPr/>
            </p:nvSpPr>
            <p:spPr>
              <a:xfrm>
                <a:off x="2286160" y="1600028"/>
                <a:ext cx="301592" cy="301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G</a:t>
                </a:r>
              </a:p>
            </p:txBody>
          </p:sp>
          <p:cxnSp>
            <p:nvCxnSpPr>
              <p:cNvPr id="11" name="Straight Connector 10"/>
              <p:cNvCxnSpPr>
                <a:stCxn id="8" idx="7"/>
                <a:endCxn id="5" idx="2"/>
              </p:cNvCxnSpPr>
              <p:nvPr/>
            </p:nvCxnSpPr>
            <p:spPr>
              <a:xfrm flipV="1">
                <a:off x="1194081" y="1371531"/>
                <a:ext cx="406355" cy="2475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6"/>
                <a:endCxn id="6" idx="2"/>
              </p:cNvCxnSpPr>
              <p:nvPr/>
            </p:nvCxnSpPr>
            <p:spPr>
              <a:xfrm flipV="1">
                <a:off x="1249638" y="1752359"/>
                <a:ext cx="350798" cy="3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5"/>
                <a:endCxn id="7" idx="2"/>
              </p:cNvCxnSpPr>
              <p:nvPr/>
            </p:nvCxnSpPr>
            <p:spPr>
              <a:xfrm>
                <a:off x="1194081" y="1891996"/>
                <a:ext cx="406355" cy="2443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0"/>
                <a:endCxn id="5" idx="6"/>
              </p:cNvCxnSpPr>
              <p:nvPr/>
            </p:nvCxnSpPr>
            <p:spPr>
              <a:xfrm flipH="1" flipV="1">
                <a:off x="1905202" y="1371531"/>
                <a:ext cx="531754" cy="2284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1"/>
                <a:endCxn id="6" idx="6"/>
              </p:cNvCxnSpPr>
              <p:nvPr/>
            </p:nvCxnSpPr>
            <p:spPr>
              <a:xfrm flipH="1">
                <a:off x="1905202" y="1750773"/>
                <a:ext cx="380958" cy="15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2"/>
                <a:endCxn id="7" idx="6"/>
              </p:cNvCxnSpPr>
              <p:nvPr/>
            </p:nvCxnSpPr>
            <p:spPr>
              <a:xfrm flipH="1">
                <a:off x="1905202" y="1901516"/>
                <a:ext cx="531754" cy="2348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160748" y="1219200"/>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1</a:t>
              </a:r>
            </a:p>
          </p:txBody>
        </p:sp>
        <p:sp>
          <p:nvSpPr>
            <p:cNvPr id="29" name="TextBox 28"/>
            <p:cNvSpPr txBox="1"/>
            <p:nvPr/>
          </p:nvSpPr>
          <p:spPr>
            <a:xfrm>
              <a:off x="1313131" y="1435002"/>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sp>
          <p:nvSpPr>
            <p:cNvPr id="30" name="TextBox 29"/>
            <p:cNvSpPr txBox="1"/>
            <p:nvPr/>
          </p:nvSpPr>
          <p:spPr>
            <a:xfrm>
              <a:off x="1067095" y="1952293"/>
              <a:ext cx="533341" cy="369721"/>
            </a:xfrm>
            <a:prstGeom prst="rect">
              <a:avLst/>
            </a:prstGeom>
            <a:noFill/>
          </p:spPr>
          <p:txBody>
            <a:bodyPr>
              <a:spAutoFit/>
            </a:bodyPr>
            <a:lstStyle/>
            <a:p>
              <a:pPr>
                <a:defRPr/>
              </a:pPr>
              <a:r>
                <a:rPr lang="en-US" sz="1800" dirty="0">
                  <a:latin typeface="+mn-lt"/>
                  <a:ea typeface="ＭＳ Ｐゴシック" charset="0"/>
                  <a:cs typeface="ＭＳ Ｐゴシック" charset="0"/>
                </a:rPr>
                <a:t>15</a:t>
              </a:r>
            </a:p>
          </p:txBody>
        </p:sp>
        <p:sp>
          <p:nvSpPr>
            <p:cNvPr id="32" name="TextBox 31"/>
            <p:cNvSpPr txBox="1"/>
            <p:nvPr/>
          </p:nvSpPr>
          <p:spPr>
            <a:xfrm>
              <a:off x="1906790" y="1419134"/>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sp>
          <p:nvSpPr>
            <p:cNvPr id="33" name="TextBox 32"/>
            <p:cNvSpPr txBox="1"/>
            <p:nvPr/>
          </p:nvSpPr>
          <p:spPr>
            <a:xfrm>
              <a:off x="2086157" y="1960227"/>
              <a:ext cx="304766" cy="369720"/>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grpSp>
      <p:sp>
        <p:nvSpPr>
          <p:cNvPr id="35" name="TextBox 34"/>
          <p:cNvSpPr txBox="1"/>
          <p:nvPr/>
        </p:nvSpPr>
        <p:spPr>
          <a:xfrm>
            <a:off x="152400" y="2289175"/>
            <a:ext cx="2528888" cy="646113"/>
          </a:xfrm>
          <a:prstGeom prst="rect">
            <a:avLst/>
          </a:prstGeom>
          <a:noFill/>
        </p:spPr>
        <p:txBody>
          <a:bodyPr>
            <a:spAutoFit/>
          </a:bodyPr>
          <a:lstStyle/>
          <a:p>
            <a:pPr>
              <a:defRPr/>
            </a:pPr>
            <a:r>
              <a:rPr lang="en-US" sz="1800" dirty="0">
                <a:latin typeface="+mn-lt"/>
                <a:ea typeface="ＭＳ Ｐゴシック" charset="0"/>
                <a:cs typeface="ＭＳ Ｐゴシック" charset="0"/>
              </a:rPr>
              <a:t>Route finding problem. Steps labeled w/cost.</a:t>
            </a:r>
          </a:p>
        </p:txBody>
      </p:sp>
      <p:sp>
        <p:nvSpPr>
          <p:cNvPr id="36" name="TextBox 35"/>
          <p:cNvSpPr txBox="1"/>
          <p:nvPr/>
        </p:nvSpPr>
        <p:spPr>
          <a:xfrm>
            <a:off x="2895600" y="1219200"/>
            <a:ext cx="5943600" cy="646113"/>
          </a:xfrm>
          <a:prstGeom prst="rect">
            <a:avLst/>
          </a:prstGeom>
          <a:noFill/>
        </p:spPr>
        <p:txBody>
          <a:bodyPr>
            <a:spAutoFit/>
          </a:bodyPr>
          <a:lstStyle/>
          <a:p>
            <a:pPr>
              <a:defRPr/>
            </a:pPr>
            <a:r>
              <a:rPr lang="en-US" sz="1800" dirty="0">
                <a:latin typeface="+mn-lt"/>
                <a:ea typeface="ＭＳ Ｐゴシック" charset="0"/>
                <a:cs typeface="ＭＳ Ｐゴシック" charset="0"/>
              </a:rPr>
              <a:t>Order of node expansion: </a:t>
            </a:r>
            <a:r>
              <a:rPr lang="en-US" sz="1800" u="sng" dirty="0">
                <a:latin typeface="+mn-lt"/>
                <a:ea typeface="ＭＳ Ｐゴシック" charset="0"/>
                <a:cs typeface="ＭＳ Ｐゴシック" charset="0"/>
              </a:rPr>
              <a:t> S			</a:t>
            </a:r>
            <a:r>
              <a:rPr lang="en-US" sz="1800" u="sng" dirty="0">
                <a:latin typeface="Arial" charset="0"/>
                <a:ea typeface="ＭＳ Ｐゴシック" charset="0"/>
                <a:cs typeface="ＭＳ Ｐゴシック" charset="0"/>
              </a:rPr>
              <a:t>	</a:t>
            </a:r>
            <a:endParaRPr lang="en-US" sz="1800" dirty="0">
              <a:latin typeface="+mn-lt"/>
              <a:ea typeface="ＭＳ Ｐゴシック" charset="0"/>
              <a:cs typeface="ＭＳ Ｐゴシック" charset="0"/>
            </a:endParaRPr>
          </a:p>
          <a:p>
            <a:pPr>
              <a:defRPr/>
            </a:pPr>
            <a:r>
              <a:rPr lang="en-US" sz="1800" dirty="0">
                <a:latin typeface="+mn-lt"/>
                <a:ea typeface="ＭＳ Ｐゴシック" charset="0"/>
                <a:cs typeface="ＭＳ Ｐゴシック" charset="0"/>
              </a:rPr>
              <a:t>Path found: </a:t>
            </a:r>
            <a:r>
              <a:rPr lang="en-US" sz="1800" u="sng" dirty="0">
                <a:latin typeface="+mn-lt"/>
                <a:ea typeface="ＭＳ Ｐゴシック" charset="0"/>
                <a:cs typeface="ＭＳ Ｐゴシック" charset="0"/>
              </a:rPr>
              <a:t>		</a:t>
            </a:r>
            <a:r>
              <a:rPr lang="en-US" sz="1800" dirty="0">
                <a:latin typeface="+mn-lt"/>
                <a:ea typeface="ＭＳ Ｐゴシック" charset="0"/>
                <a:cs typeface="ＭＳ Ｐゴシック" charset="0"/>
              </a:rPr>
              <a:t> Cost of path found: </a:t>
            </a:r>
            <a:r>
              <a:rPr lang="en-US" sz="1800" u="sng" dirty="0">
                <a:latin typeface="+mn-lt"/>
                <a:ea typeface="ＭＳ Ｐゴシック" charset="0"/>
                <a:cs typeface="ＭＳ Ｐゴシック" charset="0"/>
              </a:rPr>
              <a:t>	</a:t>
            </a:r>
            <a:endParaRPr lang="en-US" sz="1800" dirty="0">
              <a:latin typeface="+mn-lt"/>
              <a:ea typeface="ＭＳ Ｐゴシック" charset="0"/>
              <a:cs typeface="ＭＳ Ｐゴシック" charset="0"/>
            </a:endParaRPr>
          </a:p>
        </p:txBody>
      </p:sp>
      <p:sp>
        <p:nvSpPr>
          <p:cNvPr id="37" name="Oval 36"/>
          <p:cNvSpPr/>
          <p:nvPr/>
        </p:nvSpPr>
        <p:spPr>
          <a:xfrm>
            <a:off x="4119563" y="2289175"/>
            <a:ext cx="914400" cy="606425"/>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S</a:t>
            </a:r>
          </a:p>
          <a:p>
            <a:pPr algn="ctr">
              <a:defRPr/>
            </a:pPr>
            <a:r>
              <a:rPr lang="en-US" sz="1800" dirty="0">
                <a:solidFill>
                  <a:schemeClr val="tx1"/>
                </a:solidFill>
              </a:rPr>
              <a:t>g=0</a:t>
            </a:r>
          </a:p>
        </p:txBody>
      </p:sp>
      <p:sp>
        <p:nvSpPr>
          <p:cNvPr id="26" name="Oval 25"/>
          <p:cNvSpPr/>
          <p:nvPr/>
        </p:nvSpPr>
        <p:spPr>
          <a:xfrm>
            <a:off x="4119563" y="3048000"/>
            <a:ext cx="914400" cy="606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B</a:t>
            </a:r>
          </a:p>
          <a:p>
            <a:pPr algn="ctr">
              <a:defRPr/>
            </a:pPr>
            <a:r>
              <a:rPr lang="en-US" sz="1800" dirty="0">
                <a:solidFill>
                  <a:schemeClr val="tx1"/>
                </a:solidFill>
              </a:rPr>
              <a:t>g=5</a:t>
            </a:r>
          </a:p>
        </p:txBody>
      </p:sp>
      <p:sp>
        <p:nvSpPr>
          <p:cNvPr id="38" name="Oval 37"/>
          <p:cNvSpPr/>
          <p:nvPr/>
        </p:nvSpPr>
        <p:spPr>
          <a:xfrm>
            <a:off x="5797550" y="3048000"/>
            <a:ext cx="914400" cy="606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C</a:t>
            </a:r>
          </a:p>
          <a:p>
            <a:pPr algn="ctr">
              <a:defRPr/>
            </a:pPr>
            <a:r>
              <a:rPr lang="en-US" sz="1800" dirty="0">
                <a:solidFill>
                  <a:schemeClr val="tx1"/>
                </a:solidFill>
              </a:rPr>
              <a:t>g=15</a:t>
            </a:r>
          </a:p>
        </p:txBody>
      </p:sp>
      <p:sp>
        <p:nvSpPr>
          <p:cNvPr id="39" name="Oval 38"/>
          <p:cNvSpPr/>
          <p:nvPr/>
        </p:nvSpPr>
        <p:spPr>
          <a:xfrm>
            <a:off x="2446338" y="3048000"/>
            <a:ext cx="914400" cy="606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A</a:t>
            </a:r>
          </a:p>
          <a:p>
            <a:pPr algn="ctr">
              <a:defRPr/>
            </a:pPr>
            <a:r>
              <a:rPr lang="en-US" sz="1800" dirty="0">
                <a:solidFill>
                  <a:schemeClr val="tx1"/>
                </a:solidFill>
              </a:rPr>
              <a:t>g=1</a:t>
            </a:r>
          </a:p>
        </p:txBody>
      </p:sp>
      <p:cxnSp>
        <p:nvCxnSpPr>
          <p:cNvPr id="10" name="Straight Connector 9"/>
          <p:cNvCxnSpPr>
            <a:stCxn id="37" idx="3"/>
            <a:endCxn id="39" idx="7"/>
          </p:cNvCxnSpPr>
          <p:nvPr/>
        </p:nvCxnSpPr>
        <p:spPr>
          <a:xfrm flipH="1">
            <a:off x="3225800" y="2806700"/>
            <a:ext cx="1027113" cy="330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7" idx="4"/>
            <a:endCxn id="26" idx="0"/>
          </p:cNvCxnSpPr>
          <p:nvPr/>
        </p:nvCxnSpPr>
        <p:spPr>
          <a:xfrm>
            <a:off x="4576763" y="2895600"/>
            <a:ext cx="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7" idx="5"/>
            <a:endCxn id="38" idx="1"/>
          </p:cNvCxnSpPr>
          <p:nvPr/>
        </p:nvCxnSpPr>
        <p:spPr>
          <a:xfrm>
            <a:off x="4899025" y="2806700"/>
            <a:ext cx="1031875" cy="330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2354263" y="2957513"/>
            <a:ext cx="1096962" cy="787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sz="1800" dirty="0">
              <a:solidFill>
                <a:schemeClr val="tx1"/>
              </a:solidFill>
            </a:endParaRPr>
          </a:p>
        </p:txBody>
      </p:sp>
      <p:sp>
        <p:nvSpPr>
          <p:cNvPr id="60430" name="Title 1"/>
          <p:cNvSpPr>
            <a:spLocks noGrp="1"/>
          </p:cNvSpPr>
          <p:nvPr>
            <p:ph type="title"/>
          </p:nvPr>
        </p:nvSpPr>
        <p:spPr>
          <a:xfrm>
            <a:off x="374650" y="88900"/>
            <a:ext cx="8153400" cy="1020763"/>
          </a:xfrm>
        </p:spPr>
        <p:txBody>
          <a:bodyPr/>
          <a:lstStyle/>
          <a:p>
            <a:r>
              <a:rPr lang="en-US" altLang="en-US" smtClean="0">
                <a:ea typeface="ＭＳ Ｐゴシック" pitchFamily="34" charset="-128"/>
              </a:rPr>
              <a:t>Ex: Uniform-cost search</a:t>
            </a:r>
          </a:p>
        </p:txBody>
      </p:sp>
      <p:sp>
        <p:nvSpPr>
          <p:cNvPr id="60431" name="TextBox 42"/>
          <p:cNvSpPr txBox="1">
            <a:spLocks noChangeArrowheads="1"/>
          </p:cNvSpPr>
          <p:nvPr/>
        </p:nvSpPr>
        <p:spPr bwMode="auto">
          <a:xfrm>
            <a:off x="6407150" y="514350"/>
            <a:ext cx="273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000" b="1">
                <a:solidFill>
                  <a:schemeClr val="accent1"/>
                </a:solidFill>
                <a:latin typeface="Arial" pitchFamily="34" charset="0"/>
              </a:rPr>
              <a:t>(Search tree version)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2111375" y="1193800"/>
            <a:ext cx="569913" cy="369888"/>
          </a:xfrm>
          <a:prstGeom prst="rect">
            <a:avLst/>
          </a:prstGeom>
          <a:noFill/>
        </p:spPr>
        <p:txBody>
          <a:bodyPr>
            <a:spAutoFit/>
          </a:bodyPr>
          <a:lstStyle/>
          <a:p>
            <a:pPr>
              <a:defRPr/>
            </a:pPr>
            <a:r>
              <a:rPr lang="en-US" sz="1800" dirty="0">
                <a:latin typeface="+mn-lt"/>
                <a:ea typeface="ＭＳ Ｐゴシック" charset="0"/>
                <a:cs typeface="ＭＳ Ｐゴシック" charset="0"/>
              </a:rPr>
              <a:t>10</a:t>
            </a:r>
          </a:p>
        </p:txBody>
      </p:sp>
      <p:grpSp>
        <p:nvGrpSpPr>
          <p:cNvPr id="61443" name="Group 33"/>
          <p:cNvGrpSpPr>
            <a:grpSpLocks/>
          </p:cNvGrpSpPr>
          <p:nvPr/>
        </p:nvGrpSpPr>
        <p:grpSpPr bwMode="auto">
          <a:xfrm>
            <a:off x="868363" y="1219200"/>
            <a:ext cx="1719262" cy="1111250"/>
            <a:chOff x="868680" y="1219200"/>
            <a:chExt cx="1719072" cy="1110747"/>
          </a:xfrm>
        </p:grpSpPr>
        <p:grpSp>
          <p:nvGrpSpPr>
            <p:cNvPr id="61460" name="Group 26"/>
            <p:cNvGrpSpPr>
              <a:grpSpLocks/>
            </p:cNvGrpSpPr>
            <p:nvPr/>
          </p:nvGrpSpPr>
          <p:grpSpPr bwMode="auto">
            <a:xfrm>
              <a:off x="868680" y="1219200"/>
              <a:ext cx="1719072" cy="1069848"/>
              <a:chOff x="868680" y="1219200"/>
              <a:chExt cx="1719072" cy="1069848"/>
            </a:xfrm>
          </p:grpSpPr>
          <p:sp>
            <p:nvSpPr>
              <p:cNvPr id="4" name="Oval 3"/>
              <p:cNvSpPr/>
              <p:nvPr/>
            </p:nvSpPr>
            <p:spPr>
              <a:xfrm>
                <a:off x="914712" y="1600028"/>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S</a:t>
                </a:r>
              </a:p>
            </p:txBody>
          </p:sp>
          <p:sp>
            <p:nvSpPr>
              <p:cNvPr id="5" name="Oval 4"/>
              <p:cNvSpPr/>
              <p:nvPr/>
            </p:nvSpPr>
            <p:spPr>
              <a:xfrm>
                <a:off x="1600436" y="1219200"/>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A</a:t>
                </a:r>
              </a:p>
            </p:txBody>
          </p:sp>
          <p:sp>
            <p:nvSpPr>
              <p:cNvPr id="6" name="Oval 5"/>
              <p:cNvSpPr/>
              <p:nvPr/>
            </p:nvSpPr>
            <p:spPr>
              <a:xfrm>
                <a:off x="1600436" y="1600028"/>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B</a:t>
                </a:r>
              </a:p>
            </p:txBody>
          </p:sp>
          <p:sp>
            <p:nvSpPr>
              <p:cNvPr id="7" name="Oval 6"/>
              <p:cNvSpPr/>
              <p:nvPr/>
            </p:nvSpPr>
            <p:spPr>
              <a:xfrm>
                <a:off x="1600436" y="1984029"/>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C</a:t>
                </a:r>
              </a:p>
            </p:txBody>
          </p:sp>
          <p:sp>
            <p:nvSpPr>
              <p:cNvPr id="8" name="Oval 7"/>
              <p:cNvSpPr/>
              <p:nvPr/>
            </p:nvSpPr>
            <p:spPr>
              <a:xfrm>
                <a:off x="868680" y="1563532"/>
                <a:ext cx="380958" cy="3840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Rectangle 8"/>
              <p:cNvSpPr/>
              <p:nvPr/>
            </p:nvSpPr>
            <p:spPr>
              <a:xfrm>
                <a:off x="2286160" y="1600028"/>
                <a:ext cx="301592" cy="301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G</a:t>
                </a:r>
              </a:p>
            </p:txBody>
          </p:sp>
          <p:cxnSp>
            <p:nvCxnSpPr>
              <p:cNvPr id="11" name="Straight Connector 10"/>
              <p:cNvCxnSpPr>
                <a:stCxn id="8" idx="7"/>
                <a:endCxn id="5" idx="2"/>
              </p:cNvCxnSpPr>
              <p:nvPr/>
            </p:nvCxnSpPr>
            <p:spPr>
              <a:xfrm flipV="1">
                <a:off x="1194081" y="1371531"/>
                <a:ext cx="406355" cy="2475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6"/>
                <a:endCxn id="6" idx="2"/>
              </p:cNvCxnSpPr>
              <p:nvPr/>
            </p:nvCxnSpPr>
            <p:spPr>
              <a:xfrm flipV="1">
                <a:off x="1249638" y="1752359"/>
                <a:ext cx="350798" cy="3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5"/>
                <a:endCxn id="7" idx="2"/>
              </p:cNvCxnSpPr>
              <p:nvPr/>
            </p:nvCxnSpPr>
            <p:spPr>
              <a:xfrm>
                <a:off x="1194081" y="1891996"/>
                <a:ext cx="406355" cy="2443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0"/>
                <a:endCxn id="5" idx="6"/>
              </p:cNvCxnSpPr>
              <p:nvPr/>
            </p:nvCxnSpPr>
            <p:spPr>
              <a:xfrm flipH="1" flipV="1">
                <a:off x="1905202" y="1371531"/>
                <a:ext cx="531754" cy="2284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1"/>
                <a:endCxn id="6" idx="6"/>
              </p:cNvCxnSpPr>
              <p:nvPr/>
            </p:nvCxnSpPr>
            <p:spPr>
              <a:xfrm flipH="1">
                <a:off x="1905202" y="1750773"/>
                <a:ext cx="380958" cy="15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2"/>
                <a:endCxn id="7" idx="6"/>
              </p:cNvCxnSpPr>
              <p:nvPr/>
            </p:nvCxnSpPr>
            <p:spPr>
              <a:xfrm flipH="1">
                <a:off x="1905202" y="1901516"/>
                <a:ext cx="531754" cy="2348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160748" y="1219200"/>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1</a:t>
              </a:r>
            </a:p>
          </p:txBody>
        </p:sp>
        <p:sp>
          <p:nvSpPr>
            <p:cNvPr id="29" name="TextBox 28"/>
            <p:cNvSpPr txBox="1"/>
            <p:nvPr/>
          </p:nvSpPr>
          <p:spPr>
            <a:xfrm>
              <a:off x="1313131" y="1435002"/>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sp>
          <p:nvSpPr>
            <p:cNvPr id="30" name="TextBox 29"/>
            <p:cNvSpPr txBox="1"/>
            <p:nvPr/>
          </p:nvSpPr>
          <p:spPr>
            <a:xfrm>
              <a:off x="1067095" y="1952293"/>
              <a:ext cx="533341" cy="369721"/>
            </a:xfrm>
            <a:prstGeom prst="rect">
              <a:avLst/>
            </a:prstGeom>
            <a:noFill/>
          </p:spPr>
          <p:txBody>
            <a:bodyPr>
              <a:spAutoFit/>
            </a:bodyPr>
            <a:lstStyle/>
            <a:p>
              <a:pPr>
                <a:defRPr/>
              </a:pPr>
              <a:r>
                <a:rPr lang="en-US" sz="1800" dirty="0">
                  <a:latin typeface="+mn-lt"/>
                  <a:ea typeface="ＭＳ Ｐゴシック" charset="0"/>
                  <a:cs typeface="ＭＳ Ｐゴシック" charset="0"/>
                </a:rPr>
                <a:t>15</a:t>
              </a:r>
            </a:p>
          </p:txBody>
        </p:sp>
        <p:sp>
          <p:nvSpPr>
            <p:cNvPr id="32" name="TextBox 31"/>
            <p:cNvSpPr txBox="1"/>
            <p:nvPr/>
          </p:nvSpPr>
          <p:spPr>
            <a:xfrm>
              <a:off x="1906790" y="1419134"/>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sp>
          <p:nvSpPr>
            <p:cNvPr id="33" name="TextBox 32"/>
            <p:cNvSpPr txBox="1"/>
            <p:nvPr/>
          </p:nvSpPr>
          <p:spPr>
            <a:xfrm>
              <a:off x="2086157" y="1960227"/>
              <a:ext cx="304766" cy="369720"/>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grpSp>
      <p:sp>
        <p:nvSpPr>
          <p:cNvPr id="35" name="TextBox 34"/>
          <p:cNvSpPr txBox="1"/>
          <p:nvPr/>
        </p:nvSpPr>
        <p:spPr>
          <a:xfrm>
            <a:off x="152400" y="2289175"/>
            <a:ext cx="2528888" cy="646113"/>
          </a:xfrm>
          <a:prstGeom prst="rect">
            <a:avLst/>
          </a:prstGeom>
          <a:noFill/>
        </p:spPr>
        <p:txBody>
          <a:bodyPr>
            <a:spAutoFit/>
          </a:bodyPr>
          <a:lstStyle/>
          <a:p>
            <a:pPr>
              <a:defRPr/>
            </a:pPr>
            <a:r>
              <a:rPr lang="en-US" sz="1800" dirty="0">
                <a:latin typeface="+mn-lt"/>
                <a:ea typeface="ＭＳ Ｐゴシック" charset="0"/>
                <a:cs typeface="ＭＳ Ｐゴシック" charset="0"/>
              </a:rPr>
              <a:t>Route finding problem. Steps labeled w/cost.</a:t>
            </a:r>
          </a:p>
        </p:txBody>
      </p:sp>
      <p:sp>
        <p:nvSpPr>
          <p:cNvPr id="36" name="TextBox 35"/>
          <p:cNvSpPr txBox="1"/>
          <p:nvPr/>
        </p:nvSpPr>
        <p:spPr>
          <a:xfrm>
            <a:off x="2895600" y="1219200"/>
            <a:ext cx="5943600" cy="646113"/>
          </a:xfrm>
          <a:prstGeom prst="rect">
            <a:avLst/>
          </a:prstGeom>
          <a:noFill/>
        </p:spPr>
        <p:txBody>
          <a:bodyPr>
            <a:spAutoFit/>
          </a:bodyPr>
          <a:lstStyle/>
          <a:p>
            <a:pPr>
              <a:defRPr/>
            </a:pPr>
            <a:r>
              <a:rPr lang="en-US" sz="1800" dirty="0">
                <a:latin typeface="+mn-lt"/>
                <a:ea typeface="ＭＳ Ｐゴシック" charset="0"/>
                <a:cs typeface="ＭＳ Ｐゴシック" charset="0"/>
              </a:rPr>
              <a:t>Order of node expansion: </a:t>
            </a:r>
            <a:r>
              <a:rPr lang="en-US" sz="1800" u="sng" dirty="0">
                <a:latin typeface="+mn-lt"/>
                <a:ea typeface="ＭＳ Ｐゴシック" charset="0"/>
                <a:cs typeface="ＭＳ Ｐゴシック" charset="0"/>
              </a:rPr>
              <a:t> S A			</a:t>
            </a:r>
            <a:endParaRPr lang="en-US" sz="1800" dirty="0">
              <a:latin typeface="+mn-lt"/>
              <a:ea typeface="ＭＳ Ｐゴシック" charset="0"/>
              <a:cs typeface="ＭＳ Ｐゴシック" charset="0"/>
            </a:endParaRPr>
          </a:p>
          <a:p>
            <a:pPr>
              <a:defRPr/>
            </a:pPr>
            <a:r>
              <a:rPr lang="en-US" sz="1800" dirty="0">
                <a:latin typeface="+mn-lt"/>
                <a:ea typeface="ＭＳ Ｐゴシック" charset="0"/>
                <a:cs typeface="ＭＳ Ｐゴシック" charset="0"/>
              </a:rPr>
              <a:t>Path found: </a:t>
            </a:r>
            <a:r>
              <a:rPr lang="en-US" sz="1800" u="sng" dirty="0">
                <a:latin typeface="+mn-lt"/>
                <a:ea typeface="ＭＳ Ｐゴシック" charset="0"/>
                <a:cs typeface="ＭＳ Ｐゴシック" charset="0"/>
              </a:rPr>
              <a:t>		</a:t>
            </a:r>
            <a:r>
              <a:rPr lang="en-US" sz="1800" dirty="0">
                <a:latin typeface="+mn-lt"/>
                <a:ea typeface="ＭＳ Ｐゴシック" charset="0"/>
                <a:cs typeface="ＭＳ Ｐゴシック" charset="0"/>
              </a:rPr>
              <a:t> Cost of path found: </a:t>
            </a:r>
            <a:r>
              <a:rPr lang="en-US" sz="1800" u="sng" dirty="0">
                <a:latin typeface="+mn-lt"/>
                <a:ea typeface="ＭＳ Ｐゴシック" charset="0"/>
                <a:cs typeface="ＭＳ Ｐゴシック" charset="0"/>
              </a:rPr>
              <a:t>	</a:t>
            </a:r>
            <a:endParaRPr lang="en-US" sz="1800" dirty="0">
              <a:latin typeface="+mn-lt"/>
              <a:ea typeface="ＭＳ Ｐゴシック" charset="0"/>
              <a:cs typeface="ＭＳ Ｐゴシック" charset="0"/>
            </a:endParaRPr>
          </a:p>
        </p:txBody>
      </p:sp>
      <p:sp>
        <p:nvSpPr>
          <p:cNvPr id="37" name="Oval 36"/>
          <p:cNvSpPr/>
          <p:nvPr/>
        </p:nvSpPr>
        <p:spPr>
          <a:xfrm>
            <a:off x="4119563" y="2289175"/>
            <a:ext cx="914400" cy="606425"/>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S</a:t>
            </a:r>
          </a:p>
          <a:p>
            <a:pPr algn="ctr">
              <a:defRPr/>
            </a:pPr>
            <a:r>
              <a:rPr lang="en-US" sz="1800" dirty="0">
                <a:solidFill>
                  <a:schemeClr val="tx1"/>
                </a:solidFill>
              </a:rPr>
              <a:t>g=0</a:t>
            </a:r>
          </a:p>
        </p:txBody>
      </p:sp>
      <p:sp>
        <p:nvSpPr>
          <p:cNvPr id="26" name="Oval 25"/>
          <p:cNvSpPr/>
          <p:nvPr/>
        </p:nvSpPr>
        <p:spPr>
          <a:xfrm>
            <a:off x="4119563" y="3048000"/>
            <a:ext cx="914400" cy="606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B</a:t>
            </a:r>
          </a:p>
          <a:p>
            <a:pPr algn="ctr">
              <a:defRPr/>
            </a:pPr>
            <a:r>
              <a:rPr lang="en-US" sz="1800" dirty="0">
                <a:solidFill>
                  <a:schemeClr val="tx1"/>
                </a:solidFill>
              </a:rPr>
              <a:t>g=5</a:t>
            </a:r>
          </a:p>
        </p:txBody>
      </p:sp>
      <p:sp>
        <p:nvSpPr>
          <p:cNvPr id="38" name="Oval 37"/>
          <p:cNvSpPr/>
          <p:nvPr/>
        </p:nvSpPr>
        <p:spPr>
          <a:xfrm>
            <a:off x="5797550" y="3048000"/>
            <a:ext cx="914400" cy="606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C</a:t>
            </a:r>
          </a:p>
          <a:p>
            <a:pPr algn="ctr">
              <a:defRPr/>
            </a:pPr>
            <a:r>
              <a:rPr lang="en-US" sz="1800" dirty="0">
                <a:solidFill>
                  <a:schemeClr val="tx1"/>
                </a:solidFill>
              </a:rPr>
              <a:t>g=15</a:t>
            </a:r>
          </a:p>
        </p:txBody>
      </p:sp>
      <p:sp>
        <p:nvSpPr>
          <p:cNvPr id="39" name="Oval 38"/>
          <p:cNvSpPr/>
          <p:nvPr/>
        </p:nvSpPr>
        <p:spPr>
          <a:xfrm>
            <a:off x="2446338" y="3048000"/>
            <a:ext cx="914400" cy="606425"/>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A</a:t>
            </a:r>
          </a:p>
          <a:p>
            <a:pPr algn="ctr">
              <a:defRPr/>
            </a:pPr>
            <a:r>
              <a:rPr lang="en-US" sz="1800" dirty="0">
                <a:solidFill>
                  <a:schemeClr val="tx1"/>
                </a:solidFill>
              </a:rPr>
              <a:t>g=1</a:t>
            </a:r>
          </a:p>
        </p:txBody>
      </p:sp>
      <p:cxnSp>
        <p:nvCxnSpPr>
          <p:cNvPr id="10" name="Straight Connector 9"/>
          <p:cNvCxnSpPr>
            <a:stCxn id="37" idx="3"/>
            <a:endCxn id="39" idx="7"/>
          </p:cNvCxnSpPr>
          <p:nvPr/>
        </p:nvCxnSpPr>
        <p:spPr>
          <a:xfrm flipH="1">
            <a:off x="3225800" y="2806700"/>
            <a:ext cx="1027113" cy="330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7" idx="4"/>
            <a:endCxn id="26" idx="0"/>
          </p:cNvCxnSpPr>
          <p:nvPr/>
        </p:nvCxnSpPr>
        <p:spPr>
          <a:xfrm>
            <a:off x="4576763" y="2895600"/>
            <a:ext cx="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7" idx="5"/>
            <a:endCxn id="38" idx="1"/>
          </p:cNvCxnSpPr>
          <p:nvPr/>
        </p:nvCxnSpPr>
        <p:spPr>
          <a:xfrm>
            <a:off x="4899025" y="2806700"/>
            <a:ext cx="1031875" cy="330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4027488" y="2957513"/>
            <a:ext cx="1096962" cy="787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sz="1800" dirty="0">
              <a:solidFill>
                <a:schemeClr val="tx1"/>
              </a:solidFill>
            </a:endParaRPr>
          </a:p>
        </p:txBody>
      </p:sp>
      <p:sp>
        <p:nvSpPr>
          <p:cNvPr id="43" name="Oval 42"/>
          <p:cNvSpPr/>
          <p:nvPr/>
        </p:nvSpPr>
        <p:spPr>
          <a:xfrm>
            <a:off x="2451100" y="3803650"/>
            <a:ext cx="914400" cy="606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G</a:t>
            </a:r>
          </a:p>
          <a:p>
            <a:pPr algn="ctr">
              <a:defRPr/>
            </a:pPr>
            <a:r>
              <a:rPr lang="en-US" sz="1800" dirty="0">
                <a:solidFill>
                  <a:schemeClr val="tx1"/>
                </a:solidFill>
              </a:rPr>
              <a:t>g=11</a:t>
            </a:r>
          </a:p>
        </p:txBody>
      </p:sp>
      <p:cxnSp>
        <p:nvCxnSpPr>
          <p:cNvPr id="44" name="Straight Connector 43"/>
          <p:cNvCxnSpPr>
            <a:stCxn id="43" idx="0"/>
            <a:endCxn id="39" idx="4"/>
          </p:cNvCxnSpPr>
          <p:nvPr/>
        </p:nvCxnSpPr>
        <p:spPr>
          <a:xfrm flipH="1" flipV="1">
            <a:off x="2903538" y="3654425"/>
            <a:ext cx="4762" cy="1492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1456" name="TextBox 13"/>
          <p:cNvSpPr txBox="1">
            <a:spLocks noChangeArrowheads="1"/>
          </p:cNvSpPr>
          <p:nvPr/>
        </p:nvSpPr>
        <p:spPr bwMode="auto">
          <a:xfrm>
            <a:off x="457200" y="3048000"/>
            <a:ext cx="1674813" cy="2062163"/>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600">
                <a:solidFill>
                  <a:srgbClr val="FF0000"/>
                </a:solidFill>
                <a:latin typeface="Arial" pitchFamily="34" charset="0"/>
              </a:rPr>
              <a:t>This early expensive goal node will go back onto the queue until after the later cheaper goal is found.</a:t>
            </a:r>
          </a:p>
        </p:txBody>
      </p:sp>
      <p:cxnSp>
        <p:nvCxnSpPr>
          <p:cNvPr id="17" name="Straight Arrow Connector 16"/>
          <p:cNvCxnSpPr>
            <a:endCxn id="43" idx="2"/>
          </p:cNvCxnSpPr>
          <p:nvPr/>
        </p:nvCxnSpPr>
        <p:spPr>
          <a:xfrm>
            <a:off x="2132013" y="4106863"/>
            <a:ext cx="319087" cy="0"/>
          </a:xfrm>
          <a:prstGeom prst="straightConnector1">
            <a:avLst/>
          </a:prstGeom>
          <a:ln w="254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61458" name="Title 1"/>
          <p:cNvSpPr>
            <a:spLocks noGrp="1"/>
          </p:cNvSpPr>
          <p:nvPr>
            <p:ph type="title"/>
          </p:nvPr>
        </p:nvSpPr>
        <p:spPr>
          <a:xfrm>
            <a:off x="374650" y="88900"/>
            <a:ext cx="8153400" cy="1020763"/>
          </a:xfrm>
        </p:spPr>
        <p:txBody>
          <a:bodyPr/>
          <a:lstStyle/>
          <a:p>
            <a:r>
              <a:rPr lang="en-US" altLang="en-US" smtClean="0">
                <a:ea typeface="ＭＳ Ｐゴシック" pitchFamily="34" charset="-128"/>
              </a:rPr>
              <a:t>Ex: Uniform-cost search</a:t>
            </a:r>
          </a:p>
        </p:txBody>
      </p:sp>
      <p:sp>
        <p:nvSpPr>
          <p:cNvPr id="61459" name="TextBox 44"/>
          <p:cNvSpPr txBox="1">
            <a:spLocks noChangeArrowheads="1"/>
          </p:cNvSpPr>
          <p:nvPr/>
        </p:nvSpPr>
        <p:spPr bwMode="auto">
          <a:xfrm>
            <a:off x="6407150" y="514350"/>
            <a:ext cx="273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000" b="1">
                <a:solidFill>
                  <a:schemeClr val="accent1"/>
                </a:solidFill>
                <a:latin typeface="Arial" pitchFamily="34" charset="0"/>
              </a:rPr>
              <a:t>(Search tree version)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2111375" y="1193800"/>
            <a:ext cx="569913" cy="369888"/>
          </a:xfrm>
          <a:prstGeom prst="rect">
            <a:avLst/>
          </a:prstGeom>
          <a:noFill/>
        </p:spPr>
        <p:txBody>
          <a:bodyPr>
            <a:spAutoFit/>
          </a:bodyPr>
          <a:lstStyle/>
          <a:p>
            <a:pPr>
              <a:defRPr/>
            </a:pPr>
            <a:r>
              <a:rPr lang="en-US" sz="1800" dirty="0">
                <a:latin typeface="+mn-lt"/>
                <a:ea typeface="ＭＳ Ｐゴシック" charset="0"/>
                <a:cs typeface="ＭＳ Ｐゴシック" charset="0"/>
              </a:rPr>
              <a:t>10</a:t>
            </a:r>
          </a:p>
        </p:txBody>
      </p:sp>
      <p:grpSp>
        <p:nvGrpSpPr>
          <p:cNvPr id="62467" name="Group 33"/>
          <p:cNvGrpSpPr>
            <a:grpSpLocks/>
          </p:cNvGrpSpPr>
          <p:nvPr/>
        </p:nvGrpSpPr>
        <p:grpSpPr bwMode="auto">
          <a:xfrm>
            <a:off x="868363" y="1219200"/>
            <a:ext cx="1719262" cy="1111250"/>
            <a:chOff x="868680" y="1219200"/>
            <a:chExt cx="1719072" cy="1110747"/>
          </a:xfrm>
        </p:grpSpPr>
        <p:grpSp>
          <p:nvGrpSpPr>
            <p:cNvPr id="62487" name="Group 26"/>
            <p:cNvGrpSpPr>
              <a:grpSpLocks/>
            </p:cNvGrpSpPr>
            <p:nvPr/>
          </p:nvGrpSpPr>
          <p:grpSpPr bwMode="auto">
            <a:xfrm>
              <a:off x="868680" y="1219200"/>
              <a:ext cx="1719072" cy="1069848"/>
              <a:chOff x="868680" y="1219200"/>
              <a:chExt cx="1719072" cy="1069848"/>
            </a:xfrm>
          </p:grpSpPr>
          <p:sp>
            <p:nvSpPr>
              <p:cNvPr id="4" name="Oval 3"/>
              <p:cNvSpPr/>
              <p:nvPr/>
            </p:nvSpPr>
            <p:spPr>
              <a:xfrm>
                <a:off x="914712" y="1600028"/>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S</a:t>
                </a:r>
              </a:p>
            </p:txBody>
          </p:sp>
          <p:sp>
            <p:nvSpPr>
              <p:cNvPr id="5" name="Oval 4"/>
              <p:cNvSpPr/>
              <p:nvPr/>
            </p:nvSpPr>
            <p:spPr>
              <a:xfrm>
                <a:off x="1600436" y="1219200"/>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A</a:t>
                </a:r>
              </a:p>
            </p:txBody>
          </p:sp>
          <p:sp>
            <p:nvSpPr>
              <p:cNvPr id="6" name="Oval 5"/>
              <p:cNvSpPr/>
              <p:nvPr/>
            </p:nvSpPr>
            <p:spPr>
              <a:xfrm>
                <a:off x="1600436" y="1600028"/>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B</a:t>
                </a:r>
              </a:p>
            </p:txBody>
          </p:sp>
          <p:sp>
            <p:nvSpPr>
              <p:cNvPr id="7" name="Oval 6"/>
              <p:cNvSpPr/>
              <p:nvPr/>
            </p:nvSpPr>
            <p:spPr>
              <a:xfrm>
                <a:off x="1600436" y="1984029"/>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C</a:t>
                </a:r>
              </a:p>
            </p:txBody>
          </p:sp>
          <p:sp>
            <p:nvSpPr>
              <p:cNvPr id="8" name="Oval 7"/>
              <p:cNvSpPr/>
              <p:nvPr/>
            </p:nvSpPr>
            <p:spPr>
              <a:xfrm>
                <a:off x="868680" y="1563532"/>
                <a:ext cx="380958" cy="3840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Rectangle 8"/>
              <p:cNvSpPr/>
              <p:nvPr/>
            </p:nvSpPr>
            <p:spPr>
              <a:xfrm>
                <a:off x="2286160" y="1600028"/>
                <a:ext cx="301592" cy="301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G</a:t>
                </a:r>
              </a:p>
            </p:txBody>
          </p:sp>
          <p:cxnSp>
            <p:nvCxnSpPr>
              <p:cNvPr id="11" name="Straight Connector 10"/>
              <p:cNvCxnSpPr>
                <a:stCxn id="8" idx="7"/>
                <a:endCxn id="5" idx="2"/>
              </p:cNvCxnSpPr>
              <p:nvPr/>
            </p:nvCxnSpPr>
            <p:spPr>
              <a:xfrm flipV="1">
                <a:off x="1194081" y="1371531"/>
                <a:ext cx="406355" cy="2475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6"/>
                <a:endCxn id="6" idx="2"/>
              </p:cNvCxnSpPr>
              <p:nvPr/>
            </p:nvCxnSpPr>
            <p:spPr>
              <a:xfrm flipV="1">
                <a:off x="1249638" y="1752359"/>
                <a:ext cx="350798" cy="3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5"/>
                <a:endCxn id="7" idx="2"/>
              </p:cNvCxnSpPr>
              <p:nvPr/>
            </p:nvCxnSpPr>
            <p:spPr>
              <a:xfrm>
                <a:off x="1194081" y="1891996"/>
                <a:ext cx="406355" cy="2443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0"/>
                <a:endCxn id="5" idx="6"/>
              </p:cNvCxnSpPr>
              <p:nvPr/>
            </p:nvCxnSpPr>
            <p:spPr>
              <a:xfrm flipH="1" flipV="1">
                <a:off x="1905202" y="1371531"/>
                <a:ext cx="531754" cy="2284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1"/>
                <a:endCxn id="6" idx="6"/>
              </p:cNvCxnSpPr>
              <p:nvPr/>
            </p:nvCxnSpPr>
            <p:spPr>
              <a:xfrm flipH="1">
                <a:off x="1905202" y="1750773"/>
                <a:ext cx="380958" cy="15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2"/>
                <a:endCxn id="7" idx="6"/>
              </p:cNvCxnSpPr>
              <p:nvPr/>
            </p:nvCxnSpPr>
            <p:spPr>
              <a:xfrm flipH="1">
                <a:off x="1905202" y="1901516"/>
                <a:ext cx="531754" cy="2348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160748" y="1219200"/>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1</a:t>
              </a:r>
            </a:p>
          </p:txBody>
        </p:sp>
        <p:sp>
          <p:nvSpPr>
            <p:cNvPr id="29" name="TextBox 28"/>
            <p:cNvSpPr txBox="1"/>
            <p:nvPr/>
          </p:nvSpPr>
          <p:spPr>
            <a:xfrm>
              <a:off x="1313131" y="1435002"/>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sp>
          <p:nvSpPr>
            <p:cNvPr id="30" name="TextBox 29"/>
            <p:cNvSpPr txBox="1"/>
            <p:nvPr/>
          </p:nvSpPr>
          <p:spPr>
            <a:xfrm>
              <a:off x="1067095" y="1952293"/>
              <a:ext cx="533341" cy="369721"/>
            </a:xfrm>
            <a:prstGeom prst="rect">
              <a:avLst/>
            </a:prstGeom>
            <a:noFill/>
          </p:spPr>
          <p:txBody>
            <a:bodyPr>
              <a:spAutoFit/>
            </a:bodyPr>
            <a:lstStyle/>
            <a:p>
              <a:pPr>
                <a:defRPr/>
              </a:pPr>
              <a:r>
                <a:rPr lang="en-US" sz="1800" dirty="0">
                  <a:latin typeface="+mn-lt"/>
                  <a:ea typeface="ＭＳ Ｐゴシック" charset="0"/>
                  <a:cs typeface="ＭＳ Ｐゴシック" charset="0"/>
                </a:rPr>
                <a:t>15</a:t>
              </a:r>
            </a:p>
          </p:txBody>
        </p:sp>
        <p:sp>
          <p:nvSpPr>
            <p:cNvPr id="32" name="TextBox 31"/>
            <p:cNvSpPr txBox="1"/>
            <p:nvPr/>
          </p:nvSpPr>
          <p:spPr>
            <a:xfrm>
              <a:off x="1906790" y="1419134"/>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sp>
          <p:nvSpPr>
            <p:cNvPr id="33" name="TextBox 32"/>
            <p:cNvSpPr txBox="1"/>
            <p:nvPr/>
          </p:nvSpPr>
          <p:spPr>
            <a:xfrm>
              <a:off x="2086157" y="1960227"/>
              <a:ext cx="304766" cy="369720"/>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grpSp>
      <p:sp>
        <p:nvSpPr>
          <p:cNvPr id="36" name="TextBox 35"/>
          <p:cNvSpPr txBox="1"/>
          <p:nvPr/>
        </p:nvSpPr>
        <p:spPr>
          <a:xfrm>
            <a:off x="2895600" y="1219200"/>
            <a:ext cx="5943600" cy="646113"/>
          </a:xfrm>
          <a:prstGeom prst="rect">
            <a:avLst/>
          </a:prstGeom>
          <a:noFill/>
        </p:spPr>
        <p:txBody>
          <a:bodyPr>
            <a:spAutoFit/>
          </a:bodyPr>
          <a:lstStyle/>
          <a:p>
            <a:pPr>
              <a:defRPr/>
            </a:pPr>
            <a:r>
              <a:rPr lang="en-US" sz="1800" dirty="0">
                <a:latin typeface="+mn-lt"/>
                <a:ea typeface="ＭＳ Ｐゴシック" charset="0"/>
                <a:cs typeface="ＭＳ Ｐゴシック" charset="0"/>
              </a:rPr>
              <a:t>Order of node expansion: </a:t>
            </a:r>
            <a:r>
              <a:rPr lang="en-US" sz="1800" u="sng" dirty="0">
                <a:latin typeface="+mn-lt"/>
                <a:ea typeface="ＭＳ Ｐゴシック" charset="0"/>
                <a:cs typeface="ＭＳ Ｐゴシック" charset="0"/>
              </a:rPr>
              <a:t> S A B			</a:t>
            </a:r>
            <a:endParaRPr lang="en-US" sz="1800" dirty="0">
              <a:latin typeface="+mn-lt"/>
              <a:ea typeface="ＭＳ Ｐゴシック" charset="0"/>
              <a:cs typeface="ＭＳ Ｐゴシック" charset="0"/>
            </a:endParaRPr>
          </a:p>
          <a:p>
            <a:pPr>
              <a:defRPr/>
            </a:pPr>
            <a:r>
              <a:rPr lang="en-US" sz="1800" dirty="0">
                <a:latin typeface="+mn-lt"/>
                <a:ea typeface="ＭＳ Ｐゴシック" charset="0"/>
                <a:cs typeface="ＭＳ Ｐゴシック" charset="0"/>
              </a:rPr>
              <a:t>Path found: </a:t>
            </a:r>
            <a:r>
              <a:rPr lang="en-US" sz="1800" u="sng" dirty="0">
                <a:latin typeface="+mn-lt"/>
                <a:ea typeface="ＭＳ Ｐゴシック" charset="0"/>
                <a:cs typeface="ＭＳ Ｐゴシック" charset="0"/>
              </a:rPr>
              <a:t>		</a:t>
            </a:r>
            <a:r>
              <a:rPr lang="en-US" sz="1800" dirty="0">
                <a:latin typeface="+mn-lt"/>
                <a:ea typeface="ＭＳ Ｐゴシック" charset="0"/>
                <a:cs typeface="ＭＳ Ｐゴシック" charset="0"/>
              </a:rPr>
              <a:t> Cost of path found: </a:t>
            </a:r>
            <a:r>
              <a:rPr lang="en-US" sz="1800" u="sng" dirty="0">
                <a:latin typeface="+mn-lt"/>
                <a:ea typeface="ＭＳ Ｐゴシック" charset="0"/>
                <a:cs typeface="ＭＳ Ｐゴシック" charset="0"/>
              </a:rPr>
              <a:t>	</a:t>
            </a:r>
            <a:endParaRPr lang="en-US" sz="1800" dirty="0">
              <a:latin typeface="+mn-lt"/>
              <a:ea typeface="ＭＳ Ｐゴシック" charset="0"/>
              <a:cs typeface="ＭＳ Ｐゴシック" charset="0"/>
            </a:endParaRPr>
          </a:p>
        </p:txBody>
      </p:sp>
      <p:sp>
        <p:nvSpPr>
          <p:cNvPr id="37" name="Oval 36"/>
          <p:cNvSpPr/>
          <p:nvPr/>
        </p:nvSpPr>
        <p:spPr>
          <a:xfrm>
            <a:off x="4119563" y="2289175"/>
            <a:ext cx="914400" cy="606425"/>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S</a:t>
            </a:r>
          </a:p>
          <a:p>
            <a:pPr algn="ctr">
              <a:defRPr/>
            </a:pPr>
            <a:r>
              <a:rPr lang="en-US" sz="1800" dirty="0">
                <a:solidFill>
                  <a:schemeClr val="tx1"/>
                </a:solidFill>
              </a:rPr>
              <a:t>g=0</a:t>
            </a:r>
          </a:p>
        </p:txBody>
      </p:sp>
      <p:sp>
        <p:nvSpPr>
          <p:cNvPr id="26" name="Oval 25"/>
          <p:cNvSpPr/>
          <p:nvPr/>
        </p:nvSpPr>
        <p:spPr>
          <a:xfrm>
            <a:off x="4119563" y="3048000"/>
            <a:ext cx="914400" cy="606425"/>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B</a:t>
            </a:r>
          </a:p>
          <a:p>
            <a:pPr algn="ctr">
              <a:defRPr/>
            </a:pPr>
            <a:r>
              <a:rPr lang="en-US" sz="1800" dirty="0">
                <a:solidFill>
                  <a:schemeClr val="tx1"/>
                </a:solidFill>
              </a:rPr>
              <a:t>g=5</a:t>
            </a:r>
          </a:p>
        </p:txBody>
      </p:sp>
      <p:sp>
        <p:nvSpPr>
          <p:cNvPr id="38" name="Oval 37"/>
          <p:cNvSpPr/>
          <p:nvPr/>
        </p:nvSpPr>
        <p:spPr>
          <a:xfrm>
            <a:off x="5797550" y="3048000"/>
            <a:ext cx="914400" cy="606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C</a:t>
            </a:r>
          </a:p>
          <a:p>
            <a:pPr algn="ctr">
              <a:defRPr/>
            </a:pPr>
            <a:r>
              <a:rPr lang="en-US" sz="1800" dirty="0">
                <a:solidFill>
                  <a:schemeClr val="tx1"/>
                </a:solidFill>
              </a:rPr>
              <a:t>g=15</a:t>
            </a:r>
          </a:p>
        </p:txBody>
      </p:sp>
      <p:sp>
        <p:nvSpPr>
          <p:cNvPr id="39" name="Oval 38"/>
          <p:cNvSpPr/>
          <p:nvPr/>
        </p:nvSpPr>
        <p:spPr>
          <a:xfrm>
            <a:off x="2446338" y="3048000"/>
            <a:ext cx="914400" cy="606425"/>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A</a:t>
            </a:r>
          </a:p>
          <a:p>
            <a:pPr algn="ctr">
              <a:defRPr/>
            </a:pPr>
            <a:r>
              <a:rPr lang="en-US" sz="1800" dirty="0">
                <a:solidFill>
                  <a:schemeClr val="tx1"/>
                </a:solidFill>
              </a:rPr>
              <a:t>g=1</a:t>
            </a:r>
          </a:p>
        </p:txBody>
      </p:sp>
      <p:cxnSp>
        <p:nvCxnSpPr>
          <p:cNvPr id="10" name="Straight Connector 9"/>
          <p:cNvCxnSpPr>
            <a:stCxn id="37" idx="3"/>
            <a:endCxn id="39" idx="7"/>
          </p:cNvCxnSpPr>
          <p:nvPr/>
        </p:nvCxnSpPr>
        <p:spPr>
          <a:xfrm flipH="1">
            <a:off x="3225800" y="2806700"/>
            <a:ext cx="1027113" cy="330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7" idx="4"/>
            <a:endCxn id="26" idx="0"/>
          </p:cNvCxnSpPr>
          <p:nvPr/>
        </p:nvCxnSpPr>
        <p:spPr>
          <a:xfrm>
            <a:off x="4576763" y="2895600"/>
            <a:ext cx="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7" idx="5"/>
            <a:endCxn id="38" idx="1"/>
          </p:cNvCxnSpPr>
          <p:nvPr/>
        </p:nvCxnSpPr>
        <p:spPr>
          <a:xfrm>
            <a:off x="4899025" y="2806700"/>
            <a:ext cx="1031875" cy="330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4027488" y="3714750"/>
            <a:ext cx="1096962" cy="7858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sz="1800" dirty="0">
              <a:solidFill>
                <a:schemeClr val="tx1"/>
              </a:solidFill>
            </a:endParaRPr>
          </a:p>
        </p:txBody>
      </p:sp>
      <p:sp>
        <p:nvSpPr>
          <p:cNvPr id="43" name="Oval 42"/>
          <p:cNvSpPr/>
          <p:nvPr/>
        </p:nvSpPr>
        <p:spPr>
          <a:xfrm>
            <a:off x="2451100" y="3803650"/>
            <a:ext cx="914400" cy="606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G</a:t>
            </a:r>
          </a:p>
          <a:p>
            <a:pPr algn="ctr">
              <a:defRPr/>
            </a:pPr>
            <a:r>
              <a:rPr lang="en-US" sz="1800" dirty="0">
                <a:solidFill>
                  <a:schemeClr val="tx1"/>
                </a:solidFill>
              </a:rPr>
              <a:t>g=11</a:t>
            </a:r>
          </a:p>
        </p:txBody>
      </p:sp>
      <p:cxnSp>
        <p:nvCxnSpPr>
          <p:cNvPr id="44" name="Straight Connector 43"/>
          <p:cNvCxnSpPr>
            <a:stCxn id="43" idx="0"/>
            <a:endCxn id="39" idx="4"/>
          </p:cNvCxnSpPr>
          <p:nvPr/>
        </p:nvCxnSpPr>
        <p:spPr>
          <a:xfrm flipH="1" flipV="1">
            <a:off x="2903538" y="3654425"/>
            <a:ext cx="4762" cy="1492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4119563" y="3803650"/>
            <a:ext cx="914400" cy="606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G</a:t>
            </a:r>
          </a:p>
          <a:p>
            <a:pPr algn="ctr">
              <a:defRPr/>
            </a:pPr>
            <a:r>
              <a:rPr lang="en-US" sz="1800" dirty="0">
                <a:solidFill>
                  <a:schemeClr val="tx1"/>
                </a:solidFill>
              </a:rPr>
              <a:t>g=10</a:t>
            </a:r>
          </a:p>
        </p:txBody>
      </p:sp>
      <p:cxnSp>
        <p:nvCxnSpPr>
          <p:cNvPr id="46" name="Straight Connector 45"/>
          <p:cNvCxnSpPr>
            <a:stCxn id="45" idx="0"/>
            <a:endCxn id="26" idx="4"/>
          </p:cNvCxnSpPr>
          <p:nvPr/>
        </p:nvCxnSpPr>
        <p:spPr>
          <a:xfrm flipV="1">
            <a:off x="4576763" y="3654425"/>
            <a:ext cx="0" cy="1492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935775" y="4410076"/>
            <a:ext cx="5943600" cy="1289049"/>
            <a:chOff x="935775" y="4410076"/>
            <a:chExt cx="5943600" cy="1289049"/>
          </a:xfrm>
        </p:grpSpPr>
        <p:sp>
          <p:nvSpPr>
            <p:cNvPr id="47" name="TextBox 46"/>
            <p:cNvSpPr txBox="1"/>
            <p:nvPr/>
          </p:nvSpPr>
          <p:spPr>
            <a:xfrm>
              <a:off x="935775" y="4775200"/>
              <a:ext cx="5943600" cy="923925"/>
            </a:xfrm>
            <a:prstGeom prst="rect">
              <a:avLst/>
            </a:prstGeom>
            <a:noFill/>
            <a:ln w="25400">
              <a:solidFill>
                <a:srgbClr val="FF0000"/>
              </a:solidFill>
            </a:ln>
          </p:spPr>
          <p:txBody>
            <a:bodyPr wrap="square">
              <a:spAutoFit/>
            </a:bodyPr>
            <a:lstStyle/>
            <a:p>
              <a:pPr>
                <a:defRPr/>
              </a:pPr>
              <a:r>
                <a:rPr lang="en-US" sz="1800" dirty="0" smtClean="0">
                  <a:solidFill>
                    <a:srgbClr val="FF0000"/>
                  </a:solidFill>
                  <a:latin typeface="+mn-lt"/>
                  <a:ea typeface="ＭＳ Ｐゴシック" charset="0"/>
                  <a:cs typeface="ＭＳ Ｐゴシック" charset="0"/>
                </a:rPr>
                <a:t>Remove </a:t>
              </a:r>
              <a:r>
                <a:rPr lang="en-US" sz="1800" dirty="0">
                  <a:solidFill>
                    <a:srgbClr val="FF0000"/>
                  </a:solidFill>
                  <a:latin typeface="+mn-lt"/>
                  <a:ea typeface="ＭＳ Ｐゴシック" charset="0"/>
                  <a:cs typeface="ＭＳ Ｐゴシック" charset="0"/>
                </a:rPr>
                <a:t>the higher-cost of identical nodes and save memory. However, UCS is optimal </a:t>
              </a:r>
              <a:r>
                <a:rPr lang="en-US" sz="1800" dirty="0" smtClean="0">
                  <a:solidFill>
                    <a:srgbClr val="FF0000"/>
                  </a:solidFill>
                  <a:latin typeface="+mn-lt"/>
                  <a:ea typeface="ＭＳ Ｐゴシック" charset="0"/>
                  <a:cs typeface="ＭＳ Ｐゴシック" charset="0"/>
                </a:rPr>
                <a:t>even if this is not done, </a:t>
              </a:r>
              <a:r>
                <a:rPr lang="en-US" sz="1800" dirty="0">
                  <a:solidFill>
                    <a:srgbClr val="FF0000"/>
                  </a:solidFill>
                  <a:latin typeface="+mn-lt"/>
                  <a:ea typeface="ＭＳ Ｐゴシック" charset="0"/>
                  <a:cs typeface="ＭＳ Ｐゴシック" charset="0"/>
                </a:rPr>
                <a:t>since lower-cost nodes sort to the front.</a:t>
              </a:r>
            </a:p>
          </p:txBody>
        </p:sp>
        <p:cxnSp>
          <p:nvCxnSpPr>
            <p:cNvPr id="48" name="Straight Arrow Connector 47"/>
            <p:cNvCxnSpPr>
              <a:stCxn id="47" idx="0"/>
            </p:cNvCxnSpPr>
            <p:nvPr/>
          </p:nvCxnSpPr>
          <p:spPr>
            <a:xfrm flipV="1">
              <a:off x="3907575" y="4487864"/>
              <a:ext cx="290513" cy="287336"/>
            </a:xfrm>
            <a:prstGeom prst="straightConnector1">
              <a:avLst/>
            </a:prstGeom>
            <a:ln w="254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7" idx="0"/>
            </p:cNvCxnSpPr>
            <p:nvPr/>
          </p:nvCxnSpPr>
          <p:spPr>
            <a:xfrm flipH="1" flipV="1">
              <a:off x="3382115" y="4410076"/>
              <a:ext cx="525460" cy="365124"/>
            </a:xfrm>
            <a:prstGeom prst="straightConnector1">
              <a:avLst/>
            </a:prstGeom>
            <a:ln w="254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152400" y="2289175"/>
            <a:ext cx="2528888" cy="646113"/>
          </a:xfrm>
          <a:prstGeom prst="rect">
            <a:avLst/>
          </a:prstGeom>
          <a:noFill/>
        </p:spPr>
        <p:txBody>
          <a:bodyPr>
            <a:spAutoFit/>
          </a:bodyPr>
          <a:lstStyle/>
          <a:p>
            <a:pPr>
              <a:defRPr/>
            </a:pPr>
            <a:r>
              <a:rPr lang="en-US" sz="1800" dirty="0">
                <a:latin typeface="+mn-lt"/>
                <a:ea typeface="ＭＳ Ｐゴシック" charset="0"/>
                <a:cs typeface="ＭＳ Ｐゴシック" charset="0"/>
              </a:rPr>
              <a:t>Route finding problem. Steps labeled w/cost.</a:t>
            </a:r>
          </a:p>
        </p:txBody>
      </p:sp>
      <p:sp>
        <p:nvSpPr>
          <p:cNvPr id="62485" name="Title 1"/>
          <p:cNvSpPr>
            <a:spLocks noGrp="1"/>
          </p:cNvSpPr>
          <p:nvPr>
            <p:ph type="title"/>
          </p:nvPr>
        </p:nvSpPr>
        <p:spPr>
          <a:xfrm>
            <a:off x="374650" y="88900"/>
            <a:ext cx="8153400" cy="1020763"/>
          </a:xfrm>
        </p:spPr>
        <p:txBody>
          <a:bodyPr/>
          <a:lstStyle/>
          <a:p>
            <a:r>
              <a:rPr lang="en-US" altLang="en-US" smtClean="0">
                <a:ea typeface="ＭＳ Ｐゴシック" pitchFamily="34" charset="-128"/>
              </a:rPr>
              <a:t>Ex: Uniform-cost search</a:t>
            </a:r>
          </a:p>
        </p:txBody>
      </p:sp>
      <p:sp>
        <p:nvSpPr>
          <p:cNvPr id="62486" name="TextBox 49"/>
          <p:cNvSpPr txBox="1">
            <a:spLocks noChangeArrowheads="1"/>
          </p:cNvSpPr>
          <p:nvPr/>
        </p:nvSpPr>
        <p:spPr bwMode="auto">
          <a:xfrm>
            <a:off x="6407150" y="514350"/>
            <a:ext cx="273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000" b="1">
                <a:solidFill>
                  <a:schemeClr val="accent1"/>
                </a:solidFill>
                <a:latin typeface="Arial" pitchFamily="34" charset="0"/>
              </a:rPr>
              <a:t>(Search tree version)</a:t>
            </a:r>
          </a:p>
        </p:txBody>
      </p:sp>
      <p:grpSp>
        <p:nvGrpSpPr>
          <p:cNvPr id="23" name="Group 22"/>
          <p:cNvGrpSpPr/>
          <p:nvPr/>
        </p:nvGrpSpPr>
        <p:grpSpPr>
          <a:xfrm>
            <a:off x="2286000" y="3886200"/>
            <a:ext cx="1227138" cy="411956"/>
            <a:chOff x="2286000" y="3886200"/>
            <a:chExt cx="1227138" cy="411956"/>
          </a:xfrm>
        </p:grpSpPr>
        <p:cxnSp>
          <p:nvCxnSpPr>
            <p:cNvPr id="20" name="Straight Connector 19"/>
            <p:cNvCxnSpPr/>
            <p:nvPr/>
          </p:nvCxnSpPr>
          <p:spPr>
            <a:xfrm>
              <a:off x="2286000" y="3886200"/>
              <a:ext cx="1219200" cy="3810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2293938" y="3917156"/>
              <a:ext cx="1219200" cy="3810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2111375" y="1193800"/>
            <a:ext cx="569913" cy="369888"/>
          </a:xfrm>
          <a:prstGeom prst="rect">
            <a:avLst/>
          </a:prstGeom>
          <a:noFill/>
        </p:spPr>
        <p:txBody>
          <a:bodyPr>
            <a:spAutoFit/>
          </a:bodyPr>
          <a:lstStyle/>
          <a:p>
            <a:pPr>
              <a:defRPr/>
            </a:pPr>
            <a:r>
              <a:rPr lang="en-US" sz="1800" dirty="0">
                <a:latin typeface="+mn-lt"/>
                <a:ea typeface="ＭＳ Ｐゴシック" charset="0"/>
                <a:cs typeface="ＭＳ Ｐゴシック" charset="0"/>
              </a:rPr>
              <a:t>10</a:t>
            </a:r>
          </a:p>
        </p:txBody>
      </p:sp>
      <p:grpSp>
        <p:nvGrpSpPr>
          <p:cNvPr id="63491" name="Group 33"/>
          <p:cNvGrpSpPr>
            <a:grpSpLocks/>
          </p:cNvGrpSpPr>
          <p:nvPr/>
        </p:nvGrpSpPr>
        <p:grpSpPr bwMode="auto">
          <a:xfrm>
            <a:off x="868363" y="1219200"/>
            <a:ext cx="1719262" cy="1111250"/>
            <a:chOff x="868680" y="1219200"/>
            <a:chExt cx="1719072" cy="1110747"/>
          </a:xfrm>
        </p:grpSpPr>
        <p:grpSp>
          <p:nvGrpSpPr>
            <p:cNvPr id="63508" name="Group 26"/>
            <p:cNvGrpSpPr>
              <a:grpSpLocks/>
            </p:cNvGrpSpPr>
            <p:nvPr/>
          </p:nvGrpSpPr>
          <p:grpSpPr bwMode="auto">
            <a:xfrm>
              <a:off x="868680" y="1219200"/>
              <a:ext cx="1719072" cy="1069848"/>
              <a:chOff x="868680" y="1219200"/>
              <a:chExt cx="1719072" cy="1069848"/>
            </a:xfrm>
          </p:grpSpPr>
          <p:sp>
            <p:nvSpPr>
              <p:cNvPr id="4" name="Oval 3"/>
              <p:cNvSpPr/>
              <p:nvPr/>
            </p:nvSpPr>
            <p:spPr>
              <a:xfrm>
                <a:off x="914712" y="1600028"/>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S</a:t>
                </a:r>
              </a:p>
            </p:txBody>
          </p:sp>
          <p:sp>
            <p:nvSpPr>
              <p:cNvPr id="5" name="Oval 4"/>
              <p:cNvSpPr/>
              <p:nvPr/>
            </p:nvSpPr>
            <p:spPr>
              <a:xfrm>
                <a:off x="1600436" y="1219200"/>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A</a:t>
                </a:r>
              </a:p>
            </p:txBody>
          </p:sp>
          <p:sp>
            <p:nvSpPr>
              <p:cNvPr id="6" name="Oval 5"/>
              <p:cNvSpPr/>
              <p:nvPr/>
            </p:nvSpPr>
            <p:spPr>
              <a:xfrm>
                <a:off x="1600436" y="1600028"/>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B</a:t>
                </a:r>
              </a:p>
            </p:txBody>
          </p:sp>
          <p:sp>
            <p:nvSpPr>
              <p:cNvPr id="7" name="Oval 6"/>
              <p:cNvSpPr/>
              <p:nvPr/>
            </p:nvSpPr>
            <p:spPr>
              <a:xfrm>
                <a:off x="1600436" y="1984029"/>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C</a:t>
                </a:r>
              </a:p>
            </p:txBody>
          </p:sp>
          <p:sp>
            <p:nvSpPr>
              <p:cNvPr id="8" name="Oval 7"/>
              <p:cNvSpPr/>
              <p:nvPr/>
            </p:nvSpPr>
            <p:spPr>
              <a:xfrm>
                <a:off x="868680" y="1563532"/>
                <a:ext cx="380958" cy="3840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Rectangle 8"/>
              <p:cNvSpPr/>
              <p:nvPr/>
            </p:nvSpPr>
            <p:spPr>
              <a:xfrm>
                <a:off x="2286160" y="1600028"/>
                <a:ext cx="301592" cy="301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G</a:t>
                </a:r>
              </a:p>
            </p:txBody>
          </p:sp>
          <p:cxnSp>
            <p:nvCxnSpPr>
              <p:cNvPr id="11" name="Straight Connector 10"/>
              <p:cNvCxnSpPr>
                <a:stCxn id="8" idx="7"/>
                <a:endCxn id="5" idx="2"/>
              </p:cNvCxnSpPr>
              <p:nvPr/>
            </p:nvCxnSpPr>
            <p:spPr>
              <a:xfrm flipV="1">
                <a:off x="1194081" y="1371531"/>
                <a:ext cx="406355" cy="2475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6"/>
                <a:endCxn id="6" idx="2"/>
              </p:cNvCxnSpPr>
              <p:nvPr/>
            </p:nvCxnSpPr>
            <p:spPr>
              <a:xfrm flipV="1">
                <a:off x="1249638" y="1752359"/>
                <a:ext cx="350798" cy="3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5"/>
                <a:endCxn id="7" idx="2"/>
              </p:cNvCxnSpPr>
              <p:nvPr/>
            </p:nvCxnSpPr>
            <p:spPr>
              <a:xfrm>
                <a:off x="1194081" y="1891996"/>
                <a:ext cx="406355" cy="2443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0"/>
                <a:endCxn id="5" idx="6"/>
              </p:cNvCxnSpPr>
              <p:nvPr/>
            </p:nvCxnSpPr>
            <p:spPr>
              <a:xfrm flipH="1" flipV="1">
                <a:off x="1905202" y="1371531"/>
                <a:ext cx="531754" cy="2284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1"/>
                <a:endCxn id="6" idx="6"/>
              </p:cNvCxnSpPr>
              <p:nvPr/>
            </p:nvCxnSpPr>
            <p:spPr>
              <a:xfrm flipH="1">
                <a:off x="1905202" y="1750773"/>
                <a:ext cx="380958" cy="15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2"/>
                <a:endCxn id="7" idx="6"/>
              </p:cNvCxnSpPr>
              <p:nvPr/>
            </p:nvCxnSpPr>
            <p:spPr>
              <a:xfrm flipH="1">
                <a:off x="1905202" y="1901516"/>
                <a:ext cx="531754" cy="2348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160748" y="1219200"/>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1</a:t>
              </a:r>
            </a:p>
          </p:txBody>
        </p:sp>
        <p:sp>
          <p:nvSpPr>
            <p:cNvPr id="29" name="TextBox 28"/>
            <p:cNvSpPr txBox="1"/>
            <p:nvPr/>
          </p:nvSpPr>
          <p:spPr>
            <a:xfrm>
              <a:off x="1313131" y="1435002"/>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sp>
          <p:nvSpPr>
            <p:cNvPr id="30" name="TextBox 29"/>
            <p:cNvSpPr txBox="1"/>
            <p:nvPr/>
          </p:nvSpPr>
          <p:spPr>
            <a:xfrm>
              <a:off x="1067095" y="1952293"/>
              <a:ext cx="533341" cy="369721"/>
            </a:xfrm>
            <a:prstGeom prst="rect">
              <a:avLst/>
            </a:prstGeom>
            <a:noFill/>
          </p:spPr>
          <p:txBody>
            <a:bodyPr>
              <a:spAutoFit/>
            </a:bodyPr>
            <a:lstStyle/>
            <a:p>
              <a:pPr>
                <a:defRPr/>
              </a:pPr>
              <a:r>
                <a:rPr lang="en-US" sz="1800" dirty="0">
                  <a:latin typeface="+mn-lt"/>
                  <a:ea typeface="ＭＳ Ｐゴシック" charset="0"/>
                  <a:cs typeface="ＭＳ Ｐゴシック" charset="0"/>
                </a:rPr>
                <a:t>15</a:t>
              </a:r>
            </a:p>
          </p:txBody>
        </p:sp>
        <p:sp>
          <p:nvSpPr>
            <p:cNvPr id="32" name="TextBox 31"/>
            <p:cNvSpPr txBox="1"/>
            <p:nvPr/>
          </p:nvSpPr>
          <p:spPr>
            <a:xfrm>
              <a:off x="1906790" y="1419134"/>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sp>
          <p:nvSpPr>
            <p:cNvPr id="33" name="TextBox 32"/>
            <p:cNvSpPr txBox="1"/>
            <p:nvPr/>
          </p:nvSpPr>
          <p:spPr>
            <a:xfrm>
              <a:off x="2086157" y="1960227"/>
              <a:ext cx="304766" cy="369720"/>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grpSp>
      <p:sp>
        <p:nvSpPr>
          <p:cNvPr id="36" name="TextBox 35"/>
          <p:cNvSpPr txBox="1"/>
          <p:nvPr/>
        </p:nvSpPr>
        <p:spPr>
          <a:xfrm>
            <a:off x="2895600" y="1219200"/>
            <a:ext cx="5943600" cy="646113"/>
          </a:xfrm>
          <a:prstGeom prst="rect">
            <a:avLst/>
          </a:prstGeom>
          <a:noFill/>
        </p:spPr>
        <p:txBody>
          <a:bodyPr>
            <a:spAutoFit/>
          </a:bodyPr>
          <a:lstStyle/>
          <a:p>
            <a:pPr>
              <a:defRPr/>
            </a:pPr>
            <a:r>
              <a:rPr lang="en-US" sz="1800" dirty="0">
                <a:latin typeface="+mn-lt"/>
                <a:ea typeface="ＭＳ Ｐゴシック" charset="0"/>
                <a:cs typeface="ＭＳ Ｐゴシック" charset="0"/>
              </a:rPr>
              <a:t>Order of node expansion: </a:t>
            </a:r>
            <a:r>
              <a:rPr lang="en-US" sz="1800" u="sng" dirty="0">
                <a:latin typeface="+mn-lt"/>
                <a:ea typeface="ＭＳ Ｐゴシック" charset="0"/>
                <a:cs typeface="ＭＳ Ｐゴシック" charset="0"/>
              </a:rPr>
              <a:t> S A B G			</a:t>
            </a:r>
            <a:endParaRPr lang="en-US" sz="1800" dirty="0">
              <a:latin typeface="+mn-lt"/>
              <a:ea typeface="ＭＳ Ｐゴシック" charset="0"/>
              <a:cs typeface="ＭＳ Ｐゴシック" charset="0"/>
            </a:endParaRPr>
          </a:p>
          <a:p>
            <a:pPr>
              <a:defRPr/>
            </a:pPr>
            <a:r>
              <a:rPr lang="en-US" sz="1800" dirty="0">
                <a:latin typeface="+mn-lt"/>
                <a:ea typeface="ＭＳ Ｐゴシック" charset="0"/>
                <a:cs typeface="ＭＳ Ｐゴシック" charset="0"/>
              </a:rPr>
              <a:t>Path found: </a:t>
            </a:r>
            <a:r>
              <a:rPr lang="en-US" sz="1800" u="sng" dirty="0">
                <a:latin typeface="+mn-lt"/>
                <a:ea typeface="ＭＳ Ｐゴシック" charset="0"/>
                <a:cs typeface="ＭＳ Ｐゴシック" charset="0"/>
              </a:rPr>
              <a:t> S B G	</a:t>
            </a:r>
            <a:r>
              <a:rPr lang="en-US" sz="1800" dirty="0">
                <a:latin typeface="+mn-lt"/>
                <a:ea typeface="ＭＳ Ｐゴシック" charset="0"/>
                <a:cs typeface="ＭＳ Ｐゴシック" charset="0"/>
              </a:rPr>
              <a:t> Cost of path found: </a:t>
            </a:r>
            <a:r>
              <a:rPr lang="en-US" sz="1800" u="sng" dirty="0">
                <a:latin typeface="+mn-lt"/>
                <a:ea typeface="ＭＳ Ｐゴシック" charset="0"/>
                <a:cs typeface="ＭＳ Ｐゴシック" charset="0"/>
              </a:rPr>
              <a:t> 10	</a:t>
            </a:r>
            <a:endParaRPr lang="en-US" sz="1800" dirty="0">
              <a:latin typeface="+mn-lt"/>
              <a:ea typeface="ＭＳ Ｐゴシック" charset="0"/>
              <a:cs typeface="ＭＳ Ｐゴシック" charset="0"/>
            </a:endParaRPr>
          </a:p>
        </p:txBody>
      </p:sp>
      <p:sp>
        <p:nvSpPr>
          <p:cNvPr id="37" name="Oval 36"/>
          <p:cNvSpPr/>
          <p:nvPr/>
        </p:nvSpPr>
        <p:spPr>
          <a:xfrm>
            <a:off x="4119563" y="2289175"/>
            <a:ext cx="914400" cy="606425"/>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S</a:t>
            </a:r>
          </a:p>
          <a:p>
            <a:pPr algn="ctr">
              <a:defRPr/>
            </a:pPr>
            <a:r>
              <a:rPr lang="en-US" sz="1800" dirty="0">
                <a:solidFill>
                  <a:schemeClr val="tx1"/>
                </a:solidFill>
              </a:rPr>
              <a:t>g=0</a:t>
            </a:r>
          </a:p>
        </p:txBody>
      </p:sp>
      <p:sp>
        <p:nvSpPr>
          <p:cNvPr id="26" name="Oval 25"/>
          <p:cNvSpPr/>
          <p:nvPr/>
        </p:nvSpPr>
        <p:spPr>
          <a:xfrm>
            <a:off x="4119563" y="3048000"/>
            <a:ext cx="914400" cy="606425"/>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B</a:t>
            </a:r>
          </a:p>
          <a:p>
            <a:pPr algn="ctr">
              <a:defRPr/>
            </a:pPr>
            <a:r>
              <a:rPr lang="en-US" sz="1800" dirty="0">
                <a:solidFill>
                  <a:schemeClr val="tx1"/>
                </a:solidFill>
              </a:rPr>
              <a:t>g=5</a:t>
            </a:r>
          </a:p>
        </p:txBody>
      </p:sp>
      <p:sp>
        <p:nvSpPr>
          <p:cNvPr id="38" name="Oval 37"/>
          <p:cNvSpPr/>
          <p:nvPr/>
        </p:nvSpPr>
        <p:spPr>
          <a:xfrm>
            <a:off x="5797550" y="3048000"/>
            <a:ext cx="914400" cy="606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C</a:t>
            </a:r>
          </a:p>
          <a:p>
            <a:pPr algn="ctr">
              <a:defRPr/>
            </a:pPr>
            <a:r>
              <a:rPr lang="en-US" sz="1800" dirty="0">
                <a:solidFill>
                  <a:schemeClr val="tx1"/>
                </a:solidFill>
              </a:rPr>
              <a:t>g=15</a:t>
            </a:r>
          </a:p>
        </p:txBody>
      </p:sp>
      <p:sp>
        <p:nvSpPr>
          <p:cNvPr id="39" name="Oval 38"/>
          <p:cNvSpPr/>
          <p:nvPr/>
        </p:nvSpPr>
        <p:spPr>
          <a:xfrm>
            <a:off x="2446338" y="3048000"/>
            <a:ext cx="914400" cy="606425"/>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A</a:t>
            </a:r>
          </a:p>
          <a:p>
            <a:pPr algn="ctr">
              <a:defRPr/>
            </a:pPr>
            <a:r>
              <a:rPr lang="en-US" sz="1800" dirty="0">
                <a:solidFill>
                  <a:schemeClr val="tx1"/>
                </a:solidFill>
              </a:rPr>
              <a:t>g=1</a:t>
            </a:r>
          </a:p>
        </p:txBody>
      </p:sp>
      <p:cxnSp>
        <p:nvCxnSpPr>
          <p:cNvPr id="10" name="Straight Connector 9"/>
          <p:cNvCxnSpPr>
            <a:stCxn id="37" idx="3"/>
            <a:endCxn id="39" idx="7"/>
          </p:cNvCxnSpPr>
          <p:nvPr/>
        </p:nvCxnSpPr>
        <p:spPr>
          <a:xfrm flipH="1">
            <a:off x="3225800" y="2806700"/>
            <a:ext cx="1027113" cy="330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7" idx="4"/>
            <a:endCxn id="26" idx="0"/>
          </p:cNvCxnSpPr>
          <p:nvPr/>
        </p:nvCxnSpPr>
        <p:spPr>
          <a:xfrm>
            <a:off x="4576763" y="2895600"/>
            <a:ext cx="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7" idx="5"/>
            <a:endCxn id="38" idx="1"/>
          </p:cNvCxnSpPr>
          <p:nvPr/>
        </p:nvCxnSpPr>
        <p:spPr>
          <a:xfrm>
            <a:off x="4899025" y="2806700"/>
            <a:ext cx="1031875" cy="330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2451100" y="3803650"/>
            <a:ext cx="914400" cy="606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G</a:t>
            </a:r>
          </a:p>
          <a:p>
            <a:pPr algn="ctr">
              <a:defRPr/>
            </a:pPr>
            <a:r>
              <a:rPr lang="en-US" sz="1800" dirty="0">
                <a:solidFill>
                  <a:schemeClr val="tx1"/>
                </a:solidFill>
              </a:rPr>
              <a:t>g=11</a:t>
            </a:r>
          </a:p>
        </p:txBody>
      </p:sp>
      <p:cxnSp>
        <p:nvCxnSpPr>
          <p:cNvPr id="44" name="Straight Connector 43"/>
          <p:cNvCxnSpPr>
            <a:stCxn id="43" idx="0"/>
            <a:endCxn id="39" idx="4"/>
          </p:cNvCxnSpPr>
          <p:nvPr/>
        </p:nvCxnSpPr>
        <p:spPr>
          <a:xfrm flipH="1" flipV="1">
            <a:off x="2903538" y="3654425"/>
            <a:ext cx="4762" cy="1492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4119563" y="3803650"/>
            <a:ext cx="914400" cy="606425"/>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G</a:t>
            </a:r>
          </a:p>
          <a:p>
            <a:pPr algn="ctr">
              <a:defRPr/>
            </a:pPr>
            <a:r>
              <a:rPr lang="en-US" sz="1800" dirty="0">
                <a:solidFill>
                  <a:schemeClr val="tx1"/>
                </a:solidFill>
              </a:rPr>
              <a:t>g=10</a:t>
            </a:r>
          </a:p>
        </p:txBody>
      </p:sp>
      <p:cxnSp>
        <p:nvCxnSpPr>
          <p:cNvPr id="46" name="Straight Connector 45"/>
          <p:cNvCxnSpPr>
            <a:stCxn id="45" idx="0"/>
            <a:endCxn id="26" idx="4"/>
          </p:cNvCxnSpPr>
          <p:nvPr/>
        </p:nvCxnSpPr>
        <p:spPr>
          <a:xfrm flipV="1">
            <a:off x="4576763" y="3654425"/>
            <a:ext cx="0" cy="1492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3504" name="TextBox 46"/>
          <p:cNvSpPr txBox="1">
            <a:spLocks noChangeArrowheads="1"/>
          </p:cNvSpPr>
          <p:nvPr/>
        </p:nvSpPr>
        <p:spPr bwMode="auto">
          <a:xfrm>
            <a:off x="1630363" y="5029200"/>
            <a:ext cx="5761037" cy="120015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FF0000"/>
                </a:solidFill>
                <a:latin typeface="Arial" pitchFamily="34" charset="0"/>
              </a:rPr>
              <a:t>Technically, the goal node is not really expanded, because we do not generate the children of a goal node. It is listed in “Order of node expansion” only for your convenience, to see explicitly where it was found.</a:t>
            </a:r>
          </a:p>
        </p:txBody>
      </p:sp>
      <p:sp>
        <p:nvSpPr>
          <p:cNvPr id="42" name="TextBox 41"/>
          <p:cNvSpPr txBox="1"/>
          <p:nvPr/>
        </p:nvSpPr>
        <p:spPr>
          <a:xfrm>
            <a:off x="152400" y="2289175"/>
            <a:ext cx="2528888" cy="646113"/>
          </a:xfrm>
          <a:prstGeom prst="rect">
            <a:avLst/>
          </a:prstGeom>
          <a:noFill/>
        </p:spPr>
        <p:txBody>
          <a:bodyPr>
            <a:spAutoFit/>
          </a:bodyPr>
          <a:lstStyle/>
          <a:p>
            <a:pPr>
              <a:defRPr/>
            </a:pPr>
            <a:r>
              <a:rPr lang="en-US" sz="1800" dirty="0">
                <a:latin typeface="+mn-lt"/>
                <a:ea typeface="ＭＳ Ｐゴシック" charset="0"/>
                <a:cs typeface="ＭＳ Ｐゴシック" charset="0"/>
              </a:rPr>
              <a:t>Route finding problem. Steps labeled w/cost.</a:t>
            </a:r>
          </a:p>
        </p:txBody>
      </p:sp>
      <p:sp>
        <p:nvSpPr>
          <p:cNvPr id="63506" name="Title 1"/>
          <p:cNvSpPr>
            <a:spLocks noGrp="1"/>
          </p:cNvSpPr>
          <p:nvPr>
            <p:ph type="title"/>
          </p:nvPr>
        </p:nvSpPr>
        <p:spPr>
          <a:xfrm>
            <a:off x="374650" y="88900"/>
            <a:ext cx="8153400" cy="1020763"/>
          </a:xfrm>
        </p:spPr>
        <p:txBody>
          <a:bodyPr/>
          <a:lstStyle/>
          <a:p>
            <a:r>
              <a:rPr lang="en-US" altLang="en-US" smtClean="0">
                <a:ea typeface="ＭＳ Ｐゴシック" pitchFamily="34" charset="-128"/>
              </a:rPr>
              <a:t>Ex: Uniform-cost search</a:t>
            </a:r>
          </a:p>
        </p:txBody>
      </p:sp>
      <p:sp>
        <p:nvSpPr>
          <p:cNvPr id="63507" name="TextBox 46"/>
          <p:cNvSpPr txBox="1">
            <a:spLocks noChangeArrowheads="1"/>
          </p:cNvSpPr>
          <p:nvPr/>
        </p:nvSpPr>
        <p:spPr bwMode="auto">
          <a:xfrm>
            <a:off x="6407150" y="514350"/>
            <a:ext cx="273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000" b="1">
                <a:solidFill>
                  <a:schemeClr val="accent1"/>
                </a:solidFill>
                <a:latin typeface="Arial" pitchFamily="34" charset="0"/>
              </a:rPr>
              <a:t>(Search tree version)</a:t>
            </a:r>
          </a:p>
        </p:txBody>
      </p:sp>
      <p:grpSp>
        <p:nvGrpSpPr>
          <p:cNvPr id="47" name="Group 46"/>
          <p:cNvGrpSpPr/>
          <p:nvPr/>
        </p:nvGrpSpPr>
        <p:grpSpPr>
          <a:xfrm>
            <a:off x="2286000" y="3886200"/>
            <a:ext cx="1227138" cy="411956"/>
            <a:chOff x="2286000" y="3886200"/>
            <a:chExt cx="1227138" cy="411956"/>
          </a:xfrm>
        </p:grpSpPr>
        <p:cxnSp>
          <p:nvCxnSpPr>
            <p:cNvPr id="48" name="Straight Connector 47"/>
            <p:cNvCxnSpPr/>
            <p:nvPr/>
          </p:nvCxnSpPr>
          <p:spPr>
            <a:xfrm>
              <a:off x="2286000" y="3886200"/>
              <a:ext cx="1219200" cy="3810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2293938" y="3917156"/>
              <a:ext cx="1219200" cy="3810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2111375" y="1193800"/>
            <a:ext cx="569913" cy="369888"/>
          </a:xfrm>
          <a:prstGeom prst="rect">
            <a:avLst/>
          </a:prstGeom>
          <a:noFill/>
        </p:spPr>
        <p:txBody>
          <a:bodyPr>
            <a:spAutoFit/>
          </a:bodyPr>
          <a:lstStyle/>
          <a:p>
            <a:pPr>
              <a:defRPr/>
            </a:pPr>
            <a:r>
              <a:rPr lang="en-US" sz="1800" dirty="0">
                <a:latin typeface="+mn-lt"/>
                <a:ea typeface="ＭＳ Ｐゴシック" charset="0"/>
                <a:cs typeface="ＭＳ Ｐゴシック" charset="0"/>
              </a:rPr>
              <a:t>10</a:t>
            </a:r>
          </a:p>
        </p:txBody>
      </p:sp>
      <p:grpSp>
        <p:nvGrpSpPr>
          <p:cNvPr id="64515" name="Group 33"/>
          <p:cNvGrpSpPr>
            <a:grpSpLocks/>
          </p:cNvGrpSpPr>
          <p:nvPr/>
        </p:nvGrpSpPr>
        <p:grpSpPr bwMode="auto">
          <a:xfrm>
            <a:off x="868363" y="1219200"/>
            <a:ext cx="1719262" cy="1111250"/>
            <a:chOff x="868680" y="1219200"/>
            <a:chExt cx="1719072" cy="1110747"/>
          </a:xfrm>
        </p:grpSpPr>
        <p:grpSp>
          <p:nvGrpSpPr>
            <p:cNvPr id="64521" name="Group 26"/>
            <p:cNvGrpSpPr>
              <a:grpSpLocks/>
            </p:cNvGrpSpPr>
            <p:nvPr/>
          </p:nvGrpSpPr>
          <p:grpSpPr bwMode="auto">
            <a:xfrm>
              <a:off x="868680" y="1219200"/>
              <a:ext cx="1719072" cy="1069848"/>
              <a:chOff x="868680" y="1219200"/>
              <a:chExt cx="1719072" cy="1069848"/>
            </a:xfrm>
          </p:grpSpPr>
          <p:sp>
            <p:nvSpPr>
              <p:cNvPr id="4" name="Oval 3"/>
              <p:cNvSpPr/>
              <p:nvPr/>
            </p:nvSpPr>
            <p:spPr>
              <a:xfrm>
                <a:off x="914712" y="1600028"/>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S</a:t>
                </a:r>
              </a:p>
            </p:txBody>
          </p:sp>
          <p:sp>
            <p:nvSpPr>
              <p:cNvPr id="5" name="Oval 4"/>
              <p:cNvSpPr/>
              <p:nvPr/>
            </p:nvSpPr>
            <p:spPr>
              <a:xfrm>
                <a:off x="1600436" y="1219200"/>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A</a:t>
                </a:r>
              </a:p>
            </p:txBody>
          </p:sp>
          <p:sp>
            <p:nvSpPr>
              <p:cNvPr id="6" name="Oval 5"/>
              <p:cNvSpPr/>
              <p:nvPr/>
            </p:nvSpPr>
            <p:spPr>
              <a:xfrm>
                <a:off x="1600436" y="1600028"/>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B</a:t>
                </a:r>
              </a:p>
            </p:txBody>
          </p:sp>
          <p:sp>
            <p:nvSpPr>
              <p:cNvPr id="7" name="Oval 6"/>
              <p:cNvSpPr/>
              <p:nvPr/>
            </p:nvSpPr>
            <p:spPr>
              <a:xfrm>
                <a:off x="1600436" y="1984029"/>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C</a:t>
                </a:r>
              </a:p>
            </p:txBody>
          </p:sp>
          <p:sp>
            <p:nvSpPr>
              <p:cNvPr id="8" name="Oval 7"/>
              <p:cNvSpPr/>
              <p:nvPr/>
            </p:nvSpPr>
            <p:spPr>
              <a:xfrm>
                <a:off x="868680" y="1563532"/>
                <a:ext cx="380958" cy="3840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Rectangle 8"/>
              <p:cNvSpPr/>
              <p:nvPr/>
            </p:nvSpPr>
            <p:spPr>
              <a:xfrm>
                <a:off x="2286160" y="1600028"/>
                <a:ext cx="301592" cy="301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G</a:t>
                </a:r>
              </a:p>
            </p:txBody>
          </p:sp>
          <p:cxnSp>
            <p:nvCxnSpPr>
              <p:cNvPr id="11" name="Straight Connector 10"/>
              <p:cNvCxnSpPr>
                <a:stCxn id="8" idx="7"/>
                <a:endCxn id="5" idx="2"/>
              </p:cNvCxnSpPr>
              <p:nvPr/>
            </p:nvCxnSpPr>
            <p:spPr>
              <a:xfrm flipV="1">
                <a:off x="1194081" y="1371531"/>
                <a:ext cx="406355" cy="2475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6"/>
                <a:endCxn id="6" idx="2"/>
              </p:cNvCxnSpPr>
              <p:nvPr/>
            </p:nvCxnSpPr>
            <p:spPr>
              <a:xfrm flipV="1">
                <a:off x="1249638" y="1752359"/>
                <a:ext cx="350798" cy="3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5"/>
                <a:endCxn id="7" idx="2"/>
              </p:cNvCxnSpPr>
              <p:nvPr/>
            </p:nvCxnSpPr>
            <p:spPr>
              <a:xfrm>
                <a:off x="1194081" y="1891996"/>
                <a:ext cx="406355" cy="2443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0"/>
                <a:endCxn id="5" idx="6"/>
              </p:cNvCxnSpPr>
              <p:nvPr/>
            </p:nvCxnSpPr>
            <p:spPr>
              <a:xfrm flipH="1" flipV="1">
                <a:off x="1905202" y="1371531"/>
                <a:ext cx="531754" cy="2284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1"/>
                <a:endCxn id="6" idx="6"/>
              </p:cNvCxnSpPr>
              <p:nvPr/>
            </p:nvCxnSpPr>
            <p:spPr>
              <a:xfrm flipH="1">
                <a:off x="1905202" y="1750773"/>
                <a:ext cx="380958" cy="15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2"/>
                <a:endCxn id="7" idx="6"/>
              </p:cNvCxnSpPr>
              <p:nvPr/>
            </p:nvCxnSpPr>
            <p:spPr>
              <a:xfrm flipH="1">
                <a:off x="1905202" y="1901516"/>
                <a:ext cx="531754" cy="2348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160748" y="1219200"/>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1</a:t>
              </a:r>
            </a:p>
          </p:txBody>
        </p:sp>
        <p:sp>
          <p:nvSpPr>
            <p:cNvPr id="29" name="TextBox 28"/>
            <p:cNvSpPr txBox="1"/>
            <p:nvPr/>
          </p:nvSpPr>
          <p:spPr>
            <a:xfrm>
              <a:off x="1313131" y="1435002"/>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sp>
          <p:nvSpPr>
            <p:cNvPr id="30" name="TextBox 29"/>
            <p:cNvSpPr txBox="1"/>
            <p:nvPr/>
          </p:nvSpPr>
          <p:spPr>
            <a:xfrm>
              <a:off x="1067095" y="1952293"/>
              <a:ext cx="533341" cy="369721"/>
            </a:xfrm>
            <a:prstGeom prst="rect">
              <a:avLst/>
            </a:prstGeom>
            <a:noFill/>
          </p:spPr>
          <p:txBody>
            <a:bodyPr>
              <a:spAutoFit/>
            </a:bodyPr>
            <a:lstStyle/>
            <a:p>
              <a:pPr>
                <a:defRPr/>
              </a:pPr>
              <a:r>
                <a:rPr lang="en-US" sz="1800" dirty="0">
                  <a:latin typeface="+mn-lt"/>
                  <a:ea typeface="ＭＳ Ｐゴシック" charset="0"/>
                  <a:cs typeface="ＭＳ Ｐゴシック" charset="0"/>
                </a:rPr>
                <a:t>15</a:t>
              </a:r>
            </a:p>
          </p:txBody>
        </p:sp>
        <p:sp>
          <p:nvSpPr>
            <p:cNvPr id="32" name="TextBox 31"/>
            <p:cNvSpPr txBox="1"/>
            <p:nvPr/>
          </p:nvSpPr>
          <p:spPr>
            <a:xfrm>
              <a:off x="1906790" y="1419134"/>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sp>
          <p:nvSpPr>
            <p:cNvPr id="33" name="TextBox 32"/>
            <p:cNvSpPr txBox="1"/>
            <p:nvPr/>
          </p:nvSpPr>
          <p:spPr>
            <a:xfrm>
              <a:off x="2086157" y="1960227"/>
              <a:ext cx="304766" cy="369720"/>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grpSp>
      <p:sp>
        <p:nvSpPr>
          <p:cNvPr id="36" name="TextBox 35"/>
          <p:cNvSpPr txBox="1"/>
          <p:nvPr/>
        </p:nvSpPr>
        <p:spPr>
          <a:xfrm>
            <a:off x="2895600" y="1219200"/>
            <a:ext cx="5943600" cy="646113"/>
          </a:xfrm>
          <a:prstGeom prst="rect">
            <a:avLst/>
          </a:prstGeom>
          <a:noFill/>
        </p:spPr>
        <p:txBody>
          <a:bodyPr>
            <a:spAutoFit/>
          </a:bodyPr>
          <a:lstStyle/>
          <a:p>
            <a:pPr>
              <a:defRPr/>
            </a:pPr>
            <a:r>
              <a:rPr lang="en-US" sz="1800" dirty="0">
                <a:latin typeface="+mn-lt"/>
                <a:ea typeface="ＭＳ Ｐゴシック" charset="0"/>
                <a:cs typeface="ＭＳ Ｐゴシック" charset="0"/>
              </a:rPr>
              <a:t>Order of node expansion: </a:t>
            </a:r>
            <a:r>
              <a:rPr lang="en-US" sz="1800" u="sng" dirty="0">
                <a:latin typeface="+mn-lt"/>
                <a:ea typeface="ＭＳ Ｐゴシック" charset="0"/>
                <a:cs typeface="ＭＳ Ｐゴシック" charset="0"/>
              </a:rPr>
              <a:t>				</a:t>
            </a:r>
            <a:endParaRPr lang="en-US" sz="1800" dirty="0">
              <a:latin typeface="+mn-lt"/>
              <a:ea typeface="ＭＳ Ｐゴシック" charset="0"/>
              <a:cs typeface="ＭＳ Ｐゴシック" charset="0"/>
            </a:endParaRPr>
          </a:p>
          <a:p>
            <a:pPr>
              <a:defRPr/>
            </a:pPr>
            <a:r>
              <a:rPr lang="en-US" sz="1800" dirty="0">
                <a:latin typeface="+mn-lt"/>
                <a:ea typeface="ＭＳ Ｐゴシック" charset="0"/>
                <a:cs typeface="ＭＳ Ｐゴシック" charset="0"/>
              </a:rPr>
              <a:t>Path found: </a:t>
            </a:r>
            <a:r>
              <a:rPr lang="en-US" sz="1800" u="sng" dirty="0">
                <a:latin typeface="+mn-lt"/>
                <a:ea typeface="ＭＳ Ｐゴシック" charset="0"/>
                <a:cs typeface="ＭＳ Ｐゴシック" charset="0"/>
              </a:rPr>
              <a:t>		</a:t>
            </a:r>
            <a:r>
              <a:rPr lang="en-US" sz="1800" dirty="0">
                <a:latin typeface="+mn-lt"/>
                <a:ea typeface="ＭＳ Ｐゴシック" charset="0"/>
                <a:cs typeface="ＭＳ Ｐゴシック" charset="0"/>
              </a:rPr>
              <a:t> Cost of path found: </a:t>
            </a:r>
            <a:r>
              <a:rPr lang="en-US" sz="1800" u="sng" dirty="0">
                <a:latin typeface="+mn-lt"/>
                <a:ea typeface="ＭＳ Ｐゴシック" charset="0"/>
                <a:cs typeface="ＭＳ Ｐゴシック" charset="0"/>
              </a:rPr>
              <a:t>	</a:t>
            </a:r>
            <a:endParaRPr lang="en-US" sz="1800" dirty="0">
              <a:latin typeface="+mn-lt"/>
              <a:ea typeface="ＭＳ Ｐゴシック" charset="0"/>
              <a:cs typeface="ＭＳ Ｐゴシック" charset="0"/>
            </a:endParaRPr>
          </a:p>
        </p:txBody>
      </p:sp>
      <p:sp>
        <p:nvSpPr>
          <p:cNvPr id="2" name="TextBox 1"/>
          <p:cNvSpPr txBox="1"/>
          <p:nvPr/>
        </p:nvSpPr>
        <p:spPr>
          <a:xfrm>
            <a:off x="885825" y="3800475"/>
            <a:ext cx="7696200" cy="1200150"/>
          </a:xfrm>
          <a:prstGeom prst="rect">
            <a:avLst/>
          </a:prstGeom>
          <a:noFill/>
        </p:spPr>
        <p:txBody>
          <a:bodyPr>
            <a:spAutoFit/>
          </a:bodyPr>
          <a:lstStyle/>
          <a:p>
            <a:pPr>
              <a:defRPr/>
            </a:pPr>
            <a:r>
              <a:rPr lang="en-US" sz="1800" dirty="0">
                <a:latin typeface="+mn-lt"/>
                <a:ea typeface="ＭＳ Ｐゴシック" charset="0"/>
                <a:cs typeface="ＭＳ Ｐゴシック" charset="0"/>
              </a:rPr>
              <a:t>Expanded:</a:t>
            </a:r>
          </a:p>
          <a:p>
            <a:pPr>
              <a:defRPr/>
            </a:pPr>
            <a:r>
              <a:rPr lang="en-US" sz="1800" dirty="0">
                <a:latin typeface="+mn-lt"/>
                <a:ea typeface="ＭＳ Ｐゴシック" charset="0"/>
                <a:cs typeface="ＭＳ Ｐゴシック" charset="0"/>
              </a:rPr>
              <a:t>Next:</a:t>
            </a:r>
          </a:p>
          <a:p>
            <a:pPr>
              <a:defRPr/>
            </a:pPr>
            <a:r>
              <a:rPr lang="en-US" sz="1800" dirty="0">
                <a:latin typeface="+mn-lt"/>
                <a:ea typeface="ＭＳ Ｐゴシック" charset="0"/>
                <a:cs typeface="ＭＳ Ｐゴシック" charset="0"/>
              </a:rPr>
              <a:t>Children:</a:t>
            </a:r>
          </a:p>
          <a:p>
            <a:pPr>
              <a:defRPr/>
            </a:pPr>
            <a:r>
              <a:rPr lang="en-US" sz="1800" dirty="0">
                <a:latin typeface="+mn-lt"/>
                <a:ea typeface="ＭＳ Ｐゴシック" charset="0"/>
                <a:cs typeface="ＭＳ Ｐゴシック" charset="0"/>
              </a:rPr>
              <a:t>Queue: S/g=0</a:t>
            </a:r>
          </a:p>
        </p:txBody>
      </p:sp>
      <p:sp>
        <p:nvSpPr>
          <p:cNvPr id="26" name="TextBox 25"/>
          <p:cNvSpPr txBox="1"/>
          <p:nvPr/>
        </p:nvSpPr>
        <p:spPr>
          <a:xfrm>
            <a:off x="152400" y="2289175"/>
            <a:ext cx="2528888" cy="646113"/>
          </a:xfrm>
          <a:prstGeom prst="rect">
            <a:avLst/>
          </a:prstGeom>
          <a:noFill/>
        </p:spPr>
        <p:txBody>
          <a:bodyPr>
            <a:spAutoFit/>
          </a:bodyPr>
          <a:lstStyle/>
          <a:p>
            <a:pPr>
              <a:defRPr/>
            </a:pPr>
            <a:r>
              <a:rPr lang="en-US" sz="1800" dirty="0">
                <a:latin typeface="+mn-lt"/>
                <a:ea typeface="ＭＳ Ｐゴシック" charset="0"/>
                <a:cs typeface="ＭＳ Ｐゴシック" charset="0"/>
              </a:rPr>
              <a:t>Route finding problem. Steps labeled w/cost.</a:t>
            </a:r>
          </a:p>
        </p:txBody>
      </p:sp>
      <p:sp>
        <p:nvSpPr>
          <p:cNvPr id="64519" name="Title 9"/>
          <p:cNvSpPr>
            <a:spLocks noGrp="1"/>
          </p:cNvSpPr>
          <p:nvPr>
            <p:ph type="title"/>
          </p:nvPr>
        </p:nvSpPr>
        <p:spPr>
          <a:xfrm>
            <a:off x="374650" y="88900"/>
            <a:ext cx="8153400" cy="1020763"/>
          </a:xfrm>
        </p:spPr>
        <p:txBody>
          <a:bodyPr/>
          <a:lstStyle/>
          <a:p>
            <a:r>
              <a:rPr lang="en-US" altLang="en-US" smtClean="0">
                <a:ea typeface="ＭＳ Ｐゴシック" pitchFamily="34" charset="-128"/>
              </a:rPr>
              <a:t>Ex: Uniform-cost search</a:t>
            </a:r>
          </a:p>
        </p:txBody>
      </p:sp>
      <p:sp>
        <p:nvSpPr>
          <p:cNvPr id="64520" name="TextBox 26"/>
          <p:cNvSpPr txBox="1">
            <a:spLocks noChangeArrowheads="1"/>
          </p:cNvSpPr>
          <p:nvPr/>
        </p:nvSpPr>
        <p:spPr bwMode="auto">
          <a:xfrm>
            <a:off x="6172200" y="514350"/>
            <a:ext cx="2959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000" b="1">
                <a:solidFill>
                  <a:schemeClr val="accent1"/>
                </a:solidFill>
                <a:latin typeface="Arial" pitchFamily="34" charset="0"/>
              </a:rPr>
              <a:t>(Virtual queue version)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2111375" y="1193800"/>
            <a:ext cx="569913" cy="369888"/>
          </a:xfrm>
          <a:prstGeom prst="rect">
            <a:avLst/>
          </a:prstGeom>
          <a:noFill/>
        </p:spPr>
        <p:txBody>
          <a:bodyPr>
            <a:spAutoFit/>
          </a:bodyPr>
          <a:lstStyle/>
          <a:p>
            <a:pPr>
              <a:defRPr/>
            </a:pPr>
            <a:r>
              <a:rPr lang="en-US" sz="1800" dirty="0">
                <a:latin typeface="+mn-lt"/>
                <a:ea typeface="ＭＳ Ｐゴシック" charset="0"/>
                <a:cs typeface="ＭＳ Ｐゴシック" charset="0"/>
              </a:rPr>
              <a:t>10</a:t>
            </a:r>
          </a:p>
        </p:txBody>
      </p:sp>
      <p:grpSp>
        <p:nvGrpSpPr>
          <p:cNvPr id="65539" name="Group 33"/>
          <p:cNvGrpSpPr>
            <a:grpSpLocks/>
          </p:cNvGrpSpPr>
          <p:nvPr/>
        </p:nvGrpSpPr>
        <p:grpSpPr bwMode="auto">
          <a:xfrm>
            <a:off x="868363" y="1219200"/>
            <a:ext cx="1719262" cy="1111250"/>
            <a:chOff x="868680" y="1219200"/>
            <a:chExt cx="1719072" cy="1110747"/>
          </a:xfrm>
        </p:grpSpPr>
        <p:grpSp>
          <p:nvGrpSpPr>
            <p:cNvPr id="65547" name="Group 26"/>
            <p:cNvGrpSpPr>
              <a:grpSpLocks/>
            </p:cNvGrpSpPr>
            <p:nvPr/>
          </p:nvGrpSpPr>
          <p:grpSpPr bwMode="auto">
            <a:xfrm>
              <a:off x="868680" y="1219200"/>
              <a:ext cx="1719072" cy="1069848"/>
              <a:chOff x="868680" y="1219200"/>
              <a:chExt cx="1719072" cy="1069848"/>
            </a:xfrm>
          </p:grpSpPr>
          <p:sp>
            <p:nvSpPr>
              <p:cNvPr id="4" name="Oval 3"/>
              <p:cNvSpPr/>
              <p:nvPr/>
            </p:nvSpPr>
            <p:spPr>
              <a:xfrm>
                <a:off x="914712" y="1600028"/>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S</a:t>
                </a:r>
              </a:p>
            </p:txBody>
          </p:sp>
          <p:sp>
            <p:nvSpPr>
              <p:cNvPr id="5" name="Oval 4"/>
              <p:cNvSpPr/>
              <p:nvPr/>
            </p:nvSpPr>
            <p:spPr>
              <a:xfrm>
                <a:off x="1600436" y="1219200"/>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A</a:t>
                </a:r>
              </a:p>
            </p:txBody>
          </p:sp>
          <p:sp>
            <p:nvSpPr>
              <p:cNvPr id="6" name="Oval 5"/>
              <p:cNvSpPr/>
              <p:nvPr/>
            </p:nvSpPr>
            <p:spPr>
              <a:xfrm>
                <a:off x="1600436" y="1600028"/>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B</a:t>
                </a:r>
              </a:p>
            </p:txBody>
          </p:sp>
          <p:sp>
            <p:nvSpPr>
              <p:cNvPr id="7" name="Oval 6"/>
              <p:cNvSpPr/>
              <p:nvPr/>
            </p:nvSpPr>
            <p:spPr>
              <a:xfrm>
                <a:off x="1600436" y="1984029"/>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C</a:t>
                </a:r>
              </a:p>
            </p:txBody>
          </p:sp>
          <p:sp>
            <p:nvSpPr>
              <p:cNvPr id="8" name="Oval 7"/>
              <p:cNvSpPr/>
              <p:nvPr/>
            </p:nvSpPr>
            <p:spPr>
              <a:xfrm>
                <a:off x="868680" y="1563532"/>
                <a:ext cx="380958" cy="3840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Rectangle 8"/>
              <p:cNvSpPr/>
              <p:nvPr/>
            </p:nvSpPr>
            <p:spPr>
              <a:xfrm>
                <a:off x="2286160" y="1600028"/>
                <a:ext cx="301592" cy="301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G</a:t>
                </a:r>
              </a:p>
            </p:txBody>
          </p:sp>
          <p:cxnSp>
            <p:nvCxnSpPr>
              <p:cNvPr id="11" name="Straight Connector 10"/>
              <p:cNvCxnSpPr>
                <a:stCxn id="8" idx="7"/>
                <a:endCxn id="5" idx="2"/>
              </p:cNvCxnSpPr>
              <p:nvPr/>
            </p:nvCxnSpPr>
            <p:spPr>
              <a:xfrm flipV="1">
                <a:off x="1194081" y="1371531"/>
                <a:ext cx="406355" cy="2475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6"/>
                <a:endCxn id="6" idx="2"/>
              </p:cNvCxnSpPr>
              <p:nvPr/>
            </p:nvCxnSpPr>
            <p:spPr>
              <a:xfrm flipV="1">
                <a:off x="1249638" y="1752359"/>
                <a:ext cx="350798" cy="3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5"/>
                <a:endCxn id="7" idx="2"/>
              </p:cNvCxnSpPr>
              <p:nvPr/>
            </p:nvCxnSpPr>
            <p:spPr>
              <a:xfrm>
                <a:off x="1194081" y="1891996"/>
                <a:ext cx="406355" cy="2443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0"/>
                <a:endCxn id="5" idx="6"/>
              </p:cNvCxnSpPr>
              <p:nvPr/>
            </p:nvCxnSpPr>
            <p:spPr>
              <a:xfrm flipH="1" flipV="1">
                <a:off x="1905202" y="1371531"/>
                <a:ext cx="531754" cy="2284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1"/>
                <a:endCxn id="6" idx="6"/>
              </p:cNvCxnSpPr>
              <p:nvPr/>
            </p:nvCxnSpPr>
            <p:spPr>
              <a:xfrm flipH="1">
                <a:off x="1905202" y="1750773"/>
                <a:ext cx="380958" cy="15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2"/>
                <a:endCxn id="7" idx="6"/>
              </p:cNvCxnSpPr>
              <p:nvPr/>
            </p:nvCxnSpPr>
            <p:spPr>
              <a:xfrm flipH="1">
                <a:off x="1905202" y="1901516"/>
                <a:ext cx="531754" cy="2348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160748" y="1219200"/>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1</a:t>
              </a:r>
            </a:p>
          </p:txBody>
        </p:sp>
        <p:sp>
          <p:nvSpPr>
            <p:cNvPr id="29" name="TextBox 28"/>
            <p:cNvSpPr txBox="1"/>
            <p:nvPr/>
          </p:nvSpPr>
          <p:spPr>
            <a:xfrm>
              <a:off x="1313131" y="1435002"/>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sp>
          <p:nvSpPr>
            <p:cNvPr id="30" name="TextBox 29"/>
            <p:cNvSpPr txBox="1"/>
            <p:nvPr/>
          </p:nvSpPr>
          <p:spPr>
            <a:xfrm>
              <a:off x="1067095" y="1952293"/>
              <a:ext cx="533341" cy="369721"/>
            </a:xfrm>
            <a:prstGeom prst="rect">
              <a:avLst/>
            </a:prstGeom>
            <a:noFill/>
          </p:spPr>
          <p:txBody>
            <a:bodyPr>
              <a:spAutoFit/>
            </a:bodyPr>
            <a:lstStyle/>
            <a:p>
              <a:pPr>
                <a:defRPr/>
              </a:pPr>
              <a:r>
                <a:rPr lang="en-US" sz="1800" dirty="0">
                  <a:latin typeface="+mn-lt"/>
                  <a:ea typeface="ＭＳ Ｐゴシック" charset="0"/>
                  <a:cs typeface="ＭＳ Ｐゴシック" charset="0"/>
                </a:rPr>
                <a:t>15</a:t>
              </a:r>
            </a:p>
          </p:txBody>
        </p:sp>
        <p:sp>
          <p:nvSpPr>
            <p:cNvPr id="32" name="TextBox 31"/>
            <p:cNvSpPr txBox="1"/>
            <p:nvPr/>
          </p:nvSpPr>
          <p:spPr>
            <a:xfrm>
              <a:off x="1906790" y="1419134"/>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sp>
          <p:nvSpPr>
            <p:cNvPr id="33" name="TextBox 32"/>
            <p:cNvSpPr txBox="1"/>
            <p:nvPr/>
          </p:nvSpPr>
          <p:spPr>
            <a:xfrm>
              <a:off x="2086157" y="1960227"/>
              <a:ext cx="304766" cy="369720"/>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grpSp>
      <p:sp>
        <p:nvSpPr>
          <p:cNvPr id="36" name="TextBox 35"/>
          <p:cNvSpPr txBox="1"/>
          <p:nvPr/>
        </p:nvSpPr>
        <p:spPr>
          <a:xfrm>
            <a:off x="2895600" y="1219200"/>
            <a:ext cx="5943600" cy="646113"/>
          </a:xfrm>
          <a:prstGeom prst="rect">
            <a:avLst/>
          </a:prstGeom>
          <a:noFill/>
        </p:spPr>
        <p:txBody>
          <a:bodyPr>
            <a:spAutoFit/>
          </a:bodyPr>
          <a:lstStyle/>
          <a:p>
            <a:pPr>
              <a:defRPr/>
            </a:pPr>
            <a:r>
              <a:rPr lang="en-US" sz="1800" dirty="0">
                <a:latin typeface="+mn-lt"/>
                <a:ea typeface="ＭＳ Ｐゴシック" charset="0"/>
                <a:cs typeface="ＭＳ Ｐゴシック" charset="0"/>
              </a:rPr>
              <a:t>Order of node expansion: </a:t>
            </a:r>
            <a:r>
              <a:rPr lang="en-US" sz="1800" u="sng" dirty="0">
                <a:latin typeface="+mn-lt"/>
                <a:ea typeface="ＭＳ Ｐゴシック" charset="0"/>
                <a:cs typeface="ＭＳ Ｐゴシック" charset="0"/>
              </a:rPr>
              <a:t>	S			</a:t>
            </a:r>
            <a:endParaRPr lang="en-US" sz="1800" dirty="0">
              <a:latin typeface="+mn-lt"/>
              <a:ea typeface="ＭＳ Ｐゴシック" charset="0"/>
              <a:cs typeface="ＭＳ Ｐゴシック" charset="0"/>
            </a:endParaRPr>
          </a:p>
          <a:p>
            <a:pPr>
              <a:defRPr/>
            </a:pPr>
            <a:r>
              <a:rPr lang="en-US" sz="1800" dirty="0">
                <a:latin typeface="+mn-lt"/>
                <a:ea typeface="ＭＳ Ｐゴシック" charset="0"/>
                <a:cs typeface="ＭＳ Ｐゴシック" charset="0"/>
              </a:rPr>
              <a:t>Path found: </a:t>
            </a:r>
            <a:r>
              <a:rPr lang="en-US" sz="1800" u="sng" dirty="0">
                <a:latin typeface="+mn-lt"/>
                <a:ea typeface="ＭＳ Ｐゴシック" charset="0"/>
                <a:cs typeface="ＭＳ Ｐゴシック" charset="0"/>
              </a:rPr>
              <a:t>		</a:t>
            </a:r>
            <a:r>
              <a:rPr lang="en-US" sz="1800" dirty="0">
                <a:latin typeface="+mn-lt"/>
                <a:ea typeface="ＭＳ Ｐゴシック" charset="0"/>
                <a:cs typeface="ＭＳ Ｐゴシック" charset="0"/>
              </a:rPr>
              <a:t> Cost of path found: </a:t>
            </a:r>
            <a:r>
              <a:rPr lang="en-US" sz="1800" u="sng" dirty="0">
                <a:latin typeface="+mn-lt"/>
                <a:ea typeface="ＭＳ Ｐゴシック" charset="0"/>
                <a:cs typeface="ＭＳ Ｐゴシック" charset="0"/>
              </a:rPr>
              <a:t>	</a:t>
            </a:r>
            <a:endParaRPr lang="en-US" sz="1800" dirty="0">
              <a:latin typeface="+mn-lt"/>
              <a:ea typeface="ＭＳ Ｐゴシック" charset="0"/>
              <a:cs typeface="ＭＳ Ｐゴシック" charset="0"/>
            </a:endParaRPr>
          </a:p>
        </p:txBody>
      </p:sp>
      <p:sp>
        <p:nvSpPr>
          <p:cNvPr id="2" name="TextBox 1"/>
          <p:cNvSpPr txBox="1"/>
          <p:nvPr/>
        </p:nvSpPr>
        <p:spPr>
          <a:xfrm>
            <a:off x="868363" y="3800475"/>
            <a:ext cx="7696200" cy="1200150"/>
          </a:xfrm>
          <a:prstGeom prst="rect">
            <a:avLst/>
          </a:prstGeom>
          <a:noFill/>
        </p:spPr>
        <p:txBody>
          <a:bodyPr>
            <a:spAutoFit/>
          </a:bodyPr>
          <a:lstStyle/>
          <a:p>
            <a:pPr>
              <a:defRPr/>
            </a:pPr>
            <a:r>
              <a:rPr lang="en-US" sz="1800" dirty="0">
                <a:latin typeface="+mn-lt"/>
                <a:ea typeface="ＭＳ Ｐゴシック" charset="0"/>
                <a:cs typeface="ＭＳ Ｐゴシック" charset="0"/>
              </a:rPr>
              <a:t>Expanded: </a:t>
            </a:r>
            <a:r>
              <a:rPr lang="en-US" sz="1800" dirty="0">
                <a:latin typeface="Arial" charset="0"/>
                <a:ea typeface="ＭＳ Ｐゴシック" charset="0"/>
                <a:cs typeface="ＭＳ Ｐゴシック" charset="0"/>
              </a:rPr>
              <a:t>S/g=0</a:t>
            </a:r>
            <a:endParaRPr lang="en-US" sz="1800" dirty="0">
              <a:latin typeface="+mn-lt"/>
              <a:ea typeface="ＭＳ Ｐゴシック" charset="0"/>
              <a:cs typeface="ＭＳ Ｐゴシック" charset="0"/>
            </a:endParaRPr>
          </a:p>
          <a:p>
            <a:pPr>
              <a:defRPr/>
            </a:pPr>
            <a:r>
              <a:rPr lang="en-US" sz="1800" dirty="0">
                <a:latin typeface="+mn-lt"/>
                <a:ea typeface="ＭＳ Ｐゴシック" charset="0"/>
                <a:cs typeface="ＭＳ Ｐゴシック" charset="0"/>
              </a:rPr>
              <a:t>Next: </a:t>
            </a:r>
            <a:r>
              <a:rPr lang="en-US" sz="1800" dirty="0">
                <a:latin typeface="Arial" charset="0"/>
                <a:ea typeface="ＭＳ Ｐゴシック" charset="0"/>
                <a:cs typeface="ＭＳ Ｐゴシック" charset="0"/>
              </a:rPr>
              <a:t>S/g=0</a:t>
            </a:r>
            <a:endParaRPr lang="en-US" sz="1800" dirty="0">
              <a:latin typeface="+mn-lt"/>
              <a:ea typeface="ＭＳ Ｐゴシック" charset="0"/>
              <a:cs typeface="ＭＳ Ｐゴシック" charset="0"/>
            </a:endParaRPr>
          </a:p>
          <a:p>
            <a:pPr>
              <a:defRPr/>
            </a:pPr>
            <a:r>
              <a:rPr lang="en-US" sz="1800" dirty="0">
                <a:latin typeface="+mn-lt"/>
                <a:ea typeface="ＭＳ Ｐゴシック" charset="0"/>
                <a:cs typeface="ＭＳ Ｐゴシック" charset="0"/>
              </a:rPr>
              <a:t>Children: A/g=1, B/g=5, C/g=15</a:t>
            </a:r>
          </a:p>
          <a:p>
            <a:pPr>
              <a:defRPr/>
            </a:pPr>
            <a:r>
              <a:rPr lang="en-US" sz="1800" dirty="0">
                <a:latin typeface="+mn-lt"/>
                <a:ea typeface="ＭＳ Ｐゴシック" charset="0"/>
                <a:cs typeface="ＭＳ Ｐゴシック" charset="0"/>
              </a:rPr>
              <a:t>Queue: S/g=0, </a:t>
            </a:r>
            <a:r>
              <a:rPr lang="en-US" sz="1800" dirty="0">
                <a:latin typeface="Arial" charset="0"/>
                <a:ea typeface="ＭＳ Ｐゴシック" charset="0"/>
                <a:cs typeface="ＭＳ Ｐゴシック" charset="0"/>
              </a:rPr>
              <a:t>A/g=1, B/g=5, C/g=15</a:t>
            </a:r>
            <a:endParaRPr lang="en-US" sz="1800" dirty="0">
              <a:latin typeface="+mn-lt"/>
              <a:ea typeface="ＭＳ Ｐゴシック" charset="0"/>
              <a:cs typeface="ＭＳ Ｐゴシック" charset="0"/>
            </a:endParaRPr>
          </a:p>
        </p:txBody>
      </p:sp>
      <p:sp>
        <p:nvSpPr>
          <p:cNvPr id="10" name="Rectangle 9"/>
          <p:cNvSpPr/>
          <p:nvPr/>
        </p:nvSpPr>
        <p:spPr>
          <a:xfrm>
            <a:off x="1676400" y="4684713"/>
            <a:ext cx="609600" cy="249237"/>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3" name="Rectangle 12"/>
          <p:cNvSpPr/>
          <p:nvPr/>
        </p:nvSpPr>
        <p:spPr>
          <a:xfrm>
            <a:off x="2273300" y="4687888"/>
            <a:ext cx="763588" cy="260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4" name="TextBox 33"/>
          <p:cNvSpPr txBox="1"/>
          <p:nvPr/>
        </p:nvSpPr>
        <p:spPr>
          <a:xfrm>
            <a:off x="152400" y="2289175"/>
            <a:ext cx="2528888" cy="646113"/>
          </a:xfrm>
          <a:prstGeom prst="rect">
            <a:avLst/>
          </a:prstGeom>
          <a:noFill/>
        </p:spPr>
        <p:txBody>
          <a:bodyPr>
            <a:spAutoFit/>
          </a:bodyPr>
          <a:lstStyle/>
          <a:p>
            <a:pPr>
              <a:defRPr/>
            </a:pPr>
            <a:r>
              <a:rPr lang="en-US" sz="1800" dirty="0">
                <a:latin typeface="+mn-lt"/>
                <a:ea typeface="ＭＳ Ｐゴシック" charset="0"/>
                <a:cs typeface="ＭＳ Ｐゴシック" charset="0"/>
              </a:rPr>
              <a:t>Route finding problem. Steps labeled w/cost.</a:t>
            </a:r>
          </a:p>
        </p:txBody>
      </p:sp>
      <p:sp>
        <p:nvSpPr>
          <p:cNvPr id="65545" name="Title 13"/>
          <p:cNvSpPr>
            <a:spLocks noGrp="1"/>
          </p:cNvSpPr>
          <p:nvPr>
            <p:ph type="title"/>
          </p:nvPr>
        </p:nvSpPr>
        <p:spPr>
          <a:xfrm>
            <a:off x="374650" y="88900"/>
            <a:ext cx="8153400" cy="1020763"/>
          </a:xfrm>
        </p:spPr>
        <p:txBody>
          <a:bodyPr/>
          <a:lstStyle/>
          <a:p>
            <a:r>
              <a:rPr lang="en-US" altLang="en-US" smtClean="0">
                <a:ea typeface="ＭＳ Ｐゴシック" pitchFamily="34" charset="-128"/>
              </a:rPr>
              <a:t>Ex: Uniform-cost search</a:t>
            </a:r>
          </a:p>
        </p:txBody>
      </p:sp>
      <p:sp>
        <p:nvSpPr>
          <p:cNvPr id="65546" name="TextBox 34"/>
          <p:cNvSpPr txBox="1">
            <a:spLocks noChangeArrowheads="1"/>
          </p:cNvSpPr>
          <p:nvPr/>
        </p:nvSpPr>
        <p:spPr bwMode="auto">
          <a:xfrm>
            <a:off x="6172200" y="514350"/>
            <a:ext cx="2959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000" b="1">
                <a:solidFill>
                  <a:schemeClr val="accent1"/>
                </a:solidFill>
                <a:latin typeface="Arial" pitchFamily="34" charset="0"/>
              </a:rPr>
              <a:t>(Virtual queue version)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Uninformed search design choices</a:t>
            </a:r>
          </a:p>
        </p:txBody>
      </p:sp>
      <p:sp>
        <p:nvSpPr>
          <p:cNvPr id="31747" name="Rectangle 3"/>
          <p:cNvSpPr>
            <a:spLocks noGrp="1" noChangeArrowheads="1"/>
          </p:cNvSpPr>
          <p:nvPr>
            <p:ph idx="1"/>
          </p:nvPr>
        </p:nvSpPr>
        <p:spPr>
          <a:xfrm>
            <a:off x="347663" y="1058863"/>
            <a:ext cx="8686800" cy="5330825"/>
          </a:xfrm>
        </p:spPr>
        <p:txBody>
          <a:bodyPr/>
          <a:lstStyle/>
          <a:p>
            <a:pPr eaLnBrk="1" hangingPunct="1"/>
            <a:r>
              <a:rPr lang="en-US" altLang="en-US" sz="2800" smtClean="0">
                <a:solidFill>
                  <a:srgbClr val="C0504D"/>
                </a:solidFill>
                <a:ea typeface="ＭＳ Ｐゴシック" pitchFamily="34" charset="-128"/>
              </a:rPr>
              <a:t>Queue for Frontier:</a:t>
            </a:r>
          </a:p>
          <a:p>
            <a:pPr lvl="1" eaLnBrk="1" hangingPunct="1"/>
            <a:r>
              <a:rPr lang="en-US" altLang="en-US" sz="2400" smtClean="0">
                <a:ea typeface="ＭＳ Ｐゴシック" pitchFamily="34" charset="-128"/>
              </a:rPr>
              <a:t>FIFO? LIFO? Priority?</a:t>
            </a:r>
          </a:p>
          <a:p>
            <a:pPr lvl="3" eaLnBrk="1" hangingPunct="1"/>
            <a:endParaRPr lang="en-US" altLang="en-US" sz="1600" smtClean="0">
              <a:ea typeface="ＭＳ Ｐゴシック" pitchFamily="34" charset="-128"/>
            </a:endParaRPr>
          </a:p>
          <a:p>
            <a:pPr eaLnBrk="1" hangingPunct="1"/>
            <a:r>
              <a:rPr lang="en-US" altLang="en-US" sz="2800" smtClean="0">
                <a:solidFill>
                  <a:srgbClr val="C0504D"/>
                </a:solidFill>
                <a:ea typeface="ＭＳ Ｐゴシック" pitchFamily="34" charset="-128"/>
              </a:rPr>
              <a:t>Goal-Test:</a:t>
            </a:r>
          </a:p>
          <a:p>
            <a:pPr lvl="1" eaLnBrk="1" hangingPunct="1"/>
            <a:r>
              <a:rPr lang="en-US" altLang="en-US" sz="2400" smtClean="0">
                <a:ea typeface="ＭＳ Ｐゴシック" pitchFamily="34" charset="-128"/>
              </a:rPr>
              <a:t>Do goal-test when node inserted into </a:t>
            </a:r>
            <a:r>
              <a:rPr lang="en-US" altLang="en-US" sz="2400" i="1" smtClean="0">
                <a:ea typeface="ＭＳ Ｐゴシック" pitchFamily="34" charset="-128"/>
              </a:rPr>
              <a:t>Frontier</a:t>
            </a:r>
            <a:r>
              <a:rPr lang="en-US" altLang="en-US" sz="2400" smtClean="0">
                <a:ea typeface="ＭＳ Ｐゴシック" pitchFamily="34" charset="-128"/>
              </a:rPr>
              <a:t>?</a:t>
            </a:r>
          </a:p>
          <a:p>
            <a:pPr lvl="1" eaLnBrk="1" hangingPunct="1"/>
            <a:r>
              <a:rPr lang="en-US" altLang="en-US" sz="2400" smtClean="0">
                <a:ea typeface="ＭＳ Ｐゴシック" pitchFamily="34" charset="-128"/>
              </a:rPr>
              <a:t>Do goal-test when node removed?</a:t>
            </a:r>
          </a:p>
          <a:p>
            <a:pPr lvl="3" eaLnBrk="1" hangingPunct="1"/>
            <a:endParaRPr lang="en-US" altLang="en-US" sz="1600" smtClean="0">
              <a:ea typeface="ＭＳ Ｐゴシック" pitchFamily="34" charset="-128"/>
            </a:endParaRPr>
          </a:p>
          <a:p>
            <a:pPr eaLnBrk="1" hangingPunct="1"/>
            <a:r>
              <a:rPr lang="en-US" altLang="en-US" sz="2800" smtClean="0">
                <a:solidFill>
                  <a:srgbClr val="C0504D"/>
                </a:solidFill>
                <a:ea typeface="ＭＳ Ｐゴシック" pitchFamily="34" charset="-128"/>
              </a:rPr>
              <a:t>Tree Search, or Graph Search:</a:t>
            </a:r>
          </a:p>
          <a:p>
            <a:pPr lvl="1" eaLnBrk="1" hangingPunct="1"/>
            <a:r>
              <a:rPr lang="en-US" altLang="en-US" sz="2400" smtClean="0">
                <a:ea typeface="ＭＳ Ｐゴシック" pitchFamily="34" charset="-128"/>
              </a:rPr>
              <a:t>Forget </a:t>
            </a:r>
            <a:r>
              <a:rPr lang="en-US" altLang="en-US" sz="2400" i="1" smtClean="0">
                <a:ea typeface="ＭＳ Ｐゴシック" pitchFamily="34" charset="-128"/>
              </a:rPr>
              <a:t>Expanded</a:t>
            </a:r>
            <a:r>
              <a:rPr lang="en-US" altLang="en-US" sz="2400" smtClean="0">
                <a:ea typeface="ＭＳ Ｐゴシック" pitchFamily="34" charset="-128"/>
              </a:rPr>
              <a:t> (or </a:t>
            </a:r>
            <a:r>
              <a:rPr lang="en-US" altLang="en-US" sz="2400" i="1" smtClean="0">
                <a:ea typeface="ＭＳ Ｐゴシック" pitchFamily="34" charset="-128"/>
              </a:rPr>
              <a:t>Explored</a:t>
            </a:r>
            <a:r>
              <a:rPr lang="en-US" altLang="en-US" sz="2400" smtClean="0">
                <a:ea typeface="ＭＳ Ｐゴシック" pitchFamily="34" charset="-128"/>
              </a:rPr>
              <a:t>, Fig. 3.7) nodes?</a:t>
            </a:r>
          </a:p>
          <a:p>
            <a:pPr lvl="1" eaLnBrk="1" hangingPunct="1"/>
            <a:r>
              <a:rPr lang="en-US" altLang="en-US" sz="2400" smtClean="0">
                <a:ea typeface="ＭＳ Ｐゴシック" pitchFamily="34" charset="-128"/>
              </a:rPr>
              <a:t>Remember them?</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2111375" y="1193800"/>
            <a:ext cx="569913" cy="369888"/>
          </a:xfrm>
          <a:prstGeom prst="rect">
            <a:avLst/>
          </a:prstGeom>
          <a:noFill/>
        </p:spPr>
        <p:txBody>
          <a:bodyPr>
            <a:spAutoFit/>
          </a:bodyPr>
          <a:lstStyle/>
          <a:p>
            <a:pPr>
              <a:defRPr/>
            </a:pPr>
            <a:r>
              <a:rPr lang="en-US" sz="1800" dirty="0">
                <a:latin typeface="+mn-lt"/>
                <a:ea typeface="ＭＳ Ｐゴシック" charset="0"/>
                <a:cs typeface="ＭＳ Ｐゴシック" charset="0"/>
              </a:rPr>
              <a:t>10</a:t>
            </a:r>
          </a:p>
        </p:txBody>
      </p:sp>
      <p:grpSp>
        <p:nvGrpSpPr>
          <p:cNvPr id="66563" name="Group 33"/>
          <p:cNvGrpSpPr>
            <a:grpSpLocks/>
          </p:cNvGrpSpPr>
          <p:nvPr/>
        </p:nvGrpSpPr>
        <p:grpSpPr bwMode="auto">
          <a:xfrm>
            <a:off x="868363" y="1219200"/>
            <a:ext cx="1719262" cy="1111250"/>
            <a:chOff x="868680" y="1219200"/>
            <a:chExt cx="1719072" cy="1110747"/>
          </a:xfrm>
        </p:grpSpPr>
        <p:grpSp>
          <p:nvGrpSpPr>
            <p:cNvPr id="66575" name="Group 26"/>
            <p:cNvGrpSpPr>
              <a:grpSpLocks/>
            </p:cNvGrpSpPr>
            <p:nvPr/>
          </p:nvGrpSpPr>
          <p:grpSpPr bwMode="auto">
            <a:xfrm>
              <a:off x="868680" y="1219200"/>
              <a:ext cx="1719072" cy="1069848"/>
              <a:chOff x="868680" y="1219200"/>
              <a:chExt cx="1719072" cy="1069848"/>
            </a:xfrm>
          </p:grpSpPr>
          <p:sp>
            <p:nvSpPr>
              <p:cNvPr id="4" name="Oval 3"/>
              <p:cNvSpPr/>
              <p:nvPr/>
            </p:nvSpPr>
            <p:spPr>
              <a:xfrm>
                <a:off x="914712" y="1600028"/>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S</a:t>
                </a:r>
              </a:p>
            </p:txBody>
          </p:sp>
          <p:sp>
            <p:nvSpPr>
              <p:cNvPr id="5" name="Oval 4"/>
              <p:cNvSpPr/>
              <p:nvPr/>
            </p:nvSpPr>
            <p:spPr>
              <a:xfrm>
                <a:off x="1600436" y="1219200"/>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A</a:t>
                </a:r>
              </a:p>
            </p:txBody>
          </p:sp>
          <p:sp>
            <p:nvSpPr>
              <p:cNvPr id="6" name="Oval 5"/>
              <p:cNvSpPr/>
              <p:nvPr/>
            </p:nvSpPr>
            <p:spPr>
              <a:xfrm>
                <a:off x="1600436" y="1600028"/>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B</a:t>
                </a:r>
              </a:p>
            </p:txBody>
          </p:sp>
          <p:sp>
            <p:nvSpPr>
              <p:cNvPr id="7" name="Oval 6"/>
              <p:cNvSpPr/>
              <p:nvPr/>
            </p:nvSpPr>
            <p:spPr>
              <a:xfrm>
                <a:off x="1600436" y="1984029"/>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C</a:t>
                </a:r>
              </a:p>
            </p:txBody>
          </p:sp>
          <p:sp>
            <p:nvSpPr>
              <p:cNvPr id="8" name="Oval 7"/>
              <p:cNvSpPr/>
              <p:nvPr/>
            </p:nvSpPr>
            <p:spPr>
              <a:xfrm>
                <a:off x="868680" y="1563532"/>
                <a:ext cx="380958" cy="3840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Rectangle 8"/>
              <p:cNvSpPr/>
              <p:nvPr/>
            </p:nvSpPr>
            <p:spPr>
              <a:xfrm>
                <a:off x="2286160" y="1600028"/>
                <a:ext cx="301592" cy="301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G</a:t>
                </a:r>
              </a:p>
            </p:txBody>
          </p:sp>
          <p:cxnSp>
            <p:nvCxnSpPr>
              <p:cNvPr id="11" name="Straight Connector 10"/>
              <p:cNvCxnSpPr>
                <a:stCxn id="8" idx="7"/>
                <a:endCxn id="5" idx="2"/>
              </p:cNvCxnSpPr>
              <p:nvPr/>
            </p:nvCxnSpPr>
            <p:spPr>
              <a:xfrm flipV="1">
                <a:off x="1194081" y="1371531"/>
                <a:ext cx="406355" cy="2475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6"/>
                <a:endCxn id="6" idx="2"/>
              </p:cNvCxnSpPr>
              <p:nvPr/>
            </p:nvCxnSpPr>
            <p:spPr>
              <a:xfrm flipV="1">
                <a:off x="1249638" y="1752359"/>
                <a:ext cx="350798" cy="3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5"/>
                <a:endCxn id="7" idx="2"/>
              </p:cNvCxnSpPr>
              <p:nvPr/>
            </p:nvCxnSpPr>
            <p:spPr>
              <a:xfrm>
                <a:off x="1194081" y="1891996"/>
                <a:ext cx="406355" cy="2443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0"/>
                <a:endCxn id="5" idx="6"/>
              </p:cNvCxnSpPr>
              <p:nvPr/>
            </p:nvCxnSpPr>
            <p:spPr>
              <a:xfrm flipH="1" flipV="1">
                <a:off x="1905202" y="1371531"/>
                <a:ext cx="531754" cy="2284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1"/>
                <a:endCxn id="6" idx="6"/>
              </p:cNvCxnSpPr>
              <p:nvPr/>
            </p:nvCxnSpPr>
            <p:spPr>
              <a:xfrm flipH="1">
                <a:off x="1905202" y="1750773"/>
                <a:ext cx="380958" cy="15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2"/>
                <a:endCxn id="7" idx="6"/>
              </p:cNvCxnSpPr>
              <p:nvPr/>
            </p:nvCxnSpPr>
            <p:spPr>
              <a:xfrm flipH="1">
                <a:off x="1905202" y="1901516"/>
                <a:ext cx="531754" cy="2348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160748" y="1219200"/>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1</a:t>
              </a:r>
            </a:p>
          </p:txBody>
        </p:sp>
        <p:sp>
          <p:nvSpPr>
            <p:cNvPr id="29" name="TextBox 28"/>
            <p:cNvSpPr txBox="1"/>
            <p:nvPr/>
          </p:nvSpPr>
          <p:spPr>
            <a:xfrm>
              <a:off x="1313131" y="1435002"/>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sp>
          <p:nvSpPr>
            <p:cNvPr id="30" name="TextBox 29"/>
            <p:cNvSpPr txBox="1"/>
            <p:nvPr/>
          </p:nvSpPr>
          <p:spPr>
            <a:xfrm>
              <a:off x="1067095" y="1952293"/>
              <a:ext cx="533341" cy="369721"/>
            </a:xfrm>
            <a:prstGeom prst="rect">
              <a:avLst/>
            </a:prstGeom>
            <a:noFill/>
          </p:spPr>
          <p:txBody>
            <a:bodyPr>
              <a:spAutoFit/>
            </a:bodyPr>
            <a:lstStyle/>
            <a:p>
              <a:pPr>
                <a:defRPr/>
              </a:pPr>
              <a:r>
                <a:rPr lang="en-US" sz="1800" dirty="0">
                  <a:latin typeface="+mn-lt"/>
                  <a:ea typeface="ＭＳ Ｐゴシック" charset="0"/>
                  <a:cs typeface="ＭＳ Ｐゴシック" charset="0"/>
                </a:rPr>
                <a:t>15</a:t>
              </a:r>
            </a:p>
          </p:txBody>
        </p:sp>
        <p:sp>
          <p:nvSpPr>
            <p:cNvPr id="32" name="TextBox 31"/>
            <p:cNvSpPr txBox="1"/>
            <p:nvPr/>
          </p:nvSpPr>
          <p:spPr>
            <a:xfrm>
              <a:off x="1906790" y="1419134"/>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sp>
          <p:nvSpPr>
            <p:cNvPr id="33" name="TextBox 32"/>
            <p:cNvSpPr txBox="1"/>
            <p:nvPr/>
          </p:nvSpPr>
          <p:spPr>
            <a:xfrm>
              <a:off x="2086157" y="1960227"/>
              <a:ext cx="304766" cy="369720"/>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grpSp>
      <p:sp>
        <p:nvSpPr>
          <p:cNvPr id="36" name="TextBox 35"/>
          <p:cNvSpPr txBox="1"/>
          <p:nvPr/>
        </p:nvSpPr>
        <p:spPr>
          <a:xfrm>
            <a:off x="2895600" y="1219200"/>
            <a:ext cx="5943600" cy="646113"/>
          </a:xfrm>
          <a:prstGeom prst="rect">
            <a:avLst/>
          </a:prstGeom>
          <a:noFill/>
        </p:spPr>
        <p:txBody>
          <a:bodyPr>
            <a:spAutoFit/>
          </a:bodyPr>
          <a:lstStyle/>
          <a:p>
            <a:pPr>
              <a:defRPr/>
            </a:pPr>
            <a:r>
              <a:rPr lang="en-US" sz="1800" dirty="0">
                <a:latin typeface="+mn-lt"/>
                <a:ea typeface="ＭＳ Ｐゴシック" charset="0"/>
                <a:cs typeface="ＭＳ Ｐゴシック" charset="0"/>
              </a:rPr>
              <a:t>Order of node expansion: </a:t>
            </a:r>
            <a:r>
              <a:rPr lang="en-US" sz="1800" u="sng" dirty="0">
                <a:latin typeface="+mn-lt"/>
                <a:ea typeface="ＭＳ Ｐゴシック" charset="0"/>
                <a:cs typeface="ＭＳ Ｐゴシック" charset="0"/>
              </a:rPr>
              <a:t>	S A			</a:t>
            </a:r>
            <a:endParaRPr lang="en-US" sz="1800" dirty="0">
              <a:latin typeface="+mn-lt"/>
              <a:ea typeface="ＭＳ Ｐゴシック" charset="0"/>
              <a:cs typeface="ＭＳ Ｐゴシック" charset="0"/>
            </a:endParaRPr>
          </a:p>
          <a:p>
            <a:pPr>
              <a:defRPr/>
            </a:pPr>
            <a:r>
              <a:rPr lang="en-US" sz="1800" dirty="0">
                <a:latin typeface="+mn-lt"/>
                <a:ea typeface="ＭＳ Ｐゴシック" charset="0"/>
                <a:cs typeface="ＭＳ Ｐゴシック" charset="0"/>
              </a:rPr>
              <a:t>Path found: </a:t>
            </a:r>
            <a:r>
              <a:rPr lang="en-US" sz="1800" u="sng" dirty="0">
                <a:latin typeface="+mn-lt"/>
                <a:ea typeface="ＭＳ Ｐゴシック" charset="0"/>
                <a:cs typeface="ＭＳ Ｐゴシック" charset="0"/>
              </a:rPr>
              <a:t>		</a:t>
            </a:r>
            <a:r>
              <a:rPr lang="en-US" sz="1800" dirty="0">
                <a:latin typeface="+mn-lt"/>
                <a:ea typeface="ＭＳ Ｐゴシック" charset="0"/>
                <a:cs typeface="ＭＳ Ｐゴシック" charset="0"/>
              </a:rPr>
              <a:t> Cost of path found: </a:t>
            </a:r>
            <a:r>
              <a:rPr lang="en-US" sz="1800" u="sng" dirty="0">
                <a:latin typeface="+mn-lt"/>
                <a:ea typeface="ＭＳ Ｐゴシック" charset="0"/>
                <a:cs typeface="ＭＳ Ｐゴシック" charset="0"/>
              </a:rPr>
              <a:t>	</a:t>
            </a:r>
            <a:endParaRPr lang="en-US" sz="1800" dirty="0">
              <a:latin typeface="+mn-lt"/>
              <a:ea typeface="ＭＳ Ｐゴシック" charset="0"/>
              <a:cs typeface="ＭＳ Ｐゴシック" charset="0"/>
            </a:endParaRPr>
          </a:p>
        </p:txBody>
      </p:sp>
      <p:sp>
        <p:nvSpPr>
          <p:cNvPr id="2" name="TextBox 1"/>
          <p:cNvSpPr txBox="1"/>
          <p:nvPr/>
        </p:nvSpPr>
        <p:spPr>
          <a:xfrm>
            <a:off x="889000" y="3889375"/>
            <a:ext cx="7696200" cy="1200150"/>
          </a:xfrm>
          <a:prstGeom prst="rect">
            <a:avLst/>
          </a:prstGeom>
          <a:noFill/>
        </p:spPr>
        <p:txBody>
          <a:bodyPr>
            <a:spAutoFit/>
          </a:bodyPr>
          <a:lstStyle/>
          <a:p>
            <a:pPr>
              <a:defRPr/>
            </a:pPr>
            <a:r>
              <a:rPr lang="en-US" sz="1800" dirty="0">
                <a:latin typeface="+mn-lt"/>
                <a:ea typeface="ＭＳ Ｐゴシック" charset="0"/>
                <a:cs typeface="ＭＳ Ｐゴシック" charset="0"/>
              </a:rPr>
              <a:t>Expanded: </a:t>
            </a:r>
            <a:r>
              <a:rPr lang="en-US" sz="1800" dirty="0">
                <a:latin typeface="Arial" charset="0"/>
                <a:ea typeface="ＭＳ Ｐゴシック" charset="0"/>
                <a:cs typeface="ＭＳ Ｐゴシック" charset="0"/>
              </a:rPr>
              <a:t>S/g=0, A/g=1</a:t>
            </a:r>
            <a:endParaRPr lang="en-US" sz="1800" dirty="0">
              <a:latin typeface="+mn-lt"/>
              <a:ea typeface="ＭＳ Ｐゴシック" charset="0"/>
              <a:cs typeface="ＭＳ Ｐゴシック" charset="0"/>
            </a:endParaRPr>
          </a:p>
          <a:p>
            <a:pPr>
              <a:defRPr/>
            </a:pPr>
            <a:r>
              <a:rPr lang="en-US" sz="1800" dirty="0">
                <a:latin typeface="+mn-lt"/>
                <a:ea typeface="ＭＳ Ｐゴシック" charset="0"/>
                <a:cs typeface="ＭＳ Ｐゴシック" charset="0"/>
              </a:rPr>
              <a:t>Next: </a:t>
            </a:r>
            <a:r>
              <a:rPr lang="en-US" sz="1800" dirty="0">
                <a:latin typeface="Arial" charset="0"/>
                <a:ea typeface="ＭＳ Ｐゴシック" charset="0"/>
                <a:cs typeface="ＭＳ Ｐゴシック" charset="0"/>
              </a:rPr>
              <a:t>A/g=1</a:t>
            </a:r>
            <a:endParaRPr lang="en-US" sz="1800" dirty="0">
              <a:latin typeface="+mn-lt"/>
              <a:ea typeface="ＭＳ Ｐゴシック" charset="0"/>
              <a:cs typeface="ＭＳ Ｐゴシック" charset="0"/>
            </a:endParaRPr>
          </a:p>
          <a:p>
            <a:pPr>
              <a:defRPr/>
            </a:pPr>
            <a:r>
              <a:rPr lang="en-US" sz="1800" dirty="0">
                <a:latin typeface="+mn-lt"/>
                <a:ea typeface="ＭＳ Ｐゴシック" charset="0"/>
                <a:cs typeface="ＭＳ Ｐゴシック" charset="0"/>
              </a:rPr>
              <a:t>Children: G/g=11</a:t>
            </a:r>
          </a:p>
          <a:p>
            <a:pPr>
              <a:defRPr/>
            </a:pPr>
            <a:r>
              <a:rPr lang="en-US" sz="1800" dirty="0">
                <a:latin typeface="+mn-lt"/>
                <a:ea typeface="ＭＳ Ｐゴシック" charset="0"/>
                <a:cs typeface="ＭＳ Ｐゴシック" charset="0"/>
              </a:rPr>
              <a:t>Queue: S/g=0, </a:t>
            </a:r>
            <a:r>
              <a:rPr lang="en-US" sz="1800" dirty="0">
                <a:latin typeface="Arial" charset="0"/>
                <a:ea typeface="ＭＳ Ｐゴシック" charset="0"/>
                <a:cs typeface="ＭＳ Ｐゴシック" charset="0"/>
              </a:rPr>
              <a:t>A/g=1, B/g=5, C/g=15, G/g=11</a:t>
            </a:r>
            <a:endParaRPr lang="en-US" sz="1800" dirty="0">
              <a:latin typeface="+mn-lt"/>
              <a:ea typeface="ＭＳ Ｐゴシック" charset="0"/>
              <a:cs typeface="ＭＳ Ｐゴシック" charset="0"/>
            </a:endParaRPr>
          </a:p>
        </p:txBody>
      </p:sp>
      <p:sp>
        <p:nvSpPr>
          <p:cNvPr id="10" name="Rectangle 9"/>
          <p:cNvSpPr/>
          <p:nvPr/>
        </p:nvSpPr>
        <p:spPr>
          <a:xfrm>
            <a:off x="1689100" y="4768850"/>
            <a:ext cx="622300" cy="260350"/>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3" name="Rectangle 12"/>
          <p:cNvSpPr/>
          <p:nvPr/>
        </p:nvSpPr>
        <p:spPr>
          <a:xfrm>
            <a:off x="3054350" y="4756150"/>
            <a:ext cx="693738" cy="285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7" name="Rectangle 36"/>
          <p:cNvSpPr/>
          <p:nvPr/>
        </p:nvSpPr>
        <p:spPr>
          <a:xfrm>
            <a:off x="2347913" y="4768850"/>
            <a:ext cx="623887" cy="260350"/>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4" name="TextBox 13"/>
          <p:cNvSpPr txBox="1"/>
          <p:nvPr/>
        </p:nvSpPr>
        <p:spPr>
          <a:xfrm>
            <a:off x="1249363" y="5361369"/>
            <a:ext cx="6826250" cy="1200150"/>
          </a:xfrm>
          <a:prstGeom prst="rect">
            <a:avLst/>
          </a:prstGeom>
          <a:noFill/>
          <a:ln w="25400">
            <a:solidFill>
              <a:srgbClr val="FF0000"/>
            </a:solidFill>
          </a:ln>
        </p:spPr>
        <p:txBody>
          <a:bodyPr>
            <a:spAutoFit/>
          </a:bodyPr>
          <a:lstStyle/>
          <a:p>
            <a:pPr>
              <a:defRPr/>
            </a:pPr>
            <a:r>
              <a:rPr lang="en-US" sz="1800" dirty="0">
                <a:solidFill>
                  <a:srgbClr val="FF0000"/>
                </a:solidFill>
                <a:latin typeface="+mn-lt"/>
                <a:ea typeface="ＭＳ Ｐゴシック" charset="0"/>
                <a:cs typeface="ＭＳ Ｐゴシック" charset="0"/>
              </a:rPr>
              <a:t>Note that in a proper priority queue in a computer system, this queue would be sorted by g(n). For hand-simulated search it is more convenient to write children as they occur, and then scan the current queue to pick the highest-priority node on the queue.</a:t>
            </a:r>
          </a:p>
        </p:txBody>
      </p:sp>
      <p:cxnSp>
        <p:nvCxnSpPr>
          <p:cNvPr id="17" name="Straight Arrow Connector 16"/>
          <p:cNvCxnSpPr>
            <a:stCxn id="14" idx="0"/>
          </p:cNvCxnSpPr>
          <p:nvPr/>
        </p:nvCxnSpPr>
        <p:spPr>
          <a:xfrm flipH="1" flipV="1">
            <a:off x="4181475" y="5023231"/>
            <a:ext cx="481013" cy="338138"/>
          </a:xfrm>
          <a:prstGeom prst="straightConnector1">
            <a:avLst/>
          </a:prstGeom>
          <a:ln w="254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4" idx="0"/>
          </p:cNvCxnSpPr>
          <p:nvPr/>
        </p:nvCxnSpPr>
        <p:spPr>
          <a:xfrm flipV="1">
            <a:off x="4662488" y="5023231"/>
            <a:ext cx="509587" cy="338138"/>
          </a:xfrm>
          <a:prstGeom prst="straightConnector1">
            <a:avLst/>
          </a:prstGeom>
          <a:ln w="254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52400" y="2289175"/>
            <a:ext cx="2528888" cy="646113"/>
          </a:xfrm>
          <a:prstGeom prst="rect">
            <a:avLst/>
          </a:prstGeom>
          <a:noFill/>
        </p:spPr>
        <p:txBody>
          <a:bodyPr>
            <a:spAutoFit/>
          </a:bodyPr>
          <a:lstStyle/>
          <a:p>
            <a:pPr>
              <a:defRPr/>
            </a:pPr>
            <a:r>
              <a:rPr lang="en-US" sz="1800" dirty="0">
                <a:latin typeface="+mn-lt"/>
                <a:ea typeface="ＭＳ Ｐゴシック" charset="0"/>
                <a:cs typeface="ＭＳ Ｐゴシック" charset="0"/>
              </a:rPr>
              <a:t>Route finding problem. Steps labeled w/cost.</a:t>
            </a:r>
          </a:p>
        </p:txBody>
      </p:sp>
      <p:sp>
        <p:nvSpPr>
          <p:cNvPr id="66573" name="Title 15"/>
          <p:cNvSpPr>
            <a:spLocks noGrp="1"/>
          </p:cNvSpPr>
          <p:nvPr>
            <p:ph type="title"/>
          </p:nvPr>
        </p:nvSpPr>
        <p:spPr>
          <a:xfrm>
            <a:off x="374650" y="88900"/>
            <a:ext cx="8153400" cy="1020763"/>
          </a:xfrm>
        </p:spPr>
        <p:txBody>
          <a:bodyPr/>
          <a:lstStyle/>
          <a:p>
            <a:r>
              <a:rPr lang="en-US" altLang="en-US" smtClean="0">
                <a:ea typeface="ＭＳ Ｐゴシック" pitchFamily="34" charset="-128"/>
              </a:rPr>
              <a:t>Ex: Uniform-cost search</a:t>
            </a:r>
          </a:p>
        </p:txBody>
      </p:sp>
      <p:sp>
        <p:nvSpPr>
          <p:cNvPr id="66574" name="TextBox 34"/>
          <p:cNvSpPr txBox="1">
            <a:spLocks noChangeArrowheads="1"/>
          </p:cNvSpPr>
          <p:nvPr/>
        </p:nvSpPr>
        <p:spPr bwMode="auto">
          <a:xfrm>
            <a:off x="6172200" y="514350"/>
            <a:ext cx="2959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000" b="1">
                <a:solidFill>
                  <a:schemeClr val="accent1"/>
                </a:solidFill>
                <a:latin typeface="Arial" pitchFamily="34" charset="0"/>
              </a:rPr>
              <a:t>(Virtual queue version)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2111375" y="1193800"/>
            <a:ext cx="569913" cy="369888"/>
          </a:xfrm>
          <a:prstGeom prst="rect">
            <a:avLst/>
          </a:prstGeom>
          <a:noFill/>
        </p:spPr>
        <p:txBody>
          <a:bodyPr>
            <a:spAutoFit/>
          </a:bodyPr>
          <a:lstStyle/>
          <a:p>
            <a:pPr>
              <a:defRPr/>
            </a:pPr>
            <a:r>
              <a:rPr lang="en-US" sz="1800" dirty="0">
                <a:latin typeface="+mn-lt"/>
                <a:ea typeface="ＭＳ Ｐゴシック" charset="0"/>
                <a:cs typeface="ＭＳ Ｐゴシック" charset="0"/>
              </a:rPr>
              <a:t>10</a:t>
            </a:r>
          </a:p>
        </p:txBody>
      </p:sp>
      <p:grpSp>
        <p:nvGrpSpPr>
          <p:cNvPr id="67587" name="Group 33"/>
          <p:cNvGrpSpPr>
            <a:grpSpLocks/>
          </p:cNvGrpSpPr>
          <p:nvPr/>
        </p:nvGrpSpPr>
        <p:grpSpPr bwMode="auto">
          <a:xfrm>
            <a:off x="868363" y="1219200"/>
            <a:ext cx="1719262" cy="1111250"/>
            <a:chOff x="868680" y="1219200"/>
            <a:chExt cx="1719072" cy="1110747"/>
          </a:xfrm>
        </p:grpSpPr>
        <p:grpSp>
          <p:nvGrpSpPr>
            <p:cNvPr id="67597" name="Group 26"/>
            <p:cNvGrpSpPr>
              <a:grpSpLocks/>
            </p:cNvGrpSpPr>
            <p:nvPr/>
          </p:nvGrpSpPr>
          <p:grpSpPr bwMode="auto">
            <a:xfrm>
              <a:off x="868680" y="1219200"/>
              <a:ext cx="1719072" cy="1069848"/>
              <a:chOff x="868680" y="1219200"/>
              <a:chExt cx="1719072" cy="1069848"/>
            </a:xfrm>
          </p:grpSpPr>
          <p:sp>
            <p:nvSpPr>
              <p:cNvPr id="4" name="Oval 3"/>
              <p:cNvSpPr/>
              <p:nvPr/>
            </p:nvSpPr>
            <p:spPr>
              <a:xfrm>
                <a:off x="914712" y="1600028"/>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S</a:t>
                </a:r>
              </a:p>
            </p:txBody>
          </p:sp>
          <p:sp>
            <p:nvSpPr>
              <p:cNvPr id="5" name="Oval 4"/>
              <p:cNvSpPr/>
              <p:nvPr/>
            </p:nvSpPr>
            <p:spPr>
              <a:xfrm>
                <a:off x="1600436" y="1219200"/>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A</a:t>
                </a:r>
              </a:p>
            </p:txBody>
          </p:sp>
          <p:sp>
            <p:nvSpPr>
              <p:cNvPr id="6" name="Oval 5"/>
              <p:cNvSpPr/>
              <p:nvPr/>
            </p:nvSpPr>
            <p:spPr>
              <a:xfrm>
                <a:off x="1600436" y="1600028"/>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B</a:t>
                </a:r>
              </a:p>
            </p:txBody>
          </p:sp>
          <p:sp>
            <p:nvSpPr>
              <p:cNvPr id="7" name="Oval 6"/>
              <p:cNvSpPr/>
              <p:nvPr/>
            </p:nvSpPr>
            <p:spPr>
              <a:xfrm>
                <a:off x="1600436" y="1984029"/>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C</a:t>
                </a:r>
              </a:p>
            </p:txBody>
          </p:sp>
          <p:sp>
            <p:nvSpPr>
              <p:cNvPr id="8" name="Oval 7"/>
              <p:cNvSpPr/>
              <p:nvPr/>
            </p:nvSpPr>
            <p:spPr>
              <a:xfrm>
                <a:off x="868680" y="1563532"/>
                <a:ext cx="380958" cy="3840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Rectangle 8"/>
              <p:cNvSpPr/>
              <p:nvPr/>
            </p:nvSpPr>
            <p:spPr>
              <a:xfrm>
                <a:off x="2286160" y="1600028"/>
                <a:ext cx="301592" cy="301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G</a:t>
                </a:r>
              </a:p>
            </p:txBody>
          </p:sp>
          <p:cxnSp>
            <p:nvCxnSpPr>
              <p:cNvPr id="11" name="Straight Connector 10"/>
              <p:cNvCxnSpPr>
                <a:stCxn id="8" idx="7"/>
                <a:endCxn id="5" idx="2"/>
              </p:cNvCxnSpPr>
              <p:nvPr/>
            </p:nvCxnSpPr>
            <p:spPr>
              <a:xfrm flipV="1">
                <a:off x="1194081" y="1371531"/>
                <a:ext cx="406355" cy="2475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6"/>
                <a:endCxn id="6" idx="2"/>
              </p:cNvCxnSpPr>
              <p:nvPr/>
            </p:nvCxnSpPr>
            <p:spPr>
              <a:xfrm flipV="1">
                <a:off x="1249638" y="1752359"/>
                <a:ext cx="350798" cy="3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5"/>
                <a:endCxn id="7" idx="2"/>
              </p:cNvCxnSpPr>
              <p:nvPr/>
            </p:nvCxnSpPr>
            <p:spPr>
              <a:xfrm>
                <a:off x="1194081" y="1891996"/>
                <a:ext cx="406355" cy="2443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0"/>
                <a:endCxn id="5" idx="6"/>
              </p:cNvCxnSpPr>
              <p:nvPr/>
            </p:nvCxnSpPr>
            <p:spPr>
              <a:xfrm flipH="1" flipV="1">
                <a:off x="1905202" y="1371531"/>
                <a:ext cx="531754" cy="2284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1"/>
                <a:endCxn id="6" idx="6"/>
              </p:cNvCxnSpPr>
              <p:nvPr/>
            </p:nvCxnSpPr>
            <p:spPr>
              <a:xfrm flipH="1">
                <a:off x="1905202" y="1750773"/>
                <a:ext cx="380958" cy="15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2"/>
                <a:endCxn id="7" idx="6"/>
              </p:cNvCxnSpPr>
              <p:nvPr/>
            </p:nvCxnSpPr>
            <p:spPr>
              <a:xfrm flipH="1">
                <a:off x="1905202" y="1901516"/>
                <a:ext cx="531754" cy="2348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160748" y="1219200"/>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1</a:t>
              </a:r>
            </a:p>
          </p:txBody>
        </p:sp>
        <p:sp>
          <p:nvSpPr>
            <p:cNvPr id="29" name="TextBox 28"/>
            <p:cNvSpPr txBox="1"/>
            <p:nvPr/>
          </p:nvSpPr>
          <p:spPr>
            <a:xfrm>
              <a:off x="1313131" y="1435002"/>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sp>
          <p:nvSpPr>
            <p:cNvPr id="30" name="TextBox 29"/>
            <p:cNvSpPr txBox="1"/>
            <p:nvPr/>
          </p:nvSpPr>
          <p:spPr>
            <a:xfrm>
              <a:off x="1067095" y="1952293"/>
              <a:ext cx="533341" cy="369721"/>
            </a:xfrm>
            <a:prstGeom prst="rect">
              <a:avLst/>
            </a:prstGeom>
            <a:noFill/>
          </p:spPr>
          <p:txBody>
            <a:bodyPr>
              <a:spAutoFit/>
            </a:bodyPr>
            <a:lstStyle/>
            <a:p>
              <a:pPr>
                <a:defRPr/>
              </a:pPr>
              <a:r>
                <a:rPr lang="en-US" sz="1800" dirty="0">
                  <a:latin typeface="+mn-lt"/>
                  <a:ea typeface="ＭＳ Ｐゴシック" charset="0"/>
                  <a:cs typeface="ＭＳ Ｐゴシック" charset="0"/>
                </a:rPr>
                <a:t>15</a:t>
              </a:r>
            </a:p>
          </p:txBody>
        </p:sp>
        <p:sp>
          <p:nvSpPr>
            <p:cNvPr id="32" name="TextBox 31"/>
            <p:cNvSpPr txBox="1"/>
            <p:nvPr/>
          </p:nvSpPr>
          <p:spPr>
            <a:xfrm>
              <a:off x="1906790" y="1419134"/>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sp>
          <p:nvSpPr>
            <p:cNvPr id="33" name="TextBox 32"/>
            <p:cNvSpPr txBox="1"/>
            <p:nvPr/>
          </p:nvSpPr>
          <p:spPr>
            <a:xfrm>
              <a:off x="2086157" y="1960227"/>
              <a:ext cx="304766" cy="369720"/>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grpSp>
      <p:sp>
        <p:nvSpPr>
          <p:cNvPr id="36" name="TextBox 35"/>
          <p:cNvSpPr txBox="1"/>
          <p:nvPr/>
        </p:nvSpPr>
        <p:spPr>
          <a:xfrm>
            <a:off x="2895600" y="1219200"/>
            <a:ext cx="5943600" cy="646113"/>
          </a:xfrm>
          <a:prstGeom prst="rect">
            <a:avLst/>
          </a:prstGeom>
          <a:noFill/>
        </p:spPr>
        <p:txBody>
          <a:bodyPr>
            <a:spAutoFit/>
          </a:bodyPr>
          <a:lstStyle/>
          <a:p>
            <a:pPr>
              <a:defRPr/>
            </a:pPr>
            <a:r>
              <a:rPr lang="en-US" sz="1800" dirty="0">
                <a:latin typeface="+mn-lt"/>
                <a:ea typeface="ＭＳ Ｐゴシック" charset="0"/>
                <a:cs typeface="ＭＳ Ｐゴシック" charset="0"/>
              </a:rPr>
              <a:t>Order of node expansion: </a:t>
            </a:r>
            <a:r>
              <a:rPr lang="en-US" sz="1800" u="sng" dirty="0">
                <a:latin typeface="+mn-lt"/>
                <a:ea typeface="ＭＳ Ｐゴシック" charset="0"/>
                <a:cs typeface="ＭＳ Ｐゴシック" charset="0"/>
              </a:rPr>
              <a:t>	S A B			</a:t>
            </a:r>
            <a:endParaRPr lang="en-US" sz="1800" dirty="0">
              <a:latin typeface="+mn-lt"/>
              <a:ea typeface="ＭＳ Ｐゴシック" charset="0"/>
              <a:cs typeface="ＭＳ Ｐゴシック" charset="0"/>
            </a:endParaRPr>
          </a:p>
          <a:p>
            <a:pPr>
              <a:defRPr/>
            </a:pPr>
            <a:r>
              <a:rPr lang="en-US" sz="1800" dirty="0">
                <a:latin typeface="+mn-lt"/>
                <a:ea typeface="ＭＳ Ｐゴシック" charset="0"/>
                <a:cs typeface="ＭＳ Ｐゴシック" charset="0"/>
              </a:rPr>
              <a:t>Path found: </a:t>
            </a:r>
            <a:r>
              <a:rPr lang="en-US" sz="1800" u="sng" dirty="0">
                <a:latin typeface="+mn-lt"/>
                <a:ea typeface="ＭＳ Ｐゴシック" charset="0"/>
                <a:cs typeface="ＭＳ Ｐゴシック" charset="0"/>
              </a:rPr>
              <a:t>		</a:t>
            </a:r>
            <a:r>
              <a:rPr lang="en-US" sz="1800" dirty="0">
                <a:latin typeface="+mn-lt"/>
                <a:ea typeface="ＭＳ Ｐゴシック" charset="0"/>
                <a:cs typeface="ＭＳ Ｐゴシック" charset="0"/>
              </a:rPr>
              <a:t> Cost of path found: </a:t>
            </a:r>
            <a:r>
              <a:rPr lang="en-US" sz="1800" u="sng" dirty="0">
                <a:latin typeface="+mn-lt"/>
                <a:ea typeface="ＭＳ Ｐゴシック" charset="0"/>
                <a:cs typeface="ＭＳ Ｐゴシック" charset="0"/>
              </a:rPr>
              <a:t>	</a:t>
            </a:r>
            <a:endParaRPr lang="en-US" sz="1800" dirty="0">
              <a:latin typeface="+mn-lt"/>
              <a:ea typeface="ＭＳ Ｐゴシック" charset="0"/>
              <a:cs typeface="ＭＳ Ｐゴシック" charset="0"/>
            </a:endParaRPr>
          </a:p>
        </p:txBody>
      </p:sp>
      <p:sp>
        <p:nvSpPr>
          <p:cNvPr id="2" name="TextBox 1"/>
          <p:cNvSpPr txBox="1"/>
          <p:nvPr/>
        </p:nvSpPr>
        <p:spPr>
          <a:xfrm>
            <a:off x="889000" y="3889375"/>
            <a:ext cx="7696200" cy="1200150"/>
          </a:xfrm>
          <a:prstGeom prst="rect">
            <a:avLst/>
          </a:prstGeom>
          <a:noFill/>
        </p:spPr>
        <p:txBody>
          <a:bodyPr>
            <a:spAutoFit/>
          </a:bodyPr>
          <a:lstStyle/>
          <a:p>
            <a:pPr>
              <a:defRPr/>
            </a:pPr>
            <a:r>
              <a:rPr lang="en-US" sz="1800" dirty="0">
                <a:latin typeface="+mn-lt"/>
                <a:ea typeface="ＭＳ Ｐゴシック" charset="0"/>
                <a:cs typeface="ＭＳ Ｐゴシック" charset="0"/>
              </a:rPr>
              <a:t>Expanded: </a:t>
            </a:r>
            <a:r>
              <a:rPr lang="en-US" sz="1800" dirty="0">
                <a:latin typeface="Arial" charset="0"/>
                <a:ea typeface="ＭＳ Ｐゴシック" charset="0"/>
                <a:cs typeface="ＭＳ Ｐゴシック" charset="0"/>
              </a:rPr>
              <a:t>S/g=0, A/g=1, B/g=5</a:t>
            </a:r>
            <a:endParaRPr lang="en-US" sz="1800" dirty="0">
              <a:latin typeface="+mn-lt"/>
              <a:ea typeface="ＭＳ Ｐゴシック" charset="0"/>
              <a:cs typeface="ＭＳ Ｐゴシック" charset="0"/>
            </a:endParaRPr>
          </a:p>
          <a:p>
            <a:pPr>
              <a:defRPr/>
            </a:pPr>
            <a:r>
              <a:rPr lang="en-US" sz="1800" dirty="0">
                <a:latin typeface="+mn-lt"/>
                <a:ea typeface="ＭＳ Ｐゴシック" charset="0"/>
                <a:cs typeface="ＭＳ Ｐゴシック" charset="0"/>
              </a:rPr>
              <a:t>Next: </a:t>
            </a:r>
            <a:r>
              <a:rPr lang="en-US" sz="1800" dirty="0">
                <a:latin typeface="Arial" charset="0"/>
                <a:ea typeface="ＭＳ Ｐゴシック" charset="0"/>
                <a:cs typeface="ＭＳ Ｐゴシック" charset="0"/>
              </a:rPr>
              <a:t>B/g=5</a:t>
            </a:r>
            <a:endParaRPr lang="en-US" sz="1800" dirty="0">
              <a:latin typeface="+mn-lt"/>
              <a:ea typeface="ＭＳ Ｐゴシック" charset="0"/>
              <a:cs typeface="ＭＳ Ｐゴシック" charset="0"/>
            </a:endParaRPr>
          </a:p>
          <a:p>
            <a:pPr>
              <a:defRPr/>
            </a:pPr>
            <a:r>
              <a:rPr lang="en-US" sz="1800" dirty="0">
                <a:latin typeface="+mn-lt"/>
                <a:ea typeface="ＭＳ Ｐゴシック" charset="0"/>
                <a:cs typeface="ＭＳ Ｐゴシック" charset="0"/>
              </a:rPr>
              <a:t>Children: G/g=10</a:t>
            </a:r>
          </a:p>
          <a:p>
            <a:pPr>
              <a:defRPr/>
            </a:pPr>
            <a:r>
              <a:rPr lang="en-US" sz="1800" dirty="0">
                <a:latin typeface="+mn-lt"/>
                <a:ea typeface="ＭＳ Ｐゴシック" charset="0"/>
                <a:cs typeface="ＭＳ Ｐゴシック" charset="0"/>
              </a:rPr>
              <a:t>Queue: S/g=0, </a:t>
            </a:r>
            <a:r>
              <a:rPr lang="en-US" sz="1800" dirty="0">
                <a:latin typeface="Arial" charset="0"/>
                <a:ea typeface="ＭＳ Ｐゴシック" charset="0"/>
                <a:cs typeface="ＭＳ Ｐゴシック" charset="0"/>
              </a:rPr>
              <a:t>A/g=1, B/g=5, C/g=15, G/g=11, G/g=10</a:t>
            </a:r>
            <a:endParaRPr lang="en-US" sz="1800" dirty="0">
              <a:latin typeface="+mn-lt"/>
              <a:ea typeface="ＭＳ Ｐゴシック" charset="0"/>
              <a:cs typeface="ＭＳ Ｐゴシック" charset="0"/>
            </a:endParaRPr>
          </a:p>
        </p:txBody>
      </p:sp>
      <p:sp>
        <p:nvSpPr>
          <p:cNvPr id="10" name="Rectangle 9"/>
          <p:cNvSpPr/>
          <p:nvPr/>
        </p:nvSpPr>
        <p:spPr>
          <a:xfrm>
            <a:off x="1663700" y="4759325"/>
            <a:ext cx="620713" cy="260350"/>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3" name="Rectangle 12"/>
          <p:cNvSpPr/>
          <p:nvPr/>
        </p:nvSpPr>
        <p:spPr>
          <a:xfrm>
            <a:off x="5549900" y="4718050"/>
            <a:ext cx="762000" cy="3413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7" name="Rectangle 36"/>
          <p:cNvSpPr/>
          <p:nvPr/>
        </p:nvSpPr>
        <p:spPr>
          <a:xfrm>
            <a:off x="2347913" y="4759325"/>
            <a:ext cx="623887" cy="260350"/>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9" name="Rectangle 38"/>
          <p:cNvSpPr/>
          <p:nvPr/>
        </p:nvSpPr>
        <p:spPr>
          <a:xfrm>
            <a:off x="3078163" y="4768850"/>
            <a:ext cx="620712" cy="260350"/>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4" name="TextBox 33"/>
          <p:cNvSpPr txBox="1"/>
          <p:nvPr/>
        </p:nvSpPr>
        <p:spPr>
          <a:xfrm>
            <a:off x="152400" y="2289175"/>
            <a:ext cx="2528888" cy="646113"/>
          </a:xfrm>
          <a:prstGeom prst="rect">
            <a:avLst/>
          </a:prstGeom>
          <a:noFill/>
        </p:spPr>
        <p:txBody>
          <a:bodyPr>
            <a:spAutoFit/>
          </a:bodyPr>
          <a:lstStyle/>
          <a:p>
            <a:pPr>
              <a:defRPr/>
            </a:pPr>
            <a:r>
              <a:rPr lang="en-US" sz="1800" dirty="0">
                <a:latin typeface="+mn-lt"/>
                <a:ea typeface="ＭＳ Ｐゴシック" charset="0"/>
                <a:cs typeface="ＭＳ Ｐゴシック" charset="0"/>
              </a:rPr>
              <a:t>Route finding problem. Steps labeled w/cost.</a:t>
            </a:r>
          </a:p>
        </p:txBody>
      </p:sp>
      <p:sp>
        <p:nvSpPr>
          <p:cNvPr id="67595" name="Title 13"/>
          <p:cNvSpPr>
            <a:spLocks noGrp="1"/>
          </p:cNvSpPr>
          <p:nvPr>
            <p:ph type="title"/>
          </p:nvPr>
        </p:nvSpPr>
        <p:spPr>
          <a:xfrm>
            <a:off x="374650" y="88900"/>
            <a:ext cx="8153400" cy="1020763"/>
          </a:xfrm>
        </p:spPr>
        <p:txBody>
          <a:bodyPr/>
          <a:lstStyle/>
          <a:p>
            <a:r>
              <a:rPr lang="en-US" altLang="en-US" smtClean="0">
                <a:ea typeface="ＭＳ Ｐゴシック" pitchFamily="34" charset="-128"/>
              </a:rPr>
              <a:t>Ex: Uniform-cost search</a:t>
            </a:r>
          </a:p>
        </p:txBody>
      </p:sp>
      <p:sp>
        <p:nvSpPr>
          <p:cNvPr id="67596" name="TextBox 34"/>
          <p:cNvSpPr txBox="1">
            <a:spLocks noChangeArrowheads="1"/>
          </p:cNvSpPr>
          <p:nvPr/>
        </p:nvSpPr>
        <p:spPr bwMode="auto">
          <a:xfrm>
            <a:off x="6172200" y="514350"/>
            <a:ext cx="2959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000" b="1">
                <a:solidFill>
                  <a:schemeClr val="accent1"/>
                </a:solidFill>
                <a:latin typeface="Arial" pitchFamily="34" charset="0"/>
              </a:rPr>
              <a:t>(Virtual queue version)</a:t>
            </a:r>
          </a:p>
        </p:txBody>
      </p:sp>
      <p:grpSp>
        <p:nvGrpSpPr>
          <p:cNvPr id="38" name="Group 37"/>
          <p:cNvGrpSpPr/>
          <p:nvPr/>
        </p:nvGrpSpPr>
        <p:grpSpPr>
          <a:xfrm>
            <a:off x="2681288" y="5012028"/>
            <a:ext cx="5943600" cy="1289049"/>
            <a:chOff x="935775" y="4410076"/>
            <a:chExt cx="5943600" cy="1289049"/>
          </a:xfrm>
        </p:grpSpPr>
        <p:sp>
          <p:nvSpPr>
            <p:cNvPr id="40" name="TextBox 39"/>
            <p:cNvSpPr txBox="1"/>
            <p:nvPr/>
          </p:nvSpPr>
          <p:spPr>
            <a:xfrm>
              <a:off x="935775" y="4775200"/>
              <a:ext cx="5943600" cy="923925"/>
            </a:xfrm>
            <a:prstGeom prst="rect">
              <a:avLst/>
            </a:prstGeom>
            <a:noFill/>
            <a:ln w="25400">
              <a:solidFill>
                <a:srgbClr val="FF0000"/>
              </a:solidFill>
            </a:ln>
          </p:spPr>
          <p:txBody>
            <a:bodyPr wrap="square">
              <a:spAutoFit/>
            </a:bodyPr>
            <a:lstStyle/>
            <a:p>
              <a:pPr>
                <a:defRPr/>
              </a:pPr>
              <a:r>
                <a:rPr lang="en-US" sz="1800" dirty="0" smtClean="0">
                  <a:solidFill>
                    <a:srgbClr val="FF0000"/>
                  </a:solidFill>
                  <a:latin typeface="+mn-lt"/>
                  <a:ea typeface="ＭＳ Ｐゴシック" charset="0"/>
                  <a:cs typeface="ＭＳ Ｐゴシック" charset="0"/>
                </a:rPr>
                <a:t>Remove </a:t>
              </a:r>
              <a:r>
                <a:rPr lang="en-US" sz="1800" dirty="0">
                  <a:solidFill>
                    <a:srgbClr val="FF0000"/>
                  </a:solidFill>
                  <a:latin typeface="+mn-lt"/>
                  <a:ea typeface="ＭＳ Ｐゴシック" charset="0"/>
                  <a:cs typeface="ＭＳ Ｐゴシック" charset="0"/>
                </a:rPr>
                <a:t>the higher-cost of identical nodes and save memory. However, UCS is optimal </a:t>
              </a:r>
              <a:r>
                <a:rPr lang="en-US" sz="1800" dirty="0" smtClean="0">
                  <a:solidFill>
                    <a:srgbClr val="FF0000"/>
                  </a:solidFill>
                  <a:latin typeface="+mn-lt"/>
                  <a:ea typeface="ＭＳ Ｐゴシック" charset="0"/>
                  <a:cs typeface="ＭＳ Ｐゴシック" charset="0"/>
                </a:rPr>
                <a:t>even if this is not done, </a:t>
              </a:r>
              <a:r>
                <a:rPr lang="en-US" sz="1800" dirty="0">
                  <a:solidFill>
                    <a:srgbClr val="FF0000"/>
                  </a:solidFill>
                  <a:latin typeface="+mn-lt"/>
                  <a:ea typeface="ＭＳ Ｐゴシック" charset="0"/>
                  <a:cs typeface="ＭＳ Ｐゴシック" charset="0"/>
                </a:rPr>
                <a:t>since lower-cost nodes sort to the front.</a:t>
              </a:r>
            </a:p>
          </p:txBody>
        </p:sp>
        <p:cxnSp>
          <p:nvCxnSpPr>
            <p:cNvPr id="41" name="Straight Arrow Connector 40"/>
            <p:cNvCxnSpPr>
              <a:stCxn id="40" idx="0"/>
            </p:cNvCxnSpPr>
            <p:nvPr/>
          </p:nvCxnSpPr>
          <p:spPr>
            <a:xfrm flipV="1">
              <a:off x="3907575" y="4487864"/>
              <a:ext cx="290513" cy="287336"/>
            </a:xfrm>
            <a:prstGeom prst="straightConnector1">
              <a:avLst/>
            </a:prstGeom>
            <a:ln w="254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40" idx="0"/>
            </p:cNvCxnSpPr>
            <p:nvPr/>
          </p:nvCxnSpPr>
          <p:spPr>
            <a:xfrm flipH="1" flipV="1">
              <a:off x="3382115" y="4410076"/>
              <a:ext cx="525460" cy="365124"/>
            </a:xfrm>
            <a:prstGeom prst="straightConnector1">
              <a:avLst/>
            </a:prstGeom>
            <a:ln w="254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a:off x="4648200" y="4888706"/>
            <a:ext cx="742158" cy="1031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0839" y="3889375"/>
            <a:ext cx="7696200" cy="1200150"/>
          </a:xfrm>
          <a:prstGeom prst="rect">
            <a:avLst/>
          </a:prstGeom>
          <a:noFill/>
        </p:spPr>
        <p:txBody>
          <a:bodyPr>
            <a:spAutoFit/>
          </a:bodyPr>
          <a:lstStyle/>
          <a:p>
            <a:pPr>
              <a:defRPr/>
            </a:pPr>
            <a:r>
              <a:rPr lang="en-US" sz="1800" dirty="0">
                <a:latin typeface="+mn-lt"/>
                <a:ea typeface="ＭＳ Ｐゴシック" charset="0"/>
                <a:cs typeface="ＭＳ Ｐゴシック" charset="0"/>
              </a:rPr>
              <a:t>Expanded: </a:t>
            </a:r>
            <a:r>
              <a:rPr lang="en-US" sz="1800" dirty="0">
                <a:latin typeface="Arial" charset="0"/>
                <a:ea typeface="ＭＳ Ｐゴシック" charset="0"/>
                <a:cs typeface="ＭＳ Ｐゴシック" charset="0"/>
              </a:rPr>
              <a:t>S/g=0, A/g=1, B/g=5, G/g=10</a:t>
            </a:r>
            <a:endParaRPr lang="en-US" sz="1800" dirty="0">
              <a:latin typeface="+mn-lt"/>
              <a:ea typeface="ＭＳ Ｐゴシック" charset="0"/>
              <a:cs typeface="ＭＳ Ｐゴシック" charset="0"/>
            </a:endParaRPr>
          </a:p>
          <a:p>
            <a:pPr>
              <a:defRPr/>
            </a:pPr>
            <a:r>
              <a:rPr lang="en-US" sz="1800" dirty="0">
                <a:latin typeface="+mn-lt"/>
                <a:ea typeface="ＭＳ Ｐゴシック" charset="0"/>
                <a:cs typeface="ＭＳ Ｐゴシック" charset="0"/>
              </a:rPr>
              <a:t>Next: </a:t>
            </a:r>
            <a:r>
              <a:rPr lang="en-US" sz="1800" dirty="0">
                <a:latin typeface="Arial" charset="0"/>
                <a:ea typeface="ＭＳ Ｐゴシック" charset="0"/>
                <a:cs typeface="ＭＳ Ｐゴシック" charset="0"/>
              </a:rPr>
              <a:t>G/g=10</a:t>
            </a:r>
            <a:endParaRPr lang="en-US" sz="1800" dirty="0">
              <a:latin typeface="+mn-lt"/>
              <a:ea typeface="ＭＳ Ｐゴシック" charset="0"/>
              <a:cs typeface="ＭＳ Ｐゴシック" charset="0"/>
            </a:endParaRPr>
          </a:p>
          <a:p>
            <a:pPr>
              <a:defRPr/>
            </a:pPr>
            <a:r>
              <a:rPr lang="en-US" sz="1800" dirty="0">
                <a:latin typeface="+mn-lt"/>
                <a:ea typeface="ＭＳ Ｐゴシック" charset="0"/>
                <a:cs typeface="ＭＳ Ｐゴシック" charset="0"/>
              </a:rPr>
              <a:t>Children: none</a:t>
            </a:r>
          </a:p>
          <a:p>
            <a:pPr>
              <a:defRPr/>
            </a:pPr>
            <a:r>
              <a:rPr lang="en-US" sz="1800" dirty="0">
                <a:latin typeface="+mn-lt"/>
                <a:ea typeface="ＭＳ Ｐゴシック" charset="0"/>
                <a:cs typeface="ＭＳ Ｐゴシック" charset="0"/>
              </a:rPr>
              <a:t>Queue: S/g=0, </a:t>
            </a:r>
            <a:r>
              <a:rPr lang="en-US" sz="1800" dirty="0">
                <a:latin typeface="Arial" charset="0"/>
                <a:ea typeface="ＭＳ Ｐゴシック" charset="0"/>
                <a:cs typeface="ＭＳ Ｐゴシック" charset="0"/>
              </a:rPr>
              <a:t>A/g=1, B/g=5, C/g=15, G/g=11, G/g=10</a:t>
            </a:r>
            <a:endParaRPr lang="en-US" sz="1800" dirty="0">
              <a:latin typeface="+mn-lt"/>
              <a:ea typeface="ＭＳ Ｐゴシック" charset="0"/>
              <a:cs typeface="ＭＳ Ｐゴシック" charset="0"/>
            </a:endParaRPr>
          </a:p>
        </p:txBody>
      </p:sp>
      <p:sp>
        <p:nvSpPr>
          <p:cNvPr id="38" name="Rectangle 37"/>
          <p:cNvSpPr/>
          <p:nvPr/>
        </p:nvSpPr>
        <p:spPr>
          <a:xfrm>
            <a:off x="5540375" y="4783138"/>
            <a:ext cx="900113" cy="258762"/>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1" name="TextBox 30"/>
          <p:cNvSpPr txBox="1"/>
          <p:nvPr/>
        </p:nvSpPr>
        <p:spPr>
          <a:xfrm>
            <a:off x="2111375" y="1193800"/>
            <a:ext cx="569913" cy="369888"/>
          </a:xfrm>
          <a:prstGeom prst="rect">
            <a:avLst/>
          </a:prstGeom>
          <a:noFill/>
        </p:spPr>
        <p:txBody>
          <a:bodyPr>
            <a:spAutoFit/>
          </a:bodyPr>
          <a:lstStyle/>
          <a:p>
            <a:pPr>
              <a:defRPr/>
            </a:pPr>
            <a:r>
              <a:rPr lang="en-US" sz="1800" dirty="0">
                <a:latin typeface="+mn-lt"/>
                <a:ea typeface="ＭＳ Ｐゴシック" charset="0"/>
                <a:cs typeface="ＭＳ Ｐゴシック" charset="0"/>
              </a:rPr>
              <a:t>10</a:t>
            </a:r>
          </a:p>
        </p:txBody>
      </p:sp>
      <p:grpSp>
        <p:nvGrpSpPr>
          <p:cNvPr id="68613" name="Group 33"/>
          <p:cNvGrpSpPr>
            <a:grpSpLocks/>
          </p:cNvGrpSpPr>
          <p:nvPr/>
        </p:nvGrpSpPr>
        <p:grpSpPr bwMode="auto">
          <a:xfrm>
            <a:off x="868363" y="1219200"/>
            <a:ext cx="1719262" cy="1111250"/>
            <a:chOff x="868680" y="1219200"/>
            <a:chExt cx="1719072" cy="1110747"/>
          </a:xfrm>
        </p:grpSpPr>
        <p:grpSp>
          <p:nvGrpSpPr>
            <p:cNvPr id="68623" name="Group 26"/>
            <p:cNvGrpSpPr>
              <a:grpSpLocks/>
            </p:cNvGrpSpPr>
            <p:nvPr/>
          </p:nvGrpSpPr>
          <p:grpSpPr bwMode="auto">
            <a:xfrm>
              <a:off x="868680" y="1219200"/>
              <a:ext cx="1719072" cy="1069848"/>
              <a:chOff x="868680" y="1219200"/>
              <a:chExt cx="1719072" cy="1069848"/>
            </a:xfrm>
          </p:grpSpPr>
          <p:sp>
            <p:nvSpPr>
              <p:cNvPr id="4" name="Oval 3"/>
              <p:cNvSpPr/>
              <p:nvPr/>
            </p:nvSpPr>
            <p:spPr>
              <a:xfrm>
                <a:off x="914712" y="1600028"/>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S</a:t>
                </a:r>
              </a:p>
            </p:txBody>
          </p:sp>
          <p:sp>
            <p:nvSpPr>
              <p:cNvPr id="5" name="Oval 4"/>
              <p:cNvSpPr/>
              <p:nvPr/>
            </p:nvSpPr>
            <p:spPr>
              <a:xfrm>
                <a:off x="1600436" y="1219200"/>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A</a:t>
                </a:r>
              </a:p>
            </p:txBody>
          </p:sp>
          <p:sp>
            <p:nvSpPr>
              <p:cNvPr id="6" name="Oval 5"/>
              <p:cNvSpPr/>
              <p:nvPr/>
            </p:nvSpPr>
            <p:spPr>
              <a:xfrm>
                <a:off x="1600436" y="1600028"/>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B</a:t>
                </a:r>
              </a:p>
            </p:txBody>
          </p:sp>
          <p:sp>
            <p:nvSpPr>
              <p:cNvPr id="7" name="Oval 6"/>
              <p:cNvSpPr/>
              <p:nvPr/>
            </p:nvSpPr>
            <p:spPr>
              <a:xfrm>
                <a:off x="1600436" y="1984029"/>
                <a:ext cx="304766" cy="304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C</a:t>
                </a:r>
              </a:p>
            </p:txBody>
          </p:sp>
          <p:sp>
            <p:nvSpPr>
              <p:cNvPr id="8" name="Oval 7"/>
              <p:cNvSpPr/>
              <p:nvPr/>
            </p:nvSpPr>
            <p:spPr>
              <a:xfrm>
                <a:off x="868680" y="1563532"/>
                <a:ext cx="380958" cy="3840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Rectangle 8"/>
              <p:cNvSpPr/>
              <p:nvPr/>
            </p:nvSpPr>
            <p:spPr>
              <a:xfrm>
                <a:off x="2286160" y="1600028"/>
                <a:ext cx="301592" cy="301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chemeClr val="tx1"/>
                    </a:solidFill>
                  </a:rPr>
                  <a:t>G</a:t>
                </a:r>
              </a:p>
            </p:txBody>
          </p:sp>
          <p:cxnSp>
            <p:nvCxnSpPr>
              <p:cNvPr id="11" name="Straight Connector 10"/>
              <p:cNvCxnSpPr>
                <a:stCxn id="8" idx="7"/>
                <a:endCxn id="5" idx="2"/>
              </p:cNvCxnSpPr>
              <p:nvPr/>
            </p:nvCxnSpPr>
            <p:spPr>
              <a:xfrm flipV="1">
                <a:off x="1194081" y="1371531"/>
                <a:ext cx="406355" cy="2475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6"/>
                <a:endCxn id="6" idx="2"/>
              </p:cNvCxnSpPr>
              <p:nvPr/>
            </p:nvCxnSpPr>
            <p:spPr>
              <a:xfrm flipV="1">
                <a:off x="1249638" y="1752359"/>
                <a:ext cx="350798" cy="3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5"/>
                <a:endCxn id="7" idx="2"/>
              </p:cNvCxnSpPr>
              <p:nvPr/>
            </p:nvCxnSpPr>
            <p:spPr>
              <a:xfrm>
                <a:off x="1194081" y="1891996"/>
                <a:ext cx="406355" cy="2443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0"/>
                <a:endCxn id="5" idx="6"/>
              </p:cNvCxnSpPr>
              <p:nvPr/>
            </p:nvCxnSpPr>
            <p:spPr>
              <a:xfrm flipH="1" flipV="1">
                <a:off x="1905202" y="1371531"/>
                <a:ext cx="531754" cy="2284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1"/>
                <a:endCxn id="6" idx="6"/>
              </p:cNvCxnSpPr>
              <p:nvPr/>
            </p:nvCxnSpPr>
            <p:spPr>
              <a:xfrm flipH="1">
                <a:off x="1905202" y="1750773"/>
                <a:ext cx="380958" cy="15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2"/>
                <a:endCxn id="7" idx="6"/>
              </p:cNvCxnSpPr>
              <p:nvPr/>
            </p:nvCxnSpPr>
            <p:spPr>
              <a:xfrm flipH="1">
                <a:off x="1905202" y="1901516"/>
                <a:ext cx="531754" cy="2348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160748" y="1219200"/>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1</a:t>
              </a:r>
            </a:p>
          </p:txBody>
        </p:sp>
        <p:sp>
          <p:nvSpPr>
            <p:cNvPr id="29" name="TextBox 28"/>
            <p:cNvSpPr txBox="1"/>
            <p:nvPr/>
          </p:nvSpPr>
          <p:spPr>
            <a:xfrm>
              <a:off x="1313131" y="1435002"/>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sp>
          <p:nvSpPr>
            <p:cNvPr id="30" name="TextBox 29"/>
            <p:cNvSpPr txBox="1"/>
            <p:nvPr/>
          </p:nvSpPr>
          <p:spPr>
            <a:xfrm>
              <a:off x="1067095" y="1952293"/>
              <a:ext cx="533341" cy="369721"/>
            </a:xfrm>
            <a:prstGeom prst="rect">
              <a:avLst/>
            </a:prstGeom>
            <a:noFill/>
          </p:spPr>
          <p:txBody>
            <a:bodyPr>
              <a:spAutoFit/>
            </a:bodyPr>
            <a:lstStyle/>
            <a:p>
              <a:pPr>
                <a:defRPr/>
              </a:pPr>
              <a:r>
                <a:rPr lang="en-US" sz="1800" dirty="0">
                  <a:latin typeface="+mn-lt"/>
                  <a:ea typeface="ＭＳ Ｐゴシック" charset="0"/>
                  <a:cs typeface="ＭＳ Ｐゴシック" charset="0"/>
                </a:rPr>
                <a:t>15</a:t>
              </a:r>
            </a:p>
          </p:txBody>
        </p:sp>
        <p:sp>
          <p:nvSpPr>
            <p:cNvPr id="32" name="TextBox 31"/>
            <p:cNvSpPr txBox="1"/>
            <p:nvPr/>
          </p:nvSpPr>
          <p:spPr>
            <a:xfrm>
              <a:off x="1906790" y="1419134"/>
              <a:ext cx="304766" cy="369721"/>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sp>
          <p:nvSpPr>
            <p:cNvPr id="33" name="TextBox 32"/>
            <p:cNvSpPr txBox="1"/>
            <p:nvPr/>
          </p:nvSpPr>
          <p:spPr>
            <a:xfrm>
              <a:off x="2086157" y="1960227"/>
              <a:ext cx="304766" cy="369720"/>
            </a:xfrm>
            <a:prstGeom prst="rect">
              <a:avLst/>
            </a:prstGeom>
            <a:noFill/>
          </p:spPr>
          <p:txBody>
            <a:bodyPr>
              <a:spAutoFit/>
            </a:bodyPr>
            <a:lstStyle/>
            <a:p>
              <a:pPr>
                <a:defRPr/>
              </a:pPr>
              <a:r>
                <a:rPr lang="en-US" sz="1800" dirty="0">
                  <a:latin typeface="+mn-lt"/>
                  <a:ea typeface="ＭＳ Ｐゴシック" charset="0"/>
                  <a:cs typeface="ＭＳ Ｐゴシック" charset="0"/>
                </a:rPr>
                <a:t>5</a:t>
              </a:r>
            </a:p>
          </p:txBody>
        </p:sp>
      </p:grpSp>
      <p:sp>
        <p:nvSpPr>
          <p:cNvPr id="36" name="TextBox 35"/>
          <p:cNvSpPr txBox="1"/>
          <p:nvPr/>
        </p:nvSpPr>
        <p:spPr>
          <a:xfrm>
            <a:off x="2895600" y="1219200"/>
            <a:ext cx="5943600" cy="646113"/>
          </a:xfrm>
          <a:prstGeom prst="rect">
            <a:avLst/>
          </a:prstGeom>
          <a:noFill/>
        </p:spPr>
        <p:txBody>
          <a:bodyPr>
            <a:spAutoFit/>
          </a:bodyPr>
          <a:lstStyle/>
          <a:p>
            <a:pPr>
              <a:defRPr/>
            </a:pPr>
            <a:r>
              <a:rPr lang="en-US" sz="1800" dirty="0">
                <a:latin typeface="+mn-lt"/>
                <a:ea typeface="ＭＳ Ｐゴシック" charset="0"/>
                <a:cs typeface="ＭＳ Ｐゴシック" charset="0"/>
              </a:rPr>
              <a:t>Order of node expansion: </a:t>
            </a:r>
            <a:r>
              <a:rPr lang="en-US" sz="1800" u="sng" dirty="0">
                <a:latin typeface="+mn-lt"/>
                <a:ea typeface="ＭＳ Ｐゴシック" charset="0"/>
                <a:cs typeface="ＭＳ Ｐゴシック" charset="0"/>
              </a:rPr>
              <a:t>	S A B G			</a:t>
            </a:r>
            <a:endParaRPr lang="en-US" sz="1800" dirty="0">
              <a:latin typeface="+mn-lt"/>
              <a:ea typeface="ＭＳ Ｐゴシック" charset="0"/>
              <a:cs typeface="ＭＳ Ｐゴシック" charset="0"/>
            </a:endParaRPr>
          </a:p>
          <a:p>
            <a:pPr>
              <a:defRPr/>
            </a:pPr>
            <a:r>
              <a:rPr lang="en-US" sz="1800" dirty="0">
                <a:latin typeface="+mn-lt"/>
                <a:ea typeface="ＭＳ Ｐゴシック" charset="0"/>
                <a:cs typeface="ＭＳ Ｐゴシック" charset="0"/>
              </a:rPr>
              <a:t>Path found: </a:t>
            </a:r>
            <a:r>
              <a:rPr lang="en-US" sz="1800" u="sng" dirty="0">
                <a:latin typeface="+mn-lt"/>
                <a:ea typeface="ＭＳ Ｐゴシック" charset="0"/>
                <a:cs typeface="ＭＳ Ｐゴシック" charset="0"/>
              </a:rPr>
              <a:t> S B G		</a:t>
            </a:r>
            <a:r>
              <a:rPr lang="en-US" sz="1800" dirty="0">
                <a:latin typeface="+mn-lt"/>
                <a:ea typeface="ＭＳ Ｐゴシック" charset="0"/>
                <a:cs typeface="ＭＳ Ｐゴシック" charset="0"/>
              </a:rPr>
              <a:t> Cost of path found: </a:t>
            </a:r>
            <a:r>
              <a:rPr lang="en-US" sz="1800" u="sng" dirty="0">
                <a:latin typeface="+mn-lt"/>
                <a:ea typeface="ＭＳ Ｐゴシック" charset="0"/>
                <a:cs typeface="ＭＳ Ｐゴシック" charset="0"/>
              </a:rPr>
              <a:t> 10	</a:t>
            </a:r>
            <a:endParaRPr lang="en-US" sz="1800" dirty="0">
              <a:latin typeface="+mn-lt"/>
              <a:ea typeface="ＭＳ Ｐゴシック" charset="0"/>
              <a:cs typeface="ＭＳ Ｐゴシック" charset="0"/>
            </a:endParaRPr>
          </a:p>
        </p:txBody>
      </p:sp>
      <p:sp>
        <p:nvSpPr>
          <p:cNvPr id="10" name="Rectangle 9"/>
          <p:cNvSpPr/>
          <p:nvPr/>
        </p:nvSpPr>
        <p:spPr>
          <a:xfrm>
            <a:off x="1712913" y="4762500"/>
            <a:ext cx="622300" cy="258763"/>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7" name="Rectangle 36"/>
          <p:cNvSpPr/>
          <p:nvPr/>
        </p:nvSpPr>
        <p:spPr>
          <a:xfrm>
            <a:off x="2374900" y="4762500"/>
            <a:ext cx="623888" cy="258763"/>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9" name="Rectangle 38"/>
          <p:cNvSpPr/>
          <p:nvPr/>
        </p:nvSpPr>
        <p:spPr>
          <a:xfrm>
            <a:off x="3111500" y="4772025"/>
            <a:ext cx="620713" cy="258763"/>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8618" name="TextBox 39"/>
          <p:cNvSpPr txBox="1">
            <a:spLocks noChangeArrowheads="1"/>
          </p:cNvSpPr>
          <p:nvPr/>
        </p:nvSpPr>
        <p:spPr bwMode="auto">
          <a:xfrm>
            <a:off x="1630363" y="5334000"/>
            <a:ext cx="5761037" cy="120015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FF0000"/>
                </a:solidFill>
                <a:latin typeface="Arial" pitchFamily="34" charset="0"/>
              </a:rPr>
              <a:t>Technically, the goal node is not really expanded, because we do not generate the children of a goal node. It is listed in “Order of node expansion” only for your convenience, to see explicitly where it was found.</a:t>
            </a:r>
          </a:p>
        </p:txBody>
      </p:sp>
      <p:sp>
        <p:nvSpPr>
          <p:cNvPr id="68619" name="TextBox 40"/>
          <p:cNvSpPr txBox="1">
            <a:spLocks noChangeArrowheads="1"/>
          </p:cNvSpPr>
          <p:nvPr/>
        </p:nvSpPr>
        <p:spPr bwMode="auto">
          <a:xfrm>
            <a:off x="2849563" y="2473325"/>
            <a:ext cx="5761037" cy="92392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FF0000"/>
                </a:solidFill>
                <a:latin typeface="Arial" pitchFamily="34" charset="0"/>
              </a:rPr>
              <a:t>The same “Order of node expansion”, “Path found”, and “Cost of path found” is obtained by both methods. They are formally equivalent to each other in all ways.</a:t>
            </a:r>
          </a:p>
        </p:txBody>
      </p:sp>
      <p:sp>
        <p:nvSpPr>
          <p:cNvPr id="34" name="TextBox 33"/>
          <p:cNvSpPr txBox="1"/>
          <p:nvPr/>
        </p:nvSpPr>
        <p:spPr>
          <a:xfrm>
            <a:off x="152400" y="2289175"/>
            <a:ext cx="2528888" cy="646113"/>
          </a:xfrm>
          <a:prstGeom prst="rect">
            <a:avLst/>
          </a:prstGeom>
          <a:noFill/>
        </p:spPr>
        <p:txBody>
          <a:bodyPr>
            <a:spAutoFit/>
          </a:bodyPr>
          <a:lstStyle/>
          <a:p>
            <a:pPr>
              <a:defRPr/>
            </a:pPr>
            <a:r>
              <a:rPr lang="en-US" sz="1800" dirty="0">
                <a:latin typeface="+mn-lt"/>
                <a:ea typeface="ＭＳ Ｐゴシック" charset="0"/>
                <a:cs typeface="ＭＳ Ｐゴシック" charset="0"/>
              </a:rPr>
              <a:t>Route finding problem. Steps labeled w/cost.</a:t>
            </a:r>
          </a:p>
        </p:txBody>
      </p:sp>
      <p:sp>
        <p:nvSpPr>
          <p:cNvPr id="68621" name="Title 12"/>
          <p:cNvSpPr>
            <a:spLocks noGrp="1"/>
          </p:cNvSpPr>
          <p:nvPr>
            <p:ph type="title"/>
          </p:nvPr>
        </p:nvSpPr>
        <p:spPr>
          <a:xfrm>
            <a:off x="374650" y="88900"/>
            <a:ext cx="8153400" cy="1020763"/>
          </a:xfrm>
        </p:spPr>
        <p:txBody>
          <a:bodyPr/>
          <a:lstStyle/>
          <a:p>
            <a:r>
              <a:rPr lang="en-US" altLang="en-US" smtClean="0">
                <a:ea typeface="ＭＳ Ｐゴシック" pitchFamily="34" charset="-128"/>
              </a:rPr>
              <a:t>Ex: Uniform-cost search</a:t>
            </a:r>
          </a:p>
        </p:txBody>
      </p:sp>
      <p:sp>
        <p:nvSpPr>
          <p:cNvPr id="68622" name="TextBox 34"/>
          <p:cNvSpPr txBox="1">
            <a:spLocks noChangeArrowheads="1"/>
          </p:cNvSpPr>
          <p:nvPr/>
        </p:nvSpPr>
        <p:spPr bwMode="auto">
          <a:xfrm>
            <a:off x="6172200" y="514350"/>
            <a:ext cx="2959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000" b="1">
                <a:solidFill>
                  <a:schemeClr val="accent1"/>
                </a:solidFill>
                <a:latin typeface="Arial" pitchFamily="34" charset="0"/>
              </a:rPr>
              <a:t>(Virtual queue version)</a:t>
            </a:r>
          </a:p>
        </p:txBody>
      </p:sp>
      <p:cxnSp>
        <p:nvCxnSpPr>
          <p:cNvPr id="35" name="Straight Connector 34"/>
          <p:cNvCxnSpPr/>
          <p:nvPr/>
        </p:nvCxnSpPr>
        <p:spPr>
          <a:xfrm>
            <a:off x="4648200" y="4906565"/>
            <a:ext cx="83717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Oval 2"/>
          <p:cNvSpPr>
            <a:spLocks noChangeArrowheads="1"/>
          </p:cNvSpPr>
          <p:nvPr/>
        </p:nvSpPr>
        <p:spPr bwMode="auto">
          <a:xfrm>
            <a:off x="914400" y="1905000"/>
            <a:ext cx="457200" cy="457200"/>
          </a:xfrm>
          <a:prstGeom prst="ellipse">
            <a:avLst/>
          </a:prstGeom>
          <a:solidFill>
            <a:srgbClr val="00FF00"/>
          </a:solidFill>
          <a:ln w="9525">
            <a:solidFill>
              <a:schemeClr val="tx1"/>
            </a:solidFill>
            <a:round/>
            <a:headEnd/>
            <a:tailEnd/>
          </a:ln>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S</a:t>
            </a:r>
          </a:p>
        </p:txBody>
      </p:sp>
      <p:sp>
        <p:nvSpPr>
          <p:cNvPr id="69635" name="Oval 3"/>
          <p:cNvSpPr>
            <a:spLocks noChangeArrowheads="1"/>
          </p:cNvSpPr>
          <p:nvPr/>
        </p:nvSpPr>
        <p:spPr bwMode="auto">
          <a:xfrm>
            <a:off x="2209800" y="1981200"/>
            <a:ext cx="457200" cy="457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B</a:t>
            </a:r>
          </a:p>
        </p:txBody>
      </p:sp>
      <p:sp>
        <p:nvSpPr>
          <p:cNvPr id="69636" name="Oval 4"/>
          <p:cNvSpPr>
            <a:spLocks noChangeArrowheads="1"/>
          </p:cNvSpPr>
          <p:nvPr/>
        </p:nvSpPr>
        <p:spPr bwMode="auto">
          <a:xfrm>
            <a:off x="2209800" y="1219200"/>
            <a:ext cx="457200" cy="457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A</a:t>
            </a:r>
          </a:p>
        </p:txBody>
      </p:sp>
      <p:sp>
        <p:nvSpPr>
          <p:cNvPr id="69637" name="Oval 5"/>
          <p:cNvSpPr>
            <a:spLocks noChangeArrowheads="1"/>
          </p:cNvSpPr>
          <p:nvPr/>
        </p:nvSpPr>
        <p:spPr bwMode="auto">
          <a:xfrm>
            <a:off x="3352800" y="1219200"/>
            <a:ext cx="457200" cy="457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D</a:t>
            </a:r>
          </a:p>
        </p:txBody>
      </p:sp>
      <p:sp>
        <p:nvSpPr>
          <p:cNvPr id="69638" name="Oval 6"/>
          <p:cNvSpPr>
            <a:spLocks noChangeArrowheads="1"/>
          </p:cNvSpPr>
          <p:nvPr/>
        </p:nvSpPr>
        <p:spPr bwMode="auto">
          <a:xfrm>
            <a:off x="3352800" y="1981200"/>
            <a:ext cx="457200" cy="457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E</a:t>
            </a:r>
          </a:p>
        </p:txBody>
      </p:sp>
      <p:sp>
        <p:nvSpPr>
          <p:cNvPr id="69639" name="Oval 7"/>
          <p:cNvSpPr>
            <a:spLocks noChangeArrowheads="1"/>
          </p:cNvSpPr>
          <p:nvPr/>
        </p:nvSpPr>
        <p:spPr bwMode="auto">
          <a:xfrm>
            <a:off x="2209800" y="2743200"/>
            <a:ext cx="457200" cy="457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C</a:t>
            </a:r>
          </a:p>
        </p:txBody>
      </p:sp>
      <p:sp>
        <p:nvSpPr>
          <p:cNvPr id="69640" name="Oval 8"/>
          <p:cNvSpPr>
            <a:spLocks noChangeArrowheads="1"/>
          </p:cNvSpPr>
          <p:nvPr/>
        </p:nvSpPr>
        <p:spPr bwMode="auto">
          <a:xfrm>
            <a:off x="4343400" y="1219200"/>
            <a:ext cx="457200" cy="457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F</a:t>
            </a:r>
          </a:p>
        </p:txBody>
      </p:sp>
      <p:sp>
        <p:nvSpPr>
          <p:cNvPr id="69641" name="Oval 9"/>
          <p:cNvSpPr>
            <a:spLocks noChangeArrowheads="1"/>
          </p:cNvSpPr>
          <p:nvPr/>
        </p:nvSpPr>
        <p:spPr bwMode="auto">
          <a:xfrm>
            <a:off x="5334000" y="1905000"/>
            <a:ext cx="457200" cy="457200"/>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G</a:t>
            </a:r>
          </a:p>
        </p:txBody>
      </p:sp>
      <p:sp>
        <p:nvSpPr>
          <p:cNvPr id="69642" name="Line 10"/>
          <p:cNvSpPr>
            <a:spLocks noChangeShapeType="1"/>
          </p:cNvSpPr>
          <p:nvPr/>
        </p:nvSpPr>
        <p:spPr bwMode="auto">
          <a:xfrm flipV="1">
            <a:off x="1295400" y="1524000"/>
            <a:ext cx="914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43" name="Line 11"/>
          <p:cNvSpPr>
            <a:spLocks noChangeShapeType="1"/>
          </p:cNvSpPr>
          <p:nvPr/>
        </p:nvSpPr>
        <p:spPr bwMode="auto">
          <a:xfrm>
            <a:off x="1371600" y="2133600"/>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44" name="Line 12"/>
          <p:cNvSpPr>
            <a:spLocks noChangeShapeType="1"/>
          </p:cNvSpPr>
          <p:nvPr/>
        </p:nvSpPr>
        <p:spPr bwMode="auto">
          <a:xfrm>
            <a:off x="1295400" y="2286000"/>
            <a:ext cx="9144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45" name="Line 13"/>
          <p:cNvSpPr>
            <a:spLocks noChangeShapeType="1"/>
          </p:cNvSpPr>
          <p:nvPr/>
        </p:nvSpPr>
        <p:spPr bwMode="auto">
          <a:xfrm>
            <a:off x="2667000" y="14478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46" name="Line 14"/>
          <p:cNvSpPr>
            <a:spLocks noChangeShapeType="1"/>
          </p:cNvSpPr>
          <p:nvPr/>
        </p:nvSpPr>
        <p:spPr bwMode="auto">
          <a:xfrm>
            <a:off x="2667000" y="22098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47" name="Line 15"/>
          <p:cNvSpPr>
            <a:spLocks noChangeShapeType="1"/>
          </p:cNvSpPr>
          <p:nvPr/>
        </p:nvSpPr>
        <p:spPr bwMode="auto">
          <a:xfrm flipV="1">
            <a:off x="2667000" y="2209800"/>
            <a:ext cx="2667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48" name="Line 16"/>
          <p:cNvSpPr>
            <a:spLocks noChangeShapeType="1"/>
          </p:cNvSpPr>
          <p:nvPr/>
        </p:nvSpPr>
        <p:spPr bwMode="auto">
          <a:xfrm flipV="1">
            <a:off x="3810000" y="2133600"/>
            <a:ext cx="15240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49" name="Line 17"/>
          <p:cNvSpPr>
            <a:spLocks noChangeShapeType="1"/>
          </p:cNvSpPr>
          <p:nvPr/>
        </p:nvSpPr>
        <p:spPr bwMode="auto">
          <a:xfrm>
            <a:off x="3810000" y="14478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50" name="Line 18"/>
          <p:cNvSpPr>
            <a:spLocks noChangeShapeType="1"/>
          </p:cNvSpPr>
          <p:nvPr/>
        </p:nvSpPr>
        <p:spPr bwMode="auto">
          <a:xfrm>
            <a:off x="4800600" y="1447800"/>
            <a:ext cx="609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51" name="Text Box 19"/>
          <p:cNvSpPr txBox="1">
            <a:spLocks noChangeArrowheads="1"/>
          </p:cNvSpPr>
          <p:nvPr/>
        </p:nvSpPr>
        <p:spPr bwMode="auto">
          <a:xfrm>
            <a:off x="1524000" y="25146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1</a:t>
            </a:r>
          </a:p>
        </p:txBody>
      </p:sp>
      <p:sp>
        <p:nvSpPr>
          <p:cNvPr id="69652" name="Text Box 20"/>
          <p:cNvSpPr txBox="1">
            <a:spLocks noChangeArrowheads="1"/>
          </p:cNvSpPr>
          <p:nvPr/>
        </p:nvSpPr>
        <p:spPr bwMode="auto">
          <a:xfrm>
            <a:off x="3717925" y="2627313"/>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20</a:t>
            </a:r>
          </a:p>
        </p:txBody>
      </p:sp>
      <p:sp>
        <p:nvSpPr>
          <p:cNvPr id="69653" name="Text Box 21"/>
          <p:cNvSpPr txBox="1">
            <a:spLocks noChangeArrowheads="1"/>
          </p:cNvSpPr>
          <p:nvPr/>
        </p:nvSpPr>
        <p:spPr bwMode="auto">
          <a:xfrm>
            <a:off x="1600200" y="1828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2</a:t>
            </a:r>
          </a:p>
        </p:txBody>
      </p:sp>
      <p:sp>
        <p:nvSpPr>
          <p:cNvPr id="69654" name="Text Box 22"/>
          <p:cNvSpPr txBox="1">
            <a:spLocks noChangeArrowheads="1"/>
          </p:cNvSpPr>
          <p:nvPr/>
        </p:nvSpPr>
        <p:spPr bwMode="auto">
          <a:xfrm>
            <a:off x="1447800" y="13716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3</a:t>
            </a:r>
          </a:p>
        </p:txBody>
      </p:sp>
      <p:sp>
        <p:nvSpPr>
          <p:cNvPr id="69655" name="Text Box 23"/>
          <p:cNvSpPr txBox="1">
            <a:spLocks noChangeArrowheads="1"/>
          </p:cNvSpPr>
          <p:nvPr/>
        </p:nvSpPr>
        <p:spPr bwMode="auto">
          <a:xfrm>
            <a:off x="2803525" y="18653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4</a:t>
            </a:r>
          </a:p>
        </p:txBody>
      </p:sp>
      <p:sp>
        <p:nvSpPr>
          <p:cNvPr id="69656" name="Text Box 24"/>
          <p:cNvSpPr txBox="1">
            <a:spLocks noChangeArrowheads="1"/>
          </p:cNvSpPr>
          <p:nvPr/>
        </p:nvSpPr>
        <p:spPr bwMode="auto">
          <a:xfrm>
            <a:off x="4175125" y="18653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8</a:t>
            </a:r>
          </a:p>
        </p:txBody>
      </p:sp>
      <p:sp>
        <p:nvSpPr>
          <p:cNvPr id="69657" name="Text Box 25"/>
          <p:cNvSpPr txBox="1">
            <a:spLocks noChangeArrowheads="1"/>
          </p:cNvSpPr>
          <p:nvPr/>
        </p:nvSpPr>
        <p:spPr bwMode="auto">
          <a:xfrm>
            <a:off x="2803525" y="11033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6</a:t>
            </a:r>
          </a:p>
        </p:txBody>
      </p:sp>
      <p:sp>
        <p:nvSpPr>
          <p:cNvPr id="69658" name="Text Box 26"/>
          <p:cNvSpPr txBox="1">
            <a:spLocks noChangeArrowheads="1"/>
          </p:cNvSpPr>
          <p:nvPr/>
        </p:nvSpPr>
        <p:spPr bwMode="auto">
          <a:xfrm>
            <a:off x="3870325" y="11033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1</a:t>
            </a:r>
          </a:p>
        </p:txBody>
      </p:sp>
      <p:sp>
        <p:nvSpPr>
          <p:cNvPr id="69659" name="Text Box 27"/>
          <p:cNvSpPr txBox="1">
            <a:spLocks noChangeArrowheads="1"/>
          </p:cNvSpPr>
          <p:nvPr/>
        </p:nvSpPr>
        <p:spPr bwMode="auto">
          <a:xfrm>
            <a:off x="5013325" y="13319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1</a:t>
            </a:r>
          </a:p>
        </p:txBody>
      </p:sp>
      <p:sp>
        <p:nvSpPr>
          <p:cNvPr id="69660" name="Text Box 32"/>
          <p:cNvSpPr txBox="1">
            <a:spLocks noChangeArrowheads="1"/>
          </p:cNvSpPr>
          <p:nvPr/>
        </p:nvSpPr>
        <p:spPr bwMode="auto">
          <a:xfrm>
            <a:off x="228600" y="3733800"/>
            <a:ext cx="86677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The graph above shows the step-costs for different paths going from the start (S) to </a:t>
            </a:r>
          </a:p>
          <a:p>
            <a:pPr eaLnBrk="1" hangingPunct="1">
              <a:spcBef>
                <a:spcPct val="0"/>
              </a:spcBef>
              <a:buClrTx/>
              <a:buFontTx/>
              <a:buNone/>
            </a:pPr>
            <a:r>
              <a:rPr lang="en-US" altLang="en-US" sz="1800">
                <a:latin typeface="Arial" pitchFamily="34" charset="0"/>
              </a:rPr>
              <a:t>the goal (G). </a:t>
            </a:r>
          </a:p>
          <a:p>
            <a:pPr eaLnBrk="1" hangingPunct="1">
              <a:spcBef>
                <a:spcPct val="0"/>
              </a:spcBef>
              <a:buClrTx/>
              <a:buFontTx/>
              <a:buNone/>
            </a:pPr>
            <a:endParaRPr lang="en-US" altLang="en-US" sz="1800">
              <a:latin typeface="Arial" pitchFamily="34" charset="0"/>
            </a:endParaRPr>
          </a:p>
          <a:p>
            <a:pPr eaLnBrk="1" hangingPunct="1">
              <a:spcBef>
                <a:spcPct val="0"/>
              </a:spcBef>
              <a:buClrTx/>
              <a:buFontTx/>
              <a:buNone/>
            </a:pPr>
            <a:r>
              <a:rPr lang="en-US" altLang="en-US" sz="1800">
                <a:latin typeface="Arial" pitchFamily="34" charset="0"/>
              </a:rPr>
              <a:t>Use uniform cost search to find the optimal path to the goal.</a:t>
            </a:r>
          </a:p>
          <a:p>
            <a:pPr eaLnBrk="1" hangingPunct="1">
              <a:spcBef>
                <a:spcPct val="0"/>
              </a:spcBef>
              <a:buClrTx/>
              <a:buFontTx/>
              <a:buNone/>
            </a:pPr>
            <a:endParaRPr lang="en-US" altLang="en-US" sz="1800">
              <a:latin typeface="Arial" pitchFamily="34" charset="0"/>
            </a:endParaRPr>
          </a:p>
          <a:p>
            <a:pPr eaLnBrk="1" hangingPunct="1">
              <a:spcBef>
                <a:spcPct val="0"/>
              </a:spcBef>
              <a:buClrTx/>
              <a:buFontTx/>
              <a:buNone/>
            </a:pPr>
            <a:endParaRPr lang="en-US" altLang="en-US" sz="1800">
              <a:latin typeface="Arial" pitchFamily="34" charset="0"/>
            </a:endParaRPr>
          </a:p>
        </p:txBody>
      </p:sp>
      <p:sp>
        <p:nvSpPr>
          <p:cNvPr id="69661" name="Text Box 36"/>
          <p:cNvSpPr txBox="1">
            <a:spLocks noChangeArrowheads="1"/>
          </p:cNvSpPr>
          <p:nvPr/>
        </p:nvSpPr>
        <p:spPr bwMode="auto">
          <a:xfrm>
            <a:off x="3108325" y="5289550"/>
            <a:ext cx="200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FF0000"/>
                </a:solidFill>
                <a:latin typeface="Tahoma" pitchFamily="34" charset="0"/>
              </a:rPr>
              <a:t>Exercise for home</a:t>
            </a:r>
          </a:p>
        </p:txBody>
      </p:sp>
      <p:sp>
        <p:nvSpPr>
          <p:cNvPr id="69662" name="Rectangle 37"/>
          <p:cNvSpPr>
            <a:spLocks noChangeArrowheads="1"/>
          </p:cNvSpPr>
          <p:nvPr/>
        </p:nvSpPr>
        <p:spPr bwMode="auto">
          <a:xfrm>
            <a:off x="2819400" y="5105400"/>
            <a:ext cx="289560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1800">
              <a:latin typeface="Tahoma"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p:cNvSpPr>
            <a:spLocks noGrp="1"/>
          </p:cNvSpPr>
          <p:nvPr>
            <p:ph idx="1"/>
          </p:nvPr>
        </p:nvSpPr>
        <p:spPr>
          <a:xfrm>
            <a:off x="347663" y="1058863"/>
            <a:ext cx="8686800" cy="5330825"/>
          </a:xfrm>
        </p:spPr>
        <p:txBody>
          <a:bodyPr/>
          <a:lstStyle/>
          <a:p>
            <a:pPr eaLnBrk="1" hangingPunct="1"/>
            <a:r>
              <a:rPr lang="en-US" altLang="en-US" smtClean="0">
                <a:ea typeface="ＭＳ Ｐゴシック" pitchFamily="34" charset="-128"/>
              </a:rPr>
              <a:t>Why require step cost </a:t>
            </a:r>
            <a:r>
              <a:rPr lang="en-US" altLang="en-US" smtClean="0">
                <a:solidFill>
                  <a:schemeClr val="tx2"/>
                </a:solidFill>
                <a:ea typeface="ＭＳ Ｐゴシック" pitchFamily="34" charset="-128"/>
                <a:sym typeface="Symbol" pitchFamily="18" charset="2"/>
              </a:rPr>
              <a:t> </a:t>
            </a:r>
            <a:r>
              <a:rPr lang="en-US" altLang="en-US" smtClean="0">
                <a:latin typeface="cmsy10" pitchFamily="1" charset="0"/>
                <a:ea typeface="ＭＳ Ｐゴシック" pitchFamily="34" charset="-128"/>
                <a:sym typeface="Symbol" pitchFamily="18" charset="2"/>
              </a:rPr>
              <a:t></a:t>
            </a:r>
            <a:r>
              <a:rPr lang="en-US" altLang="en-US" smtClean="0">
                <a:ea typeface="ＭＳ Ｐゴシック" pitchFamily="34" charset="-128"/>
              </a:rPr>
              <a:t> &gt; 0?</a:t>
            </a:r>
          </a:p>
          <a:p>
            <a:pPr lvl="1" eaLnBrk="1" hangingPunct="1"/>
            <a:r>
              <a:rPr lang="en-US" altLang="en-US" smtClean="0">
                <a:ea typeface="ＭＳ Ｐゴシック" pitchFamily="34" charset="-128"/>
              </a:rPr>
              <a:t>Otherwise, an infinite regress is possible.</a:t>
            </a:r>
          </a:p>
          <a:p>
            <a:pPr lvl="1" eaLnBrk="1" hangingPunct="1"/>
            <a:r>
              <a:rPr lang="en-US" altLang="en-US" smtClean="0">
                <a:ea typeface="ＭＳ Ｐゴシック" pitchFamily="34" charset="-128"/>
              </a:rPr>
              <a:t>Recall:</a:t>
            </a:r>
          </a:p>
        </p:txBody>
      </p:sp>
      <p:sp>
        <p:nvSpPr>
          <p:cNvPr id="4" name="Oval 3"/>
          <p:cNvSpPr/>
          <p:nvPr/>
        </p:nvSpPr>
        <p:spPr>
          <a:xfrm>
            <a:off x="3276600" y="3200400"/>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rPr>
              <a:t>S</a:t>
            </a:r>
          </a:p>
        </p:txBody>
      </p:sp>
      <p:sp>
        <p:nvSpPr>
          <p:cNvPr id="5" name="Oval 4"/>
          <p:cNvSpPr/>
          <p:nvPr/>
        </p:nvSpPr>
        <p:spPr>
          <a:xfrm>
            <a:off x="3184525" y="3108325"/>
            <a:ext cx="641350" cy="641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chemeClr val="tx1"/>
              </a:solidFill>
            </a:endParaRPr>
          </a:p>
        </p:txBody>
      </p:sp>
      <p:sp>
        <p:nvSpPr>
          <p:cNvPr id="6" name="Rectangle 5"/>
          <p:cNvSpPr/>
          <p:nvPr/>
        </p:nvSpPr>
        <p:spPr>
          <a:xfrm>
            <a:off x="1447800" y="5029200"/>
            <a:ext cx="4572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rPr>
              <a:t>G</a:t>
            </a:r>
          </a:p>
        </p:txBody>
      </p:sp>
      <p:cxnSp>
        <p:nvCxnSpPr>
          <p:cNvPr id="8" name="Straight Arrow Connector 7"/>
          <p:cNvCxnSpPr>
            <a:stCxn id="5" idx="3"/>
          </p:cNvCxnSpPr>
          <p:nvPr/>
        </p:nvCxnSpPr>
        <p:spPr>
          <a:xfrm flipH="1">
            <a:off x="1905000" y="3656013"/>
            <a:ext cx="1373188" cy="1373187"/>
          </a:xfrm>
          <a:prstGeom prst="straightConnector1">
            <a:avLst/>
          </a:prstGeom>
          <a:ln w="25400">
            <a:solidFill>
              <a:schemeClr val="tx1"/>
            </a:solidFill>
            <a:headEnd w="lg" len="lg"/>
            <a:tailEnd type="arrow" w="lg" len="lg"/>
          </a:ln>
        </p:spPr>
        <p:style>
          <a:lnRef idx="1">
            <a:schemeClr val="accent1"/>
          </a:lnRef>
          <a:fillRef idx="0">
            <a:schemeClr val="accent1"/>
          </a:fillRef>
          <a:effectRef idx="0">
            <a:schemeClr val="accent1"/>
          </a:effectRef>
          <a:fontRef idx="minor">
            <a:schemeClr val="tx1"/>
          </a:fontRef>
        </p:style>
      </p:cxnSp>
      <p:sp>
        <p:nvSpPr>
          <p:cNvPr id="70663" name="TextBox 8"/>
          <p:cNvSpPr txBox="1">
            <a:spLocks noChangeArrowheads="1"/>
          </p:cNvSpPr>
          <p:nvPr/>
        </p:nvSpPr>
        <p:spPr bwMode="auto">
          <a:xfrm>
            <a:off x="762000" y="5638800"/>
            <a:ext cx="2516188" cy="646113"/>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FF0000"/>
                </a:solidFill>
                <a:latin typeface="Arial" pitchFamily="34" charset="0"/>
              </a:rPr>
              <a:t>G is the only goal node in the search space.</a:t>
            </a:r>
          </a:p>
        </p:txBody>
      </p:sp>
      <p:sp>
        <p:nvSpPr>
          <p:cNvPr id="70664" name="TextBox 9"/>
          <p:cNvSpPr txBox="1">
            <a:spLocks noChangeArrowheads="1"/>
          </p:cNvSpPr>
          <p:nvPr/>
        </p:nvSpPr>
        <p:spPr bwMode="auto">
          <a:xfrm>
            <a:off x="609600" y="3244850"/>
            <a:ext cx="2133600" cy="36988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FF0000"/>
                </a:solidFill>
                <a:latin typeface="Arial" pitchFamily="34" charset="0"/>
              </a:rPr>
              <a:t>S is the start node.</a:t>
            </a:r>
          </a:p>
        </p:txBody>
      </p:sp>
      <p:sp>
        <p:nvSpPr>
          <p:cNvPr id="70665" name="TextBox 10"/>
          <p:cNvSpPr txBox="1">
            <a:spLocks noChangeArrowheads="1"/>
          </p:cNvSpPr>
          <p:nvPr/>
        </p:nvSpPr>
        <p:spPr bwMode="auto">
          <a:xfrm>
            <a:off x="990600" y="4038600"/>
            <a:ext cx="1601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cost(S,G) = 1</a:t>
            </a:r>
          </a:p>
        </p:txBody>
      </p:sp>
      <p:sp>
        <p:nvSpPr>
          <p:cNvPr id="70666" name="TextBox 11"/>
          <p:cNvSpPr txBox="1">
            <a:spLocks noChangeArrowheads="1"/>
          </p:cNvSpPr>
          <p:nvPr/>
        </p:nvSpPr>
        <p:spPr bwMode="auto">
          <a:xfrm>
            <a:off x="2035175" y="5073650"/>
            <a:ext cx="1149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g(G) = 1</a:t>
            </a:r>
          </a:p>
        </p:txBody>
      </p:sp>
      <p:grpSp>
        <p:nvGrpSpPr>
          <p:cNvPr id="70667" name="Group 23"/>
          <p:cNvGrpSpPr>
            <a:grpSpLocks/>
          </p:cNvGrpSpPr>
          <p:nvPr/>
        </p:nvGrpSpPr>
        <p:grpSpPr bwMode="auto">
          <a:xfrm>
            <a:off x="3732213" y="3656013"/>
            <a:ext cx="974725" cy="638175"/>
            <a:chOff x="3731502" y="3655302"/>
            <a:chExt cx="975481" cy="639419"/>
          </a:xfrm>
        </p:grpSpPr>
        <p:cxnSp>
          <p:nvCxnSpPr>
            <p:cNvPr id="13" name="Straight Arrow Connector 12"/>
            <p:cNvCxnSpPr>
              <a:stCxn id="5" idx="5"/>
              <a:endCxn id="17" idx="1"/>
            </p:cNvCxnSpPr>
            <p:nvPr/>
          </p:nvCxnSpPr>
          <p:spPr>
            <a:xfrm>
              <a:off x="3731502" y="3655302"/>
              <a:ext cx="584653" cy="249723"/>
            </a:xfrm>
            <a:prstGeom prst="straightConnector1">
              <a:avLst/>
            </a:prstGeom>
            <a:ln w="25400">
              <a:solidFill>
                <a:schemeClr val="tx1"/>
              </a:solidFill>
              <a:prstDash val="solid"/>
              <a:headEnd w="lg" len="lg"/>
              <a:tailEnd type="arrow" w="lg" len="lg"/>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249428" y="3838220"/>
              <a:ext cx="457555" cy="4565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rPr>
                <a:t>A</a:t>
              </a:r>
            </a:p>
          </p:txBody>
        </p:sp>
      </p:grpSp>
      <p:grpSp>
        <p:nvGrpSpPr>
          <p:cNvPr id="70668" name="Group 24"/>
          <p:cNvGrpSpPr>
            <a:grpSpLocks/>
          </p:cNvGrpSpPr>
          <p:nvPr/>
        </p:nvGrpSpPr>
        <p:grpSpPr bwMode="auto">
          <a:xfrm>
            <a:off x="4618038" y="4237038"/>
            <a:ext cx="974725" cy="639762"/>
            <a:chOff x="3731502" y="3655302"/>
            <a:chExt cx="975481" cy="639419"/>
          </a:xfrm>
        </p:grpSpPr>
        <p:cxnSp>
          <p:nvCxnSpPr>
            <p:cNvPr id="26" name="Straight Arrow Connector 25"/>
            <p:cNvCxnSpPr>
              <a:endCxn id="27" idx="1"/>
            </p:cNvCxnSpPr>
            <p:nvPr/>
          </p:nvCxnSpPr>
          <p:spPr>
            <a:xfrm>
              <a:off x="3731502" y="3655302"/>
              <a:ext cx="584653" cy="249103"/>
            </a:xfrm>
            <a:prstGeom prst="straightConnector1">
              <a:avLst/>
            </a:prstGeom>
            <a:ln w="25400">
              <a:solidFill>
                <a:schemeClr val="tx1"/>
              </a:solidFill>
              <a:prstDash val="solid"/>
              <a:headEnd w="lg" len="lg"/>
              <a:tailEnd type="arrow" w="lg" len="lg"/>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4249428" y="3837766"/>
              <a:ext cx="457555" cy="45695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rPr>
                <a:t>B</a:t>
              </a:r>
            </a:p>
          </p:txBody>
        </p:sp>
      </p:grpSp>
      <p:grpSp>
        <p:nvGrpSpPr>
          <p:cNvPr id="70669" name="Group 27"/>
          <p:cNvGrpSpPr>
            <a:grpSpLocks/>
          </p:cNvGrpSpPr>
          <p:nvPr/>
        </p:nvGrpSpPr>
        <p:grpSpPr bwMode="auto">
          <a:xfrm>
            <a:off x="6496050" y="5335588"/>
            <a:ext cx="976313" cy="639762"/>
            <a:chOff x="3731502" y="3655302"/>
            <a:chExt cx="975481" cy="639419"/>
          </a:xfrm>
        </p:grpSpPr>
        <p:cxnSp>
          <p:nvCxnSpPr>
            <p:cNvPr id="29" name="Straight Arrow Connector 28"/>
            <p:cNvCxnSpPr>
              <a:endCxn id="30" idx="1"/>
            </p:cNvCxnSpPr>
            <p:nvPr/>
          </p:nvCxnSpPr>
          <p:spPr>
            <a:xfrm>
              <a:off x="3731502" y="3655302"/>
              <a:ext cx="585289" cy="249103"/>
            </a:xfrm>
            <a:prstGeom prst="straightConnector1">
              <a:avLst/>
            </a:prstGeom>
            <a:ln w="25400">
              <a:solidFill>
                <a:schemeClr val="tx1"/>
              </a:solidFill>
              <a:prstDash val="solid"/>
              <a:headEnd w="lg" len="lg"/>
              <a:tailEnd type="arrow" w="lg" len="lg"/>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4250173" y="3837766"/>
              <a:ext cx="456810" cy="45695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rPr>
                <a:t>D</a:t>
              </a:r>
            </a:p>
          </p:txBody>
        </p:sp>
      </p:grpSp>
      <p:grpSp>
        <p:nvGrpSpPr>
          <p:cNvPr id="70670" name="Group 30"/>
          <p:cNvGrpSpPr>
            <a:grpSpLocks/>
          </p:cNvGrpSpPr>
          <p:nvPr/>
        </p:nvGrpSpPr>
        <p:grpSpPr bwMode="auto">
          <a:xfrm>
            <a:off x="5546725" y="4779963"/>
            <a:ext cx="974725" cy="638175"/>
            <a:chOff x="3731502" y="3655302"/>
            <a:chExt cx="975481" cy="639419"/>
          </a:xfrm>
        </p:grpSpPr>
        <p:cxnSp>
          <p:nvCxnSpPr>
            <p:cNvPr id="32" name="Straight Arrow Connector 31"/>
            <p:cNvCxnSpPr>
              <a:endCxn id="33" idx="1"/>
            </p:cNvCxnSpPr>
            <p:nvPr/>
          </p:nvCxnSpPr>
          <p:spPr>
            <a:xfrm>
              <a:off x="3731502" y="3655302"/>
              <a:ext cx="584653" cy="249723"/>
            </a:xfrm>
            <a:prstGeom prst="straightConnector1">
              <a:avLst/>
            </a:prstGeom>
            <a:ln w="25400">
              <a:solidFill>
                <a:schemeClr val="tx1"/>
              </a:solidFill>
              <a:prstDash val="solid"/>
              <a:headEnd w="lg" len="lg"/>
              <a:tailEnd type="arrow" w="lg" len="lg"/>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4249428" y="3838220"/>
              <a:ext cx="457555" cy="4565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rPr>
                <a:t>C</a:t>
              </a:r>
            </a:p>
          </p:txBody>
        </p:sp>
      </p:grpSp>
      <p:cxnSp>
        <p:nvCxnSpPr>
          <p:cNvPr id="34" name="Straight Arrow Connector 33"/>
          <p:cNvCxnSpPr/>
          <p:nvPr/>
        </p:nvCxnSpPr>
        <p:spPr>
          <a:xfrm>
            <a:off x="7416800" y="5857875"/>
            <a:ext cx="584200" cy="249238"/>
          </a:xfrm>
          <a:prstGeom prst="straightConnector1">
            <a:avLst/>
          </a:prstGeom>
          <a:ln w="25400">
            <a:solidFill>
              <a:schemeClr val="tx1"/>
            </a:solidFill>
            <a:prstDash val="solid"/>
            <a:headEnd w="lg" len="lg"/>
            <a:tailEnd type="arrow" w="lg" len="lg"/>
          </a:ln>
        </p:spPr>
        <p:style>
          <a:lnRef idx="1">
            <a:schemeClr val="accent1"/>
          </a:lnRef>
          <a:fillRef idx="0">
            <a:schemeClr val="accent1"/>
          </a:fillRef>
          <a:effectRef idx="0">
            <a:schemeClr val="accent1"/>
          </a:effectRef>
          <a:fontRef idx="minor">
            <a:schemeClr val="tx1"/>
          </a:fontRef>
        </p:style>
      </p:cxnSp>
      <p:sp>
        <p:nvSpPr>
          <p:cNvPr id="70672" name="TextBox 34"/>
          <p:cNvSpPr txBox="1">
            <a:spLocks noChangeArrowheads="1"/>
          </p:cNvSpPr>
          <p:nvPr/>
        </p:nvSpPr>
        <p:spPr bwMode="auto">
          <a:xfrm>
            <a:off x="4024313" y="3133725"/>
            <a:ext cx="18335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cost(S,A) = 1/2</a:t>
            </a:r>
          </a:p>
          <a:p>
            <a:pPr eaLnBrk="1" hangingPunct="1">
              <a:spcBef>
                <a:spcPct val="0"/>
              </a:spcBef>
              <a:buClrTx/>
              <a:buFontTx/>
              <a:buNone/>
            </a:pPr>
            <a:r>
              <a:rPr lang="en-US" altLang="en-US" sz="1800">
                <a:latin typeface="Arial" pitchFamily="34" charset="0"/>
              </a:rPr>
              <a:t>g(A) = 1/2</a:t>
            </a:r>
          </a:p>
        </p:txBody>
      </p:sp>
      <p:sp>
        <p:nvSpPr>
          <p:cNvPr id="70673" name="TextBox 36"/>
          <p:cNvSpPr txBox="1">
            <a:spLocks noChangeArrowheads="1"/>
          </p:cNvSpPr>
          <p:nvPr/>
        </p:nvSpPr>
        <p:spPr bwMode="auto">
          <a:xfrm>
            <a:off x="4954588" y="3714750"/>
            <a:ext cx="18335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cost(A,B) = 1/4</a:t>
            </a:r>
          </a:p>
          <a:p>
            <a:pPr eaLnBrk="1" hangingPunct="1">
              <a:spcBef>
                <a:spcPct val="0"/>
              </a:spcBef>
              <a:buClrTx/>
              <a:buFontTx/>
              <a:buNone/>
            </a:pPr>
            <a:r>
              <a:rPr lang="en-US" altLang="en-US" sz="1800">
                <a:latin typeface="Arial" pitchFamily="34" charset="0"/>
              </a:rPr>
              <a:t>g(B) = 3/4</a:t>
            </a:r>
          </a:p>
        </p:txBody>
      </p:sp>
      <p:sp>
        <p:nvSpPr>
          <p:cNvPr id="70674" name="TextBox 37"/>
          <p:cNvSpPr txBox="1">
            <a:spLocks noChangeArrowheads="1"/>
          </p:cNvSpPr>
          <p:nvPr/>
        </p:nvSpPr>
        <p:spPr bwMode="auto">
          <a:xfrm>
            <a:off x="5875338" y="4243388"/>
            <a:ext cx="1833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cost(B,C) = 1/8</a:t>
            </a:r>
          </a:p>
          <a:p>
            <a:pPr eaLnBrk="1" hangingPunct="1">
              <a:spcBef>
                <a:spcPct val="0"/>
              </a:spcBef>
              <a:buClrTx/>
              <a:buFontTx/>
              <a:buNone/>
            </a:pPr>
            <a:r>
              <a:rPr lang="en-US" altLang="en-US" sz="1800">
                <a:latin typeface="Arial" pitchFamily="34" charset="0"/>
              </a:rPr>
              <a:t>g(C) = 7/8</a:t>
            </a:r>
          </a:p>
        </p:txBody>
      </p:sp>
      <p:sp>
        <p:nvSpPr>
          <p:cNvPr id="70675" name="TextBox 38"/>
          <p:cNvSpPr txBox="1">
            <a:spLocks noChangeArrowheads="1"/>
          </p:cNvSpPr>
          <p:nvPr/>
        </p:nvSpPr>
        <p:spPr bwMode="auto">
          <a:xfrm>
            <a:off x="6792913" y="4814888"/>
            <a:ext cx="19573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cost(C,D) = 1/16</a:t>
            </a:r>
          </a:p>
          <a:p>
            <a:pPr eaLnBrk="1" hangingPunct="1">
              <a:spcBef>
                <a:spcPct val="0"/>
              </a:spcBef>
              <a:buClrTx/>
              <a:buFontTx/>
              <a:buNone/>
            </a:pPr>
            <a:r>
              <a:rPr lang="en-US" altLang="en-US" sz="1800">
                <a:latin typeface="Arial" pitchFamily="34" charset="0"/>
              </a:rPr>
              <a:t>g(C) = 15/16</a:t>
            </a:r>
          </a:p>
        </p:txBody>
      </p:sp>
      <p:sp>
        <p:nvSpPr>
          <p:cNvPr id="70676" name="TextBox 39"/>
          <p:cNvSpPr txBox="1">
            <a:spLocks noChangeArrowheads="1"/>
          </p:cNvSpPr>
          <p:nvPr/>
        </p:nvSpPr>
        <p:spPr bwMode="auto">
          <a:xfrm>
            <a:off x="5932488" y="6011863"/>
            <a:ext cx="2968625" cy="646112"/>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FF0000"/>
                </a:solidFill>
                <a:latin typeface="Arial" pitchFamily="34" charset="0"/>
              </a:rPr>
              <a:t>No return from this branch.</a:t>
            </a:r>
          </a:p>
          <a:p>
            <a:pPr eaLnBrk="1" hangingPunct="1">
              <a:spcBef>
                <a:spcPct val="0"/>
              </a:spcBef>
              <a:buClrTx/>
              <a:buFontTx/>
              <a:buNone/>
            </a:pPr>
            <a:r>
              <a:rPr lang="en-US" altLang="en-US" sz="1800">
                <a:solidFill>
                  <a:srgbClr val="FF0000"/>
                </a:solidFill>
                <a:latin typeface="Arial" pitchFamily="34" charset="0"/>
              </a:rPr>
              <a:t>G will never be popped.</a:t>
            </a:r>
          </a:p>
        </p:txBody>
      </p:sp>
      <p:sp>
        <p:nvSpPr>
          <p:cNvPr id="70677" name="TextBox 40"/>
          <p:cNvSpPr txBox="1">
            <a:spLocks noChangeArrowheads="1"/>
          </p:cNvSpPr>
          <p:nvPr/>
        </p:nvSpPr>
        <p:spPr bwMode="auto">
          <a:xfrm>
            <a:off x="7700963" y="5070475"/>
            <a:ext cx="1028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4000">
                <a:latin typeface="Arial" pitchFamily="34" charset="0"/>
              </a:rPr>
              <a:t>...</a:t>
            </a:r>
          </a:p>
        </p:txBody>
      </p:sp>
      <p:sp>
        <p:nvSpPr>
          <p:cNvPr id="70678" name="Title 1"/>
          <p:cNvSpPr>
            <a:spLocks noGrp="1"/>
          </p:cNvSpPr>
          <p:nvPr>
            <p:ph type="title"/>
          </p:nvPr>
        </p:nvSpPr>
        <p:spPr>
          <a:xfrm>
            <a:off x="374650" y="88900"/>
            <a:ext cx="8153400" cy="1020763"/>
          </a:xfrm>
        </p:spPr>
        <p:txBody>
          <a:bodyPr/>
          <a:lstStyle/>
          <a:p>
            <a:r>
              <a:rPr lang="en-US" altLang="en-US" smtClean="0">
                <a:ea typeface="ＭＳ Ｐゴシック" pitchFamily="34" charset="-128"/>
              </a:rPr>
              <a:t>Uniform cost search</a:t>
            </a:r>
          </a:p>
        </p:txBody>
      </p:sp>
      <p:pic>
        <p:nvPicPr>
          <p:cNvPr id="70679" name="Picture 2" descr="TP_tmp.png"/>
          <p:cNvPicPr>
            <a:picLocks noChangeAspect="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2214563" y="2133600"/>
            <a:ext cx="1177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TextBox 3"/>
          <p:cNvSpPr txBox="1">
            <a:spLocks noChangeArrowheads="1"/>
          </p:cNvSpPr>
          <p:nvPr/>
        </p:nvSpPr>
        <p:spPr bwMode="auto">
          <a:xfrm>
            <a:off x="457200" y="762000"/>
            <a:ext cx="830262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9600">
                <a:latin typeface="Arial" pitchFamily="34" charset="0"/>
              </a:rPr>
              <a:t>DEPTH-FIRST</a:t>
            </a:r>
          </a:p>
          <a:p>
            <a:pPr eaLnBrk="1" hangingPunct="1">
              <a:spcBef>
                <a:spcPct val="0"/>
              </a:spcBef>
              <a:buClrTx/>
              <a:buFontTx/>
              <a:buNone/>
            </a:pPr>
            <a:r>
              <a:rPr lang="en-US" altLang="en-US" sz="9600">
                <a:latin typeface="Arial" pitchFamily="34" charset="0"/>
              </a:rPr>
              <a:t>SEARCH</a:t>
            </a: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Depth-first search</a:t>
            </a:r>
          </a:p>
        </p:txBody>
      </p:sp>
      <p:sp>
        <p:nvSpPr>
          <p:cNvPr id="72707" name="Rectangle 3"/>
          <p:cNvSpPr>
            <a:spLocks noGrp="1" noChangeArrowheads="1"/>
          </p:cNvSpPr>
          <p:nvPr>
            <p:ph idx="1"/>
          </p:nvPr>
        </p:nvSpPr>
        <p:spPr>
          <a:xfrm>
            <a:off x="347663" y="1058863"/>
            <a:ext cx="8686800" cy="5330825"/>
          </a:xfrm>
        </p:spPr>
        <p:txBody>
          <a:bodyPr/>
          <a:lstStyle/>
          <a:p>
            <a:pPr eaLnBrk="1" hangingPunct="1"/>
            <a:r>
              <a:rPr lang="en-US" altLang="en-US" sz="2800" smtClean="0">
                <a:ea typeface="ＭＳ Ｐゴシック" pitchFamily="34" charset="-128"/>
              </a:rPr>
              <a:t>Expand </a:t>
            </a:r>
            <a:r>
              <a:rPr lang="en-US" altLang="en-US" sz="2800" i="1" smtClean="0">
                <a:ea typeface="ＭＳ Ｐゴシック" pitchFamily="34" charset="-128"/>
              </a:rPr>
              <a:t>deepest</a:t>
            </a:r>
            <a:r>
              <a:rPr lang="en-US" altLang="en-US" sz="2800" smtClean="0">
                <a:ea typeface="ＭＳ Ｐゴシック" pitchFamily="34" charset="-128"/>
              </a:rPr>
              <a:t> unexpanded node</a:t>
            </a:r>
          </a:p>
          <a:p>
            <a:pPr eaLnBrk="1" hangingPunct="1"/>
            <a:r>
              <a:rPr lang="en-US" altLang="en-US" sz="2400" i="1" smtClean="0">
                <a:ea typeface="ＭＳ Ｐゴシック" pitchFamily="34" charset="-128"/>
              </a:rPr>
              <a:t>Frontier </a:t>
            </a:r>
            <a:r>
              <a:rPr lang="en-US" altLang="en-US" sz="2400" smtClean="0">
                <a:ea typeface="ＭＳ Ｐゴシック" pitchFamily="34" charset="-128"/>
              </a:rPr>
              <a:t>= Last In First Out (LIFO) queue, i.e., new successors go at the front of the queue.</a:t>
            </a:r>
          </a:p>
          <a:p>
            <a:pPr eaLnBrk="1" hangingPunct="1"/>
            <a:r>
              <a:rPr lang="en-US" altLang="en-US" sz="2400" i="1" smtClean="0">
                <a:ea typeface="ＭＳ Ｐゴシック" pitchFamily="34" charset="-128"/>
              </a:rPr>
              <a:t>Goal-Test</a:t>
            </a:r>
            <a:r>
              <a:rPr lang="en-US" altLang="en-US" sz="2400" smtClean="0">
                <a:ea typeface="ＭＳ Ｐゴシック" pitchFamily="34" charset="-128"/>
              </a:rPr>
              <a:t> when </a:t>
            </a:r>
            <a:r>
              <a:rPr lang="en-US" altLang="en-US" sz="2400" smtClean="0">
                <a:solidFill>
                  <a:srgbClr val="FF0000"/>
                </a:solidFill>
                <a:ea typeface="ＭＳ Ｐゴシック" pitchFamily="34" charset="-128"/>
              </a:rPr>
              <a:t>inserted</a:t>
            </a:r>
            <a:r>
              <a:rPr lang="en-US" altLang="en-US" sz="2400" smtClean="0">
                <a:ea typeface="ＭＳ Ｐゴシック" pitchFamily="34" charset="-128"/>
              </a:rPr>
              <a:t>.</a:t>
            </a:r>
          </a:p>
          <a:p>
            <a:pPr eaLnBrk="1" hangingPunct="1">
              <a:buFont typeface="Wingdings" pitchFamily="2" charset="2"/>
              <a:buNone/>
            </a:pPr>
            <a:endParaRPr lang="en-US" altLang="en-US" sz="2400" smtClean="0">
              <a:ea typeface="ＭＳ Ｐゴシック" pitchFamily="34" charset="-128"/>
            </a:endParaRPr>
          </a:p>
          <a:p>
            <a:pPr eaLnBrk="1" hangingPunct="1"/>
            <a:endParaRPr lang="en-US" altLang="en-US" sz="2400" smtClean="0">
              <a:ea typeface="ＭＳ Ｐゴシック" pitchFamily="34" charset="-128"/>
            </a:endParaRPr>
          </a:p>
          <a:p>
            <a:pPr eaLnBrk="1" hangingPunct="1"/>
            <a:endParaRPr lang="en-US" altLang="en-US" sz="2400" smtClean="0">
              <a:ea typeface="ＭＳ Ｐゴシック" pitchFamily="34" charset="-128"/>
            </a:endParaRPr>
          </a:p>
        </p:txBody>
      </p:sp>
      <p:pic>
        <p:nvPicPr>
          <p:cNvPr id="72708" name="Picture 4" descr="dfs-progress0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429000"/>
            <a:ext cx="5181600"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Text Box 8"/>
          <p:cNvSpPr txBox="1">
            <a:spLocks noChangeArrowheads="1"/>
          </p:cNvSpPr>
          <p:nvPr/>
        </p:nvSpPr>
        <p:spPr bwMode="auto">
          <a:xfrm>
            <a:off x="288925" y="3613150"/>
            <a:ext cx="25971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FF0000"/>
                </a:solidFill>
                <a:latin typeface="Tahoma" pitchFamily="34" charset="0"/>
              </a:rPr>
              <a:t>Initial state = A</a:t>
            </a:r>
          </a:p>
          <a:p>
            <a:pPr eaLnBrk="1" hangingPunct="1">
              <a:spcBef>
                <a:spcPct val="0"/>
              </a:spcBef>
              <a:buClrTx/>
              <a:buFontTx/>
              <a:buNone/>
            </a:pPr>
            <a:r>
              <a:rPr lang="en-US" altLang="en-US" sz="1800">
                <a:solidFill>
                  <a:srgbClr val="FF0000"/>
                </a:solidFill>
                <a:latin typeface="Tahoma" pitchFamily="34" charset="0"/>
              </a:rPr>
              <a:t>Is A a goal state?</a:t>
            </a:r>
          </a:p>
          <a:p>
            <a:pPr eaLnBrk="1" hangingPunct="1">
              <a:spcBef>
                <a:spcPct val="0"/>
              </a:spcBef>
              <a:buClrTx/>
              <a:buFontTx/>
              <a:buNone/>
            </a:pPr>
            <a:endParaRPr lang="en-US" altLang="en-US" sz="1800">
              <a:solidFill>
                <a:srgbClr val="FF0000"/>
              </a:solidFill>
              <a:latin typeface="Tahoma" pitchFamily="34" charset="0"/>
            </a:endParaRPr>
          </a:p>
          <a:p>
            <a:pPr eaLnBrk="1" hangingPunct="1">
              <a:spcBef>
                <a:spcPct val="0"/>
              </a:spcBef>
              <a:buClrTx/>
              <a:buFontTx/>
              <a:buNone/>
            </a:pPr>
            <a:r>
              <a:rPr lang="en-US" altLang="en-US" sz="1800">
                <a:solidFill>
                  <a:srgbClr val="FF0000"/>
                </a:solidFill>
                <a:latin typeface="Tahoma" pitchFamily="34" charset="0"/>
              </a:rPr>
              <a:t>Put A at front of queue.</a:t>
            </a:r>
          </a:p>
          <a:p>
            <a:pPr eaLnBrk="1" hangingPunct="1">
              <a:spcBef>
                <a:spcPct val="0"/>
              </a:spcBef>
              <a:buClrTx/>
              <a:buFontTx/>
              <a:buNone/>
            </a:pPr>
            <a:r>
              <a:rPr lang="en-US" altLang="en-US" sz="1800">
                <a:solidFill>
                  <a:srgbClr val="FF0000"/>
                </a:solidFill>
                <a:latin typeface="Tahoma" pitchFamily="34" charset="0"/>
              </a:rPr>
              <a:t>frontier = [A]</a:t>
            </a:r>
          </a:p>
        </p:txBody>
      </p:sp>
      <p:sp>
        <p:nvSpPr>
          <p:cNvPr id="72710" name="TextBox 6"/>
          <p:cNvSpPr txBox="1">
            <a:spLocks noChangeArrowheads="1"/>
          </p:cNvSpPr>
          <p:nvPr/>
        </p:nvSpPr>
        <p:spPr bwMode="auto">
          <a:xfrm>
            <a:off x="5791200" y="2971800"/>
            <a:ext cx="289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Tahoma" pitchFamily="34" charset="0"/>
              </a:rPr>
              <a:t>Future= green dotted circles</a:t>
            </a:r>
          </a:p>
          <a:p>
            <a:pPr eaLnBrk="1" hangingPunct="1">
              <a:spcBef>
                <a:spcPct val="0"/>
              </a:spcBef>
              <a:buClrTx/>
              <a:buFontTx/>
              <a:buNone/>
            </a:pPr>
            <a:r>
              <a:rPr lang="en-US" altLang="en-US" sz="1400">
                <a:latin typeface="Tahoma" pitchFamily="34" charset="0"/>
              </a:rPr>
              <a:t>Frontier=white nodes</a:t>
            </a:r>
          </a:p>
          <a:p>
            <a:pPr eaLnBrk="1" hangingPunct="1">
              <a:spcBef>
                <a:spcPct val="0"/>
              </a:spcBef>
              <a:buClrTx/>
              <a:buFontTx/>
              <a:buNone/>
            </a:pPr>
            <a:r>
              <a:rPr lang="en-US" altLang="en-US" sz="1400">
                <a:latin typeface="Tahoma" pitchFamily="34" charset="0"/>
              </a:rPr>
              <a:t>Expanded/active=gray nodes</a:t>
            </a:r>
          </a:p>
          <a:p>
            <a:pPr eaLnBrk="1" hangingPunct="1">
              <a:spcBef>
                <a:spcPct val="0"/>
              </a:spcBef>
              <a:buClrTx/>
              <a:buFontTx/>
              <a:buNone/>
            </a:pPr>
            <a:r>
              <a:rPr lang="en-US" altLang="en-US" sz="1400">
                <a:latin typeface="Tahoma" pitchFamily="34" charset="0"/>
              </a:rPr>
              <a:t>Forgotten/reclaimed= black nodes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Depth-first search</a:t>
            </a:r>
          </a:p>
        </p:txBody>
      </p:sp>
      <p:sp>
        <p:nvSpPr>
          <p:cNvPr id="73731" name="Rectangle 3"/>
          <p:cNvSpPr>
            <a:spLocks noGrp="1" noChangeArrowheads="1"/>
          </p:cNvSpPr>
          <p:nvPr>
            <p:ph idx="1"/>
          </p:nvPr>
        </p:nvSpPr>
        <p:spPr>
          <a:xfrm>
            <a:off x="347663" y="1058863"/>
            <a:ext cx="8686800" cy="5330825"/>
          </a:xfrm>
        </p:spPr>
        <p:txBody>
          <a:bodyPr/>
          <a:lstStyle/>
          <a:p>
            <a:pPr eaLnBrk="1" hangingPunct="1"/>
            <a:r>
              <a:rPr lang="en-US" altLang="en-US" sz="2800" smtClean="0">
                <a:ea typeface="ＭＳ Ｐゴシック" pitchFamily="34" charset="-128"/>
              </a:rPr>
              <a:t>Expand deepest unexpanded node</a:t>
            </a:r>
          </a:p>
          <a:p>
            <a:pPr lvl="1" eaLnBrk="1" hangingPunct="1"/>
            <a:r>
              <a:rPr lang="en-US" altLang="en-US" sz="2400" i="1" smtClean="0">
                <a:ea typeface="ＭＳ Ｐゴシック" pitchFamily="34" charset="-128"/>
              </a:rPr>
              <a:t>Frontier </a:t>
            </a:r>
            <a:r>
              <a:rPr lang="en-US" altLang="en-US" sz="2400" smtClean="0">
                <a:ea typeface="ＭＳ Ｐゴシック" pitchFamily="34" charset="-128"/>
              </a:rPr>
              <a:t>= LIFO queue, i.e., put successors at front</a:t>
            </a:r>
          </a:p>
        </p:txBody>
      </p:sp>
      <p:pic>
        <p:nvPicPr>
          <p:cNvPr id="73732" name="Picture 5" descr="dfs-progress0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048000"/>
            <a:ext cx="51816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Text Box 7"/>
          <p:cNvSpPr txBox="1">
            <a:spLocks noChangeArrowheads="1"/>
          </p:cNvSpPr>
          <p:nvPr/>
        </p:nvSpPr>
        <p:spPr bwMode="auto">
          <a:xfrm>
            <a:off x="176213" y="2709863"/>
            <a:ext cx="28733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FF0000"/>
                </a:solidFill>
                <a:latin typeface="Tahoma" pitchFamily="34" charset="0"/>
              </a:rPr>
              <a:t>Expand A to B, C. </a:t>
            </a:r>
          </a:p>
          <a:p>
            <a:pPr eaLnBrk="1" hangingPunct="1">
              <a:spcBef>
                <a:spcPct val="0"/>
              </a:spcBef>
              <a:buClrTx/>
              <a:buFontTx/>
              <a:buNone/>
            </a:pPr>
            <a:r>
              <a:rPr lang="en-US" altLang="en-US" sz="1800">
                <a:solidFill>
                  <a:srgbClr val="FF0000"/>
                </a:solidFill>
                <a:latin typeface="Tahoma" pitchFamily="34" charset="0"/>
              </a:rPr>
              <a:t>Is B or C a goal state?</a:t>
            </a:r>
          </a:p>
          <a:p>
            <a:pPr eaLnBrk="1" hangingPunct="1">
              <a:spcBef>
                <a:spcPct val="0"/>
              </a:spcBef>
              <a:buClrTx/>
              <a:buFontTx/>
              <a:buNone/>
            </a:pPr>
            <a:endParaRPr lang="en-US" altLang="en-US" sz="1800">
              <a:solidFill>
                <a:srgbClr val="FF0000"/>
              </a:solidFill>
              <a:latin typeface="Tahoma" pitchFamily="34" charset="0"/>
            </a:endParaRPr>
          </a:p>
          <a:p>
            <a:pPr eaLnBrk="1" hangingPunct="1">
              <a:spcBef>
                <a:spcPct val="0"/>
              </a:spcBef>
              <a:buClrTx/>
              <a:buFontTx/>
              <a:buNone/>
            </a:pPr>
            <a:r>
              <a:rPr lang="en-US" altLang="en-US" sz="1800">
                <a:solidFill>
                  <a:srgbClr val="FF0000"/>
                </a:solidFill>
                <a:latin typeface="Tahoma" pitchFamily="34" charset="0"/>
              </a:rPr>
              <a:t>Put B, C at front of queue.</a:t>
            </a:r>
          </a:p>
          <a:p>
            <a:pPr eaLnBrk="1" hangingPunct="1">
              <a:spcBef>
                <a:spcPct val="0"/>
              </a:spcBef>
              <a:buClrTx/>
              <a:buFontTx/>
              <a:buNone/>
            </a:pPr>
            <a:r>
              <a:rPr lang="en-US" altLang="en-US" sz="1800">
                <a:solidFill>
                  <a:srgbClr val="FF0000"/>
                </a:solidFill>
                <a:latin typeface="Tahoma" pitchFamily="34" charset="0"/>
              </a:rPr>
              <a:t>frontier = [B,C]</a:t>
            </a:r>
          </a:p>
        </p:txBody>
      </p:sp>
      <p:sp>
        <p:nvSpPr>
          <p:cNvPr id="73734" name="TextBox 6"/>
          <p:cNvSpPr txBox="1">
            <a:spLocks noChangeArrowheads="1"/>
          </p:cNvSpPr>
          <p:nvPr/>
        </p:nvSpPr>
        <p:spPr bwMode="auto">
          <a:xfrm>
            <a:off x="457200" y="6211888"/>
            <a:ext cx="7772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Tahoma" pitchFamily="34" charset="0"/>
              </a:rPr>
              <a:t>Note: Can save a space factor of </a:t>
            </a:r>
            <a:r>
              <a:rPr lang="en-US" altLang="en-US" sz="1800" i="1">
                <a:latin typeface="Tahoma" pitchFamily="34" charset="0"/>
              </a:rPr>
              <a:t>b</a:t>
            </a:r>
            <a:r>
              <a:rPr lang="en-US" altLang="en-US" sz="1800">
                <a:latin typeface="Tahoma" pitchFamily="34" charset="0"/>
              </a:rPr>
              <a:t> by generating successors one at a time.</a:t>
            </a:r>
          </a:p>
          <a:p>
            <a:pPr eaLnBrk="1" hangingPunct="1">
              <a:spcBef>
                <a:spcPct val="0"/>
              </a:spcBef>
              <a:buClrTx/>
              <a:buFontTx/>
              <a:buNone/>
            </a:pPr>
            <a:r>
              <a:rPr lang="en-US" altLang="en-US" sz="1800">
                <a:latin typeface="Tahoma" pitchFamily="34" charset="0"/>
              </a:rPr>
              <a:t>See </a:t>
            </a:r>
            <a:r>
              <a:rPr lang="en-US" altLang="en-US" sz="1800" b="1">
                <a:latin typeface="Tahoma" pitchFamily="34" charset="0"/>
              </a:rPr>
              <a:t>backtracking search </a:t>
            </a:r>
            <a:r>
              <a:rPr lang="en-US" altLang="en-US" sz="1800">
                <a:latin typeface="Tahoma" pitchFamily="34" charset="0"/>
              </a:rPr>
              <a:t>in your book, p. 87 and Chapter 6.</a:t>
            </a:r>
          </a:p>
        </p:txBody>
      </p:sp>
      <p:sp>
        <p:nvSpPr>
          <p:cNvPr id="73735" name="TextBox 7"/>
          <p:cNvSpPr txBox="1">
            <a:spLocks noChangeArrowheads="1"/>
          </p:cNvSpPr>
          <p:nvPr/>
        </p:nvSpPr>
        <p:spPr bwMode="auto">
          <a:xfrm>
            <a:off x="5791200" y="2971800"/>
            <a:ext cx="289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Tahoma" pitchFamily="34" charset="0"/>
              </a:rPr>
              <a:t>Future= green dotted circles</a:t>
            </a:r>
          </a:p>
          <a:p>
            <a:pPr eaLnBrk="1" hangingPunct="1">
              <a:spcBef>
                <a:spcPct val="0"/>
              </a:spcBef>
              <a:buClrTx/>
              <a:buFontTx/>
              <a:buNone/>
            </a:pPr>
            <a:r>
              <a:rPr lang="en-US" altLang="en-US" sz="1400">
                <a:latin typeface="Tahoma" pitchFamily="34" charset="0"/>
              </a:rPr>
              <a:t>Frontier=white nodes</a:t>
            </a:r>
          </a:p>
          <a:p>
            <a:pPr eaLnBrk="1" hangingPunct="1">
              <a:spcBef>
                <a:spcPct val="0"/>
              </a:spcBef>
              <a:buClrTx/>
              <a:buFontTx/>
              <a:buNone/>
            </a:pPr>
            <a:r>
              <a:rPr lang="en-US" altLang="en-US" sz="1400">
                <a:latin typeface="Tahoma" pitchFamily="34" charset="0"/>
              </a:rPr>
              <a:t>Expanded/active=gray nodes</a:t>
            </a:r>
          </a:p>
          <a:p>
            <a:pPr eaLnBrk="1" hangingPunct="1">
              <a:spcBef>
                <a:spcPct val="0"/>
              </a:spcBef>
              <a:buClrTx/>
              <a:buFontTx/>
              <a:buNone/>
            </a:pPr>
            <a:r>
              <a:rPr lang="en-US" altLang="en-US" sz="1400">
                <a:latin typeface="Tahoma" pitchFamily="34" charset="0"/>
              </a:rPr>
              <a:t>Forgotten/reclaimed= black nodes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Depth-first search</a:t>
            </a:r>
          </a:p>
        </p:txBody>
      </p:sp>
      <p:sp>
        <p:nvSpPr>
          <p:cNvPr id="74755" name="Rectangle 3"/>
          <p:cNvSpPr>
            <a:spLocks noGrp="1" noChangeArrowheads="1"/>
          </p:cNvSpPr>
          <p:nvPr>
            <p:ph idx="1"/>
          </p:nvPr>
        </p:nvSpPr>
        <p:spPr>
          <a:xfrm>
            <a:off x="347663" y="1058863"/>
            <a:ext cx="8686800" cy="5330825"/>
          </a:xfrm>
        </p:spPr>
        <p:txBody>
          <a:bodyPr/>
          <a:lstStyle/>
          <a:p>
            <a:pPr eaLnBrk="1" hangingPunct="1"/>
            <a:r>
              <a:rPr lang="en-US" altLang="en-US" sz="2800" smtClean="0">
                <a:ea typeface="ＭＳ Ｐゴシック" pitchFamily="34" charset="-128"/>
              </a:rPr>
              <a:t>Expand deepest unexpanded node</a:t>
            </a:r>
          </a:p>
          <a:p>
            <a:pPr lvl="1" eaLnBrk="1" hangingPunct="1"/>
            <a:r>
              <a:rPr lang="en-US" altLang="en-US" sz="2400" i="1" smtClean="0">
                <a:ea typeface="ＭＳ Ｐゴシック" pitchFamily="34" charset="-128"/>
              </a:rPr>
              <a:t>Frontier </a:t>
            </a:r>
            <a:r>
              <a:rPr lang="en-US" altLang="en-US" sz="2400" smtClean="0">
                <a:ea typeface="ＭＳ Ｐゴシック" pitchFamily="34" charset="-128"/>
              </a:rPr>
              <a:t>= LIFO queue, i.e., put successors at front</a:t>
            </a:r>
          </a:p>
        </p:txBody>
      </p:sp>
      <p:pic>
        <p:nvPicPr>
          <p:cNvPr id="74756" name="Picture 5" descr="dfs-progress03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048000"/>
            <a:ext cx="5181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Text Box 7"/>
          <p:cNvSpPr txBox="1">
            <a:spLocks noChangeArrowheads="1"/>
          </p:cNvSpPr>
          <p:nvPr/>
        </p:nvSpPr>
        <p:spPr bwMode="auto">
          <a:xfrm>
            <a:off x="136525" y="2709863"/>
            <a:ext cx="28829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FF0000"/>
                </a:solidFill>
                <a:latin typeface="Tahoma" pitchFamily="34" charset="0"/>
              </a:rPr>
              <a:t>Expand B to D, E. </a:t>
            </a:r>
          </a:p>
          <a:p>
            <a:pPr eaLnBrk="1" hangingPunct="1">
              <a:spcBef>
                <a:spcPct val="0"/>
              </a:spcBef>
              <a:buClrTx/>
              <a:buFontTx/>
              <a:buNone/>
            </a:pPr>
            <a:r>
              <a:rPr lang="en-US" altLang="en-US" sz="1800">
                <a:solidFill>
                  <a:srgbClr val="FF0000"/>
                </a:solidFill>
                <a:latin typeface="Tahoma" pitchFamily="34" charset="0"/>
              </a:rPr>
              <a:t>Is D or E a goal state?</a:t>
            </a:r>
          </a:p>
          <a:p>
            <a:pPr eaLnBrk="1" hangingPunct="1">
              <a:spcBef>
                <a:spcPct val="0"/>
              </a:spcBef>
              <a:buClrTx/>
              <a:buFontTx/>
              <a:buNone/>
            </a:pPr>
            <a:endParaRPr lang="en-US" altLang="en-US" sz="1800">
              <a:solidFill>
                <a:srgbClr val="FF0000"/>
              </a:solidFill>
              <a:latin typeface="Tahoma" pitchFamily="34" charset="0"/>
            </a:endParaRPr>
          </a:p>
          <a:p>
            <a:pPr eaLnBrk="1" hangingPunct="1">
              <a:spcBef>
                <a:spcPct val="0"/>
              </a:spcBef>
              <a:buClrTx/>
              <a:buFontTx/>
              <a:buNone/>
            </a:pPr>
            <a:r>
              <a:rPr lang="en-US" altLang="en-US" sz="1800">
                <a:solidFill>
                  <a:srgbClr val="FF0000"/>
                </a:solidFill>
                <a:latin typeface="Tahoma" pitchFamily="34" charset="0"/>
              </a:rPr>
              <a:t>Put D, E at front of queue.</a:t>
            </a:r>
          </a:p>
          <a:p>
            <a:pPr eaLnBrk="1" hangingPunct="1">
              <a:spcBef>
                <a:spcPct val="0"/>
              </a:spcBef>
              <a:buClrTx/>
              <a:buFontTx/>
              <a:buNone/>
            </a:pPr>
            <a:r>
              <a:rPr lang="en-US" altLang="en-US" sz="1800">
                <a:solidFill>
                  <a:srgbClr val="FF0000"/>
                </a:solidFill>
                <a:latin typeface="Tahoma" pitchFamily="34" charset="0"/>
              </a:rPr>
              <a:t>frontier = [D,E,C]</a:t>
            </a:r>
          </a:p>
        </p:txBody>
      </p:sp>
      <p:sp>
        <p:nvSpPr>
          <p:cNvPr id="74758" name="TextBox 6"/>
          <p:cNvSpPr txBox="1">
            <a:spLocks noChangeArrowheads="1"/>
          </p:cNvSpPr>
          <p:nvPr/>
        </p:nvSpPr>
        <p:spPr bwMode="auto">
          <a:xfrm>
            <a:off x="5791200" y="2971800"/>
            <a:ext cx="289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Tahoma" pitchFamily="34" charset="0"/>
              </a:rPr>
              <a:t>Future= green dotted circles</a:t>
            </a:r>
          </a:p>
          <a:p>
            <a:pPr eaLnBrk="1" hangingPunct="1">
              <a:spcBef>
                <a:spcPct val="0"/>
              </a:spcBef>
              <a:buClrTx/>
              <a:buFontTx/>
              <a:buNone/>
            </a:pPr>
            <a:r>
              <a:rPr lang="en-US" altLang="en-US" sz="1400">
                <a:latin typeface="Tahoma" pitchFamily="34" charset="0"/>
              </a:rPr>
              <a:t>Frontier=white nodes</a:t>
            </a:r>
          </a:p>
          <a:p>
            <a:pPr eaLnBrk="1" hangingPunct="1">
              <a:spcBef>
                <a:spcPct val="0"/>
              </a:spcBef>
              <a:buClrTx/>
              <a:buFontTx/>
              <a:buNone/>
            </a:pPr>
            <a:r>
              <a:rPr lang="en-US" altLang="en-US" sz="1400">
                <a:latin typeface="Tahoma" pitchFamily="34" charset="0"/>
              </a:rPr>
              <a:t>Expanded/active=gray nodes</a:t>
            </a:r>
          </a:p>
          <a:p>
            <a:pPr eaLnBrk="1" hangingPunct="1">
              <a:spcBef>
                <a:spcPct val="0"/>
              </a:spcBef>
              <a:buClrTx/>
              <a:buFontTx/>
              <a:buNone/>
            </a:pPr>
            <a:r>
              <a:rPr lang="en-US" altLang="en-US" sz="1400">
                <a:latin typeface="Tahoma" pitchFamily="34" charset="0"/>
              </a:rPr>
              <a:t>Forgotten/reclaimed= black nodes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Depth-first search</a:t>
            </a:r>
          </a:p>
        </p:txBody>
      </p:sp>
      <p:sp>
        <p:nvSpPr>
          <p:cNvPr id="75779" name="Rectangle 4"/>
          <p:cNvSpPr>
            <a:spLocks noGrp="1" noChangeArrowheads="1"/>
          </p:cNvSpPr>
          <p:nvPr>
            <p:ph idx="1"/>
          </p:nvPr>
        </p:nvSpPr>
        <p:spPr>
          <a:xfrm>
            <a:off x="347663" y="1058863"/>
            <a:ext cx="8686800" cy="5330825"/>
          </a:xfrm>
        </p:spPr>
        <p:txBody>
          <a:bodyPr/>
          <a:lstStyle/>
          <a:p>
            <a:pPr eaLnBrk="1" hangingPunct="1"/>
            <a:r>
              <a:rPr lang="en-US" altLang="en-US" sz="2800" smtClean="0">
                <a:ea typeface="ＭＳ Ｐゴシック" pitchFamily="34" charset="-128"/>
              </a:rPr>
              <a:t>Expand deepest unexpanded node</a:t>
            </a:r>
          </a:p>
          <a:p>
            <a:pPr lvl="1" eaLnBrk="1" hangingPunct="1"/>
            <a:r>
              <a:rPr lang="en-US" altLang="en-US" sz="2400" i="1" smtClean="0">
                <a:ea typeface="ＭＳ Ｐゴシック" pitchFamily="34" charset="-128"/>
              </a:rPr>
              <a:t>Frontier </a:t>
            </a:r>
            <a:r>
              <a:rPr lang="en-US" altLang="en-US" sz="2400" smtClean="0">
                <a:ea typeface="ＭＳ Ｐゴシック" pitchFamily="34" charset="-128"/>
              </a:rPr>
              <a:t>= LIFO queue, i.e., put successors at front</a:t>
            </a:r>
          </a:p>
        </p:txBody>
      </p:sp>
      <p:pic>
        <p:nvPicPr>
          <p:cNvPr id="75780" name="Picture 5" descr="dfs-progress0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048000"/>
            <a:ext cx="5181600"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Text Box 7"/>
          <p:cNvSpPr txBox="1">
            <a:spLocks noChangeArrowheads="1"/>
          </p:cNvSpPr>
          <p:nvPr/>
        </p:nvSpPr>
        <p:spPr bwMode="auto">
          <a:xfrm>
            <a:off x="125413" y="2709863"/>
            <a:ext cx="284321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FF0000"/>
                </a:solidFill>
                <a:latin typeface="Tahoma" pitchFamily="34" charset="0"/>
              </a:rPr>
              <a:t>Expand D to H, I. </a:t>
            </a:r>
          </a:p>
          <a:p>
            <a:pPr eaLnBrk="1" hangingPunct="1">
              <a:spcBef>
                <a:spcPct val="0"/>
              </a:spcBef>
              <a:buClrTx/>
              <a:buFontTx/>
              <a:buNone/>
            </a:pPr>
            <a:r>
              <a:rPr lang="en-US" altLang="en-US" sz="1800">
                <a:solidFill>
                  <a:srgbClr val="FF0000"/>
                </a:solidFill>
                <a:latin typeface="Tahoma" pitchFamily="34" charset="0"/>
              </a:rPr>
              <a:t>Is H or I a goal state?</a:t>
            </a:r>
          </a:p>
          <a:p>
            <a:pPr eaLnBrk="1" hangingPunct="1">
              <a:spcBef>
                <a:spcPct val="0"/>
              </a:spcBef>
              <a:buClrTx/>
              <a:buFontTx/>
              <a:buNone/>
            </a:pPr>
            <a:endParaRPr lang="en-US" altLang="en-US" sz="1800">
              <a:solidFill>
                <a:srgbClr val="FF0000"/>
              </a:solidFill>
              <a:latin typeface="Tahoma" pitchFamily="34" charset="0"/>
            </a:endParaRPr>
          </a:p>
          <a:p>
            <a:pPr eaLnBrk="1" hangingPunct="1">
              <a:spcBef>
                <a:spcPct val="0"/>
              </a:spcBef>
              <a:buClrTx/>
              <a:buFontTx/>
              <a:buNone/>
            </a:pPr>
            <a:r>
              <a:rPr lang="en-US" altLang="en-US" sz="1800">
                <a:solidFill>
                  <a:srgbClr val="FF0000"/>
                </a:solidFill>
                <a:latin typeface="Tahoma" pitchFamily="34" charset="0"/>
              </a:rPr>
              <a:t>Put H, I at front of queue.</a:t>
            </a:r>
          </a:p>
          <a:p>
            <a:pPr eaLnBrk="1" hangingPunct="1">
              <a:spcBef>
                <a:spcPct val="0"/>
              </a:spcBef>
              <a:buClrTx/>
              <a:buFontTx/>
              <a:buNone/>
            </a:pPr>
            <a:r>
              <a:rPr lang="en-US" altLang="en-US" sz="1800">
                <a:solidFill>
                  <a:srgbClr val="FF0000"/>
                </a:solidFill>
                <a:latin typeface="Tahoma" pitchFamily="34" charset="0"/>
              </a:rPr>
              <a:t>frontier = [H,I,E,C]</a:t>
            </a:r>
          </a:p>
        </p:txBody>
      </p:sp>
      <p:sp>
        <p:nvSpPr>
          <p:cNvPr id="75782" name="TextBox 6"/>
          <p:cNvSpPr txBox="1">
            <a:spLocks noChangeArrowheads="1"/>
          </p:cNvSpPr>
          <p:nvPr/>
        </p:nvSpPr>
        <p:spPr bwMode="auto">
          <a:xfrm>
            <a:off x="5791200" y="2971800"/>
            <a:ext cx="289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Tahoma" pitchFamily="34" charset="0"/>
              </a:rPr>
              <a:t>Future= green dotted circles</a:t>
            </a:r>
          </a:p>
          <a:p>
            <a:pPr eaLnBrk="1" hangingPunct="1">
              <a:spcBef>
                <a:spcPct val="0"/>
              </a:spcBef>
              <a:buClrTx/>
              <a:buFontTx/>
              <a:buNone/>
            </a:pPr>
            <a:r>
              <a:rPr lang="en-US" altLang="en-US" sz="1400">
                <a:latin typeface="Tahoma" pitchFamily="34" charset="0"/>
              </a:rPr>
              <a:t>Frontier=white nodes</a:t>
            </a:r>
          </a:p>
          <a:p>
            <a:pPr eaLnBrk="1" hangingPunct="1">
              <a:spcBef>
                <a:spcPct val="0"/>
              </a:spcBef>
              <a:buClrTx/>
              <a:buFontTx/>
              <a:buNone/>
            </a:pPr>
            <a:r>
              <a:rPr lang="en-US" altLang="en-US" sz="1400">
                <a:latin typeface="Tahoma" pitchFamily="34" charset="0"/>
              </a:rPr>
              <a:t>Expanded/active=gray nodes</a:t>
            </a:r>
          </a:p>
          <a:p>
            <a:pPr eaLnBrk="1" hangingPunct="1">
              <a:spcBef>
                <a:spcPct val="0"/>
              </a:spcBef>
              <a:buClrTx/>
              <a:buFontTx/>
              <a:buNone/>
            </a:pPr>
            <a:r>
              <a:rPr lang="en-US" altLang="en-US" sz="1400">
                <a:latin typeface="Tahoma" pitchFamily="34" charset="0"/>
              </a:rPr>
              <a:t>Forgotten/reclaimed= black nodes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74650" y="88900"/>
            <a:ext cx="8153400" cy="1020763"/>
          </a:xfrm>
        </p:spPr>
        <p:txBody>
          <a:bodyPr/>
          <a:lstStyle/>
          <a:p>
            <a:pPr eaLnBrk="1" hangingPunct="1"/>
            <a:r>
              <a:rPr lang="en-US" altLang="en-US" smtClean="0">
                <a:ea typeface="ＭＳ Ｐゴシック" pitchFamily="34" charset="-128"/>
              </a:rPr>
              <a:t>Queue for Frontier</a:t>
            </a:r>
          </a:p>
        </p:txBody>
      </p:sp>
      <p:sp>
        <p:nvSpPr>
          <p:cNvPr id="32771" name="Content Placeholder 2"/>
          <p:cNvSpPr>
            <a:spLocks noGrp="1"/>
          </p:cNvSpPr>
          <p:nvPr>
            <p:ph idx="1"/>
          </p:nvPr>
        </p:nvSpPr>
        <p:spPr>
          <a:xfrm>
            <a:off x="347663" y="1058863"/>
            <a:ext cx="8686800" cy="5330825"/>
          </a:xfrm>
        </p:spPr>
        <p:txBody>
          <a:bodyPr/>
          <a:lstStyle/>
          <a:p>
            <a:pPr eaLnBrk="1" hangingPunct="1"/>
            <a:r>
              <a:rPr lang="en-US" altLang="en-US" sz="2400" smtClean="0">
                <a:ea typeface="ＭＳ Ｐゴシック" pitchFamily="34" charset="-128"/>
              </a:rPr>
              <a:t>FIFO (First In, First Out)</a:t>
            </a:r>
          </a:p>
          <a:p>
            <a:pPr lvl="1" eaLnBrk="1" hangingPunct="1"/>
            <a:r>
              <a:rPr lang="en-US" altLang="en-US" sz="2000" smtClean="0">
                <a:ea typeface="ＭＳ Ｐゴシック" pitchFamily="34" charset="-128"/>
              </a:rPr>
              <a:t>Results in Breadth-First Search</a:t>
            </a:r>
          </a:p>
          <a:p>
            <a:pPr lvl="3" eaLnBrk="1" hangingPunct="1"/>
            <a:endParaRPr lang="en-US" altLang="en-US" sz="1400" smtClean="0">
              <a:ea typeface="ＭＳ Ｐゴシック" pitchFamily="34" charset="-128"/>
            </a:endParaRPr>
          </a:p>
          <a:p>
            <a:pPr eaLnBrk="1" hangingPunct="1"/>
            <a:r>
              <a:rPr lang="en-US" altLang="en-US" sz="2400" smtClean="0">
                <a:ea typeface="ＭＳ Ｐゴシック" pitchFamily="34" charset="-128"/>
              </a:rPr>
              <a:t>LIFO (Last In, First Out)</a:t>
            </a:r>
          </a:p>
          <a:p>
            <a:pPr lvl="1" eaLnBrk="1" hangingPunct="1"/>
            <a:r>
              <a:rPr lang="en-US" altLang="en-US" sz="2000" smtClean="0">
                <a:ea typeface="ＭＳ Ｐゴシック" pitchFamily="34" charset="-128"/>
              </a:rPr>
              <a:t>Results in Depth-First Search</a:t>
            </a:r>
          </a:p>
          <a:p>
            <a:pPr lvl="3" eaLnBrk="1" hangingPunct="1"/>
            <a:endParaRPr lang="en-US" altLang="en-US" sz="1400" smtClean="0">
              <a:ea typeface="ＭＳ Ｐゴシック" pitchFamily="34" charset="-128"/>
            </a:endParaRPr>
          </a:p>
          <a:p>
            <a:pPr eaLnBrk="1" hangingPunct="1"/>
            <a:r>
              <a:rPr lang="en-US" altLang="en-US" sz="2400" smtClean="0">
                <a:ea typeface="ＭＳ Ｐゴシック" pitchFamily="34" charset="-128"/>
              </a:rPr>
              <a:t>Priority Queue sorted by path cost so far</a:t>
            </a:r>
          </a:p>
          <a:p>
            <a:pPr lvl="1" eaLnBrk="1" hangingPunct="1"/>
            <a:r>
              <a:rPr lang="en-US" altLang="en-US" sz="2000" smtClean="0">
                <a:ea typeface="ＭＳ Ｐゴシック" pitchFamily="34" charset="-128"/>
              </a:rPr>
              <a:t>Results in Uniform Cost Search</a:t>
            </a:r>
          </a:p>
          <a:p>
            <a:pPr lvl="3" eaLnBrk="1" hangingPunct="1"/>
            <a:endParaRPr lang="en-US" altLang="en-US" sz="1400" smtClean="0">
              <a:ea typeface="ＭＳ Ｐゴシック" pitchFamily="34" charset="-128"/>
            </a:endParaRPr>
          </a:p>
          <a:p>
            <a:pPr eaLnBrk="1" hangingPunct="1"/>
            <a:r>
              <a:rPr lang="en-US" altLang="en-US" sz="2400" smtClean="0">
                <a:ea typeface="ＭＳ Ｐゴシック" pitchFamily="34" charset="-128"/>
              </a:rPr>
              <a:t>Iterative Deepening Search uses Depth-First</a:t>
            </a:r>
          </a:p>
          <a:p>
            <a:pPr lvl="3" eaLnBrk="1" hangingPunct="1"/>
            <a:endParaRPr lang="en-US" altLang="en-US" sz="1400" smtClean="0">
              <a:ea typeface="ＭＳ Ｐゴシック" pitchFamily="34" charset="-128"/>
            </a:endParaRPr>
          </a:p>
          <a:p>
            <a:pPr eaLnBrk="1" hangingPunct="1"/>
            <a:r>
              <a:rPr lang="en-US" altLang="en-US" sz="2400" smtClean="0">
                <a:ea typeface="ＭＳ Ｐゴシック" pitchFamily="34" charset="-128"/>
              </a:rPr>
              <a:t>Bidirectional Search can use either Breadth-First or Uniform Cost Search</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Depth-first search</a:t>
            </a:r>
          </a:p>
        </p:txBody>
      </p:sp>
      <p:sp>
        <p:nvSpPr>
          <p:cNvPr id="76803" name="Rectangle 3"/>
          <p:cNvSpPr>
            <a:spLocks noGrp="1" noChangeArrowheads="1"/>
          </p:cNvSpPr>
          <p:nvPr>
            <p:ph idx="1"/>
          </p:nvPr>
        </p:nvSpPr>
        <p:spPr>
          <a:xfrm>
            <a:off x="347663" y="1058863"/>
            <a:ext cx="8686800" cy="5330825"/>
          </a:xfrm>
        </p:spPr>
        <p:txBody>
          <a:bodyPr/>
          <a:lstStyle/>
          <a:p>
            <a:pPr eaLnBrk="1" hangingPunct="1"/>
            <a:r>
              <a:rPr lang="en-US" altLang="en-US" sz="2800" smtClean="0">
                <a:ea typeface="ＭＳ Ｐゴシック" pitchFamily="34" charset="-128"/>
              </a:rPr>
              <a:t>Expand deepest unexpanded node</a:t>
            </a:r>
          </a:p>
          <a:p>
            <a:pPr lvl="1" eaLnBrk="1" hangingPunct="1"/>
            <a:r>
              <a:rPr lang="en-US" altLang="en-US" sz="2400" i="1" smtClean="0">
                <a:ea typeface="ＭＳ Ｐゴシック" pitchFamily="34" charset="-128"/>
              </a:rPr>
              <a:t>Frontier </a:t>
            </a:r>
            <a:r>
              <a:rPr lang="en-US" altLang="en-US" sz="2400" smtClean="0">
                <a:ea typeface="ＭＳ Ｐゴシック" pitchFamily="34" charset="-128"/>
              </a:rPr>
              <a:t>= LIFO queue, i.e., put successors at front</a:t>
            </a:r>
          </a:p>
        </p:txBody>
      </p:sp>
      <p:pic>
        <p:nvPicPr>
          <p:cNvPr id="76804" name="Picture 5" descr="dfs-progress05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048000"/>
            <a:ext cx="5181600"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ext Box 7"/>
          <p:cNvSpPr txBox="1">
            <a:spLocks noChangeArrowheads="1"/>
          </p:cNvSpPr>
          <p:nvPr/>
        </p:nvSpPr>
        <p:spPr bwMode="auto">
          <a:xfrm>
            <a:off x="152400" y="2700338"/>
            <a:ext cx="2705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FF0000"/>
                </a:solidFill>
                <a:latin typeface="Tahoma" pitchFamily="34" charset="0"/>
              </a:rPr>
              <a:t>Expand H to no children.</a:t>
            </a:r>
          </a:p>
          <a:p>
            <a:pPr eaLnBrk="1" hangingPunct="1">
              <a:spcBef>
                <a:spcPct val="0"/>
              </a:spcBef>
              <a:buClrTx/>
              <a:buFontTx/>
              <a:buNone/>
            </a:pPr>
            <a:r>
              <a:rPr lang="en-US" altLang="en-US" sz="1800">
                <a:solidFill>
                  <a:srgbClr val="FF0000"/>
                </a:solidFill>
                <a:latin typeface="Tahoma" pitchFamily="34" charset="0"/>
              </a:rPr>
              <a:t>Forget H.</a:t>
            </a:r>
          </a:p>
          <a:p>
            <a:pPr eaLnBrk="1" hangingPunct="1">
              <a:spcBef>
                <a:spcPct val="0"/>
              </a:spcBef>
              <a:buClrTx/>
              <a:buFontTx/>
              <a:buNone/>
            </a:pPr>
            <a:endParaRPr lang="en-US" altLang="en-US" sz="1800">
              <a:solidFill>
                <a:srgbClr val="FF0000"/>
              </a:solidFill>
              <a:latin typeface="Tahoma" pitchFamily="34" charset="0"/>
            </a:endParaRPr>
          </a:p>
          <a:p>
            <a:pPr eaLnBrk="1" hangingPunct="1">
              <a:spcBef>
                <a:spcPct val="0"/>
              </a:spcBef>
              <a:buClrTx/>
              <a:buFontTx/>
              <a:buNone/>
            </a:pPr>
            <a:r>
              <a:rPr lang="en-US" altLang="en-US" sz="1800">
                <a:solidFill>
                  <a:srgbClr val="FF0000"/>
                </a:solidFill>
                <a:latin typeface="Tahoma" pitchFamily="34" charset="0"/>
              </a:rPr>
              <a:t>frontier = [I,E,C]</a:t>
            </a:r>
          </a:p>
        </p:txBody>
      </p:sp>
      <p:sp>
        <p:nvSpPr>
          <p:cNvPr id="76806" name="TextBox 6"/>
          <p:cNvSpPr txBox="1">
            <a:spLocks noChangeArrowheads="1"/>
          </p:cNvSpPr>
          <p:nvPr/>
        </p:nvSpPr>
        <p:spPr bwMode="auto">
          <a:xfrm>
            <a:off x="5791200" y="2667000"/>
            <a:ext cx="289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Tahoma" pitchFamily="34" charset="0"/>
              </a:rPr>
              <a:t>Future= green dotted circles</a:t>
            </a:r>
          </a:p>
          <a:p>
            <a:pPr eaLnBrk="1" hangingPunct="1">
              <a:spcBef>
                <a:spcPct val="0"/>
              </a:spcBef>
              <a:buClrTx/>
              <a:buFontTx/>
              <a:buNone/>
            </a:pPr>
            <a:r>
              <a:rPr lang="en-US" altLang="en-US" sz="1400">
                <a:latin typeface="Tahoma" pitchFamily="34" charset="0"/>
              </a:rPr>
              <a:t>Frontier=white nodes</a:t>
            </a:r>
          </a:p>
          <a:p>
            <a:pPr eaLnBrk="1" hangingPunct="1">
              <a:spcBef>
                <a:spcPct val="0"/>
              </a:spcBef>
              <a:buClrTx/>
              <a:buFontTx/>
              <a:buNone/>
            </a:pPr>
            <a:r>
              <a:rPr lang="en-US" altLang="en-US" sz="1400">
                <a:latin typeface="Tahoma" pitchFamily="34" charset="0"/>
              </a:rPr>
              <a:t>Expanded/active=gray nodes</a:t>
            </a:r>
          </a:p>
          <a:p>
            <a:pPr eaLnBrk="1" hangingPunct="1">
              <a:spcBef>
                <a:spcPct val="0"/>
              </a:spcBef>
              <a:buClrTx/>
              <a:buFontTx/>
              <a:buNone/>
            </a:pPr>
            <a:r>
              <a:rPr lang="en-US" altLang="en-US" sz="1400">
                <a:latin typeface="Tahoma" pitchFamily="34" charset="0"/>
              </a:rPr>
              <a:t>Forgotten/reclaimed= black nodes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Depth-first search</a:t>
            </a:r>
          </a:p>
        </p:txBody>
      </p:sp>
      <p:sp>
        <p:nvSpPr>
          <p:cNvPr id="77827" name="Rectangle 3"/>
          <p:cNvSpPr>
            <a:spLocks noGrp="1" noChangeArrowheads="1"/>
          </p:cNvSpPr>
          <p:nvPr>
            <p:ph idx="1"/>
          </p:nvPr>
        </p:nvSpPr>
        <p:spPr>
          <a:xfrm>
            <a:off x="347663" y="1058863"/>
            <a:ext cx="8686800" cy="5330825"/>
          </a:xfrm>
        </p:spPr>
        <p:txBody>
          <a:bodyPr/>
          <a:lstStyle/>
          <a:p>
            <a:pPr eaLnBrk="1" hangingPunct="1"/>
            <a:r>
              <a:rPr lang="en-US" altLang="en-US" sz="2800" smtClean="0">
                <a:ea typeface="ＭＳ Ｐゴシック" pitchFamily="34" charset="-128"/>
              </a:rPr>
              <a:t>Expand deepest unexpanded node</a:t>
            </a:r>
          </a:p>
          <a:p>
            <a:pPr lvl="1" eaLnBrk="1" hangingPunct="1"/>
            <a:r>
              <a:rPr lang="en-US" altLang="en-US" sz="2400" i="1" smtClean="0">
                <a:ea typeface="ＭＳ Ｐゴシック" pitchFamily="34" charset="-128"/>
              </a:rPr>
              <a:t>Frontier </a:t>
            </a:r>
            <a:r>
              <a:rPr lang="en-US" altLang="en-US" sz="2400" smtClean="0">
                <a:ea typeface="ＭＳ Ｐゴシック" pitchFamily="34" charset="-128"/>
              </a:rPr>
              <a:t>= LIFO queue, i.e., put successors at front</a:t>
            </a:r>
          </a:p>
        </p:txBody>
      </p:sp>
      <p:pic>
        <p:nvPicPr>
          <p:cNvPr id="77828" name="Picture 6" descr="dfs-progress06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048000"/>
            <a:ext cx="5181600"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Text Box 7"/>
          <p:cNvSpPr txBox="1">
            <a:spLocks noChangeArrowheads="1"/>
          </p:cNvSpPr>
          <p:nvPr/>
        </p:nvSpPr>
        <p:spPr bwMode="auto">
          <a:xfrm>
            <a:off x="228600" y="2722563"/>
            <a:ext cx="2705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FF0000"/>
                </a:solidFill>
                <a:latin typeface="Tahoma" pitchFamily="34" charset="0"/>
              </a:rPr>
              <a:t>Expand I to no children.</a:t>
            </a:r>
          </a:p>
          <a:p>
            <a:pPr eaLnBrk="1" hangingPunct="1">
              <a:spcBef>
                <a:spcPct val="0"/>
              </a:spcBef>
              <a:buClrTx/>
              <a:buFontTx/>
              <a:buNone/>
            </a:pPr>
            <a:r>
              <a:rPr lang="en-US" altLang="en-US" sz="1800">
                <a:solidFill>
                  <a:srgbClr val="FF0000"/>
                </a:solidFill>
                <a:latin typeface="Tahoma" pitchFamily="34" charset="0"/>
              </a:rPr>
              <a:t>Forget D, I.</a:t>
            </a:r>
          </a:p>
          <a:p>
            <a:pPr eaLnBrk="1" hangingPunct="1">
              <a:spcBef>
                <a:spcPct val="0"/>
              </a:spcBef>
              <a:buClrTx/>
              <a:buFontTx/>
              <a:buNone/>
            </a:pPr>
            <a:endParaRPr lang="en-US" altLang="en-US" sz="1800">
              <a:solidFill>
                <a:srgbClr val="FF0000"/>
              </a:solidFill>
              <a:latin typeface="Tahoma" pitchFamily="34" charset="0"/>
            </a:endParaRPr>
          </a:p>
          <a:p>
            <a:pPr eaLnBrk="1" hangingPunct="1">
              <a:spcBef>
                <a:spcPct val="0"/>
              </a:spcBef>
              <a:buClrTx/>
              <a:buFontTx/>
              <a:buNone/>
            </a:pPr>
            <a:r>
              <a:rPr lang="en-US" altLang="en-US" sz="1800">
                <a:solidFill>
                  <a:srgbClr val="FF0000"/>
                </a:solidFill>
                <a:latin typeface="Tahoma" pitchFamily="34" charset="0"/>
              </a:rPr>
              <a:t>frontier = [E,C]</a:t>
            </a:r>
          </a:p>
        </p:txBody>
      </p:sp>
      <p:sp>
        <p:nvSpPr>
          <p:cNvPr id="77830" name="TextBox 6"/>
          <p:cNvSpPr txBox="1">
            <a:spLocks noChangeArrowheads="1"/>
          </p:cNvSpPr>
          <p:nvPr/>
        </p:nvSpPr>
        <p:spPr bwMode="auto">
          <a:xfrm>
            <a:off x="5791200" y="2971800"/>
            <a:ext cx="289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Tahoma" pitchFamily="34" charset="0"/>
              </a:rPr>
              <a:t>Future= green dotted circles</a:t>
            </a:r>
          </a:p>
          <a:p>
            <a:pPr eaLnBrk="1" hangingPunct="1">
              <a:spcBef>
                <a:spcPct val="0"/>
              </a:spcBef>
              <a:buClrTx/>
              <a:buFontTx/>
              <a:buNone/>
            </a:pPr>
            <a:r>
              <a:rPr lang="en-US" altLang="en-US" sz="1400">
                <a:latin typeface="Tahoma" pitchFamily="34" charset="0"/>
              </a:rPr>
              <a:t>Frontier=white nodes</a:t>
            </a:r>
          </a:p>
          <a:p>
            <a:pPr eaLnBrk="1" hangingPunct="1">
              <a:spcBef>
                <a:spcPct val="0"/>
              </a:spcBef>
              <a:buClrTx/>
              <a:buFontTx/>
              <a:buNone/>
            </a:pPr>
            <a:r>
              <a:rPr lang="en-US" altLang="en-US" sz="1400">
                <a:latin typeface="Tahoma" pitchFamily="34" charset="0"/>
              </a:rPr>
              <a:t>Expanded/active=gray nodes</a:t>
            </a:r>
          </a:p>
          <a:p>
            <a:pPr eaLnBrk="1" hangingPunct="1">
              <a:spcBef>
                <a:spcPct val="0"/>
              </a:spcBef>
              <a:buClrTx/>
              <a:buFontTx/>
              <a:buNone/>
            </a:pPr>
            <a:r>
              <a:rPr lang="en-US" altLang="en-US" sz="1400">
                <a:latin typeface="Tahoma" pitchFamily="34" charset="0"/>
              </a:rPr>
              <a:t>Forgotten/reclaimed= black nodes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Depth-first search</a:t>
            </a:r>
          </a:p>
        </p:txBody>
      </p:sp>
      <p:sp>
        <p:nvSpPr>
          <p:cNvPr id="78851" name="Rectangle 3"/>
          <p:cNvSpPr>
            <a:spLocks noGrp="1" noChangeArrowheads="1"/>
          </p:cNvSpPr>
          <p:nvPr>
            <p:ph idx="1"/>
          </p:nvPr>
        </p:nvSpPr>
        <p:spPr>
          <a:xfrm>
            <a:off x="347663" y="1058863"/>
            <a:ext cx="8686800" cy="5330825"/>
          </a:xfrm>
        </p:spPr>
        <p:txBody>
          <a:bodyPr/>
          <a:lstStyle/>
          <a:p>
            <a:pPr eaLnBrk="1" hangingPunct="1"/>
            <a:r>
              <a:rPr lang="en-US" altLang="en-US" sz="2800" smtClean="0">
                <a:ea typeface="ＭＳ Ｐゴシック" pitchFamily="34" charset="-128"/>
              </a:rPr>
              <a:t>Expand deepest unexpanded node</a:t>
            </a:r>
          </a:p>
          <a:p>
            <a:pPr lvl="1" eaLnBrk="1" hangingPunct="1"/>
            <a:r>
              <a:rPr lang="en-US" altLang="en-US" sz="2400" i="1" smtClean="0">
                <a:ea typeface="ＭＳ Ｐゴシック" pitchFamily="34" charset="-128"/>
              </a:rPr>
              <a:t>Frontier </a:t>
            </a:r>
            <a:r>
              <a:rPr lang="en-US" altLang="en-US" sz="2400" smtClean="0">
                <a:ea typeface="ＭＳ Ｐゴシック" pitchFamily="34" charset="-128"/>
              </a:rPr>
              <a:t>= LIFO queue, i.e., put successors at front</a:t>
            </a:r>
          </a:p>
        </p:txBody>
      </p:sp>
      <p:pic>
        <p:nvPicPr>
          <p:cNvPr id="78852" name="Picture 4" descr="dfs-progress0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124200"/>
            <a:ext cx="4419600"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6" descr="dfs-progress07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048000"/>
            <a:ext cx="51816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4" name="Text Box 7"/>
          <p:cNvSpPr txBox="1">
            <a:spLocks noChangeArrowheads="1"/>
          </p:cNvSpPr>
          <p:nvPr/>
        </p:nvSpPr>
        <p:spPr bwMode="auto">
          <a:xfrm>
            <a:off x="136525" y="2709863"/>
            <a:ext cx="28321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FF0000"/>
                </a:solidFill>
                <a:latin typeface="Tahoma" pitchFamily="34" charset="0"/>
              </a:rPr>
              <a:t>Expand E to J, K. </a:t>
            </a:r>
          </a:p>
          <a:p>
            <a:pPr eaLnBrk="1" hangingPunct="1">
              <a:spcBef>
                <a:spcPct val="0"/>
              </a:spcBef>
              <a:buClrTx/>
              <a:buFontTx/>
              <a:buNone/>
            </a:pPr>
            <a:r>
              <a:rPr lang="en-US" altLang="en-US" sz="1800">
                <a:solidFill>
                  <a:srgbClr val="FF0000"/>
                </a:solidFill>
                <a:latin typeface="Tahoma" pitchFamily="34" charset="0"/>
              </a:rPr>
              <a:t>Is J or K a goal state?</a:t>
            </a:r>
          </a:p>
          <a:p>
            <a:pPr eaLnBrk="1" hangingPunct="1">
              <a:spcBef>
                <a:spcPct val="0"/>
              </a:spcBef>
              <a:buClrTx/>
              <a:buFontTx/>
              <a:buNone/>
            </a:pPr>
            <a:endParaRPr lang="en-US" altLang="en-US" sz="1800">
              <a:solidFill>
                <a:srgbClr val="FF0000"/>
              </a:solidFill>
              <a:latin typeface="Tahoma" pitchFamily="34" charset="0"/>
            </a:endParaRPr>
          </a:p>
          <a:p>
            <a:pPr eaLnBrk="1" hangingPunct="1">
              <a:spcBef>
                <a:spcPct val="0"/>
              </a:spcBef>
              <a:buClrTx/>
              <a:buFontTx/>
              <a:buNone/>
            </a:pPr>
            <a:r>
              <a:rPr lang="en-US" altLang="en-US" sz="1800">
                <a:solidFill>
                  <a:srgbClr val="FF0000"/>
                </a:solidFill>
                <a:latin typeface="Tahoma" pitchFamily="34" charset="0"/>
              </a:rPr>
              <a:t>Put J, K at front of queue.</a:t>
            </a:r>
          </a:p>
          <a:p>
            <a:pPr eaLnBrk="1" hangingPunct="1">
              <a:spcBef>
                <a:spcPct val="0"/>
              </a:spcBef>
              <a:buClrTx/>
              <a:buFontTx/>
              <a:buNone/>
            </a:pPr>
            <a:r>
              <a:rPr lang="en-US" altLang="en-US" sz="1800">
                <a:solidFill>
                  <a:srgbClr val="FF0000"/>
                </a:solidFill>
                <a:latin typeface="Tahoma" pitchFamily="34" charset="0"/>
              </a:rPr>
              <a:t>frontier = [J,K,C]</a:t>
            </a:r>
          </a:p>
        </p:txBody>
      </p:sp>
      <p:sp>
        <p:nvSpPr>
          <p:cNvPr id="78855" name="TextBox 7"/>
          <p:cNvSpPr txBox="1">
            <a:spLocks noChangeArrowheads="1"/>
          </p:cNvSpPr>
          <p:nvPr/>
        </p:nvSpPr>
        <p:spPr bwMode="auto">
          <a:xfrm>
            <a:off x="5791200" y="2971800"/>
            <a:ext cx="289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Tahoma" pitchFamily="34" charset="0"/>
              </a:rPr>
              <a:t>Future= green dotted circles</a:t>
            </a:r>
          </a:p>
          <a:p>
            <a:pPr eaLnBrk="1" hangingPunct="1">
              <a:spcBef>
                <a:spcPct val="0"/>
              </a:spcBef>
              <a:buClrTx/>
              <a:buFontTx/>
              <a:buNone/>
            </a:pPr>
            <a:r>
              <a:rPr lang="en-US" altLang="en-US" sz="1400">
                <a:latin typeface="Tahoma" pitchFamily="34" charset="0"/>
              </a:rPr>
              <a:t>Frontier=white nodes</a:t>
            </a:r>
          </a:p>
          <a:p>
            <a:pPr eaLnBrk="1" hangingPunct="1">
              <a:spcBef>
                <a:spcPct val="0"/>
              </a:spcBef>
              <a:buClrTx/>
              <a:buFontTx/>
              <a:buNone/>
            </a:pPr>
            <a:r>
              <a:rPr lang="en-US" altLang="en-US" sz="1400">
                <a:latin typeface="Tahoma" pitchFamily="34" charset="0"/>
              </a:rPr>
              <a:t>Expanded/active=gray nodes</a:t>
            </a:r>
          </a:p>
          <a:p>
            <a:pPr eaLnBrk="1" hangingPunct="1">
              <a:spcBef>
                <a:spcPct val="0"/>
              </a:spcBef>
              <a:buClrTx/>
              <a:buFontTx/>
              <a:buNone/>
            </a:pPr>
            <a:r>
              <a:rPr lang="en-US" altLang="en-US" sz="1400">
                <a:latin typeface="Tahoma" pitchFamily="34" charset="0"/>
              </a:rPr>
              <a:t>Forgotten/reclaimed= black nodes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Depth-first search</a:t>
            </a:r>
          </a:p>
        </p:txBody>
      </p:sp>
      <p:sp>
        <p:nvSpPr>
          <p:cNvPr id="79875" name="Rectangle 3"/>
          <p:cNvSpPr>
            <a:spLocks noGrp="1" noChangeArrowheads="1"/>
          </p:cNvSpPr>
          <p:nvPr>
            <p:ph idx="1"/>
          </p:nvPr>
        </p:nvSpPr>
        <p:spPr>
          <a:xfrm>
            <a:off x="347663" y="1058863"/>
            <a:ext cx="8686800" cy="5330825"/>
          </a:xfrm>
        </p:spPr>
        <p:txBody>
          <a:bodyPr/>
          <a:lstStyle/>
          <a:p>
            <a:pPr eaLnBrk="1" hangingPunct="1"/>
            <a:r>
              <a:rPr lang="en-US" altLang="en-US" sz="2800" smtClean="0">
                <a:ea typeface="ＭＳ Ｐゴシック" pitchFamily="34" charset="-128"/>
              </a:rPr>
              <a:t>Expand deepest unexpanded node</a:t>
            </a:r>
          </a:p>
          <a:p>
            <a:pPr lvl="1" eaLnBrk="1" hangingPunct="1"/>
            <a:r>
              <a:rPr lang="en-US" altLang="en-US" sz="2400" i="1" smtClean="0">
                <a:ea typeface="ＭＳ Ｐゴシック" pitchFamily="34" charset="-128"/>
              </a:rPr>
              <a:t>Frontier </a:t>
            </a:r>
            <a:r>
              <a:rPr lang="en-US" altLang="en-US" sz="2400" smtClean="0">
                <a:ea typeface="ＭＳ Ｐゴシック" pitchFamily="34" charset="-128"/>
              </a:rPr>
              <a:t>= LIFO queue, i.e., put successors at front</a:t>
            </a:r>
          </a:p>
        </p:txBody>
      </p:sp>
      <p:pic>
        <p:nvPicPr>
          <p:cNvPr id="79876" name="Picture 4" descr="dfs-progress0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124200"/>
            <a:ext cx="4419600"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6" descr="dfs-progress08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048000"/>
            <a:ext cx="51816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8" name="Text Box 7"/>
          <p:cNvSpPr txBox="1">
            <a:spLocks noChangeArrowheads="1"/>
          </p:cNvSpPr>
          <p:nvPr/>
        </p:nvSpPr>
        <p:spPr bwMode="auto">
          <a:xfrm>
            <a:off x="106363" y="2700338"/>
            <a:ext cx="26368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FF0000"/>
                </a:solidFill>
                <a:latin typeface="Tahoma" pitchFamily="34" charset="0"/>
              </a:rPr>
              <a:t>Expand J to no children.</a:t>
            </a:r>
          </a:p>
          <a:p>
            <a:pPr eaLnBrk="1" hangingPunct="1">
              <a:spcBef>
                <a:spcPct val="0"/>
              </a:spcBef>
              <a:buClrTx/>
              <a:buFontTx/>
              <a:buNone/>
            </a:pPr>
            <a:r>
              <a:rPr lang="en-US" altLang="en-US" sz="1800">
                <a:solidFill>
                  <a:srgbClr val="FF0000"/>
                </a:solidFill>
                <a:latin typeface="Tahoma" pitchFamily="34" charset="0"/>
              </a:rPr>
              <a:t>Forget J.</a:t>
            </a:r>
          </a:p>
          <a:p>
            <a:pPr eaLnBrk="1" hangingPunct="1">
              <a:spcBef>
                <a:spcPct val="0"/>
              </a:spcBef>
              <a:buClrTx/>
              <a:buFontTx/>
              <a:buNone/>
            </a:pPr>
            <a:endParaRPr lang="en-US" altLang="en-US" sz="1800">
              <a:solidFill>
                <a:srgbClr val="FF0000"/>
              </a:solidFill>
              <a:latin typeface="Tahoma" pitchFamily="34" charset="0"/>
            </a:endParaRPr>
          </a:p>
          <a:p>
            <a:pPr eaLnBrk="1" hangingPunct="1">
              <a:spcBef>
                <a:spcPct val="0"/>
              </a:spcBef>
              <a:buClrTx/>
              <a:buFontTx/>
              <a:buNone/>
            </a:pPr>
            <a:r>
              <a:rPr lang="en-US" altLang="en-US" sz="1800">
                <a:solidFill>
                  <a:srgbClr val="FF0000"/>
                </a:solidFill>
                <a:latin typeface="Tahoma" pitchFamily="34" charset="0"/>
              </a:rPr>
              <a:t>frontier = [K,C]</a:t>
            </a:r>
          </a:p>
        </p:txBody>
      </p:sp>
      <p:sp>
        <p:nvSpPr>
          <p:cNvPr id="79879" name="TextBox 7"/>
          <p:cNvSpPr txBox="1">
            <a:spLocks noChangeArrowheads="1"/>
          </p:cNvSpPr>
          <p:nvPr/>
        </p:nvSpPr>
        <p:spPr bwMode="auto">
          <a:xfrm>
            <a:off x="5791200" y="2971800"/>
            <a:ext cx="289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Tahoma" pitchFamily="34" charset="0"/>
              </a:rPr>
              <a:t>Future= green dotted circles</a:t>
            </a:r>
          </a:p>
          <a:p>
            <a:pPr eaLnBrk="1" hangingPunct="1">
              <a:spcBef>
                <a:spcPct val="0"/>
              </a:spcBef>
              <a:buClrTx/>
              <a:buFontTx/>
              <a:buNone/>
            </a:pPr>
            <a:r>
              <a:rPr lang="en-US" altLang="en-US" sz="1400">
                <a:latin typeface="Tahoma" pitchFamily="34" charset="0"/>
              </a:rPr>
              <a:t>Frontier=white nodes</a:t>
            </a:r>
          </a:p>
          <a:p>
            <a:pPr eaLnBrk="1" hangingPunct="1">
              <a:spcBef>
                <a:spcPct val="0"/>
              </a:spcBef>
              <a:buClrTx/>
              <a:buFontTx/>
              <a:buNone/>
            </a:pPr>
            <a:r>
              <a:rPr lang="en-US" altLang="en-US" sz="1400">
                <a:latin typeface="Tahoma" pitchFamily="34" charset="0"/>
              </a:rPr>
              <a:t>Expanded/active=gray nodes</a:t>
            </a:r>
          </a:p>
          <a:p>
            <a:pPr eaLnBrk="1" hangingPunct="1">
              <a:spcBef>
                <a:spcPct val="0"/>
              </a:spcBef>
              <a:buClrTx/>
              <a:buFontTx/>
              <a:buNone/>
            </a:pPr>
            <a:r>
              <a:rPr lang="en-US" altLang="en-US" sz="1400">
                <a:latin typeface="Tahoma" pitchFamily="34" charset="0"/>
              </a:rPr>
              <a:t>Forgotten/reclaimed= black nodes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Depth-first search</a:t>
            </a:r>
          </a:p>
        </p:txBody>
      </p:sp>
      <p:sp>
        <p:nvSpPr>
          <p:cNvPr id="80899" name="Rectangle 3"/>
          <p:cNvSpPr>
            <a:spLocks noGrp="1" noChangeArrowheads="1"/>
          </p:cNvSpPr>
          <p:nvPr>
            <p:ph idx="1"/>
          </p:nvPr>
        </p:nvSpPr>
        <p:spPr>
          <a:xfrm>
            <a:off x="347663" y="1058863"/>
            <a:ext cx="8686800" cy="5330825"/>
          </a:xfrm>
        </p:spPr>
        <p:txBody>
          <a:bodyPr/>
          <a:lstStyle/>
          <a:p>
            <a:pPr eaLnBrk="1" hangingPunct="1"/>
            <a:r>
              <a:rPr lang="en-US" altLang="en-US" sz="2800" smtClean="0">
                <a:ea typeface="ＭＳ Ｐゴシック" pitchFamily="34" charset="-128"/>
              </a:rPr>
              <a:t>Expand deepest unexpanded node</a:t>
            </a:r>
          </a:p>
          <a:p>
            <a:pPr lvl="1" eaLnBrk="1" hangingPunct="1"/>
            <a:r>
              <a:rPr lang="en-US" altLang="en-US" sz="2400" i="1" smtClean="0">
                <a:ea typeface="ＭＳ Ｐゴシック" pitchFamily="34" charset="-128"/>
              </a:rPr>
              <a:t>Frontier </a:t>
            </a:r>
            <a:r>
              <a:rPr lang="en-US" altLang="en-US" sz="2400" smtClean="0">
                <a:ea typeface="ＭＳ Ｐゴシック" pitchFamily="34" charset="-128"/>
              </a:rPr>
              <a:t>= LIFO queue, i.e., put successors at front</a:t>
            </a:r>
          </a:p>
        </p:txBody>
      </p:sp>
      <p:pic>
        <p:nvPicPr>
          <p:cNvPr id="80900" name="Picture 4" descr="dfs-progress0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124200"/>
            <a:ext cx="4419600"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6" descr="dfs-progress09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048000"/>
            <a:ext cx="5181600"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Text Box 7"/>
          <p:cNvSpPr txBox="1">
            <a:spLocks noChangeArrowheads="1"/>
          </p:cNvSpPr>
          <p:nvPr/>
        </p:nvSpPr>
        <p:spPr bwMode="auto">
          <a:xfrm>
            <a:off x="87313" y="2722563"/>
            <a:ext cx="2686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FF0000"/>
                </a:solidFill>
                <a:latin typeface="Tahoma" pitchFamily="34" charset="0"/>
              </a:rPr>
              <a:t>Expand K to no children.</a:t>
            </a:r>
          </a:p>
          <a:p>
            <a:pPr eaLnBrk="1" hangingPunct="1">
              <a:spcBef>
                <a:spcPct val="0"/>
              </a:spcBef>
              <a:buClrTx/>
              <a:buFontTx/>
              <a:buNone/>
            </a:pPr>
            <a:r>
              <a:rPr lang="en-US" altLang="en-US" sz="1800">
                <a:solidFill>
                  <a:srgbClr val="FF0000"/>
                </a:solidFill>
                <a:latin typeface="Tahoma" pitchFamily="34" charset="0"/>
              </a:rPr>
              <a:t>Forget B, E, K.</a:t>
            </a:r>
          </a:p>
          <a:p>
            <a:pPr eaLnBrk="1" hangingPunct="1">
              <a:spcBef>
                <a:spcPct val="0"/>
              </a:spcBef>
              <a:buClrTx/>
              <a:buFontTx/>
              <a:buNone/>
            </a:pPr>
            <a:endParaRPr lang="en-US" altLang="en-US" sz="1800">
              <a:solidFill>
                <a:srgbClr val="FF0000"/>
              </a:solidFill>
              <a:latin typeface="Tahoma" pitchFamily="34" charset="0"/>
            </a:endParaRPr>
          </a:p>
          <a:p>
            <a:pPr eaLnBrk="1" hangingPunct="1">
              <a:spcBef>
                <a:spcPct val="0"/>
              </a:spcBef>
              <a:buClrTx/>
              <a:buFontTx/>
              <a:buNone/>
            </a:pPr>
            <a:r>
              <a:rPr lang="en-US" altLang="en-US" sz="1800">
                <a:solidFill>
                  <a:srgbClr val="FF0000"/>
                </a:solidFill>
                <a:latin typeface="Tahoma" pitchFamily="34" charset="0"/>
              </a:rPr>
              <a:t>frontier = [C]</a:t>
            </a:r>
          </a:p>
        </p:txBody>
      </p:sp>
      <p:sp>
        <p:nvSpPr>
          <p:cNvPr id="80903" name="TextBox 7"/>
          <p:cNvSpPr txBox="1">
            <a:spLocks noChangeArrowheads="1"/>
          </p:cNvSpPr>
          <p:nvPr/>
        </p:nvSpPr>
        <p:spPr bwMode="auto">
          <a:xfrm>
            <a:off x="5791200" y="2971800"/>
            <a:ext cx="289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Tahoma" pitchFamily="34" charset="0"/>
              </a:rPr>
              <a:t>Future= green dotted circles</a:t>
            </a:r>
          </a:p>
          <a:p>
            <a:pPr eaLnBrk="1" hangingPunct="1">
              <a:spcBef>
                <a:spcPct val="0"/>
              </a:spcBef>
              <a:buClrTx/>
              <a:buFontTx/>
              <a:buNone/>
            </a:pPr>
            <a:r>
              <a:rPr lang="en-US" altLang="en-US" sz="1400">
                <a:latin typeface="Tahoma" pitchFamily="34" charset="0"/>
              </a:rPr>
              <a:t>Frontier=white nodes</a:t>
            </a:r>
          </a:p>
          <a:p>
            <a:pPr eaLnBrk="1" hangingPunct="1">
              <a:spcBef>
                <a:spcPct val="0"/>
              </a:spcBef>
              <a:buClrTx/>
              <a:buFontTx/>
              <a:buNone/>
            </a:pPr>
            <a:r>
              <a:rPr lang="en-US" altLang="en-US" sz="1400">
                <a:latin typeface="Tahoma" pitchFamily="34" charset="0"/>
              </a:rPr>
              <a:t>Expanded/active=gray nodes</a:t>
            </a:r>
          </a:p>
          <a:p>
            <a:pPr eaLnBrk="1" hangingPunct="1">
              <a:spcBef>
                <a:spcPct val="0"/>
              </a:spcBef>
              <a:buClrTx/>
              <a:buFontTx/>
              <a:buNone/>
            </a:pPr>
            <a:r>
              <a:rPr lang="en-US" altLang="en-US" sz="1400">
                <a:latin typeface="Tahoma" pitchFamily="34" charset="0"/>
              </a:rPr>
              <a:t>Forgotten/reclaimed= black nodes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Depth-first search</a:t>
            </a:r>
          </a:p>
        </p:txBody>
      </p:sp>
      <p:sp>
        <p:nvSpPr>
          <p:cNvPr id="81923" name="Rectangle 3"/>
          <p:cNvSpPr>
            <a:spLocks noGrp="1" noChangeArrowheads="1"/>
          </p:cNvSpPr>
          <p:nvPr>
            <p:ph idx="1"/>
          </p:nvPr>
        </p:nvSpPr>
        <p:spPr>
          <a:xfrm>
            <a:off x="347663" y="1058863"/>
            <a:ext cx="8686800" cy="5330825"/>
          </a:xfrm>
        </p:spPr>
        <p:txBody>
          <a:bodyPr/>
          <a:lstStyle/>
          <a:p>
            <a:pPr eaLnBrk="1" hangingPunct="1"/>
            <a:r>
              <a:rPr lang="en-US" altLang="en-US" sz="2800" smtClean="0">
                <a:ea typeface="ＭＳ Ｐゴシック" pitchFamily="34" charset="-128"/>
              </a:rPr>
              <a:t>Expand deepest unexpanded node</a:t>
            </a:r>
          </a:p>
          <a:p>
            <a:pPr lvl="1" eaLnBrk="1" hangingPunct="1"/>
            <a:r>
              <a:rPr lang="en-US" altLang="en-US" sz="2400" i="1" smtClean="0">
                <a:ea typeface="ＭＳ Ｐゴシック" pitchFamily="34" charset="-128"/>
              </a:rPr>
              <a:t>Frontier </a:t>
            </a:r>
            <a:r>
              <a:rPr lang="en-US" altLang="en-US" sz="2400" smtClean="0">
                <a:ea typeface="ＭＳ Ｐゴシック" pitchFamily="34" charset="-128"/>
              </a:rPr>
              <a:t>= LIFO queue, i.e., put successors at front</a:t>
            </a:r>
          </a:p>
        </p:txBody>
      </p:sp>
      <p:pic>
        <p:nvPicPr>
          <p:cNvPr id="81924" name="Picture 4" descr="dfs-progress0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124200"/>
            <a:ext cx="4419600"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6" descr="dfs-progress10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048000"/>
            <a:ext cx="51816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Text Box 7"/>
          <p:cNvSpPr txBox="1">
            <a:spLocks noChangeArrowheads="1"/>
          </p:cNvSpPr>
          <p:nvPr/>
        </p:nvSpPr>
        <p:spPr bwMode="auto">
          <a:xfrm>
            <a:off x="136525" y="3384550"/>
            <a:ext cx="28432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FF0000"/>
                </a:solidFill>
                <a:latin typeface="Tahoma" pitchFamily="34" charset="0"/>
              </a:rPr>
              <a:t>Expand C to F, G. </a:t>
            </a:r>
          </a:p>
          <a:p>
            <a:pPr eaLnBrk="1" hangingPunct="1">
              <a:spcBef>
                <a:spcPct val="0"/>
              </a:spcBef>
              <a:buClrTx/>
              <a:buFontTx/>
              <a:buNone/>
            </a:pPr>
            <a:r>
              <a:rPr lang="en-US" altLang="en-US" sz="1800">
                <a:solidFill>
                  <a:srgbClr val="FF0000"/>
                </a:solidFill>
                <a:latin typeface="Tahoma" pitchFamily="34" charset="0"/>
              </a:rPr>
              <a:t>Is F or G a goal state?</a:t>
            </a:r>
          </a:p>
          <a:p>
            <a:pPr eaLnBrk="1" hangingPunct="1">
              <a:spcBef>
                <a:spcPct val="0"/>
              </a:spcBef>
              <a:buClrTx/>
              <a:buFontTx/>
              <a:buNone/>
            </a:pPr>
            <a:endParaRPr lang="en-US" altLang="en-US" sz="1800">
              <a:solidFill>
                <a:srgbClr val="FF0000"/>
              </a:solidFill>
              <a:latin typeface="Tahoma" pitchFamily="34" charset="0"/>
            </a:endParaRPr>
          </a:p>
          <a:p>
            <a:pPr eaLnBrk="1" hangingPunct="1">
              <a:spcBef>
                <a:spcPct val="0"/>
              </a:spcBef>
              <a:buClrTx/>
              <a:buFontTx/>
              <a:buNone/>
            </a:pPr>
            <a:r>
              <a:rPr lang="en-US" altLang="en-US" sz="1800">
                <a:solidFill>
                  <a:srgbClr val="FF0000"/>
                </a:solidFill>
                <a:latin typeface="Tahoma" pitchFamily="34" charset="0"/>
              </a:rPr>
              <a:t>Put F, G at front of queue.</a:t>
            </a:r>
          </a:p>
          <a:p>
            <a:pPr eaLnBrk="1" hangingPunct="1">
              <a:spcBef>
                <a:spcPct val="0"/>
              </a:spcBef>
              <a:buClrTx/>
              <a:buFontTx/>
              <a:buNone/>
            </a:pPr>
            <a:r>
              <a:rPr lang="en-US" altLang="en-US" sz="1800">
                <a:solidFill>
                  <a:srgbClr val="FF0000"/>
                </a:solidFill>
                <a:latin typeface="Tahoma" pitchFamily="34" charset="0"/>
              </a:rPr>
              <a:t>frontier = [F,G]</a:t>
            </a:r>
          </a:p>
        </p:txBody>
      </p:sp>
      <p:sp>
        <p:nvSpPr>
          <p:cNvPr id="81927" name="TextBox 7"/>
          <p:cNvSpPr txBox="1">
            <a:spLocks noChangeArrowheads="1"/>
          </p:cNvSpPr>
          <p:nvPr/>
        </p:nvSpPr>
        <p:spPr bwMode="auto">
          <a:xfrm>
            <a:off x="5791200" y="2971800"/>
            <a:ext cx="289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Tahoma" pitchFamily="34" charset="0"/>
              </a:rPr>
              <a:t>Future= green dotted circles</a:t>
            </a:r>
          </a:p>
          <a:p>
            <a:pPr eaLnBrk="1" hangingPunct="1">
              <a:spcBef>
                <a:spcPct val="0"/>
              </a:spcBef>
              <a:buClrTx/>
              <a:buFontTx/>
              <a:buNone/>
            </a:pPr>
            <a:r>
              <a:rPr lang="en-US" altLang="en-US" sz="1400">
                <a:latin typeface="Tahoma" pitchFamily="34" charset="0"/>
              </a:rPr>
              <a:t>Frontier=white nodes</a:t>
            </a:r>
          </a:p>
          <a:p>
            <a:pPr eaLnBrk="1" hangingPunct="1">
              <a:spcBef>
                <a:spcPct val="0"/>
              </a:spcBef>
              <a:buClrTx/>
              <a:buFontTx/>
              <a:buNone/>
            </a:pPr>
            <a:r>
              <a:rPr lang="en-US" altLang="en-US" sz="1400">
                <a:latin typeface="Tahoma" pitchFamily="34" charset="0"/>
              </a:rPr>
              <a:t>Expanded/active=gray nodes</a:t>
            </a:r>
          </a:p>
          <a:p>
            <a:pPr eaLnBrk="1" hangingPunct="1">
              <a:spcBef>
                <a:spcPct val="0"/>
              </a:spcBef>
              <a:buClrTx/>
              <a:buFontTx/>
              <a:buNone/>
            </a:pPr>
            <a:r>
              <a:rPr lang="en-US" altLang="en-US" sz="1400">
                <a:latin typeface="Tahoma" pitchFamily="34" charset="0"/>
              </a:rPr>
              <a:t>Forgotten/reclaimed= black nodes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74650" y="88900"/>
            <a:ext cx="8153400" cy="1020763"/>
          </a:xfrm>
        </p:spPr>
        <p:txBody>
          <a:bodyPr/>
          <a:lstStyle/>
          <a:p>
            <a:pPr eaLnBrk="1" hangingPunct="1"/>
            <a:r>
              <a:rPr lang="en-US" altLang="en-US" sz="4000" smtClean="0">
                <a:ea typeface="ＭＳ Ｐゴシック" pitchFamily="34" charset="-128"/>
              </a:rPr>
              <a:t>Properties of depth-first search</a:t>
            </a:r>
          </a:p>
        </p:txBody>
      </p:sp>
      <p:sp>
        <p:nvSpPr>
          <p:cNvPr id="20484" name="Rectangle 3"/>
          <p:cNvSpPr>
            <a:spLocks noGrp="1" noChangeArrowheads="1"/>
          </p:cNvSpPr>
          <p:nvPr>
            <p:ph idx="1"/>
          </p:nvPr>
        </p:nvSpPr>
        <p:spPr>
          <a:xfrm>
            <a:off x="347663" y="1058863"/>
            <a:ext cx="8686800" cy="5330825"/>
          </a:xfrm>
        </p:spPr>
        <p:txBody>
          <a:bodyPr rtlCol="0">
            <a:normAutofit fontScale="92500" lnSpcReduction="10000"/>
          </a:bodyPr>
          <a:lstStyle/>
          <a:p>
            <a:pPr eaLnBrk="1" fontAlgn="auto" hangingPunct="1">
              <a:spcAft>
                <a:spcPts val="0"/>
              </a:spcAft>
              <a:buFont typeface="Arial"/>
              <a:buChar char="•"/>
              <a:defRPr/>
            </a:pPr>
            <a:r>
              <a:rPr lang="en-US" altLang="en-US" sz="2400" dirty="0" smtClean="0">
                <a:solidFill>
                  <a:srgbClr val="C0504D"/>
                </a:solidFill>
                <a:ea typeface="ＭＳ Ｐゴシック" pitchFamily="34" charset="-128"/>
                <a:cs typeface="+mn-cs"/>
              </a:rPr>
              <a:t>Complete?</a:t>
            </a:r>
            <a:r>
              <a:rPr lang="en-US" altLang="en-US" sz="2400" dirty="0" smtClean="0">
                <a:solidFill>
                  <a:srgbClr val="CC0099"/>
                </a:solidFill>
                <a:ea typeface="ＭＳ Ｐゴシック" pitchFamily="34" charset="-128"/>
                <a:cs typeface="+mn-cs"/>
              </a:rPr>
              <a:t> </a:t>
            </a:r>
            <a:r>
              <a:rPr lang="en-US" altLang="en-US" sz="2400" dirty="0">
                <a:ea typeface="ＭＳ Ｐゴシック" pitchFamily="34" charset="-128"/>
              </a:rPr>
              <a:t>No: fails in loops/infinite-depth spaces</a:t>
            </a:r>
          </a:p>
          <a:p>
            <a:pPr lvl="1" eaLnBrk="1" fontAlgn="auto" hangingPunct="1">
              <a:spcAft>
                <a:spcPts val="0"/>
              </a:spcAft>
              <a:buFont typeface="Arial"/>
              <a:buChar char="–"/>
              <a:defRPr/>
            </a:pPr>
            <a:r>
              <a:rPr lang="en-US" altLang="en-US" sz="2400" dirty="0">
                <a:ea typeface="ＭＳ Ｐゴシック" pitchFamily="34" charset="-128"/>
              </a:rPr>
              <a:t>Can modify to avoid loops/repeated states along path</a:t>
            </a:r>
          </a:p>
          <a:p>
            <a:pPr lvl="2" eaLnBrk="1" fontAlgn="auto" hangingPunct="1">
              <a:spcAft>
                <a:spcPts val="0"/>
              </a:spcAft>
              <a:buFont typeface="Arial"/>
              <a:buChar char="•"/>
              <a:defRPr/>
            </a:pPr>
            <a:r>
              <a:rPr lang="en-US" altLang="en-US" sz="2000" dirty="0">
                <a:ea typeface="ＭＳ Ｐゴシック" pitchFamily="34" charset="-128"/>
              </a:rPr>
              <a:t>check if current nodes occurred before on path to root </a:t>
            </a:r>
          </a:p>
          <a:p>
            <a:pPr lvl="1" eaLnBrk="1" fontAlgn="auto" hangingPunct="1">
              <a:spcAft>
                <a:spcPts val="0"/>
              </a:spcAft>
              <a:buFont typeface="Arial"/>
              <a:buChar char="–"/>
              <a:defRPr/>
            </a:pPr>
            <a:r>
              <a:rPr lang="en-US" altLang="en-US" sz="2400" dirty="0">
                <a:ea typeface="ＭＳ Ｐゴシック" pitchFamily="34" charset="-128"/>
              </a:rPr>
              <a:t>Can use graph search (remember all nodes ever seen)</a:t>
            </a:r>
          </a:p>
          <a:p>
            <a:pPr lvl="2" eaLnBrk="1" fontAlgn="auto" hangingPunct="1">
              <a:spcAft>
                <a:spcPts val="0"/>
              </a:spcAft>
              <a:buFont typeface="Arial"/>
              <a:buChar char="•"/>
              <a:defRPr/>
            </a:pPr>
            <a:r>
              <a:rPr lang="en-US" altLang="en-US" sz="2000" dirty="0">
                <a:ea typeface="ＭＳ Ｐゴシック" pitchFamily="34" charset="-128"/>
              </a:rPr>
              <a:t>problem with graph search: space is exponential, not linear</a:t>
            </a:r>
          </a:p>
          <a:p>
            <a:pPr lvl="1" eaLnBrk="1" fontAlgn="auto" hangingPunct="1">
              <a:spcAft>
                <a:spcPts val="0"/>
              </a:spcAft>
              <a:buFont typeface="Arial"/>
              <a:buChar char="–"/>
              <a:defRPr/>
            </a:pPr>
            <a:r>
              <a:rPr lang="en-US" altLang="en-US" sz="2400" dirty="0">
                <a:ea typeface="ＭＳ Ｐゴシック" pitchFamily="34" charset="-128"/>
              </a:rPr>
              <a:t>Still fails in infinite-depth spaces (may miss goal entirely</a:t>
            </a:r>
            <a:r>
              <a:rPr lang="en-US" altLang="en-US" sz="2400" dirty="0" smtClean="0">
                <a:ea typeface="ＭＳ Ｐゴシック" pitchFamily="34" charset="-128"/>
              </a:rPr>
              <a:t>)</a:t>
            </a:r>
          </a:p>
          <a:p>
            <a:pPr lvl="3" eaLnBrk="1" fontAlgn="auto" hangingPunct="1">
              <a:spcAft>
                <a:spcPts val="0"/>
              </a:spcAft>
              <a:buFont typeface="Arial"/>
              <a:buChar char="–"/>
              <a:defRPr/>
            </a:pPr>
            <a:endParaRPr lang="en-US" altLang="en-US" sz="1600" dirty="0">
              <a:ea typeface="ＭＳ Ｐゴシック" pitchFamily="34" charset="-128"/>
            </a:endParaRPr>
          </a:p>
          <a:p>
            <a:pPr eaLnBrk="1" fontAlgn="auto" hangingPunct="1">
              <a:spcAft>
                <a:spcPts val="0"/>
              </a:spcAft>
              <a:buFont typeface="Arial"/>
              <a:buChar char="•"/>
              <a:defRPr/>
            </a:pPr>
            <a:r>
              <a:rPr lang="en-US" altLang="en-US" sz="2400" dirty="0" smtClean="0">
                <a:solidFill>
                  <a:srgbClr val="C0504D"/>
                </a:solidFill>
                <a:ea typeface="ＭＳ Ｐゴシック" pitchFamily="34" charset="-128"/>
                <a:cs typeface="+mn-cs"/>
              </a:rPr>
              <a:t>Time?</a:t>
            </a:r>
            <a:r>
              <a:rPr lang="en-US" altLang="en-US" sz="2400" dirty="0" smtClean="0">
                <a:ea typeface="ＭＳ Ｐゴシック" pitchFamily="34" charset="-128"/>
                <a:cs typeface="+mn-cs"/>
              </a:rPr>
              <a:t> </a:t>
            </a:r>
            <a:r>
              <a:rPr lang="en-US" altLang="en-US" sz="2400" i="1" dirty="0">
                <a:ea typeface="ＭＳ Ｐゴシック" pitchFamily="34" charset="-128"/>
              </a:rPr>
              <a:t>O(</a:t>
            </a:r>
            <a:r>
              <a:rPr lang="en-US" altLang="en-US" sz="2400" i="1" dirty="0" err="1">
                <a:ea typeface="ＭＳ Ｐゴシック" pitchFamily="34" charset="-128"/>
              </a:rPr>
              <a:t>b</a:t>
            </a:r>
            <a:r>
              <a:rPr lang="en-US" altLang="en-US" sz="2400" i="1" baseline="30000" dirty="0" err="1">
                <a:ea typeface="ＭＳ Ｐゴシック" pitchFamily="34" charset="-128"/>
              </a:rPr>
              <a:t>m</a:t>
            </a:r>
            <a:r>
              <a:rPr lang="en-US" altLang="en-US" sz="2400" i="1" dirty="0">
                <a:ea typeface="ＭＳ Ｐゴシック" pitchFamily="34" charset="-128"/>
              </a:rPr>
              <a:t>)</a:t>
            </a:r>
            <a:r>
              <a:rPr lang="en-US" altLang="en-US" sz="2400" dirty="0">
                <a:ea typeface="ＭＳ Ｐゴシック" pitchFamily="34" charset="-128"/>
              </a:rPr>
              <a:t> with </a:t>
            </a:r>
            <a:r>
              <a:rPr lang="en-US" altLang="en-US" sz="2400" i="1" dirty="0">
                <a:ea typeface="ＭＳ Ｐゴシック" pitchFamily="34" charset="-128"/>
              </a:rPr>
              <a:t>m </a:t>
            </a:r>
            <a:r>
              <a:rPr lang="en-US" altLang="en-US" sz="2400" dirty="0">
                <a:ea typeface="ＭＳ Ｐゴシック" pitchFamily="34" charset="-128"/>
              </a:rPr>
              <a:t>=maximum depth of space</a:t>
            </a:r>
          </a:p>
          <a:p>
            <a:pPr lvl="1" eaLnBrk="1" fontAlgn="auto" hangingPunct="1">
              <a:spcAft>
                <a:spcPts val="0"/>
              </a:spcAft>
              <a:buFont typeface="Arial"/>
              <a:buChar char="–"/>
              <a:defRPr/>
            </a:pPr>
            <a:r>
              <a:rPr lang="en-US" altLang="en-US" sz="2400" dirty="0">
                <a:ea typeface="ＭＳ Ｐゴシック" pitchFamily="34" charset="-128"/>
              </a:rPr>
              <a:t>Terrible if </a:t>
            </a:r>
            <a:r>
              <a:rPr lang="en-US" altLang="en-US" sz="2400" i="1" dirty="0">
                <a:ea typeface="ＭＳ Ｐゴシック" pitchFamily="34" charset="-128"/>
              </a:rPr>
              <a:t>m</a:t>
            </a:r>
            <a:r>
              <a:rPr lang="en-US" altLang="en-US" sz="2400" dirty="0">
                <a:ea typeface="ＭＳ Ｐゴシック" pitchFamily="34" charset="-128"/>
              </a:rPr>
              <a:t> is much larger than </a:t>
            </a:r>
            <a:r>
              <a:rPr lang="en-US" altLang="en-US" sz="2400" i="1" dirty="0">
                <a:ea typeface="ＭＳ Ｐゴシック" pitchFamily="34" charset="-128"/>
              </a:rPr>
              <a:t>d</a:t>
            </a:r>
          </a:p>
          <a:p>
            <a:pPr lvl="1" eaLnBrk="1" fontAlgn="auto" hangingPunct="1">
              <a:spcAft>
                <a:spcPts val="0"/>
              </a:spcAft>
              <a:buFont typeface="Arial"/>
              <a:buChar char="–"/>
              <a:defRPr/>
            </a:pPr>
            <a:r>
              <a:rPr lang="en-US" altLang="en-US" sz="2400" dirty="0">
                <a:ea typeface="ＭＳ Ｐゴシック" pitchFamily="34" charset="-128"/>
              </a:rPr>
              <a:t> If solutions are dense, may be much faster than </a:t>
            </a:r>
            <a:r>
              <a:rPr lang="en-US" altLang="en-US" sz="2400" dirty="0" smtClean="0">
                <a:ea typeface="ＭＳ Ｐゴシック" pitchFamily="34" charset="-128"/>
              </a:rPr>
              <a:t>BFS</a:t>
            </a:r>
          </a:p>
          <a:p>
            <a:pPr lvl="3" eaLnBrk="1" fontAlgn="auto" hangingPunct="1">
              <a:spcAft>
                <a:spcPts val="0"/>
              </a:spcAft>
              <a:buFont typeface="Arial"/>
              <a:buChar char="–"/>
              <a:defRPr/>
            </a:pPr>
            <a:endParaRPr lang="en-US" altLang="en-US" sz="1600" dirty="0">
              <a:ea typeface="ＭＳ Ｐゴシック" pitchFamily="34" charset="-128"/>
            </a:endParaRPr>
          </a:p>
          <a:p>
            <a:pPr eaLnBrk="1" fontAlgn="auto" hangingPunct="1">
              <a:spcAft>
                <a:spcPts val="0"/>
              </a:spcAft>
              <a:buFont typeface="Arial"/>
              <a:buChar char="•"/>
              <a:defRPr/>
            </a:pPr>
            <a:r>
              <a:rPr lang="en-US" altLang="en-US" sz="2400" dirty="0" smtClean="0">
                <a:solidFill>
                  <a:srgbClr val="C0504D"/>
                </a:solidFill>
                <a:ea typeface="ＭＳ Ｐゴシック" pitchFamily="34" charset="-128"/>
                <a:cs typeface="+mn-cs"/>
              </a:rPr>
              <a:t>Space?</a:t>
            </a:r>
            <a:r>
              <a:rPr lang="en-US" altLang="en-US" sz="2400" dirty="0" smtClean="0">
                <a:ea typeface="ＭＳ Ｐゴシック" pitchFamily="34" charset="-128"/>
                <a:cs typeface="+mn-cs"/>
              </a:rPr>
              <a:t> </a:t>
            </a:r>
            <a:r>
              <a:rPr lang="en-US" altLang="en-US" sz="2400" i="1" dirty="0">
                <a:ea typeface="ＭＳ Ｐゴシック" pitchFamily="34" charset="-128"/>
              </a:rPr>
              <a:t>O(</a:t>
            </a:r>
            <a:r>
              <a:rPr lang="en-US" altLang="en-US" sz="2400" i="1" dirty="0" err="1">
                <a:ea typeface="ＭＳ Ｐゴシック" pitchFamily="34" charset="-128"/>
              </a:rPr>
              <a:t>bm</a:t>
            </a:r>
            <a:r>
              <a:rPr lang="en-US" altLang="en-US" sz="2400" i="1" dirty="0">
                <a:ea typeface="ＭＳ Ｐゴシック" pitchFamily="34" charset="-128"/>
              </a:rPr>
              <a:t>), </a:t>
            </a:r>
            <a:r>
              <a:rPr lang="en-US" altLang="en-US" sz="2400" dirty="0">
                <a:ea typeface="ＭＳ Ｐゴシック" pitchFamily="34" charset="-128"/>
              </a:rPr>
              <a:t>i.e., linear space!</a:t>
            </a:r>
          </a:p>
          <a:p>
            <a:pPr lvl="1" eaLnBrk="1" fontAlgn="auto" hangingPunct="1">
              <a:spcAft>
                <a:spcPts val="0"/>
              </a:spcAft>
              <a:buFont typeface="Arial"/>
              <a:buChar char="–"/>
              <a:defRPr/>
            </a:pPr>
            <a:r>
              <a:rPr lang="en-US" altLang="en-US" sz="2400" dirty="0">
                <a:ea typeface="ＭＳ Ｐゴシック" pitchFamily="34" charset="-128"/>
              </a:rPr>
              <a:t>Remember a single path + expanded unexplored </a:t>
            </a:r>
            <a:r>
              <a:rPr lang="en-US" altLang="en-US" sz="2400" dirty="0" smtClean="0">
                <a:ea typeface="ＭＳ Ｐゴシック" pitchFamily="34" charset="-128"/>
              </a:rPr>
              <a:t>nodes</a:t>
            </a:r>
          </a:p>
          <a:p>
            <a:pPr lvl="3" eaLnBrk="1" fontAlgn="auto" hangingPunct="1">
              <a:spcAft>
                <a:spcPts val="0"/>
              </a:spcAft>
              <a:buFont typeface="Arial"/>
              <a:buChar char="–"/>
              <a:defRPr/>
            </a:pPr>
            <a:endParaRPr lang="en-US" altLang="en-US" sz="1600" dirty="0">
              <a:ea typeface="ＭＳ Ｐゴシック" pitchFamily="34" charset="-128"/>
            </a:endParaRPr>
          </a:p>
          <a:p>
            <a:pPr eaLnBrk="1" fontAlgn="auto" hangingPunct="1">
              <a:lnSpc>
                <a:spcPct val="90000"/>
              </a:lnSpc>
              <a:spcAft>
                <a:spcPts val="0"/>
              </a:spcAft>
              <a:buFont typeface="Arial"/>
              <a:buChar char="•"/>
              <a:defRPr/>
            </a:pPr>
            <a:r>
              <a:rPr lang="en-US" altLang="en-US" sz="2400" dirty="0" smtClean="0">
                <a:solidFill>
                  <a:srgbClr val="C0504D"/>
                </a:solidFill>
                <a:ea typeface="ＭＳ Ｐゴシック" pitchFamily="34" charset="-128"/>
                <a:cs typeface="+mn-cs"/>
              </a:rPr>
              <a:t>Optimal?</a:t>
            </a:r>
            <a:r>
              <a:rPr lang="en-US" altLang="en-US" sz="2400" dirty="0" smtClean="0">
                <a:ea typeface="ＭＳ Ｐゴシック" pitchFamily="34" charset="-128"/>
                <a:cs typeface="+mn-cs"/>
              </a:rPr>
              <a:t>  </a:t>
            </a:r>
            <a:r>
              <a:rPr lang="en-US" altLang="en-US" sz="2400" dirty="0" smtClean="0">
                <a:ea typeface="ＭＳ Ｐゴシック" pitchFamily="34" charset="-128"/>
              </a:rPr>
              <a:t>No</a:t>
            </a:r>
            <a:r>
              <a:rPr lang="en-US" altLang="en-US" sz="2400" dirty="0">
                <a:ea typeface="ＭＳ Ｐゴシック" pitchFamily="34" charset="-128"/>
              </a:rPr>
              <a:t>: It may find a non-optimal goal </a:t>
            </a:r>
            <a:r>
              <a:rPr lang="en-US" altLang="en-US" sz="2400" dirty="0" smtClean="0">
                <a:ea typeface="ＭＳ Ｐゴシック" pitchFamily="34" charset="-128"/>
              </a:rPr>
              <a:t>first</a:t>
            </a:r>
            <a:endParaRPr lang="en-US" altLang="en-US" sz="2400" dirty="0">
              <a:ea typeface="ＭＳ Ｐゴシック" pitchFamily="34" charset="-128"/>
            </a:endParaRPr>
          </a:p>
        </p:txBody>
      </p:sp>
      <p:grpSp>
        <p:nvGrpSpPr>
          <p:cNvPr id="82948" name="Group 10"/>
          <p:cNvGrpSpPr>
            <a:grpSpLocks/>
          </p:cNvGrpSpPr>
          <p:nvPr/>
        </p:nvGrpSpPr>
        <p:grpSpPr bwMode="auto">
          <a:xfrm>
            <a:off x="7924800" y="838200"/>
            <a:ext cx="990600" cy="838200"/>
            <a:chOff x="7924800" y="990600"/>
            <a:chExt cx="990600" cy="838200"/>
          </a:xfrm>
        </p:grpSpPr>
        <p:sp>
          <p:nvSpPr>
            <p:cNvPr id="82949" name="Oval 4"/>
            <p:cNvSpPr>
              <a:spLocks noChangeArrowheads="1"/>
            </p:cNvSpPr>
            <p:nvPr/>
          </p:nvSpPr>
          <p:spPr bwMode="auto">
            <a:xfrm>
              <a:off x="8305800" y="990600"/>
              <a:ext cx="228600" cy="2286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400">
                  <a:latin typeface="Tahoma" pitchFamily="34" charset="0"/>
                </a:rPr>
                <a:t>A</a:t>
              </a:r>
            </a:p>
          </p:txBody>
        </p:sp>
        <p:sp>
          <p:nvSpPr>
            <p:cNvPr id="82950" name="Oval 5"/>
            <p:cNvSpPr>
              <a:spLocks noChangeArrowheads="1"/>
            </p:cNvSpPr>
            <p:nvPr/>
          </p:nvSpPr>
          <p:spPr bwMode="auto">
            <a:xfrm>
              <a:off x="7924800" y="1600200"/>
              <a:ext cx="228600" cy="2286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400">
                  <a:latin typeface="Tahoma" pitchFamily="34" charset="0"/>
                </a:rPr>
                <a:t>B</a:t>
              </a:r>
            </a:p>
          </p:txBody>
        </p:sp>
        <p:sp>
          <p:nvSpPr>
            <p:cNvPr id="82951" name="Oval 6"/>
            <p:cNvSpPr>
              <a:spLocks noChangeArrowheads="1"/>
            </p:cNvSpPr>
            <p:nvPr/>
          </p:nvSpPr>
          <p:spPr bwMode="auto">
            <a:xfrm>
              <a:off x="8686800" y="1600200"/>
              <a:ext cx="228600" cy="2286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400">
                  <a:latin typeface="Tahoma" pitchFamily="34" charset="0"/>
                </a:rPr>
                <a:t>C</a:t>
              </a:r>
            </a:p>
          </p:txBody>
        </p:sp>
        <p:sp>
          <p:nvSpPr>
            <p:cNvPr id="82952" name="Line 10"/>
            <p:cNvSpPr>
              <a:spLocks noChangeShapeType="1"/>
            </p:cNvSpPr>
            <p:nvPr/>
          </p:nvSpPr>
          <p:spPr bwMode="auto">
            <a:xfrm flipH="1">
              <a:off x="8077200" y="1219200"/>
              <a:ext cx="228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53" name="Line 11"/>
            <p:cNvSpPr>
              <a:spLocks noChangeShapeType="1"/>
            </p:cNvSpPr>
            <p:nvPr/>
          </p:nvSpPr>
          <p:spPr bwMode="auto">
            <a:xfrm>
              <a:off x="8458200" y="1219200"/>
              <a:ext cx="3048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54" name="Line 12"/>
            <p:cNvSpPr>
              <a:spLocks noChangeShapeType="1"/>
            </p:cNvSpPr>
            <p:nvPr/>
          </p:nvSpPr>
          <p:spPr bwMode="auto">
            <a:xfrm flipH="1">
              <a:off x="8153400" y="16764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TextBox 3"/>
          <p:cNvSpPr txBox="1">
            <a:spLocks noChangeArrowheads="1"/>
          </p:cNvSpPr>
          <p:nvPr/>
        </p:nvSpPr>
        <p:spPr bwMode="auto">
          <a:xfrm>
            <a:off x="457200" y="762000"/>
            <a:ext cx="74358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9600">
                <a:latin typeface="Arial" pitchFamily="34" charset="0"/>
              </a:rPr>
              <a:t>ITERATIVE</a:t>
            </a:r>
          </a:p>
          <a:p>
            <a:pPr eaLnBrk="1" hangingPunct="1">
              <a:spcBef>
                <a:spcPct val="0"/>
              </a:spcBef>
              <a:buClrTx/>
              <a:buFontTx/>
              <a:buNone/>
            </a:pPr>
            <a:r>
              <a:rPr lang="en-US" altLang="en-US" sz="9600">
                <a:latin typeface="Arial" pitchFamily="34" charset="0"/>
              </a:rPr>
              <a:t>DEEPENING</a:t>
            </a:r>
          </a:p>
          <a:p>
            <a:pPr eaLnBrk="1" hangingPunct="1">
              <a:spcBef>
                <a:spcPct val="0"/>
              </a:spcBef>
              <a:buClrTx/>
              <a:buFontTx/>
              <a:buNone/>
            </a:pPr>
            <a:r>
              <a:rPr lang="en-US" altLang="en-US" sz="9600">
                <a:latin typeface="Arial" pitchFamily="34" charset="0"/>
              </a:rPr>
              <a:t>SEARCH</a:t>
            </a:r>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374650" y="88900"/>
            <a:ext cx="8153400" cy="1020763"/>
          </a:xfrm>
        </p:spPr>
        <p:txBody>
          <a:bodyPr/>
          <a:lstStyle/>
          <a:p>
            <a:r>
              <a:rPr lang="en-US" altLang="en-US" smtClean="0">
                <a:ea typeface="ＭＳ Ｐゴシック" pitchFamily="34" charset="-128"/>
              </a:rPr>
              <a:t>Iterative Deepening Search</a:t>
            </a:r>
          </a:p>
        </p:txBody>
      </p:sp>
      <p:sp>
        <p:nvSpPr>
          <p:cNvPr id="3" name="Content Placeholder 2"/>
          <p:cNvSpPr>
            <a:spLocks noGrp="1"/>
          </p:cNvSpPr>
          <p:nvPr>
            <p:ph idx="1"/>
          </p:nvPr>
        </p:nvSpPr>
        <p:spPr>
          <a:xfrm>
            <a:off x="347663" y="1058863"/>
            <a:ext cx="8686800" cy="5330825"/>
          </a:xfrm>
        </p:spPr>
        <p:txBody>
          <a:bodyPr/>
          <a:lstStyle/>
          <a:p>
            <a:r>
              <a:rPr lang="en-US" altLang="en-US" sz="2800" smtClean="0">
                <a:ea typeface="ＭＳ Ｐゴシック" pitchFamily="34" charset="-128"/>
              </a:rPr>
              <a:t>To avoid the infinite depth problem of DFS:</a:t>
            </a:r>
          </a:p>
          <a:p>
            <a:pPr lvl="1"/>
            <a:r>
              <a:rPr lang="en-US" altLang="en-US" sz="2400" smtClean="0">
                <a:ea typeface="ＭＳ Ｐゴシック" pitchFamily="34" charset="-128"/>
              </a:rPr>
              <a:t>Only search until depth L</a:t>
            </a:r>
          </a:p>
          <a:p>
            <a:pPr lvl="1"/>
            <a:r>
              <a:rPr lang="en-US" altLang="en-US" sz="2400" smtClean="0">
                <a:ea typeface="ＭＳ Ｐゴシック" pitchFamily="34" charset="-128"/>
              </a:rPr>
              <a:t>i.e, don</a:t>
            </a:r>
            <a:r>
              <a:rPr lang="uk-UA" altLang="en-US" sz="2400" smtClean="0">
                <a:ea typeface="ＭＳ Ｐゴシック" pitchFamily="34" charset="-128"/>
              </a:rPr>
              <a:t>’</a:t>
            </a:r>
            <a:r>
              <a:rPr lang="en-US" altLang="ja-JP" sz="2400" smtClean="0">
                <a:ea typeface="ＭＳ Ｐゴシック" pitchFamily="34" charset="-128"/>
              </a:rPr>
              <a:t>t expand nodes beyond depth L</a:t>
            </a:r>
          </a:p>
          <a:p>
            <a:pPr lvl="1"/>
            <a:r>
              <a:rPr lang="en-US" altLang="en-US" sz="2400" smtClean="0">
                <a:solidFill>
                  <a:schemeClr val="accent2"/>
                </a:solidFill>
                <a:ea typeface="ＭＳ Ｐゴシック" pitchFamily="34" charset="-128"/>
              </a:rPr>
              <a:t>Depth-Limited Search</a:t>
            </a:r>
          </a:p>
          <a:p>
            <a:pPr lvl="3"/>
            <a:endParaRPr lang="en-US" altLang="en-US" sz="1800" smtClean="0">
              <a:ea typeface="ＭＳ Ｐゴシック" pitchFamily="34" charset="-128"/>
            </a:endParaRPr>
          </a:p>
          <a:p>
            <a:r>
              <a:rPr lang="en-US" altLang="en-US" sz="2800" smtClean="0">
                <a:ea typeface="ＭＳ Ｐゴシック" pitchFamily="34" charset="-128"/>
              </a:rPr>
              <a:t>What if solution is deeper than L?</a:t>
            </a:r>
          </a:p>
          <a:p>
            <a:pPr lvl="1"/>
            <a:r>
              <a:rPr lang="en-US" altLang="en-US" sz="2400" smtClean="0">
                <a:ea typeface="ＭＳ Ｐゴシック" pitchFamily="34" charset="-128"/>
              </a:rPr>
              <a:t>Increase depth iteratively</a:t>
            </a:r>
          </a:p>
          <a:p>
            <a:pPr lvl="1"/>
            <a:r>
              <a:rPr lang="en-US" altLang="en-US" sz="2400" smtClean="0">
                <a:solidFill>
                  <a:srgbClr val="C0504D"/>
                </a:solidFill>
                <a:ea typeface="ＭＳ Ｐゴシック" pitchFamily="34" charset="-128"/>
              </a:rPr>
              <a:t>Iterative Deepening Search</a:t>
            </a:r>
          </a:p>
          <a:p>
            <a:pPr lvl="3"/>
            <a:endParaRPr lang="en-US" altLang="en-US" sz="1800" smtClean="0">
              <a:ea typeface="ＭＳ Ｐゴシック" pitchFamily="34" charset="-128"/>
            </a:endParaRPr>
          </a:p>
          <a:p>
            <a:r>
              <a:rPr lang="en-US" altLang="en-US" sz="2800" smtClean="0">
                <a:ea typeface="ＭＳ Ｐゴシック" pitchFamily="34" charset="-128"/>
              </a:rPr>
              <a:t>IDS</a:t>
            </a:r>
          </a:p>
          <a:p>
            <a:pPr lvl="1"/>
            <a:r>
              <a:rPr lang="en-US" altLang="en-US" sz="2400" smtClean="0">
                <a:ea typeface="ＭＳ Ｐゴシック" pitchFamily="34" charset="-128"/>
              </a:rPr>
              <a:t>Inherits the memory advantage of depth-first search</a:t>
            </a:r>
          </a:p>
          <a:p>
            <a:pPr lvl="1"/>
            <a:r>
              <a:rPr lang="en-US" altLang="en-US" sz="2400" smtClean="0">
                <a:ea typeface="ＭＳ Ｐゴシック" pitchFamily="34" charset="-128"/>
              </a:rPr>
              <a:t>Has the completeness property of breadth-first search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descr="ids-progress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57350"/>
            <a:ext cx="76200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Title 1"/>
          <p:cNvSpPr>
            <a:spLocks noGrp="1"/>
          </p:cNvSpPr>
          <p:nvPr>
            <p:ph type="title"/>
          </p:nvPr>
        </p:nvSpPr>
        <p:spPr>
          <a:xfrm>
            <a:off x="374650" y="88900"/>
            <a:ext cx="8153400" cy="1020763"/>
          </a:xfrm>
        </p:spPr>
        <p:txBody>
          <a:bodyPr/>
          <a:lstStyle/>
          <a:p>
            <a:r>
              <a:rPr lang="en-US" altLang="en-US" smtClean="0">
                <a:ea typeface="ＭＳ Ｐゴシック" pitchFamily="34" charset="-128"/>
              </a:rPr>
              <a:t>Iterative Deepening Search,   L=0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74650" y="88900"/>
            <a:ext cx="8153400" cy="1020763"/>
          </a:xfrm>
        </p:spPr>
        <p:txBody>
          <a:bodyPr/>
          <a:lstStyle/>
          <a:p>
            <a:pPr eaLnBrk="1" hangingPunct="1"/>
            <a:r>
              <a:rPr lang="en-US" altLang="en-US" smtClean="0">
                <a:ea typeface="ＭＳ Ｐゴシック" pitchFamily="34" charset="-128"/>
              </a:rPr>
              <a:t>When to do goal test?</a:t>
            </a:r>
          </a:p>
        </p:txBody>
      </p:sp>
      <p:sp>
        <p:nvSpPr>
          <p:cNvPr id="33795" name="Content Placeholder 2"/>
          <p:cNvSpPr>
            <a:spLocks noGrp="1"/>
          </p:cNvSpPr>
          <p:nvPr>
            <p:ph idx="1"/>
          </p:nvPr>
        </p:nvSpPr>
        <p:spPr>
          <a:xfrm>
            <a:off x="347663" y="1058863"/>
            <a:ext cx="8686800" cy="5330825"/>
          </a:xfrm>
        </p:spPr>
        <p:txBody>
          <a:bodyPr/>
          <a:lstStyle/>
          <a:p>
            <a:pPr eaLnBrk="1" hangingPunct="1"/>
            <a:r>
              <a:rPr lang="en-US" altLang="en-US" sz="2400" smtClean="0">
                <a:ea typeface="ＭＳ Ｐゴシック" pitchFamily="34" charset="-128"/>
              </a:rPr>
              <a:t>Do Goal-Test when node is popped from queue</a:t>
            </a:r>
          </a:p>
          <a:p>
            <a:pPr eaLnBrk="1" hangingPunct="1">
              <a:buFont typeface="Wingdings" pitchFamily="2" charset="2"/>
              <a:buNone/>
            </a:pPr>
            <a:r>
              <a:rPr lang="en-US" altLang="en-US" sz="2400" smtClean="0">
                <a:ea typeface="ＭＳ Ｐゴシック" pitchFamily="34" charset="-128"/>
              </a:rPr>
              <a:t>	IF you care about finding the optimal path</a:t>
            </a:r>
          </a:p>
          <a:p>
            <a:pPr eaLnBrk="1" hangingPunct="1">
              <a:buFont typeface="Wingdings" pitchFamily="2" charset="2"/>
              <a:buNone/>
            </a:pPr>
            <a:r>
              <a:rPr lang="en-US" altLang="en-US" sz="2400" smtClean="0">
                <a:ea typeface="ＭＳ Ｐゴシック" pitchFamily="34" charset="-128"/>
              </a:rPr>
              <a:t>	AND your search space may have both short expensive and long cheap paths to a goal.</a:t>
            </a:r>
          </a:p>
          <a:p>
            <a:pPr lvl="1" eaLnBrk="1" hangingPunct="1"/>
            <a:r>
              <a:rPr lang="en-US" altLang="en-US" sz="2000" smtClean="0">
                <a:ea typeface="ＭＳ Ｐゴシック" pitchFamily="34" charset="-128"/>
              </a:rPr>
              <a:t>Guard against a short expensive goal.</a:t>
            </a:r>
          </a:p>
          <a:p>
            <a:pPr lvl="1" eaLnBrk="1" hangingPunct="1"/>
            <a:r>
              <a:rPr lang="en-US" altLang="en-US" sz="2000" smtClean="0">
                <a:ea typeface="ＭＳ Ｐゴシック" pitchFamily="34" charset="-128"/>
              </a:rPr>
              <a:t>E.g., Uniform Cost search with variable step costs.</a:t>
            </a:r>
          </a:p>
          <a:p>
            <a:pPr eaLnBrk="1" hangingPunct="1"/>
            <a:r>
              <a:rPr lang="en-US" altLang="en-US" sz="2800" smtClean="0">
                <a:ea typeface="ＭＳ Ｐゴシック" pitchFamily="34" charset="-128"/>
              </a:rPr>
              <a:t> </a:t>
            </a:r>
            <a:r>
              <a:rPr lang="en-US" altLang="en-US" sz="2400" smtClean="0">
                <a:ea typeface="ＭＳ Ｐゴシック" pitchFamily="34" charset="-128"/>
              </a:rPr>
              <a:t>Otherwise, do Goal-Test when is node inserted.</a:t>
            </a:r>
          </a:p>
          <a:p>
            <a:pPr lvl="1" eaLnBrk="1" hangingPunct="1"/>
            <a:r>
              <a:rPr lang="en-US" altLang="en-US" sz="2000" smtClean="0">
                <a:ea typeface="ＭＳ Ｐゴシック" pitchFamily="34" charset="-128"/>
              </a:rPr>
              <a:t>E.g., Breadth-first Search, Depth-first Search, or Uniform Cost search when cost is a non-decreasing function of depth only (which is equivalent to Breadth-first Search).</a:t>
            </a:r>
          </a:p>
          <a:p>
            <a:pPr eaLnBrk="1" hangingPunct="1"/>
            <a:r>
              <a:rPr lang="en-US" altLang="en-US" sz="2400" smtClean="0">
                <a:solidFill>
                  <a:srgbClr val="C0504D"/>
                </a:solidFill>
                <a:ea typeface="ＭＳ Ｐゴシック" pitchFamily="34" charset="-128"/>
              </a:rPr>
              <a:t>REASON ABOUT your search space &amp; problem.</a:t>
            </a:r>
          </a:p>
          <a:p>
            <a:pPr lvl="1" eaLnBrk="1" hangingPunct="1"/>
            <a:r>
              <a:rPr lang="en-US" altLang="en-US" sz="2000" smtClean="0">
                <a:ea typeface="ＭＳ Ｐゴシック" pitchFamily="34" charset="-128"/>
              </a:rPr>
              <a:t>How could I possibly find a non-optimal goal?</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4" descr="ids-progress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57350"/>
            <a:ext cx="76200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itle 1"/>
          <p:cNvSpPr>
            <a:spLocks noGrp="1"/>
          </p:cNvSpPr>
          <p:nvPr>
            <p:ph type="title"/>
          </p:nvPr>
        </p:nvSpPr>
        <p:spPr>
          <a:xfrm>
            <a:off x="374650" y="88900"/>
            <a:ext cx="8153400" cy="1020763"/>
          </a:xfrm>
        </p:spPr>
        <p:txBody>
          <a:bodyPr/>
          <a:lstStyle/>
          <a:p>
            <a:r>
              <a:rPr lang="en-US" altLang="en-US" smtClean="0">
                <a:ea typeface="ＭＳ Ｐゴシック" pitchFamily="34" charset="-128"/>
              </a:rPr>
              <a:t>Iterative Deepening Search,   L=1</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4" descr="ids-progress3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52588"/>
            <a:ext cx="762000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itle 1"/>
          <p:cNvSpPr>
            <a:spLocks noGrp="1"/>
          </p:cNvSpPr>
          <p:nvPr>
            <p:ph type="title"/>
          </p:nvPr>
        </p:nvSpPr>
        <p:spPr>
          <a:xfrm>
            <a:off x="374650" y="88900"/>
            <a:ext cx="8153400" cy="1020763"/>
          </a:xfrm>
        </p:spPr>
        <p:txBody>
          <a:bodyPr/>
          <a:lstStyle/>
          <a:p>
            <a:r>
              <a:rPr lang="en-US" altLang="en-US" smtClean="0">
                <a:ea typeface="ＭＳ Ｐゴシック" pitchFamily="34" charset="-128"/>
              </a:rPr>
              <a:t>Iterative Deepening Search,   L=2</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4" descr="ids-progress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57350"/>
            <a:ext cx="76200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Title 1"/>
          <p:cNvSpPr>
            <a:spLocks noGrp="1"/>
          </p:cNvSpPr>
          <p:nvPr>
            <p:ph type="title"/>
          </p:nvPr>
        </p:nvSpPr>
        <p:spPr>
          <a:xfrm>
            <a:off x="374650" y="88900"/>
            <a:ext cx="8153400" cy="1020763"/>
          </a:xfrm>
        </p:spPr>
        <p:txBody>
          <a:bodyPr/>
          <a:lstStyle/>
          <a:p>
            <a:r>
              <a:rPr lang="en-US" altLang="en-US" smtClean="0">
                <a:ea typeface="ＭＳ Ｐゴシック" pitchFamily="34" charset="-128"/>
              </a:rPr>
              <a:t>Iterative Deepening Search,   L=3</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idx="1"/>
          </p:nvPr>
        </p:nvSpPr>
        <p:spPr>
          <a:xfrm>
            <a:off x="347663" y="1058863"/>
            <a:ext cx="8686800" cy="5330825"/>
          </a:xfrm>
        </p:spPr>
        <p:txBody>
          <a:bodyPr/>
          <a:lstStyle/>
          <a:p>
            <a:pPr eaLnBrk="1" hangingPunct="1">
              <a:lnSpc>
                <a:spcPct val="80000"/>
              </a:lnSpc>
            </a:pPr>
            <a:r>
              <a:rPr lang="en-US" altLang="en-US" sz="2400" smtClean="0">
                <a:ea typeface="ＭＳ Ｐゴシック" pitchFamily="34" charset="-128"/>
              </a:rPr>
              <a:t>Number of nodes generated in a depth-limited search to depth </a:t>
            </a:r>
            <a:r>
              <a:rPr lang="en-US" altLang="en-US" sz="2400" i="1" smtClean="0">
                <a:ea typeface="ＭＳ Ｐゴシック" pitchFamily="34" charset="-128"/>
              </a:rPr>
              <a:t>d</a:t>
            </a:r>
            <a:r>
              <a:rPr lang="en-US" altLang="en-US" sz="2400" smtClean="0">
                <a:ea typeface="ＭＳ Ｐゴシック" pitchFamily="34" charset="-128"/>
              </a:rPr>
              <a:t> with branching factor </a:t>
            </a:r>
            <a:r>
              <a:rPr lang="en-US" altLang="en-US" sz="2400" i="1" smtClean="0">
                <a:ea typeface="ＭＳ Ｐゴシック" pitchFamily="34" charset="-128"/>
              </a:rPr>
              <a:t>b</a:t>
            </a:r>
            <a:r>
              <a:rPr lang="en-US" altLang="en-US" sz="2400" smtClean="0">
                <a:ea typeface="ＭＳ Ｐゴシック" pitchFamily="34" charset="-128"/>
              </a:rPr>
              <a:t>: </a:t>
            </a:r>
          </a:p>
          <a:p>
            <a:pPr algn="ctr" eaLnBrk="1" hangingPunct="1">
              <a:lnSpc>
                <a:spcPct val="80000"/>
              </a:lnSpc>
              <a:buFont typeface="Wingdings" pitchFamily="2" charset="2"/>
              <a:buNone/>
            </a:pPr>
            <a:r>
              <a:rPr lang="en-US" altLang="en-US" sz="2400" i="1" smtClean="0">
                <a:ea typeface="ＭＳ Ｐゴシック" pitchFamily="34" charset="-128"/>
              </a:rPr>
              <a:t>	N</a:t>
            </a:r>
            <a:r>
              <a:rPr lang="en-US" altLang="en-US" sz="2400" i="1" baseline="-25000" smtClean="0">
                <a:ea typeface="ＭＳ Ｐゴシック" pitchFamily="34" charset="-128"/>
              </a:rPr>
              <a:t>DLS</a:t>
            </a:r>
            <a:r>
              <a:rPr lang="en-US" altLang="en-US" sz="2400" i="1" smtClean="0">
                <a:ea typeface="ＭＳ Ｐゴシック" pitchFamily="34" charset="-128"/>
              </a:rPr>
              <a:t> = b</a:t>
            </a:r>
            <a:r>
              <a:rPr lang="en-US" altLang="en-US" sz="2400" i="1" baseline="30000" smtClean="0">
                <a:latin typeface="r" charset="0"/>
                <a:ea typeface="ＭＳ Ｐゴシック" pitchFamily="34" charset="-128"/>
              </a:rPr>
              <a:t>0</a:t>
            </a:r>
            <a:r>
              <a:rPr lang="en-US" altLang="en-US" sz="2400" i="1" smtClean="0">
                <a:ea typeface="ＭＳ Ｐゴシック" pitchFamily="34" charset="-128"/>
              </a:rPr>
              <a:t> + b</a:t>
            </a:r>
            <a:r>
              <a:rPr lang="en-US" altLang="en-US" sz="2400" i="1" baseline="30000" smtClean="0">
                <a:latin typeface="r" charset="0"/>
                <a:ea typeface="ＭＳ Ｐゴシック" pitchFamily="34" charset="-128"/>
              </a:rPr>
              <a:t>1</a:t>
            </a:r>
            <a:r>
              <a:rPr lang="en-US" altLang="en-US" sz="2400" i="1" smtClean="0">
                <a:ea typeface="ＭＳ Ｐゴシック" pitchFamily="34" charset="-128"/>
              </a:rPr>
              <a:t> + b</a:t>
            </a:r>
            <a:r>
              <a:rPr lang="en-US" altLang="en-US" sz="2400" i="1" baseline="30000" smtClean="0">
                <a:latin typeface="r" charset="0"/>
                <a:ea typeface="ＭＳ Ｐゴシック" pitchFamily="34" charset="-128"/>
              </a:rPr>
              <a:t>2</a:t>
            </a:r>
            <a:r>
              <a:rPr lang="en-US" altLang="en-US" sz="2400" i="1" smtClean="0">
                <a:ea typeface="ＭＳ Ｐゴシック" pitchFamily="34" charset="-128"/>
              </a:rPr>
              <a:t> + … + b</a:t>
            </a:r>
            <a:r>
              <a:rPr lang="en-US" altLang="en-US" sz="2400" i="1" baseline="30000" smtClean="0">
                <a:latin typeface="r" charset="0"/>
                <a:ea typeface="ＭＳ Ｐゴシック" pitchFamily="34" charset="-128"/>
              </a:rPr>
              <a:t>d-2</a:t>
            </a:r>
            <a:r>
              <a:rPr lang="en-US" altLang="en-US" sz="2400" i="1" smtClean="0">
                <a:ea typeface="ＭＳ Ｐゴシック" pitchFamily="34" charset="-128"/>
              </a:rPr>
              <a:t> + b</a:t>
            </a:r>
            <a:r>
              <a:rPr lang="en-US" altLang="en-US" sz="2400" i="1" baseline="30000" smtClean="0">
                <a:latin typeface="r" charset="0"/>
                <a:ea typeface="ＭＳ Ｐゴシック" pitchFamily="34" charset="-128"/>
              </a:rPr>
              <a:t>d-1</a:t>
            </a:r>
            <a:r>
              <a:rPr lang="en-US" altLang="en-US" sz="2400" i="1" smtClean="0">
                <a:ea typeface="ＭＳ Ｐゴシック" pitchFamily="34" charset="-128"/>
              </a:rPr>
              <a:t> + b</a:t>
            </a:r>
            <a:r>
              <a:rPr lang="en-US" altLang="en-US" sz="2400" i="1" baseline="30000" smtClean="0">
                <a:latin typeface="r" charset="0"/>
                <a:ea typeface="ＭＳ Ｐゴシック" pitchFamily="34" charset="-128"/>
              </a:rPr>
              <a:t>d</a:t>
            </a:r>
            <a:r>
              <a:rPr lang="en-US" altLang="en-US" sz="2400" smtClean="0">
                <a:ea typeface="ＭＳ Ｐゴシック" pitchFamily="34" charset="-128"/>
              </a:rPr>
              <a:t> </a:t>
            </a:r>
          </a:p>
          <a:p>
            <a:pPr eaLnBrk="1" hangingPunct="1">
              <a:lnSpc>
                <a:spcPct val="80000"/>
              </a:lnSpc>
            </a:pPr>
            <a:endParaRPr lang="en-US" altLang="en-US" sz="2400" smtClean="0">
              <a:ea typeface="ＭＳ Ｐゴシック" pitchFamily="34" charset="-128"/>
            </a:endParaRPr>
          </a:p>
          <a:p>
            <a:pPr eaLnBrk="1" hangingPunct="1">
              <a:lnSpc>
                <a:spcPct val="80000"/>
              </a:lnSpc>
            </a:pPr>
            <a:r>
              <a:rPr lang="en-US" altLang="en-US" sz="2400" smtClean="0">
                <a:ea typeface="ＭＳ Ｐゴシック" pitchFamily="34" charset="-128"/>
              </a:rPr>
              <a:t>Number of nodes generated in an iterative deepening search to depth </a:t>
            </a:r>
            <a:r>
              <a:rPr lang="en-US" altLang="en-US" sz="2400" i="1" smtClean="0">
                <a:ea typeface="ＭＳ Ｐゴシック" pitchFamily="34" charset="-128"/>
              </a:rPr>
              <a:t>d</a:t>
            </a:r>
            <a:r>
              <a:rPr lang="en-US" altLang="en-US" sz="2400" smtClean="0">
                <a:ea typeface="ＭＳ Ｐゴシック" pitchFamily="34" charset="-128"/>
              </a:rPr>
              <a:t> with branching factor </a:t>
            </a:r>
            <a:r>
              <a:rPr lang="en-US" altLang="en-US" sz="2400" i="1" smtClean="0">
                <a:ea typeface="ＭＳ Ｐゴシック" pitchFamily="34" charset="-128"/>
              </a:rPr>
              <a:t>b</a:t>
            </a:r>
            <a:r>
              <a:rPr lang="en-US" altLang="en-US" sz="2400" smtClean="0">
                <a:ea typeface="ＭＳ Ｐゴシック" pitchFamily="34" charset="-128"/>
              </a:rPr>
              <a:t>: </a:t>
            </a:r>
          </a:p>
          <a:p>
            <a:pPr eaLnBrk="1" hangingPunct="1">
              <a:lnSpc>
                <a:spcPct val="80000"/>
              </a:lnSpc>
              <a:buFont typeface="Wingdings" pitchFamily="2" charset="2"/>
              <a:buNone/>
            </a:pPr>
            <a:r>
              <a:rPr lang="en-US" altLang="en-US" sz="2400" smtClean="0">
                <a:ea typeface="ＭＳ Ｐゴシック" pitchFamily="34" charset="-128"/>
              </a:rPr>
              <a:t>   N</a:t>
            </a:r>
            <a:r>
              <a:rPr lang="en-US" altLang="en-US" sz="2400" baseline="-25000" smtClean="0">
                <a:ea typeface="ＭＳ Ｐゴシック" pitchFamily="34" charset="-128"/>
              </a:rPr>
              <a:t>IDS</a:t>
            </a:r>
            <a:r>
              <a:rPr lang="en-US" altLang="en-US" sz="2400" smtClean="0">
                <a:ea typeface="ＭＳ Ｐゴシック" pitchFamily="34" charset="-128"/>
              </a:rPr>
              <a:t> = (d+1)b</a:t>
            </a:r>
            <a:r>
              <a:rPr lang="en-US" altLang="en-US" sz="2400" baseline="30000" smtClean="0">
                <a:ea typeface="ＭＳ Ｐゴシック" pitchFamily="34" charset="-128"/>
              </a:rPr>
              <a:t>0</a:t>
            </a:r>
            <a:r>
              <a:rPr lang="en-US" altLang="en-US" sz="2400" smtClean="0">
                <a:ea typeface="ＭＳ Ｐゴシック" pitchFamily="34" charset="-128"/>
              </a:rPr>
              <a:t> + d b</a:t>
            </a:r>
            <a:r>
              <a:rPr lang="en-US" altLang="en-US" sz="2400" baseline="30000" smtClean="0">
                <a:ea typeface="ＭＳ Ｐゴシック" pitchFamily="34" charset="-128"/>
              </a:rPr>
              <a:t>1</a:t>
            </a:r>
            <a:r>
              <a:rPr lang="en-US" altLang="en-US" sz="2400" smtClean="0">
                <a:ea typeface="ＭＳ Ｐゴシック" pitchFamily="34" charset="-128"/>
              </a:rPr>
              <a:t> + (d-1)b</a:t>
            </a:r>
            <a:r>
              <a:rPr lang="en-US" altLang="en-US" sz="2400" baseline="30000" smtClean="0">
                <a:ea typeface="ＭＳ Ｐゴシック" pitchFamily="34" charset="-128"/>
              </a:rPr>
              <a:t>2</a:t>
            </a:r>
            <a:r>
              <a:rPr lang="en-US" altLang="en-US" sz="2400" smtClean="0">
                <a:ea typeface="ＭＳ Ｐゴシック" pitchFamily="34" charset="-128"/>
              </a:rPr>
              <a:t> + … + 3b</a:t>
            </a:r>
            <a:r>
              <a:rPr lang="en-US" altLang="en-US" sz="2400" baseline="30000" smtClean="0">
                <a:ea typeface="ＭＳ Ｐゴシック" pitchFamily="34" charset="-128"/>
              </a:rPr>
              <a:t>d-2</a:t>
            </a:r>
            <a:r>
              <a:rPr lang="en-US" altLang="en-US" sz="2400" smtClean="0">
                <a:ea typeface="ＭＳ Ｐゴシック" pitchFamily="34" charset="-128"/>
              </a:rPr>
              <a:t> +2b</a:t>
            </a:r>
            <a:r>
              <a:rPr lang="en-US" altLang="en-US" sz="2400" baseline="30000" smtClean="0">
                <a:ea typeface="ＭＳ Ｐゴシック" pitchFamily="34" charset="-128"/>
              </a:rPr>
              <a:t>d-1</a:t>
            </a:r>
            <a:r>
              <a:rPr lang="en-US" altLang="en-US" sz="2400" smtClean="0">
                <a:ea typeface="ＭＳ Ｐゴシック" pitchFamily="34" charset="-128"/>
              </a:rPr>
              <a:t> + 1b</a:t>
            </a:r>
            <a:r>
              <a:rPr lang="en-US" altLang="en-US" sz="2400" baseline="30000" smtClean="0">
                <a:ea typeface="ＭＳ Ｐゴシック" pitchFamily="34" charset="-128"/>
              </a:rPr>
              <a:t>d</a:t>
            </a:r>
          </a:p>
          <a:p>
            <a:pPr eaLnBrk="1" hangingPunct="1">
              <a:lnSpc>
                <a:spcPct val="80000"/>
              </a:lnSpc>
              <a:buFont typeface="Wingdings" pitchFamily="2" charset="2"/>
              <a:buNone/>
            </a:pPr>
            <a:r>
              <a:rPr lang="en-US" altLang="en-US" sz="2400" smtClean="0">
                <a:ea typeface="ＭＳ Ｐゴシック" pitchFamily="34" charset="-128"/>
              </a:rPr>
              <a:t>          = </a:t>
            </a:r>
            <a:r>
              <a:rPr lang="en-US" altLang="en-US" sz="2400" i="1" smtClean="0">
                <a:ea typeface="ＭＳ Ｐゴシック" pitchFamily="34" charset="-128"/>
              </a:rPr>
              <a:t>O</a:t>
            </a:r>
            <a:r>
              <a:rPr lang="en-US" altLang="en-US" sz="2400" smtClean="0">
                <a:ea typeface="ＭＳ Ｐゴシック" pitchFamily="34" charset="-128"/>
              </a:rPr>
              <a:t>(b</a:t>
            </a:r>
            <a:r>
              <a:rPr lang="en-US" altLang="en-US" sz="2400" baseline="30000" smtClean="0">
                <a:ea typeface="ＭＳ Ｐゴシック" pitchFamily="34" charset="-128"/>
              </a:rPr>
              <a:t>d</a:t>
            </a:r>
            <a:r>
              <a:rPr lang="en-US" altLang="en-US" sz="2400" smtClean="0">
                <a:ea typeface="ＭＳ Ｐゴシック" pitchFamily="34" charset="-128"/>
              </a:rPr>
              <a:t>)</a:t>
            </a:r>
          </a:p>
          <a:p>
            <a:pPr algn="ctr" eaLnBrk="1" hangingPunct="1">
              <a:lnSpc>
                <a:spcPct val="80000"/>
              </a:lnSpc>
              <a:buFont typeface="Wingdings" pitchFamily="2" charset="2"/>
              <a:buNone/>
            </a:pPr>
            <a:endParaRPr lang="en-US" altLang="en-US" sz="2400" smtClean="0">
              <a:ea typeface="ＭＳ Ｐゴシック" pitchFamily="34" charset="-128"/>
            </a:endParaRPr>
          </a:p>
          <a:p>
            <a:pPr eaLnBrk="1" hangingPunct="1">
              <a:lnSpc>
                <a:spcPct val="80000"/>
              </a:lnSpc>
            </a:pPr>
            <a:endParaRPr lang="en-US" altLang="en-US" sz="2400" smtClean="0">
              <a:ea typeface="ＭＳ Ｐゴシック" pitchFamily="34" charset="-128"/>
            </a:endParaRPr>
          </a:p>
          <a:p>
            <a:pPr eaLnBrk="1" hangingPunct="1">
              <a:lnSpc>
                <a:spcPct val="80000"/>
              </a:lnSpc>
            </a:pPr>
            <a:r>
              <a:rPr lang="en-US" altLang="en-US" sz="2400" smtClean="0">
                <a:ea typeface="ＭＳ Ｐゴシック" pitchFamily="34" charset="-128"/>
              </a:rPr>
              <a:t>For </a:t>
            </a:r>
            <a:r>
              <a:rPr lang="en-US" altLang="en-US" sz="2400" i="1" smtClean="0">
                <a:ea typeface="ＭＳ Ｐゴシック" pitchFamily="34" charset="-128"/>
              </a:rPr>
              <a:t>b = 10</a:t>
            </a:r>
            <a:r>
              <a:rPr lang="en-US" altLang="en-US" sz="2400" smtClean="0">
                <a:ea typeface="ＭＳ Ｐゴシック" pitchFamily="34" charset="-128"/>
              </a:rPr>
              <a:t>, </a:t>
            </a:r>
            <a:r>
              <a:rPr lang="en-US" altLang="en-US" sz="2400" i="1" smtClean="0">
                <a:ea typeface="ＭＳ Ｐゴシック" pitchFamily="34" charset="-128"/>
              </a:rPr>
              <a:t>d = 5</a:t>
            </a:r>
            <a:r>
              <a:rPr lang="en-US" altLang="en-US" sz="2400" smtClean="0">
                <a:ea typeface="ＭＳ Ｐゴシック" pitchFamily="34" charset="-128"/>
              </a:rPr>
              <a:t>,</a:t>
            </a:r>
          </a:p>
          <a:p>
            <a:pPr lvl="1" eaLnBrk="1" hangingPunct="1">
              <a:lnSpc>
                <a:spcPct val="80000"/>
              </a:lnSpc>
            </a:pPr>
            <a:r>
              <a:rPr lang="en-US" altLang="en-US" sz="2000" smtClean="0">
                <a:ea typeface="ＭＳ Ｐゴシック" pitchFamily="34" charset="-128"/>
              </a:rPr>
              <a:t>N</a:t>
            </a:r>
            <a:r>
              <a:rPr lang="en-US" altLang="en-US" sz="2000" baseline="-25000" smtClean="0">
                <a:ea typeface="ＭＳ Ｐゴシック" pitchFamily="34" charset="-128"/>
              </a:rPr>
              <a:t>DLS </a:t>
            </a:r>
            <a:r>
              <a:rPr lang="en-US" altLang="en-US" sz="2000" smtClean="0">
                <a:ea typeface="ＭＳ Ｐゴシック" pitchFamily="34" charset="-128"/>
              </a:rPr>
              <a:t>= 1 + 10 + 100 + 1,000 + 10,000 + 100,000 = 111,111</a:t>
            </a:r>
          </a:p>
          <a:p>
            <a:pPr lvl="1" eaLnBrk="1" hangingPunct="1">
              <a:lnSpc>
                <a:spcPct val="80000"/>
              </a:lnSpc>
            </a:pPr>
            <a:r>
              <a:rPr lang="en-US" altLang="en-US" sz="2000" smtClean="0">
                <a:ea typeface="ＭＳ Ｐゴシック" pitchFamily="34" charset="-128"/>
              </a:rPr>
              <a:t>N</a:t>
            </a:r>
            <a:r>
              <a:rPr lang="en-US" altLang="en-US" sz="2000" baseline="-25000" smtClean="0">
                <a:ea typeface="ＭＳ Ｐゴシック" pitchFamily="34" charset="-128"/>
              </a:rPr>
              <a:t>IDS</a:t>
            </a:r>
            <a:r>
              <a:rPr lang="en-US" altLang="en-US" sz="2000" smtClean="0">
                <a:ea typeface="ＭＳ Ｐゴシック" pitchFamily="34" charset="-128"/>
              </a:rPr>
              <a:t> = 6 + 50 + 400 + 3,000 + 20,000 + 100,000 = 123,450</a:t>
            </a:r>
          </a:p>
          <a:p>
            <a:pPr eaLnBrk="1" hangingPunct="1">
              <a:lnSpc>
                <a:spcPct val="80000"/>
              </a:lnSpc>
              <a:buFont typeface="Wingdings" pitchFamily="2" charset="2"/>
              <a:buNone/>
            </a:pPr>
            <a:endParaRPr lang="en-US" altLang="en-US" sz="2400" smtClean="0">
              <a:ea typeface="ＭＳ Ｐゴシック" pitchFamily="34" charset="-128"/>
            </a:endParaRPr>
          </a:p>
        </p:txBody>
      </p:sp>
      <p:sp>
        <p:nvSpPr>
          <p:cNvPr id="90115" name="TextBox 1"/>
          <p:cNvSpPr txBox="1">
            <a:spLocks noChangeArrowheads="1"/>
          </p:cNvSpPr>
          <p:nvPr/>
        </p:nvSpPr>
        <p:spPr bwMode="auto">
          <a:xfrm>
            <a:off x="6553200" y="5943600"/>
            <a:ext cx="23225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400">
                <a:latin typeface="Arial" pitchFamily="34" charset="0"/>
              </a:rPr>
              <a:t>[ Ratio: b/(b-1) ]</a:t>
            </a:r>
          </a:p>
        </p:txBody>
      </p:sp>
      <p:sp>
        <p:nvSpPr>
          <p:cNvPr id="90116" name="Title 1"/>
          <p:cNvSpPr>
            <a:spLocks noGrp="1"/>
          </p:cNvSpPr>
          <p:nvPr>
            <p:ph type="title"/>
          </p:nvPr>
        </p:nvSpPr>
        <p:spPr>
          <a:xfrm>
            <a:off x="374650" y="88900"/>
            <a:ext cx="8153400" cy="1020763"/>
          </a:xfrm>
        </p:spPr>
        <p:txBody>
          <a:bodyPr/>
          <a:lstStyle/>
          <a:p>
            <a:r>
              <a:rPr lang="en-US" altLang="en-US" smtClean="0">
                <a:ea typeface="ＭＳ Ｐゴシック" pitchFamily="34" charset="-128"/>
              </a:rPr>
              <a:t>Iterative Deepening Search</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74650" y="88900"/>
            <a:ext cx="8616950" cy="1020763"/>
          </a:xfrm>
        </p:spPr>
        <p:txBody>
          <a:bodyPr/>
          <a:lstStyle/>
          <a:p>
            <a:pPr eaLnBrk="1" hangingPunct="1"/>
            <a:r>
              <a:rPr lang="en-US" altLang="en-US" sz="4000" smtClean="0">
                <a:ea typeface="ＭＳ Ｐゴシック" pitchFamily="34" charset="-128"/>
              </a:rPr>
              <a:t>Properties of iterative deepening search</a:t>
            </a:r>
          </a:p>
        </p:txBody>
      </p:sp>
      <p:sp>
        <p:nvSpPr>
          <p:cNvPr id="91139" name="Rectangle 3"/>
          <p:cNvSpPr>
            <a:spLocks noGrp="1" noChangeArrowheads="1"/>
          </p:cNvSpPr>
          <p:nvPr>
            <p:ph idx="1"/>
          </p:nvPr>
        </p:nvSpPr>
        <p:spPr>
          <a:xfrm>
            <a:off x="347663" y="1058863"/>
            <a:ext cx="8686800" cy="5330825"/>
          </a:xfrm>
        </p:spPr>
        <p:txBody>
          <a:bodyPr/>
          <a:lstStyle/>
          <a:p>
            <a:pPr eaLnBrk="1" hangingPunct="1"/>
            <a:r>
              <a:rPr lang="en-US" altLang="en-US" sz="2800" smtClean="0">
                <a:solidFill>
                  <a:srgbClr val="C0504D"/>
                </a:solidFill>
                <a:ea typeface="ＭＳ Ｐゴシック" pitchFamily="34" charset="-128"/>
              </a:rPr>
              <a:t>Complete?</a:t>
            </a:r>
            <a:r>
              <a:rPr lang="en-US" altLang="en-US" sz="2800" smtClean="0">
                <a:solidFill>
                  <a:srgbClr val="CC0099"/>
                </a:solidFill>
                <a:ea typeface="ＭＳ Ｐゴシック" pitchFamily="34" charset="-128"/>
              </a:rPr>
              <a:t> 	</a:t>
            </a:r>
            <a:r>
              <a:rPr lang="en-US" altLang="en-US" sz="2800" smtClean="0">
                <a:ea typeface="ＭＳ Ｐゴシック" pitchFamily="34" charset="-128"/>
              </a:rPr>
              <a:t>Yes</a:t>
            </a:r>
          </a:p>
          <a:p>
            <a:pPr lvl="3" eaLnBrk="1" hangingPunct="1">
              <a:buFont typeface="Arial" pitchFamily="34" charset="0"/>
              <a:buChar char="•"/>
            </a:pPr>
            <a:endParaRPr lang="en-US" altLang="en-US" sz="1600" smtClean="0">
              <a:ea typeface="ＭＳ Ｐゴシック" pitchFamily="34" charset="-128"/>
            </a:endParaRPr>
          </a:p>
          <a:p>
            <a:pPr eaLnBrk="1" hangingPunct="1"/>
            <a:r>
              <a:rPr lang="en-US" altLang="en-US" sz="2800" smtClean="0">
                <a:solidFill>
                  <a:srgbClr val="C0504D"/>
                </a:solidFill>
                <a:ea typeface="ＭＳ Ｐゴシック" pitchFamily="34" charset="-128"/>
              </a:rPr>
              <a:t>Time?</a:t>
            </a:r>
            <a:r>
              <a:rPr lang="en-US" altLang="en-US" sz="2800" smtClean="0">
                <a:ea typeface="ＭＳ Ｐゴシック" pitchFamily="34" charset="-128"/>
              </a:rPr>
              <a:t> 	</a:t>
            </a:r>
            <a:r>
              <a:rPr lang="is-IS" altLang="en-US" sz="2800" smtClean="0">
                <a:ea typeface="ＭＳ Ｐゴシック" pitchFamily="34" charset="-128"/>
              </a:rPr>
              <a:t>O(b</a:t>
            </a:r>
            <a:r>
              <a:rPr lang="is-IS" altLang="en-US" sz="2800" baseline="30000" smtClean="0">
                <a:ea typeface="ＭＳ Ｐゴシック" pitchFamily="34" charset="-128"/>
              </a:rPr>
              <a:t>d</a:t>
            </a:r>
            <a:r>
              <a:rPr lang="is-IS" altLang="en-US" sz="2800" smtClean="0">
                <a:ea typeface="ＭＳ Ｐゴシック" pitchFamily="34" charset="-128"/>
              </a:rPr>
              <a:t>)</a:t>
            </a:r>
          </a:p>
          <a:p>
            <a:pPr lvl="3" eaLnBrk="1" hangingPunct="1">
              <a:buFont typeface="Arial" pitchFamily="34" charset="0"/>
              <a:buChar char="•"/>
            </a:pPr>
            <a:endParaRPr lang="en-US" altLang="en-US" sz="1600" smtClean="0">
              <a:ea typeface="ＭＳ Ｐゴシック" pitchFamily="34" charset="-128"/>
            </a:endParaRPr>
          </a:p>
          <a:p>
            <a:pPr eaLnBrk="1" hangingPunct="1"/>
            <a:r>
              <a:rPr lang="en-US" altLang="en-US" sz="2800" smtClean="0">
                <a:solidFill>
                  <a:srgbClr val="C0504D"/>
                </a:solidFill>
                <a:ea typeface="ＭＳ Ｐゴシック" pitchFamily="34" charset="-128"/>
              </a:rPr>
              <a:t>Space?</a:t>
            </a:r>
            <a:r>
              <a:rPr lang="en-US" altLang="en-US" sz="2800" smtClean="0">
                <a:ea typeface="ＭＳ Ｐゴシック" pitchFamily="34" charset="-128"/>
              </a:rPr>
              <a:t> </a:t>
            </a:r>
            <a:r>
              <a:rPr lang="en-US" altLang="en-US" sz="2800" i="1" smtClean="0">
                <a:ea typeface="ＭＳ Ｐゴシック" pitchFamily="34" charset="-128"/>
              </a:rPr>
              <a:t>O(bd)</a:t>
            </a:r>
            <a:endParaRPr lang="en-US" altLang="en-US" sz="2800" smtClean="0">
              <a:ea typeface="ＭＳ Ｐゴシック" pitchFamily="34" charset="-128"/>
            </a:endParaRPr>
          </a:p>
          <a:p>
            <a:pPr lvl="3" eaLnBrk="1" hangingPunct="1">
              <a:buFont typeface="Arial" pitchFamily="34" charset="0"/>
              <a:buChar char="•"/>
            </a:pPr>
            <a:endParaRPr lang="en-US" altLang="en-US" sz="1600" smtClean="0">
              <a:ea typeface="ＭＳ Ｐゴシック" pitchFamily="34" charset="-128"/>
            </a:endParaRPr>
          </a:p>
          <a:p>
            <a:pPr eaLnBrk="1" hangingPunct="1">
              <a:lnSpc>
                <a:spcPct val="90000"/>
              </a:lnSpc>
            </a:pPr>
            <a:r>
              <a:rPr lang="en-US" altLang="en-US" sz="2800" smtClean="0">
                <a:solidFill>
                  <a:srgbClr val="C0504D"/>
                </a:solidFill>
                <a:ea typeface="ＭＳ Ｐゴシック" pitchFamily="34" charset="-128"/>
              </a:rPr>
              <a:t>Optimal?</a:t>
            </a:r>
            <a:r>
              <a:rPr lang="en-US" altLang="en-US" sz="2800" smtClean="0">
                <a:ea typeface="ＭＳ Ｐゴシック" pitchFamily="34" charset="-128"/>
              </a:rPr>
              <a:t> 	No, for general cost functions.</a:t>
            </a:r>
          </a:p>
          <a:p>
            <a:pPr eaLnBrk="1" hangingPunct="1">
              <a:lnSpc>
                <a:spcPct val="90000"/>
              </a:lnSpc>
              <a:buFont typeface="Wingdings" pitchFamily="2" charset="2"/>
              <a:buNone/>
            </a:pPr>
            <a:r>
              <a:rPr lang="en-US" altLang="en-US" sz="2800" smtClean="0">
                <a:ea typeface="ＭＳ Ｐゴシック" pitchFamily="34" charset="-128"/>
              </a:rPr>
              <a:t>		Yes, if cost is a non-decreasing function only of depth.</a:t>
            </a:r>
          </a:p>
          <a:p>
            <a:pPr eaLnBrk="1" hangingPunct="1">
              <a:lnSpc>
                <a:spcPct val="90000"/>
              </a:lnSpc>
              <a:buFont typeface="Wingdings" pitchFamily="2" charset="2"/>
              <a:buNone/>
            </a:pPr>
            <a:endParaRPr lang="en-US" altLang="en-US" sz="2800" smtClean="0">
              <a:ea typeface="ＭＳ Ｐゴシック" pitchFamily="34" charset="-128"/>
            </a:endParaRPr>
          </a:p>
          <a:p>
            <a:pPr eaLnBrk="1" hangingPunct="1">
              <a:lnSpc>
                <a:spcPct val="90000"/>
              </a:lnSpc>
              <a:buFont typeface="Arial" pitchFamily="34" charset="0"/>
              <a:buNone/>
            </a:pPr>
            <a:r>
              <a:rPr lang="en-US" altLang="en-US" sz="2800" b="1" smtClean="0">
                <a:solidFill>
                  <a:srgbClr val="C0504D"/>
                </a:solidFill>
                <a:ea typeface="ＭＳ Ｐゴシック" pitchFamily="34" charset="-128"/>
              </a:rPr>
              <a:t>Generally the preferred uninformed search strategy.</a:t>
            </a:r>
          </a:p>
          <a:p>
            <a:pPr eaLnBrk="1" hangingPunct="1">
              <a:lnSpc>
                <a:spcPct val="90000"/>
              </a:lnSpc>
            </a:pPr>
            <a:endParaRPr lang="en-US" altLang="en-US" sz="2800" smtClean="0">
              <a:ea typeface="ＭＳ Ｐゴシック" pitchFamily="34" charset="-128"/>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2" name="TextBox 3"/>
          <p:cNvSpPr txBox="1">
            <a:spLocks noChangeArrowheads="1"/>
          </p:cNvSpPr>
          <p:nvPr/>
        </p:nvSpPr>
        <p:spPr bwMode="auto">
          <a:xfrm>
            <a:off x="457200" y="762000"/>
            <a:ext cx="99949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9600">
                <a:latin typeface="Arial" pitchFamily="34" charset="0"/>
              </a:rPr>
              <a:t>BI-DIRECTIONAL</a:t>
            </a:r>
          </a:p>
          <a:p>
            <a:pPr eaLnBrk="1" hangingPunct="1">
              <a:spcBef>
                <a:spcPct val="0"/>
              </a:spcBef>
              <a:buClrTx/>
              <a:buFontTx/>
              <a:buNone/>
            </a:pPr>
            <a:r>
              <a:rPr lang="en-US" altLang="en-US" sz="9600">
                <a:latin typeface="Arial" pitchFamily="34" charset="0"/>
              </a:rPr>
              <a:t>SEARCH</a:t>
            </a:r>
          </a:p>
        </p:txBody>
      </p:sp>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74650" y="88900"/>
            <a:ext cx="8153400" cy="1020763"/>
          </a:xfrm>
          <a:noFill/>
        </p:spPr>
        <p:txBody>
          <a:bodyPr lIns="90488" tIns="44450" rIns="90488" bIns="44450"/>
          <a:lstStyle/>
          <a:p>
            <a:pPr eaLnBrk="1" hangingPunct="1"/>
            <a:r>
              <a:rPr lang="en-US" altLang="en-US" smtClean="0">
                <a:ea typeface="ＭＳ Ｐゴシック" pitchFamily="34" charset="-128"/>
              </a:rPr>
              <a:t>Bidirectional Search</a:t>
            </a:r>
          </a:p>
        </p:txBody>
      </p:sp>
      <p:sp>
        <p:nvSpPr>
          <p:cNvPr id="20483" name="Rectangle 3"/>
          <p:cNvSpPr>
            <a:spLocks noGrp="1" noChangeArrowheads="1"/>
          </p:cNvSpPr>
          <p:nvPr>
            <p:ph idx="1"/>
          </p:nvPr>
        </p:nvSpPr>
        <p:spPr>
          <a:xfrm>
            <a:off x="347663" y="1058863"/>
            <a:ext cx="8686800" cy="5330825"/>
          </a:xfrm>
        </p:spPr>
        <p:txBody>
          <a:bodyPr lIns="90488" tIns="44450" rIns="90488" bIns="44450"/>
          <a:lstStyle/>
          <a:p>
            <a:pPr eaLnBrk="1" hangingPunct="1"/>
            <a:r>
              <a:rPr lang="en-US" altLang="en-US" sz="2000" dirty="0" smtClean="0">
                <a:ea typeface="ＭＳ Ｐゴシック" pitchFamily="34" charset="-128"/>
              </a:rPr>
              <a:t>Idea</a:t>
            </a:r>
          </a:p>
          <a:p>
            <a:pPr lvl="1" eaLnBrk="1" hangingPunct="1"/>
            <a:r>
              <a:rPr lang="en-US" altLang="en-US" sz="1800" dirty="0" smtClean="0">
                <a:ea typeface="ＭＳ Ｐゴシック" pitchFamily="34" charset="-128"/>
              </a:rPr>
              <a:t>simultaneously search forward from S and backwards from G</a:t>
            </a:r>
          </a:p>
          <a:p>
            <a:pPr lvl="1" eaLnBrk="1" hangingPunct="1"/>
            <a:r>
              <a:rPr lang="en-US" altLang="en-US" sz="1800" dirty="0" smtClean="0">
                <a:ea typeface="ＭＳ Ｐゴシック" pitchFamily="34" charset="-128"/>
              </a:rPr>
              <a:t>stop when both </a:t>
            </a:r>
            <a:r>
              <a:rPr lang="ja-JP" altLang="en-US" sz="1800" dirty="0" smtClean="0">
                <a:ea typeface="ＭＳ Ｐゴシック" pitchFamily="34" charset="-128"/>
              </a:rPr>
              <a:t>“</a:t>
            </a:r>
            <a:r>
              <a:rPr lang="en-US" altLang="ja-JP" sz="1800" dirty="0" smtClean="0">
                <a:ea typeface="ＭＳ Ｐゴシック" pitchFamily="34" charset="-128"/>
              </a:rPr>
              <a:t>meet in the middle</a:t>
            </a:r>
            <a:r>
              <a:rPr lang="ja-JP" altLang="en-US" sz="1800" dirty="0" smtClean="0">
                <a:ea typeface="ＭＳ Ｐゴシック" pitchFamily="34" charset="-128"/>
              </a:rPr>
              <a:t>”</a:t>
            </a:r>
            <a:endParaRPr lang="en-US" altLang="ja-JP" sz="1800" dirty="0" smtClean="0">
              <a:ea typeface="ＭＳ Ｐゴシック" pitchFamily="34" charset="-128"/>
            </a:endParaRPr>
          </a:p>
          <a:p>
            <a:pPr lvl="1" eaLnBrk="1" hangingPunct="1"/>
            <a:r>
              <a:rPr lang="en-US" altLang="en-US" sz="1800" dirty="0" smtClean="0">
                <a:ea typeface="ＭＳ Ｐゴシック" pitchFamily="34" charset="-128"/>
              </a:rPr>
              <a:t>need to keep track of the intersection of 2 open sets of nodes</a:t>
            </a:r>
            <a:br>
              <a:rPr lang="en-US" altLang="en-US" sz="1800" dirty="0" smtClean="0">
                <a:ea typeface="ＭＳ Ｐゴシック" pitchFamily="34" charset="-128"/>
              </a:rPr>
            </a:br>
            <a:endParaRPr lang="en-US" altLang="en-US" sz="1800" dirty="0" smtClean="0">
              <a:ea typeface="ＭＳ Ｐゴシック" pitchFamily="34" charset="-128"/>
            </a:endParaRPr>
          </a:p>
          <a:p>
            <a:pPr eaLnBrk="1" hangingPunct="1"/>
            <a:r>
              <a:rPr lang="en-US" altLang="en-US" sz="2000" dirty="0" smtClean="0">
                <a:ea typeface="ＭＳ Ｐゴシック" pitchFamily="34" charset="-128"/>
              </a:rPr>
              <a:t>What does searching backwards from G mean</a:t>
            </a:r>
          </a:p>
          <a:p>
            <a:pPr lvl="1" eaLnBrk="1" hangingPunct="1"/>
            <a:r>
              <a:rPr lang="en-US" altLang="en-US" sz="1800" dirty="0" smtClean="0">
                <a:ea typeface="ＭＳ Ｐゴシック" pitchFamily="34" charset="-128"/>
              </a:rPr>
              <a:t>need a way to specify the predecessors of G</a:t>
            </a:r>
          </a:p>
          <a:p>
            <a:pPr lvl="2" eaLnBrk="1" hangingPunct="1"/>
            <a:r>
              <a:rPr lang="en-US" altLang="en-US" sz="1600" dirty="0" smtClean="0">
                <a:ea typeface="ＭＳ Ｐゴシック" pitchFamily="34" charset="-128"/>
              </a:rPr>
              <a:t>this can be difficult, </a:t>
            </a:r>
          </a:p>
          <a:p>
            <a:pPr lvl="2" eaLnBrk="1" hangingPunct="1"/>
            <a:r>
              <a:rPr lang="en-US" altLang="en-US" sz="1600" dirty="0" smtClean="0">
                <a:ea typeface="ＭＳ Ｐゴシック" pitchFamily="34" charset="-128"/>
              </a:rPr>
              <a:t>e.g., predecessors of checkmate in chess?</a:t>
            </a:r>
          </a:p>
          <a:p>
            <a:pPr lvl="1" eaLnBrk="1" hangingPunct="1"/>
            <a:r>
              <a:rPr lang="en-US" altLang="en-US" sz="1800" dirty="0" smtClean="0">
                <a:ea typeface="ＭＳ Ｐゴシック" pitchFamily="34" charset="-128"/>
              </a:rPr>
              <a:t>what if there are multiple goal states?</a:t>
            </a:r>
          </a:p>
          <a:p>
            <a:pPr lvl="1" eaLnBrk="1" hangingPunct="1"/>
            <a:r>
              <a:rPr lang="en-US" altLang="en-US" sz="1800" dirty="0" smtClean="0">
                <a:ea typeface="ＭＳ Ｐゴシック" pitchFamily="34" charset="-128"/>
              </a:rPr>
              <a:t>what if there is only a goal test, no explicit list?</a:t>
            </a:r>
            <a:br>
              <a:rPr lang="en-US" altLang="en-US" sz="1800" dirty="0" smtClean="0">
                <a:ea typeface="ＭＳ Ｐゴシック" pitchFamily="34" charset="-128"/>
              </a:rPr>
            </a:br>
            <a:endParaRPr lang="en-US" altLang="en-US" sz="1800" dirty="0" smtClean="0">
              <a:ea typeface="ＭＳ Ｐゴシック" pitchFamily="34" charset="-128"/>
            </a:endParaRPr>
          </a:p>
          <a:p>
            <a:pPr eaLnBrk="1" hangingPunct="1"/>
            <a:r>
              <a:rPr lang="en-US" altLang="en-US" sz="2000" dirty="0" smtClean="0">
                <a:ea typeface="ＭＳ Ｐゴシック" pitchFamily="34" charset="-128"/>
              </a:rPr>
              <a:t>Complexity</a:t>
            </a:r>
          </a:p>
          <a:p>
            <a:pPr lvl="1" eaLnBrk="1" hangingPunct="1"/>
            <a:r>
              <a:rPr lang="en-US" altLang="en-US" sz="1800" dirty="0" smtClean="0">
                <a:ea typeface="ＭＳ Ｐゴシック" pitchFamily="34" charset="-128"/>
              </a:rPr>
              <a:t>time complexity is best: O(2 b</a:t>
            </a:r>
            <a:r>
              <a:rPr lang="en-US" altLang="en-US" sz="1800" baseline="30000" dirty="0" smtClean="0">
                <a:ea typeface="ＭＳ Ｐゴシック" pitchFamily="34" charset="-128"/>
              </a:rPr>
              <a:t>(d/2)</a:t>
            </a:r>
            <a:r>
              <a:rPr lang="en-US" altLang="en-US" sz="1800" dirty="0" smtClean="0">
                <a:ea typeface="ＭＳ Ｐゴシック" pitchFamily="34" charset="-128"/>
              </a:rPr>
              <a:t>) = O(b </a:t>
            </a:r>
            <a:r>
              <a:rPr lang="en-US" altLang="en-US" sz="1800" baseline="30000" dirty="0" smtClean="0">
                <a:ea typeface="ＭＳ Ｐゴシック" pitchFamily="34" charset="-128"/>
              </a:rPr>
              <a:t>(d/2)</a:t>
            </a:r>
            <a:r>
              <a:rPr lang="en-US" altLang="en-US" sz="1800" dirty="0" smtClean="0">
                <a:ea typeface="ＭＳ Ｐゴシック" pitchFamily="34" charset="-128"/>
              </a:rPr>
              <a:t>)</a:t>
            </a:r>
          </a:p>
          <a:p>
            <a:pPr lvl="1" eaLnBrk="1" hangingPunct="1"/>
            <a:r>
              <a:rPr lang="en-US" altLang="en-US" sz="1800" dirty="0" smtClean="0">
                <a:ea typeface="ＭＳ Ｐゴシック" pitchFamily="34" charset="-128"/>
              </a:rPr>
              <a:t> memory complexity is the same as time complexity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48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48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8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48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48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483">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48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48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48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Bi-Directional Search</a:t>
            </a:r>
          </a:p>
        </p:txBody>
      </p:sp>
      <p:pic>
        <p:nvPicPr>
          <p:cNvPr id="942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063" y="1514475"/>
            <a:ext cx="5084762"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Summary of algorithms</a:t>
            </a:r>
          </a:p>
        </p:txBody>
      </p:sp>
      <p:sp>
        <p:nvSpPr>
          <p:cNvPr id="95235" name="Line 8"/>
          <p:cNvSpPr>
            <a:spLocks noChangeShapeType="1"/>
          </p:cNvSpPr>
          <p:nvPr/>
        </p:nvSpPr>
        <p:spPr bwMode="auto">
          <a:xfrm flipV="1">
            <a:off x="6858000" y="40386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236" name="Text Box 9"/>
          <p:cNvSpPr txBox="1">
            <a:spLocks noChangeArrowheads="1"/>
          </p:cNvSpPr>
          <p:nvPr/>
        </p:nvSpPr>
        <p:spPr bwMode="auto">
          <a:xfrm>
            <a:off x="5943600" y="4876800"/>
            <a:ext cx="29765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Tahoma" pitchFamily="34" charset="0"/>
              </a:rPr>
              <a:t>Generally the preferred </a:t>
            </a:r>
          </a:p>
          <a:p>
            <a:pPr eaLnBrk="1" hangingPunct="1">
              <a:spcBef>
                <a:spcPct val="0"/>
              </a:spcBef>
              <a:buClrTx/>
              <a:buFontTx/>
              <a:buNone/>
            </a:pPr>
            <a:r>
              <a:rPr lang="en-US" altLang="en-US" sz="1800">
                <a:latin typeface="Tahoma" pitchFamily="34" charset="0"/>
              </a:rPr>
              <a:t>uninformed search strategy</a:t>
            </a:r>
          </a:p>
        </p:txBody>
      </p:sp>
      <p:graphicFrame>
        <p:nvGraphicFramePr>
          <p:cNvPr id="11" name="Table 10"/>
          <p:cNvGraphicFramePr>
            <a:graphicFrameLocks noGrp="1"/>
          </p:cNvGraphicFramePr>
          <p:nvPr/>
        </p:nvGraphicFramePr>
        <p:xfrm>
          <a:off x="30163" y="1524000"/>
          <a:ext cx="9144000" cy="2394006"/>
        </p:xfrm>
        <a:graphic>
          <a:graphicData uri="http://schemas.openxmlformats.org/drawingml/2006/table">
            <a:tbl>
              <a:tblPr/>
              <a:tblGrid>
                <a:gridCol w="1389062"/>
                <a:gridCol w="1223963"/>
                <a:gridCol w="1389062"/>
                <a:gridCol w="1116013"/>
                <a:gridCol w="1092200"/>
                <a:gridCol w="1466850"/>
                <a:gridCol w="1466850"/>
              </a:tblGrid>
              <a:tr h="914299">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Criterion</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Breadth-First</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Uniform-Cost</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Depth-First</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Depth-Limited</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Iterative Deepening</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DLS</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Bidirectional</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(if applicable)</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371322">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Complete?</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Yes[a]</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Yes[a,b]</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No</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No</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Yes[a]</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Yes[a,d]</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371322">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Time</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O(b</a:t>
                      </a:r>
                      <a:r>
                        <a:rPr kumimoji="0" lang="en-US" altLang="en-US" sz="1800" b="0" i="0" u="none" strike="noStrike" cap="none" normalizeH="0" baseline="30000" smtClean="0">
                          <a:ln>
                            <a:noFill/>
                          </a:ln>
                          <a:solidFill>
                            <a:srgbClr val="000000"/>
                          </a:solidFill>
                          <a:effectLst/>
                          <a:latin typeface="Calibri" pitchFamily="34" charset="0"/>
                          <a:ea typeface="ＭＳ Ｐゴシック" pitchFamily="34" charset="-128"/>
                        </a:rPr>
                        <a:t>d</a:t>
                      </a: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O(b</a:t>
                      </a:r>
                      <a:r>
                        <a:rPr kumimoji="0" lang="en-US" altLang="en-US" sz="1800" b="0" i="0" u="none" strike="noStrike" cap="none" normalizeH="0" baseline="30000" smtClean="0">
                          <a:ln>
                            <a:noFill/>
                          </a:ln>
                          <a:solidFill>
                            <a:srgbClr val="000000"/>
                          </a:solidFill>
                          <a:effectLst/>
                          <a:latin typeface="Calibri" pitchFamily="34" charset="0"/>
                          <a:ea typeface="ＭＳ Ｐゴシック" pitchFamily="34" charset="-128"/>
                          <a:sym typeface="Symbol" pitchFamily="18" charset="2"/>
                        </a:rPr>
                        <a:t></a:t>
                      </a:r>
                      <a:r>
                        <a:rPr kumimoji="0" lang="en-US" altLang="en-US" sz="1800" b="0" i="0" u="none" strike="noStrike" cap="none" normalizeH="0" baseline="30000" smtClean="0">
                          <a:ln>
                            <a:noFill/>
                          </a:ln>
                          <a:solidFill>
                            <a:srgbClr val="000000"/>
                          </a:solidFill>
                          <a:effectLst/>
                          <a:latin typeface="Calibri" pitchFamily="34" charset="0"/>
                          <a:ea typeface="ＭＳ Ｐゴシック" pitchFamily="34" charset="-128"/>
                        </a:rPr>
                        <a:t>1+C*/</a:t>
                      </a:r>
                      <a:r>
                        <a:rPr kumimoji="0" lang="el-GR" altLang="en-US" sz="1800" b="0" i="0" u="none" strike="noStrike" cap="none" normalizeH="0" baseline="30000" smtClean="0">
                          <a:ln>
                            <a:noFill/>
                          </a:ln>
                          <a:solidFill>
                            <a:srgbClr val="000000"/>
                          </a:solidFill>
                          <a:effectLst/>
                          <a:latin typeface="Calibri" pitchFamily="34" charset="0"/>
                          <a:ea typeface="ＭＳ Ｐゴシック" pitchFamily="34" charset="-128"/>
                        </a:rPr>
                        <a:t>ε</a:t>
                      </a:r>
                      <a:r>
                        <a:rPr kumimoji="0" lang="el-GR" altLang="en-US" sz="1800" b="0" i="0" u="none" strike="noStrike" cap="none" normalizeH="0" baseline="30000" smtClean="0">
                          <a:ln>
                            <a:noFill/>
                          </a:ln>
                          <a:solidFill>
                            <a:srgbClr val="000000"/>
                          </a:solidFill>
                          <a:effectLst/>
                          <a:latin typeface="Calibri" pitchFamily="34" charset="0"/>
                          <a:ea typeface="ＭＳ Ｐゴシック" pitchFamily="34" charset="-128"/>
                          <a:sym typeface="Symbol" pitchFamily="18" charset="2"/>
                        </a:rPr>
                        <a:t></a:t>
                      </a: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O(b</a:t>
                      </a:r>
                      <a:r>
                        <a:rPr kumimoji="0" lang="en-US" altLang="en-US" sz="1800" b="0" i="0" u="none" strike="noStrike" cap="none" normalizeH="0" baseline="30000" smtClean="0">
                          <a:ln>
                            <a:noFill/>
                          </a:ln>
                          <a:solidFill>
                            <a:srgbClr val="000000"/>
                          </a:solidFill>
                          <a:effectLst/>
                          <a:latin typeface="Calibri" pitchFamily="34" charset="0"/>
                          <a:ea typeface="ＭＳ Ｐゴシック" pitchFamily="34" charset="-128"/>
                        </a:rPr>
                        <a:t>m</a:t>
                      </a: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O(b</a:t>
                      </a:r>
                      <a:r>
                        <a:rPr kumimoji="0" lang="en-US" altLang="en-US" sz="1800" b="0" i="0" u="none" strike="noStrike" cap="none" normalizeH="0" baseline="30000" smtClean="0">
                          <a:ln>
                            <a:noFill/>
                          </a:ln>
                          <a:solidFill>
                            <a:srgbClr val="000000"/>
                          </a:solidFill>
                          <a:effectLst/>
                          <a:latin typeface="Calibri" pitchFamily="34" charset="0"/>
                          <a:ea typeface="ＭＳ Ｐゴシック" pitchFamily="34" charset="-128"/>
                        </a:rPr>
                        <a:t>l</a:t>
                      </a: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O(b</a:t>
                      </a:r>
                      <a:r>
                        <a:rPr kumimoji="0" lang="en-US" altLang="en-US" sz="1800" b="0" i="0" u="none" strike="noStrike" cap="none" normalizeH="0" baseline="30000" smtClean="0">
                          <a:ln>
                            <a:noFill/>
                          </a:ln>
                          <a:solidFill>
                            <a:srgbClr val="000000"/>
                          </a:solidFill>
                          <a:effectLst/>
                          <a:latin typeface="Calibri" pitchFamily="34" charset="0"/>
                          <a:ea typeface="ＭＳ Ｐゴシック" pitchFamily="34" charset="-128"/>
                        </a:rPr>
                        <a:t>d</a:t>
                      </a: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O(b</a:t>
                      </a:r>
                      <a:r>
                        <a:rPr kumimoji="0" lang="en-US" altLang="en-US" sz="1800" b="0" i="0" u="none" strike="noStrike" cap="none" normalizeH="0" baseline="30000" smtClean="0">
                          <a:ln>
                            <a:noFill/>
                          </a:ln>
                          <a:solidFill>
                            <a:srgbClr val="000000"/>
                          </a:solidFill>
                          <a:effectLst/>
                          <a:latin typeface="Calibri" pitchFamily="34" charset="0"/>
                          <a:ea typeface="ＭＳ Ｐゴシック" pitchFamily="34" charset="-128"/>
                        </a:rPr>
                        <a:t>d/2</a:t>
                      </a: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371322">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Space</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O(b</a:t>
                      </a:r>
                      <a:r>
                        <a:rPr kumimoji="0" lang="en-US" altLang="en-US" sz="1800" b="0" i="0" u="none" strike="noStrike" cap="none" normalizeH="0" baseline="30000" smtClean="0">
                          <a:ln>
                            <a:noFill/>
                          </a:ln>
                          <a:solidFill>
                            <a:srgbClr val="000000"/>
                          </a:solidFill>
                          <a:effectLst/>
                          <a:latin typeface="Calibri" pitchFamily="34" charset="0"/>
                          <a:ea typeface="ＭＳ Ｐゴシック" pitchFamily="34" charset="-128"/>
                        </a:rPr>
                        <a:t>d</a:t>
                      </a: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O(b</a:t>
                      </a:r>
                      <a:r>
                        <a:rPr kumimoji="0" lang="en-US" altLang="en-US" sz="1800" b="0" i="0" u="none" strike="noStrike" cap="none" normalizeH="0" baseline="30000" smtClean="0">
                          <a:ln>
                            <a:noFill/>
                          </a:ln>
                          <a:solidFill>
                            <a:srgbClr val="000000"/>
                          </a:solidFill>
                          <a:effectLst/>
                          <a:latin typeface="Calibri" pitchFamily="34" charset="0"/>
                          <a:ea typeface="ＭＳ Ｐゴシック" pitchFamily="34" charset="-128"/>
                          <a:sym typeface="Symbol" pitchFamily="18" charset="2"/>
                        </a:rPr>
                        <a:t></a:t>
                      </a:r>
                      <a:r>
                        <a:rPr kumimoji="0" lang="en-US" altLang="en-US" sz="1800" b="0" i="0" u="none" strike="noStrike" cap="none" normalizeH="0" baseline="30000" smtClean="0">
                          <a:ln>
                            <a:noFill/>
                          </a:ln>
                          <a:solidFill>
                            <a:srgbClr val="000000"/>
                          </a:solidFill>
                          <a:effectLst/>
                          <a:latin typeface="Calibri" pitchFamily="34" charset="0"/>
                          <a:ea typeface="ＭＳ Ｐゴシック" pitchFamily="34" charset="-128"/>
                        </a:rPr>
                        <a:t>1+C*/</a:t>
                      </a:r>
                      <a:r>
                        <a:rPr kumimoji="0" lang="el-GR" altLang="en-US" sz="1800" b="0" i="0" u="none" strike="noStrike" cap="none" normalizeH="0" baseline="30000" smtClean="0">
                          <a:ln>
                            <a:noFill/>
                          </a:ln>
                          <a:solidFill>
                            <a:srgbClr val="000000"/>
                          </a:solidFill>
                          <a:effectLst/>
                          <a:latin typeface="Calibri" pitchFamily="34" charset="0"/>
                          <a:ea typeface="ＭＳ Ｐゴシック" pitchFamily="34" charset="-128"/>
                        </a:rPr>
                        <a:t>ε</a:t>
                      </a:r>
                      <a:r>
                        <a:rPr kumimoji="0" lang="el-GR" altLang="en-US" sz="1800" b="0" i="0" u="none" strike="noStrike" cap="none" normalizeH="0" baseline="30000" smtClean="0">
                          <a:ln>
                            <a:noFill/>
                          </a:ln>
                          <a:solidFill>
                            <a:srgbClr val="000000"/>
                          </a:solidFill>
                          <a:effectLst/>
                          <a:latin typeface="Calibri" pitchFamily="34" charset="0"/>
                          <a:ea typeface="ＭＳ Ｐゴシック" pitchFamily="34" charset="-128"/>
                          <a:sym typeface="Symbol" pitchFamily="18" charset="2"/>
                        </a:rPr>
                        <a:t></a:t>
                      </a: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O(bm)</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O(bl)</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O(bd)</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O(b</a:t>
                      </a:r>
                      <a:r>
                        <a:rPr kumimoji="0" lang="en-US" altLang="en-US" sz="1800" b="0" i="0" u="none" strike="noStrike" cap="none" normalizeH="0" baseline="30000" smtClean="0">
                          <a:ln>
                            <a:noFill/>
                          </a:ln>
                          <a:solidFill>
                            <a:srgbClr val="000000"/>
                          </a:solidFill>
                          <a:effectLst/>
                          <a:latin typeface="Calibri" pitchFamily="34" charset="0"/>
                          <a:ea typeface="ＭＳ Ｐゴシック" pitchFamily="34" charset="-128"/>
                        </a:rPr>
                        <a:t>d/2</a:t>
                      </a: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365686">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Optimal?</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Yes[c]</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Yes</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No</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No</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Yes[c]</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ＭＳ Ｐゴシック" pitchFamily="34" charset="-128"/>
                        </a:rPr>
                        <a:t>Yes[c,d]</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95287" name="TextBox 6"/>
          <p:cNvSpPr txBox="1">
            <a:spLocks noChangeArrowheads="1"/>
          </p:cNvSpPr>
          <p:nvPr/>
        </p:nvSpPr>
        <p:spPr bwMode="auto">
          <a:xfrm>
            <a:off x="0" y="4038600"/>
            <a:ext cx="86106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Tahoma" pitchFamily="34" charset="0"/>
              </a:rPr>
              <a:t>There are a number of footnotes, caveats, and assumptions.</a:t>
            </a:r>
          </a:p>
          <a:p>
            <a:pPr eaLnBrk="1" hangingPunct="1">
              <a:spcBef>
                <a:spcPct val="0"/>
              </a:spcBef>
              <a:buClrTx/>
              <a:buFontTx/>
              <a:buNone/>
            </a:pPr>
            <a:r>
              <a:rPr lang="en-US" altLang="en-US" sz="1800">
                <a:latin typeface="Tahoma" pitchFamily="34" charset="0"/>
              </a:rPr>
              <a:t>See Fig. 3.21, p. 91.</a:t>
            </a:r>
          </a:p>
          <a:p>
            <a:pPr eaLnBrk="1" hangingPunct="1">
              <a:spcBef>
                <a:spcPct val="0"/>
              </a:spcBef>
              <a:buClrTx/>
              <a:buFontTx/>
              <a:buNone/>
            </a:pPr>
            <a:r>
              <a:rPr lang="en-US" altLang="en-US" sz="1800">
                <a:latin typeface="Tahoma" pitchFamily="34" charset="0"/>
              </a:rPr>
              <a:t>[a] complete if b is finite</a:t>
            </a:r>
          </a:p>
          <a:p>
            <a:pPr eaLnBrk="1" hangingPunct="1">
              <a:spcBef>
                <a:spcPct val="0"/>
              </a:spcBef>
              <a:buClrTx/>
              <a:buFontTx/>
              <a:buNone/>
            </a:pPr>
            <a:r>
              <a:rPr lang="en-US" altLang="en-US" sz="1800">
                <a:latin typeface="Tahoma" pitchFamily="34" charset="0"/>
              </a:rPr>
              <a:t>[b] complete if step costs </a:t>
            </a:r>
            <a:r>
              <a:rPr lang="en-US" altLang="en-US" sz="1800">
                <a:latin typeface="Tahoma" pitchFamily="34" charset="0"/>
                <a:sym typeface="Symbol" pitchFamily="18" charset="2"/>
              </a:rPr>
              <a:t>  &gt; 0</a:t>
            </a:r>
          </a:p>
          <a:p>
            <a:pPr eaLnBrk="1" hangingPunct="1">
              <a:spcBef>
                <a:spcPct val="0"/>
              </a:spcBef>
              <a:buClrTx/>
              <a:buFontTx/>
              <a:buNone/>
            </a:pPr>
            <a:r>
              <a:rPr lang="en-US" altLang="en-US" sz="1800">
                <a:latin typeface="Tahoma" pitchFamily="34" charset="0"/>
                <a:sym typeface="Symbol" pitchFamily="18" charset="2"/>
              </a:rPr>
              <a:t>[c] optimal if step costs are all identical</a:t>
            </a:r>
          </a:p>
          <a:p>
            <a:pPr eaLnBrk="1" hangingPunct="1">
              <a:spcBef>
                <a:spcPct val="0"/>
              </a:spcBef>
              <a:buClrTx/>
              <a:buFontTx/>
              <a:buNone/>
            </a:pPr>
            <a:r>
              <a:rPr lang="en-US" altLang="en-US" sz="1800">
                <a:latin typeface="Tahoma" pitchFamily="34" charset="0"/>
                <a:sym typeface="Symbol" pitchFamily="18" charset="2"/>
              </a:rPr>
              <a:t>     (also if path cost non-decreasing function of depth only)</a:t>
            </a:r>
          </a:p>
          <a:p>
            <a:pPr eaLnBrk="1" hangingPunct="1">
              <a:spcBef>
                <a:spcPct val="0"/>
              </a:spcBef>
              <a:buClrTx/>
              <a:buFontTx/>
              <a:buNone/>
            </a:pPr>
            <a:r>
              <a:rPr lang="en-US" altLang="en-US" sz="1800">
                <a:latin typeface="Tahoma" pitchFamily="34" charset="0"/>
                <a:sym typeface="Symbol" pitchFamily="18" charset="2"/>
              </a:rPr>
              <a:t>[d] if both directions use breadth-first search</a:t>
            </a:r>
          </a:p>
          <a:p>
            <a:pPr eaLnBrk="1" hangingPunct="1">
              <a:spcBef>
                <a:spcPct val="0"/>
              </a:spcBef>
              <a:buClrTx/>
              <a:buFontTx/>
              <a:buNone/>
            </a:pPr>
            <a:r>
              <a:rPr lang="en-US" altLang="en-US" sz="1800">
                <a:latin typeface="Tahoma" pitchFamily="34" charset="0"/>
                <a:sym typeface="Symbol" pitchFamily="18" charset="2"/>
              </a:rPr>
              <a:t>     (also if both directions use uniform-cost search with </a:t>
            </a:r>
            <a:r>
              <a:rPr lang="en-US" altLang="en-US" sz="1800">
                <a:latin typeface="Tahoma" pitchFamily="34" charset="0"/>
              </a:rPr>
              <a:t>step costs </a:t>
            </a:r>
            <a:r>
              <a:rPr lang="en-US" altLang="en-US" sz="1800">
                <a:latin typeface="Tahoma" pitchFamily="34" charset="0"/>
                <a:sym typeface="Symbol" pitchFamily="18" charset="2"/>
              </a:rPr>
              <a:t>  &gt; 0)</a:t>
            </a:r>
          </a:p>
          <a:p>
            <a:pPr eaLnBrk="1" hangingPunct="1">
              <a:spcBef>
                <a:spcPct val="0"/>
              </a:spcBef>
              <a:buClrTx/>
              <a:buFontTx/>
              <a:buNone/>
            </a:pPr>
            <a:endParaRPr lang="en-US" altLang="en-US" sz="1800">
              <a:latin typeface="Tahoma" pitchFamily="34" charset="0"/>
              <a:sym typeface="Symbol" pitchFamily="18" charset="2"/>
            </a:endParaRPr>
          </a:p>
          <a:p>
            <a:pPr eaLnBrk="1" hangingPunct="1">
              <a:spcBef>
                <a:spcPct val="0"/>
              </a:spcBef>
              <a:buClrTx/>
              <a:buFontTx/>
              <a:buNone/>
            </a:pPr>
            <a:r>
              <a:rPr lang="en-US" altLang="en-US" sz="1800">
                <a:latin typeface="Tahoma" pitchFamily="34" charset="0"/>
                <a:sym typeface="Symbol" pitchFamily="18" charset="2"/>
              </a:rPr>
              <a:t>Note that d ≤ 1+C*/</a:t>
            </a:r>
            <a:r>
              <a:rPr lang="el-GR" altLang="en-US" sz="1800">
                <a:latin typeface="Tahoma" pitchFamily="34" charset="0"/>
                <a:sym typeface="Symbol" pitchFamily="18" charset="2"/>
              </a:rPr>
              <a:t>ε</a:t>
            </a:r>
            <a:endParaRPr lang="en-US" altLang="en-US" sz="1800">
              <a:latin typeface="Tahoma"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You should know</a:t>
            </a:r>
            <a:r>
              <a:rPr lang="is-IS" altLang="en-US" smtClean="0">
                <a:ea typeface="ＭＳ Ｐゴシック" pitchFamily="34" charset="-128"/>
              </a:rPr>
              <a:t>…</a:t>
            </a:r>
            <a:endParaRPr lang="en-US" altLang="en-US" smtClean="0">
              <a:ea typeface="ＭＳ Ｐゴシック" pitchFamily="34" charset="-128"/>
            </a:endParaRPr>
          </a:p>
        </p:txBody>
      </p:sp>
      <p:sp>
        <p:nvSpPr>
          <p:cNvPr id="96259" name="Rectangle 3"/>
          <p:cNvSpPr>
            <a:spLocks noGrp="1" noChangeArrowheads="1"/>
          </p:cNvSpPr>
          <p:nvPr>
            <p:ph idx="1"/>
          </p:nvPr>
        </p:nvSpPr>
        <p:spPr>
          <a:xfrm>
            <a:off x="347663" y="1058863"/>
            <a:ext cx="8686800" cy="5330825"/>
          </a:xfrm>
        </p:spPr>
        <p:txBody>
          <a:bodyPr/>
          <a:lstStyle/>
          <a:p>
            <a:r>
              <a:rPr lang="en-US" altLang="en-US" sz="2400" smtClean="0">
                <a:ea typeface="ＭＳ Ｐゴシック" pitchFamily="34" charset="-128"/>
              </a:rPr>
              <a:t>Overview of uninformed search methods</a:t>
            </a:r>
          </a:p>
          <a:p>
            <a:pPr>
              <a:spcBef>
                <a:spcPts val="1800"/>
              </a:spcBef>
            </a:pPr>
            <a:r>
              <a:rPr lang="en-US" altLang="en-US" sz="2400" smtClean="0">
                <a:ea typeface="ＭＳ Ｐゴシック" pitchFamily="34" charset="-128"/>
              </a:rPr>
              <a:t>Search strategy evaluation</a:t>
            </a:r>
          </a:p>
          <a:p>
            <a:pPr lvl="1"/>
            <a:r>
              <a:rPr lang="en-US" altLang="en-US" sz="1800" smtClean="0">
                <a:ea typeface="ＭＳ Ｐゴシック" pitchFamily="34" charset="-128"/>
              </a:rPr>
              <a:t>Complete?  Time?  Space?  Optimal? </a:t>
            </a:r>
          </a:p>
          <a:p>
            <a:pPr lvl="1"/>
            <a:r>
              <a:rPr lang="en-US" altLang="en-US" sz="1800" smtClean="0">
                <a:ea typeface="ＭＳ Ｐゴシック" pitchFamily="34" charset="-128"/>
              </a:rPr>
              <a:t>Max branching (b), Solution depth (d), Max depth (m)</a:t>
            </a:r>
          </a:p>
          <a:p>
            <a:pPr lvl="1"/>
            <a:r>
              <a:rPr lang="en-US" altLang="en-US" sz="1800" smtClean="0">
                <a:ea typeface="ＭＳ Ｐゴシック" pitchFamily="34" charset="-128"/>
              </a:rPr>
              <a:t>(for UCS: C*: true cost to optimal goal; </a:t>
            </a:r>
            <a:r>
              <a:rPr lang="en-US" altLang="en-US" sz="1800" smtClean="0">
                <a:ea typeface="ＭＳ Ｐゴシック" pitchFamily="34" charset="-128"/>
                <a:sym typeface="Symbol" pitchFamily="18" charset="2"/>
              </a:rPr>
              <a:t> &gt; 0: minimum step cost)</a:t>
            </a:r>
            <a:endParaRPr lang="en-US" altLang="en-US" sz="1800" smtClean="0">
              <a:ea typeface="ＭＳ Ｐゴシック" pitchFamily="34" charset="-128"/>
            </a:endParaRPr>
          </a:p>
          <a:p>
            <a:pPr>
              <a:spcBef>
                <a:spcPts val="1800"/>
              </a:spcBef>
            </a:pPr>
            <a:r>
              <a:rPr lang="en-US" altLang="en-US" sz="2400" smtClean="0">
                <a:ea typeface="ＭＳ Ｐゴシック" pitchFamily="34" charset="-128"/>
              </a:rPr>
              <a:t>Search Strategy Components and Considerations</a:t>
            </a:r>
          </a:p>
          <a:p>
            <a:pPr lvl="1"/>
            <a:r>
              <a:rPr lang="en-US" altLang="en-US" sz="1800" smtClean="0">
                <a:ea typeface="ＭＳ Ｐゴシック" pitchFamily="34" charset="-128"/>
              </a:rPr>
              <a:t>Queue?  Goal Test when?  Tree search vs. Graph search?</a:t>
            </a:r>
          </a:p>
          <a:p>
            <a:pPr>
              <a:spcBef>
                <a:spcPts val="1800"/>
              </a:spcBef>
            </a:pPr>
            <a:r>
              <a:rPr lang="en-US" altLang="en-US" sz="2400" smtClean="0">
                <a:ea typeface="ＭＳ Ｐゴシック" pitchFamily="34" charset="-128"/>
              </a:rPr>
              <a:t>Various blind strategies:</a:t>
            </a:r>
          </a:p>
          <a:p>
            <a:pPr lvl="1"/>
            <a:r>
              <a:rPr lang="en-US" altLang="en-US" sz="1800" smtClean="0">
                <a:ea typeface="ＭＳ Ｐゴシック" pitchFamily="34" charset="-128"/>
              </a:rPr>
              <a:t>Breadth-first search</a:t>
            </a:r>
          </a:p>
          <a:p>
            <a:pPr lvl="1"/>
            <a:r>
              <a:rPr lang="en-US" altLang="en-US" sz="1800" smtClean="0">
                <a:ea typeface="ＭＳ Ｐゴシック" pitchFamily="34" charset="-128"/>
              </a:rPr>
              <a:t>Uniform-cost search</a:t>
            </a:r>
          </a:p>
          <a:p>
            <a:pPr lvl="1"/>
            <a:r>
              <a:rPr lang="en-US" altLang="en-US" sz="1800" smtClean="0">
                <a:ea typeface="ＭＳ Ｐゴシック" pitchFamily="34" charset="-128"/>
              </a:rPr>
              <a:t>Depth-first search</a:t>
            </a:r>
          </a:p>
          <a:p>
            <a:pPr lvl="1"/>
            <a:r>
              <a:rPr lang="en-US" altLang="en-US" sz="1800" smtClean="0">
                <a:ea typeface="ＭＳ Ｐゴシック" pitchFamily="34" charset="-128"/>
              </a:rPr>
              <a:t>Iterative deepening search (generally preferred)</a:t>
            </a:r>
          </a:p>
          <a:p>
            <a:pPr lvl="1"/>
            <a:r>
              <a:rPr lang="en-US" altLang="en-US" sz="1800" smtClean="0">
                <a:ea typeface="ＭＳ Ｐゴシック" pitchFamily="34" charset="-128"/>
              </a:rPr>
              <a:t>Bidirectional search (preferred if applicable)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2">
            <a:extLst>
              <a:ext uri="{28A0092B-C50C-407E-A947-70E740481C1C}">
                <a14:useLocalDpi xmlns:a14="http://schemas.microsoft.com/office/drawing/2010/main" val="0"/>
              </a:ext>
            </a:extLst>
          </a:blip>
          <a:srcRect l="14844" t="18750" r="3125" b="9375"/>
          <a:stretch>
            <a:fillRect/>
          </a:stretch>
        </p:blipFill>
        <p:spPr bwMode="auto">
          <a:xfrm>
            <a:off x="990600" y="1600200"/>
            <a:ext cx="7315200" cy="480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TextBox 1"/>
          <p:cNvSpPr txBox="1">
            <a:spLocks noChangeArrowheads="1"/>
          </p:cNvSpPr>
          <p:nvPr/>
        </p:nvSpPr>
        <p:spPr bwMode="auto">
          <a:xfrm>
            <a:off x="5943600" y="2286000"/>
            <a:ext cx="2084388" cy="36988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FF0000"/>
                </a:solidFill>
                <a:latin typeface="Arial" pitchFamily="34" charset="0"/>
              </a:rPr>
              <a:t>Goal test after pop</a:t>
            </a:r>
          </a:p>
        </p:txBody>
      </p:sp>
      <p:sp>
        <p:nvSpPr>
          <p:cNvPr id="3" name="Rectangle 2"/>
          <p:cNvSpPr/>
          <p:nvPr/>
        </p:nvSpPr>
        <p:spPr>
          <a:xfrm>
            <a:off x="1752600" y="2819400"/>
            <a:ext cx="6172200" cy="5032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821" name="Title 1"/>
          <p:cNvSpPr>
            <a:spLocks noGrp="1"/>
          </p:cNvSpPr>
          <p:nvPr>
            <p:ph type="title"/>
          </p:nvPr>
        </p:nvSpPr>
        <p:spPr>
          <a:xfrm>
            <a:off x="361950" y="88900"/>
            <a:ext cx="8153400" cy="1020763"/>
          </a:xfrm>
        </p:spPr>
        <p:txBody>
          <a:bodyPr/>
          <a:lstStyle/>
          <a:p>
            <a:r>
              <a:rPr lang="en-US" altLang="en-US" smtClean="0">
                <a:ea typeface="ＭＳ Ｐゴシック" pitchFamily="34" charset="-128"/>
              </a:rPr>
              <a:t>General tree search</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Summary</a:t>
            </a:r>
          </a:p>
        </p:txBody>
      </p:sp>
      <p:sp>
        <p:nvSpPr>
          <p:cNvPr id="97283" name="Rectangle 3"/>
          <p:cNvSpPr>
            <a:spLocks noGrp="1" noChangeArrowheads="1"/>
          </p:cNvSpPr>
          <p:nvPr>
            <p:ph idx="1"/>
          </p:nvPr>
        </p:nvSpPr>
        <p:spPr>
          <a:xfrm>
            <a:off x="347663" y="1058863"/>
            <a:ext cx="8686800" cy="5330825"/>
          </a:xfrm>
        </p:spPr>
        <p:txBody>
          <a:bodyPr/>
          <a:lstStyle/>
          <a:p>
            <a:pPr eaLnBrk="1" hangingPunct="1"/>
            <a:r>
              <a:rPr lang="en-US" altLang="en-US" sz="2400" smtClean="0">
                <a:ea typeface="ＭＳ Ｐゴシック" pitchFamily="34" charset="-128"/>
              </a:rPr>
              <a:t>Problem formulation usually requires abstracting away real-world details to define a state space that can feasibly be explored</a:t>
            </a:r>
          </a:p>
          <a:p>
            <a:pPr lvl="4" eaLnBrk="1" hangingPunct="1"/>
            <a:endParaRPr lang="en-US" altLang="en-US" sz="1600" smtClean="0">
              <a:ea typeface="ＭＳ Ｐゴシック" pitchFamily="34" charset="-128"/>
            </a:endParaRPr>
          </a:p>
          <a:p>
            <a:pPr eaLnBrk="1" hangingPunct="1"/>
            <a:r>
              <a:rPr lang="en-US" altLang="en-US" sz="2400" smtClean="0">
                <a:ea typeface="ＭＳ Ｐゴシック" pitchFamily="34" charset="-128"/>
              </a:rPr>
              <a:t>Variety of uninformed search strategies</a:t>
            </a:r>
          </a:p>
          <a:p>
            <a:pPr lvl="4" eaLnBrk="1" hangingPunct="1"/>
            <a:endParaRPr lang="en-US" altLang="en-US" sz="1600" smtClean="0">
              <a:ea typeface="ＭＳ Ｐゴシック" pitchFamily="34" charset="-128"/>
            </a:endParaRPr>
          </a:p>
          <a:p>
            <a:pPr eaLnBrk="1" hangingPunct="1"/>
            <a:r>
              <a:rPr lang="en-US" altLang="en-US" sz="2400" smtClean="0">
                <a:ea typeface="ＭＳ Ｐゴシック" pitchFamily="34" charset="-128"/>
              </a:rPr>
              <a:t>Iterative deepening search uses only linear space and not much more time than other uninformed algorithms</a:t>
            </a:r>
          </a:p>
        </p:txBody>
      </p:sp>
      <p:sp>
        <p:nvSpPr>
          <p:cNvPr id="97284" name="Rectangle 4"/>
          <p:cNvSpPr>
            <a:spLocks noChangeArrowheads="1"/>
          </p:cNvSpPr>
          <p:nvPr/>
        </p:nvSpPr>
        <p:spPr bwMode="auto">
          <a:xfrm>
            <a:off x="838200" y="5562600"/>
            <a:ext cx="62658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Tahoma" pitchFamily="34" charset="0"/>
                <a:hlinkClick r:id="rId3"/>
              </a:rPr>
              <a:t>http://www.cs.rmit.edu.au/AI-Search/Product/</a:t>
            </a:r>
            <a:endParaRPr lang="en-US" altLang="en-US" sz="1800">
              <a:latin typeface="Tahoma" pitchFamily="34" charset="0"/>
            </a:endParaRPr>
          </a:p>
          <a:p>
            <a:pPr eaLnBrk="1" hangingPunct="1">
              <a:spcBef>
                <a:spcPct val="0"/>
              </a:spcBef>
              <a:buClrTx/>
              <a:buFontTx/>
              <a:buNone/>
            </a:pPr>
            <a:r>
              <a:rPr lang="en-US" altLang="en-US" sz="1800">
                <a:latin typeface="Tahoma" pitchFamily="34" charset="0"/>
                <a:hlinkClick r:id="rId4"/>
              </a:rPr>
              <a:t>http://aima.cs.berkeley.edu/demos.html</a:t>
            </a:r>
            <a:r>
              <a:rPr lang="en-US" altLang="en-US" sz="1800">
                <a:latin typeface="Tahoma" pitchFamily="34" charset="0"/>
              </a:rPr>
              <a:t>   (for more demos)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61950" y="88900"/>
            <a:ext cx="8153400" cy="1020763"/>
          </a:xfrm>
        </p:spPr>
        <p:txBody>
          <a:bodyPr/>
          <a:lstStyle/>
          <a:p>
            <a:pPr eaLnBrk="1" hangingPunct="1"/>
            <a:r>
              <a:rPr lang="en-US" altLang="en-US" smtClean="0">
                <a:ea typeface="ＭＳ Ｐゴシック" pitchFamily="34" charset="-128"/>
              </a:rPr>
              <a:t>General graph search</a:t>
            </a:r>
          </a:p>
        </p:txBody>
      </p:sp>
      <p:pic>
        <p:nvPicPr>
          <p:cNvPr id="35843" name="Picture 4"/>
          <p:cNvPicPr>
            <a:picLocks noChangeAspect="1" noChangeArrowheads="1"/>
          </p:cNvPicPr>
          <p:nvPr/>
        </p:nvPicPr>
        <p:blipFill>
          <a:blip r:embed="rId2">
            <a:extLst>
              <a:ext uri="{28A0092B-C50C-407E-A947-70E740481C1C}">
                <a14:useLocalDpi xmlns:a14="http://schemas.microsoft.com/office/drawing/2010/main" val="0"/>
              </a:ext>
            </a:extLst>
          </a:blip>
          <a:srcRect l="14063" t="16667" r="3125" b="35417"/>
          <a:stretch>
            <a:fillRect/>
          </a:stretch>
        </p:blipFill>
        <p:spPr bwMode="auto">
          <a:xfrm>
            <a:off x="609600" y="1712913"/>
            <a:ext cx="80772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562100" y="3505200"/>
            <a:ext cx="67437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845" name="TextBox 7"/>
          <p:cNvSpPr txBox="1">
            <a:spLocks noChangeArrowheads="1"/>
          </p:cNvSpPr>
          <p:nvPr/>
        </p:nvSpPr>
        <p:spPr bwMode="auto">
          <a:xfrm>
            <a:off x="6218238" y="2952750"/>
            <a:ext cx="2295525" cy="40005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000">
                <a:solidFill>
                  <a:srgbClr val="FF0000"/>
                </a:solidFill>
                <a:latin typeface="Arial" pitchFamily="34" charset="0"/>
              </a:rPr>
              <a:t>Goal test after pop</a:t>
            </a:r>
          </a:p>
        </p:txBody>
      </p:sp>
      <p:cxnSp>
        <p:nvCxnSpPr>
          <p:cNvPr id="3" name="Straight Connector 2"/>
          <p:cNvCxnSpPr/>
          <p:nvPr/>
        </p:nvCxnSpPr>
        <p:spPr>
          <a:xfrm>
            <a:off x="1562100" y="4389120"/>
            <a:ext cx="34671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750" y="1371600"/>
            <a:ext cx="924083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6" name="Title 1"/>
          <p:cNvSpPr>
            <a:spLocks noGrp="1"/>
          </p:cNvSpPr>
          <p:nvPr>
            <p:ph type="title"/>
          </p:nvPr>
        </p:nvSpPr>
        <p:spPr>
          <a:xfrm>
            <a:off x="361950" y="88900"/>
            <a:ext cx="8153400" cy="1020763"/>
          </a:xfrm>
        </p:spPr>
        <p:txBody>
          <a:bodyPr/>
          <a:lstStyle/>
          <a:p>
            <a:pPr eaLnBrk="1" hangingPunct="1"/>
            <a:r>
              <a:rPr lang="en-US" altLang="en-US" smtClean="0">
                <a:ea typeface="ＭＳ Ｐゴシック" pitchFamily="34" charset="-128"/>
              </a:rPr>
              <a:t>Breadth-first graph search</a:t>
            </a:r>
          </a:p>
        </p:txBody>
      </p:sp>
      <p:sp>
        <p:nvSpPr>
          <p:cNvPr id="7" name="Rectangle 6"/>
          <p:cNvSpPr/>
          <p:nvPr/>
        </p:nvSpPr>
        <p:spPr>
          <a:xfrm>
            <a:off x="1600200" y="4267200"/>
            <a:ext cx="70866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869" name="TextBox 7"/>
          <p:cNvSpPr txBox="1">
            <a:spLocks noChangeArrowheads="1"/>
          </p:cNvSpPr>
          <p:nvPr/>
        </p:nvSpPr>
        <p:spPr bwMode="auto">
          <a:xfrm>
            <a:off x="6629400" y="3790950"/>
            <a:ext cx="2636838" cy="40005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000">
                <a:solidFill>
                  <a:srgbClr val="FF0000"/>
                </a:solidFill>
                <a:latin typeface="Arial" pitchFamily="34" charset="0"/>
              </a:rPr>
              <a:t>Goal test before push</a:t>
            </a:r>
          </a:p>
        </p:txBody>
      </p:sp>
      <p:cxnSp>
        <p:nvCxnSpPr>
          <p:cNvPr id="6" name="Straight Connector 5"/>
          <p:cNvCxnSpPr/>
          <p:nvPr/>
        </p:nvCxnSpPr>
        <p:spPr>
          <a:xfrm>
            <a:off x="3962400" y="4876800"/>
            <a:ext cx="107076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10;\pagestyle{empty}&#10;&#10;\begin{document}&#10;$$\sum_{n=1}^{\infty} 2^{-n} = 1$$&#10;&#10;\end{document}"/>
  <p:tag name="FILENAME" val="TP_tmp"/>
  <p:tag name="FORMAT" val="pngmono"/>
  <p:tag name="RES" val="600"/>
  <p:tag name="BLEND" val="0"/>
  <p:tag name="TRANSPARENT" val="0"/>
  <p:tag name="TBUG" val="0"/>
  <p:tag name="ALLOWFS" val="0"/>
  <p:tag name="ORIGWIDTH" val="51"/>
  <p:tag name="PICTUREFILESIZE" val="1271"/>
</p:tagLst>
</file>

<file path=ppt/theme/theme1.xml><?xml version="1.0" encoding="utf-8"?>
<a:theme xmlns:a="http://schemas.openxmlformats.org/drawingml/2006/main" name="atiCla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tiCla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TI Fu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5393</TotalTime>
  <Words>3819</Words>
  <Application>Microsoft Office PowerPoint</Application>
  <PresentationFormat>On-screen Show (4:3)</PresentationFormat>
  <Paragraphs>940</Paragraphs>
  <Slides>70</Slides>
  <Notes>43</Notes>
  <HiddenSlides>9</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70</vt:i4>
      </vt:variant>
    </vt:vector>
  </HeadingPairs>
  <TitlesOfParts>
    <vt:vector size="74" baseType="lpstr">
      <vt:lpstr>atiClass</vt:lpstr>
      <vt:lpstr>1_atiClass</vt:lpstr>
      <vt:lpstr>ATI Full</vt:lpstr>
      <vt:lpstr>Bitmap Image</vt:lpstr>
      <vt:lpstr>Uninformed Search</vt:lpstr>
      <vt:lpstr>Uninformed search strategies</vt:lpstr>
      <vt:lpstr>Search strategy evaluation</vt:lpstr>
      <vt:lpstr>Uninformed search design choices</vt:lpstr>
      <vt:lpstr>Queue for Frontier</vt:lpstr>
      <vt:lpstr>When to do goal test?</vt:lpstr>
      <vt:lpstr>General tree search</vt:lpstr>
      <vt:lpstr>General graph search</vt:lpstr>
      <vt:lpstr>Breadth-first graph search</vt:lpstr>
      <vt:lpstr>Uniform cost search</vt:lpstr>
      <vt:lpstr>Depth-limited search &amp; IDS</vt:lpstr>
      <vt:lpstr>Checking for identical nodes</vt:lpstr>
      <vt:lpstr>Checking for search being in a loop</vt:lpstr>
      <vt:lpstr>When to do Goal-Test?  Summary</vt:lpstr>
      <vt:lpstr>PowerPoint Presentation</vt:lpstr>
      <vt:lpstr>Breadth-first search</vt:lpstr>
      <vt:lpstr>Breadth-first search</vt:lpstr>
      <vt:lpstr>Breadth-first search</vt:lpstr>
      <vt:lpstr>Breadth-first search</vt:lpstr>
      <vt:lpstr>Breadth-first search</vt:lpstr>
      <vt:lpstr>Breadth-first search</vt:lpstr>
      <vt:lpstr>PowerPoint Presentation</vt:lpstr>
      <vt:lpstr>Example: Map Navigation</vt:lpstr>
      <vt:lpstr>Initial BFS Search Tree</vt:lpstr>
      <vt:lpstr>Cycles and re-expansion</vt:lpstr>
      <vt:lpstr>Cycles and re-expansion</vt:lpstr>
      <vt:lpstr>Properties of breadth-first search</vt:lpstr>
      <vt:lpstr>BFS: Time &amp; Memory Costs</vt:lpstr>
      <vt:lpstr>PowerPoint Presentation</vt:lpstr>
      <vt:lpstr>Uniform-cost search</vt:lpstr>
      <vt:lpstr>Uniform-cost search</vt:lpstr>
      <vt:lpstr>Uniform-cost search</vt:lpstr>
      <vt:lpstr>Ex: Uniform-cost search</vt:lpstr>
      <vt:lpstr>Ex: Uniform-cost search</vt:lpstr>
      <vt:lpstr>Ex: Uniform-cost search</vt:lpstr>
      <vt:lpstr>Ex: Uniform-cost search</vt:lpstr>
      <vt:lpstr>Ex: Uniform-cost search</vt:lpstr>
      <vt:lpstr>Ex: Uniform-cost search</vt:lpstr>
      <vt:lpstr>Ex: Uniform-cost search</vt:lpstr>
      <vt:lpstr>Ex: Uniform-cost search</vt:lpstr>
      <vt:lpstr>Ex: Uniform-cost search</vt:lpstr>
      <vt:lpstr>Ex: Uniform-cost search</vt:lpstr>
      <vt:lpstr>PowerPoint Presentation</vt:lpstr>
      <vt:lpstr>Uniform cost search</vt:lpstr>
      <vt:lpstr>PowerPoint Presentation</vt:lpstr>
      <vt:lpstr>Depth-first search</vt:lpstr>
      <vt:lpstr>Depth-first search</vt:lpstr>
      <vt:lpstr>Depth-first search</vt:lpstr>
      <vt:lpstr>Depth-first search</vt:lpstr>
      <vt:lpstr>Depth-first search</vt:lpstr>
      <vt:lpstr>Depth-first search</vt:lpstr>
      <vt:lpstr>Depth-first search</vt:lpstr>
      <vt:lpstr>Depth-first search</vt:lpstr>
      <vt:lpstr>Depth-first search</vt:lpstr>
      <vt:lpstr>Depth-first search</vt:lpstr>
      <vt:lpstr>Properties of depth-first search</vt:lpstr>
      <vt:lpstr>PowerPoint Presentation</vt:lpstr>
      <vt:lpstr>Iterative Deepening Search</vt:lpstr>
      <vt:lpstr>Iterative Deepening Search,   L=0</vt:lpstr>
      <vt:lpstr>Iterative Deepening Search,   L=1</vt:lpstr>
      <vt:lpstr>Iterative Deepening Search,   L=2</vt:lpstr>
      <vt:lpstr>Iterative Deepening Search,   L=3</vt:lpstr>
      <vt:lpstr>Iterative Deepening Search</vt:lpstr>
      <vt:lpstr>Properties of iterative deepening search</vt:lpstr>
      <vt:lpstr>PowerPoint Presentation</vt:lpstr>
      <vt:lpstr>Bidirectional Search</vt:lpstr>
      <vt:lpstr>Bi-Directional Search</vt:lpstr>
      <vt:lpstr>Summary of algorithms</vt:lpstr>
      <vt:lpstr>You should know…</vt:lpstr>
      <vt:lpstr>Summary</vt:lpstr>
    </vt:vector>
  </TitlesOfParts>
  <Company>AI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Space Representations and Search Algorithms</dc:title>
  <dc:creator>Alexander Ihler;Lathrop,Richard</dc:creator>
  <cp:lastModifiedBy>Lathrop,Richard</cp:lastModifiedBy>
  <cp:revision>110</cp:revision>
  <cp:lastPrinted>2016-09-27T18:13:06Z</cp:lastPrinted>
  <dcterms:created xsi:type="dcterms:W3CDTF">2009-01-05T20:01:04Z</dcterms:created>
  <dcterms:modified xsi:type="dcterms:W3CDTF">2018-03-06T23:46:15Z</dcterms:modified>
</cp:coreProperties>
</file>