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4179" r:id="rId3"/>
  </p:sldMasterIdLst>
  <p:notesMasterIdLst>
    <p:notesMasterId r:id="rId74"/>
  </p:notesMasterIdLst>
  <p:sldIdLst>
    <p:sldId id="285" r:id="rId4"/>
    <p:sldId id="388" r:id="rId5"/>
    <p:sldId id="389" r:id="rId6"/>
    <p:sldId id="390" r:id="rId7"/>
    <p:sldId id="391" r:id="rId8"/>
    <p:sldId id="392" r:id="rId9"/>
    <p:sldId id="393" r:id="rId10"/>
    <p:sldId id="394" r:id="rId11"/>
    <p:sldId id="395" r:id="rId12"/>
    <p:sldId id="396" r:id="rId13"/>
    <p:sldId id="397" r:id="rId14"/>
    <p:sldId id="451" r:id="rId15"/>
    <p:sldId id="452" r:id="rId16"/>
    <p:sldId id="398" r:id="rId17"/>
    <p:sldId id="423" r:id="rId18"/>
    <p:sldId id="300" r:id="rId19"/>
    <p:sldId id="399" r:id="rId20"/>
    <p:sldId id="400" r:id="rId21"/>
    <p:sldId id="401" r:id="rId22"/>
    <p:sldId id="402" r:id="rId23"/>
    <p:sldId id="403" r:id="rId24"/>
    <p:sldId id="404" r:id="rId25"/>
    <p:sldId id="304" r:id="rId26"/>
    <p:sldId id="305" r:id="rId27"/>
    <p:sldId id="386" r:id="rId28"/>
    <p:sldId id="387" r:id="rId29"/>
    <p:sldId id="405" r:id="rId30"/>
    <p:sldId id="310" r:id="rId31"/>
    <p:sldId id="422" r:id="rId32"/>
    <p:sldId id="406" r:id="rId33"/>
    <p:sldId id="446"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4" r:id="rId49"/>
    <p:sldId id="425" r:id="rId50"/>
    <p:sldId id="426" r:id="rId51"/>
    <p:sldId id="427" r:id="rId52"/>
    <p:sldId id="428" r:id="rId53"/>
    <p:sldId id="429" r:id="rId54"/>
    <p:sldId id="430" r:id="rId55"/>
    <p:sldId id="431" r:id="rId56"/>
    <p:sldId id="432" r:id="rId57"/>
    <p:sldId id="433" r:id="rId58"/>
    <p:sldId id="447" r:id="rId59"/>
    <p:sldId id="442" r:id="rId60"/>
    <p:sldId id="448" r:id="rId61"/>
    <p:sldId id="436" r:id="rId62"/>
    <p:sldId id="437" r:id="rId63"/>
    <p:sldId id="438" r:id="rId64"/>
    <p:sldId id="439" r:id="rId65"/>
    <p:sldId id="440" r:id="rId66"/>
    <p:sldId id="449" r:id="rId67"/>
    <p:sldId id="445" r:id="rId68"/>
    <p:sldId id="357" r:id="rId69"/>
    <p:sldId id="358" r:id="rId70"/>
    <p:sldId id="443" r:id="rId71"/>
    <p:sldId id="450" r:id="rId72"/>
    <p:sldId id="444" r:id="rId7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7" d="100"/>
          <a:sy n="117" d="100"/>
        </p:scale>
        <p:origin x="-1452" y="-102"/>
      </p:cViewPr>
      <p:guideLst>
        <p:guide orient="horz" pos="2160"/>
        <p:guide pos="2880"/>
      </p:guideLst>
    </p:cSldViewPr>
  </p:slideViewPr>
  <p:outlineViewPr>
    <p:cViewPr>
      <p:scale>
        <a:sx n="33" d="100"/>
        <a:sy n="33" d="100"/>
      </p:scale>
      <p:origin x="0" y="74"/>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8" Type="http://schemas.openxmlformats.org/officeDocument/2006/relationships/slide" Target="slides/slide66.xml"/><Relationship Id="rId3" Type="http://schemas.openxmlformats.org/officeDocument/2006/relationships/slide" Target="slides/slide17.xml"/><Relationship Id="rId7"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20.xml"/><Relationship Id="rId5" Type="http://schemas.openxmlformats.org/officeDocument/2006/relationships/slide" Target="slides/slide19.xml"/><Relationship Id="rId4"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8B0E59-C213-46EB-97EF-A1AFA1353665}" type="slidenum">
              <a:rPr lang="en-US" altLang="en-US"/>
              <a:pPr>
                <a:defRPr/>
              </a:pPr>
              <a:t>‹#›</a:t>
            </a:fld>
            <a:endParaRPr lang="en-US" altLang="en-US"/>
          </a:p>
        </p:txBody>
      </p:sp>
    </p:spTree>
    <p:extLst>
      <p:ext uri="{BB962C8B-B14F-4D97-AF65-F5344CB8AC3E}">
        <p14:creationId xmlns:p14="http://schemas.microsoft.com/office/powerpoint/2010/main" val="3497741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E49BE54-5846-447D-85EE-87CFCC86CDA7}" type="slidenum">
              <a:rPr lang="en-US" altLang="en-US" smtClean="0">
                <a:latin typeface="Arial" pitchFamily="34" charset="0"/>
              </a:rPr>
              <a:pPr eaLnBrk="1" hangingPunct="1">
                <a:spcBef>
                  <a:spcPct val="0"/>
                </a:spcBef>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DD38E6F-2F30-4304-AF8B-5CCE2E01A397}" type="slidenum">
              <a:rPr lang="en-US" altLang="en-US" smtClean="0">
                <a:latin typeface="Arial" pitchFamily="34" charset="0"/>
              </a:rPr>
              <a:pPr eaLnBrk="1" hangingPunct="1">
                <a:spcBef>
                  <a:spcPct val="0"/>
                </a:spcBef>
              </a:pPr>
              <a:t>22</a:t>
            </a:fld>
            <a:endParaRPr lang="en-US" alt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571EFD9-9D07-43EA-A360-DC0E7B7B77AF}" type="slidenum">
              <a:rPr lang="en-US" altLang="en-US" smtClean="0">
                <a:latin typeface="Arial" pitchFamily="34" charset="0"/>
              </a:rPr>
              <a:pPr eaLnBrk="1" hangingPunct="1">
                <a:spcBef>
                  <a:spcPct val="0"/>
                </a:spcBef>
              </a:pPr>
              <a:t>27</a:t>
            </a:fld>
            <a:endParaRPr lang="en-US" alt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2A90E927-5398-4086-AD33-CB2EEAB7A12E}" type="slidenum">
              <a:rPr lang="en-US" altLang="en-US" smtClean="0">
                <a:latin typeface="Arial" pitchFamily="34" charset="0"/>
              </a:rPr>
              <a:pPr eaLnBrk="1" hangingPunct="1">
                <a:spcBef>
                  <a:spcPct val="0"/>
                </a:spcBef>
              </a:pPr>
              <a:t>30</a:t>
            </a:fld>
            <a:endParaRPr lang="en-US" alt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6191DA8-00EB-4B0C-A4B7-DC66E6347134}" type="slidenum">
              <a:rPr lang="en-US" altLang="en-US" smtClean="0">
                <a:latin typeface="Arial" pitchFamily="34" charset="0"/>
              </a:rPr>
              <a:pPr eaLnBrk="1" hangingPunct="1">
                <a:spcBef>
                  <a:spcPct val="0"/>
                </a:spcBef>
              </a:pPr>
              <a:t>2</a:t>
            </a:fld>
            <a:endParaRPr lang="en-US" alt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410937D-2F87-474B-AE1C-F52474755B61}" type="slidenum">
              <a:rPr lang="en-US" altLang="en-US" smtClean="0">
                <a:latin typeface="Arial" pitchFamily="34" charset="0"/>
              </a:rPr>
              <a:pPr eaLnBrk="1" hangingPunct="1">
                <a:spcBef>
                  <a:spcPct val="0"/>
                </a:spcBef>
              </a:pPr>
              <a:t>31</a:t>
            </a:fld>
            <a:endParaRPr lang="en-US" alt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b^(d+1); compare to BFS, O(b^d) because goal test when generated; waiting until expanded means one more level of generated nodes before finishing.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E63763A-0065-408B-B0E5-A55FA49A5209}" type="slidenum">
              <a:rPr lang="en-US" altLang="en-US" smtClean="0">
                <a:latin typeface="Arial" pitchFamily="34" charset="0"/>
              </a:rPr>
              <a:pPr eaLnBrk="1" hangingPunct="1">
                <a:spcBef>
                  <a:spcPct val="0"/>
                </a:spcBef>
              </a:pPr>
              <a:t>43</a:t>
            </a:fld>
            <a:endParaRPr lang="en-US" altLang="en-US"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4C1F86F-B456-43D5-A348-C2CEC184BB1D}" type="slidenum">
              <a:rPr lang="en-US" altLang="en-US" smtClean="0">
                <a:latin typeface="Arial" pitchFamily="34" charset="0"/>
              </a:rPr>
              <a:pPr eaLnBrk="1" hangingPunct="1">
                <a:spcBef>
                  <a:spcPct val="0"/>
                </a:spcBef>
              </a:pPr>
              <a:t>46</a:t>
            </a:fld>
            <a:endParaRPr lang="en-US" altLang="en-US"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04EF836-AB1E-44B1-A18E-6D1F4931A0BF}" type="slidenum">
              <a:rPr lang="en-US" altLang="en-US" smtClean="0">
                <a:latin typeface="Arial" pitchFamily="34" charset="0"/>
              </a:rPr>
              <a:pPr eaLnBrk="1" hangingPunct="1">
                <a:spcBef>
                  <a:spcPct val="0"/>
                </a:spcBef>
              </a:pPr>
              <a:t>47</a:t>
            </a:fld>
            <a:endParaRPr lang="en-US" altLang="en-US"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E3039BA-EA9E-41D8-BA8C-1A7849CADDE6}" type="slidenum">
              <a:rPr lang="en-US" altLang="en-US" smtClean="0">
                <a:latin typeface="Arial" pitchFamily="34" charset="0"/>
              </a:rPr>
              <a:pPr eaLnBrk="1" hangingPunct="1">
                <a:spcBef>
                  <a:spcPct val="0"/>
                </a:spcBef>
              </a:pPr>
              <a:t>48</a:t>
            </a:fld>
            <a:endParaRPr lang="en-US" altLang="en-US"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A6B651A-2FF3-4F78-9459-3A2EDEC2391F}" type="slidenum">
              <a:rPr lang="en-US" altLang="en-US" smtClean="0">
                <a:latin typeface="Arial" pitchFamily="34" charset="0"/>
              </a:rPr>
              <a:pPr eaLnBrk="1" hangingPunct="1">
                <a:spcBef>
                  <a:spcPct val="0"/>
                </a:spcBef>
              </a:pPr>
              <a:t>49</a:t>
            </a:fld>
            <a:endParaRPr lang="en-US" alt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54E7BAA-0D8F-45AC-8B81-DECFADC9265B}" type="slidenum">
              <a:rPr lang="en-US" altLang="en-US" smtClean="0">
                <a:latin typeface="Arial" pitchFamily="34" charset="0"/>
              </a:rPr>
              <a:pPr eaLnBrk="1" hangingPunct="1">
                <a:spcBef>
                  <a:spcPct val="0"/>
                </a:spcBef>
              </a:pPr>
              <a:t>50</a:t>
            </a:fld>
            <a:endParaRPr lang="en-US" altLang="en-US"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EFD770B-78CC-47E0-9BD7-DB9F54F59E11}" type="slidenum">
              <a:rPr lang="en-US" altLang="en-US" smtClean="0">
                <a:latin typeface="Arial" pitchFamily="34" charset="0"/>
              </a:rPr>
              <a:pPr eaLnBrk="1" hangingPunct="1">
                <a:spcBef>
                  <a:spcPct val="0"/>
                </a:spcBef>
              </a:pPr>
              <a:t>51</a:t>
            </a:fld>
            <a:endParaRPr lang="en-US" altLang="en-US"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467BF04-7B3B-4A95-B0E1-F73209ED8B73}" type="slidenum">
              <a:rPr lang="en-US" altLang="en-US" smtClean="0">
                <a:latin typeface="Arial" pitchFamily="34" charset="0"/>
              </a:rPr>
              <a:pPr eaLnBrk="1" hangingPunct="1">
                <a:spcBef>
                  <a:spcPct val="0"/>
                </a:spcBef>
              </a:pPr>
              <a:t>52</a:t>
            </a:fld>
            <a:endParaRPr lang="en-US" altLang="en-US"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C5A23C9C-BF09-4BD3-AF6B-687FE86F022B}" type="slidenum">
              <a:rPr lang="en-US" altLang="en-US" smtClean="0">
                <a:latin typeface="Arial" pitchFamily="34" charset="0"/>
              </a:rPr>
              <a:pPr eaLnBrk="1" hangingPunct="1">
                <a:spcBef>
                  <a:spcPct val="0"/>
                </a:spcBef>
              </a:pPr>
              <a:t>53</a:t>
            </a:fld>
            <a:endParaRPr lang="en-US" altLang="en-US"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FDDAE8D-34AF-425C-B83A-B18E4791DF39}" type="slidenum">
              <a:rPr lang="en-US" altLang="en-US" smtClean="0">
                <a:latin typeface="Arial" pitchFamily="34" charset="0"/>
              </a:rPr>
              <a:pPr eaLnBrk="1" hangingPunct="1">
                <a:spcBef>
                  <a:spcPct val="0"/>
                </a:spcBef>
              </a:pPr>
              <a:t>3</a:t>
            </a:fld>
            <a:endParaRPr lang="en-US" alt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6405C32-6CB1-412A-9846-C5AC3C9A14D2}" type="slidenum">
              <a:rPr lang="en-US" altLang="en-US" smtClean="0">
                <a:latin typeface="Arial" pitchFamily="34" charset="0"/>
              </a:rPr>
              <a:pPr eaLnBrk="1" hangingPunct="1">
                <a:spcBef>
                  <a:spcPct val="0"/>
                </a:spcBef>
              </a:pPr>
              <a:t>54</a:t>
            </a:fld>
            <a:endParaRPr lang="en-US" altLang="en-US"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0DAB1B5-05B1-4939-B508-81B042216CB3}" type="slidenum">
              <a:rPr lang="en-US" altLang="en-US" smtClean="0">
                <a:latin typeface="Arial" pitchFamily="34" charset="0"/>
              </a:rPr>
              <a:pPr eaLnBrk="1" hangingPunct="1">
                <a:spcBef>
                  <a:spcPct val="0"/>
                </a:spcBef>
              </a:pPr>
              <a:t>55</a:t>
            </a:fld>
            <a:endParaRPr lang="en-US" alt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B5B9AE7-D959-4126-900A-9B3CC3CF9B5E}" type="slidenum">
              <a:rPr lang="en-US" altLang="en-US" smtClean="0">
                <a:latin typeface="Arial" pitchFamily="34" charset="0"/>
              </a:rPr>
              <a:pPr eaLnBrk="1" hangingPunct="1">
                <a:spcBef>
                  <a:spcPct val="0"/>
                </a:spcBef>
              </a:pPr>
              <a:t>56</a:t>
            </a:fld>
            <a:endParaRPr lang="en-US" altLang="en-US"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5A96825-F6D1-4677-92B3-379CAE163DBC}" type="slidenum">
              <a:rPr lang="en-US" altLang="en-US" smtClean="0">
                <a:latin typeface="Arial" pitchFamily="34" charset="0"/>
              </a:rPr>
              <a:pPr eaLnBrk="1" hangingPunct="1">
                <a:spcBef>
                  <a:spcPct val="0"/>
                </a:spcBef>
              </a:pPr>
              <a:t>59</a:t>
            </a:fld>
            <a:endParaRPr lang="en-US" alt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D151728-AB56-4205-ADE9-BF36BFDD8DE5}" type="slidenum">
              <a:rPr lang="en-US" altLang="en-US" smtClean="0">
                <a:latin typeface="Arial" pitchFamily="34" charset="0"/>
              </a:rPr>
              <a:pPr eaLnBrk="1" hangingPunct="1">
                <a:spcBef>
                  <a:spcPct val="0"/>
                </a:spcBef>
              </a:pPr>
              <a:t>60</a:t>
            </a:fld>
            <a:endParaRPr lang="en-US" alt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68EA4512-9DC6-445F-8985-AE1F3BE8CE91}" type="slidenum">
              <a:rPr lang="en-US" altLang="en-US" smtClean="0">
                <a:latin typeface="Arial" pitchFamily="34" charset="0"/>
              </a:rPr>
              <a:pPr eaLnBrk="1" hangingPunct="1">
                <a:spcBef>
                  <a:spcPct val="0"/>
                </a:spcBef>
              </a:pPr>
              <a:t>61</a:t>
            </a:fld>
            <a:endParaRPr lang="en-US" alt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4F479D5-C145-4246-9907-81090566EF14}" type="slidenum">
              <a:rPr lang="en-US" altLang="en-US" smtClean="0">
                <a:latin typeface="Arial" pitchFamily="34" charset="0"/>
              </a:rPr>
              <a:pPr eaLnBrk="1" hangingPunct="1">
                <a:spcBef>
                  <a:spcPct val="0"/>
                </a:spcBef>
              </a:pPr>
              <a:t>62</a:t>
            </a:fld>
            <a:endParaRPr lang="en-US" alt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000F97A-4984-4726-8A16-A112663286CE}" type="slidenum">
              <a:rPr lang="en-US" altLang="en-US" smtClean="0">
                <a:latin typeface="Arial" pitchFamily="34" charset="0"/>
              </a:rPr>
              <a:pPr eaLnBrk="1" hangingPunct="1">
                <a:spcBef>
                  <a:spcPct val="0"/>
                </a:spcBef>
              </a:pPr>
              <a:t>63</a:t>
            </a:fld>
            <a:endParaRPr lang="en-US" altLang="en-US" smtClean="0">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82B236D-3010-44DC-BD97-C3C0A3B0251E}" type="slidenum">
              <a:rPr lang="en-US" altLang="en-US" smtClean="0">
                <a:latin typeface="Arial" pitchFamily="34" charset="0"/>
              </a:rPr>
              <a:pPr eaLnBrk="1" hangingPunct="1">
                <a:spcBef>
                  <a:spcPct val="0"/>
                </a:spcBef>
              </a:pPr>
              <a:t>64</a:t>
            </a:fld>
            <a:endParaRPr lang="en-US" altLang="en-US"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194FBB1-71E8-4E69-9494-409163355DAD}" type="slidenum">
              <a:rPr lang="en-US" altLang="en-US" smtClean="0">
                <a:latin typeface="Arial" pitchFamily="34" charset="0"/>
              </a:rPr>
              <a:pPr eaLnBrk="1" hangingPunct="1">
                <a:spcBef>
                  <a:spcPct val="0"/>
                </a:spcBef>
              </a:pPr>
              <a:t>4</a:t>
            </a:fld>
            <a:endParaRPr lang="en-US" alt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B144547-E822-4916-A1E2-A6574E93524A}" type="slidenum">
              <a:rPr lang="en-US" altLang="en-US" smtClean="0">
                <a:latin typeface="Arial" pitchFamily="34" charset="0"/>
              </a:rPr>
              <a:pPr eaLnBrk="1" hangingPunct="1">
                <a:spcBef>
                  <a:spcPct val="0"/>
                </a:spcBef>
              </a:pPr>
              <a:t>68</a:t>
            </a:fld>
            <a:endParaRPr lang="en-US" altLang="en-US"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87E0B3E-A587-4DC4-BB8D-A7899948C5EE}" type="slidenum">
              <a:rPr lang="en-US" altLang="en-US" smtClean="0">
                <a:latin typeface="Arial" pitchFamily="34" charset="0"/>
              </a:rPr>
              <a:pPr eaLnBrk="1" hangingPunct="1">
                <a:spcBef>
                  <a:spcPct val="0"/>
                </a:spcBef>
              </a:pPr>
              <a:t>69</a:t>
            </a:fld>
            <a:endParaRPr lang="en-US" altLang="en-US"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011F2B0-AFE9-41E3-87D6-957B58A7448E}" type="slidenum">
              <a:rPr lang="en-US" altLang="en-US" smtClean="0">
                <a:latin typeface="Arial" pitchFamily="34" charset="0"/>
              </a:rPr>
              <a:pPr eaLnBrk="1" hangingPunct="1">
                <a:spcBef>
                  <a:spcPct val="0"/>
                </a:spcBef>
              </a:pPr>
              <a:t>70</a:t>
            </a:fld>
            <a:endParaRPr lang="en-US" altLang="en-US"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689B9B2-29F0-4975-932E-146FE60C9B75}" type="slidenum">
              <a:rPr lang="en-US" altLang="en-US" smtClean="0">
                <a:latin typeface="Arial" pitchFamily="34" charset="0"/>
              </a:rPr>
              <a:pPr eaLnBrk="1" hangingPunct="1">
                <a:spcBef>
                  <a:spcPct val="0"/>
                </a:spcBef>
              </a:pPr>
              <a:t>10</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5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36416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38200"/>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3975"/>
            <a:ext cx="6400800" cy="23622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C98112F-0D74-4403-94A1-B192F21D53E3}" type="slidenum">
              <a:rPr lang="en-US" altLang="en-US"/>
              <a:pPr>
                <a:defRPr/>
              </a:pPr>
              <a:t>‹#›</a:t>
            </a:fld>
            <a:endParaRPr lang="en-US" altLang="en-US"/>
          </a:p>
        </p:txBody>
      </p:sp>
    </p:spTree>
    <p:extLst>
      <p:ext uri="{BB962C8B-B14F-4D97-AF65-F5344CB8AC3E}">
        <p14:creationId xmlns:p14="http://schemas.microsoft.com/office/powerpoint/2010/main" val="184494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D820251-2F5F-4811-B0A8-F221631DF534}" type="slidenum">
              <a:rPr lang="en-US" altLang="en-US"/>
              <a:pPr>
                <a:defRPr/>
              </a:pPr>
              <a:t>‹#›</a:t>
            </a:fld>
            <a:endParaRPr lang="en-US" altLang="en-US"/>
          </a:p>
        </p:txBody>
      </p:sp>
    </p:spTree>
    <p:extLst>
      <p:ext uri="{BB962C8B-B14F-4D97-AF65-F5344CB8AC3E}">
        <p14:creationId xmlns:p14="http://schemas.microsoft.com/office/powerpoint/2010/main" val="130603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ECD652-03CA-46EE-BB09-A98DFB2DC622}" type="slidenum">
              <a:rPr lang="en-US" altLang="en-US"/>
              <a:pPr>
                <a:defRPr/>
              </a:pPr>
              <a:t>‹#›</a:t>
            </a:fld>
            <a:endParaRPr lang="en-US" altLang="en-US"/>
          </a:p>
        </p:txBody>
      </p:sp>
    </p:spTree>
    <p:extLst>
      <p:ext uri="{BB962C8B-B14F-4D97-AF65-F5344CB8AC3E}">
        <p14:creationId xmlns:p14="http://schemas.microsoft.com/office/powerpoint/2010/main" val="305684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EA79DD4-CC27-4A78-B398-BEFF1AACF6A8}" type="slidenum">
              <a:rPr lang="en-US" altLang="en-US"/>
              <a:pPr>
                <a:defRPr/>
              </a:pPr>
              <a:t>‹#›</a:t>
            </a:fld>
            <a:endParaRPr lang="en-US" altLang="en-US"/>
          </a:p>
        </p:txBody>
      </p:sp>
    </p:spTree>
    <p:extLst>
      <p:ext uri="{BB962C8B-B14F-4D97-AF65-F5344CB8AC3E}">
        <p14:creationId xmlns:p14="http://schemas.microsoft.com/office/powerpoint/2010/main" val="179371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3810000" cy="4953000"/>
          </a:xfrm>
        </p:spPr>
        <p:txBody>
          <a:bodyPr/>
          <a:lstStyle/>
          <a:p>
            <a:pPr lvl="0"/>
            <a:endParaRPr lang="en-US" noProof="0"/>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77990693-AD0B-4306-95F3-D71AA62B3920}" type="slidenum">
              <a:rPr lang="en-US" altLang="en-US"/>
              <a:pPr>
                <a:defRPr/>
              </a:pPr>
              <a:t>‹#›</a:t>
            </a:fld>
            <a:endParaRPr lang="en-US" altLang="en-US"/>
          </a:p>
        </p:txBody>
      </p:sp>
    </p:spTree>
    <p:extLst>
      <p:ext uri="{BB962C8B-B14F-4D97-AF65-F5344CB8AC3E}">
        <p14:creationId xmlns:p14="http://schemas.microsoft.com/office/powerpoint/2010/main" val="111295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5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2943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38200"/>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3975"/>
            <a:ext cx="6400800" cy="23622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6AADF02-ABAE-4806-B7CC-C3C4BBDAA8A7}" type="slidenum">
              <a:rPr lang="en-US" altLang="en-US"/>
              <a:pPr>
                <a:defRPr/>
              </a:pPr>
              <a:t>‹#›</a:t>
            </a:fld>
            <a:endParaRPr lang="en-US" altLang="en-US"/>
          </a:p>
        </p:txBody>
      </p:sp>
    </p:spTree>
    <p:extLst>
      <p:ext uri="{BB962C8B-B14F-4D97-AF65-F5344CB8AC3E}">
        <p14:creationId xmlns:p14="http://schemas.microsoft.com/office/powerpoint/2010/main" val="139001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AC3C625-526C-4977-B1D5-1B3334B06991}" type="slidenum">
              <a:rPr lang="en-US" altLang="en-US"/>
              <a:pPr>
                <a:defRPr/>
              </a:pPr>
              <a:t>‹#›</a:t>
            </a:fld>
            <a:endParaRPr lang="en-US" altLang="en-US"/>
          </a:p>
        </p:txBody>
      </p:sp>
    </p:spTree>
    <p:extLst>
      <p:ext uri="{BB962C8B-B14F-4D97-AF65-F5344CB8AC3E}">
        <p14:creationId xmlns:p14="http://schemas.microsoft.com/office/powerpoint/2010/main" val="303122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207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9DBC618-96DB-466F-BFED-426029CE0056}" type="slidenum">
              <a:rPr lang="en-US" altLang="en-US"/>
              <a:pPr>
                <a:defRPr/>
              </a:pPr>
              <a:t>‹#›</a:t>
            </a:fld>
            <a:endParaRPr lang="en-US" altLang="en-US"/>
          </a:p>
        </p:txBody>
      </p:sp>
    </p:spTree>
    <p:extLst>
      <p:ext uri="{BB962C8B-B14F-4D97-AF65-F5344CB8AC3E}">
        <p14:creationId xmlns:p14="http://schemas.microsoft.com/office/powerpoint/2010/main" val="1161630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FF7E3FA-5F3B-4CFB-97F0-130D3095B7E8}" type="slidenum">
              <a:rPr lang="en-US" altLang="en-US"/>
              <a:pPr>
                <a:defRPr/>
              </a:pPr>
              <a:t>‹#›</a:t>
            </a:fld>
            <a:endParaRPr lang="en-US" altLang="en-US"/>
          </a:p>
        </p:txBody>
      </p:sp>
    </p:spTree>
    <p:extLst>
      <p:ext uri="{BB962C8B-B14F-4D97-AF65-F5344CB8AC3E}">
        <p14:creationId xmlns:p14="http://schemas.microsoft.com/office/powerpoint/2010/main" val="3783103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D1332AFB-51C5-4D18-A433-A9F145692D94}" type="slidenum">
              <a:rPr lang="en-US" altLang="en-US"/>
              <a:pPr>
                <a:defRPr/>
              </a:pPr>
              <a:t>‹#›</a:t>
            </a:fld>
            <a:endParaRPr lang="en-US" altLang="en-US"/>
          </a:p>
        </p:txBody>
      </p:sp>
    </p:spTree>
    <p:extLst>
      <p:ext uri="{BB962C8B-B14F-4D97-AF65-F5344CB8AC3E}">
        <p14:creationId xmlns:p14="http://schemas.microsoft.com/office/powerpoint/2010/main" val="239038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CD0D230-94B3-4288-8952-7B6EC847565B}" type="slidenum">
              <a:rPr lang="en-US" altLang="en-US"/>
              <a:pPr>
                <a:defRPr/>
              </a:pPr>
              <a:t>‹#›</a:t>
            </a:fld>
            <a:endParaRPr lang="en-US" altLang="en-US"/>
          </a:p>
        </p:txBody>
      </p:sp>
    </p:spTree>
    <p:extLst>
      <p:ext uri="{BB962C8B-B14F-4D97-AF65-F5344CB8AC3E}">
        <p14:creationId xmlns:p14="http://schemas.microsoft.com/office/powerpoint/2010/main" val="23921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1F430F-002E-423F-A201-E5057C66B8DA}" type="slidenum">
              <a:rPr lang="en-US" altLang="en-US"/>
              <a:pPr>
                <a:defRPr/>
              </a:pPr>
              <a:t>‹#›</a:t>
            </a:fld>
            <a:endParaRPr lang="en-US" altLang="en-US"/>
          </a:p>
        </p:txBody>
      </p:sp>
    </p:spTree>
    <p:extLst>
      <p:ext uri="{BB962C8B-B14F-4D97-AF65-F5344CB8AC3E}">
        <p14:creationId xmlns:p14="http://schemas.microsoft.com/office/powerpoint/2010/main" val="2658695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6908B2-03AE-48A7-B70A-A8FCAA7A416D}" type="slidenum">
              <a:rPr lang="en-US" altLang="en-US"/>
              <a:pPr>
                <a:defRPr/>
              </a:pPr>
              <a:t>‹#›</a:t>
            </a:fld>
            <a:endParaRPr lang="en-US" altLang="en-US"/>
          </a:p>
        </p:txBody>
      </p:sp>
    </p:spTree>
    <p:extLst>
      <p:ext uri="{BB962C8B-B14F-4D97-AF65-F5344CB8AC3E}">
        <p14:creationId xmlns:p14="http://schemas.microsoft.com/office/powerpoint/2010/main" val="84763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B78580-14B8-45B1-8235-1306B4C60E60}" type="slidenum">
              <a:rPr lang="en-US" altLang="en-US"/>
              <a:pPr>
                <a:defRPr/>
              </a:pPr>
              <a:t>‹#›</a:t>
            </a:fld>
            <a:endParaRPr lang="en-US" altLang="en-US"/>
          </a:p>
        </p:txBody>
      </p:sp>
    </p:spTree>
    <p:extLst>
      <p:ext uri="{BB962C8B-B14F-4D97-AF65-F5344CB8AC3E}">
        <p14:creationId xmlns:p14="http://schemas.microsoft.com/office/powerpoint/2010/main" val="20933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23A3A-27EA-4E96-AD6A-42185252973D}" type="slidenum">
              <a:rPr lang="en-US" altLang="en-US"/>
              <a:pPr>
                <a:defRPr/>
              </a:pPr>
              <a:t>‹#›</a:t>
            </a:fld>
            <a:endParaRPr lang="en-US" altLang="en-US"/>
          </a:p>
        </p:txBody>
      </p:sp>
    </p:spTree>
    <p:extLst>
      <p:ext uri="{BB962C8B-B14F-4D97-AF65-F5344CB8AC3E}">
        <p14:creationId xmlns:p14="http://schemas.microsoft.com/office/powerpoint/2010/main" val="2462583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7431A47-5463-49DD-9FD2-12AC7C0D358F}" type="slidenum">
              <a:rPr lang="en-US" altLang="en-US"/>
              <a:pPr>
                <a:defRPr/>
              </a:pPr>
              <a:t>‹#›</a:t>
            </a:fld>
            <a:endParaRPr lang="en-US" altLang="en-US"/>
          </a:p>
        </p:txBody>
      </p:sp>
    </p:spTree>
    <p:extLst>
      <p:ext uri="{BB962C8B-B14F-4D97-AF65-F5344CB8AC3E}">
        <p14:creationId xmlns:p14="http://schemas.microsoft.com/office/powerpoint/2010/main" val="3285968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6059D-1907-4D4E-951A-64CB47E7D06F}" type="slidenum">
              <a:rPr lang="en-US" altLang="en-US"/>
              <a:pPr>
                <a:defRPr/>
              </a:pPr>
              <a:t>‹#›</a:t>
            </a:fld>
            <a:endParaRPr lang="en-US" altLang="en-US"/>
          </a:p>
        </p:txBody>
      </p:sp>
    </p:spTree>
    <p:extLst>
      <p:ext uri="{BB962C8B-B14F-4D97-AF65-F5344CB8AC3E}">
        <p14:creationId xmlns:p14="http://schemas.microsoft.com/office/powerpoint/2010/main" val="359341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0E2A41C-2CD7-419D-AE57-D5EDF77DB2F8}" type="slidenum">
              <a:rPr lang="en-US" altLang="en-US"/>
              <a:pPr>
                <a:defRPr/>
              </a:pPr>
              <a:t>‹#›</a:t>
            </a:fld>
            <a:endParaRPr lang="en-US" altLang="en-US"/>
          </a:p>
        </p:txBody>
      </p:sp>
    </p:spTree>
    <p:extLst>
      <p:ext uri="{BB962C8B-B14F-4D97-AF65-F5344CB8AC3E}">
        <p14:creationId xmlns:p14="http://schemas.microsoft.com/office/powerpoint/2010/main" val="2083513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219200"/>
            <a:ext cx="3810000" cy="4953000"/>
          </a:xfrm>
        </p:spPr>
        <p:txBody>
          <a:bodyPr/>
          <a:lstStyle/>
          <a:p>
            <a:pPr lvl="0"/>
            <a:endParaRPr lang="en-US" noProof="0"/>
          </a:p>
        </p:txBody>
      </p:sp>
      <p:sp>
        <p:nvSpPr>
          <p:cNvPr id="4" name="Text Placeholder 3"/>
          <p:cNvSpPr>
            <a:spLocks noGrp="1"/>
          </p:cNvSpPr>
          <p:nvPr>
            <p:ph type="body"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FCD37567-D2A5-46A4-B5BD-D17C498AB60E}" type="slidenum">
              <a:rPr lang="en-US" altLang="en-US"/>
              <a:pPr>
                <a:defRPr/>
              </a:pPr>
              <a:t>‹#›</a:t>
            </a:fld>
            <a:endParaRPr lang="en-US" altLang="en-US"/>
          </a:p>
        </p:txBody>
      </p:sp>
    </p:spTree>
    <p:extLst>
      <p:ext uri="{BB962C8B-B14F-4D97-AF65-F5344CB8AC3E}">
        <p14:creationId xmlns:p14="http://schemas.microsoft.com/office/powerpoint/2010/main" val="199248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C:\Documents and Settings\Owner\My Documents\My Pictures\uci\Right-facing-anteater-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89550"/>
            <a:ext cx="2362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Owner\My Documents\My Pictures\bren_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2850"/>
            <a:ext cx="914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059"/>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35583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D1FFFC2-487B-4B75-9586-B7CAE4537EC9}" type="slidenum">
              <a:rPr lang="en-US" altLang="en-US"/>
              <a:pPr>
                <a:defRPr/>
              </a:pPr>
              <a:t>‹#›</a:t>
            </a:fld>
            <a:endParaRPr lang="en-US" altLang="en-US"/>
          </a:p>
        </p:txBody>
      </p:sp>
    </p:spTree>
    <p:extLst>
      <p:ext uri="{BB962C8B-B14F-4D97-AF65-F5344CB8AC3E}">
        <p14:creationId xmlns:p14="http://schemas.microsoft.com/office/powerpoint/2010/main" val="1087755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119063" y="355600"/>
            <a:ext cx="4267200" cy="838200"/>
            <a:chOff x="304800" y="685800"/>
            <a:chExt cx="4267200" cy="838200"/>
          </a:xfrm>
        </p:grpSpPr>
        <p:sp>
          <p:nvSpPr>
            <p:cNvPr id="5"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8207" y="1058384"/>
            <a:ext cx="8686659" cy="5331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166B8D-CB99-4FBF-8613-F3F3ED5A4B6D}" type="slidenum">
              <a:rPr lang="en-US" altLang="en-US"/>
              <a:pPr>
                <a:defRPr/>
              </a:pPr>
              <a:t>‹#›</a:t>
            </a:fld>
            <a:endParaRPr lang="en-US" altLang="en-US"/>
          </a:p>
        </p:txBody>
      </p:sp>
    </p:spTree>
    <p:extLst>
      <p:ext uri="{BB962C8B-B14F-4D97-AF65-F5344CB8AC3E}">
        <p14:creationId xmlns:p14="http://schemas.microsoft.com/office/powerpoint/2010/main" val="2283766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FAA20-1B74-4F93-8E7A-648D565A25D7}" type="slidenum">
              <a:rPr lang="en-US" altLang="en-US"/>
              <a:pPr>
                <a:defRPr/>
              </a:pPr>
              <a:t>‹#›</a:t>
            </a:fld>
            <a:endParaRPr lang="en-US" altLang="en-US"/>
          </a:p>
        </p:txBody>
      </p:sp>
    </p:spTree>
    <p:extLst>
      <p:ext uri="{BB962C8B-B14F-4D97-AF65-F5344CB8AC3E}">
        <p14:creationId xmlns:p14="http://schemas.microsoft.com/office/powerpoint/2010/main" val="221349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207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3FB0EE-D44A-4960-A43A-4F46D164CCB4}" type="slidenum">
              <a:rPr lang="en-US" altLang="en-US"/>
              <a:pPr>
                <a:defRPr/>
              </a:pPr>
              <a:t>‹#›</a:t>
            </a:fld>
            <a:endParaRPr lang="en-US" altLang="en-US"/>
          </a:p>
        </p:txBody>
      </p:sp>
    </p:spTree>
    <p:extLst>
      <p:ext uri="{BB962C8B-B14F-4D97-AF65-F5344CB8AC3E}">
        <p14:creationId xmlns:p14="http://schemas.microsoft.com/office/powerpoint/2010/main" val="295229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119063" y="355600"/>
            <a:ext cx="4267200" cy="838200"/>
            <a:chOff x="304800" y="685800"/>
            <a:chExt cx="4267200" cy="838200"/>
          </a:xfrm>
        </p:grpSpPr>
        <p:sp>
          <p:nvSpPr>
            <p:cNvPr id="6"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8208" y="964650"/>
            <a:ext cx="4147592"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880"/>
            <a:ext cx="4038600"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C411F31-483D-45D6-9BF9-9F3561DAACD9}" type="slidenum">
              <a:rPr lang="en-US" altLang="en-US"/>
              <a:pPr>
                <a:defRPr/>
              </a:pPr>
              <a:t>‹#›</a:t>
            </a:fld>
            <a:endParaRPr lang="en-US" altLang="en-US"/>
          </a:p>
        </p:txBody>
      </p:sp>
    </p:spTree>
    <p:extLst>
      <p:ext uri="{BB962C8B-B14F-4D97-AF65-F5344CB8AC3E}">
        <p14:creationId xmlns:p14="http://schemas.microsoft.com/office/powerpoint/2010/main" val="892982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119063" y="355600"/>
            <a:ext cx="4267200" cy="838200"/>
            <a:chOff x="304800" y="685800"/>
            <a:chExt cx="4267200" cy="838200"/>
          </a:xfrm>
        </p:grpSpPr>
        <p:sp>
          <p:nvSpPr>
            <p:cNvPr id="8"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26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46334"/>
            <a:ext cx="4040188"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26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46334"/>
            <a:ext cx="4041775"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E8632558-9DD4-437D-A6F7-0897BCE0C13D}" type="slidenum">
              <a:rPr lang="en-US" altLang="en-US"/>
              <a:pPr>
                <a:defRPr/>
              </a:pPr>
              <a:t>‹#›</a:t>
            </a:fld>
            <a:endParaRPr lang="en-US" altLang="en-US"/>
          </a:p>
        </p:txBody>
      </p:sp>
    </p:spTree>
    <p:extLst>
      <p:ext uri="{BB962C8B-B14F-4D97-AF65-F5344CB8AC3E}">
        <p14:creationId xmlns:p14="http://schemas.microsoft.com/office/powerpoint/2010/main" val="642999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119063" y="355600"/>
            <a:ext cx="4267200" cy="838200"/>
            <a:chOff x="304800" y="685800"/>
            <a:chExt cx="4267200" cy="838200"/>
          </a:xfrm>
        </p:grpSpPr>
        <p:sp>
          <p:nvSpPr>
            <p:cNvPr id="4"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E6886929-BB7D-4F37-9409-A060BB239ECD}" type="slidenum">
              <a:rPr lang="en-US" altLang="en-US"/>
              <a:pPr>
                <a:defRPr/>
              </a:pPr>
              <a:t>‹#›</a:t>
            </a:fld>
            <a:endParaRPr lang="en-US" altLang="en-US"/>
          </a:p>
        </p:txBody>
      </p:sp>
    </p:spTree>
    <p:extLst>
      <p:ext uri="{BB962C8B-B14F-4D97-AF65-F5344CB8AC3E}">
        <p14:creationId xmlns:p14="http://schemas.microsoft.com/office/powerpoint/2010/main" val="26209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F016FE-1288-45B9-996C-A2F01C3CDFEC}" type="slidenum">
              <a:rPr lang="en-US" altLang="en-US"/>
              <a:pPr>
                <a:defRPr/>
              </a:pPr>
              <a:t>‹#›</a:t>
            </a:fld>
            <a:endParaRPr lang="en-US" altLang="en-US"/>
          </a:p>
        </p:txBody>
      </p:sp>
    </p:spTree>
    <p:extLst>
      <p:ext uri="{BB962C8B-B14F-4D97-AF65-F5344CB8AC3E}">
        <p14:creationId xmlns:p14="http://schemas.microsoft.com/office/powerpoint/2010/main" val="3614808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E83715-7BCD-41F7-B934-0A617CF374E7}" type="slidenum">
              <a:rPr lang="en-US" altLang="en-US"/>
              <a:pPr>
                <a:defRPr/>
              </a:pPr>
              <a:t>‹#›</a:t>
            </a:fld>
            <a:endParaRPr lang="en-US" altLang="en-US"/>
          </a:p>
        </p:txBody>
      </p:sp>
    </p:spTree>
    <p:extLst>
      <p:ext uri="{BB962C8B-B14F-4D97-AF65-F5344CB8AC3E}">
        <p14:creationId xmlns:p14="http://schemas.microsoft.com/office/powerpoint/2010/main" val="3963017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18D904-484E-45EC-8640-9754B478AD45}" type="slidenum">
              <a:rPr lang="en-US" altLang="en-US"/>
              <a:pPr>
                <a:defRPr/>
              </a:pPr>
              <a:t>‹#›</a:t>
            </a:fld>
            <a:endParaRPr lang="en-US" altLang="en-US"/>
          </a:p>
        </p:txBody>
      </p:sp>
    </p:spTree>
    <p:extLst>
      <p:ext uri="{BB962C8B-B14F-4D97-AF65-F5344CB8AC3E}">
        <p14:creationId xmlns:p14="http://schemas.microsoft.com/office/powerpoint/2010/main" val="3589487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119063" y="355600"/>
            <a:ext cx="4267200" cy="838200"/>
            <a:chOff x="304800" y="685800"/>
            <a:chExt cx="4267200" cy="838200"/>
          </a:xfrm>
        </p:grpSpPr>
        <p:sp>
          <p:nvSpPr>
            <p:cNvPr id="5"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10180"/>
            <a:ext cx="8153400" cy="51482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E2E2D8-82C7-4295-949E-16CDA1BD096B}" type="slidenum">
              <a:rPr lang="en-US" altLang="en-US"/>
              <a:pPr>
                <a:defRPr/>
              </a:pPr>
              <a:t>‹#›</a:t>
            </a:fld>
            <a:endParaRPr lang="en-US" altLang="en-US"/>
          </a:p>
        </p:txBody>
      </p:sp>
    </p:spTree>
    <p:extLst>
      <p:ext uri="{BB962C8B-B14F-4D97-AF65-F5344CB8AC3E}">
        <p14:creationId xmlns:p14="http://schemas.microsoft.com/office/powerpoint/2010/main" val="17667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7EE84-9CE6-480F-A802-43F65F47AC63}" type="slidenum">
              <a:rPr lang="en-US" altLang="en-US"/>
              <a:pPr>
                <a:defRPr/>
              </a:pPr>
              <a:t>‹#›</a:t>
            </a:fld>
            <a:endParaRPr lang="en-US" altLang="en-US"/>
          </a:p>
        </p:txBody>
      </p:sp>
    </p:spTree>
    <p:extLst>
      <p:ext uri="{BB962C8B-B14F-4D97-AF65-F5344CB8AC3E}">
        <p14:creationId xmlns:p14="http://schemas.microsoft.com/office/powerpoint/2010/main" val="415722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56D947D-36CD-4BA5-90B3-E34A97B97AFA}" type="slidenum">
              <a:rPr lang="en-US" altLang="en-US"/>
              <a:pPr>
                <a:defRPr/>
              </a:pPr>
              <a:t>‹#›</a:t>
            </a:fld>
            <a:endParaRPr lang="en-US" altLang="en-US"/>
          </a:p>
        </p:txBody>
      </p:sp>
    </p:spTree>
    <p:extLst>
      <p:ext uri="{BB962C8B-B14F-4D97-AF65-F5344CB8AC3E}">
        <p14:creationId xmlns:p14="http://schemas.microsoft.com/office/powerpoint/2010/main" val="196546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24FCC239-C09D-4290-9BCD-BBDA965B279D}" type="slidenum">
              <a:rPr lang="en-US" altLang="en-US"/>
              <a:pPr>
                <a:defRPr/>
              </a:pPr>
              <a:t>‹#›</a:t>
            </a:fld>
            <a:endParaRPr lang="en-US" altLang="en-US"/>
          </a:p>
        </p:txBody>
      </p:sp>
    </p:spTree>
    <p:extLst>
      <p:ext uri="{BB962C8B-B14F-4D97-AF65-F5344CB8AC3E}">
        <p14:creationId xmlns:p14="http://schemas.microsoft.com/office/powerpoint/2010/main" val="303430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9918D0D-32F0-4EF2-8656-B5ECD358A380}" type="slidenum">
              <a:rPr lang="en-US" altLang="en-US"/>
              <a:pPr>
                <a:defRPr/>
              </a:pPr>
              <a:t>‹#›</a:t>
            </a:fld>
            <a:endParaRPr lang="en-US" altLang="en-US"/>
          </a:p>
        </p:txBody>
      </p:sp>
    </p:spTree>
    <p:extLst>
      <p:ext uri="{BB962C8B-B14F-4D97-AF65-F5344CB8AC3E}">
        <p14:creationId xmlns:p14="http://schemas.microsoft.com/office/powerpoint/2010/main" val="6299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61635B-306C-4A6E-8139-C8ECBDE58DC5}" type="slidenum">
              <a:rPr lang="en-US" altLang="en-US"/>
              <a:pPr>
                <a:defRPr/>
              </a:pPr>
              <a:t>‹#›</a:t>
            </a:fld>
            <a:endParaRPr lang="en-US" altLang="en-US"/>
          </a:p>
        </p:txBody>
      </p:sp>
    </p:spTree>
    <p:extLst>
      <p:ext uri="{BB962C8B-B14F-4D97-AF65-F5344CB8AC3E}">
        <p14:creationId xmlns:p14="http://schemas.microsoft.com/office/powerpoint/2010/main" val="240624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030B7-1CCF-4617-8F2D-45FDBCC25736}" type="slidenum">
              <a:rPr lang="en-US" altLang="en-US"/>
              <a:pPr>
                <a:defRPr/>
              </a:pPr>
              <a:t>‹#›</a:t>
            </a:fld>
            <a:endParaRPr lang="en-US" altLang="en-US"/>
          </a:p>
        </p:txBody>
      </p:sp>
    </p:spTree>
    <p:extLst>
      <p:ext uri="{BB962C8B-B14F-4D97-AF65-F5344CB8AC3E}">
        <p14:creationId xmlns:p14="http://schemas.microsoft.com/office/powerpoint/2010/main" val="212026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B39660-66CD-4A38-8C46-F10E0EEF6978}" type="slidenum">
              <a:rPr lang="en-US" altLang="en-US"/>
              <a:pPr>
                <a:defRPr/>
              </a:pPr>
              <a:t>‹#›</a:t>
            </a:fld>
            <a:endParaRPr lang="en-US" altLang="en-US"/>
          </a:p>
        </p:txBody>
      </p:sp>
    </p:spTree>
    <p:extLst>
      <p:ext uri="{BB962C8B-B14F-4D97-AF65-F5344CB8AC3E}">
        <p14:creationId xmlns:p14="http://schemas.microsoft.com/office/powerpoint/2010/main" val="191440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4D09F07-690E-4C34-87AB-99451E0DA7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44" r:id="rId1"/>
    <p:sldLayoutId id="2147484845" r:id="rId2"/>
    <p:sldLayoutId id="2147484846" r:id="rId3"/>
    <p:sldLayoutId id="2147484847" r:id="rId4"/>
    <p:sldLayoutId id="2147484848" r:id="rId5"/>
    <p:sldLayoutId id="2147484849" r:id="rId6"/>
    <p:sldLayoutId id="2147484831" r:id="rId7"/>
    <p:sldLayoutId id="2147484832" r:id="rId8"/>
    <p:sldLayoutId id="2147484833" r:id="rId9"/>
    <p:sldLayoutId id="2147484850" r:id="rId10"/>
    <p:sldLayoutId id="2147484834" r:id="rId11"/>
    <p:sldLayoutId id="2147484851" r:id="rId12"/>
    <p:sldLayoutId id="2147484852" r:id="rId13"/>
  </p:sldLayoutIdLst>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4AB90B7-316B-4D72-97E3-E80899FF05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35" r:id="rId7"/>
    <p:sldLayoutId id="2147484836" r:id="rId8"/>
    <p:sldLayoutId id="2147484837" r:id="rId9"/>
    <p:sldLayoutId id="2147484859" r:id="rId10"/>
    <p:sldLayoutId id="2147484838" r:id="rId11"/>
    <p:sldLayoutId id="2147484860" r:id="rId12"/>
    <p:sldLayoutId id="2147484861" r:id="rId13"/>
  </p:sldLayoutIdLst>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334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33400" y="1295400"/>
            <a:ext cx="81534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88113"/>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488113"/>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4881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130CF6F-3B35-440B-9398-C2394B1FAB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62" r:id="rId1"/>
    <p:sldLayoutId id="2147484863" r:id="rId2"/>
    <p:sldLayoutId id="2147484839" r:id="rId3"/>
    <p:sldLayoutId id="2147484864" r:id="rId4"/>
    <p:sldLayoutId id="2147484865" r:id="rId5"/>
    <p:sldLayoutId id="2147484866" r:id="rId6"/>
    <p:sldLayoutId id="2147484840" r:id="rId7"/>
    <p:sldLayoutId id="2147484841" r:id="rId8"/>
    <p:sldLayoutId id="2147484842" r:id="rId9"/>
    <p:sldLayoutId id="2147484867" r:id="rId10"/>
    <p:sldLayoutId id="2147484843" r:id="rId11"/>
  </p:sldLayoutIdLst>
  <p:txStyles>
    <p:titleStyle>
      <a:lvl1pPr algn="l"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3.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8.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3" Type="http://schemas.openxmlformats.org/officeDocument/2006/relationships/hyperlink" Target="http://www.cs.rmit.edu.au/AI-Search/Product/" TargetMode="External"/><Relationship Id="rId2" Type="http://schemas.openxmlformats.org/officeDocument/2006/relationships/notesSlide" Target="../notesSlides/notesSlide43.xml"/><Relationship Id="rId1" Type="http://schemas.openxmlformats.org/officeDocument/2006/relationships/slideLayout" Target="../slideLayouts/slideLayout28.xml"/><Relationship Id="rId4" Type="http://schemas.openxmlformats.org/officeDocument/2006/relationships/hyperlink" Target="http://aima.cs.berkeley.edu/demo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600200"/>
            <a:ext cx="7772400" cy="1470025"/>
          </a:xfrm>
        </p:spPr>
        <p:txBody>
          <a:bodyPr/>
          <a:lstStyle/>
          <a:p>
            <a:pPr eaLnBrk="1" hangingPunct="1"/>
            <a:r>
              <a:rPr lang="en-US" altLang="en-US" smtClean="0">
                <a:ea typeface="ＭＳ Ｐゴシック" pitchFamily="34" charset="-128"/>
              </a:rPr>
              <a:t>Uninformed Search</a:t>
            </a:r>
          </a:p>
        </p:txBody>
      </p:sp>
      <p:sp>
        <p:nvSpPr>
          <p:cNvPr id="7171" name="Rectangle 3"/>
          <p:cNvSpPr>
            <a:spLocks noGrp="1" noChangeArrowheads="1"/>
          </p:cNvSpPr>
          <p:nvPr>
            <p:ph type="subTitle" idx="1"/>
          </p:nvPr>
        </p:nvSpPr>
        <p:spPr>
          <a:xfrm>
            <a:off x="1371600" y="3355975"/>
            <a:ext cx="6400800" cy="1752600"/>
          </a:xfrm>
        </p:spPr>
        <p:txBody>
          <a:bodyPr rtlCol="0">
            <a:normAutofit/>
          </a:bodyPr>
          <a:lstStyle/>
          <a:p>
            <a:pPr eaLnBrk="1" fontAlgn="auto" hangingPunct="1">
              <a:spcAft>
                <a:spcPts val="0"/>
              </a:spcAft>
              <a:defRPr/>
            </a:pPr>
            <a:r>
              <a:rPr lang="en-US" dirty="0" smtClean="0">
                <a:ea typeface="+mn-ea"/>
                <a:cs typeface="+mn-cs"/>
              </a:rPr>
              <a:t>CS271P, Winter 2018</a:t>
            </a:r>
          </a:p>
          <a:p>
            <a:pPr eaLnBrk="1" fontAlgn="auto" hangingPunct="1">
              <a:spcAft>
                <a:spcPts val="0"/>
              </a:spcAft>
              <a:defRPr/>
            </a:pPr>
            <a:r>
              <a:rPr lang="en-US" dirty="0" smtClean="0">
                <a:ea typeface="+mn-ea"/>
                <a:cs typeface="+mn-cs"/>
              </a:rPr>
              <a:t>Introduction to Artificial Intelligence</a:t>
            </a:r>
          </a:p>
          <a:p>
            <a:pPr eaLnBrk="1" fontAlgn="auto" hangingPunct="1">
              <a:spcAft>
                <a:spcPts val="0"/>
              </a:spcAft>
              <a:defRPr/>
            </a:pPr>
            <a:r>
              <a:rPr lang="en-US" dirty="0" smtClean="0">
                <a:ea typeface="+mn-ea"/>
                <a:cs typeface="+mn-cs"/>
              </a:rPr>
              <a:t>Prof. Richard Lathrop</a:t>
            </a:r>
          </a:p>
          <a:p>
            <a:pPr eaLnBrk="1" fontAlgn="auto" hangingPunct="1">
              <a:spcAft>
                <a:spcPts val="0"/>
              </a:spcAft>
              <a:defRPr/>
            </a:pPr>
            <a:endParaRPr lang="en-US" dirty="0" smtClean="0">
              <a:ea typeface="+mn-ea"/>
              <a:cs typeface="+mn-cs"/>
            </a:endParaRPr>
          </a:p>
          <a:p>
            <a:pPr eaLnBrk="1" fontAlgn="auto" hangingPunct="1">
              <a:spcAft>
                <a:spcPts val="0"/>
              </a:spcAft>
              <a:defRPr/>
            </a:pPr>
            <a:endParaRPr lang="en-US" dirty="0">
              <a:ea typeface="+mn-ea"/>
              <a:cs typeface="+mn-cs"/>
            </a:endParaRPr>
          </a:p>
        </p:txBody>
      </p:sp>
      <p:sp>
        <p:nvSpPr>
          <p:cNvPr id="28676" name="TextBox 1"/>
          <p:cNvSpPr txBox="1">
            <a:spLocks noChangeArrowheads="1"/>
          </p:cNvSpPr>
          <p:nvPr/>
        </p:nvSpPr>
        <p:spPr bwMode="auto">
          <a:xfrm>
            <a:off x="6553200" y="5638800"/>
            <a:ext cx="2443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C0504D"/>
                </a:solidFill>
                <a:latin typeface="Arial" pitchFamily="34" charset="0"/>
              </a:rPr>
              <a:t>Reading: R&amp;N 3.1-3.4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75" y="1600200"/>
            <a:ext cx="8075613"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5"/>
          <p:cNvSpPr>
            <a:spLocks noGrp="1"/>
          </p:cNvSpPr>
          <p:nvPr>
            <p:ph type="title"/>
          </p:nvPr>
        </p:nvSpPr>
        <p:spPr>
          <a:xfrm>
            <a:off x="361950" y="88900"/>
            <a:ext cx="8153400" cy="1020763"/>
          </a:xfrm>
        </p:spPr>
        <p:txBody>
          <a:bodyPr/>
          <a:lstStyle/>
          <a:p>
            <a:pPr eaLnBrk="1" hangingPunct="1"/>
            <a:r>
              <a:rPr lang="en-US" altLang="en-US" smtClean="0">
                <a:ea typeface="ＭＳ Ｐゴシック" pitchFamily="34" charset="-128"/>
              </a:rPr>
              <a:t>Uniform cost search</a:t>
            </a:r>
          </a:p>
        </p:txBody>
      </p:sp>
      <p:sp>
        <p:nvSpPr>
          <p:cNvPr id="9" name="Rectangle 8"/>
          <p:cNvSpPr/>
          <p:nvPr/>
        </p:nvSpPr>
        <p:spPr>
          <a:xfrm>
            <a:off x="1211263" y="3048000"/>
            <a:ext cx="5562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9"/>
          <p:cNvSpPr txBox="1">
            <a:spLocks noChangeArrowheads="1"/>
          </p:cNvSpPr>
          <p:nvPr/>
        </p:nvSpPr>
        <p:spPr bwMode="auto">
          <a:xfrm>
            <a:off x="4687888" y="2468563"/>
            <a:ext cx="2295525"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after pop</a:t>
            </a:r>
          </a:p>
        </p:txBody>
      </p:sp>
      <p:sp>
        <p:nvSpPr>
          <p:cNvPr id="37894" name="TextBox 4"/>
          <p:cNvSpPr txBox="1">
            <a:spLocks noChangeArrowheads="1"/>
          </p:cNvSpPr>
          <p:nvPr/>
        </p:nvSpPr>
        <p:spPr bwMode="auto">
          <a:xfrm>
            <a:off x="5738813" y="533400"/>
            <a:ext cx="3405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latin typeface="Arial" pitchFamily="34" charset="0"/>
              </a:rPr>
              <a:t>UCS: sort by g</a:t>
            </a:r>
          </a:p>
          <a:p>
            <a:pPr eaLnBrk="1" hangingPunct="1">
              <a:spcBef>
                <a:spcPct val="0"/>
              </a:spcBef>
              <a:buClrTx/>
              <a:buFontTx/>
              <a:buNone/>
            </a:pPr>
            <a:r>
              <a:rPr lang="en-US" altLang="en-US" sz="2000">
                <a:latin typeface="Arial" pitchFamily="34" charset="0"/>
              </a:rPr>
              <a:t>GBFS: identical, use h</a:t>
            </a:r>
          </a:p>
          <a:p>
            <a:pPr eaLnBrk="1" hangingPunct="1">
              <a:spcBef>
                <a:spcPct val="0"/>
              </a:spcBef>
              <a:buClrTx/>
              <a:buFontTx/>
              <a:buNone/>
            </a:pPr>
            <a:r>
              <a:rPr lang="en-US" altLang="en-US" sz="2000">
                <a:latin typeface="Arial" pitchFamily="34" charset="0"/>
              </a:rPr>
              <a:t>A*: identical, but use f = g+h</a:t>
            </a:r>
          </a:p>
        </p:txBody>
      </p:sp>
      <p:cxnSp>
        <p:nvCxnSpPr>
          <p:cNvPr id="7" name="Straight Connector 6"/>
          <p:cNvCxnSpPr/>
          <p:nvPr/>
        </p:nvCxnSpPr>
        <p:spPr>
          <a:xfrm>
            <a:off x="3440112" y="4480560"/>
            <a:ext cx="9032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20813" y="4648200"/>
            <a:ext cx="5056187"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1950" y="88900"/>
            <a:ext cx="8153400" cy="1020763"/>
          </a:xfrm>
        </p:spPr>
        <p:txBody>
          <a:bodyPr/>
          <a:lstStyle/>
          <a:p>
            <a:pPr eaLnBrk="1" hangingPunct="1"/>
            <a:r>
              <a:rPr lang="en-US" altLang="en-US" smtClean="0">
                <a:ea typeface="ＭＳ Ｐゴシック" pitchFamily="34" charset="-128"/>
              </a:rPr>
              <a:t>Depth-limited search &amp; IDS</a:t>
            </a: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l="58203" t="36458" r="7422" b="20833"/>
          <a:stretch>
            <a:fillRect/>
          </a:stretch>
        </p:blipFill>
        <p:spPr bwMode="auto">
          <a:xfrm>
            <a:off x="1217613" y="1336675"/>
            <a:ext cx="670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457325" y="2514600"/>
            <a:ext cx="6172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7" name="TextBox 9"/>
          <p:cNvSpPr txBox="1">
            <a:spLocks noChangeArrowheads="1"/>
          </p:cNvSpPr>
          <p:nvPr/>
        </p:nvSpPr>
        <p:spPr bwMode="auto">
          <a:xfrm>
            <a:off x="6096000" y="3200400"/>
            <a:ext cx="2636838"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before push</a:t>
            </a:r>
          </a:p>
        </p:txBody>
      </p:sp>
      <p:pic>
        <p:nvPicPr>
          <p:cNvPr id="38918" name="Picture 4"/>
          <p:cNvPicPr>
            <a:picLocks noChangeAspect="1" noChangeArrowheads="1"/>
          </p:cNvPicPr>
          <p:nvPr/>
        </p:nvPicPr>
        <p:blipFill>
          <a:blip r:embed="rId3">
            <a:extLst>
              <a:ext uri="{28A0092B-C50C-407E-A947-70E740481C1C}">
                <a14:useLocalDpi xmlns:a14="http://schemas.microsoft.com/office/drawing/2010/main" val="0"/>
              </a:ext>
            </a:extLst>
          </a:blip>
          <a:srcRect l="14844" t="18750" r="3125" b="51042"/>
          <a:stretch>
            <a:fillRect/>
          </a:stretch>
        </p:blipFill>
        <p:spPr bwMode="auto">
          <a:xfrm>
            <a:off x="790575" y="4460875"/>
            <a:ext cx="8001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identical nodes</a:t>
            </a:r>
          </a:p>
        </p:txBody>
      </p:sp>
      <p:sp>
        <p:nvSpPr>
          <p:cNvPr id="3" name="Content Placeholder 2"/>
          <p:cNvSpPr>
            <a:spLocks noGrp="1"/>
          </p:cNvSpPr>
          <p:nvPr>
            <p:ph idx="1"/>
          </p:nvPr>
        </p:nvSpPr>
        <p:spPr>
          <a:xfrm>
            <a:off x="348207" y="1058384"/>
            <a:ext cx="8414793" cy="5331612"/>
          </a:xfrm>
        </p:spPr>
        <p:txBody>
          <a:bodyPr/>
          <a:lstStyle/>
          <a:p>
            <a:r>
              <a:rPr lang="en-US" sz="2400" dirty="0" smtClean="0"/>
              <a:t>It is “easy” to check the fringe/frontier</a:t>
            </a:r>
          </a:p>
          <a:p>
            <a:pPr lvl="1"/>
            <a:r>
              <a:rPr lang="en-US" sz="2000" dirty="0" smtClean="0"/>
              <a:t>Keep a hash table holding all frontier nodes</a:t>
            </a:r>
          </a:p>
          <a:p>
            <a:pPr lvl="2"/>
            <a:r>
              <a:rPr lang="en-US" sz="1600" dirty="0" smtClean="0"/>
              <a:t>Hash size is same O(n) as priority queue, so hash does not increase overall O(n)</a:t>
            </a:r>
          </a:p>
          <a:p>
            <a:pPr lvl="1"/>
            <a:r>
              <a:rPr lang="en-US" sz="2000" dirty="0" smtClean="0"/>
              <a:t>When a node is expanded, remove it from hash</a:t>
            </a:r>
          </a:p>
          <a:p>
            <a:pPr lvl="1"/>
            <a:r>
              <a:rPr lang="en-US" sz="2000" dirty="0" smtClean="0"/>
              <a:t>For each resulting child:</a:t>
            </a:r>
          </a:p>
          <a:p>
            <a:pPr lvl="2"/>
            <a:r>
              <a:rPr lang="en-US" sz="1800" dirty="0" smtClean="0"/>
              <a:t>If child is not in hash, add it to queue and hash</a:t>
            </a:r>
          </a:p>
          <a:p>
            <a:pPr lvl="2"/>
            <a:r>
              <a:rPr lang="en-US" sz="1800" dirty="0" smtClean="0"/>
              <a:t>Else if a lower-score node is in hash, discard the higher-score child</a:t>
            </a:r>
          </a:p>
          <a:p>
            <a:pPr lvl="2"/>
            <a:r>
              <a:rPr lang="en-US" sz="1800" dirty="0" smtClean="0"/>
              <a:t>Else remove the higher-score node from queue and hash, and add the lower-score child to queue and hash</a:t>
            </a:r>
          </a:p>
          <a:p>
            <a:r>
              <a:rPr lang="en-US" sz="2400" dirty="0" smtClean="0"/>
              <a:t>It is memory-intensive to  check explored/expanded</a:t>
            </a:r>
          </a:p>
          <a:p>
            <a:pPr lvl="1"/>
            <a:r>
              <a:rPr lang="en-US" sz="2000" dirty="0" smtClean="0"/>
              <a:t>Keep a hash table holding all expanded nodes (may be HUGE!!)</a:t>
            </a:r>
          </a:p>
          <a:p>
            <a:pPr lvl="1"/>
            <a:r>
              <a:rPr lang="en-US" sz="2000" dirty="0" smtClean="0"/>
              <a:t>When a node is expanded, add it to hash</a:t>
            </a:r>
          </a:p>
          <a:p>
            <a:pPr lvl="2"/>
            <a:r>
              <a:rPr lang="en-US" sz="1800" dirty="0" smtClean="0"/>
              <a:t>For optimal searches, if already in hash, retain in hash the lower-score node</a:t>
            </a:r>
          </a:p>
          <a:p>
            <a:pPr lvl="1"/>
            <a:r>
              <a:rPr lang="en-US" sz="2000" dirty="0" smtClean="0"/>
              <a:t>Discard any resulting child already in hash</a:t>
            </a:r>
          </a:p>
          <a:p>
            <a:pPr lvl="2"/>
            <a:r>
              <a:rPr lang="en-US" sz="1600" dirty="0" smtClean="0"/>
              <a:t>For optimal searches, discard only if node in hash has lower score</a:t>
            </a:r>
          </a:p>
          <a:p>
            <a:pPr lvl="1"/>
            <a:endParaRPr lang="en-US" sz="2400" dirty="0" smtClean="0"/>
          </a:p>
          <a:p>
            <a:pPr lvl="1"/>
            <a:endParaRPr lang="en-US" dirty="0"/>
          </a:p>
        </p:txBody>
      </p:sp>
    </p:spTree>
    <p:extLst>
      <p:ext uri="{BB962C8B-B14F-4D97-AF65-F5344CB8AC3E}">
        <p14:creationId xmlns:p14="http://schemas.microsoft.com/office/powerpoint/2010/main" val="374351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search being in a loop</a:t>
            </a:r>
            <a:endParaRPr lang="en-US" dirty="0"/>
          </a:p>
        </p:txBody>
      </p:sp>
      <p:sp>
        <p:nvSpPr>
          <p:cNvPr id="3" name="Content Placeholder 2"/>
          <p:cNvSpPr>
            <a:spLocks noGrp="1"/>
          </p:cNvSpPr>
          <p:nvPr>
            <p:ph idx="1"/>
          </p:nvPr>
        </p:nvSpPr>
        <p:spPr/>
        <p:txBody>
          <a:bodyPr/>
          <a:lstStyle/>
          <a:p>
            <a:r>
              <a:rPr lang="en-US" dirty="0" smtClean="0"/>
              <a:t>It is “easy” to check for search being in a loop</a:t>
            </a:r>
          </a:p>
          <a:p>
            <a:pPr lvl="1"/>
            <a:r>
              <a:rPr lang="en-US" dirty="0" smtClean="0"/>
              <a:t>When a node is expanded, for each child:</a:t>
            </a:r>
          </a:p>
          <a:p>
            <a:pPr lvl="2"/>
            <a:r>
              <a:rPr lang="en-US" dirty="0" smtClean="0"/>
              <a:t>Trace back through parent pointers from child to root</a:t>
            </a:r>
          </a:p>
          <a:p>
            <a:pPr lvl="2"/>
            <a:r>
              <a:rPr lang="en-US" dirty="0" smtClean="0"/>
              <a:t>If an ancestor is identical to the child, search is looping</a:t>
            </a:r>
          </a:p>
          <a:p>
            <a:pPr lvl="3"/>
            <a:r>
              <a:rPr lang="en-US" dirty="0" smtClean="0"/>
              <a:t>Discard child and fail on that branch</a:t>
            </a:r>
          </a:p>
          <a:p>
            <a:pPr lvl="2"/>
            <a:r>
              <a:rPr lang="en-US" dirty="0"/>
              <a:t>T</a:t>
            </a:r>
            <a:r>
              <a:rPr lang="en-US" dirty="0" smtClean="0"/>
              <a:t>ime complexity of child loop check is O( depth(child) )</a:t>
            </a:r>
          </a:p>
          <a:p>
            <a:pPr lvl="2"/>
            <a:r>
              <a:rPr lang="en-US" dirty="0" smtClean="0"/>
              <a:t>Memory consumption is zero</a:t>
            </a:r>
          </a:p>
          <a:p>
            <a:pPr lvl="3"/>
            <a:r>
              <a:rPr lang="en-US" dirty="0" smtClean="0"/>
              <a:t>Assuming good garbage collection</a:t>
            </a:r>
            <a:endParaRPr lang="en-US" dirty="0"/>
          </a:p>
        </p:txBody>
      </p:sp>
    </p:spTree>
    <p:extLst>
      <p:ext uri="{BB962C8B-B14F-4D97-AF65-F5344CB8AC3E}">
        <p14:creationId xmlns:p14="http://schemas.microsoft.com/office/powerpoint/2010/main" val="353691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7663" y="1058863"/>
            <a:ext cx="8686800" cy="5330825"/>
          </a:xfrm>
        </p:spPr>
        <p:txBody>
          <a:bodyPr rtlCol="0">
            <a:normAutofit lnSpcReduction="10000"/>
          </a:bodyPr>
          <a:lstStyle/>
          <a:p>
            <a:pPr eaLnBrk="1" fontAlgn="auto" hangingPunct="1">
              <a:spcAft>
                <a:spcPts val="0"/>
              </a:spcAft>
              <a:buFont typeface="Arial"/>
              <a:buChar char="•"/>
              <a:defRPr/>
            </a:pPr>
            <a:r>
              <a:rPr lang="en-US" altLang="en-US" sz="2400" dirty="0" smtClean="0">
                <a:ea typeface="ＭＳ Ｐゴシック" pitchFamily="34" charset="-128"/>
                <a:cs typeface="+mn-cs"/>
              </a:rPr>
              <a:t>For DFS, BFS, DLS, and IDS, the goal test is done when the child node is generated.</a:t>
            </a:r>
          </a:p>
          <a:p>
            <a:pPr lvl="1" eaLnBrk="1" fontAlgn="auto" hangingPunct="1">
              <a:spcAft>
                <a:spcPts val="0"/>
              </a:spcAft>
              <a:buFont typeface="Arial"/>
              <a:buChar char="–"/>
              <a:defRPr/>
            </a:pPr>
            <a:r>
              <a:rPr lang="en-US" altLang="en-US" sz="2000" dirty="0" smtClean="0">
                <a:ea typeface="ＭＳ Ｐゴシック" pitchFamily="34" charset="-128"/>
              </a:rPr>
              <a:t>These are not optimal searches in the general case.</a:t>
            </a:r>
          </a:p>
          <a:p>
            <a:pPr lvl="1" eaLnBrk="1" fontAlgn="auto" hangingPunct="1">
              <a:spcAft>
                <a:spcPts val="0"/>
              </a:spcAft>
              <a:buFont typeface="Arial"/>
              <a:buChar char="–"/>
              <a:defRPr/>
            </a:pPr>
            <a:r>
              <a:rPr lang="en-US" altLang="en-US" sz="2000" dirty="0" smtClean="0">
                <a:ea typeface="ＭＳ Ｐゴシック" pitchFamily="34" charset="-128"/>
              </a:rPr>
              <a:t>BFS and IDS are optimal if cost is a function of depth only; then, optimal goals are also shallowest goals and so will be found first</a:t>
            </a:r>
          </a:p>
          <a:p>
            <a:pPr eaLnBrk="1" fontAlgn="auto" hangingPunct="1">
              <a:spcAft>
                <a:spcPts val="0"/>
              </a:spcAft>
              <a:buFont typeface="Arial"/>
              <a:buChar char="•"/>
              <a:defRPr/>
            </a:pPr>
            <a:endParaRPr lang="en-US" altLang="en-US" sz="2400" dirty="0" smtClean="0">
              <a:ea typeface="ＭＳ Ｐゴシック" pitchFamily="34" charset="-128"/>
              <a:cs typeface="+mn-cs"/>
            </a:endParaRPr>
          </a:p>
          <a:p>
            <a:pPr eaLnBrk="1" fontAlgn="auto" hangingPunct="1">
              <a:spcAft>
                <a:spcPts val="0"/>
              </a:spcAft>
              <a:buFont typeface="Arial"/>
              <a:buChar char="•"/>
              <a:defRPr/>
            </a:pPr>
            <a:r>
              <a:rPr lang="en-US" altLang="en-US" sz="2400" dirty="0" smtClean="0">
                <a:ea typeface="ＭＳ Ｐゴシック" pitchFamily="34" charset="-128"/>
                <a:cs typeface="+mn-cs"/>
              </a:rPr>
              <a:t>For GBFS the behavior is the same whether the goal test is done when the node is generated or when it is removed </a:t>
            </a:r>
          </a:p>
          <a:p>
            <a:pPr lvl="1" eaLnBrk="1" fontAlgn="auto" hangingPunct="1">
              <a:spcAft>
                <a:spcPts val="0"/>
              </a:spcAft>
              <a:buFont typeface="Arial"/>
              <a:buChar char="–"/>
              <a:defRPr/>
            </a:pPr>
            <a:r>
              <a:rPr lang="en-US" altLang="en-US" sz="2000" dirty="0" smtClean="0">
                <a:ea typeface="ＭＳ Ｐゴシック" pitchFamily="34" charset="-128"/>
              </a:rPr>
              <a:t>h(goal)=0 so any goal will be at the front of the queue anyway.</a:t>
            </a:r>
          </a:p>
          <a:p>
            <a:pPr eaLnBrk="1" fontAlgn="auto" hangingPunct="1">
              <a:spcAft>
                <a:spcPts val="0"/>
              </a:spcAft>
              <a:buFont typeface="Arial"/>
              <a:buChar char="•"/>
              <a:defRPr/>
            </a:pPr>
            <a:endParaRPr lang="en-US" altLang="en-US" sz="2400" dirty="0" smtClean="0">
              <a:ea typeface="ＭＳ Ｐゴシック" pitchFamily="34" charset="-128"/>
              <a:cs typeface="+mn-cs"/>
            </a:endParaRPr>
          </a:p>
          <a:p>
            <a:pPr eaLnBrk="1" fontAlgn="auto" hangingPunct="1">
              <a:spcAft>
                <a:spcPts val="0"/>
              </a:spcAft>
              <a:buFont typeface="Arial"/>
              <a:buChar char="•"/>
              <a:defRPr/>
            </a:pPr>
            <a:r>
              <a:rPr lang="en-US" altLang="en-US" sz="2400" dirty="0" smtClean="0">
                <a:ea typeface="ＭＳ Ｐゴシック" pitchFamily="34" charset="-128"/>
                <a:cs typeface="+mn-cs"/>
              </a:rPr>
              <a:t>For UCS and A* the goal test is done when the node is removed from the queue.</a:t>
            </a:r>
          </a:p>
          <a:p>
            <a:pPr lvl="1" eaLnBrk="1" fontAlgn="auto" hangingPunct="1">
              <a:spcAft>
                <a:spcPts val="0"/>
              </a:spcAft>
              <a:buFont typeface="Arial"/>
              <a:buChar char="–"/>
              <a:defRPr/>
            </a:pPr>
            <a:r>
              <a:rPr lang="en-US" altLang="en-US" sz="2000" dirty="0" smtClean="0">
                <a:ea typeface="ＭＳ Ｐゴシック" pitchFamily="34" charset="-128"/>
              </a:rPr>
              <a:t>This precaution avoids finding a short expensive path before a long cheap path.</a:t>
            </a:r>
          </a:p>
          <a:p>
            <a:pPr lvl="1" eaLnBrk="1" fontAlgn="auto" hangingPunct="1">
              <a:spcAft>
                <a:spcPts val="0"/>
              </a:spcAft>
              <a:buFont typeface="Arial"/>
              <a:buChar char="–"/>
              <a:defRPr/>
            </a:pPr>
            <a:endParaRPr lang="en-US" altLang="en-US" sz="2000" dirty="0" smtClean="0">
              <a:ea typeface="ＭＳ Ｐゴシック" pitchFamily="34" charset="-128"/>
            </a:endParaRPr>
          </a:p>
        </p:txBody>
      </p:sp>
      <p:sp>
        <p:nvSpPr>
          <p:cNvPr id="39939"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When to do Goal-Test?  Summary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457200" y="762000"/>
            <a:ext cx="6477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BREADTH-</a:t>
            </a:r>
          </a:p>
          <a:p>
            <a:pPr eaLnBrk="1" hangingPunct="1">
              <a:spcBef>
                <a:spcPct val="0"/>
              </a:spcBef>
              <a:buClrTx/>
              <a:buFontTx/>
              <a:buNone/>
            </a:pPr>
            <a:r>
              <a:rPr lang="en-US" altLang="en-US" sz="9600">
                <a:latin typeface="Arial" pitchFamily="34" charset="0"/>
              </a:rPr>
              <a:t>  FIRST</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1987"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1988" name="Picture 4" descr="bfs-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648075"/>
            <a:ext cx="42672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304800" y="3748088"/>
            <a:ext cx="2501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Initial state = A</a:t>
            </a:r>
          </a:p>
          <a:p>
            <a:pPr>
              <a:spcBef>
                <a:spcPct val="0"/>
              </a:spcBef>
              <a:buClrTx/>
              <a:buFontTx/>
              <a:buNone/>
            </a:pPr>
            <a:r>
              <a:rPr lang="en-US" altLang="en-US" sz="1800">
                <a:solidFill>
                  <a:srgbClr val="FF0000"/>
                </a:solidFill>
                <a:latin typeface="Tahoma" pitchFamily="34" charset="0"/>
              </a:rPr>
              <a:t>Is A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A at end of queue:</a:t>
            </a:r>
          </a:p>
          <a:p>
            <a:pPr>
              <a:spcBef>
                <a:spcPct val="0"/>
              </a:spcBef>
              <a:buClrTx/>
              <a:buFontTx/>
              <a:buNone/>
            </a:pPr>
            <a:r>
              <a:rPr lang="en-US" altLang="en-US" sz="1800">
                <a:solidFill>
                  <a:srgbClr val="FF0000"/>
                </a:solidFill>
                <a:latin typeface="Tahoma" pitchFamily="34" charset="0"/>
              </a:rPr>
              <a:t>Frontier = [A]</a:t>
            </a:r>
          </a:p>
        </p:txBody>
      </p:sp>
      <p:sp>
        <p:nvSpPr>
          <p:cNvPr id="41990"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fs-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343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3012"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sp>
        <p:nvSpPr>
          <p:cNvPr id="43013" name="Text Box 5"/>
          <p:cNvSpPr txBox="1">
            <a:spLocks noChangeArrowheads="1"/>
          </p:cNvSpPr>
          <p:nvPr/>
        </p:nvSpPr>
        <p:spPr bwMode="auto">
          <a:xfrm>
            <a:off x="304800" y="3748088"/>
            <a:ext cx="27051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A to B,C</a:t>
            </a:r>
          </a:p>
          <a:p>
            <a:pPr>
              <a:spcBef>
                <a:spcPct val="0"/>
              </a:spcBef>
              <a:buClrTx/>
              <a:buFontTx/>
              <a:buNone/>
            </a:pPr>
            <a:r>
              <a:rPr lang="en-US" altLang="en-US" sz="1800">
                <a:solidFill>
                  <a:srgbClr val="FF0000"/>
                </a:solidFill>
                <a:latin typeface="Tahoma" pitchFamily="34" charset="0"/>
              </a:rPr>
              <a:t>Is B or C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B,C at end of queue:</a:t>
            </a:r>
          </a:p>
          <a:p>
            <a:pPr>
              <a:spcBef>
                <a:spcPct val="0"/>
              </a:spcBef>
              <a:buClrTx/>
              <a:buFontTx/>
              <a:buNone/>
            </a:pPr>
            <a:r>
              <a:rPr lang="en-US" altLang="en-US" sz="1800">
                <a:solidFill>
                  <a:srgbClr val="FF0000"/>
                </a:solidFill>
                <a:latin typeface="Tahoma" pitchFamily="34" charset="0"/>
              </a:rPr>
              <a:t>Frontier = [B,C]</a:t>
            </a:r>
          </a:p>
        </p:txBody>
      </p:sp>
      <p:sp>
        <p:nvSpPr>
          <p:cNvPr id="43014"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4035"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4036" name="Picture 2" descr="bfs-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3434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304800" y="3748088"/>
            <a:ext cx="27130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B to D,E</a:t>
            </a:r>
          </a:p>
          <a:p>
            <a:pPr>
              <a:spcBef>
                <a:spcPct val="0"/>
              </a:spcBef>
              <a:buClrTx/>
              <a:buFontTx/>
              <a:buNone/>
            </a:pPr>
            <a:r>
              <a:rPr lang="en-US" altLang="en-US" sz="1800">
                <a:solidFill>
                  <a:srgbClr val="FF0000"/>
                </a:solidFill>
                <a:latin typeface="Tahoma" pitchFamily="34" charset="0"/>
              </a:rPr>
              <a:t>Is D or E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D,E at end of queue:</a:t>
            </a:r>
          </a:p>
          <a:p>
            <a:pPr>
              <a:spcBef>
                <a:spcPct val="0"/>
              </a:spcBef>
              <a:buClrTx/>
              <a:buFontTx/>
              <a:buNone/>
            </a:pPr>
            <a:r>
              <a:rPr lang="en-US" altLang="en-US" sz="1800">
                <a:solidFill>
                  <a:srgbClr val="FF0000"/>
                </a:solidFill>
                <a:latin typeface="Tahoma" pitchFamily="34" charset="0"/>
              </a:rPr>
              <a:t>Frontier = [C,D,E]</a:t>
            </a:r>
          </a:p>
        </p:txBody>
      </p:sp>
      <p:sp>
        <p:nvSpPr>
          <p:cNvPr id="44038"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5059"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5060" name="Picture 2" descr="bf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3678238"/>
            <a:ext cx="46482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304800" y="3748088"/>
            <a:ext cx="2674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C to F, G</a:t>
            </a:r>
          </a:p>
          <a:p>
            <a:pPr>
              <a:spcBef>
                <a:spcPct val="0"/>
              </a:spcBef>
              <a:buClrTx/>
              <a:buFontTx/>
              <a:buNone/>
            </a:pPr>
            <a:r>
              <a:rPr lang="en-US" altLang="en-US" sz="1800">
                <a:solidFill>
                  <a:srgbClr val="FF0000"/>
                </a:solidFill>
                <a:latin typeface="Tahoma" pitchFamily="34" charset="0"/>
              </a:rPr>
              <a:t>Is F or G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F,G at end of queue:</a:t>
            </a:r>
          </a:p>
          <a:p>
            <a:pPr>
              <a:spcBef>
                <a:spcPct val="0"/>
              </a:spcBef>
              <a:buClrTx/>
              <a:buFontTx/>
              <a:buNone/>
            </a:pPr>
            <a:r>
              <a:rPr lang="en-US" altLang="en-US" sz="1800">
                <a:solidFill>
                  <a:srgbClr val="FF0000"/>
                </a:solidFill>
                <a:latin typeface="Tahoma" pitchFamily="34" charset="0"/>
              </a:rPr>
              <a:t>Frontier = [D,E,F,G]</a:t>
            </a:r>
          </a:p>
        </p:txBody>
      </p:sp>
      <p:sp>
        <p:nvSpPr>
          <p:cNvPr id="45062"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Uninformed search strategies</a:t>
            </a:r>
          </a:p>
        </p:txBody>
      </p:sp>
      <p:sp>
        <p:nvSpPr>
          <p:cNvPr id="29699" name="Rectangle 3"/>
          <p:cNvSpPr>
            <a:spLocks noGrp="1" noChangeArrowheads="1"/>
          </p:cNvSpPr>
          <p:nvPr>
            <p:ph idx="1"/>
          </p:nvPr>
        </p:nvSpPr>
        <p:spPr>
          <a:xfrm>
            <a:off x="347663" y="1058863"/>
            <a:ext cx="8686800" cy="5330825"/>
          </a:xfrm>
        </p:spPr>
        <p:txBody>
          <a:bodyPr/>
          <a:lstStyle/>
          <a:p>
            <a:pPr eaLnBrk="1" hangingPunct="1"/>
            <a:r>
              <a:rPr lang="en-US" altLang="en-US" sz="2400" dirty="0" smtClean="0">
                <a:solidFill>
                  <a:srgbClr val="C0504D"/>
                </a:solidFill>
                <a:ea typeface="ＭＳ Ｐゴシック" pitchFamily="34" charset="-128"/>
              </a:rPr>
              <a:t>Uninformed (blind):</a:t>
            </a:r>
          </a:p>
          <a:p>
            <a:pPr lvl="1" eaLnBrk="1" hangingPunct="1"/>
            <a:r>
              <a:rPr lang="en-US" altLang="en-US" sz="2000" dirty="0" smtClean="0">
                <a:ea typeface="ＭＳ Ｐゴシック" pitchFamily="34" charset="-128"/>
              </a:rPr>
              <a:t>You have no clue whether one non-goal state is better than any other. Your search is blind. You don’t know if your current exploration is likely to be fruitful.</a:t>
            </a:r>
          </a:p>
          <a:p>
            <a:pPr eaLnBrk="1" hangingPunct="1"/>
            <a:endParaRPr lang="en-US" altLang="en-US" sz="2400" dirty="0" smtClean="0">
              <a:solidFill>
                <a:srgbClr val="C0504D"/>
              </a:solidFill>
              <a:ea typeface="ＭＳ Ｐゴシック" pitchFamily="34" charset="-128"/>
            </a:endParaRPr>
          </a:p>
          <a:p>
            <a:pPr eaLnBrk="1" hangingPunct="1"/>
            <a:r>
              <a:rPr lang="en-US" altLang="en-US" sz="2400" dirty="0" smtClean="0">
                <a:solidFill>
                  <a:srgbClr val="C0504D"/>
                </a:solidFill>
                <a:ea typeface="ＭＳ Ｐゴシック" pitchFamily="34" charset="-128"/>
              </a:rPr>
              <a:t>Various blind strategies:</a:t>
            </a:r>
          </a:p>
          <a:p>
            <a:pPr lvl="1" eaLnBrk="1" hangingPunct="1"/>
            <a:r>
              <a:rPr lang="en-US" altLang="en-US" sz="2000" dirty="0" smtClean="0">
                <a:ea typeface="ＭＳ Ｐゴシック" pitchFamily="34" charset="-128"/>
              </a:rPr>
              <a:t>Breadth-first search</a:t>
            </a:r>
          </a:p>
          <a:p>
            <a:pPr lvl="1" eaLnBrk="1" hangingPunct="1"/>
            <a:r>
              <a:rPr lang="en-US" altLang="en-US" sz="2000" dirty="0" smtClean="0">
                <a:ea typeface="ＭＳ Ｐゴシック" pitchFamily="34" charset="-128"/>
              </a:rPr>
              <a:t>Uniform-cost search</a:t>
            </a:r>
          </a:p>
          <a:p>
            <a:pPr lvl="1" eaLnBrk="1" hangingPunct="1"/>
            <a:r>
              <a:rPr lang="en-US" altLang="en-US" sz="2000" dirty="0" smtClean="0">
                <a:ea typeface="ＭＳ Ｐゴシック" pitchFamily="34" charset="-128"/>
              </a:rPr>
              <a:t>Depth-first search</a:t>
            </a:r>
          </a:p>
          <a:p>
            <a:pPr lvl="1" eaLnBrk="1" hangingPunct="1"/>
            <a:r>
              <a:rPr lang="en-US" altLang="en-US" sz="2000" dirty="0" smtClean="0">
                <a:ea typeface="ＭＳ Ｐゴシック" pitchFamily="34" charset="-128"/>
              </a:rPr>
              <a:t>Iterative deepening search (generally preferred)</a:t>
            </a:r>
          </a:p>
          <a:p>
            <a:pPr lvl="1" eaLnBrk="1" hangingPunct="1"/>
            <a:r>
              <a:rPr lang="en-US" altLang="en-US" sz="2000" dirty="0" smtClean="0">
                <a:ea typeface="ＭＳ Ｐゴシック" pitchFamily="34" charset="-128"/>
              </a:rPr>
              <a:t>Bidirectional search (preferred if applicable)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6083"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6084" name="Picture 2" descr="bf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3678238"/>
            <a:ext cx="46482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304800" y="3748088"/>
            <a:ext cx="24431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D; no children</a:t>
            </a:r>
          </a:p>
          <a:p>
            <a:pPr>
              <a:spcBef>
                <a:spcPct val="0"/>
              </a:spcBef>
              <a:buClrTx/>
              <a:buFontTx/>
              <a:buNone/>
            </a:pPr>
            <a:r>
              <a:rPr lang="en-US" altLang="en-US" sz="1800">
                <a:solidFill>
                  <a:srgbClr val="FF0000"/>
                </a:solidFill>
                <a:latin typeface="Tahoma" pitchFamily="34" charset="0"/>
              </a:rPr>
              <a:t>Forget D</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Frontier = [E,F,G]</a:t>
            </a:r>
          </a:p>
        </p:txBody>
      </p:sp>
      <p:sp>
        <p:nvSpPr>
          <p:cNvPr id="46086"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
        <p:nvSpPr>
          <p:cNvPr id="46087" name="Oval 2"/>
          <p:cNvSpPr>
            <a:spLocks noChangeAspect="1"/>
          </p:cNvSpPr>
          <p:nvPr/>
        </p:nvSpPr>
        <p:spPr bwMode="auto">
          <a:xfrm>
            <a:off x="2478088" y="592772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7107"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7108" name="Picture 2" descr="bf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3678238"/>
            <a:ext cx="46482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04800" y="3748088"/>
            <a:ext cx="2416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E; no children</a:t>
            </a:r>
          </a:p>
          <a:p>
            <a:pPr>
              <a:spcBef>
                <a:spcPct val="0"/>
              </a:spcBef>
              <a:buClrTx/>
              <a:buFontTx/>
              <a:buNone/>
            </a:pPr>
            <a:r>
              <a:rPr lang="en-US" altLang="en-US" sz="1800">
                <a:solidFill>
                  <a:srgbClr val="FF0000"/>
                </a:solidFill>
                <a:latin typeface="Tahoma" pitchFamily="34" charset="0"/>
              </a:rPr>
              <a:t>Forget E; B</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Frontier = [F,G]</a:t>
            </a:r>
          </a:p>
        </p:txBody>
      </p:sp>
      <p:sp>
        <p:nvSpPr>
          <p:cNvPr id="47110"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
        <p:nvSpPr>
          <p:cNvPr id="47111" name="Oval 2"/>
          <p:cNvSpPr>
            <a:spLocks noChangeAspect="1"/>
          </p:cNvSpPr>
          <p:nvPr/>
        </p:nvSpPr>
        <p:spPr bwMode="auto">
          <a:xfrm>
            <a:off x="2478088" y="592772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47112" name="Oval 2"/>
          <p:cNvSpPr>
            <a:spLocks noChangeAspect="1"/>
          </p:cNvSpPr>
          <p:nvPr/>
        </p:nvSpPr>
        <p:spPr bwMode="auto">
          <a:xfrm>
            <a:off x="3684588" y="592137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47113" name="Oval 2"/>
          <p:cNvSpPr>
            <a:spLocks noChangeAspect="1"/>
          </p:cNvSpPr>
          <p:nvPr/>
        </p:nvSpPr>
        <p:spPr bwMode="auto">
          <a:xfrm>
            <a:off x="3097213" y="482282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136525" y="2217738"/>
            <a:ext cx="1717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a:solidFill>
                  <a:schemeClr val="tx2"/>
                </a:solidFill>
                <a:latin typeface="Tahoma" pitchFamily="34" charset="0"/>
              </a:rPr>
              <a:t>Example</a:t>
            </a:r>
          </a:p>
          <a:p>
            <a:pPr eaLnBrk="1" hangingPunct="1">
              <a:spcBef>
                <a:spcPct val="0"/>
              </a:spcBef>
              <a:buClrTx/>
              <a:buFontTx/>
              <a:buNone/>
            </a:pPr>
            <a:r>
              <a:rPr lang="en-US" altLang="en-US">
                <a:solidFill>
                  <a:schemeClr val="tx2"/>
                </a:solidFill>
                <a:latin typeface="Tahoma" pitchFamily="34" charset="0"/>
              </a:rPr>
              <a:t>BFS for</a:t>
            </a:r>
          </a:p>
          <a:p>
            <a:pPr eaLnBrk="1" hangingPunct="1">
              <a:spcBef>
                <a:spcPct val="0"/>
              </a:spcBef>
              <a:buClrTx/>
              <a:buFontTx/>
              <a:buNone/>
            </a:pPr>
            <a:r>
              <a:rPr lang="en-US" altLang="en-US">
                <a:solidFill>
                  <a:schemeClr val="tx2"/>
                </a:solidFill>
                <a:latin typeface="Tahoma" pitchFamily="34" charset="0"/>
              </a:rPr>
              <a:t>8-puzzle</a:t>
            </a:r>
          </a:p>
        </p:txBody>
      </p:sp>
      <p:graphicFrame>
        <p:nvGraphicFramePr>
          <p:cNvPr id="48131" name="Object 5"/>
          <p:cNvGraphicFramePr>
            <a:graphicFrameLocks noChangeAspect="1"/>
          </p:cNvGraphicFramePr>
          <p:nvPr/>
        </p:nvGraphicFramePr>
        <p:xfrm>
          <a:off x="1905000" y="0"/>
          <a:ext cx="6553200" cy="6858000"/>
        </p:xfrm>
        <a:graphic>
          <a:graphicData uri="http://schemas.openxmlformats.org/presentationml/2006/ole">
            <mc:AlternateContent xmlns:mc="http://schemas.openxmlformats.org/markup-compatibility/2006">
              <mc:Choice xmlns:v="urn:schemas-microsoft-com:vml" Requires="v">
                <p:oleObj spid="_x0000_s48159" name="Bitmap Image" r:id="rId4" imgW="5433531" imgH="7948349" progId="Paint.Picture">
                  <p:embed/>
                </p:oleObj>
              </mc:Choice>
              <mc:Fallback>
                <p:oleObj name="Bitmap Image" r:id="rId4" imgW="5433531" imgH="7948349"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b="3226"/>
                      <a:stretch>
                        <a:fillRect/>
                      </a:stretch>
                    </p:blipFill>
                    <p:spPr bwMode="auto">
                      <a:xfrm>
                        <a:off x="1905000" y="0"/>
                        <a:ext cx="6553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mtClean="0">
                <a:ea typeface="ＭＳ Ｐゴシック" pitchFamily="34" charset="-128"/>
              </a:rPr>
              <a:t>Example: Map Navigation</a:t>
            </a:r>
          </a:p>
        </p:txBody>
      </p:sp>
      <p:grpSp>
        <p:nvGrpSpPr>
          <p:cNvPr id="49155" name="Group 3"/>
          <p:cNvGrpSpPr>
            <a:grpSpLocks/>
          </p:cNvGrpSpPr>
          <p:nvPr/>
        </p:nvGrpSpPr>
        <p:grpSpPr bwMode="auto">
          <a:xfrm>
            <a:off x="920750" y="1508125"/>
            <a:ext cx="7226300" cy="3667125"/>
            <a:chOff x="580" y="950"/>
            <a:chExt cx="4552" cy="2310"/>
          </a:xfrm>
        </p:grpSpPr>
        <p:sp>
          <p:nvSpPr>
            <p:cNvPr id="49157" name="Oval 4"/>
            <p:cNvSpPr>
              <a:spLocks noChangeArrowheads="1"/>
            </p:cNvSpPr>
            <p:nvPr/>
          </p:nvSpPr>
          <p:spPr bwMode="auto">
            <a:xfrm>
              <a:off x="580" y="192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58" name="Rectangle 5"/>
            <p:cNvSpPr>
              <a:spLocks noChangeArrowheads="1"/>
            </p:cNvSpPr>
            <p:nvPr/>
          </p:nvSpPr>
          <p:spPr bwMode="auto">
            <a:xfrm>
              <a:off x="693" y="196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49159" name="Oval 6"/>
            <p:cNvSpPr>
              <a:spLocks noChangeArrowheads="1"/>
            </p:cNvSpPr>
            <p:nvPr/>
          </p:nvSpPr>
          <p:spPr bwMode="auto">
            <a:xfrm>
              <a:off x="1396" y="288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0" name="Oval 7"/>
            <p:cNvSpPr>
              <a:spLocks noChangeArrowheads="1"/>
            </p:cNvSpPr>
            <p:nvPr/>
          </p:nvSpPr>
          <p:spPr bwMode="auto">
            <a:xfrm>
              <a:off x="2740" y="288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1" name="Oval 8"/>
            <p:cNvSpPr>
              <a:spLocks noChangeArrowheads="1"/>
            </p:cNvSpPr>
            <p:nvPr/>
          </p:nvSpPr>
          <p:spPr bwMode="auto">
            <a:xfrm>
              <a:off x="4228" y="288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2" name="Oval 9"/>
            <p:cNvSpPr>
              <a:spLocks noChangeArrowheads="1"/>
            </p:cNvSpPr>
            <p:nvPr/>
          </p:nvSpPr>
          <p:spPr bwMode="auto">
            <a:xfrm>
              <a:off x="4708" y="1828"/>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3" name="Oval 10"/>
            <p:cNvSpPr>
              <a:spLocks noChangeArrowheads="1"/>
            </p:cNvSpPr>
            <p:nvPr/>
          </p:nvSpPr>
          <p:spPr bwMode="auto">
            <a:xfrm>
              <a:off x="1444" y="1156"/>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4" name="Oval 11"/>
            <p:cNvSpPr>
              <a:spLocks noChangeArrowheads="1"/>
            </p:cNvSpPr>
            <p:nvPr/>
          </p:nvSpPr>
          <p:spPr bwMode="auto">
            <a:xfrm>
              <a:off x="2692" y="1156"/>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5" name="Oval 12"/>
            <p:cNvSpPr>
              <a:spLocks noChangeArrowheads="1"/>
            </p:cNvSpPr>
            <p:nvPr/>
          </p:nvSpPr>
          <p:spPr bwMode="auto">
            <a:xfrm>
              <a:off x="3940" y="1156"/>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6" name="Rectangle 13"/>
            <p:cNvSpPr>
              <a:spLocks noChangeArrowheads="1"/>
            </p:cNvSpPr>
            <p:nvPr/>
          </p:nvSpPr>
          <p:spPr bwMode="auto">
            <a:xfrm>
              <a:off x="4764" y="1890"/>
              <a:ext cx="25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G</a:t>
              </a:r>
            </a:p>
          </p:txBody>
        </p:sp>
        <p:sp>
          <p:nvSpPr>
            <p:cNvPr id="49167" name="Rectangle 14"/>
            <p:cNvSpPr>
              <a:spLocks noChangeArrowheads="1"/>
            </p:cNvSpPr>
            <p:nvPr/>
          </p:nvSpPr>
          <p:spPr bwMode="auto">
            <a:xfrm>
              <a:off x="1528" y="1202"/>
              <a:ext cx="25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49168" name="Rectangle 15"/>
            <p:cNvSpPr>
              <a:spLocks noChangeArrowheads="1"/>
            </p:cNvSpPr>
            <p:nvPr/>
          </p:nvSpPr>
          <p:spPr bwMode="auto">
            <a:xfrm>
              <a:off x="2786" y="1191"/>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49169" name="Rectangle 16"/>
            <p:cNvSpPr>
              <a:spLocks noChangeArrowheads="1"/>
            </p:cNvSpPr>
            <p:nvPr/>
          </p:nvSpPr>
          <p:spPr bwMode="auto">
            <a:xfrm>
              <a:off x="1500" y="2919"/>
              <a:ext cx="25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49170" name="Rectangle 17"/>
            <p:cNvSpPr>
              <a:spLocks noChangeArrowheads="1"/>
            </p:cNvSpPr>
            <p:nvPr/>
          </p:nvSpPr>
          <p:spPr bwMode="auto">
            <a:xfrm>
              <a:off x="2836" y="2926"/>
              <a:ext cx="23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49171" name="Rectangle 18"/>
            <p:cNvSpPr>
              <a:spLocks noChangeArrowheads="1"/>
            </p:cNvSpPr>
            <p:nvPr/>
          </p:nvSpPr>
          <p:spPr bwMode="auto">
            <a:xfrm>
              <a:off x="4023" y="1199"/>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49172" name="Rectangle 19"/>
            <p:cNvSpPr>
              <a:spLocks noChangeArrowheads="1"/>
            </p:cNvSpPr>
            <p:nvPr/>
          </p:nvSpPr>
          <p:spPr bwMode="auto">
            <a:xfrm>
              <a:off x="4320" y="291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F</a:t>
              </a:r>
            </a:p>
          </p:txBody>
        </p:sp>
        <p:sp>
          <p:nvSpPr>
            <p:cNvPr id="49173" name="Line 20"/>
            <p:cNvSpPr>
              <a:spLocks noChangeShapeType="1"/>
            </p:cNvSpPr>
            <p:nvPr/>
          </p:nvSpPr>
          <p:spPr bwMode="auto">
            <a:xfrm>
              <a:off x="960" y="2256"/>
              <a:ext cx="480"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4" name="Line 21"/>
            <p:cNvSpPr>
              <a:spLocks noChangeShapeType="1"/>
            </p:cNvSpPr>
            <p:nvPr/>
          </p:nvSpPr>
          <p:spPr bwMode="auto">
            <a:xfrm flipV="1">
              <a:off x="912" y="1392"/>
              <a:ext cx="528"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22"/>
            <p:cNvSpPr>
              <a:spLocks noChangeShapeType="1"/>
            </p:cNvSpPr>
            <p:nvPr/>
          </p:nvSpPr>
          <p:spPr bwMode="auto">
            <a:xfrm>
              <a:off x="1632" y="1536"/>
              <a:ext cx="0" cy="13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23"/>
            <p:cNvSpPr>
              <a:spLocks noChangeShapeType="1"/>
            </p:cNvSpPr>
            <p:nvPr/>
          </p:nvSpPr>
          <p:spPr bwMode="auto">
            <a:xfrm>
              <a:off x="1872" y="1344"/>
              <a:ext cx="8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24"/>
            <p:cNvSpPr>
              <a:spLocks noChangeShapeType="1"/>
            </p:cNvSpPr>
            <p:nvPr/>
          </p:nvSpPr>
          <p:spPr bwMode="auto">
            <a:xfrm>
              <a:off x="1824" y="3072"/>
              <a:ext cx="9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5"/>
            <p:cNvSpPr>
              <a:spLocks noChangeShapeType="1"/>
            </p:cNvSpPr>
            <p:nvPr/>
          </p:nvSpPr>
          <p:spPr bwMode="auto">
            <a:xfrm>
              <a:off x="3120" y="1392"/>
              <a:ext cx="8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26"/>
            <p:cNvSpPr>
              <a:spLocks noChangeShapeType="1"/>
            </p:cNvSpPr>
            <p:nvPr/>
          </p:nvSpPr>
          <p:spPr bwMode="auto">
            <a:xfrm>
              <a:off x="3168" y="3024"/>
              <a:ext cx="10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Line 27"/>
            <p:cNvSpPr>
              <a:spLocks noChangeShapeType="1"/>
            </p:cNvSpPr>
            <p:nvPr/>
          </p:nvSpPr>
          <p:spPr bwMode="auto">
            <a:xfrm flipV="1">
              <a:off x="4512" y="2208"/>
              <a:ext cx="336"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1" name="Line 28"/>
            <p:cNvSpPr>
              <a:spLocks noChangeShapeType="1"/>
            </p:cNvSpPr>
            <p:nvPr/>
          </p:nvSpPr>
          <p:spPr bwMode="auto">
            <a:xfrm>
              <a:off x="2928" y="1536"/>
              <a:ext cx="0" cy="13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Rectangle 29"/>
            <p:cNvSpPr>
              <a:spLocks noChangeArrowheads="1"/>
            </p:cNvSpPr>
            <p:nvPr/>
          </p:nvSpPr>
          <p:spPr bwMode="auto">
            <a:xfrm>
              <a:off x="998" y="138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3" name="Rectangle 30"/>
            <p:cNvSpPr>
              <a:spLocks noChangeArrowheads="1"/>
            </p:cNvSpPr>
            <p:nvPr/>
          </p:nvSpPr>
          <p:spPr bwMode="auto">
            <a:xfrm>
              <a:off x="2102" y="99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4" name="Rectangle 31"/>
            <p:cNvSpPr>
              <a:spLocks noChangeArrowheads="1"/>
            </p:cNvSpPr>
            <p:nvPr/>
          </p:nvSpPr>
          <p:spPr bwMode="auto">
            <a:xfrm>
              <a:off x="1670" y="191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5" name="Rectangle 32"/>
            <p:cNvSpPr>
              <a:spLocks noChangeArrowheads="1"/>
            </p:cNvSpPr>
            <p:nvPr/>
          </p:nvSpPr>
          <p:spPr bwMode="auto">
            <a:xfrm>
              <a:off x="902" y="253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6" name="Rectangle 33"/>
            <p:cNvSpPr>
              <a:spLocks noChangeArrowheads="1"/>
            </p:cNvSpPr>
            <p:nvPr/>
          </p:nvSpPr>
          <p:spPr bwMode="auto">
            <a:xfrm>
              <a:off x="3398" y="9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7" name="Rectangle 34"/>
            <p:cNvSpPr>
              <a:spLocks noChangeArrowheads="1"/>
            </p:cNvSpPr>
            <p:nvPr/>
          </p:nvSpPr>
          <p:spPr bwMode="auto">
            <a:xfrm>
              <a:off x="2102" y="272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8" name="Rectangle 35"/>
            <p:cNvSpPr>
              <a:spLocks noChangeArrowheads="1"/>
            </p:cNvSpPr>
            <p:nvPr/>
          </p:nvSpPr>
          <p:spPr bwMode="auto">
            <a:xfrm>
              <a:off x="3542" y="263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9" name="Rectangle 36"/>
            <p:cNvSpPr>
              <a:spLocks noChangeArrowheads="1"/>
            </p:cNvSpPr>
            <p:nvPr/>
          </p:nvSpPr>
          <p:spPr bwMode="auto">
            <a:xfrm>
              <a:off x="4838" y="243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90" name="Rectangle 37"/>
            <p:cNvSpPr>
              <a:spLocks noChangeArrowheads="1"/>
            </p:cNvSpPr>
            <p:nvPr/>
          </p:nvSpPr>
          <p:spPr bwMode="auto">
            <a:xfrm>
              <a:off x="3014" y="186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49156" name="Rectangle 38"/>
          <p:cNvSpPr>
            <a:spLocks noChangeArrowheads="1"/>
          </p:cNvSpPr>
          <p:nvPr/>
        </p:nvSpPr>
        <p:spPr bwMode="auto">
          <a:xfrm>
            <a:off x="823913" y="5692775"/>
            <a:ext cx="7413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 = start,   G = goal,  other nodes = intermediate states, links = legal transitions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mtClean="0">
                <a:ea typeface="ＭＳ Ｐゴシック" pitchFamily="34" charset="-128"/>
              </a:rPr>
              <a:t>Initial BFS Search Tree</a:t>
            </a:r>
          </a:p>
        </p:txBody>
      </p:sp>
      <p:sp>
        <p:nvSpPr>
          <p:cNvPr id="50179" name="Oval 3"/>
          <p:cNvSpPr>
            <a:spLocks noChangeArrowheads="1"/>
          </p:cNvSpPr>
          <p:nvPr/>
        </p:nvSpPr>
        <p:spPr bwMode="auto">
          <a:xfrm>
            <a:off x="4600575" y="12223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0" name="Rectangle 4"/>
          <p:cNvSpPr>
            <a:spLocks noChangeArrowheads="1"/>
          </p:cNvSpPr>
          <p:nvPr/>
        </p:nvSpPr>
        <p:spPr bwMode="auto">
          <a:xfrm>
            <a:off x="4700588" y="1233488"/>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0181" name="Line 5"/>
          <p:cNvSpPr>
            <a:spLocks noChangeShapeType="1"/>
          </p:cNvSpPr>
          <p:nvPr/>
        </p:nvSpPr>
        <p:spPr bwMode="auto">
          <a:xfrm flipH="1">
            <a:off x="3525838" y="1544638"/>
            <a:ext cx="10795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Line 6"/>
          <p:cNvSpPr>
            <a:spLocks noChangeShapeType="1"/>
          </p:cNvSpPr>
          <p:nvPr/>
        </p:nvSpPr>
        <p:spPr bwMode="auto">
          <a:xfrm>
            <a:off x="5116513" y="1500188"/>
            <a:ext cx="1227137" cy="220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Oval 7"/>
          <p:cNvSpPr>
            <a:spLocks noChangeArrowheads="1"/>
          </p:cNvSpPr>
          <p:nvPr/>
        </p:nvSpPr>
        <p:spPr bwMode="auto">
          <a:xfrm>
            <a:off x="3162300" y="177006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4" name="Oval 8"/>
          <p:cNvSpPr>
            <a:spLocks noChangeArrowheads="1"/>
          </p:cNvSpPr>
          <p:nvPr/>
        </p:nvSpPr>
        <p:spPr bwMode="auto">
          <a:xfrm>
            <a:off x="6207125" y="17049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5" name="Rectangle 9"/>
          <p:cNvSpPr>
            <a:spLocks noChangeArrowheads="1"/>
          </p:cNvSpPr>
          <p:nvPr/>
        </p:nvSpPr>
        <p:spPr bwMode="auto">
          <a:xfrm>
            <a:off x="3273425" y="1781175"/>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0186" name="Rectangle 10"/>
          <p:cNvSpPr>
            <a:spLocks noChangeArrowheads="1"/>
          </p:cNvSpPr>
          <p:nvPr/>
        </p:nvSpPr>
        <p:spPr bwMode="auto">
          <a:xfrm>
            <a:off x="6281738" y="1722438"/>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0187" name="Line 11"/>
          <p:cNvSpPr>
            <a:spLocks noChangeShapeType="1"/>
          </p:cNvSpPr>
          <p:nvPr/>
        </p:nvSpPr>
        <p:spPr bwMode="auto">
          <a:xfrm flipH="1">
            <a:off x="2163763" y="2133600"/>
            <a:ext cx="1036637" cy="5000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Oval 12"/>
          <p:cNvSpPr>
            <a:spLocks noChangeArrowheads="1"/>
          </p:cNvSpPr>
          <p:nvPr/>
        </p:nvSpPr>
        <p:spPr bwMode="auto">
          <a:xfrm>
            <a:off x="1800225" y="262413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9" name="Rectangle 13"/>
          <p:cNvSpPr>
            <a:spLocks noChangeArrowheads="1"/>
          </p:cNvSpPr>
          <p:nvPr/>
        </p:nvSpPr>
        <p:spPr bwMode="auto">
          <a:xfrm>
            <a:off x="1911350" y="2635250"/>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0190" name="Line 14"/>
          <p:cNvSpPr>
            <a:spLocks noChangeShapeType="1"/>
          </p:cNvSpPr>
          <p:nvPr/>
        </p:nvSpPr>
        <p:spPr bwMode="auto">
          <a:xfrm>
            <a:off x="3598863" y="2144713"/>
            <a:ext cx="554037" cy="511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Oval 15"/>
          <p:cNvSpPr>
            <a:spLocks noChangeArrowheads="1"/>
          </p:cNvSpPr>
          <p:nvPr/>
        </p:nvSpPr>
        <p:spPr bwMode="auto">
          <a:xfrm>
            <a:off x="4010025" y="261620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2" name="Rectangle 16"/>
          <p:cNvSpPr>
            <a:spLocks noChangeArrowheads="1"/>
          </p:cNvSpPr>
          <p:nvPr/>
        </p:nvSpPr>
        <p:spPr bwMode="auto">
          <a:xfrm>
            <a:off x="4084638" y="2633663"/>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0193" name="Line 17"/>
          <p:cNvSpPr>
            <a:spLocks noChangeShapeType="1"/>
          </p:cNvSpPr>
          <p:nvPr/>
        </p:nvSpPr>
        <p:spPr bwMode="auto">
          <a:xfrm flipH="1">
            <a:off x="1120775" y="2946400"/>
            <a:ext cx="712788" cy="644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4" name="Oval 18"/>
          <p:cNvSpPr>
            <a:spLocks noChangeArrowheads="1"/>
          </p:cNvSpPr>
          <p:nvPr/>
        </p:nvSpPr>
        <p:spPr bwMode="auto">
          <a:xfrm>
            <a:off x="887413" y="36083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5" name="Rectangle 19"/>
          <p:cNvSpPr>
            <a:spLocks noChangeArrowheads="1"/>
          </p:cNvSpPr>
          <p:nvPr/>
        </p:nvSpPr>
        <p:spPr bwMode="auto">
          <a:xfrm>
            <a:off x="998538" y="3619500"/>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50196" name="Oval 20"/>
          <p:cNvSpPr>
            <a:spLocks noChangeArrowheads="1"/>
          </p:cNvSpPr>
          <p:nvPr/>
        </p:nvSpPr>
        <p:spPr bwMode="auto">
          <a:xfrm>
            <a:off x="2265363" y="360045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7" name="Rectangle 21"/>
          <p:cNvSpPr>
            <a:spLocks noChangeArrowheads="1"/>
          </p:cNvSpPr>
          <p:nvPr/>
        </p:nvSpPr>
        <p:spPr bwMode="auto">
          <a:xfrm>
            <a:off x="2376488" y="3611563"/>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0198" name="Line 22"/>
          <p:cNvSpPr>
            <a:spLocks noChangeShapeType="1"/>
          </p:cNvSpPr>
          <p:nvPr/>
        </p:nvSpPr>
        <p:spPr bwMode="auto">
          <a:xfrm>
            <a:off x="2200275" y="3049588"/>
            <a:ext cx="249238" cy="541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Rectangle 23"/>
          <p:cNvSpPr>
            <a:spLocks noChangeArrowheads="1"/>
          </p:cNvSpPr>
          <p:nvPr/>
        </p:nvSpPr>
        <p:spPr bwMode="auto">
          <a:xfrm>
            <a:off x="2879725" y="1512888"/>
            <a:ext cx="244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Arial" pitchFamily="34" charset="0"/>
              </a:rPr>
              <a:t> </a:t>
            </a:r>
          </a:p>
        </p:txBody>
      </p:sp>
      <p:sp>
        <p:nvSpPr>
          <p:cNvPr id="50200" name="Rectangle 24"/>
          <p:cNvSpPr>
            <a:spLocks noChangeArrowheads="1"/>
          </p:cNvSpPr>
          <p:nvPr/>
        </p:nvSpPr>
        <p:spPr bwMode="auto">
          <a:xfrm>
            <a:off x="1379538" y="2478088"/>
            <a:ext cx="244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Arial" pitchFamily="34" charset="0"/>
              </a:rPr>
              <a:t> </a:t>
            </a:r>
          </a:p>
        </p:txBody>
      </p:sp>
      <p:sp>
        <p:nvSpPr>
          <p:cNvPr id="50201" name="Oval 25"/>
          <p:cNvSpPr>
            <a:spLocks noChangeArrowheads="1"/>
          </p:cNvSpPr>
          <p:nvPr/>
        </p:nvSpPr>
        <p:spPr bwMode="auto">
          <a:xfrm>
            <a:off x="6597650" y="269081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02" name="Rectangle 26"/>
          <p:cNvSpPr>
            <a:spLocks noChangeArrowheads="1"/>
          </p:cNvSpPr>
          <p:nvPr/>
        </p:nvSpPr>
        <p:spPr bwMode="auto">
          <a:xfrm>
            <a:off x="6708775" y="2701925"/>
            <a:ext cx="36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0203" name="Line 27"/>
          <p:cNvSpPr>
            <a:spLocks noChangeShapeType="1"/>
          </p:cNvSpPr>
          <p:nvPr/>
        </p:nvSpPr>
        <p:spPr bwMode="auto">
          <a:xfrm>
            <a:off x="6548438" y="2144713"/>
            <a:ext cx="217487" cy="554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4" name="Rectangle 28"/>
          <p:cNvSpPr>
            <a:spLocks noChangeArrowheads="1"/>
          </p:cNvSpPr>
          <p:nvPr/>
        </p:nvSpPr>
        <p:spPr bwMode="auto">
          <a:xfrm>
            <a:off x="533400" y="5486400"/>
            <a:ext cx="5121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Note: this is the search tree at some particular point in</a:t>
            </a:r>
          </a:p>
          <a:p>
            <a:pPr>
              <a:spcBef>
                <a:spcPct val="0"/>
              </a:spcBef>
              <a:buClrTx/>
              <a:buFontTx/>
              <a:buNone/>
            </a:pPr>
            <a:r>
              <a:rPr lang="en-US" altLang="en-US" sz="1800">
                <a:latin typeface="Times New Roman" pitchFamily="18" charset="0"/>
              </a:rPr>
              <a:t>          in the search.</a:t>
            </a:r>
          </a:p>
        </p:txBody>
      </p:sp>
      <p:grpSp>
        <p:nvGrpSpPr>
          <p:cNvPr id="50205" name="Group 29"/>
          <p:cNvGrpSpPr>
            <a:grpSpLocks/>
          </p:cNvGrpSpPr>
          <p:nvPr/>
        </p:nvGrpSpPr>
        <p:grpSpPr bwMode="auto">
          <a:xfrm>
            <a:off x="5518150" y="3810000"/>
            <a:ext cx="3625850" cy="1582738"/>
            <a:chOff x="3216" y="2064"/>
            <a:chExt cx="2284" cy="997"/>
          </a:xfrm>
        </p:grpSpPr>
        <p:sp>
          <p:nvSpPr>
            <p:cNvPr id="50206" name="Oval 30"/>
            <p:cNvSpPr>
              <a:spLocks noChangeArrowheads="1"/>
            </p:cNvSpPr>
            <p:nvPr/>
          </p:nvSpPr>
          <p:spPr bwMode="auto">
            <a:xfrm>
              <a:off x="3216" y="2456"/>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07" name="Rectangle 31"/>
            <p:cNvSpPr>
              <a:spLocks noChangeArrowheads="1"/>
            </p:cNvSpPr>
            <p:nvPr/>
          </p:nvSpPr>
          <p:spPr bwMode="auto">
            <a:xfrm>
              <a:off x="3216" y="240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a:t>
              </a:r>
            </a:p>
          </p:txBody>
        </p:sp>
        <p:sp>
          <p:nvSpPr>
            <p:cNvPr id="50208" name="Oval 32"/>
            <p:cNvSpPr>
              <a:spLocks noChangeArrowheads="1"/>
            </p:cNvSpPr>
            <p:nvPr/>
          </p:nvSpPr>
          <p:spPr bwMode="auto">
            <a:xfrm>
              <a:off x="3619"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09" name="Oval 33"/>
            <p:cNvSpPr>
              <a:spLocks noChangeArrowheads="1"/>
            </p:cNvSpPr>
            <p:nvPr/>
          </p:nvSpPr>
          <p:spPr bwMode="auto">
            <a:xfrm>
              <a:off x="4283"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0" name="Oval 34"/>
            <p:cNvSpPr>
              <a:spLocks noChangeArrowheads="1"/>
            </p:cNvSpPr>
            <p:nvPr/>
          </p:nvSpPr>
          <p:spPr bwMode="auto">
            <a:xfrm>
              <a:off x="5018"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1" name="Oval 35"/>
            <p:cNvSpPr>
              <a:spLocks noChangeArrowheads="1"/>
            </p:cNvSpPr>
            <p:nvPr/>
          </p:nvSpPr>
          <p:spPr bwMode="auto">
            <a:xfrm>
              <a:off x="5255" y="241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2" name="Oval 36"/>
            <p:cNvSpPr>
              <a:spLocks noChangeArrowheads="1"/>
            </p:cNvSpPr>
            <p:nvPr/>
          </p:nvSpPr>
          <p:spPr bwMode="auto">
            <a:xfrm>
              <a:off x="3643"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3" name="Oval 37"/>
            <p:cNvSpPr>
              <a:spLocks noChangeArrowheads="1"/>
            </p:cNvSpPr>
            <p:nvPr/>
          </p:nvSpPr>
          <p:spPr bwMode="auto">
            <a:xfrm>
              <a:off x="4259" y="214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4" name="Oval 38"/>
            <p:cNvSpPr>
              <a:spLocks noChangeArrowheads="1"/>
            </p:cNvSpPr>
            <p:nvPr/>
          </p:nvSpPr>
          <p:spPr bwMode="auto">
            <a:xfrm>
              <a:off x="4876"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5" name="Rectangle 39"/>
            <p:cNvSpPr>
              <a:spLocks noChangeArrowheads="1"/>
            </p:cNvSpPr>
            <p:nvPr/>
          </p:nvSpPr>
          <p:spPr bwMode="auto">
            <a:xfrm>
              <a:off x="5232" y="2400"/>
              <a:ext cx="2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G</a:t>
              </a:r>
            </a:p>
          </p:txBody>
        </p:sp>
        <p:sp>
          <p:nvSpPr>
            <p:cNvPr id="50216" name="Rectangle 40"/>
            <p:cNvSpPr>
              <a:spLocks noChangeArrowheads="1"/>
            </p:cNvSpPr>
            <p:nvPr/>
          </p:nvSpPr>
          <p:spPr bwMode="auto">
            <a:xfrm>
              <a:off x="3648" y="2112"/>
              <a:ext cx="2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a:t>
              </a:r>
            </a:p>
          </p:txBody>
        </p:sp>
        <p:sp>
          <p:nvSpPr>
            <p:cNvPr id="50217" name="Rectangle 41"/>
            <p:cNvSpPr>
              <a:spLocks noChangeArrowheads="1"/>
            </p:cNvSpPr>
            <p:nvPr/>
          </p:nvSpPr>
          <p:spPr bwMode="auto">
            <a:xfrm>
              <a:off x="4272" y="2112"/>
              <a:ext cx="24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B</a:t>
              </a:r>
            </a:p>
          </p:txBody>
        </p:sp>
        <p:sp>
          <p:nvSpPr>
            <p:cNvPr id="50218" name="Rectangle 42"/>
            <p:cNvSpPr>
              <a:spLocks noChangeArrowheads="1"/>
            </p:cNvSpPr>
            <p:nvPr/>
          </p:nvSpPr>
          <p:spPr bwMode="auto">
            <a:xfrm>
              <a:off x="3648" y="2784"/>
              <a:ext cx="2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a:t>
              </a:r>
            </a:p>
          </p:txBody>
        </p:sp>
        <p:sp>
          <p:nvSpPr>
            <p:cNvPr id="50219" name="Rectangle 43"/>
            <p:cNvSpPr>
              <a:spLocks noChangeArrowheads="1"/>
            </p:cNvSpPr>
            <p:nvPr/>
          </p:nvSpPr>
          <p:spPr bwMode="auto">
            <a:xfrm>
              <a:off x="4272" y="2832"/>
              <a:ext cx="26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E</a:t>
              </a:r>
            </a:p>
          </p:txBody>
        </p:sp>
        <p:sp>
          <p:nvSpPr>
            <p:cNvPr id="50220" name="Rectangle 44"/>
            <p:cNvSpPr>
              <a:spLocks noChangeArrowheads="1"/>
            </p:cNvSpPr>
            <p:nvPr/>
          </p:nvSpPr>
          <p:spPr bwMode="auto">
            <a:xfrm>
              <a:off x="4848" y="2112"/>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C</a:t>
              </a:r>
            </a:p>
          </p:txBody>
        </p:sp>
        <p:sp>
          <p:nvSpPr>
            <p:cNvPr id="50221" name="Rectangle 45"/>
            <p:cNvSpPr>
              <a:spLocks noChangeArrowheads="1"/>
            </p:cNvSpPr>
            <p:nvPr/>
          </p:nvSpPr>
          <p:spPr bwMode="auto">
            <a:xfrm>
              <a:off x="5040" y="2832"/>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F</a:t>
              </a:r>
            </a:p>
          </p:txBody>
        </p:sp>
        <p:sp>
          <p:nvSpPr>
            <p:cNvPr id="50222" name="Line 46"/>
            <p:cNvSpPr>
              <a:spLocks noChangeShapeType="1"/>
            </p:cNvSpPr>
            <p:nvPr/>
          </p:nvSpPr>
          <p:spPr bwMode="auto">
            <a:xfrm>
              <a:off x="3404" y="2589"/>
              <a:ext cx="237" cy="2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3" name="Line 47"/>
            <p:cNvSpPr>
              <a:spLocks noChangeShapeType="1"/>
            </p:cNvSpPr>
            <p:nvPr/>
          </p:nvSpPr>
          <p:spPr bwMode="auto">
            <a:xfrm flipV="1">
              <a:off x="3380" y="2242"/>
              <a:ext cx="26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4" name="Line 48"/>
            <p:cNvSpPr>
              <a:spLocks noChangeShapeType="1"/>
            </p:cNvSpPr>
            <p:nvPr/>
          </p:nvSpPr>
          <p:spPr bwMode="auto">
            <a:xfrm>
              <a:off x="373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5" name="Line 49"/>
            <p:cNvSpPr>
              <a:spLocks noChangeShapeType="1"/>
            </p:cNvSpPr>
            <p:nvPr/>
          </p:nvSpPr>
          <p:spPr bwMode="auto">
            <a:xfrm>
              <a:off x="3854" y="2223"/>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6" name="Line 50"/>
            <p:cNvSpPr>
              <a:spLocks noChangeShapeType="1"/>
            </p:cNvSpPr>
            <p:nvPr/>
          </p:nvSpPr>
          <p:spPr bwMode="auto">
            <a:xfrm>
              <a:off x="3831" y="2918"/>
              <a:ext cx="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7" name="Line 51"/>
            <p:cNvSpPr>
              <a:spLocks noChangeShapeType="1"/>
            </p:cNvSpPr>
            <p:nvPr/>
          </p:nvSpPr>
          <p:spPr bwMode="auto">
            <a:xfrm>
              <a:off x="4471" y="2242"/>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8" name="Line 52"/>
            <p:cNvSpPr>
              <a:spLocks noChangeShapeType="1"/>
            </p:cNvSpPr>
            <p:nvPr/>
          </p:nvSpPr>
          <p:spPr bwMode="auto">
            <a:xfrm>
              <a:off x="4495" y="2898"/>
              <a:ext cx="5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Line 53"/>
            <p:cNvSpPr>
              <a:spLocks noChangeShapeType="1"/>
            </p:cNvSpPr>
            <p:nvPr/>
          </p:nvSpPr>
          <p:spPr bwMode="auto">
            <a:xfrm flipV="1">
              <a:off x="5159" y="2570"/>
              <a:ext cx="166" cy="2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0" name="Line 54"/>
            <p:cNvSpPr>
              <a:spLocks noChangeShapeType="1"/>
            </p:cNvSpPr>
            <p:nvPr/>
          </p:nvSpPr>
          <p:spPr bwMode="auto">
            <a:xfrm>
              <a:off x="437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1" name="Rectangle 55"/>
            <p:cNvSpPr>
              <a:spLocks noChangeArrowheads="1"/>
            </p:cNvSpPr>
            <p:nvPr/>
          </p:nvSpPr>
          <p:spPr bwMode="auto">
            <a:xfrm>
              <a:off x="3423" y="2238"/>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2" name="Rectangle 56"/>
            <p:cNvSpPr>
              <a:spLocks noChangeArrowheads="1"/>
            </p:cNvSpPr>
            <p:nvPr/>
          </p:nvSpPr>
          <p:spPr bwMode="auto">
            <a:xfrm>
              <a:off x="3968" y="2083"/>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3" name="Rectangle 57"/>
            <p:cNvSpPr>
              <a:spLocks noChangeArrowheads="1"/>
            </p:cNvSpPr>
            <p:nvPr/>
          </p:nvSpPr>
          <p:spPr bwMode="auto">
            <a:xfrm>
              <a:off x="3754" y="245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4" name="Rectangle 58"/>
            <p:cNvSpPr>
              <a:spLocks noChangeArrowheads="1"/>
            </p:cNvSpPr>
            <p:nvPr/>
          </p:nvSpPr>
          <p:spPr bwMode="auto">
            <a:xfrm>
              <a:off x="3375" y="270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5" name="Rectangle 59"/>
            <p:cNvSpPr>
              <a:spLocks noChangeArrowheads="1"/>
            </p:cNvSpPr>
            <p:nvPr/>
          </p:nvSpPr>
          <p:spPr bwMode="auto">
            <a:xfrm>
              <a:off x="4608" y="2064"/>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6" name="Rectangle 60"/>
            <p:cNvSpPr>
              <a:spLocks noChangeArrowheads="1"/>
            </p:cNvSpPr>
            <p:nvPr/>
          </p:nvSpPr>
          <p:spPr bwMode="auto">
            <a:xfrm>
              <a:off x="3968" y="2778"/>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7" name="Rectangle 61"/>
            <p:cNvSpPr>
              <a:spLocks noChangeArrowheads="1"/>
            </p:cNvSpPr>
            <p:nvPr/>
          </p:nvSpPr>
          <p:spPr bwMode="auto">
            <a:xfrm>
              <a:off x="4679" y="274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8" name="Rectangle 62"/>
            <p:cNvSpPr>
              <a:spLocks noChangeArrowheads="1"/>
            </p:cNvSpPr>
            <p:nvPr/>
          </p:nvSpPr>
          <p:spPr bwMode="auto">
            <a:xfrm>
              <a:off x="5320" y="2663"/>
              <a:ext cx="1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9" name="Rectangle 63"/>
            <p:cNvSpPr>
              <a:spLocks noChangeArrowheads="1"/>
            </p:cNvSpPr>
            <p:nvPr/>
          </p:nvSpPr>
          <p:spPr bwMode="auto">
            <a:xfrm>
              <a:off x="4418" y="243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Oval 3"/>
          <p:cNvSpPr>
            <a:spLocks noChangeArrowheads="1"/>
          </p:cNvSpPr>
          <p:nvPr/>
        </p:nvSpPr>
        <p:spPr bwMode="auto">
          <a:xfrm>
            <a:off x="4829175" y="16652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03" name="Rectangle 4"/>
          <p:cNvSpPr>
            <a:spLocks noChangeArrowheads="1"/>
          </p:cNvSpPr>
          <p:nvPr/>
        </p:nvSpPr>
        <p:spPr bwMode="auto">
          <a:xfrm>
            <a:off x="4929188" y="16764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1204" name="Line 5"/>
          <p:cNvSpPr>
            <a:spLocks noChangeShapeType="1"/>
          </p:cNvSpPr>
          <p:nvPr/>
        </p:nvSpPr>
        <p:spPr bwMode="auto">
          <a:xfrm flipH="1">
            <a:off x="3754438" y="1987550"/>
            <a:ext cx="10795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5" name="Line 6"/>
          <p:cNvSpPr>
            <a:spLocks noChangeShapeType="1"/>
          </p:cNvSpPr>
          <p:nvPr/>
        </p:nvSpPr>
        <p:spPr bwMode="auto">
          <a:xfrm>
            <a:off x="5345113" y="1943100"/>
            <a:ext cx="1227137" cy="220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6" name="Oval 7"/>
          <p:cNvSpPr>
            <a:spLocks noChangeArrowheads="1"/>
          </p:cNvSpPr>
          <p:nvPr/>
        </p:nvSpPr>
        <p:spPr bwMode="auto">
          <a:xfrm>
            <a:off x="3390900" y="22129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07" name="Oval 8"/>
          <p:cNvSpPr>
            <a:spLocks noChangeArrowheads="1"/>
          </p:cNvSpPr>
          <p:nvPr/>
        </p:nvSpPr>
        <p:spPr bwMode="auto">
          <a:xfrm>
            <a:off x="6435725" y="2147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08" name="Rectangle 9"/>
          <p:cNvSpPr>
            <a:spLocks noChangeArrowheads="1"/>
          </p:cNvSpPr>
          <p:nvPr/>
        </p:nvSpPr>
        <p:spPr bwMode="auto">
          <a:xfrm>
            <a:off x="3502025" y="22240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1209" name="Rectangle 10"/>
          <p:cNvSpPr>
            <a:spLocks noChangeArrowheads="1"/>
          </p:cNvSpPr>
          <p:nvPr/>
        </p:nvSpPr>
        <p:spPr bwMode="auto">
          <a:xfrm>
            <a:off x="6510338" y="2165350"/>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1210" name="Line 11"/>
          <p:cNvSpPr>
            <a:spLocks noChangeShapeType="1"/>
          </p:cNvSpPr>
          <p:nvPr/>
        </p:nvSpPr>
        <p:spPr bwMode="auto">
          <a:xfrm flipH="1">
            <a:off x="2438400" y="2460625"/>
            <a:ext cx="957263" cy="496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1" name="Oval 12"/>
          <p:cNvSpPr>
            <a:spLocks noChangeArrowheads="1"/>
          </p:cNvSpPr>
          <p:nvPr/>
        </p:nvSpPr>
        <p:spPr bwMode="auto">
          <a:xfrm>
            <a:off x="2028825" y="291465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12" name="Rectangle 13"/>
          <p:cNvSpPr>
            <a:spLocks noChangeArrowheads="1"/>
          </p:cNvSpPr>
          <p:nvPr/>
        </p:nvSpPr>
        <p:spPr bwMode="auto">
          <a:xfrm>
            <a:off x="2139950" y="292576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1213" name="Line 14"/>
          <p:cNvSpPr>
            <a:spLocks noChangeShapeType="1"/>
          </p:cNvSpPr>
          <p:nvPr/>
        </p:nvSpPr>
        <p:spPr bwMode="auto">
          <a:xfrm>
            <a:off x="3751263" y="2663825"/>
            <a:ext cx="134937" cy="446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4" name="Oval 15"/>
          <p:cNvSpPr>
            <a:spLocks noChangeArrowheads="1"/>
          </p:cNvSpPr>
          <p:nvPr/>
        </p:nvSpPr>
        <p:spPr bwMode="auto">
          <a:xfrm>
            <a:off x="3629025" y="313531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15" name="Rectangle 16"/>
          <p:cNvSpPr>
            <a:spLocks noChangeArrowheads="1"/>
          </p:cNvSpPr>
          <p:nvPr/>
        </p:nvSpPr>
        <p:spPr bwMode="auto">
          <a:xfrm>
            <a:off x="3703638" y="3152775"/>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1216" name="Line 17"/>
          <p:cNvSpPr>
            <a:spLocks noChangeShapeType="1"/>
          </p:cNvSpPr>
          <p:nvPr/>
        </p:nvSpPr>
        <p:spPr bwMode="auto">
          <a:xfrm flipH="1">
            <a:off x="1524000" y="3262313"/>
            <a:ext cx="5334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7" name="Oval 18"/>
          <p:cNvSpPr>
            <a:spLocks noChangeArrowheads="1"/>
          </p:cNvSpPr>
          <p:nvPr/>
        </p:nvSpPr>
        <p:spPr bwMode="auto">
          <a:xfrm>
            <a:off x="1192213" y="412750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18" name="Rectangle 19"/>
          <p:cNvSpPr>
            <a:spLocks noChangeArrowheads="1"/>
          </p:cNvSpPr>
          <p:nvPr/>
        </p:nvSpPr>
        <p:spPr bwMode="auto">
          <a:xfrm>
            <a:off x="1303338" y="41386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51219" name="Oval 20"/>
          <p:cNvSpPr>
            <a:spLocks noChangeArrowheads="1"/>
          </p:cNvSpPr>
          <p:nvPr/>
        </p:nvSpPr>
        <p:spPr bwMode="auto">
          <a:xfrm>
            <a:off x="2417763" y="411956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0" name="Rectangle 21"/>
          <p:cNvSpPr>
            <a:spLocks noChangeArrowheads="1"/>
          </p:cNvSpPr>
          <p:nvPr/>
        </p:nvSpPr>
        <p:spPr bwMode="auto">
          <a:xfrm>
            <a:off x="2528888" y="4130675"/>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1221" name="Line 22"/>
          <p:cNvSpPr>
            <a:spLocks noChangeShapeType="1"/>
          </p:cNvSpPr>
          <p:nvPr/>
        </p:nvSpPr>
        <p:spPr bwMode="auto">
          <a:xfrm>
            <a:off x="2505075" y="3263900"/>
            <a:ext cx="161925" cy="836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Line 23"/>
          <p:cNvSpPr>
            <a:spLocks noChangeShapeType="1"/>
          </p:cNvSpPr>
          <p:nvPr/>
        </p:nvSpPr>
        <p:spPr bwMode="auto">
          <a:xfrm flipH="1">
            <a:off x="3810000" y="3568700"/>
            <a:ext cx="166688" cy="531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3" name="Oval 24"/>
          <p:cNvSpPr>
            <a:spLocks noChangeArrowheads="1"/>
          </p:cNvSpPr>
          <p:nvPr/>
        </p:nvSpPr>
        <p:spPr bwMode="auto">
          <a:xfrm>
            <a:off x="3503613" y="4106863"/>
            <a:ext cx="528637" cy="4365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4" name="Rectangle 25"/>
          <p:cNvSpPr>
            <a:spLocks noChangeArrowheads="1"/>
          </p:cNvSpPr>
          <p:nvPr/>
        </p:nvSpPr>
        <p:spPr bwMode="auto">
          <a:xfrm>
            <a:off x="3614738" y="4117975"/>
            <a:ext cx="3730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1225" name="Rectangle 29"/>
          <p:cNvSpPr>
            <a:spLocks noChangeArrowheads="1"/>
          </p:cNvSpPr>
          <p:nvPr/>
        </p:nvSpPr>
        <p:spPr bwMode="auto">
          <a:xfrm>
            <a:off x="2976563" y="36623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6" name="Rectangle 30"/>
          <p:cNvSpPr>
            <a:spLocks noChangeArrowheads="1"/>
          </p:cNvSpPr>
          <p:nvPr/>
        </p:nvSpPr>
        <p:spPr bwMode="auto">
          <a:xfrm>
            <a:off x="4148138" y="31686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7" name="Rectangle 31"/>
          <p:cNvSpPr>
            <a:spLocks noChangeArrowheads="1"/>
          </p:cNvSpPr>
          <p:nvPr/>
        </p:nvSpPr>
        <p:spPr bwMode="auto">
          <a:xfrm>
            <a:off x="5094288" y="4098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8" name="Rectangle 32"/>
          <p:cNvSpPr>
            <a:spLocks noChangeArrowheads="1"/>
          </p:cNvSpPr>
          <p:nvPr/>
        </p:nvSpPr>
        <p:spPr bwMode="auto">
          <a:xfrm>
            <a:off x="1574800" y="3692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9" name="Oval 33"/>
          <p:cNvSpPr>
            <a:spLocks noChangeArrowheads="1"/>
          </p:cNvSpPr>
          <p:nvPr/>
        </p:nvSpPr>
        <p:spPr bwMode="auto">
          <a:xfrm>
            <a:off x="7588250" y="3133725"/>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0" name="Rectangle 34"/>
          <p:cNvSpPr>
            <a:spLocks noChangeArrowheads="1"/>
          </p:cNvSpPr>
          <p:nvPr/>
        </p:nvSpPr>
        <p:spPr bwMode="auto">
          <a:xfrm>
            <a:off x="7699375" y="3144838"/>
            <a:ext cx="36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1231" name="Oval 35"/>
          <p:cNvSpPr>
            <a:spLocks noChangeArrowheads="1"/>
          </p:cNvSpPr>
          <p:nvPr/>
        </p:nvSpPr>
        <p:spPr bwMode="auto">
          <a:xfrm>
            <a:off x="5256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2" name="Rectangle 36"/>
          <p:cNvSpPr>
            <a:spLocks noChangeArrowheads="1"/>
          </p:cNvSpPr>
          <p:nvPr/>
        </p:nvSpPr>
        <p:spPr bwMode="auto">
          <a:xfrm>
            <a:off x="5367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1233" name="Oval 37"/>
          <p:cNvSpPr>
            <a:spLocks noChangeArrowheads="1"/>
          </p:cNvSpPr>
          <p:nvPr/>
        </p:nvSpPr>
        <p:spPr bwMode="auto">
          <a:xfrm>
            <a:off x="8308975" y="4203700"/>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4" name="Rectangle 38"/>
          <p:cNvSpPr>
            <a:spLocks noChangeArrowheads="1"/>
          </p:cNvSpPr>
          <p:nvPr/>
        </p:nvSpPr>
        <p:spPr bwMode="auto">
          <a:xfrm>
            <a:off x="8405813" y="418465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F</a:t>
            </a:r>
          </a:p>
        </p:txBody>
      </p:sp>
      <p:sp>
        <p:nvSpPr>
          <p:cNvPr id="51235" name="Line 39"/>
          <p:cNvSpPr>
            <a:spLocks noChangeShapeType="1"/>
          </p:cNvSpPr>
          <p:nvPr/>
        </p:nvSpPr>
        <p:spPr bwMode="auto">
          <a:xfrm>
            <a:off x="8020050" y="3551238"/>
            <a:ext cx="407988" cy="681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6" name="Line 40"/>
          <p:cNvSpPr>
            <a:spLocks noChangeShapeType="1"/>
          </p:cNvSpPr>
          <p:nvPr/>
        </p:nvSpPr>
        <p:spPr bwMode="auto">
          <a:xfrm flipV="1">
            <a:off x="7467600" y="3548063"/>
            <a:ext cx="209550" cy="628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7" name="Rectangle 41"/>
          <p:cNvSpPr>
            <a:spLocks noChangeArrowheads="1"/>
          </p:cNvSpPr>
          <p:nvPr/>
        </p:nvSpPr>
        <p:spPr bwMode="auto">
          <a:xfrm>
            <a:off x="7350125" y="2967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8" name="Rectangle 42"/>
          <p:cNvSpPr>
            <a:spLocks noChangeArrowheads="1"/>
          </p:cNvSpPr>
          <p:nvPr/>
        </p:nvSpPr>
        <p:spPr bwMode="auto">
          <a:xfrm>
            <a:off x="7162800" y="4252913"/>
            <a:ext cx="2905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9" name="Rectangle 43"/>
          <p:cNvSpPr>
            <a:spLocks noChangeArrowheads="1"/>
          </p:cNvSpPr>
          <p:nvPr/>
        </p:nvSpPr>
        <p:spPr bwMode="auto">
          <a:xfrm>
            <a:off x="7985125" y="4067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0" name="Rectangle 44"/>
          <p:cNvSpPr>
            <a:spLocks noChangeArrowheads="1"/>
          </p:cNvSpPr>
          <p:nvPr/>
        </p:nvSpPr>
        <p:spPr bwMode="auto">
          <a:xfrm>
            <a:off x="6116638" y="52451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1" name="Line 45"/>
          <p:cNvSpPr>
            <a:spLocks noChangeShapeType="1"/>
          </p:cNvSpPr>
          <p:nvPr/>
        </p:nvSpPr>
        <p:spPr bwMode="auto">
          <a:xfrm>
            <a:off x="6853238" y="2511425"/>
            <a:ext cx="919162" cy="598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2" name="Oval 46"/>
          <p:cNvSpPr>
            <a:spLocks noChangeArrowheads="1"/>
          </p:cNvSpPr>
          <p:nvPr/>
        </p:nvSpPr>
        <p:spPr bwMode="auto">
          <a:xfrm>
            <a:off x="5524500" y="30511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3" name="Rectangle 47"/>
          <p:cNvSpPr>
            <a:spLocks noChangeArrowheads="1"/>
          </p:cNvSpPr>
          <p:nvPr/>
        </p:nvSpPr>
        <p:spPr bwMode="auto">
          <a:xfrm>
            <a:off x="5559425" y="30622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1244" name="Oval 48"/>
          <p:cNvSpPr>
            <a:spLocks noChangeArrowheads="1"/>
          </p:cNvSpPr>
          <p:nvPr/>
        </p:nvSpPr>
        <p:spPr bwMode="auto">
          <a:xfrm>
            <a:off x="7161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5" name="Rectangle 49"/>
          <p:cNvSpPr>
            <a:spLocks noChangeArrowheads="1"/>
          </p:cNvSpPr>
          <p:nvPr/>
        </p:nvSpPr>
        <p:spPr bwMode="auto">
          <a:xfrm>
            <a:off x="7272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1246" name="Line 50"/>
          <p:cNvSpPr>
            <a:spLocks noChangeShapeType="1"/>
          </p:cNvSpPr>
          <p:nvPr/>
        </p:nvSpPr>
        <p:spPr bwMode="auto">
          <a:xfrm flipV="1">
            <a:off x="5954713" y="2576513"/>
            <a:ext cx="522287" cy="509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7" name="Line 51"/>
          <p:cNvSpPr>
            <a:spLocks noChangeShapeType="1"/>
          </p:cNvSpPr>
          <p:nvPr/>
        </p:nvSpPr>
        <p:spPr bwMode="auto">
          <a:xfrm flipH="1">
            <a:off x="5562600" y="3490913"/>
            <a:ext cx="1524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8" name="Oval 53"/>
          <p:cNvSpPr>
            <a:spLocks noChangeArrowheads="1"/>
          </p:cNvSpPr>
          <p:nvPr/>
        </p:nvSpPr>
        <p:spPr bwMode="auto">
          <a:xfrm>
            <a:off x="4295775" y="41036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9" name="Rectangle 54"/>
          <p:cNvSpPr>
            <a:spLocks noChangeArrowheads="1"/>
          </p:cNvSpPr>
          <p:nvPr/>
        </p:nvSpPr>
        <p:spPr bwMode="auto">
          <a:xfrm>
            <a:off x="4395788" y="41148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1250" name="Oval 55"/>
          <p:cNvSpPr>
            <a:spLocks noChangeArrowheads="1"/>
          </p:cNvSpPr>
          <p:nvPr/>
        </p:nvSpPr>
        <p:spPr bwMode="auto">
          <a:xfrm>
            <a:off x="5972175" y="4179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51" name="Rectangle 56"/>
          <p:cNvSpPr>
            <a:spLocks noChangeArrowheads="1"/>
          </p:cNvSpPr>
          <p:nvPr/>
        </p:nvSpPr>
        <p:spPr bwMode="auto">
          <a:xfrm>
            <a:off x="6072188" y="41910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1252" name="Line 57"/>
          <p:cNvSpPr>
            <a:spLocks noChangeShapeType="1"/>
          </p:cNvSpPr>
          <p:nvPr/>
        </p:nvSpPr>
        <p:spPr bwMode="auto">
          <a:xfrm>
            <a:off x="4038600" y="3567113"/>
            <a:ext cx="457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3" name="Line 58"/>
          <p:cNvSpPr>
            <a:spLocks noChangeShapeType="1"/>
          </p:cNvSpPr>
          <p:nvPr/>
        </p:nvSpPr>
        <p:spPr bwMode="auto">
          <a:xfrm>
            <a:off x="5867400" y="3490913"/>
            <a:ext cx="304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4" name="Rectangle 59"/>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Cycles and re-expansion</a:t>
            </a:r>
          </a:p>
        </p:txBody>
      </p:sp>
      <p:grpSp>
        <p:nvGrpSpPr>
          <p:cNvPr id="51255" name="Group 29"/>
          <p:cNvGrpSpPr>
            <a:grpSpLocks/>
          </p:cNvGrpSpPr>
          <p:nvPr/>
        </p:nvGrpSpPr>
        <p:grpSpPr bwMode="auto">
          <a:xfrm>
            <a:off x="5486400" y="0"/>
            <a:ext cx="3625850" cy="1582738"/>
            <a:chOff x="3216" y="2064"/>
            <a:chExt cx="2284" cy="997"/>
          </a:xfrm>
        </p:grpSpPr>
        <p:sp>
          <p:nvSpPr>
            <p:cNvPr id="51261" name="Oval 30"/>
            <p:cNvSpPr>
              <a:spLocks noChangeArrowheads="1"/>
            </p:cNvSpPr>
            <p:nvPr/>
          </p:nvSpPr>
          <p:spPr bwMode="auto">
            <a:xfrm>
              <a:off x="3216" y="2456"/>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2" name="Rectangle 31"/>
            <p:cNvSpPr>
              <a:spLocks noChangeArrowheads="1"/>
            </p:cNvSpPr>
            <p:nvPr/>
          </p:nvSpPr>
          <p:spPr bwMode="auto">
            <a:xfrm>
              <a:off x="3216" y="240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a:t>
              </a:r>
            </a:p>
          </p:txBody>
        </p:sp>
        <p:sp>
          <p:nvSpPr>
            <p:cNvPr id="51263" name="Oval 32"/>
            <p:cNvSpPr>
              <a:spLocks noChangeArrowheads="1"/>
            </p:cNvSpPr>
            <p:nvPr/>
          </p:nvSpPr>
          <p:spPr bwMode="auto">
            <a:xfrm>
              <a:off x="3619"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4" name="Oval 33"/>
            <p:cNvSpPr>
              <a:spLocks noChangeArrowheads="1"/>
            </p:cNvSpPr>
            <p:nvPr/>
          </p:nvSpPr>
          <p:spPr bwMode="auto">
            <a:xfrm>
              <a:off x="4283"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5" name="Oval 34"/>
            <p:cNvSpPr>
              <a:spLocks noChangeArrowheads="1"/>
            </p:cNvSpPr>
            <p:nvPr/>
          </p:nvSpPr>
          <p:spPr bwMode="auto">
            <a:xfrm>
              <a:off x="5018"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6" name="Oval 35"/>
            <p:cNvSpPr>
              <a:spLocks noChangeArrowheads="1"/>
            </p:cNvSpPr>
            <p:nvPr/>
          </p:nvSpPr>
          <p:spPr bwMode="auto">
            <a:xfrm>
              <a:off x="5255" y="241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7" name="Oval 36"/>
            <p:cNvSpPr>
              <a:spLocks noChangeArrowheads="1"/>
            </p:cNvSpPr>
            <p:nvPr/>
          </p:nvSpPr>
          <p:spPr bwMode="auto">
            <a:xfrm>
              <a:off x="3643"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8" name="Oval 37"/>
            <p:cNvSpPr>
              <a:spLocks noChangeArrowheads="1"/>
            </p:cNvSpPr>
            <p:nvPr/>
          </p:nvSpPr>
          <p:spPr bwMode="auto">
            <a:xfrm>
              <a:off x="4259" y="214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9" name="Oval 38"/>
            <p:cNvSpPr>
              <a:spLocks noChangeArrowheads="1"/>
            </p:cNvSpPr>
            <p:nvPr/>
          </p:nvSpPr>
          <p:spPr bwMode="auto">
            <a:xfrm>
              <a:off x="4876"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70" name="Rectangle 39"/>
            <p:cNvSpPr>
              <a:spLocks noChangeArrowheads="1"/>
            </p:cNvSpPr>
            <p:nvPr/>
          </p:nvSpPr>
          <p:spPr bwMode="auto">
            <a:xfrm>
              <a:off x="5232" y="2400"/>
              <a:ext cx="2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G</a:t>
              </a:r>
            </a:p>
          </p:txBody>
        </p:sp>
        <p:sp>
          <p:nvSpPr>
            <p:cNvPr id="51271" name="Rectangle 40"/>
            <p:cNvSpPr>
              <a:spLocks noChangeArrowheads="1"/>
            </p:cNvSpPr>
            <p:nvPr/>
          </p:nvSpPr>
          <p:spPr bwMode="auto">
            <a:xfrm>
              <a:off x="3648" y="2112"/>
              <a:ext cx="2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a:t>
              </a:r>
            </a:p>
          </p:txBody>
        </p:sp>
        <p:sp>
          <p:nvSpPr>
            <p:cNvPr id="51272" name="Rectangle 41"/>
            <p:cNvSpPr>
              <a:spLocks noChangeArrowheads="1"/>
            </p:cNvSpPr>
            <p:nvPr/>
          </p:nvSpPr>
          <p:spPr bwMode="auto">
            <a:xfrm>
              <a:off x="4272" y="2112"/>
              <a:ext cx="24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B</a:t>
              </a:r>
            </a:p>
          </p:txBody>
        </p:sp>
        <p:sp>
          <p:nvSpPr>
            <p:cNvPr id="51273" name="Rectangle 42"/>
            <p:cNvSpPr>
              <a:spLocks noChangeArrowheads="1"/>
            </p:cNvSpPr>
            <p:nvPr/>
          </p:nvSpPr>
          <p:spPr bwMode="auto">
            <a:xfrm>
              <a:off x="3648" y="2784"/>
              <a:ext cx="2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a:t>
              </a:r>
            </a:p>
          </p:txBody>
        </p:sp>
        <p:sp>
          <p:nvSpPr>
            <p:cNvPr id="51274" name="Rectangle 43"/>
            <p:cNvSpPr>
              <a:spLocks noChangeArrowheads="1"/>
            </p:cNvSpPr>
            <p:nvPr/>
          </p:nvSpPr>
          <p:spPr bwMode="auto">
            <a:xfrm>
              <a:off x="4272" y="2832"/>
              <a:ext cx="26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E</a:t>
              </a:r>
            </a:p>
          </p:txBody>
        </p:sp>
        <p:sp>
          <p:nvSpPr>
            <p:cNvPr id="51275" name="Rectangle 44"/>
            <p:cNvSpPr>
              <a:spLocks noChangeArrowheads="1"/>
            </p:cNvSpPr>
            <p:nvPr/>
          </p:nvSpPr>
          <p:spPr bwMode="auto">
            <a:xfrm>
              <a:off x="4848" y="2112"/>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C</a:t>
              </a:r>
            </a:p>
          </p:txBody>
        </p:sp>
        <p:sp>
          <p:nvSpPr>
            <p:cNvPr id="51276" name="Rectangle 45"/>
            <p:cNvSpPr>
              <a:spLocks noChangeArrowheads="1"/>
            </p:cNvSpPr>
            <p:nvPr/>
          </p:nvSpPr>
          <p:spPr bwMode="auto">
            <a:xfrm>
              <a:off x="5040" y="2832"/>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F</a:t>
              </a:r>
            </a:p>
          </p:txBody>
        </p:sp>
        <p:sp>
          <p:nvSpPr>
            <p:cNvPr id="51277" name="Line 46"/>
            <p:cNvSpPr>
              <a:spLocks noChangeShapeType="1"/>
            </p:cNvSpPr>
            <p:nvPr/>
          </p:nvSpPr>
          <p:spPr bwMode="auto">
            <a:xfrm>
              <a:off x="3404" y="2589"/>
              <a:ext cx="237" cy="2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8" name="Line 47"/>
            <p:cNvSpPr>
              <a:spLocks noChangeShapeType="1"/>
            </p:cNvSpPr>
            <p:nvPr/>
          </p:nvSpPr>
          <p:spPr bwMode="auto">
            <a:xfrm flipV="1">
              <a:off x="3380" y="2242"/>
              <a:ext cx="26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9" name="Line 48"/>
            <p:cNvSpPr>
              <a:spLocks noChangeShapeType="1"/>
            </p:cNvSpPr>
            <p:nvPr/>
          </p:nvSpPr>
          <p:spPr bwMode="auto">
            <a:xfrm>
              <a:off x="373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0" name="Line 49"/>
            <p:cNvSpPr>
              <a:spLocks noChangeShapeType="1"/>
            </p:cNvSpPr>
            <p:nvPr/>
          </p:nvSpPr>
          <p:spPr bwMode="auto">
            <a:xfrm>
              <a:off x="3854" y="2223"/>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1" name="Line 50"/>
            <p:cNvSpPr>
              <a:spLocks noChangeShapeType="1"/>
            </p:cNvSpPr>
            <p:nvPr/>
          </p:nvSpPr>
          <p:spPr bwMode="auto">
            <a:xfrm>
              <a:off x="3831" y="2918"/>
              <a:ext cx="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2" name="Line 51"/>
            <p:cNvSpPr>
              <a:spLocks noChangeShapeType="1"/>
            </p:cNvSpPr>
            <p:nvPr/>
          </p:nvSpPr>
          <p:spPr bwMode="auto">
            <a:xfrm>
              <a:off x="4471" y="2242"/>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3" name="Line 52"/>
            <p:cNvSpPr>
              <a:spLocks noChangeShapeType="1"/>
            </p:cNvSpPr>
            <p:nvPr/>
          </p:nvSpPr>
          <p:spPr bwMode="auto">
            <a:xfrm>
              <a:off x="4495" y="2898"/>
              <a:ext cx="5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4" name="Line 53"/>
            <p:cNvSpPr>
              <a:spLocks noChangeShapeType="1"/>
            </p:cNvSpPr>
            <p:nvPr/>
          </p:nvSpPr>
          <p:spPr bwMode="auto">
            <a:xfrm flipV="1">
              <a:off x="5159" y="2570"/>
              <a:ext cx="166" cy="2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5" name="Line 54"/>
            <p:cNvSpPr>
              <a:spLocks noChangeShapeType="1"/>
            </p:cNvSpPr>
            <p:nvPr/>
          </p:nvSpPr>
          <p:spPr bwMode="auto">
            <a:xfrm>
              <a:off x="437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6" name="Rectangle 55"/>
            <p:cNvSpPr>
              <a:spLocks noChangeArrowheads="1"/>
            </p:cNvSpPr>
            <p:nvPr/>
          </p:nvSpPr>
          <p:spPr bwMode="auto">
            <a:xfrm>
              <a:off x="3423" y="2238"/>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87" name="Rectangle 56"/>
            <p:cNvSpPr>
              <a:spLocks noChangeArrowheads="1"/>
            </p:cNvSpPr>
            <p:nvPr/>
          </p:nvSpPr>
          <p:spPr bwMode="auto">
            <a:xfrm>
              <a:off x="3968" y="2083"/>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88" name="Rectangle 57"/>
            <p:cNvSpPr>
              <a:spLocks noChangeArrowheads="1"/>
            </p:cNvSpPr>
            <p:nvPr/>
          </p:nvSpPr>
          <p:spPr bwMode="auto">
            <a:xfrm>
              <a:off x="3754" y="245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89" name="Rectangle 58"/>
            <p:cNvSpPr>
              <a:spLocks noChangeArrowheads="1"/>
            </p:cNvSpPr>
            <p:nvPr/>
          </p:nvSpPr>
          <p:spPr bwMode="auto">
            <a:xfrm>
              <a:off x="3375" y="270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0" name="Rectangle 59"/>
            <p:cNvSpPr>
              <a:spLocks noChangeArrowheads="1"/>
            </p:cNvSpPr>
            <p:nvPr/>
          </p:nvSpPr>
          <p:spPr bwMode="auto">
            <a:xfrm>
              <a:off x="4608" y="2064"/>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1" name="Rectangle 60"/>
            <p:cNvSpPr>
              <a:spLocks noChangeArrowheads="1"/>
            </p:cNvSpPr>
            <p:nvPr/>
          </p:nvSpPr>
          <p:spPr bwMode="auto">
            <a:xfrm>
              <a:off x="3968" y="2778"/>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2" name="Rectangle 61"/>
            <p:cNvSpPr>
              <a:spLocks noChangeArrowheads="1"/>
            </p:cNvSpPr>
            <p:nvPr/>
          </p:nvSpPr>
          <p:spPr bwMode="auto">
            <a:xfrm>
              <a:off x="4679" y="274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3" name="Rectangle 62"/>
            <p:cNvSpPr>
              <a:spLocks noChangeArrowheads="1"/>
            </p:cNvSpPr>
            <p:nvPr/>
          </p:nvSpPr>
          <p:spPr bwMode="auto">
            <a:xfrm>
              <a:off x="5320" y="2663"/>
              <a:ext cx="1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4" name="Rectangle 63"/>
            <p:cNvSpPr>
              <a:spLocks noChangeArrowheads="1"/>
            </p:cNvSpPr>
            <p:nvPr/>
          </p:nvSpPr>
          <p:spPr bwMode="auto">
            <a:xfrm>
              <a:off x="4418" y="243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94" name="Freeform 93"/>
          <p:cNvSpPr/>
          <p:nvPr/>
        </p:nvSpPr>
        <p:spPr>
          <a:xfrm>
            <a:off x="4044950" y="2176463"/>
            <a:ext cx="804863" cy="2046287"/>
          </a:xfrm>
          <a:custGeom>
            <a:avLst/>
            <a:gdLst>
              <a:gd name="connsiteX0" fmla="*/ 805070 w 805070"/>
              <a:gd name="connsiteY0" fmla="*/ 0 h 2045804"/>
              <a:gd name="connsiteX1" fmla="*/ 119270 w 805070"/>
              <a:gd name="connsiteY1" fmla="*/ 218660 h 2045804"/>
              <a:gd name="connsiteX2" fmla="*/ 89452 w 805070"/>
              <a:gd name="connsiteY2" fmla="*/ 795130 h 2045804"/>
              <a:gd name="connsiteX3" fmla="*/ 655983 w 805070"/>
              <a:gd name="connsiteY3" fmla="*/ 1868556 h 2045804"/>
              <a:gd name="connsiteX4" fmla="*/ 655983 w 805070"/>
              <a:gd name="connsiteY4" fmla="*/ 1858617 h 204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0" h="2045804">
                <a:moveTo>
                  <a:pt x="805070" y="0"/>
                </a:moveTo>
                <a:cubicBezTo>
                  <a:pt x="521805" y="43069"/>
                  <a:pt x="238540" y="86138"/>
                  <a:pt x="119270" y="218660"/>
                </a:cubicBezTo>
                <a:cubicBezTo>
                  <a:pt x="0" y="351182"/>
                  <a:pt x="0" y="520147"/>
                  <a:pt x="89452" y="795130"/>
                </a:cubicBezTo>
                <a:cubicBezTo>
                  <a:pt x="178904" y="1070113"/>
                  <a:pt x="561561" y="1691308"/>
                  <a:pt x="655983" y="1868556"/>
                </a:cubicBezTo>
                <a:cubicBezTo>
                  <a:pt x="750405" y="2045804"/>
                  <a:pt x="703194" y="1952210"/>
                  <a:pt x="655983" y="1858617"/>
                </a:cubicBezTo>
              </a:path>
            </a:pathLst>
          </a:custGeom>
          <a:ln w="508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5" name="Freeform 94"/>
          <p:cNvSpPr/>
          <p:nvPr/>
        </p:nvSpPr>
        <p:spPr>
          <a:xfrm>
            <a:off x="5864225" y="382588"/>
            <a:ext cx="401638" cy="785812"/>
          </a:xfrm>
          <a:custGeom>
            <a:avLst/>
            <a:gdLst>
              <a:gd name="connsiteX0" fmla="*/ 9939 w 402535"/>
              <a:gd name="connsiteY0" fmla="*/ 283266 h 785192"/>
              <a:gd name="connsiteX1" fmla="*/ 228600 w 402535"/>
              <a:gd name="connsiteY1" fmla="*/ 84483 h 785192"/>
              <a:gd name="connsiteX2" fmla="*/ 298174 w 402535"/>
              <a:gd name="connsiteY2" fmla="*/ 84483 h 785192"/>
              <a:gd name="connsiteX3" fmla="*/ 397565 w 402535"/>
              <a:gd name="connsiteY3" fmla="*/ 591379 h 785192"/>
              <a:gd name="connsiteX4" fmla="*/ 327991 w 402535"/>
              <a:gd name="connsiteY4" fmla="*/ 760344 h 785192"/>
              <a:gd name="connsiteX5" fmla="*/ 0 w 402535"/>
              <a:gd name="connsiteY5" fmla="*/ 442292 h 78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535" h="785192">
                <a:moveTo>
                  <a:pt x="9939" y="283266"/>
                </a:moveTo>
                <a:cubicBezTo>
                  <a:pt x="95250" y="200440"/>
                  <a:pt x="180561" y="117614"/>
                  <a:pt x="228600" y="84483"/>
                </a:cubicBezTo>
                <a:cubicBezTo>
                  <a:pt x="276639" y="51353"/>
                  <a:pt x="270013" y="0"/>
                  <a:pt x="298174" y="84483"/>
                </a:cubicBezTo>
                <a:cubicBezTo>
                  <a:pt x="326335" y="168966"/>
                  <a:pt x="392596" y="478736"/>
                  <a:pt x="397565" y="591379"/>
                </a:cubicBezTo>
                <a:cubicBezTo>
                  <a:pt x="402535" y="704023"/>
                  <a:pt x="394252" y="785192"/>
                  <a:pt x="327991" y="760344"/>
                </a:cubicBezTo>
                <a:cubicBezTo>
                  <a:pt x="261730" y="735496"/>
                  <a:pt x="130865" y="588894"/>
                  <a:pt x="0" y="442292"/>
                </a:cubicBezTo>
              </a:path>
            </a:pathLst>
          </a:custGeom>
          <a:ln w="508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6" name="Isosceles Triangle 95"/>
          <p:cNvSpPr/>
          <p:nvPr/>
        </p:nvSpPr>
        <p:spPr>
          <a:xfrm>
            <a:off x="4419600" y="4572000"/>
            <a:ext cx="381000" cy="381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Isosceles Triangle 96"/>
          <p:cNvSpPr/>
          <p:nvPr/>
        </p:nvSpPr>
        <p:spPr>
          <a:xfrm>
            <a:off x="4953000" y="2133600"/>
            <a:ext cx="381000" cy="381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60" name="TextBox 98"/>
          <p:cNvSpPr txBox="1">
            <a:spLocks noChangeArrowheads="1"/>
          </p:cNvSpPr>
          <p:nvPr/>
        </p:nvSpPr>
        <p:spPr bwMode="auto">
          <a:xfrm>
            <a:off x="609600" y="5181600"/>
            <a:ext cx="685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AutoNum type="arabicParenBoth"/>
            </a:pPr>
            <a:r>
              <a:rPr lang="en-US" altLang="en-US" sz="2400">
                <a:solidFill>
                  <a:srgbClr val="0070C0"/>
                </a:solidFill>
                <a:latin typeface="Arial" pitchFamily="34" charset="0"/>
              </a:rPr>
              <a:t>Return to an ancestor state  (</a:t>
            </a:r>
            <a:r>
              <a:rPr lang="ja-JP" altLang="en-US" sz="2400">
                <a:solidFill>
                  <a:srgbClr val="0070C0"/>
                </a:solidFill>
                <a:latin typeface="Arial" pitchFamily="34" charset="0"/>
              </a:rPr>
              <a:t>“</a:t>
            </a:r>
            <a:r>
              <a:rPr lang="en-US" altLang="ja-JP" sz="2400">
                <a:solidFill>
                  <a:srgbClr val="0070C0"/>
                </a:solidFill>
                <a:latin typeface="Arial" pitchFamily="34" charset="0"/>
              </a:rPr>
              <a:t>easy</a:t>
            </a:r>
            <a:r>
              <a:rPr lang="ja-JP" altLang="en-US" sz="2400">
                <a:solidFill>
                  <a:srgbClr val="0070C0"/>
                </a:solidFill>
                <a:latin typeface="Arial" pitchFamily="34" charset="0"/>
              </a:rPr>
              <a:t>”</a:t>
            </a:r>
            <a:r>
              <a:rPr lang="en-US" altLang="ja-JP" sz="2400">
                <a:solidFill>
                  <a:srgbClr val="0070C0"/>
                </a:solidFill>
                <a:latin typeface="Arial" pitchFamily="34" charset="0"/>
              </a:rPr>
              <a:t> to detect)</a:t>
            </a:r>
            <a:endParaRPr lang="en-US" altLang="en-US" sz="2400">
              <a:solidFill>
                <a:srgbClr val="0070C0"/>
              </a:solidFill>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Oval 3"/>
          <p:cNvSpPr>
            <a:spLocks noChangeArrowheads="1"/>
          </p:cNvSpPr>
          <p:nvPr/>
        </p:nvSpPr>
        <p:spPr bwMode="auto">
          <a:xfrm>
            <a:off x="4829175" y="16652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27" name="Rectangle 4"/>
          <p:cNvSpPr>
            <a:spLocks noChangeArrowheads="1"/>
          </p:cNvSpPr>
          <p:nvPr/>
        </p:nvSpPr>
        <p:spPr bwMode="auto">
          <a:xfrm>
            <a:off x="4929188" y="16764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2228" name="Line 5"/>
          <p:cNvSpPr>
            <a:spLocks noChangeShapeType="1"/>
          </p:cNvSpPr>
          <p:nvPr/>
        </p:nvSpPr>
        <p:spPr bwMode="auto">
          <a:xfrm flipH="1">
            <a:off x="3754438" y="1987550"/>
            <a:ext cx="10795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9" name="Line 6"/>
          <p:cNvSpPr>
            <a:spLocks noChangeShapeType="1"/>
          </p:cNvSpPr>
          <p:nvPr/>
        </p:nvSpPr>
        <p:spPr bwMode="auto">
          <a:xfrm>
            <a:off x="5345113" y="1943100"/>
            <a:ext cx="1227137" cy="220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0" name="Oval 7"/>
          <p:cNvSpPr>
            <a:spLocks noChangeArrowheads="1"/>
          </p:cNvSpPr>
          <p:nvPr/>
        </p:nvSpPr>
        <p:spPr bwMode="auto">
          <a:xfrm>
            <a:off x="3390900" y="22129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1" name="Oval 8"/>
          <p:cNvSpPr>
            <a:spLocks noChangeArrowheads="1"/>
          </p:cNvSpPr>
          <p:nvPr/>
        </p:nvSpPr>
        <p:spPr bwMode="auto">
          <a:xfrm>
            <a:off x="6435725" y="2147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2" name="Rectangle 9"/>
          <p:cNvSpPr>
            <a:spLocks noChangeArrowheads="1"/>
          </p:cNvSpPr>
          <p:nvPr/>
        </p:nvSpPr>
        <p:spPr bwMode="auto">
          <a:xfrm>
            <a:off x="3502025" y="22240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2233" name="Rectangle 10"/>
          <p:cNvSpPr>
            <a:spLocks noChangeArrowheads="1"/>
          </p:cNvSpPr>
          <p:nvPr/>
        </p:nvSpPr>
        <p:spPr bwMode="auto">
          <a:xfrm>
            <a:off x="6510338" y="2165350"/>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2234" name="Line 11"/>
          <p:cNvSpPr>
            <a:spLocks noChangeShapeType="1"/>
          </p:cNvSpPr>
          <p:nvPr/>
        </p:nvSpPr>
        <p:spPr bwMode="auto">
          <a:xfrm flipH="1">
            <a:off x="2438400" y="2460625"/>
            <a:ext cx="957263" cy="496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Oval 12"/>
          <p:cNvSpPr>
            <a:spLocks noChangeArrowheads="1"/>
          </p:cNvSpPr>
          <p:nvPr/>
        </p:nvSpPr>
        <p:spPr bwMode="auto">
          <a:xfrm>
            <a:off x="2028825" y="291465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6" name="Rectangle 13"/>
          <p:cNvSpPr>
            <a:spLocks noChangeArrowheads="1"/>
          </p:cNvSpPr>
          <p:nvPr/>
        </p:nvSpPr>
        <p:spPr bwMode="auto">
          <a:xfrm>
            <a:off x="2139950" y="292576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2237" name="Line 14"/>
          <p:cNvSpPr>
            <a:spLocks noChangeShapeType="1"/>
          </p:cNvSpPr>
          <p:nvPr/>
        </p:nvSpPr>
        <p:spPr bwMode="auto">
          <a:xfrm>
            <a:off x="3751263" y="2663825"/>
            <a:ext cx="134937" cy="446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Oval 15"/>
          <p:cNvSpPr>
            <a:spLocks noChangeArrowheads="1"/>
          </p:cNvSpPr>
          <p:nvPr/>
        </p:nvSpPr>
        <p:spPr bwMode="auto">
          <a:xfrm>
            <a:off x="3629025" y="313531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9" name="Rectangle 16"/>
          <p:cNvSpPr>
            <a:spLocks noChangeArrowheads="1"/>
          </p:cNvSpPr>
          <p:nvPr/>
        </p:nvSpPr>
        <p:spPr bwMode="auto">
          <a:xfrm>
            <a:off x="3703638" y="3152775"/>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2240" name="Line 17"/>
          <p:cNvSpPr>
            <a:spLocks noChangeShapeType="1"/>
          </p:cNvSpPr>
          <p:nvPr/>
        </p:nvSpPr>
        <p:spPr bwMode="auto">
          <a:xfrm flipH="1">
            <a:off x="1524000" y="3262313"/>
            <a:ext cx="5334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Oval 18"/>
          <p:cNvSpPr>
            <a:spLocks noChangeArrowheads="1"/>
          </p:cNvSpPr>
          <p:nvPr/>
        </p:nvSpPr>
        <p:spPr bwMode="auto">
          <a:xfrm>
            <a:off x="1192213" y="412750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42" name="Rectangle 19"/>
          <p:cNvSpPr>
            <a:spLocks noChangeArrowheads="1"/>
          </p:cNvSpPr>
          <p:nvPr/>
        </p:nvSpPr>
        <p:spPr bwMode="auto">
          <a:xfrm>
            <a:off x="1303338" y="41386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52243" name="Oval 20"/>
          <p:cNvSpPr>
            <a:spLocks noChangeArrowheads="1"/>
          </p:cNvSpPr>
          <p:nvPr/>
        </p:nvSpPr>
        <p:spPr bwMode="auto">
          <a:xfrm>
            <a:off x="2417763" y="411956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44" name="Rectangle 21"/>
          <p:cNvSpPr>
            <a:spLocks noChangeArrowheads="1"/>
          </p:cNvSpPr>
          <p:nvPr/>
        </p:nvSpPr>
        <p:spPr bwMode="auto">
          <a:xfrm>
            <a:off x="2528888" y="4130675"/>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2245" name="Line 22"/>
          <p:cNvSpPr>
            <a:spLocks noChangeShapeType="1"/>
          </p:cNvSpPr>
          <p:nvPr/>
        </p:nvSpPr>
        <p:spPr bwMode="auto">
          <a:xfrm>
            <a:off x="2505075" y="3263900"/>
            <a:ext cx="161925" cy="836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23"/>
          <p:cNvSpPr>
            <a:spLocks noChangeShapeType="1"/>
          </p:cNvSpPr>
          <p:nvPr/>
        </p:nvSpPr>
        <p:spPr bwMode="auto">
          <a:xfrm flipH="1">
            <a:off x="3810000" y="3568700"/>
            <a:ext cx="166688" cy="531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Oval 24"/>
          <p:cNvSpPr>
            <a:spLocks noChangeArrowheads="1"/>
          </p:cNvSpPr>
          <p:nvPr/>
        </p:nvSpPr>
        <p:spPr bwMode="auto">
          <a:xfrm>
            <a:off x="3503613" y="4106863"/>
            <a:ext cx="528637" cy="4365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48" name="Rectangle 25"/>
          <p:cNvSpPr>
            <a:spLocks noChangeArrowheads="1"/>
          </p:cNvSpPr>
          <p:nvPr/>
        </p:nvSpPr>
        <p:spPr bwMode="auto">
          <a:xfrm>
            <a:off x="3614738" y="4117975"/>
            <a:ext cx="3730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2249" name="Rectangle 29"/>
          <p:cNvSpPr>
            <a:spLocks noChangeArrowheads="1"/>
          </p:cNvSpPr>
          <p:nvPr/>
        </p:nvSpPr>
        <p:spPr bwMode="auto">
          <a:xfrm>
            <a:off x="2976563" y="36623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0" name="Rectangle 30"/>
          <p:cNvSpPr>
            <a:spLocks noChangeArrowheads="1"/>
          </p:cNvSpPr>
          <p:nvPr/>
        </p:nvSpPr>
        <p:spPr bwMode="auto">
          <a:xfrm>
            <a:off x="4148138" y="31686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1" name="Rectangle 31"/>
          <p:cNvSpPr>
            <a:spLocks noChangeArrowheads="1"/>
          </p:cNvSpPr>
          <p:nvPr/>
        </p:nvSpPr>
        <p:spPr bwMode="auto">
          <a:xfrm>
            <a:off x="5094288" y="4098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2" name="Rectangle 32"/>
          <p:cNvSpPr>
            <a:spLocks noChangeArrowheads="1"/>
          </p:cNvSpPr>
          <p:nvPr/>
        </p:nvSpPr>
        <p:spPr bwMode="auto">
          <a:xfrm>
            <a:off x="1574800" y="3692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3" name="Oval 33"/>
          <p:cNvSpPr>
            <a:spLocks noChangeArrowheads="1"/>
          </p:cNvSpPr>
          <p:nvPr/>
        </p:nvSpPr>
        <p:spPr bwMode="auto">
          <a:xfrm>
            <a:off x="7588250" y="3133725"/>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4" name="Rectangle 34"/>
          <p:cNvSpPr>
            <a:spLocks noChangeArrowheads="1"/>
          </p:cNvSpPr>
          <p:nvPr/>
        </p:nvSpPr>
        <p:spPr bwMode="auto">
          <a:xfrm>
            <a:off x="7699375" y="3144838"/>
            <a:ext cx="36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2255" name="Oval 35"/>
          <p:cNvSpPr>
            <a:spLocks noChangeArrowheads="1"/>
          </p:cNvSpPr>
          <p:nvPr/>
        </p:nvSpPr>
        <p:spPr bwMode="auto">
          <a:xfrm>
            <a:off x="5256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6" name="Rectangle 36"/>
          <p:cNvSpPr>
            <a:spLocks noChangeArrowheads="1"/>
          </p:cNvSpPr>
          <p:nvPr/>
        </p:nvSpPr>
        <p:spPr bwMode="auto">
          <a:xfrm>
            <a:off x="5367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2257" name="Oval 37"/>
          <p:cNvSpPr>
            <a:spLocks noChangeArrowheads="1"/>
          </p:cNvSpPr>
          <p:nvPr/>
        </p:nvSpPr>
        <p:spPr bwMode="auto">
          <a:xfrm>
            <a:off x="8308975" y="4203700"/>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8" name="Rectangle 38"/>
          <p:cNvSpPr>
            <a:spLocks noChangeArrowheads="1"/>
          </p:cNvSpPr>
          <p:nvPr/>
        </p:nvSpPr>
        <p:spPr bwMode="auto">
          <a:xfrm>
            <a:off x="8405813" y="418465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F</a:t>
            </a:r>
          </a:p>
        </p:txBody>
      </p:sp>
      <p:sp>
        <p:nvSpPr>
          <p:cNvPr id="52259" name="Line 39"/>
          <p:cNvSpPr>
            <a:spLocks noChangeShapeType="1"/>
          </p:cNvSpPr>
          <p:nvPr/>
        </p:nvSpPr>
        <p:spPr bwMode="auto">
          <a:xfrm>
            <a:off x="8020050" y="3551238"/>
            <a:ext cx="407988" cy="681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0" name="Line 40"/>
          <p:cNvSpPr>
            <a:spLocks noChangeShapeType="1"/>
          </p:cNvSpPr>
          <p:nvPr/>
        </p:nvSpPr>
        <p:spPr bwMode="auto">
          <a:xfrm flipV="1">
            <a:off x="7467600" y="3548063"/>
            <a:ext cx="209550" cy="628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Rectangle 41"/>
          <p:cNvSpPr>
            <a:spLocks noChangeArrowheads="1"/>
          </p:cNvSpPr>
          <p:nvPr/>
        </p:nvSpPr>
        <p:spPr bwMode="auto">
          <a:xfrm>
            <a:off x="7350125" y="2967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2" name="Rectangle 42"/>
          <p:cNvSpPr>
            <a:spLocks noChangeArrowheads="1"/>
          </p:cNvSpPr>
          <p:nvPr/>
        </p:nvSpPr>
        <p:spPr bwMode="auto">
          <a:xfrm>
            <a:off x="7162800" y="4252913"/>
            <a:ext cx="2905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3" name="Rectangle 43"/>
          <p:cNvSpPr>
            <a:spLocks noChangeArrowheads="1"/>
          </p:cNvSpPr>
          <p:nvPr/>
        </p:nvSpPr>
        <p:spPr bwMode="auto">
          <a:xfrm>
            <a:off x="7985125" y="4067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4" name="Rectangle 44"/>
          <p:cNvSpPr>
            <a:spLocks noChangeArrowheads="1"/>
          </p:cNvSpPr>
          <p:nvPr/>
        </p:nvSpPr>
        <p:spPr bwMode="auto">
          <a:xfrm>
            <a:off x="6116638" y="52451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5" name="Line 45"/>
          <p:cNvSpPr>
            <a:spLocks noChangeShapeType="1"/>
          </p:cNvSpPr>
          <p:nvPr/>
        </p:nvSpPr>
        <p:spPr bwMode="auto">
          <a:xfrm>
            <a:off x="6853238" y="2511425"/>
            <a:ext cx="919162" cy="598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6" name="Oval 46"/>
          <p:cNvSpPr>
            <a:spLocks noChangeArrowheads="1"/>
          </p:cNvSpPr>
          <p:nvPr/>
        </p:nvSpPr>
        <p:spPr bwMode="auto">
          <a:xfrm>
            <a:off x="5524500" y="30511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7" name="Rectangle 47"/>
          <p:cNvSpPr>
            <a:spLocks noChangeArrowheads="1"/>
          </p:cNvSpPr>
          <p:nvPr/>
        </p:nvSpPr>
        <p:spPr bwMode="auto">
          <a:xfrm>
            <a:off x="5559425" y="30622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2268" name="Oval 48"/>
          <p:cNvSpPr>
            <a:spLocks noChangeArrowheads="1"/>
          </p:cNvSpPr>
          <p:nvPr/>
        </p:nvSpPr>
        <p:spPr bwMode="auto">
          <a:xfrm>
            <a:off x="7161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9" name="Rectangle 49"/>
          <p:cNvSpPr>
            <a:spLocks noChangeArrowheads="1"/>
          </p:cNvSpPr>
          <p:nvPr/>
        </p:nvSpPr>
        <p:spPr bwMode="auto">
          <a:xfrm>
            <a:off x="7272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2270" name="Line 50"/>
          <p:cNvSpPr>
            <a:spLocks noChangeShapeType="1"/>
          </p:cNvSpPr>
          <p:nvPr/>
        </p:nvSpPr>
        <p:spPr bwMode="auto">
          <a:xfrm flipV="1">
            <a:off x="5954713" y="2576513"/>
            <a:ext cx="522287" cy="509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1" name="Line 51"/>
          <p:cNvSpPr>
            <a:spLocks noChangeShapeType="1"/>
          </p:cNvSpPr>
          <p:nvPr/>
        </p:nvSpPr>
        <p:spPr bwMode="auto">
          <a:xfrm flipH="1">
            <a:off x="5562600" y="3490913"/>
            <a:ext cx="1524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2" name="Oval 53"/>
          <p:cNvSpPr>
            <a:spLocks noChangeArrowheads="1"/>
          </p:cNvSpPr>
          <p:nvPr/>
        </p:nvSpPr>
        <p:spPr bwMode="auto">
          <a:xfrm>
            <a:off x="4295775" y="41036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73" name="Rectangle 54"/>
          <p:cNvSpPr>
            <a:spLocks noChangeArrowheads="1"/>
          </p:cNvSpPr>
          <p:nvPr/>
        </p:nvSpPr>
        <p:spPr bwMode="auto">
          <a:xfrm>
            <a:off x="4395788" y="41148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2274" name="Oval 55"/>
          <p:cNvSpPr>
            <a:spLocks noChangeArrowheads="1"/>
          </p:cNvSpPr>
          <p:nvPr/>
        </p:nvSpPr>
        <p:spPr bwMode="auto">
          <a:xfrm>
            <a:off x="5972175" y="4179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75" name="Rectangle 56"/>
          <p:cNvSpPr>
            <a:spLocks noChangeArrowheads="1"/>
          </p:cNvSpPr>
          <p:nvPr/>
        </p:nvSpPr>
        <p:spPr bwMode="auto">
          <a:xfrm>
            <a:off x="6072188" y="41910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2276" name="Line 57"/>
          <p:cNvSpPr>
            <a:spLocks noChangeShapeType="1"/>
          </p:cNvSpPr>
          <p:nvPr/>
        </p:nvSpPr>
        <p:spPr bwMode="auto">
          <a:xfrm>
            <a:off x="4038600" y="3567113"/>
            <a:ext cx="457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7" name="Line 58"/>
          <p:cNvSpPr>
            <a:spLocks noChangeShapeType="1"/>
          </p:cNvSpPr>
          <p:nvPr/>
        </p:nvSpPr>
        <p:spPr bwMode="auto">
          <a:xfrm>
            <a:off x="5867400" y="3490913"/>
            <a:ext cx="304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8" name="Rectangle 59"/>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Cycles and re-expansion</a:t>
            </a:r>
          </a:p>
        </p:txBody>
      </p:sp>
      <p:grpSp>
        <p:nvGrpSpPr>
          <p:cNvPr id="52279" name="Group 29"/>
          <p:cNvGrpSpPr>
            <a:grpSpLocks/>
          </p:cNvGrpSpPr>
          <p:nvPr/>
        </p:nvGrpSpPr>
        <p:grpSpPr bwMode="auto">
          <a:xfrm>
            <a:off x="5486400" y="0"/>
            <a:ext cx="3625850" cy="1582738"/>
            <a:chOff x="3216" y="2064"/>
            <a:chExt cx="2284" cy="997"/>
          </a:xfrm>
        </p:grpSpPr>
        <p:sp>
          <p:nvSpPr>
            <p:cNvPr id="52287" name="Oval 30"/>
            <p:cNvSpPr>
              <a:spLocks noChangeArrowheads="1"/>
            </p:cNvSpPr>
            <p:nvPr/>
          </p:nvSpPr>
          <p:spPr bwMode="auto">
            <a:xfrm>
              <a:off x="3216" y="2456"/>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88" name="Rectangle 31"/>
            <p:cNvSpPr>
              <a:spLocks noChangeArrowheads="1"/>
            </p:cNvSpPr>
            <p:nvPr/>
          </p:nvSpPr>
          <p:spPr bwMode="auto">
            <a:xfrm>
              <a:off x="3216" y="240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a:t>
              </a:r>
            </a:p>
          </p:txBody>
        </p:sp>
        <p:sp>
          <p:nvSpPr>
            <p:cNvPr id="52289" name="Oval 32"/>
            <p:cNvSpPr>
              <a:spLocks noChangeArrowheads="1"/>
            </p:cNvSpPr>
            <p:nvPr/>
          </p:nvSpPr>
          <p:spPr bwMode="auto">
            <a:xfrm>
              <a:off x="3619"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0" name="Oval 33"/>
            <p:cNvSpPr>
              <a:spLocks noChangeArrowheads="1"/>
            </p:cNvSpPr>
            <p:nvPr/>
          </p:nvSpPr>
          <p:spPr bwMode="auto">
            <a:xfrm>
              <a:off x="4283"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1" name="Oval 34"/>
            <p:cNvSpPr>
              <a:spLocks noChangeArrowheads="1"/>
            </p:cNvSpPr>
            <p:nvPr/>
          </p:nvSpPr>
          <p:spPr bwMode="auto">
            <a:xfrm>
              <a:off x="5018"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2" name="Oval 35"/>
            <p:cNvSpPr>
              <a:spLocks noChangeArrowheads="1"/>
            </p:cNvSpPr>
            <p:nvPr/>
          </p:nvSpPr>
          <p:spPr bwMode="auto">
            <a:xfrm>
              <a:off x="5255" y="241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3" name="Oval 36"/>
            <p:cNvSpPr>
              <a:spLocks noChangeArrowheads="1"/>
            </p:cNvSpPr>
            <p:nvPr/>
          </p:nvSpPr>
          <p:spPr bwMode="auto">
            <a:xfrm>
              <a:off x="3643"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4" name="Oval 37"/>
            <p:cNvSpPr>
              <a:spLocks noChangeArrowheads="1"/>
            </p:cNvSpPr>
            <p:nvPr/>
          </p:nvSpPr>
          <p:spPr bwMode="auto">
            <a:xfrm>
              <a:off x="4259" y="214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5" name="Oval 38"/>
            <p:cNvSpPr>
              <a:spLocks noChangeArrowheads="1"/>
            </p:cNvSpPr>
            <p:nvPr/>
          </p:nvSpPr>
          <p:spPr bwMode="auto">
            <a:xfrm>
              <a:off x="4876"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6" name="Rectangle 39"/>
            <p:cNvSpPr>
              <a:spLocks noChangeArrowheads="1"/>
            </p:cNvSpPr>
            <p:nvPr/>
          </p:nvSpPr>
          <p:spPr bwMode="auto">
            <a:xfrm>
              <a:off x="5232" y="2400"/>
              <a:ext cx="2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G</a:t>
              </a:r>
            </a:p>
          </p:txBody>
        </p:sp>
        <p:sp>
          <p:nvSpPr>
            <p:cNvPr id="52297" name="Rectangle 40"/>
            <p:cNvSpPr>
              <a:spLocks noChangeArrowheads="1"/>
            </p:cNvSpPr>
            <p:nvPr/>
          </p:nvSpPr>
          <p:spPr bwMode="auto">
            <a:xfrm>
              <a:off x="3648" y="2112"/>
              <a:ext cx="2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a:t>
              </a:r>
            </a:p>
          </p:txBody>
        </p:sp>
        <p:sp>
          <p:nvSpPr>
            <p:cNvPr id="52298" name="Rectangle 41"/>
            <p:cNvSpPr>
              <a:spLocks noChangeArrowheads="1"/>
            </p:cNvSpPr>
            <p:nvPr/>
          </p:nvSpPr>
          <p:spPr bwMode="auto">
            <a:xfrm>
              <a:off x="4272" y="2112"/>
              <a:ext cx="24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B</a:t>
              </a:r>
            </a:p>
          </p:txBody>
        </p:sp>
        <p:sp>
          <p:nvSpPr>
            <p:cNvPr id="52299" name="Rectangle 42"/>
            <p:cNvSpPr>
              <a:spLocks noChangeArrowheads="1"/>
            </p:cNvSpPr>
            <p:nvPr/>
          </p:nvSpPr>
          <p:spPr bwMode="auto">
            <a:xfrm>
              <a:off x="3648" y="2784"/>
              <a:ext cx="2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a:t>
              </a:r>
            </a:p>
          </p:txBody>
        </p:sp>
        <p:sp>
          <p:nvSpPr>
            <p:cNvPr id="52300" name="Rectangle 43"/>
            <p:cNvSpPr>
              <a:spLocks noChangeArrowheads="1"/>
            </p:cNvSpPr>
            <p:nvPr/>
          </p:nvSpPr>
          <p:spPr bwMode="auto">
            <a:xfrm>
              <a:off x="4272" y="2832"/>
              <a:ext cx="26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E</a:t>
              </a:r>
            </a:p>
          </p:txBody>
        </p:sp>
        <p:sp>
          <p:nvSpPr>
            <p:cNvPr id="52301" name="Rectangle 44"/>
            <p:cNvSpPr>
              <a:spLocks noChangeArrowheads="1"/>
            </p:cNvSpPr>
            <p:nvPr/>
          </p:nvSpPr>
          <p:spPr bwMode="auto">
            <a:xfrm>
              <a:off x="4848" y="2112"/>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C</a:t>
              </a:r>
            </a:p>
          </p:txBody>
        </p:sp>
        <p:sp>
          <p:nvSpPr>
            <p:cNvPr id="52302" name="Rectangle 45"/>
            <p:cNvSpPr>
              <a:spLocks noChangeArrowheads="1"/>
            </p:cNvSpPr>
            <p:nvPr/>
          </p:nvSpPr>
          <p:spPr bwMode="auto">
            <a:xfrm>
              <a:off x="5040" y="2832"/>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F</a:t>
              </a:r>
            </a:p>
          </p:txBody>
        </p:sp>
        <p:sp>
          <p:nvSpPr>
            <p:cNvPr id="52303" name="Line 46"/>
            <p:cNvSpPr>
              <a:spLocks noChangeShapeType="1"/>
            </p:cNvSpPr>
            <p:nvPr/>
          </p:nvSpPr>
          <p:spPr bwMode="auto">
            <a:xfrm>
              <a:off x="3404" y="2589"/>
              <a:ext cx="237" cy="2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4" name="Line 47"/>
            <p:cNvSpPr>
              <a:spLocks noChangeShapeType="1"/>
            </p:cNvSpPr>
            <p:nvPr/>
          </p:nvSpPr>
          <p:spPr bwMode="auto">
            <a:xfrm flipV="1">
              <a:off x="3380" y="2242"/>
              <a:ext cx="26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5" name="Line 48"/>
            <p:cNvSpPr>
              <a:spLocks noChangeShapeType="1"/>
            </p:cNvSpPr>
            <p:nvPr/>
          </p:nvSpPr>
          <p:spPr bwMode="auto">
            <a:xfrm>
              <a:off x="373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6" name="Line 49"/>
            <p:cNvSpPr>
              <a:spLocks noChangeShapeType="1"/>
            </p:cNvSpPr>
            <p:nvPr/>
          </p:nvSpPr>
          <p:spPr bwMode="auto">
            <a:xfrm>
              <a:off x="3854" y="2223"/>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7" name="Line 50"/>
            <p:cNvSpPr>
              <a:spLocks noChangeShapeType="1"/>
            </p:cNvSpPr>
            <p:nvPr/>
          </p:nvSpPr>
          <p:spPr bwMode="auto">
            <a:xfrm>
              <a:off x="3831" y="2918"/>
              <a:ext cx="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8" name="Line 51"/>
            <p:cNvSpPr>
              <a:spLocks noChangeShapeType="1"/>
            </p:cNvSpPr>
            <p:nvPr/>
          </p:nvSpPr>
          <p:spPr bwMode="auto">
            <a:xfrm>
              <a:off x="4471" y="2242"/>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9" name="Line 52"/>
            <p:cNvSpPr>
              <a:spLocks noChangeShapeType="1"/>
            </p:cNvSpPr>
            <p:nvPr/>
          </p:nvSpPr>
          <p:spPr bwMode="auto">
            <a:xfrm>
              <a:off x="4495" y="2898"/>
              <a:ext cx="5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0" name="Line 53"/>
            <p:cNvSpPr>
              <a:spLocks noChangeShapeType="1"/>
            </p:cNvSpPr>
            <p:nvPr/>
          </p:nvSpPr>
          <p:spPr bwMode="auto">
            <a:xfrm flipV="1">
              <a:off x="5159" y="2570"/>
              <a:ext cx="166" cy="2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1" name="Line 54"/>
            <p:cNvSpPr>
              <a:spLocks noChangeShapeType="1"/>
            </p:cNvSpPr>
            <p:nvPr/>
          </p:nvSpPr>
          <p:spPr bwMode="auto">
            <a:xfrm>
              <a:off x="437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2" name="Rectangle 55"/>
            <p:cNvSpPr>
              <a:spLocks noChangeArrowheads="1"/>
            </p:cNvSpPr>
            <p:nvPr/>
          </p:nvSpPr>
          <p:spPr bwMode="auto">
            <a:xfrm>
              <a:off x="3423" y="2238"/>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3" name="Rectangle 56"/>
            <p:cNvSpPr>
              <a:spLocks noChangeArrowheads="1"/>
            </p:cNvSpPr>
            <p:nvPr/>
          </p:nvSpPr>
          <p:spPr bwMode="auto">
            <a:xfrm>
              <a:off x="3968" y="2083"/>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4" name="Rectangle 57"/>
            <p:cNvSpPr>
              <a:spLocks noChangeArrowheads="1"/>
            </p:cNvSpPr>
            <p:nvPr/>
          </p:nvSpPr>
          <p:spPr bwMode="auto">
            <a:xfrm>
              <a:off x="3754" y="245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5" name="Rectangle 58"/>
            <p:cNvSpPr>
              <a:spLocks noChangeArrowheads="1"/>
            </p:cNvSpPr>
            <p:nvPr/>
          </p:nvSpPr>
          <p:spPr bwMode="auto">
            <a:xfrm>
              <a:off x="3375" y="270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6" name="Rectangle 59"/>
            <p:cNvSpPr>
              <a:spLocks noChangeArrowheads="1"/>
            </p:cNvSpPr>
            <p:nvPr/>
          </p:nvSpPr>
          <p:spPr bwMode="auto">
            <a:xfrm>
              <a:off x="4608" y="2064"/>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7" name="Rectangle 60"/>
            <p:cNvSpPr>
              <a:spLocks noChangeArrowheads="1"/>
            </p:cNvSpPr>
            <p:nvPr/>
          </p:nvSpPr>
          <p:spPr bwMode="auto">
            <a:xfrm>
              <a:off x="3968" y="2778"/>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8" name="Rectangle 61"/>
            <p:cNvSpPr>
              <a:spLocks noChangeArrowheads="1"/>
            </p:cNvSpPr>
            <p:nvPr/>
          </p:nvSpPr>
          <p:spPr bwMode="auto">
            <a:xfrm>
              <a:off x="4679" y="274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9" name="Rectangle 62"/>
            <p:cNvSpPr>
              <a:spLocks noChangeArrowheads="1"/>
            </p:cNvSpPr>
            <p:nvPr/>
          </p:nvSpPr>
          <p:spPr bwMode="auto">
            <a:xfrm>
              <a:off x="5320" y="2663"/>
              <a:ext cx="1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20" name="Rectangle 63"/>
            <p:cNvSpPr>
              <a:spLocks noChangeArrowheads="1"/>
            </p:cNvSpPr>
            <p:nvPr/>
          </p:nvSpPr>
          <p:spPr bwMode="auto">
            <a:xfrm>
              <a:off x="4418" y="243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96" name="Isosceles Triangle 95"/>
          <p:cNvSpPr/>
          <p:nvPr/>
        </p:nvSpPr>
        <p:spPr>
          <a:xfrm>
            <a:off x="5638800" y="3505200"/>
            <a:ext cx="381000" cy="38100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Freeform 96"/>
          <p:cNvSpPr/>
          <p:nvPr/>
        </p:nvSpPr>
        <p:spPr>
          <a:xfrm>
            <a:off x="5883275" y="457200"/>
            <a:ext cx="268288" cy="258763"/>
          </a:xfrm>
          <a:custGeom>
            <a:avLst/>
            <a:gdLst>
              <a:gd name="connsiteX0" fmla="*/ 0 w 268357"/>
              <a:gd name="connsiteY0" fmla="*/ 258417 h 258417"/>
              <a:gd name="connsiteX1" fmla="*/ 268357 w 268357"/>
              <a:gd name="connsiteY1" fmla="*/ 0 h 258417"/>
              <a:gd name="connsiteX2" fmla="*/ 268357 w 268357"/>
              <a:gd name="connsiteY2" fmla="*/ 0 h 258417"/>
            </a:gdLst>
            <a:ahLst/>
            <a:cxnLst>
              <a:cxn ang="0">
                <a:pos x="connsiteX0" y="connsiteY0"/>
              </a:cxn>
              <a:cxn ang="0">
                <a:pos x="connsiteX1" y="connsiteY1"/>
              </a:cxn>
              <a:cxn ang="0">
                <a:pos x="connsiteX2" y="connsiteY2"/>
              </a:cxn>
            </a:cxnLst>
            <a:rect l="l" t="t" r="r" b="b"/>
            <a:pathLst>
              <a:path w="268357" h="258417">
                <a:moveTo>
                  <a:pt x="0" y="258417"/>
                </a:moveTo>
                <a:lnTo>
                  <a:pt x="268357" y="0"/>
                </a:lnTo>
                <a:lnTo>
                  <a:pt x="268357" y="0"/>
                </a:ln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8" name="Freeform 97"/>
          <p:cNvSpPr/>
          <p:nvPr/>
        </p:nvSpPr>
        <p:spPr>
          <a:xfrm>
            <a:off x="5934075" y="496888"/>
            <a:ext cx="476250" cy="717550"/>
          </a:xfrm>
          <a:custGeom>
            <a:avLst/>
            <a:gdLst>
              <a:gd name="connsiteX0" fmla="*/ 0 w 477078"/>
              <a:gd name="connsiteY0" fmla="*/ 308113 h 717273"/>
              <a:gd name="connsiteX1" fmla="*/ 377687 w 477078"/>
              <a:gd name="connsiteY1" fmla="*/ 665921 h 717273"/>
              <a:gd name="connsiteX2" fmla="*/ 477078 w 477078"/>
              <a:gd name="connsiteY2" fmla="*/ 0 h 717273"/>
              <a:gd name="connsiteX3" fmla="*/ 477078 w 477078"/>
              <a:gd name="connsiteY3" fmla="*/ 0 h 717273"/>
            </a:gdLst>
            <a:ahLst/>
            <a:cxnLst>
              <a:cxn ang="0">
                <a:pos x="connsiteX0" y="connsiteY0"/>
              </a:cxn>
              <a:cxn ang="0">
                <a:pos x="connsiteX1" y="connsiteY1"/>
              </a:cxn>
              <a:cxn ang="0">
                <a:pos x="connsiteX2" y="connsiteY2"/>
              </a:cxn>
              <a:cxn ang="0">
                <a:pos x="connsiteX3" y="connsiteY3"/>
              </a:cxn>
            </a:cxnLst>
            <a:rect l="l" t="t" r="r" b="b"/>
            <a:pathLst>
              <a:path w="477078" h="717273">
                <a:moveTo>
                  <a:pt x="0" y="308113"/>
                </a:moveTo>
                <a:cubicBezTo>
                  <a:pt x="149087" y="512693"/>
                  <a:pt x="298174" y="717273"/>
                  <a:pt x="377687" y="665921"/>
                </a:cubicBezTo>
                <a:cubicBezTo>
                  <a:pt x="457200" y="614569"/>
                  <a:pt x="477078" y="0"/>
                  <a:pt x="477078" y="0"/>
                </a:cubicBezTo>
                <a:lnTo>
                  <a:pt x="477078" y="0"/>
                </a:ln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 name="Freeform 98"/>
          <p:cNvSpPr/>
          <p:nvPr/>
        </p:nvSpPr>
        <p:spPr>
          <a:xfrm>
            <a:off x="3938588" y="2176463"/>
            <a:ext cx="871537" cy="187325"/>
          </a:xfrm>
          <a:custGeom>
            <a:avLst/>
            <a:gdLst>
              <a:gd name="connsiteX0" fmla="*/ 871331 w 871331"/>
              <a:gd name="connsiteY0" fmla="*/ 0 h 187187"/>
              <a:gd name="connsiteX1" fmla="*/ 125896 w 871331"/>
              <a:gd name="connsiteY1" fmla="*/ 159026 h 187187"/>
              <a:gd name="connsiteX2" fmla="*/ 115957 w 871331"/>
              <a:gd name="connsiteY2" fmla="*/ 168965 h 187187"/>
            </a:gdLst>
            <a:ahLst/>
            <a:cxnLst>
              <a:cxn ang="0">
                <a:pos x="connsiteX0" y="connsiteY0"/>
              </a:cxn>
              <a:cxn ang="0">
                <a:pos x="connsiteX1" y="connsiteY1"/>
              </a:cxn>
              <a:cxn ang="0">
                <a:pos x="connsiteX2" y="connsiteY2"/>
              </a:cxn>
            </a:cxnLst>
            <a:rect l="l" t="t" r="r" b="b"/>
            <a:pathLst>
              <a:path w="871331" h="187187">
                <a:moveTo>
                  <a:pt x="871331" y="0"/>
                </a:moveTo>
                <a:lnTo>
                  <a:pt x="125896" y="159026"/>
                </a:lnTo>
                <a:cubicBezTo>
                  <a:pt x="0" y="187187"/>
                  <a:pt x="57978" y="178076"/>
                  <a:pt x="115957" y="168965"/>
                </a:cubicBez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5318125" y="2127250"/>
            <a:ext cx="1001713" cy="854075"/>
          </a:xfrm>
          <a:custGeom>
            <a:avLst/>
            <a:gdLst>
              <a:gd name="connsiteX0" fmla="*/ 0 w 1002196"/>
              <a:gd name="connsiteY0" fmla="*/ 0 h 854765"/>
              <a:gd name="connsiteX1" fmla="*/ 914400 w 1002196"/>
              <a:gd name="connsiteY1" fmla="*/ 208722 h 854765"/>
              <a:gd name="connsiteX2" fmla="*/ 526774 w 1002196"/>
              <a:gd name="connsiteY2" fmla="*/ 854765 h 854765"/>
            </a:gdLst>
            <a:ahLst/>
            <a:cxnLst>
              <a:cxn ang="0">
                <a:pos x="connsiteX0" y="connsiteY0"/>
              </a:cxn>
              <a:cxn ang="0">
                <a:pos x="connsiteX1" y="connsiteY1"/>
              </a:cxn>
              <a:cxn ang="0">
                <a:pos x="connsiteX2" y="connsiteY2"/>
              </a:cxn>
            </a:cxnLst>
            <a:rect l="l" t="t" r="r" b="b"/>
            <a:pathLst>
              <a:path w="1002196" h="854765">
                <a:moveTo>
                  <a:pt x="0" y="0"/>
                </a:moveTo>
                <a:cubicBezTo>
                  <a:pt x="413302" y="33130"/>
                  <a:pt x="826604" y="66261"/>
                  <a:pt x="914400" y="208722"/>
                </a:cubicBezTo>
                <a:cubicBezTo>
                  <a:pt x="1002196" y="351183"/>
                  <a:pt x="764485" y="602974"/>
                  <a:pt x="526774" y="854765"/>
                </a:cubicBez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Isosceles Triangle 100"/>
          <p:cNvSpPr/>
          <p:nvPr/>
        </p:nvSpPr>
        <p:spPr>
          <a:xfrm>
            <a:off x="3352800" y="2590800"/>
            <a:ext cx="381000" cy="38100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86" name="TextBox 103"/>
          <p:cNvSpPr txBox="1">
            <a:spLocks noChangeArrowheads="1"/>
          </p:cNvSpPr>
          <p:nvPr/>
        </p:nvSpPr>
        <p:spPr bwMode="auto">
          <a:xfrm>
            <a:off x="609600" y="5181600"/>
            <a:ext cx="721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914400" indent="-45720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AutoNum type="arabicParenBoth"/>
            </a:pPr>
            <a:r>
              <a:rPr lang="en-US" altLang="en-US" sz="2400">
                <a:solidFill>
                  <a:srgbClr val="0070C0"/>
                </a:solidFill>
                <a:latin typeface="Arial" pitchFamily="34" charset="0"/>
              </a:rPr>
              <a:t>Return to an ancestor state  (</a:t>
            </a:r>
            <a:r>
              <a:rPr lang="ja-JP" altLang="en-US" sz="2400">
                <a:solidFill>
                  <a:srgbClr val="0070C0"/>
                </a:solidFill>
                <a:latin typeface="Arial" pitchFamily="34" charset="0"/>
              </a:rPr>
              <a:t>“</a:t>
            </a:r>
            <a:r>
              <a:rPr lang="en-US" altLang="ja-JP" sz="2400">
                <a:solidFill>
                  <a:srgbClr val="0070C0"/>
                </a:solidFill>
                <a:latin typeface="Arial" pitchFamily="34" charset="0"/>
              </a:rPr>
              <a:t>easy</a:t>
            </a:r>
            <a:r>
              <a:rPr lang="ja-JP" altLang="en-US" sz="2400">
                <a:solidFill>
                  <a:srgbClr val="0070C0"/>
                </a:solidFill>
                <a:latin typeface="Arial" pitchFamily="34" charset="0"/>
              </a:rPr>
              <a:t>”</a:t>
            </a:r>
            <a:r>
              <a:rPr lang="en-US" altLang="ja-JP" sz="2400">
                <a:solidFill>
                  <a:srgbClr val="0070C0"/>
                </a:solidFill>
                <a:latin typeface="Arial" pitchFamily="34" charset="0"/>
              </a:rPr>
              <a:t> to detect)</a:t>
            </a:r>
          </a:p>
          <a:p>
            <a:pPr eaLnBrk="1" hangingPunct="1">
              <a:spcBef>
                <a:spcPct val="0"/>
              </a:spcBef>
              <a:buClrTx/>
              <a:buFontTx/>
              <a:buAutoNum type="arabicParenBoth"/>
            </a:pPr>
            <a:r>
              <a:rPr lang="en-US" altLang="en-US" sz="2400">
                <a:solidFill>
                  <a:srgbClr val="7030A0"/>
                </a:solidFill>
                <a:latin typeface="Arial" pitchFamily="34" charset="0"/>
              </a:rPr>
              <a:t>Return to a previously expanded state (</a:t>
            </a:r>
            <a:r>
              <a:rPr lang="ja-JP" altLang="en-US" sz="2400">
                <a:solidFill>
                  <a:srgbClr val="7030A0"/>
                </a:solidFill>
                <a:latin typeface="Arial" pitchFamily="34" charset="0"/>
              </a:rPr>
              <a:t>“</a:t>
            </a:r>
            <a:r>
              <a:rPr lang="en-US" altLang="ja-JP" sz="2400">
                <a:solidFill>
                  <a:srgbClr val="7030A0"/>
                </a:solidFill>
                <a:latin typeface="Arial" pitchFamily="34" charset="0"/>
              </a:rPr>
              <a:t>harder</a:t>
            </a:r>
            <a:r>
              <a:rPr lang="ja-JP" altLang="en-US" sz="2400">
                <a:solidFill>
                  <a:srgbClr val="7030A0"/>
                </a:solidFill>
                <a:latin typeface="Arial" pitchFamily="34" charset="0"/>
              </a:rPr>
              <a:t>”</a:t>
            </a:r>
            <a:r>
              <a:rPr lang="en-US" altLang="ja-JP" sz="2400">
                <a:solidFill>
                  <a:srgbClr val="7030A0"/>
                </a:solidFill>
                <a:latin typeface="Arial" pitchFamily="34" charset="0"/>
              </a:rPr>
              <a:t>)</a:t>
            </a:r>
          </a:p>
          <a:p>
            <a:pPr lvl="1" eaLnBrk="1" hangingPunct="1">
              <a:spcBef>
                <a:spcPct val="0"/>
              </a:spcBef>
              <a:buClrTx/>
              <a:buFontTx/>
              <a:buNone/>
            </a:pPr>
            <a:r>
              <a:rPr lang="en-US" altLang="en-US" sz="2400">
                <a:solidFill>
                  <a:srgbClr val="7030A0"/>
                </a:solidFill>
                <a:latin typeface="Arial" pitchFamily="34" charset="0"/>
              </a:rPr>
              <a:t>(requires remembering all previous states)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74650" y="88900"/>
            <a:ext cx="8153400" cy="1020763"/>
          </a:xfrm>
        </p:spPr>
        <p:txBody>
          <a:bodyPr/>
          <a:lstStyle/>
          <a:p>
            <a:pPr eaLnBrk="1" hangingPunct="1"/>
            <a:r>
              <a:rPr lang="en-US" altLang="en-US" sz="4000" smtClean="0">
                <a:ea typeface="ＭＳ Ｐゴシック" pitchFamily="34" charset="-128"/>
              </a:rPr>
              <a:t>Properties of breadth-first search</a:t>
            </a:r>
          </a:p>
        </p:txBody>
      </p:sp>
      <p:sp>
        <p:nvSpPr>
          <p:cNvPr id="53251" name="Rectangle 3"/>
          <p:cNvSpPr>
            <a:spLocks noGrp="1" noChangeArrowheads="1"/>
          </p:cNvSpPr>
          <p:nvPr>
            <p:ph idx="1"/>
          </p:nvPr>
        </p:nvSpPr>
        <p:spPr>
          <a:xfrm>
            <a:off x="347663" y="1058863"/>
            <a:ext cx="8686800" cy="5330825"/>
          </a:xfrm>
        </p:spPr>
        <p:txBody>
          <a:bodyPr/>
          <a:lstStyle/>
          <a:p>
            <a:pPr eaLnBrk="1" hangingPunct="1">
              <a:lnSpc>
                <a:spcPct val="90000"/>
              </a:lnSpc>
            </a:pPr>
            <a:r>
              <a:rPr lang="en-US" altLang="en-US" sz="2400" smtClean="0">
                <a:solidFill>
                  <a:srgbClr val="C0504D"/>
                </a:solidFill>
                <a:ea typeface="ＭＳ Ｐゴシック" pitchFamily="34" charset="-128"/>
              </a:rPr>
              <a:t>Complete?</a:t>
            </a:r>
            <a:r>
              <a:rPr lang="en-US" altLang="en-US" sz="2400" smtClean="0">
                <a:solidFill>
                  <a:srgbClr val="CC0099"/>
                </a:solidFill>
                <a:ea typeface="ＭＳ Ｐゴシック" pitchFamily="34" charset="-128"/>
              </a:rPr>
              <a:t> </a:t>
            </a:r>
            <a:r>
              <a:rPr lang="en-US" altLang="en-US" sz="2400" smtClean="0">
                <a:ea typeface="ＭＳ Ｐゴシック" pitchFamily="34" charset="-128"/>
              </a:rPr>
              <a:t>Yes, it always reaches a goal (if </a:t>
            </a:r>
            <a:r>
              <a:rPr lang="en-US" altLang="en-US" sz="2400" i="1" smtClean="0">
                <a:ea typeface="ＭＳ Ｐゴシック" pitchFamily="34" charset="-128"/>
              </a:rPr>
              <a:t>b</a:t>
            </a:r>
            <a:r>
              <a:rPr lang="en-US" altLang="en-US" sz="2400" smtClean="0">
                <a:ea typeface="ＭＳ Ｐゴシック" pitchFamily="34" charset="-128"/>
              </a:rPr>
              <a:t> is finite)</a:t>
            </a:r>
          </a:p>
          <a:p>
            <a:pPr eaLnBrk="1" hangingPunct="1">
              <a:lnSpc>
                <a:spcPct val="90000"/>
              </a:lnSpc>
            </a:pPr>
            <a:r>
              <a:rPr lang="en-US" altLang="en-US" sz="2400" smtClean="0">
                <a:solidFill>
                  <a:srgbClr val="C0504D"/>
                </a:solidFill>
                <a:ea typeface="ＭＳ Ｐゴシック" pitchFamily="34" charset="-128"/>
              </a:rPr>
              <a:t>Time?</a:t>
            </a:r>
            <a:r>
              <a:rPr lang="en-US" altLang="en-US" sz="2400" smtClean="0">
                <a:ea typeface="ＭＳ Ｐゴシック" pitchFamily="34" charset="-128"/>
              </a:rPr>
              <a:t>   </a:t>
            </a:r>
            <a:r>
              <a:rPr lang="en-US" altLang="en-US" sz="2400" i="1" smtClean="0">
                <a:ea typeface="ＭＳ Ｐゴシック" pitchFamily="34" charset="-128"/>
              </a:rPr>
              <a:t>1 + b + b</a:t>
            </a:r>
            <a:r>
              <a:rPr lang="en-US" altLang="en-US" sz="2400" i="1" baseline="30000" smtClean="0">
                <a:ea typeface="ＭＳ Ｐゴシック" pitchFamily="34" charset="-128"/>
              </a:rPr>
              <a:t>2 </a:t>
            </a:r>
            <a:r>
              <a:rPr lang="en-US" altLang="en-US" sz="2400" i="1" smtClean="0">
                <a:ea typeface="ＭＳ Ｐゴシック" pitchFamily="34" charset="-128"/>
              </a:rPr>
              <a:t>+ b</a:t>
            </a:r>
            <a:r>
              <a:rPr lang="en-US" altLang="en-US" sz="2400" i="1" baseline="30000" smtClean="0">
                <a:ea typeface="ＭＳ Ｐゴシック" pitchFamily="34" charset="-128"/>
              </a:rPr>
              <a:t>3 </a:t>
            </a:r>
            <a:r>
              <a:rPr lang="en-US" altLang="en-US" sz="2400" smtClean="0">
                <a:ea typeface="ＭＳ Ｐゴシック" pitchFamily="34" charset="-128"/>
              </a:rPr>
              <a:t>+ … + </a:t>
            </a:r>
            <a:r>
              <a:rPr lang="en-US" altLang="en-US" sz="2400" i="1" smtClean="0">
                <a:ea typeface="ＭＳ Ｐゴシック" pitchFamily="34" charset="-128"/>
              </a:rPr>
              <a:t>b</a:t>
            </a:r>
            <a:r>
              <a:rPr lang="en-US" altLang="en-US" sz="2400" i="1" baseline="30000" smtClean="0">
                <a:ea typeface="ＭＳ Ｐゴシック" pitchFamily="34" charset="-128"/>
              </a:rPr>
              <a:t>d</a:t>
            </a:r>
            <a:r>
              <a:rPr lang="en-US" altLang="en-US" sz="2400" smtClean="0">
                <a:ea typeface="ＭＳ Ｐゴシック" pitchFamily="34" charset="-128"/>
              </a:rPr>
              <a:t> = O(b</a:t>
            </a:r>
            <a:r>
              <a:rPr lang="en-US" altLang="en-US" sz="2400" baseline="30000" smtClean="0">
                <a:ea typeface="ＭＳ Ｐゴシック" pitchFamily="34" charset="-128"/>
              </a:rPr>
              <a:t>d</a:t>
            </a:r>
            <a:r>
              <a:rPr lang="en-US" altLang="en-US" sz="2400" smtClean="0">
                <a:ea typeface="ＭＳ Ｐゴシック" pitchFamily="34" charset="-128"/>
              </a:rPr>
              <a:t>)</a:t>
            </a:r>
          </a:p>
          <a:p>
            <a:pPr eaLnBrk="1" hangingPunct="1">
              <a:lnSpc>
                <a:spcPct val="90000"/>
              </a:lnSpc>
              <a:buFont typeface="Wingdings" pitchFamily="2" charset="2"/>
              <a:buNone/>
            </a:pPr>
            <a:r>
              <a:rPr lang="en-US" altLang="en-US" sz="2400" smtClean="0">
                <a:ea typeface="ＭＳ Ｐゴシック" pitchFamily="34" charset="-128"/>
              </a:rPr>
              <a:t>             </a:t>
            </a:r>
            <a:r>
              <a:rPr lang="en-US" altLang="en-US" sz="2000" smtClean="0">
                <a:ea typeface="ＭＳ Ｐゴシック" pitchFamily="34" charset="-128"/>
              </a:rPr>
              <a:t>(this is the number of nodes we generate)</a:t>
            </a:r>
            <a:endParaRPr lang="en-US" altLang="en-US" sz="2400" smtClean="0">
              <a:ea typeface="ＭＳ Ｐゴシック" pitchFamily="34" charset="-128"/>
            </a:endParaRPr>
          </a:p>
          <a:p>
            <a:pPr eaLnBrk="1" hangingPunct="1">
              <a:lnSpc>
                <a:spcPct val="90000"/>
              </a:lnSpc>
            </a:pPr>
            <a:r>
              <a:rPr lang="en-US" altLang="en-US" sz="2400" smtClean="0">
                <a:solidFill>
                  <a:srgbClr val="C0504D"/>
                </a:solidFill>
                <a:ea typeface="ＭＳ Ｐゴシック" pitchFamily="34" charset="-128"/>
              </a:rPr>
              <a:t>Space?</a:t>
            </a:r>
            <a:r>
              <a:rPr lang="en-US" altLang="en-US" sz="2400" smtClean="0">
                <a:ea typeface="ＭＳ Ｐゴシック" pitchFamily="34" charset="-128"/>
              </a:rPr>
              <a:t>  </a:t>
            </a:r>
            <a:r>
              <a:rPr lang="en-US" altLang="en-US" sz="2400" i="1" smtClean="0">
                <a:ea typeface="ＭＳ Ｐゴシック" pitchFamily="34" charset="-128"/>
              </a:rPr>
              <a:t>O(b</a:t>
            </a:r>
            <a:r>
              <a:rPr lang="en-US" altLang="en-US" sz="2400" i="1" baseline="30000" smtClean="0">
                <a:ea typeface="ＭＳ Ｐゴシック" pitchFamily="34" charset="-128"/>
              </a:rPr>
              <a:t>d</a:t>
            </a:r>
            <a:r>
              <a:rPr lang="en-US" altLang="en-US" sz="2400" i="1" smtClean="0">
                <a:ea typeface="ＭＳ Ｐゴシック" pitchFamily="34" charset="-128"/>
              </a:rPr>
              <a:t>)</a:t>
            </a:r>
            <a:r>
              <a:rPr lang="en-US" altLang="en-US" sz="2400" smtClean="0">
                <a:ea typeface="ＭＳ Ｐゴシック" pitchFamily="34" charset="-128"/>
              </a:rPr>
              <a:t> </a:t>
            </a:r>
          </a:p>
          <a:p>
            <a:pPr eaLnBrk="1" hangingPunct="1">
              <a:lnSpc>
                <a:spcPct val="90000"/>
              </a:lnSpc>
              <a:buFont typeface="Arial" pitchFamily="34" charset="0"/>
              <a:buNone/>
            </a:pPr>
            <a:r>
              <a:rPr lang="en-US" altLang="en-US" sz="2000" smtClean="0">
                <a:ea typeface="ＭＳ Ｐゴシック" pitchFamily="34" charset="-128"/>
              </a:rPr>
              <a:t>		(keeps every node in memory, either in frontier or on a path to frontier).</a:t>
            </a:r>
          </a:p>
          <a:p>
            <a:pPr eaLnBrk="1" hangingPunct="1">
              <a:lnSpc>
                <a:spcPct val="90000"/>
              </a:lnSpc>
            </a:pPr>
            <a:r>
              <a:rPr lang="en-US" altLang="en-US" sz="2400" smtClean="0">
                <a:solidFill>
                  <a:srgbClr val="C0504D"/>
                </a:solidFill>
                <a:ea typeface="ＭＳ Ｐゴシック" pitchFamily="34" charset="-128"/>
              </a:rPr>
              <a:t>Optimal?</a:t>
            </a:r>
            <a:r>
              <a:rPr lang="en-US" altLang="en-US" sz="2400" smtClean="0">
                <a:ea typeface="ＭＳ Ｐゴシック" pitchFamily="34" charset="-128"/>
              </a:rPr>
              <a:t> 	No, for general cost functions.</a:t>
            </a:r>
          </a:p>
          <a:p>
            <a:pPr eaLnBrk="1" hangingPunct="1">
              <a:lnSpc>
                <a:spcPct val="90000"/>
              </a:lnSpc>
              <a:buFont typeface="Wingdings" pitchFamily="2" charset="2"/>
              <a:buNone/>
            </a:pPr>
            <a:r>
              <a:rPr lang="en-US" altLang="en-US" sz="2400" smtClean="0">
                <a:ea typeface="ＭＳ Ｐゴシック" pitchFamily="34" charset="-128"/>
              </a:rPr>
              <a:t>					Yes, if cost is a non-decreasing function only of depth.</a:t>
            </a:r>
          </a:p>
          <a:p>
            <a:pPr lvl="1" eaLnBrk="1" hangingPunct="1">
              <a:lnSpc>
                <a:spcPct val="90000"/>
              </a:lnSpc>
            </a:pPr>
            <a:r>
              <a:rPr lang="en-US" altLang="en-US" sz="2000" smtClean="0">
                <a:ea typeface="ＭＳ Ｐゴシック" pitchFamily="34" charset="-128"/>
              </a:rPr>
              <a:t>With </a:t>
            </a:r>
            <a:r>
              <a:rPr lang="en-US" altLang="en-US" sz="2000" smtClean="0">
                <a:solidFill>
                  <a:schemeClr val="tx2"/>
                </a:solidFill>
                <a:ea typeface="ＭＳ Ｐゴシック" pitchFamily="34" charset="-128"/>
              </a:rPr>
              <a:t>f(d) ≥ f(d-1), </a:t>
            </a:r>
            <a:r>
              <a:rPr lang="en-US" altLang="en-US" sz="2000" smtClean="0">
                <a:ea typeface="ＭＳ Ｐゴシック" pitchFamily="34" charset="-128"/>
              </a:rPr>
              <a:t>e.g., step-cost = constant:</a:t>
            </a:r>
          </a:p>
          <a:p>
            <a:pPr lvl="2" eaLnBrk="1" hangingPunct="1">
              <a:lnSpc>
                <a:spcPct val="90000"/>
              </a:lnSpc>
            </a:pPr>
            <a:r>
              <a:rPr lang="en-US" altLang="en-US" sz="2000" smtClean="0">
                <a:ea typeface="ＭＳ Ｐゴシック" pitchFamily="34" charset="-128"/>
              </a:rPr>
              <a:t>All optimal goal nodes occur on the same level</a:t>
            </a:r>
          </a:p>
          <a:p>
            <a:pPr lvl="2" eaLnBrk="1" hangingPunct="1">
              <a:lnSpc>
                <a:spcPct val="90000"/>
              </a:lnSpc>
            </a:pPr>
            <a:r>
              <a:rPr lang="en-US" altLang="en-US" sz="2000" smtClean="0">
                <a:ea typeface="ＭＳ Ｐゴシック" pitchFamily="34" charset="-128"/>
              </a:rPr>
              <a:t>Optimal goals are always shallower than non-optimal goals</a:t>
            </a:r>
          </a:p>
          <a:p>
            <a:pPr lvl="2" eaLnBrk="1" hangingPunct="1">
              <a:lnSpc>
                <a:spcPct val="90000"/>
              </a:lnSpc>
            </a:pPr>
            <a:r>
              <a:rPr lang="en-US" altLang="en-US" sz="2000" smtClean="0">
                <a:ea typeface="ＭＳ Ｐゴシック" pitchFamily="34" charset="-128"/>
              </a:rPr>
              <a:t>An optimal goal will be found before any non-optimal goal</a:t>
            </a:r>
          </a:p>
          <a:p>
            <a:pPr lvl="3" eaLnBrk="1" hangingPunct="1">
              <a:lnSpc>
                <a:spcPct val="90000"/>
              </a:lnSpc>
            </a:pPr>
            <a:endParaRPr lang="en-US" altLang="en-US" smtClean="0">
              <a:solidFill>
                <a:srgbClr val="FF0000"/>
              </a:solidFill>
              <a:ea typeface="ＭＳ Ｐゴシック" pitchFamily="34" charset="-128"/>
            </a:endParaRPr>
          </a:p>
          <a:p>
            <a:pPr eaLnBrk="1" hangingPunct="1">
              <a:lnSpc>
                <a:spcPct val="90000"/>
              </a:lnSpc>
            </a:pPr>
            <a:r>
              <a:rPr lang="en-US" altLang="en-US" sz="2800" smtClean="0">
                <a:ea typeface="ＭＳ Ｐゴシック" pitchFamily="34" charset="-128"/>
              </a:rPr>
              <a:t>Usually </a:t>
            </a:r>
            <a:r>
              <a:rPr lang="en-US" altLang="en-US" sz="2800" smtClean="0">
                <a:solidFill>
                  <a:srgbClr val="C0504D"/>
                </a:solidFill>
                <a:ea typeface="ＭＳ Ｐゴシック" pitchFamily="34" charset="-128"/>
              </a:rPr>
              <a:t>Space</a:t>
            </a:r>
            <a:r>
              <a:rPr lang="en-US" altLang="en-US" sz="2800" smtClean="0">
                <a:ea typeface="ＭＳ Ｐゴシック" pitchFamily="34" charset="-128"/>
              </a:rPr>
              <a:t> is the bigger problem (more than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1128713" y="1882775"/>
            <a:ext cx="74803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Depth of 		Nodes</a:t>
            </a:r>
          </a:p>
          <a:p>
            <a:pPr>
              <a:spcBef>
                <a:spcPct val="0"/>
              </a:spcBef>
              <a:buClrTx/>
              <a:buFontTx/>
              <a:buNone/>
            </a:pPr>
            <a:r>
              <a:rPr lang="en-US" altLang="en-US" sz="1800">
                <a:latin typeface="Times New Roman" pitchFamily="18" charset="0"/>
              </a:rPr>
              <a:t>Solution		Expanded		Time		Memory</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0		1		5 microseconds	100 bytes</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2		111		0.5 milliseconds	11 kbytes</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4		11,111		0.05 seconds	1 megabyte</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8		10</a:t>
            </a:r>
            <a:r>
              <a:rPr lang="en-US" altLang="en-US" sz="1800" baseline="30000">
                <a:latin typeface="Times New Roman" pitchFamily="18" charset="0"/>
              </a:rPr>
              <a:t>8</a:t>
            </a:r>
            <a:r>
              <a:rPr lang="en-US" altLang="en-US" sz="1800">
                <a:latin typeface="Times New Roman" pitchFamily="18" charset="0"/>
              </a:rPr>
              <a:t>		9.25 minutes	11 gigabytes</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12		10</a:t>
            </a:r>
            <a:r>
              <a:rPr lang="en-US" altLang="en-US" sz="1800" baseline="30000">
                <a:latin typeface="Times New Roman" pitchFamily="18" charset="0"/>
              </a:rPr>
              <a:t>12</a:t>
            </a:r>
            <a:r>
              <a:rPr lang="en-US" altLang="en-US" sz="1800">
                <a:latin typeface="Times New Roman" pitchFamily="18" charset="0"/>
              </a:rPr>
              <a:t>		64 days		111 terabytes	</a:t>
            </a:r>
          </a:p>
        </p:txBody>
      </p:sp>
      <p:sp>
        <p:nvSpPr>
          <p:cNvPr id="54275" name="Rectangle 4"/>
          <p:cNvSpPr>
            <a:spLocks noChangeArrowheads="1"/>
          </p:cNvSpPr>
          <p:nvPr/>
        </p:nvSpPr>
        <p:spPr bwMode="auto">
          <a:xfrm>
            <a:off x="692150" y="1606550"/>
            <a:ext cx="7743825" cy="370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4276" name="Line 5"/>
          <p:cNvSpPr>
            <a:spLocks noChangeShapeType="1"/>
          </p:cNvSpPr>
          <p:nvPr/>
        </p:nvSpPr>
        <p:spPr bwMode="auto">
          <a:xfrm>
            <a:off x="685800" y="2514600"/>
            <a:ext cx="7756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7" name="Rectangle 6"/>
          <p:cNvSpPr>
            <a:spLocks noChangeArrowheads="1"/>
          </p:cNvSpPr>
          <p:nvPr/>
        </p:nvSpPr>
        <p:spPr bwMode="auto">
          <a:xfrm>
            <a:off x="823913" y="5616575"/>
            <a:ext cx="4773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Assuming b=10;  200k nodes/sec; 100 bytes/node </a:t>
            </a:r>
          </a:p>
        </p:txBody>
      </p:sp>
      <p:sp>
        <p:nvSpPr>
          <p:cNvPr id="54278" name="Rectangle 7"/>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BFS: Time &amp; Memory Costs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457200" y="762000"/>
            <a:ext cx="59293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UNIFORM</a:t>
            </a:r>
          </a:p>
          <a:p>
            <a:pPr eaLnBrk="1" hangingPunct="1">
              <a:spcBef>
                <a:spcPct val="0"/>
              </a:spcBef>
              <a:buClrTx/>
              <a:buFontTx/>
              <a:buNone/>
            </a:pPr>
            <a:r>
              <a:rPr lang="en-US" altLang="en-US" sz="9600">
                <a:latin typeface="Arial" pitchFamily="34" charset="0"/>
              </a:rPr>
              <a:t>COST</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Search strategy evaluation</a:t>
            </a:r>
          </a:p>
        </p:txBody>
      </p:sp>
      <p:sp>
        <p:nvSpPr>
          <p:cNvPr id="30723" name="Rectangle 3"/>
          <p:cNvSpPr>
            <a:spLocks noGrp="1" noChangeArrowheads="1"/>
          </p:cNvSpPr>
          <p:nvPr>
            <p:ph idx="1"/>
          </p:nvPr>
        </p:nvSpPr>
        <p:spPr>
          <a:xfrm>
            <a:off x="347663" y="1058863"/>
            <a:ext cx="8686800" cy="5330825"/>
          </a:xfrm>
        </p:spPr>
        <p:txBody>
          <a:bodyPr/>
          <a:lstStyle/>
          <a:p>
            <a:pPr eaLnBrk="1" hangingPunct="1">
              <a:lnSpc>
                <a:spcPct val="90000"/>
              </a:lnSpc>
            </a:pPr>
            <a:r>
              <a:rPr lang="en-US" altLang="en-US" sz="2400" dirty="0" smtClean="0">
                <a:ea typeface="ＭＳ Ｐゴシック" pitchFamily="34" charset="-128"/>
              </a:rPr>
              <a:t>A search </a:t>
            </a:r>
            <a:r>
              <a:rPr lang="en-US" altLang="en-US" sz="2400" dirty="0" smtClean="0">
                <a:solidFill>
                  <a:srgbClr val="C0504D"/>
                </a:solidFill>
                <a:ea typeface="ＭＳ Ｐゴシック" pitchFamily="34" charset="-128"/>
              </a:rPr>
              <a:t>strategy </a:t>
            </a:r>
            <a:r>
              <a:rPr lang="en-US" altLang="en-US" sz="2400" dirty="0" smtClean="0">
                <a:ea typeface="ＭＳ Ｐゴシック" pitchFamily="34" charset="-128"/>
              </a:rPr>
              <a:t>is defined by </a:t>
            </a:r>
            <a:r>
              <a:rPr lang="en-US" altLang="en-US" sz="2400" dirty="0" smtClean="0">
                <a:solidFill>
                  <a:srgbClr val="C0504D"/>
                </a:solidFill>
                <a:ea typeface="ＭＳ Ｐゴシック" pitchFamily="34" charset="-128"/>
              </a:rPr>
              <a:t>the order of node expansion</a:t>
            </a:r>
          </a:p>
          <a:p>
            <a:pPr lvl="2" eaLnBrk="1" hangingPunct="1">
              <a:lnSpc>
                <a:spcPct val="90000"/>
              </a:lnSpc>
            </a:pPr>
            <a:endParaRPr lang="en-US" altLang="en-US" sz="1600" dirty="0" smtClean="0">
              <a:solidFill>
                <a:schemeClr val="tx2"/>
              </a:solidFill>
              <a:ea typeface="ＭＳ Ｐゴシック" pitchFamily="34" charset="-128"/>
            </a:endParaRPr>
          </a:p>
          <a:p>
            <a:pPr eaLnBrk="1" hangingPunct="1">
              <a:lnSpc>
                <a:spcPct val="90000"/>
              </a:lnSpc>
            </a:pPr>
            <a:r>
              <a:rPr lang="en-US" altLang="en-US" sz="2400" dirty="0" smtClean="0">
                <a:ea typeface="ＭＳ Ｐゴシック" pitchFamily="34" charset="-128"/>
              </a:rPr>
              <a:t>Strategies are evaluated along the following dimensions:</a:t>
            </a:r>
          </a:p>
          <a:p>
            <a:pPr lvl="1" eaLnBrk="1" hangingPunct="1">
              <a:lnSpc>
                <a:spcPct val="90000"/>
              </a:lnSpc>
            </a:pPr>
            <a:r>
              <a:rPr lang="en-US" altLang="en-US" sz="2000" dirty="0" smtClean="0">
                <a:solidFill>
                  <a:schemeClr val="accent2"/>
                </a:solidFill>
                <a:ea typeface="ＭＳ Ｐゴシック" pitchFamily="34" charset="-128"/>
              </a:rPr>
              <a:t>completeness</a:t>
            </a:r>
            <a:r>
              <a:rPr lang="en-US" altLang="en-US" sz="2000" dirty="0" smtClean="0">
                <a:ea typeface="ＭＳ Ｐゴシック" pitchFamily="34" charset="-128"/>
              </a:rPr>
              <a:t>: does it always find a solution if one exists?</a:t>
            </a:r>
          </a:p>
          <a:p>
            <a:pPr lvl="1" eaLnBrk="1" hangingPunct="1">
              <a:lnSpc>
                <a:spcPct val="90000"/>
              </a:lnSpc>
            </a:pPr>
            <a:r>
              <a:rPr lang="en-US" altLang="en-US" sz="2000" dirty="0" smtClean="0">
                <a:solidFill>
                  <a:schemeClr val="accent2"/>
                </a:solidFill>
                <a:ea typeface="ＭＳ Ｐゴシック" pitchFamily="34" charset="-128"/>
              </a:rPr>
              <a:t>time complexity</a:t>
            </a:r>
            <a:r>
              <a:rPr lang="en-US" altLang="en-US" sz="2000" dirty="0" smtClean="0">
                <a:ea typeface="ＭＳ Ｐゴシック" pitchFamily="34" charset="-128"/>
              </a:rPr>
              <a:t>: number of nodes generated</a:t>
            </a:r>
          </a:p>
          <a:p>
            <a:pPr lvl="1" eaLnBrk="1" hangingPunct="1">
              <a:lnSpc>
                <a:spcPct val="90000"/>
              </a:lnSpc>
            </a:pPr>
            <a:r>
              <a:rPr lang="en-US" altLang="en-US" sz="2000" dirty="0" smtClean="0">
                <a:solidFill>
                  <a:schemeClr val="accent2"/>
                </a:solidFill>
                <a:ea typeface="ＭＳ Ｐゴシック" pitchFamily="34" charset="-128"/>
              </a:rPr>
              <a:t>space complexity</a:t>
            </a:r>
            <a:r>
              <a:rPr lang="en-US" altLang="en-US" sz="2000" dirty="0" smtClean="0">
                <a:ea typeface="ＭＳ Ｐゴシック" pitchFamily="34" charset="-128"/>
              </a:rPr>
              <a:t>: maximum number of nodes in memory</a:t>
            </a:r>
          </a:p>
          <a:p>
            <a:pPr lvl="1" eaLnBrk="1" hangingPunct="1">
              <a:lnSpc>
                <a:spcPct val="90000"/>
              </a:lnSpc>
            </a:pPr>
            <a:r>
              <a:rPr lang="en-US" altLang="en-US" sz="2000" dirty="0" smtClean="0">
                <a:solidFill>
                  <a:schemeClr val="accent2"/>
                </a:solidFill>
                <a:ea typeface="ＭＳ Ｐゴシック" pitchFamily="34" charset="-128"/>
              </a:rPr>
              <a:t>optimality</a:t>
            </a:r>
            <a:r>
              <a:rPr lang="en-US" altLang="en-US" sz="2000" dirty="0" smtClean="0">
                <a:ea typeface="ＭＳ Ｐゴシック" pitchFamily="34" charset="-128"/>
              </a:rPr>
              <a:t>: does it always find a least-cost solution?</a:t>
            </a:r>
          </a:p>
          <a:p>
            <a:pPr lvl="3" eaLnBrk="1" hangingPunct="1">
              <a:lnSpc>
                <a:spcPct val="90000"/>
              </a:lnSpc>
            </a:pPr>
            <a:endParaRPr lang="en-US" altLang="en-US" sz="1200" dirty="0" smtClean="0">
              <a:ea typeface="ＭＳ Ｐゴシック" pitchFamily="34" charset="-128"/>
            </a:endParaRPr>
          </a:p>
          <a:p>
            <a:pPr eaLnBrk="1" hangingPunct="1">
              <a:lnSpc>
                <a:spcPct val="90000"/>
              </a:lnSpc>
            </a:pPr>
            <a:r>
              <a:rPr lang="en-US" altLang="en-US" sz="2400" dirty="0" smtClean="0">
                <a:ea typeface="ＭＳ Ｐゴシック" pitchFamily="34" charset="-128"/>
              </a:rPr>
              <a:t>Time and space complexity are measured in terms of </a:t>
            </a:r>
          </a:p>
          <a:p>
            <a:pPr lvl="1" eaLnBrk="1" hangingPunct="1">
              <a:lnSpc>
                <a:spcPct val="90000"/>
              </a:lnSpc>
            </a:pPr>
            <a:r>
              <a:rPr lang="en-US" altLang="en-US" sz="2000" i="1" smtClean="0">
                <a:ea typeface="ＭＳ Ｐゴシック" pitchFamily="34" charset="-128"/>
              </a:rPr>
              <a:t>b:</a:t>
            </a:r>
            <a:r>
              <a:rPr lang="en-US" altLang="en-US" sz="2000" smtClean="0">
                <a:ea typeface="ＭＳ Ｐゴシック" pitchFamily="34" charset="-128"/>
              </a:rPr>
              <a:t> maximum branching factor of the search </a:t>
            </a:r>
            <a:r>
              <a:rPr lang="en-US" altLang="en-US" sz="2000">
                <a:ea typeface="ＭＳ Ｐゴシック" pitchFamily="34" charset="-128"/>
              </a:rPr>
              <a:t>tree (always finite)</a:t>
            </a:r>
            <a:endParaRPr lang="en-US" altLang="en-US" sz="2000" smtClean="0">
              <a:ea typeface="ＭＳ Ｐゴシック" pitchFamily="34" charset="-128"/>
            </a:endParaRPr>
          </a:p>
          <a:p>
            <a:pPr lvl="1" eaLnBrk="1" hangingPunct="1">
              <a:lnSpc>
                <a:spcPct val="90000"/>
              </a:lnSpc>
            </a:pPr>
            <a:r>
              <a:rPr lang="en-US" altLang="en-US" sz="2000" i="1" dirty="0" smtClean="0">
                <a:ea typeface="ＭＳ Ｐゴシック" pitchFamily="34" charset="-128"/>
              </a:rPr>
              <a:t>d: </a:t>
            </a:r>
            <a:r>
              <a:rPr lang="en-US" altLang="en-US" sz="2000" dirty="0" smtClean="0">
                <a:ea typeface="ＭＳ Ｐゴシック" pitchFamily="34" charset="-128"/>
              </a:rPr>
              <a:t>depth of the least-cost solution</a:t>
            </a:r>
          </a:p>
          <a:p>
            <a:pPr lvl="1" eaLnBrk="1" hangingPunct="1">
              <a:lnSpc>
                <a:spcPct val="90000"/>
              </a:lnSpc>
            </a:pPr>
            <a:r>
              <a:rPr lang="en-US" altLang="en-US" sz="2000" i="1" dirty="0" smtClean="0">
                <a:ea typeface="ＭＳ Ｐゴシック" pitchFamily="34" charset="-128"/>
              </a:rPr>
              <a:t>m</a:t>
            </a:r>
            <a:r>
              <a:rPr lang="en-US" altLang="en-US" sz="2000" dirty="0" smtClean="0">
                <a:ea typeface="ＭＳ Ｐゴシック" pitchFamily="34" charset="-128"/>
              </a:rPr>
              <a:t>: maximum depth of the state space (may be </a:t>
            </a:r>
            <a:r>
              <a:rPr lang="en-US" altLang="en-US" sz="2000" dirty="0" smtClean="0">
                <a:ea typeface="ＭＳ Ｐゴシック" pitchFamily="34" charset="-128"/>
                <a:cs typeface="Arial" pitchFamily="34" charset="0"/>
              </a:rPr>
              <a:t>∞</a:t>
            </a:r>
            <a:r>
              <a:rPr lang="en-US" altLang="en-US" sz="2000" dirty="0" smtClean="0">
                <a:ea typeface="ＭＳ Ｐゴシック" pitchFamily="34" charset="-128"/>
              </a:rPr>
              <a:t>)</a:t>
            </a:r>
          </a:p>
          <a:p>
            <a:pPr lvl="1" eaLnBrk="1" hangingPunct="1">
              <a:lnSpc>
                <a:spcPct val="90000"/>
              </a:lnSpc>
            </a:pPr>
            <a:r>
              <a:rPr lang="en-US" altLang="en-US" sz="2000" dirty="0" smtClean="0">
                <a:ea typeface="ＭＳ Ｐゴシック" pitchFamily="34" charset="-128"/>
              </a:rPr>
              <a:t>(for UCS: C*: true cost to optimal goal; </a:t>
            </a:r>
            <a:r>
              <a:rPr lang="en-US" altLang="en-US" sz="2000" dirty="0" smtClean="0">
                <a:ea typeface="ＭＳ Ｐゴシック" pitchFamily="34" charset="-128"/>
                <a:sym typeface="Symbol" pitchFamily="18" charset="2"/>
              </a:rPr>
              <a:t> &gt; 0: minimum step cost)</a:t>
            </a:r>
            <a:endParaRPr lang="en-U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347663" y="1058863"/>
            <a:ext cx="8686800" cy="5330825"/>
          </a:xfrm>
        </p:spPr>
        <p:txBody>
          <a:bodyPr/>
          <a:lstStyle/>
          <a:p>
            <a:pPr eaLnBrk="1" hangingPunct="1">
              <a:lnSpc>
                <a:spcPct val="90000"/>
              </a:lnSpc>
              <a:buFont typeface="Wingdings" pitchFamily="2" charset="2"/>
              <a:buNone/>
            </a:pPr>
            <a:r>
              <a:rPr lang="en-US" altLang="en-US" sz="2400" smtClean="0">
                <a:solidFill>
                  <a:schemeClr val="tx2"/>
                </a:solidFill>
                <a:ea typeface="ＭＳ Ｐゴシック" pitchFamily="34" charset="-128"/>
              </a:rPr>
              <a:t>Breadth-first is only optimal if path cost is a non-decreasing function of depth, i.e., f(d) ≥ f(d-1); e.g., constant step cost, as in the 8-puzzle.</a:t>
            </a:r>
          </a:p>
          <a:p>
            <a:pPr eaLnBrk="1" hangingPunct="1">
              <a:lnSpc>
                <a:spcPct val="90000"/>
              </a:lnSpc>
              <a:buFont typeface="Wingdings" pitchFamily="2" charset="2"/>
              <a:buNone/>
            </a:pPr>
            <a:r>
              <a:rPr lang="en-US" altLang="en-US" sz="2400" smtClean="0">
                <a:solidFill>
                  <a:schemeClr val="tx2"/>
                </a:solidFill>
                <a:ea typeface="ＭＳ Ｐゴシック" pitchFamily="34" charset="-128"/>
              </a:rPr>
              <a:t>Can we guarantee optimality for variable positive step costs </a:t>
            </a:r>
            <a:r>
              <a:rPr lang="en-US" altLang="en-US" sz="2400" smtClean="0">
                <a:solidFill>
                  <a:schemeClr val="tx2"/>
                </a:solidFill>
                <a:ea typeface="ＭＳ Ｐゴシック" pitchFamily="34" charset="-128"/>
                <a:sym typeface="Symbol" pitchFamily="18" charset="2"/>
              </a:rPr>
              <a:t></a:t>
            </a:r>
            <a:r>
              <a:rPr lang="en-US" altLang="en-US" sz="2400" smtClean="0">
                <a:solidFill>
                  <a:schemeClr val="tx2"/>
                </a:solidFill>
                <a:ea typeface="ＭＳ Ｐゴシック" pitchFamily="34" charset="-128"/>
              </a:rPr>
              <a:t>?</a:t>
            </a:r>
          </a:p>
          <a:p>
            <a:pPr eaLnBrk="1" hangingPunct="1">
              <a:lnSpc>
                <a:spcPct val="90000"/>
              </a:lnSpc>
              <a:buFont typeface="Wingdings" pitchFamily="2" charset="2"/>
              <a:buNone/>
            </a:pPr>
            <a:r>
              <a:rPr lang="en-US" altLang="en-US" sz="2400" smtClean="0">
                <a:solidFill>
                  <a:schemeClr val="tx2"/>
                </a:solidFill>
                <a:ea typeface="ＭＳ Ｐゴシック" pitchFamily="34" charset="-128"/>
              </a:rPr>
              <a:t>	(Why </a:t>
            </a:r>
            <a:r>
              <a:rPr lang="en-US" altLang="en-US" sz="2400" smtClean="0">
                <a:solidFill>
                  <a:schemeClr val="tx2"/>
                </a:solidFill>
                <a:ea typeface="ＭＳ Ｐゴシック" pitchFamily="34" charset="-128"/>
                <a:sym typeface="Symbol" pitchFamily="18" charset="2"/>
              </a:rPr>
              <a:t>? To avoid infinite paths w/ step costs 1, ½, ¼, …)</a:t>
            </a:r>
          </a:p>
          <a:p>
            <a:pPr eaLnBrk="1" hangingPunct="1">
              <a:lnSpc>
                <a:spcPct val="90000"/>
              </a:lnSpc>
              <a:buFont typeface="Wingdings" pitchFamily="2" charset="2"/>
              <a:buNone/>
            </a:pPr>
            <a:endParaRPr lang="en-US" altLang="en-US" sz="2400" smtClean="0">
              <a:solidFill>
                <a:schemeClr val="tx2"/>
              </a:solidFill>
              <a:ea typeface="ＭＳ Ｐゴシック" pitchFamily="34" charset="-128"/>
            </a:endParaRPr>
          </a:p>
          <a:p>
            <a:pPr eaLnBrk="1" hangingPunct="1">
              <a:lnSpc>
                <a:spcPct val="90000"/>
              </a:lnSpc>
              <a:buFont typeface="Wingdings" pitchFamily="2" charset="2"/>
              <a:buNone/>
            </a:pPr>
            <a:r>
              <a:rPr lang="en-US" altLang="en-US" sz="2800" smtClean="0">
                <a:solidFill>
                  <a:srgbClr val="FF0000"/>
                </a:solidFill>
                <a:ea typeface="ＭＳ Ｐゴシック" pitchFamily="34" charset="-128"/>
              </a:rPr>
              <a:t>Uniform-cost Search:</a:t>
            </a:r>
          </a:p>
          <a:p>
            <a:pPr eaLnBrk="1" hangingPunct="1">
              <a:lnSpc>
                <a:spcPct val="90000"/>
              </a:lnSpc>
              <a:buFont typeface="Wingdings" pitchFamily="2" charset="2"/>
              <a:buNone/>
            </a:pPr>
            <a:r>
              <a:rPr lang="en-US" altLang="en-US" sz="2800" smtClean="0">
                <a:solidFill>
                  <a:srgbClr val="FF0000"/>
                </a:solidFill>
                <a:ea typeface="ＭＳ Ｐゴシック" pitchFamily="34" charset="-128"/>
              </a:rPr>
              <a:t>	</a:t>
            </a:r>
            <a:r>
              <a:rPr lang="en-US" altLang="en-US" sz="2400" smtClean="0">
                <a:ea typeface="ＭＳ Ｐゴシック" pitchFamily="34" charset="-128"/>
              </a:rPr>
              <a:t>Expand node with smallest path cost g(n).</a:t>
            </a:r>
          </a:p>
          <a:p>
            <a:pPr eaLnBrk="1" hangingPunct="1"/>
            <a:r>
              <a:rPr lang="en-US" altLang="en-US" sz="2400" i="1" smtClean="0">
                <a:ea typeface="ＭＳ Ｐゴシック" pitchFamily="34" charset="-128"/>
              </a:rPr>
              <a:t>Frontier</a:t>
            </a:r>
            <a:r>
              <a:rPr lang="en-US" altLang="en-US" sz="2400" smtClean="0">
                <a:ea typeface="ＭＳ Ｐゴシック" pitchFamily="34" charset="-128"/>
              </a:rPr>
              <a:t> is a priority queue, i.e., new successors are merged into the queue sorted by g(n).</a:t>
            </a:r>
          </a:p>
          <a:p>
            <a:pPr lvl="1" eaLnBrk="1" hangingPunct="1"/>
            <a:r>
              <a:rPr lang="en-US" altLang="en-US" sz="2000" smtClean="0">
                <a:ea typeface="ＭＳ Ｐゴシック" pitchFamily="34" charset="-128"/>
              </a:rPr>
              <a:t>Can remove successors already on queue w/higher g(n).</a:t>
            </a:r>
          </a:p>
          <a:p>
            <a:pPr lvl="2" eaLnBrk="1" hangingPunct="1"/>
            <a:r>
              <a:rPr lang="en-US" altLang="en-US" sz="2000" smtClean="0">
                <a:ea typeface="ＭＳ Ｐゴシック" pitchFamily="34" charset="-128"/>
              </a:rPr>
              <a:t>Saves memory, costs time; another space-time trade-off.</a:t>
            </a:r>
          </a:p>
          <a:p>
            <a:pPr eaLnBrk="1" hangingPunct="1"/>
            <a:r>
              <a:rPr lang="en-US" altLang="en-US" sz="2400" i="1" smtClean="0">
                <a:ea typeface="ＭＳ Ｐゴシック" pitchFamily="34" charset="-128"/>
              </a:rPr>
              <a:t>Goal-Test</a:t>
            </a:r>
            <a:r>
              <a:rPr lang="en-US" altLang="en-US" sz="2400" smtClean="0">
                <a:ea typeface="ＭＳ Ｐゴシック" pitchFamily="34" charset="-128"/>
              </a:rPr>
              <a:t> when node is </a:t>
            </a:r>
            <a:r>
              <a:rPr lang="en-US" altLang="en-US" sz="2400" smtClean="0">
                <a:solidFill>
                  <a:srgbClr val="FF0000"/>
                </a:solidFill>
                <a:ea typeface="ＭＳ Ｐゴシック" pitchFamily="34" charset="-128"/>
              </a:rPr>
              <a:t>popped off</a:t>
            </a:r>
            <a:r>
              <a:rPr lang="en-US" altLang="en-US" sz="2400" smtClean="0">
                <a:ea typeface="ＭＳ Ｐゴシック" pitchFamily="34" charset="-128"/>
              </a:rPr>
              <a:t> queue.</a:t>
            </a:r>
          </a:p>
          <a:p>
            <a:pPr eaLnBrk="1" hangingPunct="1">
              <a:lnSpc>
                <a:spcPct val="90000"/>
              </a:lnSpc>
              <a:buFont typeface="Wingdings" pitchFamily="2" charset="2"/>
              <a:buNone/>
            </a:pPr>
            <a:endParaRPr lang="en-US" altLang="en-US" sz="2800" smtClean="0">
              <a:ea typeface="ＭＳ Ｐゴシック" pitchFamily="34" charset="-128"/>
            </a:endParaRPr>
          </a:p>
        </p:txBody>
      </p:sp>
      <p:sp>
        <p:nvSpPr>
          <p:cNvPr id="56323"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Uniform-cost search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47663" y="1058863"/>
            <a:ext cx="8686800" cy="5330825"/>
          </a:xfrm>
        </p:spPr>
        <p:txBody>
          <a:bodyPr/>
          <a:lstStyle/>
          <a:p>
            <a:pPr marL="0" indent="0">
              <a:buFont typeface="Arial" pitchFamily="34" charset="0"/>
              <a:buNone/>
            </a:pPr>
            <a:r>
              <a:rPr lang="en-US" altLang="en-US" sz="2400" smtClean="0">
                <a:solidFill>
                  <a:schemeClr val="accent2"/>
                </a:solidFill>
                <a:latin typeface="Tahoma" pitchFamily="34" charset="0"/>
                <a:ea typeface="ＭＳ Ｐゴシック" pitchFamily="34" charset="-128"/>
              </a:rPr>
              <a:t>Implementation</a:t>
            </a:r>
            <a:r>
              <a:rPr lang="en-US" altLang="en-US" sz="2400" smtClean="0">
                <a:latin typeface="Tahoma" pitchFamily="34" charset="0"/>
                <a:ea typeface="ＭＳ Ｐゴシック" pitchFamily="34" charset="-128"/>
              </a:rPr>
              <a:t>: </a:t>
            </a:r>
            <a:r>
              <a:rPr lang="en-US" altLang="en-US" sz="2400" i="1" smtClean="0">
                <a:latin typeface="Tahoma" pitchFamily="34" charset="0"/>
                <a:ea typeface="ＭＳ Ｐゴシック" pitchFamily="34" charset="-128"/>
              </a:rPr>
              <a:t>Frontier</a:t>
            </a:r>
            <a:r>
              <a:rPr lang="en-US" altLang="en-US" sz="2400" smtClean="0">
                <a:latin typeface="Tahoma" pitchFamily="34" charset="0"/>
                <a:ea typeface="ＭＳ Ｐゴシック" pitchFamily="34" charset="-128"/>
              </a:rPr>
              <a:t> = queue ordered by path cost.</a:t>
            </a:r>
          </a:p>
          <a:p>
            <a:pPr marL="0" indent="0">
              <a:buFont typeface="Arial" pitchFamily="34" charset="0"/>
              <a:buNone/>
            </a:pPr>
            <a:r>
              <a:rPr lang="en-US" altLang="en-US" sz="2400" smtClean="0">
                <a:latin typeface="Tahoma" pitchFamily="34" charset="0"/>
                <a:ea typeface="ＭＳ Ｐゴシック" pitchFamily="34" charset="-128"/>
              </a:rPr>
              <a:t>Equivalent to breadth-first if all step costs all equal.</a:t>
            </a:r>
          </a:p>
          <a:p>
            <a:pPr marL="0" indent="0" eaLnBrk="1" hangingPunct="1">
              <a:lnSpc>
                <a:spcPct val="90000"/>
              </a:lnSpc>
              <a:buFont typeface="Arial" pitchFamily="34" charset="0"/>
              <a:buNone/>
            </a:pPr>
            <a:endParaRPr lang="en-US" altLang="en-US" sz="24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Complete?</a:t>
            </a:r>
            <a:r>
              <a:rPr lang="en-US" altLang="en-US" sz="2400" smtClean="0">
                <a:solidFill>
                  <a:srgbClr val="CC0099"/>
                </a:solidFill>
                <a:ea typeface="ＭＳ Ｐゴシック" pitchFamily="34" charset="-128"/>
              </a:rPr>
              <a:t> </a:t>
            </a:r>
            <a:r>
              <a:rPr lang="en-US" altLang="en-US" sz="2400" smtClean="0">
                <a:ea typeface="ＭＳ Ｐゴシック" pitchFamily="34" charset="-128"/>
              </a:rPr>
              <a:t>Yes, if b is finite and step cost ≥ ε &gt; 0.</a:t>
            </a:r>
          </a:p>
          <a:p>
            <a:pPr marL="0" indent="0" eaLnBrk="1" hangingPunct="1">
              <a:lnSpc>
                <a:spcPct val="90000"/>
              </a:lnSpc>
              <a:buFont typeface="Arial" pitchFamily="34" charset="0"/>
              <a:buNone/>
            </a:pPr>
            <a:r>
              <a:rPr lang="en-US" altLang="en-US" sz="2400" smtClean="0">
                <a:ea typeface="ＭＳ Ｐゴシック" pitchFamily="34" charset="-128"/>
              </a:rPr>
              <a:t>                    		(otherwise it can get stuck in infinite loops)</a:t>
            </a:r>
          </a:p>
          <a:p>
            <a:pPr lvl="2" eaLnBrk="1" hangingPunct="1">
              <a:lnSpc>
                <a:spcPct val="90000"/>
              </a:lnSpc>
            </a:pPr>
            <a:endParaRPr lang="en-US" altLang="en-US" sz="16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Time?</a:t>
            </a:r>
            <a:r>
              <a:rPr lang="en-US" altLang="en-US" sz="2400" smtClean="0">
                <a:ea typeface="ＭＳ Ｐゴシック" pitchFamily="34" charset="-128"/>
              </a:rPr>
              <a:t>  # of nodes with path cost ≤ cost of optimal solution. </a:t>
            </a:r>
          </a:p>
          <a:p>
            <a:pPr marL="0" indent="0" eaLnBrk="1" hangingPunct="1">
              <a:lnSpc>
                <a:spcPct val="90000"/>
              </a:lnSpc>
              <a:buFont typeface="Arial" pitchFamily="34" charset="0"/>
              <a:buNone/>
            </a:pPr>
            <a:r>
              <a:rPr lang="en-US" altLang="en-US" sz="2400" smtClean="0">
                <a:ea typeface="ＭＳ Ｐゴシック" pitchFamily="34" charset="-128"/>
              </a:rPr>
              <a:t>				O(b</a:t>
            </a:r>
            <a:r>
              <a:rPr lang="en-US" altLang="en-US" sz="2400" baseline="30000" smtClean="0">
                <a:ea typeface="ＭＳ Ｐゴシック" pitchFamily="34" charset="-128"/>
                <a:sym typeface="Symbol" pitchFamily="18" charset="2"/>
              </a:rPr>
              <a:t></a:t>
            </a:r>
            <a:r>
              <a:rPr lang="en-US" altLang="en-US" sz="2400" baseline="30000" smtClean="0">
                <a:ea typeface="ＭＳ Ｐゴシック" pitchFamily="34" charset="-128"/>
              </a:rPr>
              <a:t>1+C*/ε</a:t>
            </a:r>
            <a:r>
              <a:rPr lang="en-US" altLang="en-US" sz="2400" baseline="30000" smtClean="0">
                <a:ea typeface="ＭＳ Ｐゴシック" pitchFamily="34" charset="-128"/>
                <a:sym typeface="Symbol" pitchFamily="18" charset="2"/>
              </a:rPr>
              <a:t></a:t>
            </a:r>
            <a:r>
              <a:rPr lang="en-US" altLang="en-US" sz="2400" smtClean="0">
                <a:ea typeface="ＭＳ Ｐゴシック" pitchFamily="34" charset="-128"/>
              </a:rPr>
              <a:t>) ≈ O(b</a:t>
            </a:r>
            <a:r>
              <a:rPr lang="en-US" altLang="en-US" sz="2400" baseline="30000" smtClean="0">
                <a:ea typeface="ＭＳ Ｐゴシック" pitchFamily="34" charset="-128"/>
              </a:rPr>
              <a:t>d+1</a:t>
            </a:r>
            <a:r>
              <a:rPr lang="en-US" altLang="en-US" sz="2400" smtClean="0">
                <a:ea typeface="ＭＳ Ｐゴシック" pitchFamily="34" charset="-128"/>
              </a:rPr>
              <a:t>)</a:t>
            </a:r>
          </a:p>
          <a:p>
            <a:pPr lvl="2" eaLnBrk="1" hangingPunct="1">
              <a:lnSpc>
                <a:spcPct val="90000"/>
              </a:lnSpc>
            </a:pPr>
            <a:endParaRPr lang="en-US" altLang="en-US" sz="16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Space?</a:t>
            </a:r>
            <a:r>
              <a:rPr lang="en-US" altLang="en-US" sz="2400" smtClean="0">
                <a:ea typeface="ＭＳ Ｐゴシック" pitchFamily="34" charset="-128"/>
              </a:rPr>
              <a:t> # of nodes with path cost ≤ cost of optimal solution.   </a:t>
            </a:r>
          </a:p>
          <a:p>
            <a:pPr marL="0" indent="0" eaLnBrk="1" hangingPunct="1">
              <a:lnSpc>
                <a:spcPct val="90000"/>
              </a:lnSpc>
              <a:buFont typeface="Arial" pitchFamily="34" charset="0"/>
              <a:buNone/>
            </a:pPr>
            <a:r>
              <a:rPr lang="en-US" altLang="en-US" sz="2400" smtClean="0">
                <a:ea typeface="ＭＳ Ｐゴシック" pitchFamily="34" charset="-128"/>
              </a:rPr>
              <a:t>				O(b</a:t>
            </a:r>
            <a:r>
              <a:rPr lang="en-US" altLang="en-US" sz="2400" baseline="30000" smtClean="0">
                <a:ea typeface="ＭＳ Ｐゴシック" pitchFamily="34" charset="-128"/>
                <a:sym typeface="Symbol" pitchFamily="18" charset="2"/>
              </a:rPr>
              <a:t></a:t>
            </a:r>
            <a:r>
              <a:rPr lang="en-US" altLang="en-US" sz="2400" baseline="30000" smtClean="0">
                <a:ea typeface="ＭＳ Ｐゴシック" pitchFamily="34" charset="-128"/>
              </a:rPr>
              <a:t>1+C*/ε</a:t>
            </a:r>
            <a:r>
              <a:rPr lang="en-US" altLang="en-US" sz="2400" baseline="30000" smtClean="0">
                <a:ea typeface="ＭＳ Ｐゴシック" pitchFamily="34" charset="-128"/>
                <a:sym typeface="Symbol" pitchFamily="18" charset="2"/>
              </a:rPr>
              <a:t></a:t>
            </a:r>
            <a:r>
              <a:rPr lang="en-US" altLang="en-US" sz="2400" smtClean="0">
                <a:ea typeface="ＭＳ Ｐゴシック" pitchFamily="34" charset="-128"/>
              </a:rPr>
              <a:t>) ≈ O(b</a:t>
            </a:r>
            <a:r>
              <a:rPr lang="en-US" altLang="en-US" sz="2400" baseline="30000" smtClean="0">
                <a:ea typeface="ＭＳ Ｐゴシック" pitchFamily="34" charset="-128"/>
              </a:rPr>
              <a:t>d+1</a:t>
            </a:r>
            <a:r>
              <a:rPr lang="en-US" altLang="en-US" sz="2400" smtClean="0">
                <a:ea typeface="ＭＳ Ｐゴシック" pitchFamily="34" charset="-128"/>
              </a:rPr>
              <a:t>)</a:t>
            </a:r>
            <a:r>
              <a:rPr lang="en-US" altLang="en-US" sz="2000" smtClean="0">
                <a:ea typeface="ＭＳ Ｐゴシック" pitchFamily="34" charset="-128"/>
              </a:rPr>
              <a:t>.</a:t>
            </a:r>
          </a:p>
          <a:p>
            <a:pPr lvl="2" eaLnBrk="1" hangingPunct="1">
              <a:lnSpc>
                <a:spcPct val="90000"/>
              </a:lnSpc>
            </a:pPr>
            <a:endParaRPr lang="en-US" altLang="en-US" sz="16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Optimal?</a:t>
            </a:r>
            <a:r>
              <a:rPr lang="en-US" altLang="en-US" sz="2400" smtClean="0">
                <a:ea typeface="ＭＳ Ｐゴシック" pitchFamily="34" charset="-128"/>
              </a:rPr>
              <a:t> 	Yes, for any step cost ≥ ε &gt; 0.</a:t>
            </a:r>
          </a:p>
        </p:txBody>
      </p:sp>
      <p:sp>
        <p:nvSpPr>
          <p:cNvPr id="57347"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Uniform-cost search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371600"/>
            <a:ext cx="7924800" cy="2062163"/>
          </a:xfrm>
          <a:prstGeom prst="rect">
            <a:avLst/>
          </a:prstGeom>
          <a:noFill/>
        </p:spPr>
        <p:txBody>
          <a:bodyPr>
            <a:spAutoFit/>
          </a:bodyPr>
          <a:lstStyle/>
          <a:p>
            <a:pPr>
              <a:defRPr/>
            </a:pPr>
            <a:r>
              <a:rPr lang="en-US" sz="3200" u="sng" dirty="0">
                <a:solidFill>
                  <a:srgbClr val="C0504D"/>
                </a:solidFill>
                <a:latin typeface="+mn-lt"/>
                <a:ea typeface="ＭＳ Ｐゴシック" charset="0"/>
                <a:cs typeface="ＭＳ Ｐゴシック" charset="0"/>
              </a:rPr>
              <a:t>Proof of Completeness:</a:t>
            </a:r>
          </a:p>
          <a:p>
            <a:pPr>
              <a:defRPr/>
            </a:pPr>
            <a:r>
              <a:rPr lang="en-US" dirty="0">
                <a:latin typeface="+mn-lt"/>
                <a:ea typeface="ＭＳ Ｐゴシック" charset="0"/>
                <a:cs typeface="ＭＳ Ｐゴシック" charset="0"/>
              </a:rPr>
              <a:t>Assume (1) finite max branching factor = </a:t>
            </a:r>
            <a:r>
              <a:rPr lang="en-US" i="1" dirty="0">
                <a:latin typeface="+mn-lt"/>
                <a:ea typeface="ＭＳ Ｐゴシック" charset="0"/>
                <a:cs typeface="ＭＳ Ｐゴシック" charset="0"/>
              </a:rPr>
              <a:t>b;</a:t>
            </a:r>
            <a:r>
              <a:rPr lang="en-US" dirty="0">
                <a:latin typeface="+mn-lt"/>
                <a:ea typeface="ＭＳ Ｐゴシック" charset="0"/>
                <a:cs typeface="ＭＳ Ｐゴシック" charset="0"/>
              </a:rPr>
              <a:t> (2) min step cost </a:t>
            </a:r>
            <a:r>
              <a:rPr lang="en-US" dirty="0">
                <a:latin typeface="+mn-lt"/>
                <a:ea typeface="ＭＳ Ｐゴシック" charset="0"/>
                <a:cs typeface="ＭＳ Ｐゴシック" charset="0"/>
                <a:sym typeface="Symbol"/>
              </a:rPr>
              <a:t>   0; (3) cost to optimal goal = </a:t>
            </a:r>
            <a:r>
              <a:rPr lang="en-US" i="1" dirty="0">
                <a:latin typeface="+mn-lt"/>
                <a:ea typeface="ＭＳ Ｐゴシック" charset="0"/>
                <a:cs typeface="ＭＳ Ｐゴシック" charset="0"/>
                <a:sym typeface="Symbol"/>
              </a:rPr>
              <a:t>C*</a:t>
            </a:r>
            <a:r>
              <a:rPr lang="en-US" dirty="0">
                <a:latin typeface="+mn-lt"/>
                <a:ea typeface="ＭＳ Ｐゴシック" charset="0"/>
                <a:cs typeface="ＭＳ Ｐゴシック" charset="0"/>
                <a:sym typeface="Symbol"/>
              </a:rPr>
              <a:t>. Then a node at depth  1+C*/  must have a path cost &gt; C*. There are O( </a:t>
            </a:r>
            <a:r>
              <a:rPr lang="en-US" dirty="0">
                <a:latin typeface="Arial" charset="0"/>
                <a:ea typeface="ＭＳ Ｐゴシック" charset="0"/>
                <a:cs typeface="ＭＳ Ｐゴシック" charset="0"/>
                <a:sym typeface="Symbol"/>
              </a:rPr>
              <a:t>b^(  1+C*/  ) such nodes,</a:t>
            </a:r>
            <a:r>
              <a:rPr lang="en-US" dirty="0">
                <a:latin typeface="+mn-lt"/>
                <a:ea typeface="ＭＳ Ｐゴシック" charset="0"/>
                <a:cs typeface="ＭＳ Ｐゴシック" charset="0"/>
                <a:sym typeface="Symbol"/>
              </a:rPr>
              <a:t> so a goal will be found.</a:t>
            </a:r>
            <a:endParaRPr lang="en-US" dirty="0">
              <a:latin typeface="+mn-lt"/>
              <a:ea typeface="ＭＳ Ｐゴシック" charset="0"/>
              <a:cs typeface="ＭＳ Ｐゴシック" charset="0"/>
            </a:endParaRPr>
          </a:p>
        </p:txBody>
      </p:sp>
      <p:sp>
        <p:nvSpPr>
          <p:cNvPr id="4" name="TextBox 3"/>
          <p:cNvSpPr txBox="1"/>
          <p:nvPr/>
        </p:nvSpPr>
        <p:spPr>
          <a:xfrm>
            <a:off x="533400" y="3744913"/>
            <a:ext cx="7848600" cy="2800350"/>
          </a:xfrm>
          <a:prstGeom prst="rect">
            <a:avLst/>
          </a:prstGeom>
          <a:noFill/>
        </p:spPr>
        <p:txBody>
          <a:bodyPr>
            <a:spAutoFit/>
          </a:bodyPr>
          <a:lstStyle/>
          <a:p>
            <a:pPr>
              <a:defRPr/>
            </a:pPr>
            <a:r>
              <a:rPr lang="en-US" sz="3200" u="sng" dirty="0">
                <a:solidFill>
                  <a:srgbClr val="C0504D"/>
                </a:solidFill>
                <a:latin typeface="+mn-lt"/>
                <a:ea typeface="ＭＳ Ｐゴシック" charset="0"/>
                <a:cs typeface="ＭＳ Ｐゴシック" charset="0"/>
              </a:rPr>
              <a:t>Proof of Optimality (given completeness):</a:t>
            </a:r>
          </a:p>
          <a:p>
            <a:pPr>
              <a:defRPr/>
            </a:pPr>
            <a:r>
              <a:rPr lang="en-US" dirty="0">
                <a:latin typeface="+mn-lt"/>
                <a:ea typeface="ＭＳ Ｐゴシック" charset="0"/>
                <a:cs typeface="ＭＳ Ｐゴシック" charset="0"/>
              </a:rPr>
              <a:t>Suppose that UCS is not optimal. </a:t>
            </a:r>
            <a:r>
              <a:rPr lang="en-US" altLang="en-US" dirty="0">
                <a:latin typeface="Arial" charset="0"/>
                <a:ea typeface="ＭＳ Ｐゴシック" charset="0"/>
                <a:cs typeface="ＭＳ Ｐゴシック" charset="0"/>
              </a:rPr>
              <a:t>Then there must be an (optimal) goal state with path cost smaller than the found (suboptimal) goal state (invoking completeness). However, this is impossible because UCS would have expanded that node first, by definition.</a:t>
            </a:r>
          </a:p>
          <a:p>
            <a:pPr>
              <a:defRPr/>
            </a:pPr>
            <a:r>
              <a:rPr lang="en-US" altLang="en-US" dirty="0">
                <a:latin typeface="Arial" charset="0"/>
                <a:ea typeface="ＭＳ Ｐゴシック" charset="0"/>
                <a:cs typeface="ＭＳ Ｐゴシック" charset="0"/>
              </a:rPr>
              <a:t>Contradiction.</a:t>
            </a:r>
          </a:p>
        </p:txBody>
      </p:sp>
      <p:sp>
        <p:nvSpPr>
          <p:cNvPr id="58372"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Uniform-cost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59395" name="Group 33"/>
          <p:cNvGrpSpPr>
            <a:grpSpLocks/>
          </p:cNvGrpSpPr>
          <p:nvPr/>
        </p:nvGrpSpPr>
        <p:grpSpPr bwMode="auto">
          <a:xfrm>
            <a:off x="868363" y="1219200"/>
            <a:ext cx="1719262" cy="1111250"/>
            <a:chOff x="868680" y="1219200"/>
            <a:chExt cx="1719072" cy="1110747"/>
          </a:xfrm>
        </p:grpSpPr>
        <p:grpSp>
          <p:nvGrpSpPr>
            <p:cNvPr id="59401"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5" name="TextBox 34"/>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a:t>
            </a:r>
            <a:r>
              <a:rPr lang="en-US" sz="1800" u="sng" dirty="0">
                <a:latin typeface="Arial" charset="0"/>
                <a:ea typeface="ＭＳ Ｐゴシック" charset="0"/>
                <a:cs typeface="ＭＳ Ｐゴシック" charset="0"/>
              </a:rPr>
              <a:t>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59399"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59400" name="TextBox 9"/>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0419" name="Group 33"/>
          <p:cNvGrpSpPr>
            <a:grpSpLocks/>
          </p:cNvGrpSpPr>
          <p:nvPr/>
        </p:nvGrpSpPr>
        <p:grpSpPr bwMode="auto">
          <a:xfrm>
            <a:off x="868363" y="1219200"/>
            <a:ext cx="1719262" cy="1111250"/>
            <a:chOff x="868680" y="1219200"/>
            <a:chExt cx="1719072" cy="1110747"/>
          </a:xfrm>
        </p:grpSpPr>
        <p:grpSp>
          <p:nvGrpSpPr>
            <p:cNvPr id="60432"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5" name="TextBox 34"/>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t>
            </a:r>
            <a:r>
              <a:rPr lang="en-US" sz="1800" u="sng" dirty="0">
                <a:latin typeface="Arial" charset="0"/>
                <a:ea typeface="ＭＳ Ｐゴシック" charset="0"/>
                <a:cs typeface="ＭＳ Ｐゴシック" charset="0"/>
              </a:rPr>
              <a:t>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354263" y="2957513"/>
            <a:ext cx="1096962" cy="78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800" dirty="0">
              <a:solidFill>
                <a:schemeClr val="tx1"/>
              </a:solidFill>
            </a:endParaRPr>
          </a:p>
        </p:txBody>
      </p:sp>
      <p:sp>
        <p:nvSpPr>
          <p:cNvPr id="60430"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0431" name="TextBox 42"/>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1443" name="Group 33"/>
          <p:cNvGrpSpPr>
            <a:grpSpLocks/>
          </p:cNvGrpSpPr>
          <p:nvPr/>
        </p:nvGrpSpPr>
        <p:grpSpPr bwMode="auto">
          <a:xfrm>
            <a:off x="868363" y="1219200"/>
            <a:ext cx="1719262" cy="1111250"/>
            <a:chOff x="868680" y="1219200"/>
            <a:chExt cx="1719072" cy="1110747"/>
          </a:xfrm>
        </p:grpSpPr>
        <p:grpSp>
          <p:nvGrpSpPr>
            <p:cNvPr id="61460"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5" name="TextBox 34"/>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027488" y="2957513"/>
            <a:ext cx="1096962" cy="78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800" dirty="0">
              <a:solidFill>
                <a:schemeClr val="tx1"/>
              </a:solidFill>
            </a:endParaRPr>
          </a:p>
        </p:txBody>
      </p:sp>
      <p:sp>
        <p:nvSpPr>
          <p:cNvPr id="43" name="Oval 42"/>
          <p:cNvSpPr/>
          <p:nvPr/>
        </p:nvSpPr>
        <p:spPr>
          <a:xfrm>
            <a:off x="2451100"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g=11</a:t>
            </a:r>
          </a:p>
        </p:txBody>
      </p:sp>
      <p:cxnSp>
        <p:nvCxnSpPr>
          <p:cNvPr id="44" name="Straight Connector 43"/>
          <p:cNvCxnSpPr>
            <a:stCxn id="43" idx="0"/>
            <a:endCxn id="39" idx="4"/>
          </p:cNvCxnSpPr>
          <p:nvPr/>
        </p:nvCxnSpPr>
        <p:spPr>
          <a:xfrm flipH="1" flipV="1">
            <a:off x="2903538" y="3654425"/>
            <a:ext cx="4762"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456" name="TextBox 13"/>
          <p:cNvSpPr txBox="1">
            <a:spLocks noChangeArrowheads="1"/>
          </p:cNvSpPr>
          <p:nvPr/>
        </p:nvSpPr>
        <p:spPr bwMode="auto">
          <a:xfrm>
            <a:off x="457200" y="3048000"/>
            <a:ext cx="1674813" cy="20621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600">
                <a:solidFill>
                  <a:srgbClr val="FF0000"/>
                </a:solidFill>
                <a:latin typeface="Arial" pitchFamily="34" charset="0"/>
              </a:rPr>
              <a:t>This early expensive goal node will go back onto the queue until after the later cheaper goal is found.</a:t>
            </a:r>
          </a:p>
        </p:txBody>
      </p:sp>
      <p:cxnSp>
        <p:nvCxnSpPr>
          <p:cNvPr id="17" name="Straight Arrow Connector 16"/>
          <p:cNvCxnSpPr>
            <a:endCxn id="43" idx="2"/>
          </p:cNvCxnSpPr>
          <p:nvPr/>
        </p:nvCxnSpPr>
        <p:spPr>
          <a:xfrm>
            <a:off x="2132013" y="4106863"/>
            <a:ext cx="319087" cy="0"/>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1458"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1459" name="TextBox 44"/>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2467" name="Group 33"/>
          <p:cNvGrpSpPr>
            <a:grpSpLocks/>
          </p:cNvGrpSpPr>
          <p:nvPr/>
        </p:nvGrpSpPr>
        <p:grpSpPr bwMode="auto">
          <a:xfrm>
            <a:off x="868363" y="1219200"/>
            <a:ext cx="1719262" cy="1111250"/>
            <a:chOff x="868680" y="1219200"/>
            <a:chExt cx="1719072" cy="1110747"/>
          </a:xfrm>
        </p:grpSpPr>
        <p:grpSp>
          <p:nvGrpSpPr>
            <p:cNvPr id="62487"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027488" y="3714750"/>
            <a:ext cx="1096962" cy="785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800" dirty="0">
              <a:solidFill>
                <a:schemeClr val="tx1"/>
              </a:solidFill>
            </a:endParaRPr>
          </a:p>
        </p:txBody>
      </p:sp>
      <p:sp>
        <p:nvSpPr>
          <p:cNvPr id="43" name="Oval 42"/>
          <p:cNvSpPr/>
          <p:nvPr/>
        </p:nvSpPr>
        <p:spPr>
          <a:xfrm>
            <a:off x="2451100"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g=11</a:t>
            </a:r>
          </a:p>
        </p:txBody>
      </p:sp>
      <p:cxnSp>
        <p:nvCxnSpPr>
          <p:cNvPr id="44" name="Straight Connector 43"/>
          <p:cNvCxnSpPr>
            <a:stCxn id="43" idx="0"/>
            <a:endCxn id="39" idx="4"/>
          </p:cNvCxnSpPr>
          <p:nvPr/>
        </p:nvCxnSpPr>
        <p:spPr>
          <a:xfrm flipH="1" flipV="1">
            <a:off x="2903538" y="3654425"/>
            <a:ext cx="4762"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119563"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g=10</a:t>
            </a:r>
          </a:p>
        </p:txBody>
      </p:sp>
      <p:cxnSp>
        <p:nvCxnSpPr>
          <p:cNvPr id="46" name="Straight Connector 45"/>
          <p:cNvCxnSpPr>
            <a:stCxn id="45" idx="0"/>
            <a:endCxn id="26" idx="4"/>
          </p:cNvCxnSpPr>
          <p:nvPr/>
        </p:nvCxnSpPr>
        <p:spPr>
          <a:xfrm flipV="1">
            <a:off x="4576763" y="3654425"/>
            <a:ext cx="0"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935775" y="4410076"/>
            <a:ext cx="5943600" cy="1289049"/>
            <a:chOff x="935775" y="4410076"/>
            <a:chExt cx="5943600" cy="1289049"/>
          </a:xfrm>
        </p:grpSpPr>
        <p:sp>
          <p:nvSpPr>
            <p:cNvPr id="47" name="TextBox 46"/>
            <p:cNvSpPr txBox="1"/>
            <p:nvPr/>
          </p:nvSpPr>
          <p:spPr>
            <a:xfrm>
              <a:off x="935775" y="4775200"/>
              <a:ext cx="5943600" cy="923925"/>
            </a:xfrm>
            <a:prstGeom prst="rect">
              <a:avLst/>
            </a:prstGeom>
            <a:noFill/>
            <a:ln w="25400">
              <a:solidFill>
                <a:srgbClr val="FF0000"/>
              </a:solidFill>
            </a:ln>
          </p:spPr>
          <p:txBody>
            <a:bodyPr wrap="square">
              <a:spAutoFit/>
            </a:bodyPr>
            <a:lstStyle/>
            <a:p>
              <a:pPr>
                <a:defRPr/>
              </a:pPr>
              <a:r>
                <a:rPr lang="en-US" sz="1800" dirty="0" smtClean="0">
                  <a:solidFill>
                    <a:srgbClr val="FF0000"/>
                  </a:solidFill>
                  <a:latin typeface="+mn-lt"/>
                  <a:ea typeface="ＭＳ Ｐゴシック" charset="0"/>
                  <a:cs typeface="ＭＳ Ｐゴシック" charset="0"/>
                </a:rPr>
                <a:t>Remove </a:t>
              </a:r>
              <a:r>
                <a:rPr lang="en-US" sz="1800" dirty="0">
                  <a:solidFill>
                    <a:srgbClr val="FF0000"/>
                  </a:solidFill>
                  <a:latin typeface="+mn-lt"/>
                  <a:ea typeface="ＭＳ Ｐゴシック" charset="0"/>
                  <a:cs typeface="ＭＳ Ｐゴシック" charset="0"/>
                </a:rPr>
                <a:t>the higher-cost of identical nodes and save memory. However, UCS is optimal </a:t>
              </a:r>
              <a:r>
                <a:rPr lang="en-US" sz="1800" dirty="0" smtClean="0">
                  <a:solidFill>
                    <a:srgbClr val="FF0000"/>
                  </a:solidFill>
                  <a:latin typeface="+mn-lt"/>
                  <a:ea typeface="ＭＳ Ｐゴシック" charset="0"/>
                  <a:cs typeface="ＭＳ Ｐゴシック" charset="0"/>
                </a:rPr>
                <a:t>even if this is not done, </a:t>
              </a:r>
              <a:r>
                <a:rPr lang="en-US" sz="1800" dirty="0">
                  <a:solidFill>
                    <a:srgbClr val="FF0000"/>
                  </a:solidFill>
                  <a:latin typeface="+mn-lt"/>
                  <a:ea typeface="ＭＳ Ｐゴシック" charset="0"/>
                  <a:cs typeface="ＭＳ Ｐゴシック" charset="0"/>
                </a:rPr>
                <a:t>since lower-cost nodes sort to the front.</a:t>
              </a:r>
            </a:p>
          </p:txBody>
        </p:sp>
        <p:cxnSp>
          <p:nvCxnSpPr>
            <p:cNvPr id="48" name="Straight Arrow Connector 47"/>
            <p:cNvCxnSpPr>
              <a:stCxn id="47" idx="0"/>
            </p:cNvCxnSpPr>
            <p:nvPr/>
          </p:nvCxnSpPr>
          <p:spPr>
            <a:xfrm flipV="1">
              <a:off x="3907575" y="4487864"/>
              <a:ext cx="290513" cy="287336"/>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0"/>
            </p:cNvCxnSpPr>
            <p:nvPr/>
          </p:nvCxnSpPr>
          <p:spPr>
            <a:xfrm flipH="1" flipV="1">
              <a:off x="3382115" y="4410076"/>
              <a:ext cx="525460" cy="365124"/>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2485"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2486" name="TextBox 49"/>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grpSp>
        <p:nvGrpSpPr>
          <p:cNvPr id="23" name="Group 22"/>
          <p:cNvGrpSpPr/>
          <p:nvPr/>
        </p:nvGrpSpPr>
        <p:grpSpPr>
          <a:xfrm>
            <a:off x="2286000" y="3886200"/>
            <a:ext cx="1227138" cy="411956"/>
            <a:chOff x="2286000" y="3886200"/>
            <a:chExt cx="1227138" cy="411956"/>
          </a:xfrm>
        </p:grpSpPr>
        <p:cxnSp>
          <p:nvCxnSpPr>
            <p:cNvPr id="20" name="Straight Connector 19"/>
            <p:cNvCxnSpPr/>
            <p:nvPr/>
          </p:nvCxnSpPr>
          <p:spPr>
            <a:xfrm>
              <a:off x="2286000" y="3886200"/>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293938" y="3917156"/>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3491" name="Group 33"/>
          <p:cNvGrpSpPr>
            <a:grpSpLocks/>
          </p:cNvGrpSpPr>
          <p:nvPr/>
        </p:nvGrpSpPr>
        <p:grpSpPr bwMode="auto">
          <a:xfrm>
            <a:off x="868363" y="1219200"/>
            <a:ext cx="1719262" cy="1111250"/>
            <a:chOff x="868680" y="1219200"/>
            <a:chExt cx="1719072" cy="1110747"/>
          </a:xfrm>
        </p:grpSpPr>
        <p:grpSp>
          <p:nvGrpSpPr>
            <p:cNvPr id="63508"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G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S B G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10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451100"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g=11</a:t>
            </a:r>
          </a:p>
        </p:txBody>
      </p:sp>
      <p:cxnSp>
        <p:nvCxnSpPr>
          <p:cNvPr id="44" name="Straight Connector 43"/>
          <p:cNvCxnSpPr>
            <a:stCxn id="43" idx="0"/>
            <a:endCxn id="39" idx="4"/>
          </p:cNvCxnSpPr>
          <p:nvPr/>
        </p:nvCxnSpPr>
        <p:spPr>
          <a:xfrm flipH="1" flipV="1">
            <a:off x="2903538" y="3654425"/>
            <a:ext cx="4762"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119563" y="380365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g=10</a:t>
            </a:r>
          </a:p>
        </p:txBody>
      </p:sp>
      <p:cxnSp>
        <p:nvCxnSpPr>
          <p:cNvPr id="46" name="Straight Connector 45"/>
          <p:cNvCxnSpPr>
            <a:stCxn id="45" idx="0"/>
            <a:endCxn id="26" idx="4"/>
          </p:cNvCxnSpPr>
          <p:nvPr/>
        </p:nvCxnSpPr>
        <p:spPr>
          <a:xfrm flipV="1">
            <a:off x="4576763" y="3654425"/>
            <a:ext cx="0"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504" name="TextBox 46"/>
          <p:cNvSpPr txBox="1">
            <a:spLocks noChangeArrowheads="1"/>
          </p:cNvSpPr>
          <p:nvPr/>
        </p:nvSpPr>
        <p:spPr bwMode="auto">
          <a:xfrm>
            <a:off x="1630363" y="5029200"/>
            <a:ext cx="5761037" cy="12001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Technically, the goal node is not really expanded, because we do not generate the children of a goal node. It is listed in “Order of node expansion” only for your convenience, to see explicitly where it was found.</a:t>
            </a:r>
          </a:p>
        </p:txBody>
      </p:sp>
      <p:sp>
        <p:nvSpPr>
          <p:cNvPr id="42" name="TextBox 41"/>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3506"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3507" name="TextBox 46"/>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grpSp>
        <p:nvGrpSpPr>
          <p:cNvPr id="47" name="Group 46"/>
          <p:cNvGrpSpPr/>
          <p:nvPr/>
        </p:nvGrpSpPr>
        <p:grpSpPr>
          <a:xfrm>
            <a:off x="2286000" y="3886200"/>
            <a:ext cx="1227138" cy="411956"/>
            <a:chOff x="2286000" y="3886200"/>
            <a:chExt cx="1227138" cy="411956"/>
          </a:xfrm>
        </p:grpSpPr>
        <p:cxnSp>
          <p:nvCxnSpPr>
            <p:cNvPr id="48" name="Straight Connector 47"/>
            <p:cNvCxnSpPr/>
            <p:nvPr/>
          </p:nvCxnSpPr>
          <p:spPr>
            <a:xfrm>
              <a:off x="2286000" y="3886200"/>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2293938" y="3917156"/>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4515" name="Group 33"/>
          <p:cNvGrpSpPr>
            <a:grpSpLocks/>
          </p:cNvGrpSpPr>
          <p:nvPr/>
        </p:nvGrpSpPr>
        <p:grpSpPr bwMode="auto">
          <a:xfrm>
            <a:off x="868363" y="1219200"/>
            <a:ext cx="1719262" cy="1111250"/>
            <a:chOff x="868680" y="1219200"/>
            <a:chExt cx="1719072" cy="1110747"/>
          </a:xfrm>
        </p:grpSpPr>
        <p:grpSp>
          <p:nvGrpSpPr>
            <p:cNvPr id="64521"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85825" y="38004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a:t>
            </a:r>
          </a:p>
          <a:p>
            <a:pPr>
              <a:defRPr/>
            </a:pPr>
            <a:r>
              <a:rPr lang="en-US" sz="1800" dirty="0">
                <a:latin typeface="+mn-lt"/>
                <a:ea typeface="ＭＳ Ｐゴシック" charset="0"/>
                <a:cs typeface="ＭＳ Ｐゴシック" charset="0"/>
              </a:rPr>
              <a:t>Next:</a:t>
            </a:r>
          </a:p>
          <a:p>
            <a:pPr>
              <a:defRPr/>
            </a:pPr>
            <a:r>
              <a:rPr lang="en-US" sz="1800" dirty="0">
                <a:latin typeface="+mn-lt"/>
                <a:ea typeface="ＭＳ Ｐゴシック" charset="0"/>
                <a:cs typeface="ＭＳ Ｐゴシック" charset="0"/>
              </a:rPr>
              <a:t>Children:</a:t>
            </a:r>
          </a:p>
          <a:p>
            <a:pPr>
              <a:defRPr/>
            </a:pPr>
            <a:r>
              <a:rPr lang="en-US" sz="1800" dirty="0">
                <a:latin typeface="+mn-lt"/>
                <a:ea typeface="ＭＳ Ｐゴシック" charset="0"/>
                <a:cs typeface="ＭＳ Ｐゴシック" charset="0"/>
              </a:rPr>
              <a:t>Queue: S/g=0</a:t>
            </a:r>
          </a:p>
        </p:txBody>
      </p:sp>
      <p:sp>
        <p:nvSpPr>
          <p:cNvPr id="26" name="TextBox 25"/>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4519" name="Title 9"/>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4520" name="TextBox 26"/>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5539" name="Group 33"/>
          <p:cNvGrpSpPr>
            <a:grpSpLocks/>
          </p:cNvGrpSpPr>
          <p:nvPr/>
        </p:nvGrpSpPr>
        <p:grpSpPr bwMode="auto">
          <a:xfrm>
            <a:off x="868363" y="1219200"/>
            <a:ext cx="1719262" cy="1111250"/>
            <a:chOff x="868680" y="1219200"/>
            <a:chExt cx="1719072" cy="1110747"/>
          </a:xfrm>
        </p:grpSpPr>
        <p:grpSp>
          <p:nvGrpSpPr>
            <p:cNvPr id="65547"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68363" y="38004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S/g=0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A/g=1, B/g=5, C/g=15</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a:t>
            </a:r>
            <a:endParaRPr lang="en-US" sz="1800" dirty="0">
              <a:latin typeface="+mn-lt"/>
              <a:ea typeface="ＭＳ Ｐゴシック" charset="0"/>
              <a:cs typeface="ＭＳ Ｐゴシック" charset="0"/>
            </a:endParaRPr>
          </a:p>
        </p:txBody>
      </p:sp>
      <p:sp>
        <p:nvSpPr>
          <p:cNvPr id="10" name="Rectangle 9"/>
          <p:cNvSpPr/>
          <p:nvPr/>
        </p:nvSpPr>
        <p:spPr>
          <a:xfrm>
            <a:off x="1676400" y="4684713"/>
            <a:ext cx="609600" cy="249237"/>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p:nvSpPr>
        <p:spPr>
          <a:xfrm>
            <a:off x="2273300" y="4687888"/>
            <a:ext cx="763588" cy="260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5545" name="Title 13"/>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5546"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Uninformed search design choices</a:t>
            </a:r>
          </a:p>
        </p:txBody>
      </p:sp>
      <p:sp>
        <p:nvSpPr>
          <p:cNvPr id="31747" name="Rectangle 3"/>
          <p:cNvSpPr>
            <a:spLocks noGrp="1" noChangeArrowheads="1"/>
          </p:cNvSpPr>
          <p:nvPr>
            <p:ph idx="1"/>
          </p:nvPr>
        </p:nvSpPr>
        <p:spPr>
          <a:xfrm>
            <a:off x="347663" y="1058863"/>
            <a:ext cx="8686800" cy="5330825"/>
          </a:xfrm>
        </p:spPr>
        <p:txBody>
          <a:bodyPr/>
          <a:lstStyle/>
          <a:p>
            <a:pPr eaLnBrk="1" hangingPunct="1"/>
            <a:r>
              <a:rPr lang="en-US" altLang="en-US" sz="2800" smtClean="0">
                <a:solidFill>
                  <a:srgbClr val="C0504D"/>
                </a:solidFill>
                <a:ea typeface="ＭＳ Ｐゴシック" pitchFamily="34" charset="-128"/>
              </a:rPr>
              <a:t>Queue for Frontier:</a:t>
            </a:r>
          </a:p>
          <a:p>
            <a:pPr lvl="1" eaLnBrk="1" hangingPunct="1"/>
            <a:r>
              <a:rPr lang="en-US" altLang="en-US" sz="2400" smtClean="0">
                <a:ea typeface="ＭＳ Ｐゴシック" pitchFamily="34" charset="-128"/>
              </a:rPr>
              <a:t>FIFO? LIFO? Priority?</a:t>
            </a:r>
          </a:p>
          <a:p>
            <a:pPr lvl="3" eaLnBrk="1" hangingPunct="1"/>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Goal-Test:</a:t>
            </a:r>
          </a:p>
          <a:p>
            <a:pPr lvl="1" eaLnBrk="1" hangingPunct="1"/>
            <a:r>
              <a:rPr lang="en-US" altLang="en-US" sz="2400" smtClean="0">
                <a:ea typeface="ＭＳ Ｐゴシック" pitchFamily="34" charset="-128"/>
              </a:rPr>
              <a:t>Do goal-test when node inserted into </a:t>
            </a:r>
            <a:r>
              <a:rPr lang="en-US" altLang="en-US" sz="2400" i="1" smtClean="0">
                <a:ea typeface="ＭＳ Ｐゴシック" pitchFamily="34" charset="-128"/>
              </a:rPr>
              <a:t>Frontier</a:t>
            </a:r>
            <a:r>
              <a:rPr lang="en-US" altLang="en-US" sz="2400" smtClean="0">
                <a:ea typeface="ＭＳ Ｐゴシック" pitchFamily="34" charset="-128"/>
              </a:rPr>
              <a:t>?</a:t>
            </a:r>
          </a:p>
          <a:p>
            <a:pPr lvl="1" eaLnBrk="1" hangingPunct="1"/>
            <a:r>
              <a:rPr lang="en-US" altLang="en-US" sz="2400" smtClean="0">
                <a:ea typeface="ＭＳ Ｐゴシック" pitchFamily="34" charset="-128"/>
              </a:rPr>
              <a:t>Do goal-test when node removed?</a:t>
            </a:r>
          </a:p>
          <a:p>
            <a:pPr lvl="3" eaLnBrk="1" hangingPunct="1"/>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Tree Search, or Graph Search:</a:t>
            </a:r>
          </a:p>
          <a:p>
            <a:pPr lvl="1" eaLnBrk="1" hangingPunct="1"/>
            <a:r>
              <a:rPr lang="en-US" altLang="en-US" sz="2400" smtClean="0">
                <a:ea typeface="ＭＳ Ｐゴシック" pitchFamily="34" charset="-128"/>
              </a:rPr>
              <a:t>Forget </a:t>
            </a:r>
            <a:r>
              <a:rPr lang="en-US" altLang="en-US" sz="2400" i="1" smtClean="0">
                <a:ea typeface="ＭＳ Ｐゴシック" pitchFamily="34" charset="-128"/>
              </a:rPr>
              <a:t>Expanded</a:t>
            </a:r>
            <a:r>
              <a:rPr lang="en-US" altLang="en-US" sz="2400" smtClean="0">
                <a:ea typeface="ＭＳ Ｐゴシック" pitchFamily="34" charset="-128"/>
              </a:rPr>
              <a:t> (or </a:t>
            </a:r>
            <a:r>
              <a:rPr lang="en-US" altLang="en-US" sz="2400" i="1" smtClean="0">
                <a:ea typeface="ＭＳ Ｐゴシック" pitchFamily="34" charset="-128"/>
              </a:rPr>
              <a:t>Explored</a:t>
            </a:r>
            <a:r>
              <a:rPr lang="en-US" altLang="en-US" sz="2400" smtClean="0">
                <a:ea typeface="ＭＳ Ｐゴシック" pitchFamily="34" charset="-128"/>
              </a:rPr>
              <a:t>, Fig. 3.7) nodes?</a:t>
            </a:r>
          </a:p>
          <a:p>
            <a:pPr lvl="1" eaLnBrk="1" hangingPunct="1"/>
            <a:r>
              <a:rPr lang="en-US" altLang="en-US" sz="2400" smtClean="0">
                <a:ea typeface="ＭＳ Ｐゴシック" pitchFamily="34" charset="-128"/>
              </a:rPr>
              <a:t>Remember them?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6563" name="Group 33"/>
          <p:cNvGrpSpPr>
            <a:grpSpLocks/>
          </p:cNvGrpSpPr>
          <p:nvPr/>
        </p:nvGrpSpPr>
        <p:grpSpPr bwMode="auto">
          <a:xfrm>
            <a:off x="868363" y="1219200"/>
            <a:ext cx="1719262" cy="1111250"/>
            <a:chOff x="868680" y="1219200"/>
            <a:chExt cx="1719072" cy="1110747"/>
          </a:xfrm>
        </p:grpSpPr>
        <p:grpSp>
          <p:nvGrpSpPr>
            <p:cNvPr id="66575"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89000" y="38893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 A/g=1</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A/g=1</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G/g=11</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 G/g=11</a:t>
            </a:r>
            <a:endParaRPr lang="en-US" sz="1800" dirty="0">
              <a:latin typeface="+mn-lt"/>
              <a:ea typeface="ＭＳ Ｐゴシック" charset="0"/>
              <a:cs typeface="ＭＳ Ｐゴシック" charset="0"/>
            </a:endParaRPr>
          </a:p>
        </p:txBody>
      </p:sp>
      <p:sp>
        <p:nvSpPr>
          <p:cNvPr id="10" name="Rectangle 9"/>
          <p:cNvSpPr/>
          <p:nvPr/>
        </p:nvSpPr>
        <p:spPr>
          <a:xfrm>
            <a:off x="1689100" y="4768850"/>
            <a:ext cx="622300"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p:nvSpPr>
        <p:spPr>
          <a:xfrm>
            <a:off x="3054350" y="4756150"/>
            <a:ext cx="693738"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47913" y="4768850"/>
            <a:ext cx="623887"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TextBox 13"/>
          <p:cNvSpPr txBox="1"/>
          <p:nvPr/>
        </p:nvSpPr>
        <p:spPr>
          <a:xfrm>
            <a:off x="1249363" y="5361369"/>
            <a:ext cx="6826250" cy="1200150"/>
          </a:xfrm>
          <a:prstGeom prst="rect">
            <a:avLst/>
          </a:prstGeom>
          <a:noFill/>
          <a:ln w="25400">
            <a:solidFill>
              <a:srgbClr val="FF0000"/>
            </a:solidFill>
          </a:ln>
        </p:spPr>
        <p:txBody>
          <a:bodyPr>
            <a:spAutoFit/>
          </a:bodyPr>
          <a:lstStyle/>
          <a:p>
            <a:pPr>
              <a:defRPr/>
            </a:pPr>
            <a:r>
              <a:rPr lang="en-US" sz="1800" dirty="0">
                <a:solidFill>
                  <a:srgbClr val="FF0000"/>
                </a:solidFill>
                <a:latin typeface="+mn-lt"/>
                <a:ea typeface="ＭＳ Ｐゴシック" charset="0"/>
                <a:cs typeface="ＭＳ Ｐゴシック" charset="0"/>
              </a:rPr>
              <a:t>Note that in a proper priority queue in a computer system, this queue would be sorted by g(n). For hand-simulated search it is more convenient to write children as they occur, and then scan the current queue to pick the highest-priority node on the queue.</a:t>
            </a:r>
          </a:p>
        </p:txBody>
      </p:sp>
      <p:cxnSp>
        <p:nvCxnSpPr>
          <p:cNvPr id="17" name="Straight Arrow Connector 16"/>
          <p:cNvCxnSpPr>
            <a:stCxn id="14" idx="0"/>
          </p:cNvCxnSpPr>
          <p:nvPr/>
        </p:nvCxnSpPr>
        <p:spPr>
          <a:xfrm flipH="1" flipV="1">
            <a:off x="4181475" y="5023231"/>
            <a:ext cx="481013" cy="33813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0"/>
          </p:cNvCxnSpPr>
          <p:nvPr/>
        </p:nvCxnSpPr>
        <p:spPr>
          <a:xfrm flipV="1">
            <a:off x="4662488" y="5023231"/>
            <a:ext cx="509587" cy="33813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6573" name="Title 15"/>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6574"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7587" name="Group 33"/>
          <p:cNvGrpSpPr>
            <a:grpSpLocks/>
          </p:cNvGrpSpPr>
          <p:nvPr/>
        </p:nvGrpSpPr>
        <p:grpSpPr bwMode="auto">
          <a:xfrm>
            <a:off x="868363" y="1219200"/>
            <a:ext cx="1719262" cy="1111250"/>
            <a:chOff x="868680" y="1219200"/>
            <a:chExt cx="1719072" cy="1110747"/>
          </a:xfrm>
        </p:grpSpPr>
        <p:grpSp>
          <p:nvGrpSpPr>
            <p:cNvPr id="67597"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89000" y="38893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 A/g=1, B/g=5</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B/g=5</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G/g=10</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 G/g=11, G/g=10</a:t>
            </a:r>
            <a:endParaRPr lang="en-US" sz="1800" dirty="0">
              <a:latin typeface="+mn-lt"/>
              <a:ea typeface="ＭＳ Ｐゴシック" charset="0"/>
              <a:cs typeface="ＭＳ Ｐゴシック" charset="0"/>
            </a:endParaRPr>
          </a:p>
        </p:txBody>
      </p:sp>
      <p:sp>
        <p:nvSpPr>
          <p:cNvPr id="10" name="Rectangle 9"/>
          <p:cNvSpPr/>
          <p:nvPr/>
        </p:nvSpPr>
        <p:spPr>
          <a:xfrm>
            <a:off x="1663700" y="4759325"/>
            <a:ext cx="620713"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p:nvSpPr>
        <p:spPr>
          <a:xfrm>
            <a:off x="5549900" y="4718050"/>
            <a:ext cx="762000" cy="341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47913" y="4759325"/>
            <a:ext cx="623887"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ectangle 38"/>
          <p:cNvSpPr/>
          <p:nvPr/>
        </p:nvSpPr>
        <p:spPr>
          <a:xfrm>
            <a:off x="3078163" y="4768850"/>
            <a:ext cx="620712"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7595" name="Title 13"/>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7596"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grpSp>
        <p:nvGrpSpPr>
          <p:cNvPr id="38" name="Group 37"/>
          <p:cNvGrpSpPr/>
          <p:nvPr/>
        </p:nvGrpSpPr>
        <p:grpSpPr>
          <a:xfrm>
            <a:off x="2681288" y="5012028"/>
            <a:ext cx="5943600" cy="1289049"/>
            <a:chOff x="935775" y="4410076"/>
            <a:chExt cx="5943600" cy="1289049"/>
          </a:xfrm>
        </p:grpSpPr>
        <p:sp>
          <p:nvSpPr>
            <p:cNvPr id="40" name="TextBox 39"/>
            <p:cNvSpPr txBox="1"/>
            <p:nvPr/>
          </p:nvSpPr>
          <p:spPr>
            <a:xfrm>
              <a:off x="935775" y="4775200"/>
              <a:ext cx="5943600" cy="923925"/>
            </a:xfrm>
            <a:prstGeom prst="rect">
              <a:avLst/>
            </a:prstGeom>
            <a:noFill/>
            <a:ln w="25400">
              <a:solidFill>
                <a:srgbClr val="FF0000"/>
              </a:solidFill>
            </a:ln>
          </p:spPr>
          <p:txBody>
            <a:bodyPr wrap="square">
              <a:spAutoFit/>
            </a:bodyPr>
            <a:lstStyle/>
            <a:p>
              <a:pPr>
                <a:defRPr/>
              </a:pPr>
              <a:r>
                <a:rPr lang="en-US" sz="1800" dirty="0" smtClean="0">
                  <a:solidFill>
                    <a:srgbClr val="FF0000"/>
                  </a:solidFill>
                  <a:latin typeface="+mn-lt"/>
                  <a:ea typeface="ＭＳ Ｐゴシック" charset="0"/>
                  <a:cs typeface="ＭＳ Ｐゴシック" charset="0"/>
                </a:rPr>
                <a:t>Remove </a:t>
              </a:r>
              <a:r>
                <a:rPr lang="en-US" sz="1800" dirty="0">
                  <a:solidFill>
                    <a:srgbClr val="FF0000"/>
                  </a:solidFill>
                  <a:latin typeface="+mn-lt"/>
                  <a:ea typeface="ＭＳ Ｐゴシック" charset="0"/>
                  <a:cs typeface="ＭＳ Ｐゴシック" charset="0"/>
                </a:rPr>
                <a:t>the higher-cost of identical nodes and save memory. However, UCS is optimal </a:t>
              </a:r>
              <a:r>
                <a:rPr lang="en-US" sz="1800" dirty="0" smtClean="0">
                  <a:solidFill>
                    <a:srgbClr val="FF0000"/>
                  </a:solidFill>
                  <a:latin typeface="+mn-lt"/>
                  <a:ea typeface="ＭＳ Ｐゴシック" charset="0"/>
                  <a:cs typeface="ＭＳ Ｐゴシック" charset="0"/>
                </a:rPr>
                <a:t>even if this is not done, </a:t>
              </a:r>
              <a:r>
                <a:rPr lang="en-US" sz="1800" dirty="0">
                  <a:solidFill>
                    <a:srgbClr val="FF0000"/>
                  </a:solidFill>
                  <a:latin typeface="+mn-lt"/>
                  <a:ea typeface="ＭＳ Ｐゴシック" charset="0"/>
                  <a:cs typeface="ＭＳ Ｐゴシック" charset="0"/>
                </a:rPr>
                <a:t>since lower-cost nodes sort to the front.</a:t>
              </a:r>
            </a:p>
          </p:txBody>
        </p:sp>
        <p:cxnSp>
          <p:nvCxnSpPr>
            <p:cNvPr id="41" name="Straight Arrow Connector 40"/>
            <p:cNvCxnSpPr>
              <a:stCxn id="40" idx="0"/>
            </p:cNvCxnSpPr>
            <p:nvPr/>
          </p:nvCxnSpPr>
          <p:spPr>
            <a:xfrm flipV="1">
              <a:off x="3907575" y="4487864"/>
              <a:ext cx="290513" cy="287336"/>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0" idx="0"/>
            </p:cNvCxnSpPr>
            <p:nvPr/>
          </p:nvCxnSpPr>
          <p:spPr>
            <a:xfrm flipH="1" flipV="1">
              <a:off x="3382115" y="4410076"/>
              <a:ext cx="525460" cy="365124"/>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4648200" y="4888706"/>
            <a:ext cx="742158" cy="103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839" y="38893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 A/g=1, B/g=5, G/g=10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G/g=10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none</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 G/g=11, G/g=10</a:t>
            </a:r>
            <a:endParaRPr lang="en-US" sz="1800" dirty="0">
              <a:latin typeface="+mn-lt"/>
              <a:ea typeface="ＭＳ Ｐゴシック" charset="0"/>
              <a:cs typeface="ＭＳ Ｐゴシック" charset="0"/>
            </a:endParaRPr>
          </a:p>
        </p:txBody>
      </p:sp>
      <p:sp>
        <p:nvSpPr>
          <p:cNvPr id="38" name="Rectangle 37"/>
          <p:cNvSpPr/>
          <p:nvPr/>
        </p:nvSpPr>
        <p:spPr>
          <a:xfrm>
            <a:off x="5540375" y="4783138"/>
            <a:ext cx="900113" cy="25876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8613" name="Group 33"/>
          <p:cNvGrpSpPr>
            <a:grpSpLocks/>
          </p:cNvGrpSpPr>
          <p:nvPr/>
        </p:nvGrpSpPr>
        <p:grpSpPr bwMode="auto">
          <a:xfrm>
            <a:off x="868363" y="1219200"/>
            <a:ext cx="1719262" cy="1111250"/>
            <a:chOff x="868680" y="1219200"/>
            <a:chExt cx="1719072" cy="1110747"/>
          </a:xfrm>
        </p:grpSpPr>
        <p:grpSp>
          <p:nvGrpSpPr>
            <p:cNvPr id="68623"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G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S B G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10	</a:t>
            </a:r>
            <a:endParaRPr lang="en-US" sz="1800" dirty="0">
              <a:latin typeface="+mn-lt"/>
              <a:ea typeface="ＭＳ Ｐゴシック" charset="0"/>
              <a:cs typeface="ＭＳ Ｐゴシック" charset="0"/>
            </a:endParaRPr>
          </a:p>
        </p:txBody>
      </p:sp>
      <p:sp>
        <p:nvSpPr>
          <p:cNvPr id="10" name="Rectangle 9"/>
          <p:cNvSpPr/>
          <p:nvPr/>
        </p:nvSpPr>
        <p:spPr>
          <a:xfrm>
            <a:off x="1712913" y="4762500"/>
            <a:ext cx="622300" cy="258763"/>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74900" y="4762500"/>
            <a:ext cx="623888" cy="258763"/>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ectangle 38"/>
          <p:cNvSpPr/>
          <p:nvPr/>
        </p:nvSpPr>
        <p:spPr>
          <a:xfrm>
            <a:off x="3111500" y="4772025"/>
            <a:ext cx="620713" cy="258763"/>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8618" name="TextBox 39"/>
          <p:cNvSpPr txBox="1">
            <a:spLocks noChangeArrowheads="1"/>
          </p:cNvSpPr>
          <p:nvPr/>
        </p:nvSpPr>
        <p:spPr bwMode="auto">
          <a:xfrm>
            <a:off x="1630363" y="5334000"/>
            <a:ext cx="5761037" cy="12001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Technically, the goal node is not really expanded, because we do not generate the children of a goal node. It is listed in “Order of node expansion” only for your convenience, to see explicitly where it was found.</a:t>
            </a:r>
          </a:p>
        </p:txBody>
      </p:sp>
      <p:sp>
        <p:nvSpPr>
          <p:cNvPr id="68619" name="TextBox 40"/>
          <p:cNvSpPr txBox="1">
            <a:spLocks noChangeArrowheads="1"/>
          </p:cNvSpPr>
          <p:nvPr/>
        </p:nvSpPr>
        <p:spPr bwMode="auto">
          <a:xfrm>
            <a:off x="2849563" y="2473325"/>
            <a:ext cx="5761037"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The same “Order of node expansion”, “Path found”, and “Cost of path found” is obtained by both methods. They are formally equivalent to each other in all ways.</a:t>
            </a:r>
          </a:p>
        </p:txBody>
      </p: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8621" name="Title 12"/>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8622"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cxnSp>
        <p:nvCxnSpPr>
          <p:cNvPr id="35" name="Straight Connector 34"/>
          <p:cNvCxnSpPr/>
          <p:nvPr/>
        </p:nvCxnSpPr>
        <p:spPr>
          <a:xfrm>
            <a:off x="4648200" y="4906565"/>
            <a:ext cx="8371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2"/>
          <p:cNvSpPr>
            <a:spLocks noChangeArrowheads="1"/>
          </p:cNvSpPr>
          <p:nvPr/>
        </p:nvSpPr>
        <p:spPr bwMode="auto">
          <a:xfrm>
            <a:off x="914400" y="1905000"/>
            <a:ext cx="457200" cy="4572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S</a:t>
            </a:r>
          </a:p>
        </p:txBody>
      </p:sp>
      <p:sp>
        <p:nvSpPr>
          <p:cNvPr id="69635" name="Oval 3"/>
          <p:cNvSpPr>
            <a:spLocks noChangeArrowheads="1"/>
          </p:cNvSpPr>
          <p:nvPr/>
        </p:nvSpPr>
        <p:spPr bwMode="auto">
          <a:xfrm>
            <a:off x="2209800" y="1981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B</a:t>
            </a:r>
          </a:p>
        </p:txBody>
      </p:sp>
      <p:sp>
        <p:nvSpPr>
          <p:cNvPr id="69636" name="Oval 4"/>
          <p:cNvSpPr>
            <a:spLocks noChangeArrowheads="1"/>
          </p:cNvSpPr>
          <p:nvPr/>
        </p:nvSpPr>
        <p:spPr bwMode="auto">
          <a:xfrm>
            <a:off x="2209800" y="1219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a:t>
            </a:r>
          </a:p>
        </p:txBody>
      </p:sp>
      <p:sp>
        <p:nvSpPr>
          <p:cNvPr id="69637" name="Oval 5"/>
          <p:cNvSpPr>
            <a:spLocks noChangeArrowheads="1"/>
          </p:cNvSpPr>
          <p:nvPr/>
        </p:nvSpPr>
        <p:spPr bwMode="auto">
          <a:xfrm>
            <a:off x="3352800" y="1219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D</a:t>
            </a:r>
          </a:p>
        </p:txBody>
      </p:sp>
      <p:sp>
        <p:nvSpPr>
          <p:cNvPr id="69638" name="Oval 6"/>
          <p:cNvSpPr>
            <a:spLocks noChangeArrowheads="1"/>
          </p:cNvSpPr>
          <p:nvPr/>
        </p:nvSpPr>
        <p:spPr bwMode="auto">
          <a:xfrm>
            <a:off x="3352800" y="1981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E</a:t>
            </a:r>
          </a:p>
        </p:txBody>
      </p:sp>
      <p:sp>
        <p:nvSpPr>
          <p:cNvPr id="69639" name="Oval 7"/>
          <p:cNvSpPr>
            <a:spLocks noChangeArrowheads="1"/>
          </p:cNvSpPr>
          <p:nvPr/>
        </p:nvSpPr>
        <p:spPr bwMode="auto">
          <a:xfrm>
            <a:off x="2209800" y="2743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C</a:t>
            </a:r>
          </a:p>
        </p:txBody>
      </p:sp>
      <p:sp>
        <p:nvSpPr>
          <p:cNvPr id="69640" name="Oval 8"/>
          <p:cNvSpPr>
            <a:spLocks noChangeArrowheads="1"/>
          </p:cNvSpPr>
          <p:nvPr/>
        </p:nvSpPr>
        <p:spPr bwMode="auto">
          <a:xfrm>
            <a:off x="4343400" y="1219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F</a:t>
            </a:r>
          </a:p>
        </p:txBody>
      </p:sp>
      <p:sp>
        <p:nvSpPr>
          <p:cNvPr id="69641" name="Oval 9"/>
          <p:cNvSpPr>
            <a:spLocks noChangeArrowheads="1"/>
          </p:cNvSpPr>
          <p:nvPr/>
        </p:nvSpPr>
        <p:spPr bwMode="auto">
          <a:xfrm>
            <a:off x="5334000" y="1905000"/>
            <a:ext cx="457200" cy="4572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G</a:t>
            </a:r>
          </a:p>
        </p:txBody>
      </p:sp>
      <p:sp>
        <p:nvSpPr>
          <p:cNvPr id="69642" name="Line 10"/>
          <p:cNvSpPr>
            <a:spLocks noChangeShapeType="1"/>
          </p:cNvSpPr>
          <p:nvPr/>
        </p:nvSpPr>
        <p:spPr bwMode="auto">
          <a:xfrm flipV="1">
            <a:off x="1295400" y="1524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3" name="Line 11"/>
          <p:cNvSpPr>
            <a:spLocks noChangeShapeType="1"/>
          </p:cNvSpPr>
          <p:nvPr/>
        </p:nvSpPr>
        <p:spPr bwMode="auto">
          <a:xfrm>
            <a:off x="1371600" y="2133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4" name="Line 12"/>
          <p:cNvSpPr>
            <a:spLocks noChangeShapeType="1"/>
          </p:cNvSpPr>
          <p:nvPr/>
        </p:nvSpPr>
        <p:spPr bwMode="auto">
          <a:xfrm>
            <a:off x="1295400" y="2286000"/>
            <a:ext cx="914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5" name="Line 13"/>
          <p:cNvSpPr>
            <a:spLocks noChangeShapeType="1"/>
          </p:cNvSpPr>
          <p:nvPr/>
        </p:nvSpPr>
        <p:spPr bwMode="auto">
          <a:xfrm>
            <a:off x="2667000" y="1447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6" name="Line 14"/>
          <p:cNvSpPr>
            <a:spLocks noChangeShapeType="1"/>
          </p:cNvSpPr>
          <p:nvPr/>
        </p:nvSpPr>
        <p:spPr bwMode="auto">
          <a:xfrm>
            <a:off x="2667000" y="2209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7" name="Line 15"/>
          <p:cNvSpPr>
            <a:spLocks noChangeShapeType="1"/>
          </p:cNvSpPr>
          <p:nvPr/>
        </p:nvSpPr>
        <p:spPr bwMode="auto">
          <a:xfrm flipV="1">
            <a:off x="2667000" y="2209800"/>
            <a:ext cx="2667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8" name="Line 16"/>
          <p:cNvSpPr>
            <a:spLocks noChangeShapeType="1"/>
          </p:cNvSpPr>
          <p:nvPr/>
        </p:nvSpPr>
        <p:spPr bwMode="auto">
          <a:xfrm flipV="1">
            <a:off x="3810000" y="2133600"/>
            <a:ext cx="1524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9" name="Line 17"/>
          <p:cNvSpPr>
            <a:spLocks noChangeShapeType="1"/>
          </p:cNvSpPr>
          <p:nvPr/>
        </p:nvSpPr>
        <p:spPr bwMode="auto">
          <a:xfrm>
            <a:off x="3810000" y="1447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50" name="Line 18"/>
          <p:cNvSpPr>
            <a:spLocks noChangeShapeType="1"/>
          </p:cNvSpPr>
          <p:nvPr/>
        </p:nvSpPr>
        <p:spPr bwMode="auto">
          <a:xfrm>
            <a:off x="4800600" y="1447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51" name="Text Box 19"/>
          <p:cNvSpPr txBox="1">
            <a:spLocks noChangeArrowheads="1"/>
          </p:cNvSpPr>
          <p:nvPr/>
        </p:nvSpPr>
        <p:spPr bwMode="auto">
          <a:xfrm>
            <a:off x="1524000" y="2514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1</a:t>
            </a:r>
          </a:p>
        </p:txBody>
      </p:sp>
      <p:sp>
        <p:nvSpPr>
          <p:cNvPr id="69652" name="Text Box 20"/>
          <p:cNvSpPr txBox="1">
            <a:spLocks noChangeArrowheads="1"/>
          </p:cNvSpPr>
          <p:nvPr/>
        </p:nvSpPr>
        <p:spPr bwMode="auto">
          <a:xfrm>
            <a:off x="3717925" y="26273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20</a:t>
            </a:r>
          </a:p>
        </p:txBody>
      </p:sp>
      <p:sp>
        <p:nvSpPr>
          <p:cNvPr id="69653" name="Text Box 21"/>
          <p:cNvSpPr txBox="1">
            <a:spLocks noChangeArrowheads="1"/>
          </p:cNvSpPr>
          <p:nvPr/>
        </p:nvSpPr>
        <p:spPr bwMode="auto">
          <a:xfrm>
            <a:off x="1600200"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2</a:t>
            </a:r>
          </a:p>
        </p:txBody>
      </p:sp>
      <p:sp>
        <p:nvSpPr>
          <p:cNvPr id="69654" name="Text Box 22"/>
          <p:cNvSpPr txBox="1">
            <a:spLocks noChangeArrowheads="1"/>
          </p:cNvSpPr>
          <p:nvPr/>
        </p:nvSpPr>
        <p:spPr bwMode="auto">
          <a:xfrm>
            <a:off x="1447800" y="1371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3</a:t>
            </a:r>
          </a:p>
        </p:txBody>
      </p:sp>
      <p:sp>
        <p:nvSpPr>
          <p:cNvPr id="69655" name="Text Box 23"/>
          <p:cNvSpPr txBox="1">
            <a:spLocks noChangeArrowheads="1"/>
          </p:cNvSpPr>
          <p:nvPr/>
        </p:nvSpPr>
        <p:spPr bwMode="auto">
          <a:xfrm>
            <a:off x="28035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4</a:t>
            </a:r>
          </a:p>
        </p:txBody>
      </p:sp>
      <p:sp>
        <p:nvSpPr>
          <p:cNvPr id="69656" name="Text Box 24"/>
          <p:cNvSpPr txBox="1">
            <a:spLocks noChangeArrowheads="1"/>
          </p:cNvSpPr>
          <p:nvPr/>
        </p:nvSpPr>
        <p:spPr bwMode="auto">
          <a:xfrm>
            <a:off x="41751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8</a:t>
            </a:r>
          </a:p>
        </p:txBody>
      </p:sp>
      <p:sp>
        <p:nvSpPr>
          <p:cNvPr id="69657" name="Text Box 25"/>
          <p:cNvSpPr txBox="1">
            <a:spLocks noChangeArrowheads="1"/>
          </p:cNvSpPr>
          <p:nvPr/>
        </p:nvSpPr>
        <p:spPr bwMode="auto">
          <a:xfrm>
            <a:off x="2803525" y="1103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6</a:t>
            </a:r>
          </a:p>
        </p:txBody>
      </p:sp>
      <p:sp>
        <p:nvSpPr>
          <p:cNvPr id="69658" name="Text Box 26"/>
          <p:cNvSpPr txBox="1">
            <a:spLocks noChangeArrowheads="1"/>
          </p:cNvSpPr>
          <p:nvPr/>
        </p:nvSpPr>
        <p:spPr bwMode="auto">
          <a:xfrm>
            <a:off x="3870325" y="1103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1</a:t>
            </a:r>
          </a:p>
        </p:txBody>
      </p:sp>
      <p:sp>
        <p:nvSpPr>
          <p:cNvPr id="69659" name="Text Box 27"/>
          <p:cNvSpPr txBox="1">
            <a:spLocks noChangeArrowheads="1"/>
          </p:cNvSpPr>
          <p:nvPr/>
        </p:nvSpPr>
        <p:spPr bwMode="auto">
          <a:xfrm>
            <a:off x="5013325" y="1331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1</a:t>
            </a:r>
          </a:p>
        </p:txBody>
      </p:sp>
      <p:sp>
        <p:nvSpPr>
          <p:cNvPr id="69660" name="Text Box 32"/>
          <p:cNvSpPr txBox="1">
            <a:spLocks noChangeArrowheads="1"/>
          </p:cNvSpPr>
          <p:nvPr/>
        </p:nvSpPr>
        <p:spPr bwMode="auto">
          <a:xfrm>
            <a:off x="228600" y="3733800"/>
            <a:ext cx="8667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The graph above shows the step-costs for different paths going from the start (S) to </a:t>
            </a:r>
          </a:p>
          <a:p>
            <a:pPr eaLnBrk="1" hangingPunct="1">
              <a:spcBef>
                <a:spcPct val="0"/>
              </a:spcBef>
              <a:buClrTx/>
              <a:buFontTx/>
              <a:buNone/>
            </a:pPr>
            <a:r>
              <a:rPr lang="en-US" altLang="en-US" sz="1800">
                <a:latin typeface="Arial" pitchFamily="34" charset="0"/>
              </a:rPr>
              <a:t>the goal (G). </a:t>
            </a:r>
          </a:p>
          <a:p>
            <a:pPr eaLnBrk="1" hangingPunct="1">
              <a:spcBef>
                <a:spcPct val="0"/>
              </a:spcBef>
              <a:buClrTx/>
              <a:buFontTx/>
              <a:buNone/>
            </a:pPr>
            <a:endParaRPr lang="en-US" altLang="en-US" sz="1800">
              <a:latin typeface="Arial" pitchFamily="34" charset="0"/>
            </a:endParaRPr>
          </a:p>
          <a:p>
            <a:pPr eaLnBrk="1" hangingPunct="1">
              <a:spcBef>
                <a:spcPct val="0"/>
              </a:spcBef>
              <a:buClrTx/>
              <a:buFontTx/>
              <a:buNone/>
            </a:pPr>
            <a:r>
              <a:rPr lang="en-US" altLang="en-US" sz="1800">
                <a:latin typeface="Arial" pitchFamily="34" charset="0"/>
              </a:rPr>
              <a:t>Use uniform cost search to find the optimal path to the goal.</a:t>
            </a:r>
          </a:p>
          <a:p>
            <a:pPr eaLnBrk="1" hangingPunct="1">
              <a:spcBef>
                <a:spcPct val="0"/>
              </a:spcBef>
              <a:buClrTx/>
              <a:buFontTx/>
              <a:buNone/>
            </a:pPr>
            <a:endParaRPr lang="en-US" altLang="en-US" sz="1800">
              <a:latin typeface="Arial" pitchFamily="34" charset="0"/>
            </a:endParaRPr>
          </a:p>
          <a:p>
            <a:pPr eaLnBrk="1" hangingPunct="1">
              <a:spcBef>
                <a:spcPct val="0"/>
              </a:spcBef>
              <a:buClrTx/>
              <a:buFontTx/>
              <a:buNone/>
            </a:pPr>
            <a:endParaRPr lang="en-US" altLang="en-US" sz="1800">
              <a:latin typeface="Arial" pitchFamily="34" charset="0"/>
            </a:endParaRPr>
          </a:p>
        </p:txBody>
      </p:sp>
      <p:sp>
        <p:nvSpPr>
          <p:cNvPr id="69661" name="Text Box 36"/>
          <p:cNvSpPr txBox="1">
            <a:spLocks noChangeArrowheads="1"/>
          </p:cNvSpPr>
          <p:nvPr/>
        </p:nvSpPr>
        <p:spPr bwMode="auto">
          <a:xfrm>
            <a:off x="3108325" y="5289550"/>
            <a:ext cx="200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Exercise for home</a:t>
            </a:r>
          </a:p>
        </p:txBody>
      </p:sp>
      <p:sp>
        <p:nvSpPr>
          <p:cNvPr id="69662" name="Rectangle 37"/>
          <p:cNvSpPr>
            <a:spLocks noChangeArrowheads="1"/>
          </p:cNvSpPr>
          <p:nvPr/>
        </p:nvSpPr>
        <p:spPr bwMode="auto">
          <a:xfrm>
            <a:off x="2819400" y="5105400"/>
            <a:ext cx="28956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347663" y="1058863"/>
            <a:ext cx="8686800" cy="5330825"/>
          </a:xfrm>
        </p:spPr>
        <p:txBody>
          <a:bodyPr/>
          <a:lstStyle/>
          <a:p>
            <a:pPr eaLnBrk="1" hangingPunct="1"/>
            <a:r>
              <a:rPr lang="en-US" altLang="en-US" smtClean="0">
                <a:ea typeface="ＭＳ Ｐゴシック" pitchFamily="34" charset="-128"/>
              </a:rPr>
              <a:t>Why require step cost </a:t>
            </a:r>
            <a:r>
              <a:rPr lang="en-US" altLang="en-US" smtClean="0">
                <a:solidFill>
                  <a:schemeClr val="tx2"/>
                </a:solidFill>
                <a:ea typeface="ＭＳ Ｐゴシック" pitchFamily="34" charset="-128"/>
                <a:sym typeface="Symbol" pitchFamily="18" charset="2"/>
              </a:rPr>
              <a:t> </a:t>
            </a:r>
            <a:r>
              <a:rPr lang="en-US" altLang="en-US" smtClean="0">
                <a:latin typeface="cmsy10" pitchFamily="1" charset="0"/>
                <a:ea typeface="ＭＳ Ｐゴシック" pitchFamily="34" charset="-128"/>
                <a:sym typeface="Symbol" pitchFamily="18" charset="2"/>
              </a:rPr>
              <a:t></a:t>
            </a:r>
            <a:r>
              <a:rPr lang="en-US" altLang="en-US" smtClean="0">
                <a:ea typeface="ＭＳ Ｐゴシック" pitchFamily="34" charset="-128"/>
              </a:rPr>
              <a:t> &gt; 0?</a:t>
            </a:r>
          </a:p>
          <a:p>
            <a:pPr lvl="1" eaLnBrk="1" hangingPunct="1"/>
            <a:r>
              <a:rPr lang="en-US" altLang="en-US" smtClean="0">
                <a:ea typeface="ＭＳ Ｐゴシック" pitchFamily="34" charset="-128"/>
              </a:rPr>
              <a:t>Otherwise, an infinite regress is possible.</a:t>
            </a:r>
          </a:p>
          <a:p>
            <a:pPr lvl="1" eaLnBrk="1" hangingPunct="1"/>
            <a:r>
              <a:rPr lang="en-US" altLang="en-US" smtClean="0">
                <a:ea typeface="ＭＳ Ｐゴシック" pitchFamily="34" charset="-128"/>
              </a:rPr>
              <a:t>Recall:</a:t>
            </a:r>
          </a:p>
        </p:txBody>
      </p:sp>
      <p:sp>
        <p:nvSpPr>
          <p:cNvPr id="4" name="Oval 3"/>
          <p:cNvSpPr/>
          <p:nvPr/>
        </p:nvSpPr>
        <p:spPr>
          <a:xfrm>
            <a:off x="3276600" y="3200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S</a:t>
            </a:r>
          </a:p>
        </p:txBody>
      </p:sp>
      <p:sp>
        <p:nvSpPr>
          <p:cNvPr id="5" name="Oval 4"/>
          <p:cNvSpPr/>
          <p:nvPr/>
        </p:nvSpPr>
        <p:spPr>
          <a:xfrm>
            <a:off x="3184525" y="3108325"/>
            <a:ext cx="641350" cy="641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tx1"/>
              </a:solidFill>
            </a:endParaRPr>
          </a:p>
        </p:txBody>
      </p:sp>
      <p:sp>
        <p:nvSpPr>
          <p:cNvPr id="6" name="Rectangle 5"/>
          <p:cNvSpPr/>
          <p:nvPr/>
        </p:nvSpPr>
        <p:spPr>
          <a:xfrm>
            <a:off x="1447800" y="50292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G</a:t>
            </a:r>
          </a:p>
        </p:txBody>
      </p:sp>
      <p:cxnSp>
        <p:nvCxnSpPr>
          <p:cNvPr id="8" name="Straight Arrow Connector 7"/>
          <p:cNvCxnSpPr>
            <a:stCxn id="5" idx="3"/>
          </p:cNvCxnSpPr>
          <p:nvPr/>
        </p:nvCxnSpPr>
        <p:spPr>
          <a:xfrm flipH="1">
            <a:off x="1905000" y="3656013"/>
            <a:ext cx="1373188" cy="1373187"/>
          </a:xfrm>
          <a:prstGeom prst="straightConnector1">
            <a:avLst/>
          </a:prstGeom>
          <a:ln w="25400">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0663" name="TextBox 8"/>
          <p:cNvSpPr txBox="1">
            <a:spLocks noChangeArrowheads="1"/>
          </p:cNvSpPr>
          <p:nvPr/>
        </p:nvSpPr>
        <p:spPr bwMode="auto">
          <a:xfrm>
            <a:off x="762000" y="5638800"/>
            <a:ext cx="2516188" cy="64611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G is the only goal node in the search space.</a:t>
            </a:r>
          </a:p>
        </p:txBody>
      </p:sp>
      <p:sp>
        <p:nvSpPr>
          <p:cNvPr id="70664" name="TextBox 9"/>
          <p:cNvSpPr txBox="1">
            <a:spLocks noChangeArrowheads="1"/>
          </p:cNvSpPr>
          <p:nvPr/>
        </p:nvSpPr>
        <p:spPr bwMode="auto">
          <a:xfrm>
            <a:off x="609600" y="3244850"/>
            <a:ext cx="2133600" cy="3698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S is the start node.</a:t>
            </a:r>
          </a:p>
        </p:txBody>
      </p:sp>
      <p:sp>
        <p:nvSpPr>
          <p:cNvPr id="70665" name="TextBox 10"/>
          <p:cNvSpPr txBox="1">
            <a:spLocks noChangeArrowheads="1"/>
          </p:cNvSpPr>
          <p:nvPr/>
        </p:nvSpPr>
        <p:spPr bwMode="auto">
          <a:xfrm>
            <a:off x="990600" y="4038600"/>
            <a:ext cx="1601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cost(S,G) = 1</a:t>
            </a:r>
          </a:p>
        </p:txBody>
      </p:sp>
      <p:sp>
        <p:nvSpPr>
          <p:cNvPr id="70666" name="TextBox 11"/>
          <p:cNvSpPr txBox="1">
            <a:spLocks noChangeArrowheads="1"/>
          </p:cNvSpPr>
          <p:nvPr/>
        </p:nvSpPr>
        <p:spPr bwMode="auto">
          <a:xfrm>
            <a:off x="2035175" y="507365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g(G) = 1</a:t>
            </a:r>
          </a:p>
        </p:txBody>
      </p:sp>
      <p:grpSp>
        <p:nvGrpSpPr>
          <p:cNvPr id="70667" name="Group 23"/>
          <p:cNvGrpSpPr>
            <a:grpSpLocks/>
          </p:cNvGrpSpPr>
          <p:nvPr/>
        </p:nvGrpSpPr>
        <p:grpSpPr bwMode="auto">
          <a:xfrm>
            <a:off x="3732213" y="3656013"/>
            <a:ext cx="974725" cy="638175"/>
            <a:chOff x="3731502" y="3655302"/>
            <a:chExt cx="975481" cy="639419"/>
          </a:xfrm>
        </p:grpSpPr>
        <p:cxnSp>
          <p:nvCxnSpPr>
            <p:cNvPr id="13" name="Straight Arrow Connector 12"/>
            <p:cNvCxnSpPr>
              <a:stCxn id="5" idx="5"/>
              <a:endCxn id="17" idx="1"/>
            </p:cNvCxnSpPr>
            <p:nvPr/>
          </p:nvCxnSpPr>
          <p:spPr>
            <a:xfrm>
              <a:off x="3731502" y="3655302"/>
              <a:ext cx="584653" cy="24972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249428" y="3838220"/>
              <a:ext cx="457555" cy="4565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A</a:t>
              </a:r>
            </a:p>
          </p:txBody>
        </p:sp>
      </p:grpSp>
      <p:grpSp>
        <p:nvGrpSpPr>
          <p:cNvPr id="70668" name="Group 24"/>
          <p:cNvGrpSpPr>
            <a:grpSpLocks/>
          </p:cNvGrpSpPr>
          <p:nvPr/>
        </p:nvGrpSpPr>
        <p:grpSpPr bwMode="auto">
          <a:xfrm>
            <a:off x="4618038" y="4237038"/>
            <a:ext cx="974725" cy="639762"/>
            <a:chOff x="3731502" y="3655302"/>
            <a:chExt cx="975481" cy="639419"/>
          </a:xfrm>
        </p:grpSpPr>
        <p:cxnSp>
          <p:nvCxnSpPr>
            <p:cNvPr id="26" name="Straight Arrow Connector 25"/>
            <p:cNvCxnSpPr>
              <a:endCxn id="27" idx="1"/>
            </p:cNvCxnSpPr>
            <p:nvPr/>
          </p:nvCxnSpPr>
          <p:spPr>
            <a:xfrm>
              <a:off x="3731502" y="3655302"/>
              <a:ext cx="584653" cy="24910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249428" y="3837766"/>
              <a:ext cx="457555" cy="4569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B</a:t>
              </a:r>
            </a:p>
          </p:txBody>
        </p:sp>
      </p:grpSp>
      <p:grpSp>
        <p:nvGrpSpPr>
          <p:cNvPr id="70669" name="Group 27"/>
          <p:cNvGrpSpPr>
            <a:grpSpLocks/>
          </p:cNvGrpSpPr>
          <p:nvPr/>
        </p:nvGrpSpPr>
        <p:grpSpPr bwMode="auto">
          <a:xfrm>
            <a:off x="6496050" y="5335588"/>
            <a:ext cx="976313" cy="639762"/>
            <a:chOff x="3731502" y="3655302"/>
            <a:chExt cx="975481" cy="639419"/>
          </a:xfrm>
        </p:grpSpPr>
        <p:cxnSp>
          <p:nvCxnSpPr>
            <p:cNvPr id="29" name="Straight Arrow Connector 28"/>
            <p:cNvCxnSpPr>
              <a:endCxn id="30" idx="1"/>
            </p:cNvCxnSpPr>
            <p:nvPr/>
          </p:nvCxnSpPr>
          <p:spPr>
            <a:xfrm>
              <a:off x="3731502" y="3655302"/>
              <a:ext cx="585289" cy="24910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250173" y="3837766"/>
              <a:ext cx="456810" cy="4569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D</a:t>
              </a:r>
            </a:p>
          </p:txBody>
        </p:sp>
      </p:grpSp>
      <p:grpSp>
        <p:nvGrpSpPr>
          <p:cNvPr id="70670" name="Group 30"/>
          <p:cNvGrpSpPr>
            <a:grpSpLocks/>
          </p:cNvGrpSpPr>
          <p:nvPr/>
        </p:nvGrpSpPr>
        <p:grpSpPr bwMode="auto">
          <a:xfrm>
            <a:off x="5546725" y="4779963"/>
            <a:ext cx="974725" cy="638175"/>
            <a:chOff x="3731502" y="3655302"/>
            <a:chExt cx="975481" cy="639419"/>
          </a:xfrm>
        </p:grpSpPr>
        <p:cxnSp>
          <p:nvCxnSpPr>
            <p:cNvPr id="32" name="Straight Arrow Connector 31"/>
            <p:cNvCxnSpPr>
              <a:endCxn id="33" idx="1"/>
            </p:cNvCxnSpPr>
            <p:nvPr/>
          </p:nvCxnSpPr>
          <p:spPr>
            <a:xfrm>
              <a:off x="3731502" y="3655302"/>
              <a:ext cx="584653" cy="24972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249428" y="3838220"/>
              <a:ext cx="457555" cy="4565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C</a:t>
              </a:r>
            </a:p>
          </p:txBody>
        </p:sp>
      </p:grpSp>
      <p:cxnSp>
        <p:nvCxnSpPr>
          <p:cNvPr id="34" name="Straight Arrow Connector 33"/>
          <p:cNvCxnSpPr/>
          <p:nvPr/>
        </p:nvCxnSpPr>
        <p:spPr>
          <a:xfrm>
            <a:off x="7416800" y="5857875"/>
            <a:ext cx="584200" cy="249238"/>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0672" name="TextBox 34"/>
          <p:cNvSpPr txBox="1">
            <a:spLocks noChangeArrowheads="1"/>
          </p:cNvSpPr>
          <p:nvPr/>
        </p:nvSpPr>
        <p:spPr bwMode="auto">
          <a:xfrm>
            <a:off x="4024313" y="3133725"/>
            <a:ext cx="183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cost(S,A) = 1/2</a:t>
            </a:r>
          </a:p>
          <a:p>
            <a:pPr eaLnBrk="1" hangingPunct="1">
              <a:spcBef>
                <a:spcPct val="0"/>
              </a:spcBef>
              <a:buClrTx/>
              <a:buFontTx/>
              <a:buNone/>
            </a:pPr>
            <a:r>
              <a:rPr lang="en-US" altLang="en-US" sz="1800">
                <a:latin typeface="Arial" pitchFamily="34" charset="0"/>
              </a:rPr>
              <a:t>g(A) = 1/2</a:t>
            </a:r>
          </a:p>
        </p:txBody>
      </p:sp>
      <p:sp>
        <p:nvSpPr>
          <p:cNvPr id="70673" name="TextBox 36"/>
          <p:cNvSpPr txBox="1">
            <a:spLocks noChangeArrowheads="1"/>
          </p:cNvSpPr>
          <p:nvPr/>
        </p:nvSpPr>
        <p:spPr bwMode="auto">
          <a:xfrm>
            <a:off x="4954588" y="3714750"/>
            <a:ext cx="183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cost(A,B) = 1/4</a:t>
            </a:r>
          </a:p>
          <a:p>
            <a:pPr eaLnBrk="1" hangingPunct="1">
              <a:spcBef>
                <a:spcPct val="0"/>
              </a:spcBef>
              <a:buClrTx/>
              <a:buFontTx/>
              <a:buNone/>
            </a:pPr>
            <a:r>
              <a:rPr lang="en-US" altLang="en-US" sz="1800">
                <a:latin typeface="Arial" pitchFamily="34" charset="0"/>
              </a:rPr>
              <a:t>g(B) = 3/4</a:t>
            </a:r>
          </a:p>
        </p:txBody>
      </p:sp>
      <p:sp>
        <p:nvSpPr>
          <p:cNvPr id="70674" name="TextBox 37"/>
          <p:cNvSpPr txBox="1">
            <a:spLocks noChangeArrowheads="1"/>
          </p:cNvSpPr>
          <p:nvPr/>
        </p:nvSpPr>
        <p:spPr bwMode="auto">
          <a:xfrm>
            <a:off x="5875338" y="4243388"/>
            <a:ext cx="183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cost(B,C) = 1/8</a:t>
            </a:r>
          </a:p>
          <a:p>
            <a:pPr eaLnBrk="1" hangingPunct="1">
              <a:spcBef>
                <a:spcPct val="0"/>
              </a:spcBef>
              <a:buClrTx/>
              <a:buFontTx/>
              <a:buNone/>
            </a:pPr>
            <a:r>
              <a:rPr lang="en-US" altLang="en-US" sz="1800">
                <a:latin typeface="Arial" pitchFamily="34" charset="0"/>
              </a:rPr>
              <a:t>g(C) = 7/8</a:t>
            </a:r>
          </a:p>
        </p:txBody>
      </p:sp>
      <p:sp>
        <p:nvSpPr>
          <p:cNvPr id="70675" name="TextBox 38"/>
          <p:cNvSpPr txBox="1">
            <a:spLocks noChangeArrowheads="1"/>
          </p:cNvSpPr>
          <p:nvPr/>
        </p:nvSpPr>
        <p:spPr bwMode="auto">
          <a:xfrm>
            <a:off x="6792913" y="4814888"/>
            <a:ext cx="1957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cost(C,D) = 1/16</a:t>
            </a:r>
          </a:p>
          <a:p>
            <a:pPr eaLnBrk="1" hangingPunct="1">
              <a:spcBef>
                <a:spcPct val="0"/>
              </a:spcBef>
              <a:buClrTx/>
              <a:buFontTx/>
              <a:buNone/>
            </a:pPr>
            <a:r>
              <a:rPr lang="en-US" altLang="en-US" sz="1800">
                <a:latin typeface="Arial" pitchFamily="34" charset="0"/>
              </a:rPr>
              <a:t>g(C) = 15/16</a:t>
            </a:r>
          </a:p>
        </p:txBody>
      </p:sp>
      <p:sp>
        <p:nvSpPr>
          <p:cNvPr id="70676" name="TextBox 39"/>
          <p:cNvSpPr txBox="1">
            <a:spLocks noChangeArrowheads="1"/>
          </p:cNvSpPr>
          <p:nvPr/>
        </p:nvSpPr>
        <p:spPr bwMode="auto">
          <a:xfrm>
            <a:off x="5932488" y="6011863"/>
            <a:ext cx="2968625" cy="64611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No return from this branch.</a:t>
            </a:r>
          </a:p>
          <a:p>
            <a:pPr eaLnBrk="1" hangingPunct="1">
              <a:spcBef>
                <a:spcPct val="0"/>
              </a:spcBef>
              <a:buClrTx/>
              <a:buFontTx/>
              <a:buNone/>
            </a:pPr>
            <a:r>
              <a:rPr lang="en-US" altLang="en-US" sz="1800">
                <a:solidFill>
                  <a:srgbClr val="FF0000"/>
                </a:solidFill>
                <a:latin typeface="Arial" pitchFamily="34" charset="0"/>
              </a:rPr>
              <a:t>G will never be popped.</a:t>
            </a:r>
          </a:p>
        </p:txBody>
      </p:sp>
      <p:sp>
        <p:nvSpPr>
          <p:cNvPr id="70677" name="TextBox 40"/>
          <p:cNvSpPr txBox="1">
            <a:spLocks noChangeArrowheads="1"/>
          </p:cNvSpPr>
          <p:nvPr/>
        </p:nvSpPr>
        <p:spPr bwMode="auto">
          <a:xfrm>
            <a:off x="7700963" y="5070475"/>
            <a:ext cx="102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4000">
                <a:latin typeface="Arial" pitchFamily="34" charset="0"/>
              </a:rPr>
              <a:t>...</a:t>
            </a:r>
          </a:p>
        </p:txBody>
      </p:sp>
      <p:sp>
        <p:nvSpPr>
          <p:cNvPr id="70678"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 cost search</a:t>
            </a:r>
          </a:p>
        </p:txBody>
      </p:sp>
      <p:pic>
        <p:nvPicPr>
          <p:cNvPr id="70679" name="Picture 2" descr="TP_tmp.pn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214563" y="2133600"/>
            <a:ext cx="117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extBox 3"/>
          <p:cNvSpPr txBox="1">
            <a:spLocks noChangeArrowheads="1"/>
          </p:cNvSpPr>
          <p:nvPr/>
        </p:nvSpPr>
        <p:spPr bwMode="auto">
          <a:xfrm>
            <a:off x="457200" y="762000"/>
            <a:ext cx="83026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DEPTH-FIRST</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2707"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a:t>
            </a:r>
            <a:r>
              <a:rPr lang="en-US" altLang="en-US" sz="2800" i="1" smtClean="0">
                <a:ea typeface="ＭＳ Ｐゴシック" pitchFamily="34" charset="-128"/>
              </a:rPr>
              <a:t>deepest</a:t>
            </a:r>
            <a:r>
              <a:rPr lang="en-US" altLang="en-US" sz="2800" smtClean="0">
                <a:ea typeface="ＭＳ Ｐゴシック" pitchFamily="34" charset="-128"/>
              </a:rPr>
              <a:t> unexpanded node</a:t>
            </a:r>
          </a:p>
          <a:p>
            <a:pPr eaLnBrk="1" hangingPunct="1"/>
            <a:r>
              <a:rPr lang="en-US" altLang="en-US" sz="2400" i="1" smtClean="0">
                <a:ea typeface="ＭＳ Ｐゴシック" pitchFamily="34" charset="-128"/>
              </a:rPr>
              <a:t>Frontier </a:t>
            </a:r>
            <a:r>
              <a:rPr lang="en-US" altLang="en-US" sz="2400" smtClean="0">
                <a:ea typeface="ＭＳ Ｐゴシック" pitchFamily="34" charset="-128"/>
              </a:rPr>
              <a:t>= Last In First Out (LIFO) queue, i.e., new successors go at the front of the queue.</a:t>
            </a:r>
          </a:p>
          <a:p>
            <a:pPr eaLnBrk="1" hangingPunct="1"/>
            <a:r>
              <a:rPr lang="en-US" altLang="en-US" sz="2400" i="1" smtClean="0">
                <a:ea typeface="ＭＳ Ｐゴシック" pitchFamily="34" charset="-128"/>
              </a:rPr>
              <a:t>Goal-Test</a:t>
            </a:r>
            <a:r>
              <a:rPr lang="en-US" altLang="en-US" sz="2400" smtClean="0">
                <a:ea typeface="ＭＳ Ｐゴシック" pitchFamily="34" charset="-128"/>
              </a:rPr>
              <a:t> when </a:t>
            </a:r>
            <a:r>
              <a:rPr lang="en-US" altLang="en-US" sz="2400" smtClean="0">
                <a:solidFill>
                  <a:srgbClr val="FF0000"/>
                </a:solidFill>
                <a:ea typeface="ＭＳ Ｐゴシック" pitchFamily="34" charset="-128"/>
              </a:rPr>
              <a:t>inserted</a:t>
            </a:r>
            <a:r>
              <a:rPr lang="en-US" altLang="en-US" sz="2400" smtClean="0">
                <a:ea typeface="ＭＳ Ｐゴシック" pitchFamily="34" charset="-128"/>
              </a:rPr>
              <a:t>.</a:t>
            </a:r>
          </a:p>
          <a:p>
            <a:pPr eaLnBrk="1" hangingPunct="1">
              <a:buFont typeface="Wingdings" pitchFamily="2" charset="2"/>
              <a:buNone/>
            </a:pPr>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p:txBody>
      </p:sp>
      <p:pic>
        <p:nvPicPr>
          <p:cNvPr id="72708"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51816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8"/>
          <p:cNvSpPr txBox="1">
            <a:spLocks noChangeArrowheads="1"/>
          </p:cNvSpPr>
          <p:nvPr/>
        </p:nvSpPr>
        <p:spPr bwMode="auto">
          <a:xfrm>
            <a:off x="288925" y="3613150"/>
            <a:ext cx="2597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Initial state = A</a:t>
            </a:r>
          </a:p>
          <a:p>
            <a:pPr eaLnBrk="1" hangingPunct="1">
              <a:spcBef>
                <a:spcPct val="0"/>
              </a:spcBef>
              <a:buClrTx/>
              <a:buFontTx/>
              <a:buNone/>
            </a:pPr>
            <a:r>
              <a:rPr lang="en-US" altLang="en-US" sz="1800">
                <a:solidFill>
                  <a:srgbClr val="FF0000"/>
                </a:solidFill>
                <a:latin typeface="Tahoma" pitchFamily="34" charset="0"/>
              </a:rPr>
              <a:t>Is A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A at front of queue.</a:t>
            </a:r>
          </a:p>
          <a:p>
            <a:pPr eaLnBrk="1" hangingPunct="1">
              <a:spcBef>
                <a:spcPct val="0"/>
              </a:spcBef>
              <a:buClrTx/>
              <a:buFontTx/>
              <a:buNone/>
            </a:pPr>
            <a:r>
              <a:rPr lang="en-US" altLang="en-US" sz="1800">
                <a:solidFill>
                  <a:srgbClr val="FF0000"/>
                </a:solidFill>
                <a:latin typeface="Tahoma" pitchFamily="34" charset="0"/>
              </a:rPr>
              <a:t>frontier = [A]</a:t>
            </a:r>
          </a:p>
        </p:txBody>
      </p:sp>
      <p:sp>
        <p:nvSpPr>
          <p:cNvPr id="72710"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3731"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3732" name="Picture 5" descr="dfs-progress0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7"/>
          <p:cNvSpPr txBox="1">
            <a:spLocks noChangeArrowheads="1"/>
          </p:cNvSpPr>
          <p:nvPr/>
        </p:nvSpPr>
        <p:spPr bwMode="auto">
          <a:xfrm>
            <a:off x="176213" y="2709863"/>
            <a:ext cx="2873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A to B, C. </a:t>
            </a:r>
          </a:p>
          <a:p>
            <a:pPr eaLnBrk="1" hangingPunct="1">
              <a:spcBef>
                <a:spcPct val="0"/>
              </a:spcBef>
              <a:buClrTx/>
              <a:buFontTx/>
              <a:buNone/>
            </a:pPr>
            <a:r>
              <a:rPr lang="en-US" altLang="en-US" sz="1800">
                <a:solidFill>
                  <a:srgbClr val="FF0000"/>
                </a:solidFill>
                <a:latin typeface="Tahoma" pitchFamily="34" charset="0"/>
              </a:rPr>
              <a:t>Is B or C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B, C at front of queue.</a:t>
            </a:r>
          </a:p>
          <a:p>
            <a:pPr eaLnBrk="1" hangingPunct="1">
              <a:spcBef>
                <a:spcPct val="0"/>
              </a:spcBef>
              <a:buClrTx/>
              <a:buFontTx/>
              <a:buNone/>
            </a:pPr>
            <a:r>
              <a:rPr lang="en-US" altLang="en-US" sz="1800">
                <a:solidFill>
                  <a:srgbClr val="FF0000"/>
                </a:solidFill>
                <a:latin typeface="Tahoma" pitchFamily="34" charset="0"/>
              </a:rPr>
              <a:t>frontier = [B,C]</a:t>
            </a:r>
          </a:p>
        </p:txBody>
      </p:sp>
      <p:sp>
        <p:nvSpPr>
          <p:cNvPr id="73734" name="TextBox 6"/>
          <p:cNvSpPr txBox="1">
            <a:spLocks noChangeArrowheads="1"/>
          </p:cNvSpPr>
          <p:nvPr/>
        </p:nvSpPr>
        <p:spPr bwMode="auto">
          <a:xfrm>
            <a:off x="457200" y="6211888"/>
            <a:ext cx="777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rPr>
              <a:t>Note: Can save a space factor of </a:t>
            </a:r>
            <a:r>
              <a:rPr lang="en-US" altLang="en-US" sz="1800" i="1">
                <a:latin typeface="Tahoma" pitchFamily="34" charset="0"/>
              </a:rPr>
              <a:t>b</a:t>
            </a:r>
            <a:r>
              <a:rPr lang="en-US" altLang="en-US" sz="1800">
                <a:latin typeface="Tahoma" pitchFamily="34" charset="0"/>
              </a:rPr>
              <a:t> by generating successors one at a time.</a:t>
            </a:r>
          </a:p>
          <a:p>
            <a:pPr eaLnBrk="1" hangingPunct="1">
              <a:spcBef>
                <a:spcPct val="0"/>
              </a:spcBef>
              <a:buClrTx/>
              <a:buFontTx/>
              <a:buNone/>
            </a:pPr>
            <a:r>
              <a:rPr lang="en-US" altLang="en-US" sz="1800">
                <a:latin typeface="Tahoma" pitchFamily="34" charset="0"/>
              </a:rPr>
              <a:t>See </a:t>
            </a:r>
            <a:r>
              <a:rPr lang="en-US" altLang="en-US" sz="1800" b="1">
                <a:latin typeface="Tahoma" pitchFamily="34" charset="0"/>
              </a:rPr>
              <a:t>backtracking search </a:t>
            </a:r>
            <a:r>
              <a:rPr lang="en-US" altLang="en-US" sz="1800">
                <a:latin typeface="Tahoma" pitchFamily="34" charset="0"/>
              </a:rPr>
              <a:t>in your book, p. 87 and Chapter 6.</a:t>
            </a:r>
          </a:p>
        </p:txBody>
      </p:sp>
      <p:sp>
        <p:nvSpPr>
          <p:cNvPr id="73735"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4755"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4756" name="Picture 5" descr="dfs-progress0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7"/>
          <p:cNvSpPr txBox="1">
            <a:spLocks noChangeArrowheads="1"/>
          </p:cNvSpPr>
          <p:nvPr/>
        </p:nvSpPr>
        <p:spPr bwMode="auto">
          <a:xfrm>
            <a:off x="136525" y="2709863"/>
            <a:ext cx="2882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B to D, E. </a:t>
            </a:r>
          </a:p>
          <a:p>
            <a:pPr eaLnBrk="1" hangingPunct="1">
              <a:spcBef>
                <a:spcPct val="0"/>
              </a:spcBef>
              <a:buClrTx/>
              <a:buFontTx/>
              <a:buNone/>
            </a:pPr>
            <a:r>
              <a:rPr lang="en-US" altLang="en-US" sz="1800">
                <a:solidFill>
                  <a:srgbClr val="FF0000"/>
                </a:solidFill>
                <a:latin typeface="Tahoma" pitchFamily="34" charset="0"/>
              </a:rPr>
              <a:t>Is D or E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D, E at front of queue.</a:t>
            </a:r>
          </a:p>
          <a:p>
            <a:pPr eaLnBrk="1" hangingPunct="1">
              <a:spcBef>
                <a:spcPct val="0"/>
              </a:spcBef>
              <a:buClrTx/>
              <a:buFontTx/>
              <a:buNone/>
            </a:pPr>
            <a:r>
              <a:rPr lang="en-US" altLang="en-US" sz="1800">
                <a:solidFill>
                  <a:srgbClr val="FF0000"/>
                </a:solidFill>
                <a:latin typeface="Tahoma" pitchFamily="34" charset="0"/>
              </a:rPr>
              <a:t>frontier = [D,E,C]</a:t>
            </a:r>
          </a:p>
        </p:txBody>
      </p:sp>
      <p:sp>
        <p:nvSpPr>
          <p:cNvPr id="74758"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5779" name="Rectangle 4"/>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5780" name="Picture 5" descr="dfs-progress0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7"/>
          <p:cNvSpPr txBox="1">
            <a:spLocks noChangeArrowheads="1"/>
          </p:cNvSpPr>
          <p:nvPr/>
        </p:nvSpPr>
        <p:spPr bwMode="auto">
          <a:xfrm>
            <a:off x="125413" y="2709863"/>
            <a:ext cx="28432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D to H, I. </a:t>
            </a:r>
          </a:p>
          <a:p>
            <a:pPr eaLnBrk="1" hangingPunct="1">
              <a:spcBef>
                <a:spcPct val="0"/>
              </a:spcBef>
              <a:buClrTx/>
              <a:buFontTx/>
              <a:buNone/>
            </a:pPr>
            <a:r>
              <a:rPr lang="en-US" altLang="en-US" sz="1800">
                <a:solidFill>
                  <a:srgbClr val="FF0000"/>
                </a:solidFill>
                <a:latin typeface="Tahoma" pitchFamily="34" charset="0"/>
              </a:rPr>
              <a:t>Is H or I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H, I at front of queue.</a:t>
            </a:r>
          </a:p>
          <a:p>
            <a:pPr eaLnBrk="1" hangingPunct="1">
              <a:spcBef>
                <a:spcPct val="0"/>
              </a:spcBef>
              <a:buClrTx/>
              <a:buFontTx/>
              <a:buNone/>
            </a:pPr>
            <a:r>
              <a:rPr lang="en-US" altLang="en-US" sz="1800">
                <a:solidFill>
                  <a:srgbClr val="FF0000"/>
                </a:solidFill>
                <a:latin typeface="Tahoma" pitchFamily="34" charset="0"/>
              </a:rPr>
              <a:t>frontier = [H,I,E,C]</a:t>
            </a:r>
          </a:p>
        </p:txBody>
      </p:sp>
      <p:sp>
        <p:nvSpPr>
          <p:cNvPr id="75782"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Queue for Frontier</a:t>
            </a:r>
          </a:p>
        </p:txBody>
      </p:sp>
      <p:sp>
        <p:nvSpPr>
          <p:cNvPr id="32771" name="Content Placeholder 2"/>
          <p:cNvSpPr>
            <a:spLocks noGrp="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FIFO (First In, First Out)</a:t>
            </a:r>
          </a:p>
          <a:p>
            <a:pPr lvl="1" eaLnBrk="1" hangingPunct="1"/>
            <a:r>
              <a:rPr lang="en-US" altLang="en-US" sz="2000" smtClean="0">
                <a:ea typeface="ＭＳ Ｐゴシック" pitchFamily="34" charset="-128"/>
              </a:rPr>
              <a:t>Results in Breadth-First Search</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LIFO (Last In, First Out)</a:t>
            </a:r>
          </a:p>
          <a:p>
            <a:pPr lvl="1" eaLnBrk="1" hangingPunct="1"/>
            <a:r>
              <a:rPr lang="en-US" altLang="en-US" sz="2000" smtClean="0">
                <a:ea typeface="ＭＳ Ｐゴシック" pitchFamily="34" charset="-128"/>
              </a:rPr>
              <a:t>Results in Depth-First Search</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Priority Queue sorted by path cost so far</a:t>
            </a:r>
          </a:p>
          <a:p>
            <a:pPr lvl="1" eaLnBrk="1" hangingPunct="1"/>
            <a:r>
              <a:rPr lang="en-US" altLang="en-US" sz="2000" smtClean="0">
                <a:ea typeface="ＭＳ Ｐゴシック" pitchFamily="34" charset="-128"/>
              </a:rPr>
              <a:t>Results in Uniform Cost Search</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Iterative Deepening Search uses Depth-First</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Bidirectional Search can use either Breadth-First or Uniform Cost Search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6803"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6804" name="Picture 5" descr="dfs-progress0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7"/>
          <p:cNvSpPr txBox="1">
            <a:spLocks noChangeArrowheads="1"/>
          </p:cNvSpPr>
          <p:nvPr/>
        </p:nvSpPr>
        <p:spPr bwMode="auto">
          <a:xfrm>
            <a:off x="152400" y="2700338"/>
            <a:ext cx="270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H to no children.</a:t>
            </a:r>
          </a:p>
          <a:p>
            <a:pPr eaLnBrk="1" hangingPunct="1">
              <a:spcBef>
                <a:spcPct val="0"/>
              </a:spcBef>
              <a:buClrTx/>
              <a:buFontTx/>
              <a:buNone/>
            </a:pPr>
            <a:r>
              <a:rPr lang="en-US" altLang="en-US" sz="1800">
                <a:solidFill>
                  <a:srgbClr val="FF0000"/>
                </a:solidFill>
                <a:latin typeface="Tahoma" pitchFamily="34" charset="0"/>
              </a:rPr>
              <a:t>Forget H.</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[I,E,C]</a:t>
            </a:r>
          </a:p>
        </p:txBody>
      </p:sp>
      <p:sp>
        <p:nvSpPr>
          <p:cNvPr id="76806" name="TextBox 6"/>
          <p:cNvSpPr txBox="1">
            <a:spLocks noChangeArrowheads="1"/>
          </p:cNvSpPr>
          <p:nvPr/>
        </p:nvSpPr>
        <p:spPr bwMode="auto">
          <a:xfrm>
            <a:off x="5791200" y="2667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7827"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7828" name="Picture 6" descr="dfs-progress0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7"/>
          <p:cNvSpPr txBox="1">
            <a:spLocks noChangeArrowheads="1"/>
          </p:cNvSpPr>
          <p:nvPr/>
        </p:nvSpPr>
        <p:spPr bwMode="auto">
          <a:xfrm>
            <a:off x="228600" y="2722563"/>
            <a:ext cx="270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I to no children.</a:t>
            </a:r>
          </a:p>
          <a:p>
            <a:pPr eaLnBrk="1" hangingPunct="1">
              <a:spcBef>
                <a:spcPct val="0"/>
              </a:spcBef>
              <a:buClrTx/>
              <a:buFontTx/>
              <a:buNone/>
            </a:pPr>
            <a:r>
              <a:rPr lang="en-US" altLang="en-US" sz="1800">
                <a:solidFill>
                  <a:srgbClr val="FF0000"/>
                </a:solidFill>
                <a:latin typeface="Tahoma" pitchFamily="34" charset="0"/>
              </a:rPr>
              <a:t>Forget D, I.</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[E,C]</a:t>
            </a:r>
          </a:p>
        </p:txBody>
      </p:sp>
      <p:sp>
        <p:nvSpPr>
          <p:cNvPr id="77830"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8851"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8852"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dfs-progress07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7"/>
          <p:cNvSpPr txBox="1">
            <a:spLocks noChangeArrowheads="1"/>
          </p:cNvSpPr>
          <p:nvPr/>
        </p:nvSpPr>
        <p:spPr bwMode="auto">
          <a:xfrm>
            <a:off x="136525" y="2709863"/>
            <a:ext cx="28321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E to J, K. </a:t>
            </a:r>
          </a:p>
          <a:p>
            <a:pPr eaLnBrk="1" hangingPunct="1">
              <a:spcBef>
                <a:spcPct val="0"/>
              </a:spcBef>
              <a:buClrTx/>
              <a:buFontTx/>
              <a:buNone/>
            </a:pPr>
            <a:r>
              <a:rPr lang="en-US" altLang="en-US" sz="1800">
                <a:solidFill>
                  <a:srgbClr val="FF0000"/>
                </a:solidFill>
                <a:latin typeface="Tahoma" pitchFamily="34" charset="0"/>
              </a:rPr>
              <a:t>Is J or K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J, K at front of queue.</a:t>
            </a:r>
          </a:p>
          <a:p>
            <a:pPr eaLnBrk="1" hangingPunct="1">
              <a:spcBef>
                <a:spcPct val="0"/>
              </a:spcBef>
              <a:buClrTx/>
              <a:buFontTx/>
              <a:buNone/>
            </a:pPr>
            <a:r>
              <a:rPr lang="en-US" altLang="en-US" sz="1800">
                <a:solidFill>
                  <a:srgbClr val="FF0000"/>
                </a:solidFill>
                <a:latin typeface="Tahoma" pitchFamily="34" charset="0"/>
              </a:rPr>
              <a:t>frontier = [J,K,C]</a:t>
            </a:r>
          </a:p>
        </p:txBody>
      </p:sp>
      <p:sp>
        <p:nvSpPr>
          <p:cNvPr id="78855"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9875"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9876"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dfs-progress0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7"/>
          <p:cNvSpPr txBox="1">
            <a:spLocks noChangeArrowheads="1"/>
          </p:cNvSpPr>
          <p:nvPr/>
        </p:nvSpPr>
        <p:spPr bwMode="auto">
          <a:xfrm>
            <a:off x="106363" y="2700338"/>
            <a:ext cx="263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J to no children.</a:t>
            </a:r>
          </a:p>
          <a:p>
            <a:pPr eaLnBrk="1" hangingPunct="1">
              <a:spcBef>
                <a:spcPct val="0"/>
              </a:spcBef>
              <a:buClrTx/>
              <a:buFontTx/>
              <a:buNone/>
            </a:pPr>
            <a:r>
              <a:rPr lang="en-US" altLang="en-US" sz="1800">
                <a:solidFill>
                  <a:srgbClr val="FF0000"/>
                </a:solidFill>
                <a:latin typeface="Tahoma" pitchFamily="34" charset="0"/>
              </a:rPr>
              <a:t>Forget J.</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[K,C]</a:t>
            </a:r>
          </a:p>
        </p:txBody>
      </p:sp>
      <p:sp>
        <p:nvSpPr>
          <p:cNvPr id="79879"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80899"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80900"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 descr="dfs-progress0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7"/>
          <p:cNvSpPr txBox="1">
            <a:spLocks noChangeArrowheads="1"/>
          </p:cNvSpPr>
          <p:nvPr/>
        </p:nvSpPr>
        <p:spPr bwMode="auto">
          <a:xfrm>
            <a:off x="87313" y="2722563"/>
            <a:ext cx="2686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K to no children.</a:t>
            </a:r>
          </a:p>
          <a:p>
            <a:pPr eaLnBrk="1" hangingPunct="1">
              <a:spcBef>
                <a:spcPct val="0"/>
              </a:spcBef>
              <a:buClrTx/>
              <a:buFontTx/>
              <a:buNone/>
            </a:pPr>
            <a:r>
              <a:rPr lang="en-US" altLang="en-US" sz="1800">
                <a:solidFill>
                  <a:srgbClr val="FF0000"/>
                </a:solidFill>
                <a:latin typeface="Tahoma" pitchFamily="34" charset="0"/>
              </a:rPr>
              <a:t>Forget B, E, K.</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[C]</a:t>
            </a:r>
          </a:p>
        </p:txBody>
      </p:sp>
      <p:sp>
        <p:nvSpPr>
          <p:cNvPr id="80903"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81923"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81924"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6" descr="dfs-progress1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7"/>
          <p:cNvSpPr txBox="1">
            <a:spLocks noChangeArrowheads="1"/>
          </p:cNvSpPr>
          <p:nvPr/>
        </p:nvSpPr>
        <p:spPr bwMode="auto">
          <a:xfrm>
            <a:off x="136525" y="3384550"/>
            <a:ext cx="28432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C to F, G. </a:t>
            </a:r>
          </a:p>
          <a:p>
            <a:pPr eaLnBrk="1" hangingPunct="1">
              <a:spcBef>
                <a:spcPct val="0"/>
              </a:spcBef>
              <a:buClrTx/>
              <a:buFontTx/>
              <a:buNone/>
            </a:pPr>
            <a:r>
              <a:rPr lang="en-US" altLang="en-US" sz="1800">
                <a:solidFill>
                  <a:srgbClr val="FF0000"/>
                </a:solidFill>
                <a:latin typeface="Tahoma" pitchFamily="34" charset="0"/>
              </a:rPr>
              <a:t>Is F or G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F, G at front of queue.</a:t>
            </a:r>
          </a:p>
          <a:p>
            <a:pPr eaLnBrk="1" hangingPunct="1">
              <a:spcBef>
                <a:spcPct val="0"/>
              </a:spcBef>
              <a:buClrTx/>
              <a:buFontTx/>
              <a:buNone/>
            </a:pPr>
            <a:r>
              <a:rPr lang="en-US" altLang="en-US" sz="1800">
                <a:solidFill>
                  <a:srgbClr val="FF0000"/>
                </a:solidFill>
                <a:latin typeface="Tahoma" pitchFamily="34" charset="0"/>
              </a:rPr>
              <a:t>frontier = [F,G]</a:t>
            </a:r>
          </a:p>
        </p:txBody>
      </p:sp>
      <p:sp>
        <p:nvSpPr>
          <p:cNvPr id="81927"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74650" y="88900"/>
            <a:ext cx="8153400" cy="1020763"/>
          </a:xfrm>
        </p:spPr>
        <p:txBody>
          <a:bodyPr/>
          <a:lstStyle/>
          <a:p>
            <a:pPr eaLnBrk="1" hangingPunct="1"/>
            <a:r>
              <a:rPr lang="en-US" altLang="en-US" sz="4000" smtClean="0">
                <a:ea typeface="ＭＳ Ｐゴシック" pitchFamily="34" charset="-128"/>
              </a:rPr>
              <a:t>Properties of depth-first search</a:t>
            </a:r>
          </a:p>
        </p:txBody>
      </p:sp>
      <p:sp>
        <p:nvSpPr>
          <p:cNvPr id="20484" name="Rectangle 3"/>
          <p:cNvSpPr>
            <a:spLocks noGrp="1" noChangeArrowheads="1"/>
          </p:cNvSpPr>
          <p:nvPr>
            <p:ph idx="1"/>
          </p:nvPr>
        </p:nvSpPr>
        <p:spPr>
          <a:xfrm>
            <a:off x="347663" y="1058863"/>
            <a:ext cx="8686800" cy="5330825"/>
          </a:xfrm>
        </p:spPr>
        <p:txBody>
          <a:bodyPr rtlCol="0">
            <a:normAutofit fontScale="92500" lnSpcReduction="10000"/>
          </a:bodyPr>
          <a:lstStyle/>
          <a:p>
            <a:pPr eaLnBrk="1" fontAlgn="auto" hangingPunct="1">
              <a:spcAft>
                <a:spcPts val="0"/>
              </a:spcAft>
              <a:buFont typeface="Arial"/>
              <a:buChar char="•"/>
              <a:defRPr/>
            </a:pPr>
            <a:r>
              <a:rPr lang="en-US" altLang="en-US" sz="2400" dirty="0" smtClean="0">
                <a:solidFill>
                  <a:srgbClr val="C0504D"/>
                </a:solidFill>
                <a:ea typeface="ＭＳ Ｐゴシック" pitchFamily="34" charset="-128"/>
                <a:cs typeface="+mn-cs"/>
              </a:rPr>
              <a:t>Complete?</a:t>
            </a:r>
            <a:r>
              <a:rPr lang="en-US" altLang="en-US" sz="2400" dirty="0" smtClean="0">
                <a:solidFill>
                  <a:srgbClr val="CC0099"/>
                </a:solidFill>
                <a:ea typeface="ＭＳ Ｐゴシック" pitchFamily="34" charset="-128"/>
                <a:cs typeface="+mn-cs"/>
              </a:rPr>
              <a:t> </a:t>
            </a:r>
            <a:r>
              <a:rPr lang="en-US" altLang="en-US" sz="2400" dirty="0">
                <a:ea typeface="ＭＳ Ｐゴシック" pitchFamily="34" charset="-128"/>
              </a:rPr>
              <a:t>No: fails in loops/infinite-depth spaces</a:t>
            </a:r>
          </a:p>
          <a:p>
            <a:pPr lvl="1" eaLnBrk="1" fontAlgn="auto" hangingPunct="1">
              <a:spcAft>
                <a:spcPts val="0"/>
              </a:spcAft>
              <a:buFont typeface="Arial"/>
              <a:buChar char="–"/>
              <a:defRPr/>
            </a:pPr>
            <a:r>
              <a:rPr lang="en-US" altLang="en-US" sz="2400" dirty="0">
                <a:ea typeface="ＭＳ Ｐゴシック" pitchFamily="34" charset="-128"/>
              </a:rPr>
              <a:t>Can modify to avoid loops/repeated states along path</a:t>
            </a:r>
          </a:p>
          <a:p>
            <a:pPr lvl="2" eaLnBrk="1" fontAlgn="auto" hangingPunct="1">
              <a:spcAft>
                <a:spcPts val="0"/>
              </a:spcAft>
              <a:buFont typeface="Arial"/>
              <a:buChar char="•"/>
              <a:defRPr/>
            </a:pPr>
            <a:r>
              <a:rPr lang="en-US" altLang="en-US" sz="2000" dirty="0">
                <a:ea typeface="ＭＳ Ｐゴシック" pitchFamily="34" charset="-128"/>
              </a:rPr>
              <a:t>check if current nodes occurred before on path to root </a:t>
            </a:r>
          </a:p>
          <a:p>
            <a:pPr lvl="1" eaLnBrk="1" fontAlgn="auto" hangingPunct="1">
              <a:spcAft>
                <a:spcPts val="0"/>
              </a:spcAft>
              <a:buFont typeface="Arial"/>
              <a:buChar char="–"/>
              <a:defRPr/>
            </a:pPr>
            <a:r>
              <a:rPr lang="en-US" altLang="en-US" sz="2400" dirty="0">
                <a:ea typeface="ＭＳ Ｐゴシック" pitchFamily="34" charset="-128"/>
              </a:rPr>
              <a:t>Can use graph search (remember all nodes ever seen)</a:t>
            </a:r>
          </a:p>
          <a:p>
            <a:pPr lvl="2" eaLnBrk="1" fontAlgn="auto" hangingPunct="1">
              <a:spcAft>
                <a:spcPts val="0"/>
              </a:spcAft>
              <a:buFont typeface="Arial"/>
              <a:buChar char="•"/>
              <a:defRPr/>
            </a:pPr>
            <a:r>
              <a:rPr lang="en-US" altLang="en-US" sz="2000" dirty="0">
                <a:ea typeface="ＭＳ Ｐゴシック" pitchFamily="34" charset="-128"/>
              </a:rPr>
              <a:t>problem with graph search: space is exponential, not linear</a:t>
            </a:r>
          </a:p>
          <a:p>
            <a:pPr lvl="1" eaLnBrk="1" fontAlgn="auto" hangingPunct="1">
              <a:spcAft>
                <a:spcPts val="0"/>
              </a:spcAft>
              <a:buFont typeface="Arial"/>
              <a:buChar char="–"/>
              <a:defRPr/>
            </a:pPr>
            <a:r>
              <a:rPr lang="en-US" altLang="en-US" sz="2400" dirty="0">
                <a:ea typeface="ＭＳ Ｐゴシック" pitchFamily="34" charset="-128"/>
              </a:rPr>
              <a:t>Still fails in infinite-depth spaces (may miss goal entirely</a:t>
            </a:r>
            <a:r>
              <a:rPr lang="en-US" altLang="en-US" sz="2400" dirty="0" smtClean="0">
                <a:ea typeface="ＭＳ Ｐゴシック" pitchFamily="34" charset="-128"/>
              </a:rPr>
              <a:t>)</a:t>
            </a:r>
          </a:p>
          <a:p>
            <a:pPr lvl="3" eaLnBrk="1" fontAlgn="auto" hangingPunct="1">
              <a:spcAft>
                <a:spcPts val="0"/>
              </a:spcAft>
              <a:buFont typeface="Arial"/>
              <a:buChar char="–"/>
              <a:defRPr/>
            </a:pPr>
            <a:endParaRPr lang="en-US" altLang="en-US" sz="1600" dirty="0">
              <a:ea typeface="ＭＳ Ｐゴシック" pitchFamily="34" charset="-128"/>
            </a:endParaRPr>
          </a:p>
          <a:p>
            <a:pPr eaLnBrk="1" fontAlgn="auto" hangingPunct="1">
              <a:spcAft>
                <a:spcPts val="0"/>
              </a:spcAft>
              <a:buFont typeface="Arial"/>
              <a:buChar char="•"/>
              <a:defRPr/>
            </a:pPr>
            <a:r>
              <a:rPr lang="en-US" altLang="en-US" sz="2400" dirty="0" smtClean="0">
                <a:solidFill>
                  <a:srgbClr val="C0504D"/>
                </a:solidFill>
                <a:ea typeface="ＭＳ Ｐゴシック" pitchFamily="34" charset="-128"/>
                <a:cs typeface="+mn-cs"/>
              </a:rPr>
              <a:t>Time?</a:t>
            </a:r>
            <a:r>
              <a:rPr lang="en-US" altLang="en-US" sz="2400" dirty="0" smtClean="0">
                <a:ea typeface="ＭＳ Ｐゴシック" pitchFamily="34" charset="-128"/>
                <a:cs typeface="+mn-cs"/>
              </a:rPr>
              <a:t> </a:t>
            </a:r>
            <a:r>
              <a:rPr lang="en-US" altLang="en-US" sz="2400" i="1" dirty="0">
                <a:ea typeface="ＭＳ Ｐゴシック" pitchFamily="34" charset="-128"/>
              </a:rPr>
              <a:t>O(</a:t>
            </a:r>
            <a:r>
              <a:rPr lang="en-US" altLang="en-US" sz="2400" i="1" dirty="0" err="1">
                <a:ea typeface="ＭＳ Ｐゴシック" pitchFamily="34" charset="-128"/>
              </a:rPr>
              <a:t>b</a:t>
            </a:r>
            <a:r>
              <a:rPr lang="en-US" altLang="en-US" sz="2400" i="1" baseline="30000" dirty="0" err="1">
                <a:ea typeface="ＭＳ Ｐゴシック" pitchFamily="34" charset="-128"/>
              </a:rPr>
              <a:t>m</a:t>
            </a:r>
            <a:r>
              <a:rPr lang="en-US" altLang="en-US" sz="2400" i="1" dirty="0">
                <a:ea typeface="ＭＳ Ｐゴシック" pitchFamily="34" charset="-128"/>
              </a:rPr>
              <a:t>)</a:t>
            </a:r>
            <a:r>
              <a:rPr lang="en-US" altLang="en-US" sz="2400" dirty="0">
                <a:ea typeface="ＭＳ Ｐゴシック" pitchFamily="34" charset="-128"/>
              </a:rPr>
              <a:t> with </a:t>
            </a:r>
            <a:r>
              <a:rPr lang="en-US" altLang="en-US" sz="2400" i="1" dirty="0">
                <a:ea typeface="ＭＳ Ｐゴシック" pitchFamily="34" charset="-128"/>
              </a:rPr>
              <a:t>m </a:t>
            </a:r>
            <a:r>
              <a:rPr lang="en-US" altLang="en-US" sz="2400" dirty="0">
                <a:ea typeface="ＭＳ Ｐゴシック" pitchFamily="34" charset="-128"/>
              </a:rPr>
              <a:t>=maximum depth of space</a:t>
            </a:r>
          </a:p>
          <a:p>
            <a:pPr lvl="1" eaLnBrk="1" fontAlgn="auto" hangingPunct="1">
              <a:spcAft>
                <a:spcPts val="0"/>
              </a:spcAft>
              <a:buFont typeface="Arial"/>
              <a:buChar char="–"/>
              <a:defRPr/>
            </a:pPr>
            <a:r>
              <a:rPr lang="en-US" altLang="en-US" sz="2400" dirty="0">
                <a:ea typeface="ＭＳ Ｐゴシック" pitchFamily="34" charset="-128"/>
              </a:rPr>
              <a:t>Terrible if </a:t>
            </a:r>
            <a:r>
              <a:rPr lang="en-US" altLang="en-US" sz="2400" i="1" dirty="0">
                <a:ea typeface="ＭＳ Ｐゴシック" pitchFamily="34" charset="-128"/>
              </a:rPr>
              <a:t>m</a:t>
            </a:r>
            <a:r>
              <a:rPr lang="en-US" altLang="en-US" sz="2400" dirty="0">
                <a:ea typeface="ＭＳ Ｐゴシック" pitchFamily="34" charset="-128"/>
              </a:rPr>
              <a:t> is much larger than </a:t>
            </a:r>
            <a:r>
              <a:rPr lang="en-US" altLang="en-US" sz="2400" i="1" dirty="0">
                <a:ea typeface="ＭＳ Ｐゴシック" pitchFamily="34" charset="-128"/>
              </a:rPr>
              <a:t>d</a:t>
            </a:r>
          </a:p>
          <a:p>
            <a:pPr lvl="1" eaLnBrk="1" fontAlgn="auto" hangingPunct="1">
              <a:spcAft>
                <a:spcPts val="0"/>
              </a:spcAft>
              <a:buFont typeface="Arial"/>
              <a:buChar char="–"/>
              <a:defRPr/>
            </a:pPr>
            <a:r>
              <a:rPr lang="en-US" altLang="en-US" sz="2400" dirty="0">
                <a:ea typeface="ＭＳ Ｐゴシック" pitchFamily="34" charset="-128"/>
              </a:rPr>
              <a:t> If solutions are dense, may be much faster than </a:t>
            </a:r>
            <a:r>
              <a:rPr lang="en-US" altLang="en-US" sz="2400" dirty="0" smtClean="0">
                <a:ea typeface="ＭＳ Ｐゴシック" pitchFamily="34" charset="-128"/>
              </a:rPr>
              <a:t>BFS</a:t>
            </a:r>
          </a:p>
          <a:p>
            <a:pPr lvl="3" eaLnBrk="1" fontAlgn="auto" hangingPunct="1">
              <a:spcAft>
                <a:spcPts val="0"/>
              </a:spcAft>
              <a:buFont typeface="Arial"/>
              <a:buChar char="–"/>
              <a:defRPr/>
            </a:pPr>
            <a:endParaRPr lang="en-US" altLang="en-US" sz="1600" dirty="0">
              <a:ea typeface="ＭＳ Ｐゴシック" pitchFamily="34" charset="-128"/>
            </a:endParaRPr>
          </a:p>
          <a:p>
            <a:pPr eaLnBrk="1" fontAlgn="auto" hangingPunct="1">
              <a:spcAft>
                <a:spcPts val="0"/>
              </a:spcAft>
              <a:buFont typeface="Arial"/>
              <a:buChar char="•"/>
              <a:defRPr/>
            </a:pPr>
            <a:r>
              <a:rPr lang="en-US" altLang="en-US" sz="2400" dirty="0" smtClean="0">
                <a:solidFill>
                  <a:srgbClr val="C0504D"/>
                </a:solidFill>
                <a:ea typeface="ＭＳ Ｐゴシック" pitchFamily="34" charset="-128"/>
                <a:cs typeface="+mn-cs"/>
              </a:rPr>
              <a:t>Space?</a:t>
            </a:r>
            <a:r>
              <a:rPr lang="en-US" altLang="en-US" sz="2400" dirty="0" smtClean="0">
                <a:ea typeface="ＭＳ Ｐゴシック" pitchFamily="34" charset="-128"/>
                <a:cs typeface="+mn-cs"/>
              </a:rPr>
              <a:t> </a:t>
            </a:r>
            <a:r>
              <a:rPr lang="en-US" altLang="en-US" sz="2400" i="1" dirty="0">
                <a:ea typeface="ＭＳ Ｐゴシック" pitchFamily="34" charset="-128"/>
              </a:rPr>
              <a:t>O(</a:t>
            </a:r>
            <a:r>
              <a:rPr lang="en-US" altLang="en-US" sz="2400" i="1" dirty="0" err="1">
                <a:ea typeface="ＭＳ Ｐゴシック" pitchFamily="34" charset="-128"/>
              </a:rPr>
              <a:t>bm</a:t>
            </a:r>
            <a:r>
              <a:rPr lang="en-US" altLang="en-US" sz="2400" i="1" dirty="0">
                <a:ea typeface="ＭＳ Ｐゴシック" pitchFamily="34" charset="-128"/>
              </a:rPr>
              <a:t>), </a:t>
            </a:r>
            <a:r>
              <a:rPr lang="en-US" altLang="en-US" sz="2400" dirty="0">
                <a:ea typeface="ＭＳ Ｐゴシック" pitchFamily="34" charset="-128"/>
              </a:rPr>
              <a:t>i.e., linear space!</a:t>
            </a:r>
          </a:p>
          <a:p>
            <a:pPr lvl="1" eaLnBrk="1" fontAlgn="auto" hangingPunct="1">
              <a:spcAft>
                <a:spcPts val="0"/>
              </a:spcAft>
              <a:buFont typeface="Arial"/>
              <a:buChar char="–"/>
              <a:defRPr/>
            </a:pPr>
            <a:r>
              <a:rPr lang="en-US" altLang="en-US" sz="2400" dirty="0">
                <a:ea typeface="ＭＳ Ｐゴシック" pitchFamily="34" charset="-128"/>
              </a:rPr>
              <a:t>Remember a single path + expanded unexplored </a:t>
            </a:r>
            <a:r>
              <a:rPr lang="en-US" altLang="en-US" sz="2400" dirty="0" smtClean="0">
                <a:ea typeface="ＭＳ Ｐゴシック" pitchFamily="34" charset="-128"/>
              </a:rPr>
              <a:t>nodes</a:t>
            </a:r>
          </a:p>
          <a:p>
            <a:pPr lvl="3" eaLnBrk="1" fontAlgn="auto" hangingPunct="1">
              <a:spcAft>
                <a:spcPts val="0"/>
              </a:spcAft>
              <a:buFont typeface="Arial"/>
              <a:buChar char="–"/>
              <a:defRPr/>
            </a:pPr>
            <a:endParaRPr lang="en-US" altLang="en-US" sz="1600" dirty="0">
              <a:ea typeface="ＭＳ Ｐゴシック" pitchFamily="34" charset="-128"/>
            </a:endParaRPr>
          </a:p>
          <a:p>
            <a:pPr eaLnBrk="1" fontAlgn="auto" hangingPunct="1">
              <a:lnSpc>
                <a:spcPct val="90000"/>
              </a:lnSpc>
              <a:spcAft>
                <a:spcPts val="0"/>
              </a:spcAft>
              <a:buFont typeface="Arial"/>
              <a:buChar char="•"/>
              <a:defRPr/>
            </a:pPr>
            <a:r>
              <a:rPr lang="en-US" altLang="en-US" sz="2400" dirty="0" smtClean="0">
                <a:solidFill>
                  <a:srgbClr val="C0504D"/>
                </a:solidFill>
                <a:ea typeface="ＭＳ Ｐゴシック" pitchFamily="34" charset="-128"/>
                <a:cs typeface="+mn-cs"/>
              </a:rPr>
              <a:t>Optimal?</a:t>
            </a:r>
            <a:r>
              <a:rPr lang="en-US" altLang="en-US" sz="2400" dirty="0" smtClean="0">
                <a:ea typeface="ＭＳ Ｐゴシック" pitchFamily="34" charset="-128"/>
                <a:cs typeface="+mn-cs"/>
              </a:rPr>
              <a:t>  </a:t>
            </a:r>
            <a:r>
              <a:rPr lang="en-US" altLang="en-US" sz="2400" dirty="0" smtClean="0">
                <a:ea typeface="ＭＳ Ｐゴシック" pitchFamily="34" charset="-128"/>
              </a:rPr>
              <a:t>No</a:t>
            </a:r>
            <a:r>
              <a:rPr lang="en-US" altLang="en-US" sz="2400" dirty="0">
                <a:ea typeface="ＭＳ Ｐゴシック" pitchFamily="34" charset="-128"/>
              </a:rPr>
              <a:t>: It may find a non-optimal goal </a:t>
            </a:r>
            <a:r>
              <a:rPr lang="en-US" altLang="en-US" sz="2400" dirty="0" smtClean="0">
                <a:ea typeface="ＭＳ Ｐゴシック" pitchFamily="34" charset="-128"/>
              </a:rPr>
              <a:t>first</a:t>
            </a:r>
            <a:endParaRPr lang="en-US" altLang="en-US" sz="2400" dirty="0">
              <a:ea typeface="ＭＳ Ｐゴシック" pitchFamily="34" charset="-128"/>
            </a:endParaRPr>
          </a:p>
        </p:txBody>
      </p:sp>
      <p:grpSp>
        <p:nvGrpSpPr>
          <p:cNvPr id="82948" name="Group 10"/>
          <p:cNvGrpSpPr>
            <a:grpSpLocks/>
          </p:cNvGrpSpPr>
          <p:nvPr/>
        </p:nvGrpSpPr>
        <p:grpSpPr bwMode="auto">
          <a:xfrm>
            <a:off x="7924800" y="838200"/>
            <a:ext cx="990600" cy="838200"/>
            <a:chOff x="7924800" y="990600"/>
            <a:chExt cx="990600" cy="838200"/>
          </a:xfrm>
        </p:grpSpPr>
        <p:sp>
          <p:nvSpPr>
            <p:cNvPr id="82949" name="Oval 4"/>
            <p:cNvSpPr>
              <a:spLocks noChangeArrowheads="1"/>
            </p:cNvSpPr>
            <p:nvPr/>
          </p:nvSpPr>
          <p:spPr bwMode="auto">
            <a:xfrm>
              <a:off x="8305800" y="990600"/>
              <a:ext cx="228600" cy="228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400">
                  <a:latin typeface="Tahoma" pitchFamily="34" charset="0"/>
                </a:rPr>
                <a:t>A</a:t>
              </a:r>
            </a:p>
          </p:txBody>
        </p:sp>
        <p:sp>
          <p:nvSpPr>
            <p:cNvPr id="82950" name="Oval 5"/>
            <p:cNvSpPr>
              <a:spLocks noChangeArrowheads="1"/>
            </p:cNvSpPr>
            <p:nvPr/>
          </p:nvSpPr>
          <p:spPr bwMode="auto">
            <a:xfrm>
              <a:off x="7924800" y="1600200"/>
              <a:ext cx="228600" cy="228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400">
                  <a:latin typeface="Tahoma" pitchFamily="34" charset="0"/>
                </a:rPr>
                <a:t>B</a:t>
              </a:r>
            </a:p>
          </p:txBody>
        </p:sp>
        <p:sp>
          <p:nvSpPr>
            <p:cNvPr id="82951" name="Oval 6"/>
            <p:cNvSpPr>
              <a:spLocks noChangeArrowheads="1"/>
            </p:cNvSpPr>
            <p:nvPr/>
          </p:nvSpPr>
          <p:spPr bwMode="auto">
            <a:xfrm>
              <a:off x="8686800" y="1600200"/>
              <a:ext cx="228600" cy="228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400">
                  <a:latin typeface="Tahoma" pitchFamily="34" charset="0"/>
                </a:rPr>
                <a:t>C</a:t>
              </a:r>
            </a:p>
          </p:txBody>
        </p:sp>
        <p:sp>
          <p:nvSpPr>
            <p:cNvPr id="82952" name="Line 10"/>
            <p:cNvSpPr>
              <a:spLocks noChangeShapeType="1"/>
            </p:cNvSpPr>
            <p:nvPr/>
          </p:nvSpPr>
          <p:spPr bwMode="auto">
            <a:xfrm flipH="1">
              <a:off x="8077200" y="12192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3" name="Line 11"/>
            <p:cNvSpPr>
              <a:spLocks noChangeShapeType="1"/>
            </p:cNvSpPr>
            <p:nvPr/>
          </p:nvSpPr>
          <p:spPr bwMode="auto">
            <a:xfrm>
              <a:off x="8458200" y="12192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4" name="Line 12"/>
            <p:cNvSpPr>
              <a:spLocks noChangeShapeType="1"/>
            </p:cNvSpPr>
            <p:nvPr/>
          </p:nvSpPr>
          <p:spPr bwMode="auto">
            <a:xfrm flipH="1">
              <a:off x="8153400" y="1676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extBox 3"/>
          <p:cNvSpPr txBox="1">
            <a:spLocks noChangeArrowheads="1"/>
          </p:cNvSpPr>
          <p:nvPr/>
        </p:nvSpPr>
        <p:spPr bwMode="auto">
          <a:xfrm>
            <a:off x="457200" y="762000"/>
            <a:ext cx="7435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ITERATIVE</a:t>
            </a:r>
          </a:p>
          <a:p>
            <a:pPr eaLnBrk="1" hangingPunct="1">
              <a:spcBef>
                <a:spcPct val="0"/>
              </a:spcBef>
              <a:buClrTx/>
              <a:buFontTx/>
              <a:buNone/>
            </a:pPr>
            <a:r>
              <a:rPr lang="en-US" altLang="en-US" sz="9600">
                <a:latin typeface="Arial" pitchFamily="34" charset="0"/>
              </a:rPr>
              <a:t>DEEPENING</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a:t>
            </a:r>
          </a:p>
        </p:txBody>
      </p:sp>
      <p:sp>
        <p:nvSpPr>
          <p:cNvPr id="3" name="Content Placeholder 2"/>
          <p:cNvSpPr>
            <a:spLocks noGrp="1"/>
          </p:cNvSpPr>
          <p:nvPr>
            <p:ph idx="1"/>
          </p:nvPr>
        </p:nvSpPr>
        <p:spPr>
          <a:xfrm>
            <a:off x="347663" y="1058863"/>
            <a:ext cx="8686800" cy="5330825"/>
          </a:xfrm>
        </p:spPr>
        <p:txBody>
          <a:bodyPr/>
          <a:lstStyle/>
          <a:p>
            <a:r>
              <a:rPr lang="en-US" altLang="en-US" sz="2800" smtClean="0">
                <a:ea typeface="ＭＳ Ｐゴシック" pitchFamily="34" charset="-128"/>
              </a:rPr>
              <a:t>To avoid the infinite depth problem of DFS:</a:t>
            </a:r>
          </a:p>
          <a:p>
            <a:pPr lvl="1"/>
            <a:r>
              <a:rPr lang="en-US" altLang="en-US" sz="2400" smtClean="0">
                <a:ea typeface="ＭＳ Ｐゴシック" pitchFamily="34" charset="-128"/>
              </a:rPr>
              <a:t>Only search until depth L</a:t>
            </a:r>
          </a:p>
          <a:p>
            <a:pPr lvl="1"/>
            <a:r>
              <a:rPr lang="en-US" altLang="en-US" sz="2400" smtClean="0">
                <a:ea typeface="ＭＳ Ｐゴシック" pitchFamily="34" charset="-128"/>
              </a:rPr>
              <a:t>i.e, don</a:t>
            </a:r>
            <a:r>
              <a:rPr lang="uk-UA" altLang="en-US" sz="2400" smtClean="0">
                <a:ea typeface="ＭＳ Ｐゴシック" pitchFamily="34" charset="-128"/>
              </a:rPr>
              <a:t>’</a:t>
            </a:r>
            <a:r>
              <a:rPr lang="en-US" altLang="ja-JP" sz="2400" smtClean="0">
                <a:ea typeface="ＭＳ Ｐゴシック" pitchFamily="34" charset="-128"/>
              </a:rPr>
              <a:t>t expand nodes beyond depth L</a:t>
            </a:r>
          </a:p>
          <a:p>
            <a:pPr lvl="1"/>
            <a:r>
              <a:rPr lang="en-US" altLang="en-US" sz="2400" smtClean="0">
                <a:solidFill>
                  <a:schemeClr val="accent2"/>
                </a:solidFill>
                <a:ea typeface="ＭＳ Ｐゴシック" pitchFamily="34" charset="-128"/>
              </a:rPr>
              <a:t>Depth-Limited Search</a:t>
            </a:r>
          </a:p>
          <a:p>
            <a:pPr lvl="3"/>
            <a:endParaRPr lang="en-US" altLang="en-US" sz="1800" smtClean="0">
              <a:ea typeface="ＭＳ Ｐゴシック" pitchFamily="34" charset="-128"/>
            </a:endParaRPr>
          </a:p>
          <a:p>
            <a:r>
              <a:rPr lang="en-US" altLang="en-US" sz="2800" smtClean="0">
                <a:ea typeface="ＭＳ Ｐゴシック" pitchFamily="34" charset="-128"/>
              </a:rPr>
              <a:t>What if solution is deeper than L?</a:t>
            </a:r>
          </a:p>
          <a:p>
            <a:pPr lvl="1"/>
            <a:r>
              <a:rPr lang="en-US" altLang="en-US" sz="2400" smtClean="0">
                <a:ea typeface="ＭＳ Ｐゴシック" pitchFamily="34" charset="-128"/>
              </a:rPr>
              <a:t>Increase depth iteratively</a:t>
            </a:r>
          </a:p>
          <a:p>
            <a:pPr lvl="1"/>
            <a:r>
              <a:rPr lang="en-US" altLang="en-US" sz="2400" smtClean="0">
                <a:solidFill>
                  <a:srgbClr val="C0504D"/>
                </a:solidFill>
                <a:ea typeface="ＭＳ Ｐゴシック" pitchFamily="34" charset="-128"/>
              </a:rPr>
              <a:t>Iterative Deepening Search</a:t>
            </a:r>
          </a:p>
          <a:p>
            <a:pPr lvl="3"/>
            <a:endParaRPr lang="en-US" altLang="en-US" sz="1800" smtClean="0">
              <a:ea typeface="ＭＳ Ｐゴシック" pitchFamily="34" charset="-128"/>
            </a:endParaRPr>
          </a:p>
          <a:p>
            <a:r>
              <a:rPr lang="en-US" altLang="en-US" sz="2800" smtClean="0">
                <a:ea typeface="ＭＳ Ｐゴシック" pitchFamily="34" charset="-128"/>
              </a:rPr>
              <a:t>IDS</a:t>
            </a:r>
          </a:p>
          <a:p>
            <a:pPr lvl="1"/>
            <a:r>
              <a:rPr lang="en-US" altLang="en-US" sz="2400" smtClean="0">
                <a:ea typeface="ＭＳ Ｐゴシック" pitchFamily="34" charset="-128"/>
              </a:rPr>
              <a:t>Inherits the memory advantage of depth-first search</a:t>
            </a:r>
          </a:p>
          <a:p>
            <a:pPr lvl="1"/>
            <a:r>
              <a:rPr lang="en-US" altLang="en-US" sz="2400" smtClean="0">
                <a:ea typeface="ＭＳ Ｐゴシック" pitchFamily="34" charset="-128"/>
              </a:rPr>
              <a:t>Has the completeness property of breadth-first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ids-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7350"/>
            <a:ext cx="762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When to do goal test?</a:t>
            </a:r>
          </a:p>
        </p:txBody>
      </p:sp>
      <p:sp>
        <p:nvSpPr>
          <p:cNvPr id="33795" name="Content Placeholder 2"/>
          <p:cNvSpPr>
            <a:spLocks noGrp="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Do Goal-Test when node is popped from queue</a:t>
            </a:r>
          </a:p>
          <a:p>
            <a:pPr eaLnBrk="1" hangingPunct="1">
              <a:buFont typeface="Wingdings" pitchFamily="2" charset="2"/>
              <a:buNone/>
            </a:pPr>
            <a:r>
              <a:rPr lang="en-US" altLang="en-US" sz="2400" smtClean="0">
                <a:ea typeface="ＭＳ Ｐゴシック" pitchFamily="34" charset="-128"/>
              </a:rPr>
              <a:t>	IF you care about finding the optimal path</a:t>
            </a:r>
          </a:p>
          <a:p>
            <a:pPr eaLnBrk="1" hangingPunct="1">
              <a:buFont typeface="Wingdings" pitchFamily="2" charset="2"/>
              <a:buNone/>
            </a:pPr>
            <a:r>
              <a:rPr lang="en-US" altLang="en-US" sz="2400" smtClean="0">
                <a:ea typeface="ＭＳ Ｐゴシック" pitchFamily="34" charset="-128"/>
              </a:rPr>
              <a:t>	AND your search space may have both short expensive and long cheap paths to a goal.</a:t>
            </a:r>
          </a:p>
          <a:p>
            <a:pPr lvl="1" eaLnBrk="1" hangingPunct="1"/>
            <a:r>
              <a:rPr lang="en-US" altLang="en-US" sz="2000" smtClean="0">
                <a:ea typeface="ＭＳ Ｐゴシック" pitchFamily="34" charset="-128"/>
              </a:rPr>
              <a:t>Guard against a short expensive goal.</a:t>
            </a:r>
          </a:p>
          <a:p>
            <a:pPr lvl="1" eaLnBrk="1" hangingPunct="1"/>
            <a:r>
              <a:rPr lang="en-US" altLang="en-US" sz="2000" smtClean="0">
                <a:ea typeface="ＭＳ Ｐゴシック" pitchFamily="34" charset="-128"/>
              </a:rPr>
              <a:t>E.g., Uniform Cost search with variable step costs.</a:t>
            </a:r>
          </a:p>
          <a:p>
            <a:pPr eaLnBrk="1" hangingPunct="1"/>
            <a:r>
              <a:rPr lang="en-US" altLang="en-US" sz="2800" smtClean="0">
                <a:ea typeface="ＭＳ Ｐゴシック" pitchFamily="34" charset="-128"/>
              </a:rPr>
              <a:t> </a:t>
            </a:r>
            <a:r>
              <a:rPr lang="en-US" altLang="en-US" sz="2400" smtClean="0">
                <a:ea typeface="ＭＳ Ｐゴシック" pitchFamily="34" charset="-128"/>
              </a:rPr>
              <a:t>Otherwise, do Goal-Test when is node inserted.</a:t>
            </a:r>
          </a:p>
          <a:p>
            <a:pPr lvl="1" eaLnBrk="1" hangingPunct="1"/>
            <a:r>
              <a:rPr lang="en-US" altLang="en-US" sz="2000" smtClean="0">
                <a:ea typeface="ＭＳ Ｐゴシック" pitchFamily="34" charset="-128"/>
              </a:rPr>
              <a:t>E.g., Breadth-first Search, Depth-first Search, or Uniform Cost search when cost is a non-decreasing function of depth only (which is equivalent to Breadth-first Search).</a:t>
            </a:r>
          </a:p>
          <a:p>
            <a:pPr eaLnBrk="1" hangingPunct="1"/>
            <a:r>
              <a:rPr lang="en-US" altLang="en-US" sz="2400" smtClean="0">
                <a:solidFill>
                  <a:srgbClr val="C0504D"/>
                </a:solidFill>
                <a:ea typeface="ＭＳ Ｐゴシック" pitchFamily="34" charset="-128"/>
              </a:rPr>
              <a:t>REASON ABOUT your search space &amp; problem.</a:t>
            </a:r>
          </a:p>
          <a:p>
            <a:pPr lvl="1" eaLnBrk="1" hangingPunct="1"/>
            <a:r>
              <a:rPr lang="en-US" altLang="en-US" sz="2000" smtClean="0">
                <a:ea typeface="ＭＳ Ｐゴシック" pitchFamily="34" charset="-128"/>
              </a:rPr>
              <a:t>How could I possibly find a non-optimal goal?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ids-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7350"/>
            <a:ext cx="762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L=1</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ids-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2588"/>
            <a:ext cx="7620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id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7350"/>
            <a:ext cx="762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L=3</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a:xfrm>
            <a:off x="347663" y="1058863"/>
            <a:ext cx="8686800" cy="5330825"/>
          </a:xfrm>
        </p:spPr>
        <p:txBody>
          <a:bodyPr/>
          <a:lstStyle/>
          <a:p>
            <a:pPr eaLnBrk="1" hangingPunct="1">
              <a:lnSpc>
                <a:spcPct val="80000"/>
              </a:lnSpc>
            </a:pPr>
            <a:r>
              <a:rPr lang="en-US" altLang="en-US" sz="2400" smtClean="0">
                <a:ea typeface="ＭＳ Ｐゴシック" pitchFamily="34" charset="-128"/>
              </a:rPr>
              <a:t>Number of nodes generated in a depth-limited search to depth </a:t>
            </a:r>
            <a:r>
              <a:rPr lang="en-US" altLang="en-US" sz="2400" i="1" smtClean="0">
                <a:ea typeface="ＭＳ Ｐゴシック" pitchFamily="34" charset="-128"/>
              </a:rPr>
              <a:t>d</a:t>
            </a:r>
            <a:r>
              <a:rPr lang="en-US" altLang="en-US" sz="2400" smtClean="0">
                <a:ea typeface="ＭＳ Ｐゴシック" pitchFamily="34" charset="-128"/>
              </a:rPr>
              <a:t> with branching factor </a:t>
            </a:r>
            <a:r>
              <a:rPr lang="en-US" altLang="en-US" sz="2400" i="1" smtClean="0">
                <a:ea typeface="ＭＳ Ｐゴシック" pitchFamily="34" charset="-128"/>
              </a:rPr>
              <a:t>b</a:t>
            </a:r>
            <a:r>
              <a:rPr lang="en-US" altLang="en-US" sz="2400" smtClean="0">
                <a:ea typeface="ＭＳ Ｐゴシック" pitchFamily="34" charset="-128"/>
              </a:rPr>
              <a:t>: </a:t>
            </a:r>
          </a:p>
          <a:p>
            <a:pPr algn="ctr" eaLnBrk="1" hangingPunct="1">
              <a:lnSpc>
                <a:spcPct val="80000"/>
              </a:lnSpc>
              <a:buFont typeface="Wingdings" pitchFamily="2" charset="2"/>
              <a:buNone/>
            </a:pPr>
            <a:r>
              <a:rPr lang="en-US" altLang="en-US" sz="2400" i="1" smtClean="0">
                <a:ea typeface="ＭＳ Ｐゴシック" pitchFamily="34" charset="-128"/>
              </a:rPr>
              <a:t>	N</a:t>
            </a:r>
            <a:r>
              <a:rPr lang="en-US" altLang="en-US" sz="2400" i="1" baseline="-25000" smtClean="0">
                <a:ea typeface="ＭＳ Ｐゴシック" pitchFamily="34" charset="-128"/>
              </a:rPr>
              <a:t>DLS</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0</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1</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2</a:t>
            </a:r>
            <a:r>
              <a:rPr lang="en-US" altLang="en-US" sz="2400" i="1" smtClean="0">
                <a:ea typeface="ＭＳ Ｐゴシック" pitchFamily="34" charset="-128"/>
              </a:rPr>
              <a:t> + … + b</a:t>
            </a:r>
            <a:r>
              <a:rPr lang="en-US" altLang="en-US" sz="2400" i="1" baseline="30000" smtClean="0">
                <a:latin typeface="r" charset="0"/>
                <a:ea typeface="ＭＳ Ｐゴシック" pitchFamily="34" charset="-128"/>
              </a:rPr>
              <a:t>d-2</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d-1</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d</a:t>
            </a:r>
            <a:r>
              <a:rPr lang="en-US" altLang="en-US" sz="2400" smtClean="0">
                <a:ea typeface="ＭＳ Ｐゴシック" pitchFamily="34" charset="-128"/>
              </a:rPr>
              <a:t> </a:t>
            </a: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Number of nodes generated in an iterative deepening search to depth </a:t>
            </a:r>
            <a:r>
              <a:rPr lang="en-US" altLang="en-US" sz="2400" i="1" smtClean="0">
                <a:ea typeface="ＭＳ Ｐゴシック" pitchFamily="34" charset="-128"/>
              </a:rPr>
              <a:t>d</a:t>
            </a:r>
            <a:r>
              <a:rPr lang="en-US" altLang="en-US" sz="2400" smtClean="0">
                <a:ea typeface="ＭＳ Ｐゴシック" pitchFamily="34" charset="-128"/>
              </a:rPr>
              <a:t> with branching factor </a:t>
            </a:r>
            <a:r>
              <a:rPr lang="en-US" altLang="en-US" sz="2400" i="1" smtClean="0">
                <a:ea typeface="ＭＳ Ｐゴシック" pitchFamily="34" charset="-128"/>
              </a:rPr>
              <a:t>b</a:t>
            </a:r>
            <a:r>
              <a:rPr lang="en-US" altLang="en-US" sz="2400" smtClean="0">
                <a:ea typeface="ＭＳ Ｐゴシック" pitchFamily="34" charset="-128"/>
              </a:rPr>
              <a:t>: </a:t>
            </a:r>
          </a:p>
          <a:p>
            <a:pPr eaLnBrk="1" hangingPunct="1">
              <a:lnSpc>
                <a:spcPct val="80000"/>
              </a:lnSpc>
              <a:buFont typeface="Wingdings" pitchFamily="2" charset="2"/>
              <a:buNone/>
            </a:pPr>
            <a:r>
              <a:rPr lang="en-US" altLang="en-US" sz="2400" smtClean="0">
                <a:ea typeface="ＭＳ Ｐゴシック" pitchFamily="34" charset="-128"/>
              </a:rPr>
              <a:t>   N</a:t>
            </a:r>
            <a:r>
              <a:rPr lang="en-US" altLang="en-US" sz="2400" baseline="-25000" smtClean="0">
                <a:ea typeface="ＭＳ Ｐゴシック" pitchFamily="34" charset="-128"/>
              </a:rPr>
              <a:t>IDS</a:t>
            </a:r>
            <a:r>
              <a:rPr lang="en-US" altLang="en-US" sz="2400" smtClean="0">
                <a:ea typeface="ＭＳ Ｐゴシック" pitchFamily="34" charset="-128"/>
              </a:rPr>
              <a:t> = (d+1)b</a:t>
            </a:r>
            <a:r>
              <a:rPr lang="en-US" altLang="en-US" sz="2400" baseline="30000" smtClean="0">
                <a:ea typeface="ＭＳ Ｐゴシック" pitchFamily="34" charset="-128"/>
              </a:rPr>
              <a:t>0</a:t>
            </a:r>
            <a:r>
              <a:rPr lang="en-US" altLang="en-US" sz="2400" smtClean="0">
                <a:ea typeface="ＭＳ Ｐゴシック" pitchFamily="34" charset="-128"/>
              </a:rPr>
              <a:t> + d b</a:t>
            </a:r>
            <a:r>
              <a:rPr lang="en-US" altLang="en-US" sz="2400" baseline="30000" smtClean="0">
                <a:ea typeface="ＭＳ Ｐゴシック" pitchFamily="34" charset="-128"/>
              </a:rPr>
              <a:t>1</a:t>
            </a:r>
            <a:r>
              <a:rPr lang="en-US" altLang="en-US" sz="2400" smtClean="0">
                <a:ea typeface="ＭＳ Ｐゴシック" pitchFamily="34" charset="-128"/>
              </a:rPr>
              <a:t> + (d-1)b</a:t>
            </a:r>
            <a:r>
              <a:rPr lang="en-US" altLang="en-US" sz="2400" baseline="30000" smtClean="0">
                <a:ea typeface="ＭＳ Ｐゴシック" pitchFamily="34" charset="-128"/>
              </a:rPr>
              <a:t>2</a:t>
            </a:r>
            <a:r>
              <a:rPr lang="en-US" altLang="en-US" sz="2400" smtClean="0">
                <a:ea typeface="ＭＳ Ｐゴシック" pitchFamily="34" charset="-128"/>
              </a:rPr>
              <a:t> + … + 3b</a:t>
            </a:r>
            <a:r>
              <a:rPr lang="en-US" altLang="en-US" sz="2400" baseline="30000" smtClean="0">
                <a:ea typeface="ＭＳ Ｐゴシック" pitchFamily="34" charset="-128"/>
              </a:rPr>
              <a:t>d-2</a:t>
            </a:r>
            <a:r>
              <a:rPr lang="en-US" altLang="en-US" sz="2400" smtClean="0">
                <a:ea typeface="ＭＳ Ｐゴシック" pitchFamily="34" charset="-128"/>
              </a:rPr>
              <a:t> +2b</a:t>
            </a:r>
            <a:r>
              <a:rPr lang="en-US" altLang="en-US" sz="2400" baseline="30000" smtClean="0">
                <a:ea typeface="ＭＳ Ｐゴシック" pitchFamily="34" charset="-128"/>
              </a:rPr>
              <a:t>d-1</a:t>
            </a:r>
            <a:r>
              <a:rPr lang="en-US" altLang="en-US" sz="2400" smtClean="0">
                <a:ea typeface="ＭＳ Ｐゴシック" pitchFamily="34" charset="-128"/>
              </a:rPr>
              <a:t> + 1b</a:t>
            </a:r>
            <a:r>
              <a:rPr lang="en-US" altLang="en-US" sz="2400" baseline="30000" smtClean="0">
                <a:ea typeface="ＭＳ Ｐゴシック" pitchFamily="34" charset="-128"/>
              </a:rPr>
              <a:t>d</a:t>
            </a:r>
          </a:p>
          <a:p>
            <a:pPr eaLnBrk="1" hangingPunct="1">
              <a:lnSpc>
                <a:spcPct val="80000"/>
              </a:lnSpc>
              <a:buFont typeface="Wingdings" pitchFamily="2" charset="2"/>
              <a:buNone/>
            </a:pPr>
            <a:r>
              <a:rPr lang="en-US" altLang="en-US" sz="2400" smtClean="0">
                <a:ea typeface="ＭＳ Ｐゴシック" pitchFamily="34" charset="-128"/>
              </a:rPr>
              <a:t>          = </a:t>
            </a:r>
            <a:r>
              <a:rPr lang="en-US" altLang="en-US" sz="2400" i="1" smtClean="0">
                <a:ea typeface="ＭＳ Ｐゴシック" pitchFamily="34" charset="-128"/>
              </a:rPr>
              <a:t>O</a:t>
            </a:r>
            <a:r>
              <a:rPr lang="en-US" altLang="en-US" sz="2400" smtClean="0">
                <a:ea typeface="ＭＳ Ｐゴシック" pitchFamily="34" charset="-128"/>
              </a:rPr>
              <a:t>(b</a:t>
            </a:r>
            <a:r>
              <a:rPr lang="en-US" altLang="en-US" sz="2400" baseline="30000" smtClean="0">
                <a:ea typeface="ＭＳ Ｐゴシック" pitchFamily="34" charset="-128"/>
              </a:rPr>
              <a:t>d</a:t>
            </a:r>
            <a:r>
              <a:rPr lang="en-US" altLang="en-US" sz="2400" smtClean="0">
                <a:ea typeface="ＭＳ Ｐゴシック" pitchFamily="34" charset="-128"/>
              </a:rPr>
              <a:t>)</a:t>
            </a:r>
          </a:p>
          <a:p>
            <a:pPr algn="ctr" eaLnBrk="1" hangingPunct="1">
              <a:lnSpc>
                <a:spcPct val="80000"/>
              </a:lnSpc>
              <a:buFont typeface="Wingdings" pitchFamily="2" charset="2"/>
              <a:buNone/>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For </a:t>
            </a:r>
            <a:r>
              <a:rPr lang="en-US" altLang="en-US" sz="2400" i="1" smtClean="0">
                <a:ea typeface="ＭＳ Ｐゴシック" pitchFamily="34" charset="-128"/>
              </a:rPr>
              <a:t>b = 10</a:t>
            </a:r>
            <a:r>
              <a:rPr lang="en-US" altLang="en-US" sz="2400" smtClean="0">
                <a:ea typeface="ＭＳ Ｐゴシック" pitchFamily="34" charset="-128"/>
              </a:rPr>
              <a:t>, </a:t>
            </a:r>
            <a:r>
              <a:rPr lang="en-US" altLang="en-US" sz="2400" i="1" smtClean="0">
                <a:ea typeface="ＭＳ Ｐゴシック" pitchFamily="34" charset="-128"/>
              </a:rPr>
              <a:t>d = 5</a:t>
            </a:r>
            <a:r>
              <a:rPr lang="en-US" altLang="en-US" sz="2400" smtClean="0">
                <a:ea typeface="ＭＳ Ｐゴシック" pitchFamily="34" charset="-128"/>
              </a:rPr>
              <a:t>,</a:t>
            </a:r>
          </a:p>
          <a:p>
            <a:pPr lvl="1" eaLnBrk="1" hangingPunct="1">
              <a:lnSpc>
                <a:spcPct val="80000"/>
              </a:lnSpc>
            </a:pPr>
            <a:r>
              <a:rPr lang="en-US" altLang="en-US" sz="2000" smtClean="0">
                <a:ea typeface="ＭＳ Ｐゴシック" pitchFamily="34" charset="-128"/>
              </a:rPr>
              <a:t>N</a:t>
            </a:r>
            <a:r>
              <a:rPr lang="en-US" altLang="en-US" sz="2000" baseline="-25000" smtClean="0">
                <a:ea typeface="ＭＳ Ｐゴシック" pitchFamily="34" charset="-128"/>
              </a:rPr>
              <a:t>DLS </a:t>
            </a:r>
            <a:r>
              <a:rPr lang="en-US" altLang="en-US" sz="2000" smtClean="0">
                <a:ea typeface="ＭＳ Ｐゴシック" pitchFamily="34" charset="-128"/>
              </a:rPr>
              <a:t>= 1 + 10 + 100 + 1,000 + 10,000 + 100,000 = 111,111</a:t>
            </a:r>
          </a:p>
          <a:p>
            <a:pPr lvl="1" eaLnBrk="1" hangingPunct="1">
              <a:lnSpc>
                <a:spcPct val="80000"/>
              </a:lnSpc>
            </a:pPr>
            <a:r>
              <a:rPr lang="en-US" altLang="en-US" sz="2000" smtClean="0">
                <a:ea typeface="ＭＳ Ｐゴシック" pitchFamily="34" charset="-128"/>
              </a:rPr>
              <a:t>N</a:t>
            </a:r>
            <a:r>
              <a:rPr lang="en-US" altLang="en-US" sz="2000" baseline="-25000" smtClean="0">
                <a:ea typeface="ＭＳ Ｐゴシック" pitchFamily="34" charset="-128"/>
              </a:rPr>
              <a:t>IDS</a:t>
            </a:r>
            <a:r>
              <a:rPr lang="en-US" altLang="en-US" sz="2000" smtClean="0">
                <a:ea typeface="ＭＳ Ｐゴシック" pitchFamily="34" charset="-128"/>
              </a:rPr>
              <a:t> = 6 + 50 + 400 + 3,000 + 20,000 + 100,000 = 123,450</a:t>
            </a:r>
          </a:p>
          <a:p>
            <a:pPr eaLnBrk="1" hangingPunct="1">
              <a:lnSpc>
                <a:spcPct val="80000"/>
              </a:lnSpc>
              <a:buFont typeface="Wingdings" pitchFamily="2" charset="2"/>
              <a:buNone/>
            </a:pPr>
            <a:endParaRPr lang="en-US" altLang="en-US" sz="2400" smtClean="0">
              <a:ea typeface="ＭＳ Ｐゴシック" pitchFamily="34" charset="-128"/>
            </a:endParaRPr>
          </a:p>
        </p:txBody>
      </p:sp>
      <p:sp>
        <p:nvSpPr>
          <p:cNvPr id="90115" name="TextBox 1"/>
          <p:cNvSpPr txBox="1">
            <a:spLocks noChangeArrowheads="1"/>
          </p:cNvSpPr>
          <p:nvPr/>
        </p:nvSpPr>
        <p:spPr bwMode="auto">
          <a:xfrm>
            <a:off x="6553200" y="5943600"/>
            <a:ext cx="2322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400">
                <a:latin typeface="Arial" pitchFamily="34" charset="0"/>
              </a:rPr>
              <a:t>[ Ratio: b/(b-1) ]</a:t>
            </a:r>
          </a:p>
        </p:txBody>
      </p:sp>
      <p:sp>
        <p:nvSpPr>
          <p:cNvPr id="90116"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74650" y="88900"/>
            <a:ext cx="8616950" cy="1020763"/>
          </a:xfrm>
        </p:spPr>
        <p:txBody>
          <a:bodyPr/>
          <a:lstStyle/>
          <a:p>
            <a:pPr eaLnBrk="1" hangingPunct="1"/>
            <a:r>
              <a:rPr lang="en-US" altLang="en-US" sz="4000" smtClean="0">
                <a:ea typeface="ＭＳ Ｐゴシック" pitchFamily="34" charset="-128"/>
              </a:rPr>
              <a:t>Properties of iterative deepening search</a:t>
            </a:r>
          </a:p>
        </p:txBody>
      </p:sp>
      <p:sp>
        <p:nvSpPr>
          <p:cNvPr id="91139" name="Rectangle 3"/>
          <p:cNvSpPr>
            <a:spLocks noGrp="1" noChangeArrowheads="1"/>
          </p:cNvSpPr>
          <p:nvPr>
            <p:ph idx="1"/>
          </p:nvPr>
        </p:nvSpPr>
        <p:spPr>
          <a:xfrm>
            <a:off x="347663" y="1058863"/>
            <a:ext cx="8686800" cy="5330825"/>
          </a:xfrm>
        </p:spPr>
        <p:txBody>
          <a:bodyPr/>
          <a:lstStyle/>
          <a:p>
            <a:pPr eaLnBrk="1" hangingPunct="1"/>
            <a:r>
              <a:rPr lang="en-US" altLang="en-US" sz="2800" smtClean="0">
                <a:solidFill>
                  <a:srgbClr val="C0504D"/>
                </a:solidFill>
                <a:ea typeface="ＭＳ Ｐゴシック" pitchFamily="34" charset="-128"/>
              </a:rPr>
              <a:t>Complete?</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Yes</a:t>
            </a:r>
          </a:p>
          <a:p>
            <a:pPr lvl="3" eaLnBrk="1" hangingPunct="1">
              <a:buFont typeface="Arial" pitchFamily="34" charset="0"/>
              <a:buChar char="•"/>
            </a:pPr>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Time?</a:t>
            </a:r>
            <a:r>
              <a:rPr lang="en-US" altLang="en-US" sz="2800" smtClean="0">
                <a:ea typeface="ＭＳ Ｐゴシック" pitchFamily="34" charset="-128"/>
              </a:rPr>
              <a:t> 	</a:t>
            </a:r>
            <a:r>
              <a:rPr lang="is-IS" altLang="en-US" sz="2800" smtClean="0">
                <a:ea typeface="ＭＳ Ｐゴシック" pitchFamily="34" charset="-128"/>
              </a:rPr>
              <a:t>O(b</a:t>
            </a:r>
            <a:r>
              <a:rPr lang="is-IS" altLang="en-US" sz="2800" baseline="30000" smtClean="0">
                <a:ea typeface="ＭＳ Ｐゴシック" pitchFamily="34" charset="-128"/>
              </a:rPr>
              <a:t>d</a:t>
            </a:r>
            <a:r>
              <a:rPr lang="is-IS" altLang="en-US" sz="2800" smtClean="0">
                <a:ea typeface="ＭＳ Ｐゴシック" pitchFamily="34" charset="-128"/>
              </a:rPr>
              <a:t>)</a:t>
            </a:r>
          </a:p>
          <a:p>
            <a:pPr lvl="3" eaLnBrk="1" hangingPunct="1">
              <a:buFont typeface="Arial" pitchFamily="34" charset="0"/>
              <a:buChar char="•"/>
            </a:pPr>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Space?</a:t>
            </a:r>
            <a:r>
              <a:rPr lang="en-US" altLang="en-US" sz="2800" smtClean="0">
                <a:ea typeface="ＭＳ Ｐゴシック" pitchFamily="34" charset="-128"/>
              </a:rPr>
              <a:t> </a:t>
            </a:r>
            <a:r>
              <a:rPr lang="en-US" altLang="en-US" sz="2800" i="1" smtClean="0">
                <a:ea typeface="ＭＳ Ｐゴシック" pitchFamily="34" charset="-128"/>
              </a:rPr>
              <a:t>O(bd)</a:t>
            </a:r>
            <a:endParaRPr lang="en-US" altLang="en-US" sz="2800" smtClean="0">
              <a:ea typeface="ＭＳ Ｐゴシック" pitchFamily="34" charset="-128"/>
            </a:endParaRPr>
          </a:p>
          <a:p>
            <a:pPr lvl="3" eaLnBrk="1" hangingPunct="1">
              <a:buFont typeface="Arial" pitchFamily="34" charset="0"/>
              <a:buChar char="•"/>
            </a:pPr>
            <a:endParaRPr lang="en-US" altLang="en-US" sz="1600" smtClean="0">
              <a:ea typeface="ＭＳ Ｐゴシック" pitchFamily="34" charset="-128"/>
            </a:endParaRPr>
          </a:p>
          <a:p>
            <a:pPr eaLnBrk="1" hangingPunct="1">
              <a:lnSpc>
                <a:spcPct val="90000"/>
              </a:lnSpc>
            </a:pPr>
            <a:r>
              <a:rPr lang="en-US" altLang="en-US" sz="2800" smtClean="0">
                <a:solidFill>
                  <a:srgbClr val="C0504D"/>
                </a:solidFill>
                <a:ea typeface="ＭＳ Ｐゴシック" pitchFamily="34" charset="-128"/>
              </a:rPr>
              <a:t>Optimal?</a:t>
            </a:r>
            <a:r>
              <a:rPr lang="en-US" altLang="en-US" sz="2800" smtClean="0">
                <a:ea typeface="ＭＳ Ｐゴシック" pitchFamily="34" charset="-128"/>
              </a:rPr>
              <a:t> 	No, for general cost functions.</a:t>
            </a:r>
          </a:p>
          <a:p>
            <a:pPr eaLnBrk="1" hangingPunct="1">
              <a:lnSpc>
                <a:spcPct val="90000"/>
              </a:lnSpc>
              <a:buFont typeface="Wingdings" pitchFamily="2" charset="2"/>
              <a:buNone/>
            </a:pPr>
            <a:r>
              <a:rPr lang="en-US" altLang="en-US" sz="2800" smtClean="0">
                <a:ea typeface="ＭＳ Ｐゴシック" pitchFamily="34" charset="-128"/>
              </a:rPr>
              <a:t>		Yes, if cost is a non-decreasing function only of depth.</a:t>
            </a:r>
          </a:p>
          <a:p>
            <a:pPr eaLnBrk="1" hangingPunct="1">
              <a:lnSpc>
                <a:spcPct val="90000"/>
              </a:lnSpc>
              <a:buFont typeface="Wingdings" pitchFamily="2" charset="2"/>
              <a:buNone/>
            </a:pPr>
            <a:endParaRPr lang="en-US" altLang="en-US" sz="2800" smtClean="0">
              <a:ea typeface="ＭＳ Ｐゴシック" pitchFamily="34" charset="-128"/>
            </a:endParaRPr>
          </a:p>
          <a:p>
            <a:pPr eaLnBrk="1" hangingPunct="1">
              <a:lnSpc>
                <a:spcPct val="90000"/>
              </a:lnSpc>
              <a:buFont typeface="Arial" pitchFamily="34" charset="0"/>
              <a:buNone/>
            </a:pPr>
            <a:r>
              <a:rPr lang="en-US" altLang="en-US" sz="2800" b="1" smtClean="0">
                <a:solidFill>
                  <a:srgbClr val="C0504D"/>
                </a:solidFill>
                <a:ea typeface="ＭＳ Ｐゴシック" pitchFamily="34" charset="-128"/>
              </a:rPr>
              <a:t>Generally the preferred uninformed search strategy.</a:t>
            </a:r>
          </a:p>
          <a:p>
            <a:pPr eaLnBrk="1" hangingPunct="1">
              <a:lnSpc>
                <a:spcPct val="90000"/>
              </a:lnSpc>
            </a:pPr>
            <a:endParaRPr lang="en-US" alt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extBox 3"/>
          <p:cNvSpPr txBox="1">
            <a:spLocks noChangeArrowheads="1"/>
          </p:cNvSpPr>
          <p:nvPr/>
        </p:nvSpPr>
        <p:spPr bwMode="auto">
          <a:xfrm>
            <a:off x="457200" y="762000"/>
            <a:ext cx="99949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BI-DIRECTIONAL</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mtClean="0">
                <a:ea typeface="ＭＳ Ｐゴシック" pitchFamily="34" charset="-128"/>
              </a:rPr>
              <a:t>Bidirectional Search</a:t>
            </a:r>
          </a:p>
        </p:txBody>
      </p:sp>
      <p:sp>
        <p:nvSpPr>
          <p:cNvPr id="20483" name="Rectangle 3"/>
          <p:cNvSpPr>
            <a:spLocks noGrp="1" noChangeArrowheads="1"/>
          </p:cNvSpPr>
          <p:nvPr>
            <p:ph idx="1"/>
          </p:nvPr>
        </p:nvSpPr>
        <p:spPr>
          <a:xfrm>
            <a:off x="347663" y="1058863"/>
            <a:ext cx="8686800" cy="5330825"/>
          </a:xfrm>
        </p:spPr>
        <p:txBody>
          <a:bodyPr lIns="90488" tIns="44450" rIns="90488" bIns="44450"/>
          <a:lstStyle/>
          <a:p>
            <a:pPr eaLnBrk="1" hangingPunct="1"/>
            <a:r>
              <a:rPr lang="en-US" altLang="en-US" sz="2000" dirty="0" smtClean="0">
                <a:ea typeface="ＭＳ Ｐゴシック" pitchFamily="34" charset="-128"/>
              </a:rPr>
              <a:t>Idea</a:t>
            </a:r>
          </a:p>
          <a:p>
            <a:pPr lvl="1" eaLnBrk="1" hangingPunct="1"/>
            <a:r>
              <a:rPr lang="en-US" altLang="en-US" sz="1800" dirty="0" smtClean="0">
                <a:ea typeface="ＭＳ Ｐゴシック" pitchFamily="34" charset="-128"/>
              </a:rPr>
              <a:t>simultaneously search forward from S and backwards from G</a:t>
            </a:r>
          </a:p>
          <a:p>
            <a:pPr lvl="1" eaLnBrk="1" hangingPunct="1"/>
            <a:r>
              <a:rPr lang="en-US" altLang="en-US" sz="1800" dirty="0" smtClean="0">
                <a:ea typeface="ＭＳ Ｐゴシック" pitchFamily="34" charset="-128"/>
              </a:rPr>
              <a:t>stop when both </a:t>
            </a:r>
            <a:r>
              <a:rPr lang="ja-JP" altLang="en-US" sz="1800" dirty="0" smtClean="0">
                <a:ea typeface="ＭＳ Ｐゴシック" pitchFamily="34" charset="-128"/>
              </a:rPr>
              <a:t>“</a:t>
            </a:r>
            <a:r>
              <a:rPr lang="en-US" altLang="ja-JP" sz="1800" dirty="0" smtClean="0">
                <a:ea typeface="ＭＳ Ｐゴシック" pitchFamily="34" charset="-128"/>
              </a:rPr>
              <a:t>meet in the middle</a:t>
            </a:r>
            <a:r>
              <a:rPr lang="ja-JP" altLang="en-US" sz="1800" dirty="0" smtClean="0">
                <a:ea typeface="ＭＳ Ｐゴシック" pitchFamily="34" charset="-128"/>
              </a:rPr>
              <a:t>”</a:t>
            </a:r>
            <a:endParaRPr lang="en-US" altLang="ja-JP" sz="1800" dirty="0" smtClean="0">
              <a:ea typeface="ＭＳ Ｐゴシック" pitchFamily="34" charset="-128"/>
            </a:endParaRPr>
          </a:p>
          <a:p>
            <a:pPr lvl="1" eaLnBrk="1" hangingPunct="1"/>
            <a:r>
              <a:rPr lang="en-US" altLang="en-US" sz="1800" dirty="0" smtClean="0">
                <a:ea typeface="ＭＳ Ｐゴシック" pitchFamily="34" charset="-128"/>
              </a:rPr>
              <a:t>need to keep track of the intersection of 2 open sets of nodes</a:t>
            </a:r>
            <a:br>
              <a:rPr lang="en-US" altLang="en-US" sz="1800" dirty="0" smtClean="0">
                <a:ea typeface="ＭＳ Ｐゴシック" pitchFamily="34" charset="-128"/>
              </a:rPr>
            </a:br>
            <a:endParaRPr lang="en-US" altLang="en-US" sz="1800" dirty="0" smtClean="0">
              <a:ea typeface="ＭＳ Ｐゴシック" pitchFamily="34" charset="-128"/>
            </a:endParaRPr>
          </a:p>
          <a:p>
            <a:pPr eaLnBrk="1" hangingPunct="1"/>
            <a:r>
              <a:rPr lang="en-US" altLang="en-US" sz="2000" dirty="0" smtClean="0">
                <a:ea typeface="ＭＳ Ｐゴシック" pitchFamily="34" charset="-128"/>
              </a:rPr>
              <a:t>What does searching backwards from G mean</a:t>
            </a:r>
          </a:p>
          <a:p>
            <a:pPr lvl="1" eaLnBrk="1" hangingPunct="1"/>
            <a:r>
              <a:rPr lang="en-US" altLang="en-US" sz="1800" dirty="0" smtClean="0">
                <a:ea typeface="ＭＳ Ｐゴシック" pitchFamily="34" charset="-128"/>
              </a:rPr>
              <a:t>need a way to specify the predecessors of G</a:t>
            </a:r>
          </a:p>
          <a:p>
            <a:pPr lvl="2" eaLnBrk="1" hangingPunct="1"/>
            <a:r>
              <a:rPr lang="en-US" altLang="en-US" sz="1600" dirty="0" smtClean="0">
                <a:ea typeface="ＭＳ Ｐゴシック" pitchFamily="34" charset="-128"/>
              </a:rPr>
              <a:t>this can be difficult, </a:t>
            </a:r>
          </a:p>
          <a:p>
            <a:pPr lvl="2" eaLnBrk="1" hangingPunct="1"/>
            <a:r>
              <a:rPr lang="en-US" altLang="en-US" sz="1600" dirty="0" smtClean="0">
                <a:ea typeface="ＭＳ Ｐゴシック" pitchFamily="34" charset="-128"/>
              </a:rPr>
              <a:t>e.g., predecessors of checkmate in chess?</a:t>
            </a:r>
          </a:p>
          <a:p>
            <a:pPr lvl="1" eaLnBrk="1" hangingPunct="1"/>
            <a:r>
              <a:rPr lang="en-US" altLang="en-US" sz="1800" dirty="0" smtClean="0">
                <a:ea typeface="ＭＳ Ｐゴシック" pitchFamily="34" charset="-128"/>
              </a:rPr>
              <a:t>what if there are multiple goal states?</a:t>
            </a:r>
          </a:p>
          <a:p>
            <a:pPr lvl="1" eaLnBrk="1" hangingPunct="1"/>
            <a:r>
              <a:rPr lang="en-US" altLang="en-US" sz="1800" dirty="0" smtClean="0">
                <a:ea typeface="ＭＳ Ｐゴシック" pitchFamily="34" charset="-128"/>
              </a:rPr>
              <a:t>what if there is only a goal test, no explicit list?</a:t>
            </a:r>
            <a:br>
              <a:rPr lang="en-US" altLang="en-US" sz="1800" dirty="0" smtClean="0">
                <a:ea typeface="ＭＳ Ｐゴシック" pitchFamily="34" charset="-128"/>
              </a:rPr>
            </a:br>
            <a:endParaRPr lang="en-US" altLang="en-US" sz="1800" dirty="0" smtClean="0">
              <a:ea typeface="ＭＳ Ｐゴシック" pitchFamily="34" charset="-128"/>
            </a:endParaRPr>
          </a:p>
          <a:p>
            <a:pPr eaLnBrk="1" hangingPunct="1"/>
            <a:r>
              <a:rPr lang="en-US" altLang="en-US" sz="2000" dirty="0" smtClean="0">
                <a:ea typeface="ＭＳ Ｐゴシック" pitchFamily="34" charset="-128"/>
              </a:rPr>
              <a:t>Complexity</a:t>
            </a:r>
          </a:p>
          <a:p>
            <a:pPr lvl="1" eaLnBrk="1" hangingPunct="1"/>
            <a:r>
              <a:rPr lang="en-US" altLang="en-US" sz="1800" dirty="0" smtClean="0">
                <a:ea typeface="ＭＳ Ｐゴシック" pitchFamily="34" charset="-128"/>
              </a:rPr>
              <a:t>time complexity is best: O(2 b</a:t>
            </a:r>
            <a:r>
              <a:rPr lang="en-US" altLang="en-US" sz="1800" baseline="30000" dirty="0" smtClean="0">
                <a:ea typeface="ＭＳ Ｐゴシック" pitchFamily="34" charset="-128"/>
              </a:rPr>
              <a:t>(d/2)</a:t>
            </a:r>
            <a:r>
              <a:rPr lang="en-US" altLang="en-US" sz="1800" dirty="0" smtClean="0">
                <a:ea typeface="ＭＳ Ｐゴシック" pitchFamily="34" charset="-128"/>
              </a:rPr>
              <a:t>) = O(b </a:t>
            </a:r>
            <a:r>
              <a:rPr lang="en-US" altLang="en-US" sz="1800" baseline="30000" dirty="0" smtClean="0">
                <a:ea typeface="ＭＳ Ｐゴシック" pitchFamily="34" charset="-128"/>
              </a:rPr>
              <a:t>(d/2)</a:t>
            </a:r>
            <a:r>
              <a:rPr lang="en-US" altLang="en-US" sz="1800" dirty="0" smtClean="0">
                <a:ea typeface="ＭＳ Ｐゴシック" pitchFamily="34" charset="-128"/>
              </a:rPr>
              <a:t>)</a:t>
            </a:r>
          </a:p>
          <a:p>
            <a:pPr lvl="1" eaLnBrk="1" hangingPunct="1"/>
            <a:r>
              <a:rPr lang="en-US" altLang="en-US" sz="1800" dirty="0" smtClean="0">
                <a:ea typeface="ＭＳ Ｐゴシック" pitchFamily="34" charset="-128"/>
              </a:rPr>
              <a:t> memory complexity is the same as time complexity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Bi-Directional Search</a:t>
            </a: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514475"/>
            <a:ext cx="508476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Summary of algorithms</a:t>
            </a:r>
          </a:p>
        </p:txBody>
      </p:sp>
      <p:sp>
        <p:nvSpPr>
          <p:cNvPr id="95235" name="Line 8"/>
          <p:cNvSpPr>
            <a:spLocks noChangeShapeType="1"/>
          </p:cNvSpPr>
          <p:nvPr/>
        </p:nvSpPr>
        <p:spPr bwMode="auto">
          <a:xfrm flipV="1">
            <a:off x="6858000" y="4038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36" name="Text Box 9"/>
          <p:cNvSpPr txBox="1">
            <a:spLocks noChangeArrowheads="1"/>
          </p:cNvSpPr>
          <p:nvPr/>
        </p:nvSpPr>
        <p:spPr bwMode="auto">
          <a:xfrm>
            <a:off x="5943600" y="4876800"/>
            <a:ext cx="2976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rPr>
              <a:t>Generally the preferred </a:t>
            </a:r>
          </a:p>
          <a:p>
            <a:pPr eaLnBrk="1" hangingPunct="1">
              <a:spcBef>
                <a:spcPct val="0"/>
              </a:spcBef>
              <a:buClrTx/>
              <a:buFontTx/>
              <a:buNone/>
            </a:pPr>
            <a:r>
              <a:rPr lang="en-US" altLang="en-US" sz="1800">
                <a:latin typeface="Tahoma" pitchFamily="34" charset="0"/>
              </a:rPr>
              <a:t>uninformed search strategy</a:t>
            </a:r>
          </a:p>
        </p:txBody>
      </p:sp>
      <p:graphicFrame>
        <p:nvGraphicFramePr>
          <p:cNvPr id="11" name="Table 10"/>
          <p:cNvGraphicFramePr>
            <a:graphicFrameLocks noGrp="1"/>
          </p:cNvGraphicFramePr>
          <p:nvPr/>
        </p:nvGraphicFramePr>
        <p:xfrm>
          <a:off x="30163" y="1524000"/>
          <a:ext cx="9144000" cy="2394006"/>
        </p:xfrm>
        <a:graphic>
          <a:graphicData uri="http://schemas.openxmlformats.org/drawingml/2006/table">
            <a:tbl>
              <a:tblPr/>
              <a:tblGrid>
                <a:gridCol w="1389062"/>
                <a:gridCol w="1223963"/>
                <a:gridCol w="1389062"/>
                <a:gridCol w="1116013"/>
                <a:gridCol w="1092200"/>
                <a:gridCol w="1466850"/>
                <a:gridCol w="1466850"/>
              </a:tblGrid>
              <a:tr h="914299">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Criterion</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Breadth-First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Uniform-Cost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Depth-First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Depth-Limited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Iterative Deepening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DLS</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Bidirectional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(if applicable)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1322">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Complete?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Yes[a,b]</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1322">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Time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1+C*/</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rPr>
                        <a:t>ε</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m</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l</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d/2</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1322">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Space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1+C*/</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rPr>
                        <a:t>ε</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O(bm)</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O(bl)</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d/2</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65686">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Optimal?</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Yes[c]</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Yes[c]</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Yes[c,d]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95287" name="TextBox 6"/>
          <p:cNvSpPr txBox="1">
            <a:spLocks noChangeArrowheads="1"/>
          </p:cNvSpPr>
          <p:nvPr/>
        </p:nvSpPr>
        <p:spPr bwMode="auto">
          <a:xfrm>
            <a:off x="0" y="4038600"/>
            <a:ext cx="861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rPr>
              <a:t>There are a number of footnotes, caveats, and assumptions.</a:t>
            </a:r>
          </a:p>
          <a:p>
            <a:pPr eaLnBrk="1" hangingPunct="1">
              <a:spcBef>
                <a:spcPct val="0"/>
              </a:spcBef>
              <a:buClrTx/>
              <a:buFontTx/>
              <a:buNone/>
            </a:pPr>
            <a:r>
              <a:rPr lang="en-US" altLang="en-US" sz="1800">
                <a:latin typeface="Tahoma" pitchFamily="34" charset="0"/>
              </a:rPr>
              <a:t>See Fig. 3.21, p. 91.</a:t>
            </a:r>
          </a:p>
          <a:p>
            <a:pPr eaLnBrk="1" hangingPunct="1">
              <a:spcBef>
                <a:spcPct val="0"/>
              </a:spcBef>
              <a:buClrTx/>
              <a:buFontTx/>
              <a:buNone/>
            </a:pPr>
            <a:r>
              <a:rPr lang="en-US" altLang="en-US" sz="1800">
                <a:latin typeface="Tahoma" pitchFamily="34" charset="0"/>
              </a:rPr>
              <a:t>[a] complete if b is finite</a:t>
            </a:r>
          </a:p>
          <a:p>
            <a:pPr eaLnBrk="1" hangingPunct="1">
              <a:spcBef>
                <a:spcPct val="0"/>
              </a:spcBef>
              <a:buClrTx/>
              <a:buFontTx/>
              <a:buNone/>
            </a:pPr>
            <a:r>
              <a:rPr lang="en-US" altLang="en-US" sz="1800">
                <a:latin typeface="Tahoma" pitchFamily="34" charset="0"/>
              </a:rPr>
              <a:t>[b] complete if step costs </a:t>
            </a:r>
            <a:r>
              <a:rPr lang="en-US" altLang="en-US" sz="1800">
                <a:latin typeface="Tahoma" pitchFamily="34" charset="0"/>
                <a:sym typeface="Symbol" pitchFamily="18" charset="2"/>
              </a:rPr>
              <a:t>  &gt; 0</a:t>
            </a:r>
          </a:p>
          <a:p>
            <a:pPr eaLnBrk="1" hangingPunct="1">
              <a:spcBef>
                <a:spcPct val="0"/>
              </a:spcBef>
              <a:buClrTx/>
              <a:buFontTx/>
              <a:buNone/>
            </a:pPr>
            <a:r>
              <a:rPr lang="en-US" altLang="en-US" sz="1800">
                <a:latin typeface="Tahoma" pitchFamily="34" charset="0"/>
                <a:sym typeface="Symbol" pitchFamily="18" charset="2"/>
              </a:rPr>
              <a:t>[c] optimal if step costs are all identical</a:t>
            </a:r>
          </a:p>
          <a:p>
            <a:pPr eaLnBrk="1" hangingPunct="1">
              <a:spcBef>
                <a:spcPct val="0"/>
              </a:spcBef>
              <a:buClrTx/>
              <a:buFontTx/>
              <a:buNone/>
            </a:pPr>
            <a:r>
              <a:rPr lang="en-US" altLang="en-US" sz="1800">
                <a:latin typeface="Tahoma" pitchFamily="34" charset="0"/>
                <a:sym typeface="Symbol" pitchFamily="18" charset="2"/>
              </a:rPr>
              <a:t>     (also if path cost non-decreasing function of depth only)</a:t>
            </a:r>
          </a:p>
          <a:p>
            <a:pPr eaLnBrk="1" hangingPunct="1">
              <a:spcBef>
                <a:spcPct val="0"/>
              </a:spcBef>
              <a:buClrTx/>
              <a:buFontTx/>
              <a:buNone/>
            </a:pPr>
            <a:r>
              <a:rPr lang="en-US" altLang="en-US" sz="1800">
                <a:latin typeface="Tahoma" pitchFamily="34" charset="0"/>
                <a:sym typeface="Symbol" pitchFamily="18" charset="2"/>
              </a:rPr>
              <a:t>[d] if both directions use breadth-first search</a:t>
            </a:r>
          </a:p>
          <a:p>
            <a:pPr eaLnBrk="1" hangingPunct="1">
              <a:spcBef>
                <a:spcPct val="0"/>
              </a:spcBef>
              <a:buClrTx/>
              <a:buFontTx/>
              <a:buNone/>
            </a:pPr>
            <a:r>
              <a:rPr lang="en-US" altLang="en-US" sz="1800">
                <a:latin typeface="Tahoma" pitchFamily="34" charset="0"/>
                <a:sym typeface="Symbol" pitchFamily="18" charset="2"/>
              </a:rPr>
              <a:t>     (also if both directions use uniform-cost search with </a:t>
            </a:r>
            <a:r>
              <a:rPr lang="en-US" altLang="en-US" sz="1800">
                <a:latin typeface="Tahoma" pitchFamily="34" charset="0"/>
              </a:rPr>
              <a:t>step costs </a:t>
            </a:r>
            <a:r>
              <a:rPr lang="en-US" altLang="en-US" sz="1800">
                <a:latin typeface="Tahoma" pitchFamily="34" charset="0"/>
                <a:sym typeface="Symbol" pitchFamily="18" charset="2"/>
              </a:rPr>
              <a:t>  &gt; 0)</a:t>
            </a:r>
          </a:p>
          <a:p>
            <a:pPr eaLnBrk="1" hangingPunct="1">
              <a:spcBef>
                <a:spcPct val="0"/>
              </a:spcBef>
              <a:buClrTx/>
              <a:buFontTx/>
              <a:buNone/>
            </a:pPr>
            <a:endParaRPr lang="en-US" altLang="en-US" sz="1800">
              <a:latin typeface="Tahoma" pitchFamily="34" charset="0"/>
              <a:sym typeface="Symbol" pitchFamily="18" charset="2"/>
            </a:endParaRPr>
          </a:p>
          <a:p>
            <a:pPr eaLnBrk="1" hangingPunct="1">
              <a:spcBef>
                <a:spcPct val="0"/>
              </a:spcBef>
              <a:buClrTx/>
              <a:buFontTx/>
              <a:buNone/>
            </a:pPr>
            <a:r>
              <a:rPr lang="en-US" altLang="en-US" sz="1800">
                <a:latin typeface="Tahoma" pitchFamily="34" charset="0"/>
                <a:sym typeface="Symbol" pitchFamily="18" charset="2"/>
              </a:rPr>
              <a:t>Note that d ≤ 1+C*/</a:t>
            </a:r>
            <a:r>
              <a:rPr lang="el-GR" altLang="en-US" sz="1800">
                <a:latin typeface="Tahoma" pitchFamily="34" charset="0"/>
                <a:sym typeface="Symbol" pitchFamily="18" charset="2"/>
              </a:rPr>
              <a:t>ε</a:t>
            </a: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You should know</a:t>
            </a:r>
            <a:r>
              <a:rPr lang="is-IS" altLang="en-US" smtClean="0">
                <a:ea typeface="ＭＳ Ｐゴシック" pitchFamily="34" charset="-128"/>
              </a:rPr>
              <a:t>…</a:t>
            </a:r>
            <a:endParaRPr lang="en-US" altLang="en-US" smtClean="0">
              <a:ea typeface="ＭＳ Ｐゴシック" pitchFamily="34" charset="-128"/>
            </a:endParaRPr>
          </a:p>
        </p:txBody>
      </p:sp>
      <p:sp>
        <p:nvSpPr>
          <p:cNvPr id="96259" name="Rectangle 3"/>
          <p:cNvSpPr>
            <a:spLocks noGrp="1" noChangeArrowheads="1"/>
          </p:cNvSpPr>
          <p:nvPr>
            <p:ph idx="1"/>
          </p:nvPr>
        </p:nvSpPr>
        <p:spPr>
          <a:xfrm>
            <a:off x="347663" y="1058863"/>
            <a:ext cx="8686800" cy="5330825"/>
          </a:xfrm>
        </p:spPr>
        <p:txBody>
          <a:bodyPr/>
          <a:lstStyle/>
          <a:p>
            <a:r>
              <a:rPr lang="en-US" altLang="en-US" sz="2400" smtClean="0">
                <a:ea typeface="ＭＳ Ｐゴシック" pitchFamily="34" charset="-128"/>
              </a:rPr>
              <a:t>Overview of uninformed search methods</a:t>
            </a:r>
          </a:p>
          <a:p>
            <a:pPr>
              <a:spcBef>
                <a:spcPts val="1800"/>
              </a:spcBef>
            </a:pPr>
            <a:r>
              <a:rPr lang="en-US" altLang="en-US" sz="2400" smtClean="0">
                <a:ea typeface="ＭＳ Ｐゴシック" pitchFamily="34" charset="-128"/>
              </a:rPr>
              <a:t>Search strategy evaluation</a:t>
            </a:r>
          </a:p>
          <a:p>
            <a:pPr lvl="1"/>
            <a:r>
              <a:rPr lang="en-US" altLang="en-US" sz="1800" smtClean="0">
                <a:ea typeface="ＭＳ Ｐゴシック" pitchFamily="34" charset="-128"/>
              </a:rPr>
              <a:t>Complete?  Time?  Space?  Optimal? </a:t>
            </a:r>
          </a:p>
          <a:p>
            <a:pPr lvl="1"/>
            <a:r>
              <a:rPr lang="en-US" altLang="en-US" sz="1800" smtClean="0">
                <a:ea typeface="ＭＳ Ｐゴシック" pitchFamily="34" charset="-128"/>
              </a:rPr>
              <a:t>Max branching (b), Solution depth (d), Max depth (m)</a:t>
            </a:r>
          </a:p>
          <a:p>
            <a:pPr lvl="1"/>
            <a:r>
              <a:rPr lang="en-US" altLang="en-US" sz="1800" smtClean="0">
                <a:ea typeface="ＭＳ Ｐゴシック" pitchFamily="34" charset="-128"/>
              </a:rPr>
              <a:t>(for UCS: C*: true cost to optimal goal; </a:t>
            </a:r>
            <a:r>
              <a:rPr lang="en-US" altLang="en-US" sz="1800" smtClean="0">
                <a:ea typeface="ＭＳ Ｐゴシック" pitchFamily="34" charset="-128"/>
                <a:sym typeface="Symbol" pitchFamily="18" charset="2"/>
              </a:rPr>
              <a:t> &gt; 0: minimum step cost)</a:t>
            </a:r>
            <a:endParaRPr lang="en-US" altLang="en-US" sz="1800" smtClean="0">
              <a:ea typeface="ＭＳ Ｐゴシック" pitchFamily="34" charset="-128"/>
            </a:endParaRPr>
          </a:p>
          <a:p>
            <a:pPr>
              <a:spcBef>
                <a:spcPts val="1800"/>
              </a:spcBef>
            </a:pPr>
            <a:r>
              <a:rPr lang="en-US" altLang="en-US" sz="2400" smtClean="0">
                <a:ea typeface="ＭＳ Ｐゴシック" pitchFamily="34" charset="-128"/>
              </a:rPr>
              <a:t>Search Strategy Components and Considerations</a:t>
            </a:r>
          </a:p>
          <a:p>
            <a:pPr lvl="1"/>
            <a:r>
              <a:rPr lang="en-US" altLang="en-US" sz="1800" smtClean="0">
                <a:ea typeface="ＭＳ Ｐゴシック" pitchFamily="34" charset="-128"/>
              </a:rPr>
              <a:t>Queue?  Goal Test when?  Tree search vs. Graph search?</a:t>
            </a:r>
          </a:p>
          <a:p>
            <a:pPr>
              <a:spcBef>
                <a:spcPts val="1800"/>
              </a:spcBef>
            </a:pPr>
            <a:r>
              <a:rPr lang="en-US" altLang="en-US" sz="2400" smtClean="0">
                <a:ea typeface="ＭＳ Ｐゴシック" pitchFamily="34" charset="-128"/>
              </a:rPr>
              <a:t>Various blind strategies:</a:t>
            </a:r>
          </a:p>
          <a:p>
            <a:pPr lvl="1"/>
            <a:r>
              <a:rPr lang="en-US" altLang="en-US" sz="1800" smtClean="0">
                <a:ea typeface="ＭＳ Ｐゴシック" pitchFamily="34" charset="-128"/>
              </a:rPr>
              <a:t>Breadth-first search</a:t>
            </a:r>
          </a:p>
          <a:p>
            <a:pPr lvl="1"/>
            <a:r>
              <a:rPr lang="en-US" altLang="en-US" sz="1800" smtClean="0">
                <a:ea typeface="ＭＳ Ｐゴシック" pitchFamily="34" charset="-128"/>
              </a:rPr>
              <a:t>Uniform-cost search</a:t>
            </a:r>
          </a:p>
          <a:p>
            <a:pPr lvl="1"/>
            <a:r>
              <a:rPr lang="en-US" altLang="en-US" sz="1800" smtClean="0">
                <a:ea typeface="ＭＳ Ｐゴシック" pitchFamily="34" charset="-128"/>
              </a:rPr>
              <a:t>Depth-first search</a:t>
            </a:r>
          </a:p>
          <a:p>
            <a:pPr lvl="1"/>
            <a:r>
              <a:rPr lang="en-US" altLang="en-US" sz="1800" smtClean="0">
                <a:ea typeface="ＭＳ Ｐゴシック" pitchFamily="34" charset="-128"/>
              </a:rPr>
              <a:t>Iterative deepening search (generally preferred)</a:t>
            </a:r>
          </a:p>
          <a:p>
            <a:pPr lvl="1"/>
            <a:r>
              <a:rPr lang="en-US" altLang="en-US" sz="1800" smtClean="0">
                <a:ea typeface="ＭＳ Ｐゴシック" pitchFamily="34" charset="-128"/>
              </a:rPr>
              <a:t>Bidirectional search (preferred if applicable)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l="14844" t="18750" r="3125" b="9375"/>
          <a:stretch>
            <a:fillRect/>
          </a:stretch>
        </p:blipFill>
        <p:spPr bwMode="auto">
          <a:xfrm>
            <a:off x="990600" y="1600200"/>
            <a:ext cx="731520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Box 1"/>
          <p:cNvSpPr txBox="1">
            <a:spLocks noChangeArrowheads="1"/>
          </p:cNvSpPr>
          <p:nvPr/>
        </p:nvSpPr>
        <p:spPr bwMode="auto">
          <a:xfrm>
            <a:off x="5943600" y="2286000"/>
            <a:ext cx="2084388" cy="3698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Goal test after pop</a:t>
            </a:r>
          </a:p>
        </p:txBody>
      </p:sp>
      <p:sp>
        <p:nvSpPr>
          <p:cNvPr id="3" name="Rectangle 2"/>
          <p:cNvSpPr/>
          <p:nvPr/>
        </p:nvSpPr>
        <p:spPr>
          <a:xfrm>
            <a:off x="1752600" y="2819400"/>
            <a:ext cx="6172200" cy="503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1" name="Title 1"/>
          <p:cNvSpPr>
            <a:spLocks noGrp="1"/>
          </p:cNvSpPr>
          <p:nvPr>
            <p:ph type="title"/>
          </p:nvPr>
        </p:nvSpPr>
        <p:spPr>
          <a:xfrm>
            <a:off x="361950" y="88900"/>
            <a:ext cx="8153400" cy="1020763"/>
          </a:xfrm>
        </p:spPr>
        <p:txBody>
          <a:bodyPr/>
          <a:lstStyle/>
          <a:p>
            <a:r>
              <a:rPr lang="en-US" altLang="en-US" smtClean="0">
                <a:ea typeface="ＭＳ Ｐゴシック" pitchFamily="34" charset="-128"/>
              </a:rPr>
              <a:t>General tree search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Summary</a:t>
            </a:r>
          </a:p>
        </p:txBody>
      </p:sp>
      <p:sp>
        <p:nvSpPr>
          <p:cNvPr id="97283"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Problem formulation usually requires abstracting away real-world details to define a state space that can feasibly be explored</a:t>
            </a:r>
          </a:p>
          <a:p>
            <a:pPr lvl="4" eaLnBrk="1" hangingPunct="1"/>
            <a:endParaRPr lang="en-US" altLang="en-US" sz="1600" smtClean="0">
              <a:ea typeface="ＭＳ Ｐゴシック" pitchFamily="34" charset="-128"/>
            </a:endParaRPr>
          </a:p>
          <a:p>
            <a:pPr eaLnBrk="1" hangingPunct="1"/>
            <a:r>
              <a:rPr lang="en-US" altLang="en-US" sz="2400" smtClean="0">
                <a:ea typeface="ＭＳ Ｐゴシック" pitchFamily="34" charset="-128"/>
              </a:rPr>
              <a:t>Variety of uninformed search strategies</a:t>
            </a:r>
          </a:p>
          <a:p>
            <a:pPr lvl="4" eaLnBrk="1" hangingPunct="1"/>
            <a:endParaRPr lang="en-US" altLang="en-US" sz="1600" smtClean="0">
              <a:ea typeface="ＭＳ Ｐゴシック" pitchFamily="34" charset="-128"/>
            </a:endParaRPr>
          </a:p>
          <a:p>
            <a:pPr eaLnBrk="1" hangingPunct="1"/>
            <a:r>
              <a:rPr lang="en-US" altLang="en-US" sz="2400" smtClean="0">
                <a:ea typeface="ＭＳ Ｐゴシック" pitchFamily="34" charset="-128"/>
              </a:rPr>
              <a:t>Iterative deepening search uses only linear space and not much more time than other uninformed algorithms</a:t>
            </a:r>
          </a:p>
        </p:txBody>
      </p:sp>
      <p:sp>
        <p:nvSpPr>
          <p:cNvPr id="97284" name="Rectangle 4"/>
          <p:cNvSpPr>
            <a:spLocks noChangeArrowheads="1"/>
          </p:cNvSpPr>
          <p:nvPr/>
        </p:nvSpPr>
        <p:spPr bwMode="auto">
          <a:xfrm>
            <a:off x="838200" y="5562600"/>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hlinkClick r:id="rId3"/>
              </a:rPr>
              <a:t>http://www.cs.rmit.edu.au/AI-Search/Product/</a:t>
            </a:r>
            <a:endParaRPr lang="en-US" altLang="en-US" sz="1800">
              <a:latin typeface="Tahoma" pitchFamily="34" charset="0"/>
            </a:endParaRPr>
          </a:p>
          <a:p>
            <a:pPr eaLnBrk="1" hangingPunct="1">
              <a:spcBef>
                <a:spcPct val="0"/>
              </a:spcBef>
              <a:buClrTx/>
              <a:buFontTx/>
              <a:buNone/>
            </a:pPr>
            <a:r>
              <a:rPr lang="en-US" altLang="en-US" sz="1800">
                <a:latin typeface="Tahoma" pitchFamily="34" charset="0"/>
                <a:hlinkClick r:id="rId4"/>
              </a:rPr>
              <a:t>http://aima.cs.berkeley.edu/demos.html</a:t>
            </a:r>
            <a:r>
              <a:rPr lang="en-US" altLang="en-US" sz="1800">
                <a:latin typeface="Tahoma" pitchFamily="34" charset="0"/>
              </a:rPr>
              <a:t>   (for more demos)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1950" y="88900"/>
            <a:ext cx="8153400" cy="1020763"/>
          </a:xfrm>
        </p:spPr>
        <p:txBody>
          <a:bodyPr/>
          <a:lstStyle/>
          <a:p>
            <a:pPr eaLnBrk="1" hangingPunct="1"/>
            <a:r>
              <a:rPr lang="en-US" altLang="en-US" smtClean="0">
                <a:ea typeface="ＭＳ Ｐゴシック" pitchFamily="34" charset="-128"/>
              </a:rPr>
              <a:t>General graph search</a:t>
            </a: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16667" r="3125" b="35417"/>
          <a:stretch>
            <a:fillRect/>
          </a:stretch>
        </p:blipFill>
        <p:spPr bwMode="auto">
          <a:xfrm>
            <a:off x="609600" y="1712913"/>
            <a:ext cx="8077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62100" y="3505200"/>
            <a:ext cx="67437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5" name="TextBox 7"/>
          <p:cNvSpPr txBox="1">
            <a:spLocks noChangeArrowheads="1"/>
          </p:cNvSpPr>
          <p:nvPr/>
        </p:nvSpPr>
        <p:spPr bwMode="auto">
          <a:xfrm>
            <a:off x="6218238" y="2952750"/>
            <a:ext cx="2295525"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after pop</a:t>
            </a:r>
          </a:p>
        </p:txBody>
      </p:sp>
      <p:cxnSp>
        <p:nvCxnSpPr>
          <p:cNvPr id="3" name="Straight Connector 2"/>
          <p:cNvCxnSpPr/>
          <p:nvPr/>
        </p:nvCxnSpPr>
        <p:spPr>
          <a:xfrm>
            <a:off x="1562100" y="4389120"/>
            <a:ext cx="34671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 y="1371600"/>
            <a:ext cx="92408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Title 1"/>
          <p:cNvSpPr>
            <a:spLocks noGrp="1"/>
          </p:cNvSpPr>
          <p:nvPr>
            <p:ph type="title"/>
          </p:nvPr>
        </p:nvSpPr>
        <p:spPr>
          <a:xfrm>
            <a:off x="361950" y="88900"/>
            <a:ext cx="8153400" cy="1020763"/>
          </a:xfrm>
        </p:spPr>
        <p:txBody>
          <a:bodyPr/>
          <a:lstStyle/>
          <a:p>
            <a:pPr eaLnBrk="1" hangingPunct="1"/>
            <a:r>
              <a:rPr lang="en-US" altLang="en-US" smtClean="0">
                <a:ea typeface="ＭＳ Ｐゴシック" pitchFamily="34" charset="-128"/>
              </a:rPr>
              <a:t>Breadth-first graph search</a:t>
            </a:r>
          </a:p>
        </p:txBody>
      </p:sp>
      <p:sp>
        <p:nvSpPr>
          <p:cNvPr id="7" name="Rectangle 6"/>
          <p:cNvSpPr/>
          <p:nvPr/>
        </p:nvSpPr>
        <p:spPr>
          <a:xfrm>
            <a:off x="1600200" y="4267200"/>
            <a:ext cx="7086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9" name="TextBox 7"/>
          <p:cNvSpPr txBox="1">
            <a:spLocks noChangeArrowheads="1"/>
          </p:cNvSpPr>
          <p:nvPr/>
        </p:nvSpPr>
        <p:spPr bwMode="auto">
          <a:xfrm>
            <a:off x="6629400" y="3790950"/>
            <a:ext cx="2636838"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before push</a:t>
            </a:r>
          </a:p>
        </p:txBody>
      </p:sp>
      <p:cxnSp>
        <p:nvCxnSpPr>
          <p:cNvPr id="6" name="Straight Connector 5"/>
          <p:cNvCxnSpPr/>
          <p:nvPr/>
        </p:nvCxnSpPr>
        <p:spPr>
          <a:xfrm>
            <a:off x="3962400" y="4876800"/>
            <a:ext cx="107076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sum_{n=1}^{\infty} 2^{-n} = 1$$&#10;&#10;\end{document}"/>
  <p:tag name="FILENAME" val="TP_tmp"/>
  <p:tag name="FORMAT" val="pngmono"/>
  <p:tag name="RES" val="600"/>
  <p:tag name="BLEND" val="0"/>
  <p:tag name="TRANSPARENT" val="0"/>
  <p:tag name="TBUG" val="0"/>
  <p:tag name="ALLOWFS" val="0"/>
  <p:tag name="ORIGWIDTH" val="51"/>
  <p:tag name="PICTUREFILESIZE" val="1271"/>
</p:tagLst>
</file>

<file path=ppt/theme/theme1.xml><?xml version="1.0" encoding="utf-8"?>
<a:theme xmlns:a="http://schemas.openxmlformats.org/drawingml/2006/main" name="ati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ti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I 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5393</TotalTime>
  <Words>3819</Words>
  <Application>Microsoft Office PowerPoint</Application>
  <PresentationFormat>On-screen Show (4:3)</PresentationFormat>
  <Paragraphs>940</Paragraphs>
  <Slides>70</Slides>
  <Notes>43</Notes>
  <HiddenSlides>9</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70</vt:i4>
      </vt:variant>
    </vt:vector>
  </HeadingPairs>
  <TitlesOfParts>
    <vt:vector size="74" baseType="lpstr">
      <vt:lpstr>atiClass</vt:lpstr>
      <vt:lpstr>1_atiClass</vt:lpstr>
      <vt:lpstr>ATI Full</vt:lpstr>
      <vt:lpstr>Bitmap Image</vt:lpstr>
      <vt:lpstr>Uninformed Search</vt:lpstr>
      <vt:lpstr>Uninformed search strategies</vt:lpstr>
      <vt:lpstr>Search strategy evaluation</vt:lpstr>
      <vt:lpstr>Uninformed search design choices</vt:lpstr>
      <vt:lpstr>Queue for Frontier</vt:lpstr>
      <vt:lpstr>When to do goal test?</vt:lpstr>
      <vt:lpstr>General tree search</vt:lpstr>
      <vt:lpstr>General graph search</vt:lpstr>
      <vt:lpstr>Breadth-first graph search</vt:lpstr>
      <vt:lpstr>Uniform cost search</vt:lpstr>
      <vt:lpstr>Depth-limited search &amp; IDS</vt:lpstr>
      <vt:lpstr>Checking for identical nodes</vt:lpstr>
      <vt:lpstr>Checking for search being in a loop</vt:lpstr>
      <vt:lpstr>When to do Goal-Test?  Summary</vt:lpstr>
      <vt:lpstr>PowerPoint Presentation</vt:lpstr>
      <vt:lpstr>Breadth-first search</vt:lpstr>
      <vt:lpstr>Breadth-first search</vt:lpstr>
      <vt:lpstr>Breadth-first search</vt:lpstr>
      <vt:lpstr>Breadth-first search</vt:lpstr>
      <vt:lpstr>Breadth-first search</vt:lpstr>
      <vt:lpstr>Breadth-first search</vt:lpstr>
      <vt:lpstr>PowerPoint Presentation</vt:lpstr>
      <vt:lpstr>Example: Map Navigation</vt:lpstr>
      <vt:lpstr>Initial BFS Search Tree</vt:lpstr>
      <vt:lpstr>Cycles and re-expansion</vt:lpstr>
      <vt:lpstr>Cycles and re-expansion</vt:lpstr>
      <vt:lpstr>Properties of breadth-first search</vt:lpstr>
      <vt:lpstr>BFS: Time &amp; Memory Costs</vt:lpstr>
      <vt:lpstr>PowerPoint Presentation</vt:lpstr>
      <vt:lpstr>Uniform-cost search</vt:lpstr>
      <vt:lpstr>Uniform-cost search</vt:lpstr>
      <vt:lpstr>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PowerPoint Presentation</vt:lpstr>
      <vt:lpstr>Uniform cost search</vt:lpstr>
      <vt:lpstr>PowerPoint Presentation</vt:lpstr>
      <vt:lpstr>Depth-first search</vt:lpstr>
      <vt:lpstr>Depth-first search</vt:lpstr>
      <vt:lpstr>Depth-first search</vt:lpstr>
      <vt:lpstr>Depth-first search</vt:lpstr>
      <vt:lpstr>Depth-first search</vt:lpstr>
      <vt:lpstr>Depth-first search</vt:lpstr>
      <vt:lpstr>Depth-first search</vt:lpstr>
      <vt:lpstr>Depth-first search</vt:lpstr>
      <vt:lpstr>Depth-first search</vt:lpstr>
      <vt:lpstr>Depth-first search</vt:lpstr>
      <vt:lpstr>Properties of depth-first search</vt:lpstr>
      <vt:lpstr>PowerPoint Presentation</vt:lpstr>
      <vt:lpstr>Iterative Deepening Search</vt:lpstr>
      <vt:lpstr>Iterative Deepening Search,   L=0</vt:lpstr>
      <vt:lpstr>Iterative Deepening Search,   L=1</vt:lpstr>
      <vt:lpstr>Iterative Deepening Search,   L=2</vt:lpstr>
      <vt:lpstr>Iterative Deepening Search,   L=3</vt:lpstr>
      <vt:lpstr>Iterative Deepening Search</vt:lpstr>
      <vt:lpstr>Properties of iterative deepening search</vt:lpstr>
      <vt:lpstr>PowerPoint Presentation</vt:lpstr>
      <vt:lpstr>Bidirectional Search</vt:lpstr>
      <vt:lpstr>Bi-Directional Search</vt:lpstr>
      <vt:lpstr>Summary of algorithms</vt:lpstr>
      <vt:lpstr>You should know…</vt:lpstr>
      <vt:lpstr>Summary</vt:lpstr>
    </vt:vector>
  </TitlesOfParts>
  <Company>AI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Space Representations and Search Algorithms</dc:title>
  <dc:creator>Alexander Ihler;Lathrop,Richard</dc:creator>
  <cp:lastModifiedBy>Lathrop,Richard</cp:lastModifiedBy>
  <cp:revision>109</cp:revision>
  <cp:lastPrinted>2016-09-27T18:13:06Z</cp:lastPrinted>
  <dcterms:created xsi:type="dcterms:W3CDTF">2009-01-05T20:01:04Z</dcterms:created>
  <dcterms:modified xsi:type="dcterms:W3CDTF">2018-03-06T23:45:46Z</dcterms:modified>
</cp:coreProperties>
</file>