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964" r:id="rId2"/>
  </p:sldMasterIdLst>
  <p:notesMasterIdLst>
    <p:notesMasterId r:id="rId59"/>
  </p:notesMasterIdLst>
  <p:handoutMasterIdLst>
    <p:handoutMasterId r:id="rId60"/>
  </p:handoutMasterIdLst>
  <p:sldIdLst>
    <p:sldId id="256" r:id="rId3"/>
    <p:sldId id="436" r:id="rId4"/>
    <p:sldId id="437" r:id="rId5"/>
    <p:sldId id="438" r:id="rId6"/>
    <p:sldId id="366" r:id="rId7"/>
    <p:sldId id="439" r:id="rId8"/>
    <p:sldId id="441" r:id="rId9"/>
    <p:sldId id="442" r:id="rId10"/>
    <p:sldId id="443" r:id="rId11"/>
    <p:sldId id="368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3" r:id="rId21"/>
    <p:sldId id="455" r:id="rId22"/>
    <p:sldId id="483" r:id="rId23"/>
    <p:sldId id="477" r:id="rId24"/>
    <p:sldId id="484" r:id="rId25"/>
    <p:sldId id="478" r:id="rId26"/>
    <p:sldId id="485" r:id="rId27"/>
    <p:sldId id="480" r:id="rId28"/>
    <p:sldId id="486" r:id="rId29"/>
    <p:sldId id="481" r:id="rId30"/>
    <p:sldId id="487" r:id="rId31"/>
    <p:sldId id="479" r:id="rId32"/>
    <p:sldId id="488" r:id="rId33"/>
    <p:sldId id="482" r:id="rId34"/>
    <p:sldId id="489" r:id="rId35"/>
    <p:sldId id="476" r:id="rId36"/>
    <p:sldId id="456" r:id="rId37"/>
    <p:sldId id="457" r:id="rId38"/>
    <p:sldId id="471" r:id="rId39"/>
    <p:sldId id="470" r:id="rId40"/>
    <p:sldId id="465" r:id="rId41"/>
    <p:sldId id="466" r:id="rId42"/>
    <p:sldId id="467" r:id="rId43"/>
    <p:sldId id="468" r:id="rId44"/>
    <p:sldId id="458" r:id="rId45"/>
    <p:sldId id="401" r:id="rId46"/>
    <p:sldId id="400" r:id="rId47"/>
    <p:sldId id="459" r:id="rId48"/>
    <p:sldId id="460" r:id="rId49"/>
    <p:sldId id="461" r:id="rId50"/>
    <p:sldId id="462" r:id="rId51"/>
    <p:sldId id="408" r:id="rId52"/>
    <p:sldId id="409" r:id="rId53"/>
    <p:sldId id="410" r:id="rId54"/>
    <p:sldId id="411" r:id="rId55"/>
    <p:sldId id="420" r:id="rId56"/>
    <p:sldId id="472" r:id="rId57"/>
    <p:sldId id="490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98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3.xml"/><Relationship Id="rId3" Type="http://schemas.openxmlformats.org/officeDocument/2006/relationships/slide" Target="slides/slide7.xml"/><Relationship Id="rId7" Type="http://schemas.openxmlformats.org/officeDocument/2006/relationships/slide" Target="slides/slide18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7.xml"/><Relationship Id="rId11" Type="http://schemas.openxmlformats.org/officeDocument/2006/relationships/slide" Target="slides/slide54.xml"/><Relationship Id="rId5" Type="http://schemas.openxmlformats.org/officeDocument/2006/relationships/slide" Target="slides/slide15.xml"/><Relationship Id="rId10" Type="http://schemas.openxmlformats.org/officeDocument/2006/relationships/slide" Target="slides/slide53.xml"/><Relationship Id="rId4" Type="http://schemas.openxmlformats.org/officeDocument/2006/relationships/slide" Target="slides/slide10.xml"/><Relationship Id="rId9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8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81465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972F7-94ED-4067-B203-987DB52E49C5}" type="slidenum">
              <a:rPr lang="en-US" altLang="en-US" sz="24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 sz="240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407D0C-502F-47A7-BDCA-DDE4994E2141}" type="slidenum">
              <a:rPr lang="en-US" altLang="en-US" sz="24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sz="240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196E5F-62C1-4BDE-A3E8-2C7A52488E04}" type="slidenum">
              <a:rPr lang="en-US" altLang="en-US" sz="24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 sz="240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2AAA58-D549-40CE-9D04-ECD8453D61DA}" type="slidenum">
              <a:rPr lang="en-US" altLang="en-US" sz="24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240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1296F4-9580-46F2-BF83-3410B97C46F7}" type="slidenum">
              <a:rPr lang="en-US" altLang="en-US" sz="24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 sz="240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86DFCD-9DDB-4B24-9849-A56BE602BC41}" type="slidenum">
              <a:rPr lang="en-US" altLang="en-US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32813D-9588-446C-BDFC-7FF36D59D18F}" type="slidenum">
              <a:rPr lang="en-US" altLang="en-US" sz="240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 sz="240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Owner\My Documents\My Pictures\bren_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555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Documents and Settings\Owner\My Documents\My Pictures\uci\Right-facing-anteater-g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294313"/>
            <a:ext cx="23622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3975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8242-7596-4750-8795-E9A438C57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0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13" y="1143000"/>
            <a:ext cx="4191000" cy="36513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7513" y="304800"/>
            <a:ext cx="36512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FEE9-79D2-4946-80D2-0EF5E5E6A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2CBC-B1D4-41C4-9A1D-23F119243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113" y="1143000"/>
            <a:ext cx="4191000" cy="36513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7513" y="304800"/>
            <a:ext cx="36512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D707-B883-407F-B25D-B18F09F2C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039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4577B-1000-4DDD-814F-26125954C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319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A7237-1930-41A8-BEC3-2AC3AE518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49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Owner\My Documents\My Pictures\uci\Right-facing-anteater-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89550"/>
            <a:ext cx="23622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Documents and Settings\Owner\My Documents\My Pictures\bren_foo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850"/>
            <a:ext cx="91440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05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83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CE50-356C-4319-A916-974ECBE7A8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50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19063" y="355600"/>
            <a:ext cx="4267200" cy="838200"/>
            <a:chOff x="304800" y="685800"/>
            <a:chExt cx="4267200" cy="838200"/>
          </a:xfrm>
        </p:grpSpPr>
        <p:sp>
          <p:nvSpPr>
            <p:cNvPr id="5" name="Line 7"/>
            <p:cNvSpPr>
              <a:spLocks noChangeShapeType="1"/>
            </p:cNvSpPr>
            <p:nvPr userDrawn="1"/>
          </p:nvSpPr>
          <p:spPr bwMode="auto">
            <a:xfrm>
              <a:off x="304800" y="1295400"/>
              <a:ext cx="4267200" cy="0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 flipV="1">
              <a:off x="533400" y="685800"/>
              <a:ext cx="0" cy="83820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64" y="89418"/>
            <a:ext cx="8153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07" y="1058384"/>
            <a:ext cx="8686659" cy="5331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B293-184A-4D5B-AAE3-852AC1A79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827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45F6-24E5-4D15-8984-B0FEE84B8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59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19063" y="355600"/>
            <a:ext cx="4267200" cy="838200"/>
            <a:chOff x="304800" y="685800"/>
            <a:chExt cx="4267200" cy="838200"/>
          </a:xfrm>
        </p:grpSpPr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304800" y="1295400"/>
              <a:ext cx="4267200" cy="0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 flipV="1">
              <a:off x="533400" y="685800"/>
              <a:ext cx="0" cy="83820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64" y="89418"/>
            <a:ext cx="8153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208" y="964650"/>
            <a:ext cx="4147592" cy="5359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7880"/>
            <a:ext cx="4038600" cy="5359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CB73-B8DD-4A27-A641-BCF5C5F00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0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9063" y="355600"/>
            <a:ext cx="4267200" cy="838200"/>
            <a:chOff x="304800" y="685800"/>
            <a:chExt cx="4267200" cy="838200"/>
          </a:xfrm>
        </p:grpSpPr>
        <p:sp>
          <p:nvSpPr>
            <p:cNvPr id="8" name="Line 7"/>
            <p:cNvSpPr>
              <a:spLocks noChangeShapeType="1"/>
            </p:cNvSpPr>
            <p:nvPr userDrawn="1"/>
          </p:nvSpPr>
          <p:spPr bwMode="auto">
            <a:xfrm>
              <a:off x="304800" y="1295400"/>
              <a:ext cx="4267200" cy="0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 userDrawn="1"/>
          </p:nvSpPr>
          <p:spPr bwMode="auto">
            <a:xfrm flipV="1">
              <a:off x="533400" y="685800"/>
              <a:ext cx="0" cy="83820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64" y="89418"/>
            <a:ext cx="815340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268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6334"/>
            <a:ext cx="4040188" cy="461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268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46334"/>
            <a:ext cx="4041775" cy="461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C7D2-3785-4766-8513-6C9E6B35D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57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13" y="1143000"/>
            <a:ext cx="4191000" cy="36513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7513" y="304800"/>
            <a:ext cx="36512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213A-0622-42CB-8B89-EA71B59E6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094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9063" y="355600"/>
            <a:ext cx="4267200" cy="838200"/>
            <a:chOff x="304800" y="685800"/>
            <a:chExt cx="4267200" cy="838200"/>
          </a:xfrm>
        </p:grpSpPr>
        <p:sp>
          <p:nvSpPr>
            <p:cNvPr id="4" name="Line 7"/>
            <p:cNvSpPr>
              <a:spLocks noChangeShapeType="1"/>
            </p:cNvSpPr>
            <p:nvPr userDrawn="1"/>
          </p:nvSpPr>
          <p:spPr bwMode="auto">
            <a:xfrm>
              <a:off x="304800" y="1295400"/>
              <a:ext cx="4267200" cy="0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" name="Line 8"/>
            <p:cNvSpPr>
              <a:spLocks noChangeShapeType="1"/>
            </p:cNvSpPr>
            <p:nvPr userDrawn="1"/>
          </p:nvSpPr>
          <p:spPr bwMode="auto">
            <a:xfrm flipV="1">
              <a:off x="533400" y="685800"/>
              <a:ext cx="0" cy="83820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36" y="89418"/>
            <a:ext cx="8153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FDEC-98A4-4540-9251-12621F8DA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567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A9D9-E86A-4B9C-80A9-42F750F17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89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090-ED24-4069-8199-1515B82B9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03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D9BA-4C16-47E9-9D07-90C7F3C53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601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19063" y="355600"/>
            <a:ext cx="4267200" cy="838200"/>
            <a:chOff x="304800" y="685800"/>
            <a:chExt cx="4267200" cy="838200"/>
          </a:xfrm>
        </p:grpSpPr>
        <p:sp>
          <p:nvSpPr>
            <p:cNvPr id="5" name="Line 7"/>
            <p:cNvSpPr>
              <a:spLocks noChangeShapeType="1"/>
            </p:cNvSpPr>
            <p:nvPr userDrawn="1"/>
          </p:nvSpPr>
          <p:spPr bwMode="auto">
            <a:xfrm>
              <a:off x="304800" y="1295400"/>
              <a:ext cx="4267200" cy="0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 flipV="1">
              <a:off x="533400" y="685800"/>
              <a:ext cx="0" cy="83820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36" y="89418"/>
            <a:ext cx="8153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10180"/>
            <a:ext cx="8153400" cy="51482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9A88-1C8E-4F5F-A665-017A814A7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20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DAA3-72A0-438E-88AA-2EC73CAAF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80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Owner\My Documents\My Pictures\bren_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Documents and Settings\Owner\My Documents\My Pictures\uci\Right-facing-anteater-g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20713"/>
            <a:ext cx="23622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BCCF-2ECA-45AB-85B7-3D52DA8D4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08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113" y="1143000"/>
            <a:ext cx="4191000" cy="36513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7513" y="304800"/>
            <a:ext cx="36512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2F33-A7B6-4C7E-9755-83DBD5373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3" y="1143000"/>
            <a:ext cx="4191000" cy="36513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513" y="304800"/>
            <a:ext cx="36512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0B054-4D99-44D1-AC94-42416022D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24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113" y="1143000"/>
            <a:ext cx="4191000" cy="36513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7513" y="304800"/>
            <a:ext cx="36512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BD05-2489-4B08-93E0-2C27B51A1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5E20-3A4E-499F-8458-D715D67BC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63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8143-E608-4B5D-B26B-6DD8EAC65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3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29D5-1753-4286-8087-AE1163509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35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E8340D-E967-4EE0-9919-6E0B4D0AC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01" r:id="rId7"/>
    <p:sldLayoutId id="2147484202" r:id="rId8"/>
    <p:sldLayoutId id="2147484203" r:id="rId9"/>
    <p:sldLayoutId id="2147484216" r:id="rId10"/>
    <p:sldLayoutId id="2147484204" r:id="rId11"/>
    <p:sldLayoutId id="2147484217" r:id="rId12"/>
    <p:sldLayoutId id="2147484218" r:id="rId13"/>
    <p:sldLayoutId id="214748421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0"/>
            <a:ext cx="81534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81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81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81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47A404-F139-46D7-B9D4-D529C4164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05" r:id="rId3"/>
    <p:sldLayoutId id="2147484222" r:id="rId4"/>
    <p:sldLayoutId id="2147484223" r:id="rId5"/>
    <p:sldLayoutId id="2147484224" r:id="rId6"/>
    <p:sldLayoutId id="2147484206" r:id="rId7"/>
    <p:sldLayoutId id="2147484207" r:id="rId8"/>
    <p:sldLayoutId id="2147484208" r:id="rId9"/>
    <p:sldLayoutId id="2147484225" r:id="rId10"/>
    <p:sldLayoutId id="214748420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Heuristic search, A*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CS271P, </a:t>
            </a:r>
            <a:r>
              <a:rPr lang="en-US" dirty="0" smtClean="0">
                <a:ea typeface="+mn-ea"/>
                <a:cs typeface="+mn-cs"/>
              </a:rPr>
              <a:t>Winter 2018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Introduction to Artificial Intelligence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Prof. Richard Lathrop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553200" y="5638800"/>
            <a:ext cx="2443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0504D"/>
                </a:solidFill>
                <a:latin typeface="Arial" pitchFamily="34" charset="0"/>
              </a:rPr>
              <a:t>Reading: R&amp;N 3.5-3.7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Greedy best-first search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(sometimes just called “best-first”)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h(n) = estimate of cost from n to goal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Ex: h(n) = straight line distance from n to Bucharest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Greedy best-first search expands the node that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appears</a:t>
            </a:r>
            <a:r>
              <a:rPr lang="en-US" altLang="en-US" smtClean="0">
                <a:ea typeface="ＭＳ Ｐゴシック" pitchFamily="34" charset="-128"/>
              </a:rPr>
              <a:t> to be closest to goal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Priority queue sort function = h(n)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0"/>
          <p:cNvGrpSpPr>
            <a:grpSpLocks/>
          </p:cNvGrpSpPr>
          <p:nvPr/>
        </p:nvGrpSpPr>
        <p:grpSpPr bwMode="auto">
          <a:xfrm>
            <a:off x="-58738" y="3763963"/>
            <a:ext cx="5241926" cy="3035300"/>
            <a:chOff x="-81174" y="1217613"/>
            <a:chExt cx="9288061" cy="5377681"/>
          </a:xfrm>
        </p:grpSpPr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cxnSpLocks noChangeShapeType="1"/>
              <a:stCxn id="104" idx="0"/>
              <a:endCxn id="103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03" idx="0"/>
              <a:endCxn id="102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04" idx="3"/>
              <a:endCxn id="106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09" idx="0"/>
              <a:endCxn id="106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06" idx="3"/>
              <a:endCxn id="108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0"/>
              <a:endCxn id="104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3"/>
              <a:endCxn id="107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19" idx="0"/>
              <a:endCxn id="107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18" idx="0"/>
              <a:endCxn id="119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21" idx="1"/>
              <a:endCxn id="118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21" idx="0"/>
              <a:endCxn id="109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20" idx="1"/>
              <a:endCxn id="109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21" idx="3"/>
              <a:endCxn id="120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13" idx="1"/>
              <a:endCxn id="120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36"/>
            <p:cNvCxnSpPr>
              <a:cxnSpLocks noChangeShapeType="1"/>
              <a:stCxn id="113" idx="0"/>
              <a:endCxn id="108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37"/>
            <p:cNvCxnSpPr>
              <a:cxnSpLocks noChangeShapeType="1"/>
              <a:stCxn id="115" idx="0"/>
              <a:endCxn id="113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38"/>
            <p:cNvCxnSpPr>
              <a:cxnSpLocks noChangeShapeType="1"/>
              <a:stCxn id="113" idx="3"/>
              <a:endCxn id="112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39"/>
            <p:cNvCxnSpPr>
              <a:cxnSpLocks noChangeShapeType="1"/>
              <a:stCxn id="110" idx="1"/>
              <a:endCxn id="111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40"/>
            <p:cNvCxnSpPr>
              <a:cxnSpLocks noChangeShapeType="1"/>
              <a:stCxn id="114" idx="0"/>
              <a:endCxn id="110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41"/>
            <p:cNvCxnSpPr>
              <a:cxnSpLocks noChangeShapeType="1"/>
              <a:stCxn id="112" idx="0"/>
              <a:endCxn id="114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42"/>
            <p:cNvCxnSpPr>
              <a:cxnSpLocks noChangeShapeType="1"/>
              <a:stCxn id="112" idx="3"/>
              <a:endCxn id="116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43"/>
            <p:cNvCxnSpPr>
              <a:cxnSpLocks noChangeShapeType="1"/>
              <a:stCxn id="117" idx="0"/>
              <a:endCxn id="116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51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29752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29753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29754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29755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29756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29757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29758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29759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29760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29761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29762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29763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29764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29765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29766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29767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29768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29769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29770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29771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29772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29773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29774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29775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29776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29777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29778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29779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29780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29781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29782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29783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29784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29785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29786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29787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29788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29789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29790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29791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29792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795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29699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Example: GBFS for Romania</a:t>
            </a:r>
          </a:p>
        </p:txBody>
      </p:sp>
      <p:sp>
        <p:nvSpPr>
          <p:cNvPr id="29700" name="TextBox 92"/>
          <p:cNvSpPr txBox="1">
            <a:spLocks noChangeArrowheads="1"/>
          </p:cNvSpPr>
          <p:nvPr/>
        </p:nvSpPr>
        <p:spPr bwMode="auto">
          <a:xfrm>
            <a:off x="7010400" y="2241550"/>
            <a:ext cx="255428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u="sng">
                <a:latin typeface="Arial" pitchFamily="34" charset="0"/>
              </a:rPr>
              <a:t>Straight-line dist to goal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Arad	         366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Bucharest	             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Craiova	         160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Drobeta	         242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Eforie	         161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Fagaras	         176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Giurgiu	           77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Hirsova 	         151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Iasi	         226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Lugoj	         244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Mehadia	         241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Neamt	         234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Oradea	         380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Pitesti	         100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Rimnicu Vilcea    193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Sibiu	         253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Timisoara	         329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Urziceni	           80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Vaslui	         199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Zerind	         374</a:t>
            </a:r>
          </a:p>
        </p:txBody>
      </p:sp>
      <p:pic>
        <p:nvPicPr>
          <p:cNvPr id="94" name="Picture 4" descr="greedy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6963"/>
            <a:ext cx="661511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" descr="greedy-progress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6963"/>
            <a:ext cx="661511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4" descr="greedy-progress0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6963"/>
            <a:ext cx="661511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" descr="greedy-progress0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6963"/>
            <a:ext cx="661511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>
            <a:off x="609600" y="4648200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>
            <a:off x="1617663" y="4945063"/>
            <a:ext cx="766762" cy="6191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 flipH="1" flipV="1">
            <a:off x="2501900" y="5006975"/>
            <a:ext cx="766763" cy="10271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00"/>
          <p:cNvGrpSpPr>
            <a:grpSpLocks/>
          </p:cNvGrpSpPr>
          <p:nvPr/>
        </p:nvGrpSpPr>
        <p:grpSpPr bwMode="auto">
          <a:xfrm>
            <a:off x="-58738" y="3763963"/>
            <a:ext cx="5241926" cy="3035300"/>
            <a:chOff x="-81174" y="1217613"/>
            <a:chExt cx="9288061" cy="5377681"/>
          </a:xfrm>
        </p:grpSpPr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cxnSpLocks noChangeShapeType="1"/>
              <a:stCxn id="104" idx="0"/>
              <a:endCxn id="103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03" idx="0"/>
              <a:endCxn id="102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04" idx="3"/>
              <a:endCxn id="106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09" idx="0"/>
              <a:endCxn id="106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06" idx="3"/>
              <a:endCxn id="108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0"/>
              <a:endCxn id="104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3"/>
              <a:endCxn id="107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19" idx="0"/>
              <a:endCxn id="107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18" idx="0"/>
              <a:endCxn id="119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21" idx="1"/>
              <a:endCxn id="118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21" idx="0"/>
              <a:endCxn id="109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20" idx="1"/>
              <a:endCxn id="109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21" idx="3"/>
              <a:endCxn id="120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13" idx="1"/>
              <a:endCxn id="120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36"/>
            <p:cNvCxnSpPr>
              <a:cxnSpLocks noChangeShapeType="1"/>
              <a:stCxn id="113" idx="0"/>
              <a:endCxn id="108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37"/>
            <p:cNvCxnSpPr>
              <a:cxnSpLocks noChangeShapeType="1"/>
              <a:stCxn id="115" idx="0"/>
              <a:endCxn id="113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38"/>
            <p:cNvCxnSpPr>
              <a:cxnSpLocks noChangeShapeType="1"/>
              <a:stCxn id="113" idx="3"/>
              <a:endCxn id="112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39"/>
            <p:cNvCxnSpPr>
              <a:cxnSpLocks noChangeShapeType="1"/>
              <a:stCxn id="110" idx="1"/>
              <a:endCxn id="111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40"/>
            <p:cNvCxnSpPr>
              <a:cxnSpLocks noChangeShapeType="1"/>
              <a:stCxn id="114" idx="0"/>
              <a:endCxn id="110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41"/>
            <p:cNvCxnSpPr>
              <a:cxnSpLocks noChangeShapeType="1"/>
              <a:stCxn id="112" idx="0"/>
              <a:endCxn id="114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42"/>
            <p:cNvCxnSpPr>
              <a:cxnSpLocks noChangeShapeType="1"/>
              <a:stCxn id="112" idx="3"/>
              <a:endCxn id="116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43"/>
            <p:cNvCxnSpPr>
              <a:cxnSpLocks noChangeShapeType="1"/>
              <a:stCxn id="117" idx="0"/>
              <a:endCxn id="116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73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30774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30775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30776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30777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30778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30779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30780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30781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30782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30783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30784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30785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30786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30787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30788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30789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30790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30791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30792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30793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30794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30795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30796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30797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30798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30799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30800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30801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30802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30803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30804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30805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30806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30807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30808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30809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30810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30811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30812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30813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30814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817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30723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Example: GBFS for Romania</a:t>
            </a:r>
          </a:p>
        </p:txBody>
      </p:sp>
      <p:sp>
        <p:nvSpPr>
          <p:cNvPr id="30724" name="TextBox 92"/>
          <p:cNvSpPr txBox="1">
            <a:spLocks noChangeArrowheads="1"/>
          </p:cNvSpPr>
          <p:nvPr/>
        </p:nvSpPr>
        <p:spPr bwMode="auto">
          <a:xfrm>
            <a:off x="7010400" y="2241550"/>
            <a:ext cx="255428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u="sng">
                <a:latin typeface="Arial" pitchFamily="34" charset="0"/>
              </a:rPr>
              <a:t>Straight-line dist to goal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Arad	         366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Bucharest	             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Craiova	         160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Drobeta	         242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Eforie	         161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Fagaras	         176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Giurgiu	           77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Hirsova 	         151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Iasi	         226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Lugoj	         244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Mehadia	         241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Neamt	         234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Oradea	         380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Pitesti	         100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Rimnicu Vilcea    193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Sibiu	         253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Timisoara	         329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Urziceni	           80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Vaslui	         199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Zerind	         374</a:t>
            </a:r>
          </a:p>
        </p:txBody>
      </p: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>
            <a:off x="609600" y="4648200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98"/>
          <p:cNvCxnSpPr>
            <a:cxnSpLocks noChangeShapeType="1"/>
            <a:stCxn id="106" idx="1"/>
            <a:endCxn id="30803" idx="1"/>
          </p:cNvCxnSpPr>
          <p:nvPr/>
        </p:nvCxnSpPr>
        <p:spPr bwMode="auto">
          <a:xfrm>
            <a:off x="1477963" y="4953000"/>
            <a:ext cx="241300" cy="3016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99"/>
          <p:cNvCxnSpPr>
            <a:cxnSpLocks noChangeShapeType="1"/>
            <a:stCxn id="113" idx="1"/>
            <a:endCxn id="120" idx="3"/>
          </p:cNvCxnSpPr>
          <p:nvPr/>
        </p:nvCxnSpPr>
        <p:spPr bwMode="auto">
          <a:xfrm flipH="1" flipV="1">
            <a:off x="2605088" y="5748338"/>
            <a:ext cx="581025" cy="3508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Straight Connector 189"/>
          <p:cNvCxnSpPr>
            <a:cxnSpLocks noChangeShapeType="1"/>
          </p:cNvCxnSpPr>
          <p:nvPr/>
        </p:nvCxnSpPr>
        <p:spPr bwMode="auto">
          <a:xfrm flipH="1" flipV="1">
            <a:off x="1828800" y="5334000"/>
            <a:ext cx="741363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838200" y="1752600"/>
            <a:ext cx="3195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latin typeface="Arial" pitchFamily="34" charset="0"/>
              </a:rPr>
              <a:t>GBFS path:  </a:t>
            </a:r>
            <a:r>
              <a:rPr lang="en-US" altLang="en-US" sz="2400" dirty="0">
                <a:latin typeface="Arial" pitchFamily="34" charset="0"/>
              </a:rPr>
              <a:t>450km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Arial" pitchFamily="34" charset="0"/>
              </a:rPr>
              <a:t>Optimal path:  418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Greedy best-first search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With tree-search, will become stuck in this loop: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Order of node expansion:  S A D S A D S A D </a:t>
            </a:r>
            <a:r>
              <a:rPr lang="is-IS" altLang="en-US" sz="2400" smtClean="0">
                <a:ea typeface="ＭＳ Ｐゴシック" pitchFamily="34" charset="-128"/>
              </a:rPr>
              <a:t>…</a:t>
            </a:r>
          </a:p>
          <a:p>
            <a:pPr lvl="1" eaLnBrk="1" hangingPunct="1"/>
            <a:r>
              <a:rPr lang="is-IS" altLang="en-US" sz="2400" smtClean="0">
                <a:ea typeface="ＭＳ Ｐゴシック" pitchFamily="34" charset="-128"/>
              </a:rPr>
              <a:t>Path found: none</a:t>
            </a:r>
          </a:p>
          <a:p>
            <a:pPr lvl="1" eaLnBrk="1" hangingPunct="1"/>
            <a:r>
              <a:rPr lang="is-IS" altLang="en-US" sz="2400" smtClean="0">
                <a:ea typeface="ＭＳ Ｐゴシック" pitchFamily="34" charset="-128"/>
              </a:rPr>
              <a:t>Cost of path found: none</a:t>
            </a:r>
            <a:endParaRPr lang="en-US" altLang="en-US" sz="2400" smtClean="0">
              <a:ea typeface="ＭＳ Ｐゴシック" pitchFamily="34" charset="-128"/>
            </a:endParaRPr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1797050" y="3563938"/>
            <a:ext cx="5737225" cy="3598862"/>
            <a:chOff x="2057399" y="2667000"/>
            <a:chExt cx="5216434" cy="3272045"/>
          </a:xfrm>
        </p:grpSpPr>
        <p:sp>
          <p:nvSpPr>
            <p:cNvPr id="5" name="Oval 4"/>
            <p:cNvSpPr/>
            <p:nvPr/>
          </p:nvSpPr>
          <p:spPr>
            <a:xfrm>
              <a:off x="4420239" y="4048273"/>
              <a:ext cx="456113" cy="45753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666512" y="2667000"/>
              <a:ext cx="457557" cy="4575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96380" y="5064383"/>
              <a:ext cx="456113" cy="457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420239" y="2667000"/>
              <a:ext cx="456113" cy="4575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666512" y="4048273"/>
              <a:ext cx="457557" cy="45753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72522" y="4048273"/>
              <a:ext cx="457556" cy="45753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11" name="Straight Arrow Connector 10"/>
            <p:cNvCxnSpPr>
              <a:stCxn id="8" idx="5"/>
              <a:endCxn id="10" idx="1"/>
            </p:cNvCxnSpPr>
            <p:nvPr/>
          </p:nvCxnSpPr>
          <p:spPr>
            <a:xfrm>
              <a:off x="4809956" y="3056701"/>
              <a:ext cx="1428962" cy="10579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H="1">
              <a:off x="5752493" y="4437974"/>
              <a:ext cx="486425" cy="6393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5"/>
            </p:cNvCxnSpPr>
            <p:nvPr/>
          </p:nvCxnSpPr>
          <p:spPr>
            <a:xfrm>
              <a:off x="4809956" y="4437974"/>
              <a:ext cx="486424" cy="6393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6"/>
              <a:endCxn id="8" idx="2"/>
            </p:cNvCxnSpPr>
            <p:nvPr/>
          </p:nvCxnSpPr>
          <p:spPr>
            <a:xfrm>
              <a:off x="3124069" y="2895047"/>
              <a:ext cx="129617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0"/>
              <a:endCxn id="6" idx="4"/>
            </p:cNvCxnSpPr>
            <p:nvPr/>
          </p:nvCxnSpPr>
          <p:spPr>
            <a:xfrm flipV="1">
              <a:off x="2896013" y="3124537"/>
              <a:ext cx="0" cy="9237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3"/>
              <a:endCxn id="9" idx="7"/>
            </p:cNvCxnSpPr>
            <p:nvPr/>
          </p:nvCxnSpPr>
          <p:spPr>
            <a:xfrm flipH="1">
              <a:off x="3057673" y="3056701"/>
              <a:ext cx="1428962" cy="10579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4"/>
              <a:endCxn id="5" idx="0"/>
            </p:cNvCxnSpPr>
            <p:nvPr/>
          </p:nvCxnSpPr>
          <p:spPr>
            <a:xfrm>
              <a:off x="4648296" y="3124537"/>
              <a:ext cx="0" cy="9237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057399" y="2710300"/>
              <a:ext cx="609113" cy="831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ea typeface="ＭＳ Ｐゴシック" charset="0"/>
                </a:rPr>
                <a:t>h=5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399" y="4068480"/>
              <a:ext cx="609113" cy="831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ea typeface="ＭＳ Ｐゴシック" charset="0"/>
                </a:rPr>
                <a:t>h=7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76352" y="2710300"/>
              <a:ext cx="610556" cy="831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ea typeface="ＭＳ Ｐゴシック" charset="0"/>
                </a:rPr>
                <a:t>h=6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6352" y="4091573"/>
              <a:ext cx="610556" cy="831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ea typeface="ＭＳ Ｐゴシック" charset="0"/>
                </a:rPr>
                <a:t>h=8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64720" y="4091573"/>
              <a:ext cx="609113" cy="831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ea typeface="ＭＳ Ｐゴシック" charset="0"/>
                </a:rPr>
                <a:t>h=9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65484" y="5107683"/>
              <a:ext cx="609113" cy="8313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ea typeface="ＭＳ Ｐゴシック" charset="0"/>
                </a:rPr>
                <a:t>h=0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76935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Properties of greedy best-first search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C0504D"/>
                </a:solidFill>
                <a:ea typeface="ＭＳ Ｐゴシック" pitchFamily="34" charset="-128"/>
              </a:rPr>
              <a:t>Complete?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Tree version can get stuck in loops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Graph version is complete in finite spaces</a:t>
            </a:r>
          </a:p>
          <a:p>
            <a:pPr eaLnBrk="1" hangingPunct="1"/>
            <a:r>
              <a:rPr lang="en-US" altLang="en-US" sz="2800" dirty="0" smtClean="0">
                <a:solidFill>
                  <a:srgbClr val="C0504D"/>
                </a:solidFill>
                <a:ea typeface="ＭＳ Ｐゴシック" pitchFamily="34" charset="-128"/>
              </a:rPr>
              <a:t>Time?</a:t>
            </a:r>
            <a:r>
              <a:rPr lang="en-US" altLang="en-US" sz="2800" dirty="0" smtClean="0">
                <a:ea typeface="ＭＳ Ｐゴシック" pitchFamily="34" charset="-128"/>
              </a:rPr>
              <a:t>   O(</a:t>
            </a:r>
            <a:r>
              <a:rPr lang="en-US" altLang="en-US" sz="2800" dirty="0" err="1" smtClean="0">
                <a:ea typeface="ＭＳ Ｐゴシック" pitchFamily="34" charset="-128"/>
              </a:rPr>
              <a:t>b</a:t>
            </a:r>
            <a:r>
              <a:rPr lang="en-US" altLang="en-US" sz="2800" baseline="30000" dirty="0" err="1" smtClean="0">
                <a:ea typeface="ＭＳ Ｐゴシック" pitchFamily="34" charset="-128"/>
              </a:rPr>
              <a:t>m</a:t>
            </a:r>
            <a:r>
              <a:rPr lang="en-US" altLang="en-US" sz="2800" dirty="0" smtClean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A good heuristic can give dramatic improvement</a:t>
            </a:r>
          </a:p>
          <a:p>
            <a:pPr eaLnBrk="1" hangingPunct="1"/>
            <a:r>
              <a:rPr lang="en-US" altLang="en-US" sz="2800" dirty="0" smtClean="0">
                <a:solidFill>
                  <a:srgbClr val="C0504D"/>
                </a:solidFill>
                <a:ea typeface="ＭＳ Ｐゴシック" pitchFamily="34" charset="-128"/>
              </a:rPr>
              <a:t>Space?</a:t>
            </a:r>
            <a:r>
              <a:rPr lang="en-US" altLang="en-US" sz="2800" dirty="0" smtClean="0">
                <a:ea typeface="ＭＳ Ｐゴシック" pitchFamily="34" charset="-128"/>
              </a:rPr>
              <a:t>   O(</a:t>
            </a:r>
            <a:r>
              <a:rPr lang="en-US" altLang="en-US" sz="2800" dirty="0" err="1" smtClean="0">
                <a:ea typeface="ＭＳ Ｐゴシック" pitchFamily="34" charset="-128"/>
              </a:rPr>
              <a:t>b</a:t>
            </a:r>
            <a:r>
              <a:rPr lang="en-US" altLang="en-US" sz="2800" baseline="30000" dirty="0" err="1" smtClean="0">
                <a:ea typeface="ＭＳ Ｐゴシック" pitchFamily="34" charset="-128"/>
              </a:rPr>
              <a:t>m</a:t>
            </a:r>
            <a:r>
              <a:rPr lang="en-US" altLang="en-US" sz="2800" dirty="0" smtClean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Keeps all nodes in memory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Optimal?</a:t>
            </a:r>
            <a:r>
              <a:rPr lang="en-US" altLang="en-US" sz="2800" dirty="0" smtClean="0">
                <a:ea typeface="ＭＳ Ｐゴシック" pitchFamily="34" charset="-128"/>
              </a:rPr>
              <a:t>  No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Example: 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solidFill>
                  <a:schemeClr val="accent1"/>
                </a:solidFill>
                <a:ea typeface="ＭＳ Ｐゴシック" pitchFamily="34" charset="-128"/>
              </a:rPr>
              <a:t>	</a:t>
            </a:r>
            <a:r>
              <a:rPr lang="en-US" altLang="en-US" sz="2400" dirty="0" smtClean="0">
                <a:solidFill>
                  <a:schemeClr val="accent1"/>
                </a:solidFill>
                <a:ea typeface="ＭＳ Ｐゴシック" pitchFamily="34" charset="-128"/>
              </a:rPr>
              <a:t>Arad – Sibiu – </a:t>
            </a:r>
            <a:r>
              <a:rPr lang="en-US" altLang="en-US" sz="2400" dirty="0" err="1" smtClean="0">
                <a:solidFill>
                  <a:schemeClr val="accent1"/>
                </a:solidFill>
                <a:ea typeface="ＭＳ Ｐゴシック" pitchFamily="34" charset="-128"/>
              </a:rPr>
              <a:t>Rimnicu</a:t>
            </a:r>
            <a:r>
              <a:rPr lang="en-US" altLang="en-US" sz="2400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 err="1" smtClean="0">
                <a:solidFill>
                  <a:schemeClr val="accent1"/>
                </a:solidFill>
                <a:ea typeface="ＭＳ Ｐゴシック" pitchFamily="34" charset="-128"/>
              </a:rPr>
              <a:t>Vilcea</a:t>
            </a:r>
            <a:r>
              <a:rPr lang="en-US" altLang="en-US" sz="2400" dirty="0" smtClean="0">
                <a:solidFill>
                  <a:schemeClr val="accent1"/>
                </a:solidFill>
                <a:ea typeface="ＭＳ Ｐゴシック" pitchFamily="34" charset="-128"/>
              </a:rPr>
              <a:t> – Pitesti – Bucharest is </a:t>
            </a:r>
            <a:r>
              <a:rPr lang="en-US" altLang="en-US" sz="2400" dirty="0" smtClean="0">
                <a:ea typeface="ＭＳ Ｐゴシック" pitchFamily="34" charset="-128"/>
              </a:rPr>
              <a:t>shorter!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</a:t>
            </a:r>
            <a:r>
              <a:rPr lang="en-US" altLang="en-US" baseline="30000" dirty="0" smtClean="0">
                <a:ea typeface="ＭＳ Ｐゴシック" pitchFamily="34" charset="-128"/>
              </a:rPr>
              <a:t>*</a:t>
            </a:r>
            <a:r>
              <a:rPr lang="en-US" altLang="en-US" dirty="0" smtClean="0">
                <a:ea typeface="ＭＳ Ｐゴシック" pitchFamily="34" charset="-128"/>
              </a:rPr>
              <a:t> 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058863"/>
            <a:ext cx="8796337" cy="53308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Idea: avoid expanding paths that are already </a:t>
            </a:r>
            <a:r>
              <a:rPr lang="en-US" sz="2800" dirty="0" smtClean="0">
                <a:ea typeface="+mn-ea"/>
                <a:cs typeface="+mn-cs"/>
              </a:rPr>
              <a:t>expensive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u="sng" dirty="0" smtClean="0">
                <a:solidFill>
                  <a:srgbClr val="FF0000"/>
                </a:solidFill>
                <a:ea typeface="+mn-ea"/>
              </a:rPr>
              <a:t>Generally the preferred (simple) heuristic search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Optimal if heuristic is: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ea typeface="+mn-ea"/>
              </a:rPr>
              <a:t>	</a:t>
            </a:r>
            <a:r>
              <a:rPr lang="en-US" sz="2400" dirty="0" smtClean="0">
                <a:ea typeface="+mn-ea"/>
              </a:rPr>
              <a:t>admissible (tree search) / consistent (graph search)</a:t>
            </a:r>
            <a:endParaRPr lang="en-US" sz="2400" dirty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Evaluation function </a:t>
            </a:r>
            <a:r>
              <a:rPr lang="en-US" sz="2800" i="1" dirty="0">
                <a:ea typeface="+mn-ea"/>
                <a:cs typeface="+mn-cs"/>
              </a:rPr>
              <a:t>f(n) = g(n) + h(n)</a:t>
            </a:r>
            <a:endParaRPr lang="en-US" sz="2800" dirty="0">
              <a:ea typeface="+mn-ea"/>
              <a:cs typeface="+mn-cs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i="1" dirty="0" smtClean="0">
                <a:ea typeface="+mn-ea"/>
              </a:rPr>
              <a:t>g</a:t>
            </a:r>
            <a:r>
              <a:rPr lang="en-US" sz="2400" i="1" dirty="0">
                <a:ea typeface="+mn-ea"/>
              </a:rPr>
              <a:t>(n) </a:t>
            </a:r>
            <a:r>
              <a:rPr lang="en-US" sz="2400" dirty="0">
                <a:ea typeface="+mn-ea"/>
              </a:rPr>
              <a:t>= cost so far to reach </a:t>
            </a:r>
            <a:r>
              <a:rPr lang="en-US" sz="2400" i="1" dirty="0">
                <a:ea typeface="+mn-ea"/>
              </a:rPr>
              <a:t>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i="1" dirty="0" smtClean="0">
                <a:ea typeface="+mn-ea"/>
              </a:rPr>
              <a:t>h</a:t>
            </a:r>
            <a:r>
              <a:rPr lang="en-US" sz="2400" i="1" dirty="0">
                <a:ea typeface="+mn-ea"/>
              </a:rPr>
              <a:t>(n)</a:t>
            </a:r>
            <a:r>
              <a:rPr lang="en-US" sz="2400" dirty="0">
                <a:ea typeface="+mn-ea"/>
              </a:rPr>
              <a:t> = estimated cost from </a:t>
            </a:r>
            <a:r>
              <a:rPr lang="en-US" sz="2400" i="1" dirty="0">
                <a:ea typeface="+mn-ea"/>
              </a:rPr>
              <a:t>n</a:t>
            </a:r>
            <a:r>
              <a:rPr lang="en-US" sz="2400" dirty="0">
                <a:ea typeface="+mn-ea"/>
              </a:rPr>
              <a:t> to goal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i="1" dirty="0" smtClean="0">
                <a:ea typeface="+mn-ea"/>
              </a:rPr>
              <a:t>f</a:t>
            </a:r>
            <a:r>
              <a:rPr lang="en-US" sz="2400" i="1" dirty="0">
                <a:ea typeface="+mn-ea"/>
              </a:rPr>
              <a:t>(n) </a:t>
            </a:r>
            <a:r>
              <a:rPr lang="en-US" sz="2400" dirty="0" smtClean="0">
                <a:ea typeface="+mn-ea"/>
              </a:rPr>
              <a:t>= </a:t>
            </a:r>
            <a:r>
              <a:rPr lang="en-US" sz="2400" i="1" dirty="0">
                <a:ea typeface="+mn-ea"/>
              </a:rPr>
              <a:t>g(n</a:t>
            </a:r>
            <a:r>
              <a:rPr lang="en-US" sz="2400" i="1" dirty="0" smtClean="0">
                <a:ea typeface="+mn-ea"/>
              </a:rPr>
              <a:t>)+h(n) =</a:t>
            </a:r>
            <a:r>
              <a:rPr lang="en-US" sz="2400" dirty="0" smtClean="0">
                <a:ea typeface="+mn-ea"/>
              </a:rPr>
              <a:t> </a:t>
            </a:r>
            <a:r>
              <a:rPr lang="en-US" sz="2400" dirty="0">
                <a:ea typeface="+mn-ea"/>
              </a:rPr>
              <a:t>estimated total cost of path through </a:t>
            </a:r>
            <a:r>
              <a:rPr lang="en-US" sz="2400" i="1" dirty="0">
                <a:ea typeface="+mn-ea"/>
              </a:rPr>
              <a:t>n</a:t>
            </a:r>
            <a:r>
              <a:rPr lang="en-US" sz="2400" dirty="0">
                <a:ea typeface="+mn-ea"/>
              </a:rPr>
              <a:t> to </a:t>
            </a:r>
            <a:r>
              <a:rPr lang="en-US" sz="2400" dirty="0" smtClean="0">
                <a:ea typeface="+mn-ea"/>
              </a:rPr>
              <a:t>goal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sz="2400" dirty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u="sng" dirty="0" smtClean="0">
                <a:solidFill>
                  <a:srgbClr val="FF0000"/>
                </a:solidFill>
                <a:ea typeface="+mn-ea"/>
                <a:cs typeface="+mn-cs"/>
              </a:rPr>
              <a:t>A* algorithm is identical to UCS except priority queue sort function = </a:t>
            </a:r>
            <a:r>
              <a:rPr lang="en-US" sz="2800" i="1" u="sng" dirty="0">
                <a:solidFill>
                  <a:srgbClr val="FF0000"/>
                </a:solidFill>
                <a:ea typeface="+mn-ea"/>
                <a:cs typeface="+mn-cs"/>
              </a:rPr>
              <a:t>f</a:t>
            </a:r>
            <a:r>
              <a:rPr lang="en-US" sz="2800" i="1" u="sng" dirty="0" smtClean="0">
                <a:solidFill>
                  <a:srgbClr val="FF0000"/>
                </a:solidFill>
                <a:ea typeface="+mn-ea"/>
                <a:cs typeface="+mn-cs"/>
              </a:rPr>
              <a:t>(n)</a:t>
            </a:r>
            <a:endParaRPr lang="en-US" sz="2800" u="sng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Admissible heuristics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796337" cy="53308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A heuristic h(n) is </a:t>
            </a:r>
            <a:r>
              <a:rPr lang="en-US" alt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admissible</a:t>
            </a:r>
            <a:r>
              <a:rPr lang="en-US" altLang="en-US" sz="2800" dirty="0" smtClean="0">
                <a:ea typeface="ＭＳ Ｐゴシック" pitchFamily="34" charset="-128"/>
              </a:rPr>
              <a:t> if, for every node n,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					h(n) </a:t>
            </a:r>
            <a:r>
              <a:rPr lang="en-US" altLang="en-US" sz="2800" dirty="0" smtClean="0">
                <a:latin typeface="cmsy10" pitchFamily="1" charset="0"/>
                <a:ea typeface="ＭＳ Ｐゴシック" pitchFamily="34" charset="-128"/>
              </a:rPr>
              <a:t>≤</a:t>
            </a:r>
            <a:r>
              <a:rPr lang="en-US" altLang="en-US" sz="2800" dirty="0" smtClean="0">
                <a:ea typeface="ＭＳ Ｐゴシック" pitchFamily="34" charset="-128"/>
              </a:rPr>
              <a:t> h*(n)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	h*(n) = the true cost to reach the goal state from n</a:t>
            </a:r>
          </a:p>
          <a:p>
            <a:pPr lvl="2" eaLnBrk="1" hangingPunct="1"/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An admissible heuristic never overestimates the cost to reach the goal, i.e., it is never pessimistic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Ex: straight-line distance never overestimates road distance</a:t>
            </a:r>
          </a:p>
          <a:p>
            <a:pPr lvl="2" eaLnBrk="1" hangingPunct="1"/>
            <a:endParaRPr lang="en-US" altLang="en-US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Theorem: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	if </a:t>
            </a:r>
            <a:r>
              <a:rPr lang="en-US" altLang="en-US" sz="2800" i="1" dirty="0" smtClean="0">
                <a:ea typeface="ＭＳ Ｐゴシック" pitchFamily="34" charset="-128"/>
              </a:rPr>
              <a:t>h(n)</a:t>
            </a:r>
            <a:r>
              <a:rPr lang="en-US" altLang="en-US" sz="2800" dirty="0" smtClean="0">
                <a:ea typeface="ＭＳ Ｐゴシック" pitchFamily="34" charset="-128"/>
              </a:rPr>
              <a:t> is admissible, A* using Tree-Search is optimal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Example:  Admissible heuristics</a:t>
            </a:r>
          </a:p>
        </p:txBody>
      </p:sp>
      <p:pic>
        <p:nvPicPr>
          <p:cNvPr id="35843" name="Picture 1028" descr="8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08075"/>
            <a:ext cx="35194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Content Placeholder 1"/>
          <p:cNvSpPr>
            <a:spLocks noGrp="1"/>
          </p:cNvSpPr>
          <p:nvPr>
            <p:ph idx="1"/>
          </p:nvPr>
        </p:nvSpPr>
        <p:spPr>
          <a:xfrm>
            <a:off x="347663" y="1058863"/>
            <a:ext cx="8796337" cy="5799137"/>
          </a:xfrm>
        </p:spPr>
        <p:txBody>
          <a:bodyPr/>
          <a:lstStyle/>
          <a:p>
            <a:pPr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Two commonly used admissible heuristics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1</a:t>
            </a:r>
            <a:r>
              <a:rPr lang="en-US" altLang="en-US" sz="2400" dirty="0" smtClean="0">
                <a:ea typeface="ＭＳ Ｐゴシック" pitchFamily="34" charset="-128"/>
              </a:rPr>
              <a:t>: the number of misplaced tiles</a:t>
            </a:r>
          </a:p>
          <a:p>
            <a:pPr lvl="1" eaLnBrk="1" hangingPunct="1"/>
            <a:endParaRPr lang="en-US" altLang="en-US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: sum of the distances of the tiles from their goal 											(“Manhattan distance”</a:t>
            </a:r>
            <a:r>
              <a:rPr lang="en-US" altLang="ja-JP" sz="2400" dirty="0" smtClean="0">
                <a:ea typeface="ＭＳ Ｐゴシック" pitchFamily="34" charset="-128"/>
              </a:rPr>
              <a:t>)								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1520825" y="4079875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h</a:t>
            </a:r>
            <a:r>
              <a:rPr lang="en-US" altLang="en-US" sz="2000" baseline="-2500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(s) = 8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1520825" y="4913313"/>
            <a:ext cx="3203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h</a:t>
            </a:r>
            <a:r>
              <a:rPr lang="en-US" altLang="en-US" sz="2000" baseline="-2500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(s) = 3+1+2+2+2+3+3+2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         =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Consistent heuristics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058863"/>
            <a:ext cx="8686800" cy="5799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A heuristic is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consistent</a:t>
            </a:r>
            <a:r>
              <a:rPr lang="en-US" altLang="en-US" sz="2400" dirty="0" smtClean="0">
                <a:solidFill>
                  <a:srgbClr val="C0504D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(or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monotone</a:t>
            </a:r>
            <a:r>
              <a:rPr lang="en-US" altLang="en-US" sz="2400" dirty="0" smtClean="0">
                <a:ea typeface="ＭＳ Ｐゴシック" pitchFamily="34" charset="-128"/>
              </a:rPr>
              <a:t>) if for every node </a:t>
            </a:r>
            <a:r>
              <a:rPr lang="en-US" altLang="en-US" sz="2400" i="1" dirty="0" smtClean="0">
                <a:ea typeface="ＭＳ Ｐゴシック" pitchFamily="34" charset="-128"/>
              </a:rPr>
              <a:t>n</a:t>
            </a:r>
            <a:r>
              <a:rPr lang="en-US" altLang="en-US" sz="2400" dirty="0" smtClean="0">
                <a:ea typeface="ＭＳ Ｐゴシック" pitchFamily="34" charset="-128"/>
              </a:rPr>
              <a:t>, every successor </a:t>
            </a:r>
            <a:r>
              <a:rPr lang="en-US" altLang="en-US" sz="2400" i="1" dirty="0" smtClean="0">
                <a:ea typeface="ＭＳ Ｐゴシック" pitchFamily="34" charset="-128"/>
              </a:rPr>
              <a:t>n'</a:t>
            </a:r>
            <a:r>
              <a:rPr lang="en-US" altLang="en-US" sz="2400" dirty="0" smtClean="0">
                <a:ea typeface="ＭＳ Ｐゴシック" pitchFamily="34" charset="-128"/>
              </a:rPr>
              <a:t> of </a:t>
            </a:r>
            <a:r>
              <a:rPr lang="en-US" altLang="en-US" sz="2400" i="1" dirty="0" smtClean="0">
                <a:ea typeface="ＭＳ Ｐゴシック" pitchFamily="34" charset="-128"/>
              </a:rPr>
              <a:t>n</a:t>
            </a:r>
            <a:r>
              <a:rPr lang="en-US" altLang="en-US" sz="2400" dirty="0" smtClean="0">
                <a:ea typeface="ＭＳ Ｐゴシック" pitchFamily="34" charset="-128"/>
              </a:rPr>
              <a:t> generated by any action </a:t>
            </a:r>
            <a:r>
              <a:rPr lang="en-US" altLang="en-US" sz="2400" i="1" dirty="0" smtClean="0">
                <a:ea typeface="ＭＳ Ｐゴシック" pitchFamily="34" charset="-128"/>
              </a:rPr>
              <a:t>a</a:t>
            </a:r>
            <a:r>
              <a:rPr lang="en-US" altLang="en-US" sz="2400" dirty="0" smtClean="0">
                <a:ea typeface="ＭＳ Ｐゴシック" pitchFamily="34" charset="-128"/>
              </a:rPr>
              <a:t>,  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		</a:t>
            </a:r>
            <a:r>
              <a:rPr lang="en-US" altLang="en-US" sz="2400" i="1" dirty="0" smtClean="0">
                <a:ea typeface="ＭＳ Ｐゴシック" pitchFamily="34" charset="-128"/>
              </a:rPr>
              <a:t>h(n) </a:t>
            </a:r>
            <a:r>
              <a:rPr lang="en-US" altLang="en-US" sz="2400" i="1" dirty="0" smtClean="0">
                <a:ea typeface="ＭＳ Ｐゴシック" pitchFamily="34" charset="-128"/>
                <a:cs typeface="Arial" pitchFamily="34" charset="0"/>
              </a:rPr>
              <a:t>≤</a:t>
            </a:r>
            <a:r>
              <a:rPr lang="en-US" altLang="en-US" sz="2400" i="1" dirty="0" smtClean="0">
                <a:ea typeface="ＭＳ Ｐゴシック" pitchFamily="34" charset="-128"/>
              </a:rPr>
              <a:t> c(</a:t>
            </a:r>
            <a:r>
              <a:rPr lang="en-US" altLang="en-US" sz="2400" i="1" dirty="0" err="1" smtClean="0">
                <a:ea typeface="ＭＳ Ｐゴシック" pitchFamily="34" charset="-128"/>
              </a:rPr>
              <a:t>n,a,n</a:t>
            </a:r>
            <a:r>
              <a:rPr lang="en-US" altLang="en-US" sz="2400" i="1" dirty="0" smtClean="0">
                <a:ea typeface="ＭＳ Ｐゴシック" pitchFamily="34" charset="-128"/>
              </a:rPr>
              <a:t>') + h(n')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If </a:t>
            </a: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dirty="0" smtClean="0">
                <a:ea typeface="ＭＳ Ｐゴシック" pitchFamily="34" charset="-128"/>
              </a:rPr>
              <a:t> is consistent, we have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    	f(n') 	= g(n') + h(n')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     	 		= g(n) + c(</a:t>
            </a:r>
            <a:r>
              <a:rPr lang="en-US" altLang="en-US" sz="2400" dirty="0" err="1" smtClean="0">
                <a:ea typeface="ＭＳ Ｐゴシック" pitchFamily="34" charset="-128"/>
              </a:rPr>
              <a:t>n,a,n</a:t>
            </a:r>
            <a:r>
              <a:rPr lang="en-US" altLang="en-US" sz="2400" dirty="0" smtClean="0">
                <a:ea typeface="ＭＳ Ｐゴシック" pitchFamily="34" charset="-128"/>
              </a:rPr>
              <a:t>') + h(n')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     	 		</a:t>
            </a:r>
            <a:r>
              <a:rPr lang="en-US" altLang="en-US" sz="2400" dirty="0" smtClean="0">
                <a:ea typeface="ＭＳ Ｐゴシック" pitchFamily="34" charset="-128"/>
                <a:cs typeface="Arial" pitchFamily="34" charset="0"/>
              </a:rPr>
              <a:t>≥ </a:t>
            </a:r>
            <a:r>
              <a:rPr lang="en-US" altLang="en-US" sz="2400" dirty="0" smtClean="0">
                <a:ea typeface="ＭＳ Ｐゴシック" pitchFamily="34" charset="-128"/>
              </a:rPr>
              <a:t>g(n) + h(n)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    	  		= f(n)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    	i.e., </a:t>
            </a:r>
            <a:r>
              <a:rPr lang="en-US" altLang="en-US" sz="2400" i="1" dirty="0" smtClean="0">
                <a:ea typeface="ＭＳ Ｐゴシック" pitchFamily="34" charset="-128"/>
              </a:rPr>
              <a:t>f(n)</a:t>
            </a:r>
            <a:r>
              <a:rPr lang="en-US" altLang="en-US" sz="2400" dirty="0" smtClean="0">
                <a:ea typeface="ＭＳ Ｐゴシック" pitchFamily="34" charset="-128"/>
              </a:rPr>
              <a:t> is non-decreasing along any path.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2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Consistent </a:t>
            </a:r>
            <a:r>
              <a:rPr lang="is-IS" altLang="en-US" sz="2400" dirty="0" smtClean="0">
                <a:latin typeface="cmsy10" pitchFamily="1" charset="0"/>
                <a:ea typeface="ＭＳ Ｐゴシック" pitchFamily="34" charset="-128"/>
              </a:rPr>
              <a:t>)</a:t>
            </a:r>
            <a:r>
              <a:rPr lang="en-US" altLang="en-US" sz="2400" dirty="0" smtClean="0">
                <a:ea typeface="ＭＳ Ｐゴシック" pitchFamily="34" charset="-128"/>
              </a:rPr>
              <a:t> admissible  (stronger condition)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Theorem:</a:t>
            </a:r>
            <a:r>
              <a:rPr lang="en-US" altLang="en-US" sz="2400" dirty="0" smtClean="0">
                <a:ea typeface="ＭＳ Ｐゴシック" pitchFamily="34" charset="-128"/>
              </a:rPr>
              <a:t> If </a:t>
            </a:r>
            <a:r>
              <a:rPr lang="en-US" altLang="en-US" sz="2400" i="1" dirty="0" smtClean="0">
                <a:ea typeface="ＭＳ Ｐゴシック" pitchFamily="34" charset="-128"/>
              </a:rPr>
              <a:t>h(n)</a:t>
            </a:r>
            <a:r>
              <a:rPr lang="en-US" altLang="en-US" sz="2400" dirty="0" smtClean="0">
                <a:ea typeface="ＭＳ Ｐゴシック" pitchFamily="34" charset="-128"/>
              </a:rPr>
              <a:t> is consistent, A* using Graph-Search is optimal</a:t>
            </a:r>
          </a:p>
        </p:txBody>
      </p:sp>
      <p:pic>
        <p:nvPicPr>
          <p:cNvPr id="36868" name="Picture 4" descr="consist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143125"/>
            <a:ext cx="23749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6788150" y="4659313"/>
            <a:ext cx="2203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4F81BD"/>
                </a:solidFill>
                <a:latin typeface="Arial" pitchFamily="34" charset="0"/>
              </a:rPr>
              <a:t>(Triangle inequality)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Optimality conditions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491537" cy="53308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A* Tree </a:t>
            </a:r>
            <a:r>
              <a:rPr lang="en-US" altLang="en-US" sz="2800" dirty="0">
                <a:ea typeface="ＭＳ Ｐゴシック" pitchFamily="34" charset="-128"/>
              </a:rPr>
              <a:t>S</a:t>
            </a:r>
            <a:r>
              <a:rPr lang="en-US" altLang="en-US" sz="2800" dirty="0" smtClean="0">
                <a:ea typeface="ＭＳ Ｐゴシック" pitchFamily="34" charset="-128"/>
              </a:rPr>
              <a:t>earch is optimal if heuristic is admissible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A* Graph </a:t>
            </a:r>
            <a:r>
              <a:rPr lang="en-US" altLang="en-US" sz="2800" dirty="0">
                <a:ea typeface="ＭＳ Ｐゴシック" pitchFamily="34" charset="-128"/>
              </a:rPr>
              <a:t>S</a:t>
            </a:r>
            <a:r>
              <a:rPr lang="en-US" altLang="en-US" sz="2800" dirty="0" smtClean="0">
                <a:ea typeface="ＭＳ Ｐゴシック" pitchFamily="34" charset="-128"/>
              </a:rPr>
              <a:t>earch is </a:t>
            </a:r>
            <a:r>
              <a:rPr lang="en-US" altLang="en-US" sz="2800" dirty="0">
                <a:ea typeface="ＭＳ Ｐゴシック" pitchFamily="34" charset="-128"/>
              </a:rPr>
              <a:t>optimal if heuristic is </a:t>
            </a:r>
            <a:r>
              <a:rPr lang="en-US" altLang="en-US" sz="2800" dirty="0" smtClean="0">
                <a:ea typeface="ＭＳ Ｐゴシック" pitchFamily="34" charset="-128"/>
              </a:rPr>
              <a:t>consistent 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Why two different conditions?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In graph search you often find a long cheap path to a node after a short expensive one, so you might have to update all of its descendants to use the new cheaper path cost so far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A consistent heuristic avoids this problem (it can’t happen)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Consistent is slightly stronger than admissible</a:t>
            </a:r>
          </a:p>
          <a:p>
            <a:pPr lvl="1" eaLnBrk="1" hangingPunct="1"/>
            <a:r>
              <a:rPr lang="en-US" altLang="en-US" sz="2000" u="sng" dirty="0" smtClean="0">
                <a:ea typeface="ＭＳ Ｐゴシック" pitchFamily="34" charset="-128"/>
              </a:rPr>
              <a:t>Almost all admissible heuristics </a:t>
            </a:r>
            <a:r>
              <a:rPr lang="en-US" altLang="en-US" sz="2000" u="sng" dirty="0">
                <a:ea typeface="ＭＳ Ｐゴシック" pitchFamily="34" charset="-128"/>
              </a:rPr>
              <a:t>also are consistent</a:t>
            </a:r>
            <a:endParaRPr lang="en-US" altLang="en-US" sz="2000" u="sng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Could we do optimal A* Graph </a:t>
            </a:r>
            <a:r>
              <a:rPr lang="en-US" altLang="en-US" sz="2800" dirty="0">
                <a:ea typeface="ＭＳ Ｐゴシック" pitchFamily="34" charset="-128"/>
              </a:rPr>
              <a:t>S</a:t>
            </a:r>
            <a:r>
              <a:rPr lang="en-US" altLang="en-US" sz="2800" dirty="0" smtClean="0">
                <a:ea typeface="ＭＳ Ｐゴシック" pitchFamily="34" charset="-128"/>
              </a:rPr>
              <a:t>earch with an admissible heuristic?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Yes, but we would have to do additional work to update descendants when a cheaper path to a node is found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A consistent heuristic avoids this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t>Outline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058863"/>
            <a:ext cx="8686800" cy="5570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solidFill>
                  <a:srgbClr val="000000"/>
                </a:solidFill>
                <a:ea typeface="ＭＳ Ｐゴシック" pitchFamily="34" charset="-128"/>
              </a:rPr>
              <a:t>Review limitations of uninformed search methods  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9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b="1" smtClean="0">
                <a:solidFill>
                  <a:srgbClr val="000000"/>
                </a:solidFill>
                <a:ea typeface="ＭＳ Ｐゴシック" pitchFamily="34" charset="-128"/>
              </a:rPr>
              <a:t>Informed (or heuristic) search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900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b="1" smtClean="0">
                <a:solidFill>
                  <a:srgbClr val="000000"/>
                </a:solidFill>
                <a:ea typeface="ＭＳ Ｐゴシック" pitchFamily="34" charset="-128"/>
              </a:rPr>
              <a:t>Problem-specific heuristics to improve efficiency </a:t>
            </a:r>
            <a:endParaRPr lang="en-US" altLang="en-US" sz="3000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200" smtClean="0">
                <a:solidFill>
                  <a:srgbClr val="000000"/>
                </a:solidFill>
                <a:ea typeface="ＭＳ Ｐゴシック" pitchFamily="34" charset="-128"/>
              </a:rPr>
              <a:t>Best-first, A* (and if needed for memory limits, RBFS, SMA*)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200" smtClean="0">
                <a:solidFill>
                  <a:srgbClr val="000000"/>
                </a:solidFill>
                <a:ea typeface="ＭＳ Ｐゴシック" pitchFamily="34" charset="-128"/>
              </a:rPr>
              <a:t>Techniques for generating heuristics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200" smtClean="0">
                <a:solidFill>
                  <a:srgbClr val="000000"/>
                </a:solidFill>
                <a:ea typeface="ＭＳ Ｐゴシック" pitchFamily="34" charset="-128"/>
              </a:rPr>
              <a:t>A* is optimal with admissible (tree)/consistent (graph) heuristics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200" smtClean="0">
                <a:solidFill>
                  <a:srgbClr val="000000"/>
                </a:solidFill>
                <a:ea typeface="ＭＳ Ｐゴシック" pitchFamily="34" charset="-128"/>
              </a:rPr>
              <a:t>A* is quick and easy to code, and often works </a:t>
            </a:r>
            <a:r>
              <a:rPr lang="en-US" altLang="en-US" sz="2200" b="1" i="1" smtClean="0">
                <a:solidFill>
                  <a:srgbClr val="000000"/>
                </a:solidFill>
                <a:ea typeface="ＭＳ Ｐゴシック" pitchFamily="34" charset="-128"/>
              </a:rPr>
              <a:t>*very* </a:t>
            </a:r>
            <a:r>
              <a:rPr lang="en-US" altLang="en-US" sz="2200" smtClean="0">
                <a:solidFill>
                  <a:srgbClr val="000000"/>
                </a:solidFill>
                <a:ea typeface="ＭＳ Ｐゴシック" pitchFamily="34" charset="-128"/>
              </a:rPr>
              <a:t>well</a:t>
            </a:r>
          </a:p>
          <a:p>
            <a:pPr lvl="3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5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600" b="1" smtClean="0">
                <a:solidFill>
                  <a:srgbClr val="000000"/>
                </a:solidFill>
                <a:ea typeface="ＭＳ Ｐゴシック" pitchFamily="34" charset="-128"/>
              </a:rPr>
              <a:t>Heuristics</a:t>
            </a:r>
          </a:p>
          <a:p>
            <a:pPr lvl="1" eaLnBrk="1" hangingPunct="1">
              <a:lnSpc>
                <a:spcPct val="70000"/>
              </a:lnSpc>
              <a:buFont typeface="Arial" pitchFamily="34" charset="0"/>
              <a:buChar char="•"/>
            </a:pPr>
            <a:r>
              <a:rPr lang="en-US" altLang="en-US" sz="2200" smtClean="0">
                <a:solidFill>
                  <a:srgbClr val="000000"/>
                </a:solidFill>
                <a:ea typeface="ＭＳ Ｐゴシック" pitchFamily="34" charset="-128"/>
              </a:rPr>
              <a:t>A structured way to add “smarts” to your solution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200" smtClean="0">
                <a:solidFill>
                  <a:srgbClr val="000000"/>
                </a:solidFill>
                <a:ea typeface="ＭＳ Ｐゴシック" pitchFamily="34" charset="-128"/>
              </a:rPr>
              <a:t>Provide </a:t>
            </a:r>
            <a:r>
              <a:rPr lang="en-US" altLang="en-US" sz="2200" b="1" i="1" smtClean="0">
                <a:solidFill>
                  <a:srgbClr val="000000"/>
                </a:solidFill>
                <a:ea typeface="ＭＳ Ｐゴシック" pitchFamily="34" charset="-128"/>
              </a:rPr>
              <a:t>*significant*</a:t>
            </a:r>
            <a:r>
              <a:rPr lang="en-US" altLang="en-US" sz="2200" smtClean="0">
                <a:solidFill>
                  <a:srgbClr val="000000"/>
                </a:solidFill>
                <a:ea typeface="ＭＳ Ｐゴシック" pitchFamily="34" charset="-128"/>
              </a:rPr>
              <a:t> speed-ups in practice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200" smtClean="0">
                <a:solidFill>
                  <a:srgbClr val="000000"/>
                </a:solidFill>
                <a:ea typeface="ＭＳ Ｐゴシック" pitchFamily="34" charset="-128"/>
              </a:rPr>
              <a:t>Still have worst-case exponential time complexity</a:t>
            </a:r>
          </a:p>
          <a:p>
            <a:pPr lvl="3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9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600" smtClean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  <a:r>
              <a:rPr lang="en-US" altLang="en-US" sz="2600" smtClean="0">
                <a:solidFill>
                  <a:schemeClr val="accent1"/>
                </a:solidFill>
                <a:ea typeface="ＭＳ Ｐゴシック" pitchFamily="34" charset="-128"/>
              </a:rPr>
              <a:t>In AI, “NP-Complete” means “Formally interesting”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00"/>
          <p:cNvGrpSpPr>
            <a:grpSpLocks/>
          </p:cNvGrpSpPr>
          <p:nvPr/>
        </p:nvGrpSpPr>
        <p:grpSpPr bwMode="auto">
          <a:xfrm>
            <a:off x="-58738" y="3763963"/>
            <a:ext cx="5241926" cy="3035300"/>
            <a:chOff x="-81174" y="1217613"/>
            <a:chExt cx="9288061" cy="5377681"/>
          </a:xfrm>
        </p:grpSpPr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cxnSpLocks noChangeShapeType="1"/>
              <a:stCxn id="104" idx="0"/>
              <a:endCxn id="103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03" idx="0"/>
              <a:endCxn id="102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04" idx="3"/>
              <a:endCxn id="106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09" idx="0"/>
              <a:endCxn id="106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06" idx="3"/>
              <a:endCxn id="108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0"/>
              <a:endCxn id="104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3"/>
              <a:endCxn id="107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19" idx="0"/>
              <a:endCxn id="107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18" idx="0"/>
              <a:endCxn id="119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21" idx="1"/>
              <a:endCxn id="118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21" idx="0"/>
              <a:endCxn id="109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20" idx="1"/>
              <a:endCxn id="109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21" idx="3"/>
              <a:endCxn id="120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13" idx="1"/>
              <a:endCxn id="120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36"/>
            <p:cNvCxnSpPr>
              <a:cxnSpLocks noChangeShapeType="1"/>
              <a:stCxn id="113" idx="0"/>
              <a:endCxn id="108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37"/>
            <p:cNvCxnSpPr>
              <a:cxnSpLocks noChangeShapeType="1"/>
              <a:stCxn id="115" idx="0"/>
              <a:endCxn id="113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38"/>
            <p:cNvCxnSpPr>
              <a:cxnSpLocks noChangeShapeType="1"/>
              <a:stCxn id="113" idx="3"/>
              <a:endCxn id="112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39"/>
            <p:cNvCxnSpPr>
              <a:cxnSpLocks noChangeShapeType="1"/>
              <a:stCxn id="110" idx="1"/>
              <a:endCxn id="111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40"/>
            <p:cNvCxnSpPr>
              <a:cxnSpLocks noChangeShapeType="1"/>
              <a:stCxn id="114" idx="0"/>
              <a:endCxn id="110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41"/>
            <p:cNvCxnSpPr>
              <a:cxnSpLocks noChangeShapeType="1"/>
              <a:stCxn id="112" idx="0"/>
              <a:endCxn id="114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42"/>
            <p:cNvCxnSpPr>
              <a:cxnSpLocks noChangeShapeType="1"/>
              <a:stCxn id="112" idx="3"/>
              <a:endCxn id="116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43"/>
            <p:cNvCxnSpPr>
              <a:cxnSpLocks noChangeShapeType="1"/>
              <a:stCxn id="117" idx="0"/>
              <a:endCxn id="116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72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38973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38974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38975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38976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38977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38978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38979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38980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38981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38982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38983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38984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38985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38986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38987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38988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38989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38990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38991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38992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38993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38994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38995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38996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38997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38998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38999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39000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39001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39002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39003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39004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39005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39006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39007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39008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39009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39010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39011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39012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39013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016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38915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Tree Search for Romania</a:t>
            </a:r>
          </a:p>
        </p:txBody>
      </p:sp>
      <p:sp>
        <p:nvSpPr>
          <p:cNvPr id="38916" name="TextBox 92"/>
          <p:cNvSpPr txBox="1">
            <a:spLocks noChangeArrowheads="1"/>
          </p:cNvSpPr>
          <p:nvPr/>
        </p:nvSpPr>
        <p:spPr bwMode="auto">
          <a:xfrm>
            <a:off x="7010400" y="2241550"/>
            <a:ext cx="255428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u="sng">
                <a:latin typeface="Arial" pitchFamily="34" charset="0"/>
              </a:rPr>
              <a:t>Straight-line dist to goal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Arad	         366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Bucharest	             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Craiova	         160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Drobeta	         242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Eforie	         161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Fagaras	         176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Giurgiu	           77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Hirsova 	         151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Iasi	         226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Lugoj	         244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Mehadia	         241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Neamt	         234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Oradea	         380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Pitesti	         100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Rimnicu Vilcea    193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Sibiu	         253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Timisoara	         329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Urziceni	           80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Vaslui	         199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itchFamily="34" charset="0"/>
              </a:rPr>
              <a:t>Zerind	         374</a:t>
            </a:r>
          </a:p>
        </p:txBody>
      </p:sp>
      <p:pic>
        <p:nvPicPr>
          <p:cNvPr id="38917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2" descr="astar-progress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3" descr="astar-progress0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3" descr="astar-progress0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3" descr="astar-progress05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6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3" descr="astar-progress06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6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6" name="Straight Connector 195"/>
          <p:cNvCxnSpPr>
            <a:cxnSpLocks noChangeShapeType="1"/>
          </p:cNvCxnSpPr>
          <p:nvPr/>
        </p:nvCxnSpPr>
        <p:spPr bwMode="auto">
          <a:xfrm>
            <a:off x="609600" y="4648200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Straight Connector 196"/>
          <p:cNvCxnSpPr>
            <a:cxnSpLocks noChangeShapeType="1"/>
            <a:stCxn id="106" idx="3"/>
            <a:endCxn id="108" idx="1"/>
          </p:cNvCxnSpPr>
          <p:nvPr/>
        </p:nvCxnSpPr>
        <p:spPr bwMode="auto">
          <a:xfrm>
            <a:off x="1595438" y="4953000"/>
            <a:ext cx="766762" cy="619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" name="Straight Connector 197"/>
          <p:cNvCxnSpPr>
            <a:cxnSpLocks noChangeShapeType="1"/>
            <a:stCxn id="106" idx="2"/>
          </p:cNvCxnSpPr>
          <p:nvPr/>
        </p:nvCxnSpPr>
        <p:spPr bwMode="auto">
          <a:xfrm>
            <a:off x="1536700" y="5011738"/>
            <a:ext cx="292100" cy="3222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9" name="Straight Connector 198"/>
          <p:cNvCxnSpPr>
            <a:cxnSpLocks noChangeShapeType="1"/>
            <a:endCxn id="120" idx="2"/>
          </p:cNvCxnSpPr>
          <p:nvPr/>
        </p:nvCxnSpPr>
        <p:spPr bwMode="auto">
          <a:xfrm>
            <a:off x="1752600" y="5334000"/>
            <a:ext cx="793750" cy="4730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Straight Connector 199"/>
          <p:cNvCxnSpPr>
            <a:cxnSpLocks noChangeShapeType="1"/>
            <a:endCxn id="113" idx="1"/>
          </p:cNvCxnSpPr>
          <p:nvPr/>
        </p:nvCxnSpPr>
        <p:spPr bwMode="auto">
          <a:xfrm>
            <a:off x="2590800" y="5791200"/>
            <a:ext cx="595313" cy="3079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40386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Note: search does not “backtrack”;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 u="sng" dirty="0">
                <a:solidFill>
                  <a:schemeClr val="accent2"/>
                </a:solidFill>
                <a:latin typeface="Arial" pitchFamily="34" charset="0"/>
              </a:rPr>
              <a:t>both</a:t>
            </a: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 routes are </a:t>
            </a:r>
            <a:r>
              <a:rPr lang="en-US" altLang="en-US" sz="1800" dirty="0" smtClean="0">
                <a:solidFill>
                  <a:schemeClr val="accent2"/>
                </a:solidFill>
                <a:latin typeface="Arial" pitchFamily="34" charset="0"/>
              </a:rPr>
              <a:t>pursued at once.</a:t>
            </a:r>
            <a:endParaRPr lang="en-US" altLang="en-US" sz="1800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pic>
        <p:nvPicPr>
          <p:cNvPr id="39939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0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66" name="Straight Connector 165"/>
            <p:cNvCxnSpPr>
              <a:cxnSpLocks noChangeShapeType="1"/>
              <a:stCxn id="148" idx="0"/>
              <a:endCxn id="147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Straight Connector 166"/>
            <p:cNvCxnSpPr>
              <a:cxnSpLocks noChangeShapeType="1"/>
              <a:stCxn id="147" idx="0"/>
              <a:endCxn id="146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Straight Connector 167"/>
            <p:cNvCxnSpPr>
              <a:cxnSpLocks noChangeShapeType="1"/>
              <a:stCxn id="150" idx="0"/>
              <a:endCxn id="146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168"/>
            <p:cNvCxnSpPr>
              <a:cxnSpLocks noChangeShapeType="1"/>
              <a:stCxn id="148" idx="3"/>
              <a:endCxn id="150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Connector 169"/>
            <p:cNvCxnSpPr>
              <a:cxnSpLocks noChangeShapeType="1"/>
              <a:stCxn id="153" idx="0"/>
              <a:endCxn id="150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Straight Connector 170"/>
            <p:cNvCxnSpPr>
              <a:cxnSpLocks noChangeShapeType="1"/>
              <a:stCxn id="150" idx="3"/>
              <a:endCxn id="152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Straight Connector 171"/>
            <p:cNvCxnSpPr>
              <a:cxnSpLocks noChangeShapeType="1"/>
              <a:stCxn id="149" idx="0"/>
              <a:endCxn id="148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  <a:stCxn id="149" idx="3"/>
              <a:endCxn id="151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Straight Connector 173"/>
            <p:cNvCxnSpPr>
              <a:cxnSpLocks noChangeShapeType="1"/>
              <a:stCxn id="163" idx="0"/>
              <a:endCxn id="151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Straight Connector 174"/>
            <p:cNvCxnSpPr>
              <a:cxnSpLocks noChangeShapeType="1"/>
              <a:stCxn id="162" idx="0"/>
              <a:endCxn id="163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Straight Connector 175"/>
            <p:cNvCxnSpPr>
              <a:cxnSpLocks noChangeShapeType="1"/>
              <a:stCxn id="165" idx="1"/>
              <a:endCxn id="162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76"/>
            <p:cNvCxnSpPr>
              <a:cxnSpLocks noChangeShapeType="1"/>
              <a:stCxn id="165" idx="0"/>
              <a:endCxn id="153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77"/>
            <p:cNvCxnSpPr>
              <a:cxnSpLocks noChangeShapeType="1"/>
              <a:stCxn id="164" idx="1"/>
              <a:endCxn id="153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78"/>
            <p:cNvCxnSpPr>
              <a:cxnSpLocks noChangeShapeType="1"/>
              <a:stCxn id="165" idx="3"/>
              <a:endCxn id="164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79"/>
            <p:cNvCxnSpPr>
              <a:cxnSpLocks noChangeShapeType="1"/>
              <a:stCxn id="157" idx="1"/>
              <a:endCxn id="164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80"/>
            <p:cNvCxnSpPr>
              <a:cxnSpLocks noChangeShapeType="1"/>
              <a:stCxn id="157" idx="0"/>
              <a:endCxn id="152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81"/>
            <p:cNvCxnSpPr>
              <a:cxnSpLocks noChangeShapeType="1"/>
              <a:stCxn id="159" idx="0"/>
              <a:endCxn id="157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  <a:stCxn id="157" idx="3"/>
              <a:endCxn id="156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traight Connector 183"/>
            <p:cNvCxnSpPr>
              <a:cxnSpLocks noChangeShapeType="1"/>
              <a:stCxn id="154" idx="1"/>
              <a:endCxn id="155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84"/>
            <p:cNvCxnSpPr>
              <a:cxnSpLocks noChangeShapeType="1"/>
              <a:stCxn id="158" idx="0"/>
              <a:endCxn id="154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85"/>
            <p:cNvCxnSpPr>
              <a:cxnSpLocks noChangeShapeType="1"/>
              <a:stCxn id="156" idx="0"/>
              <a:endCxn id="158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188"/>
            <p:cNvCxnSpPr>
              <a:cxnSpLocks noChangeShapeType="1"/>
              <a:stCxn id="156" idx="3"/>
              <a:endCxn id="160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18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85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39986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39987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39988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39989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39990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39991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39992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39993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39994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39995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39996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39997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39998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39999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40000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40001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40002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40003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40004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40005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0006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40007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40008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40009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40010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40011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40012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40013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40014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40015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40016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40017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40018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40019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40020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40021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40022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40023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40024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40025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40026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029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246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sp>
        <p:nvSpPr>
          <p:cNvPr id="94" name="TextBox 93"/>
          <p:cNvSpPr txBox="1"/>
          <p:nvPr/>
        </p:nvSpPr>
        <p:spPr>
          <a:xfrm>
            <a:off x="5912102" y="1177707"/>
            <a:ext cx="2196596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Red triangle: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Node to expand next</a:t>
            </a:r>
            <a:endParaRPr lang="en-US" sz="1800" b="1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cxnSpLocks noChangeShapeType="1"/>
              <a:stCxn id="104" idx="0"/>
              <a:endCxn id="103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03" idx="0"/>
              <a:endCxn id="102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04" idx="3"/>
              <a:endCxn id="106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09" idx="0"/>
              <a:endCxn id="106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06" idx="3"/>
              <a:endCxn id="108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0"/>
              <a:endCxn id="104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3"/>
              <a:endCxn id="107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19" idx="0"/>
              <a:endCxn id="107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18" idx="0"/>
              <a:endCxn id="119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21" idx="1"/>
              <a:endCxn id="118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21" idx="0"/>
              <a:endCxn id="109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20" idx="1"/>
              <a:endCxn id="109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21" idx="3"/>
              <a:endCxn id="120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13" idx="1"/>
              <a:endCxn id="120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36"/>
            <p:cNvCxnSpPr>
              <a:cxnSpLocks noChangeShapeType="1"/>
              <a:stCxn id="113" idx="0"/>
              <a:endCxn id="108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37"/>
            <p:cNvCxnSpPr>
              <a:cxnSpLocks noChangeShapeType="1"/>
              <a:stCxn id="115" idx="0"/>
              <a:endCxn id="113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38"/>
            <p:cNvCxnSpPr>
              <a:cxnSpLocks noChangeShapeType="1"/>
              <a:stCxn id="113" idx="3"/>
              <a:endCxn id="112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39"/>
            <p:cNvCxnSpPr>
              <a:cxnSpLocks noChangeShapeType="1"/>
              <a:stCxn id="110" idx="1"/>
              <a:endCxn id="111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40"/>
            <p:cNvCxnSpPr>
              <a:cxnSpLocks noChangeShapeType="1"/>
              <a:stCxn id="114" idx="0"/>
              <a:endCxn id="110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41"/>
            <p:cNvCxnSpPr>
              <a:cxnSpLocks noChangeShapeType="1"/>
              <a:stCxn id="112" idx="0"/>
              <a:endCxn id="114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42"/>
            <p:cNvCxnSpPr>
              <a:cxnSpLocks noChangeShapeType="1"/>
              <a:stCxn id="112" idx="3"/>
              <a:endCxn id="116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43"/>
            <p:cNvCxnSpPr>
              <a:cxnSpLocks noChangeShapeType="1"/>
              <a:stCxn id="117" idx="0"/>
              <a:endCxn id="116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10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41011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41012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41013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41014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41015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41016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41017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41018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41019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41020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41021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41022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41023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1024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41025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41026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41027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41028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41029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41030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1031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41032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41033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41034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41035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41036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41037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41038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41039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41040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41041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41042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41043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41044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41045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41046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41047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41048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41049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41050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41051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054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40963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6862763" y="152400"/>
            <a:ext cx="228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(Simulated queue)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381000" y="990600"/>
            <a:ext cx="8686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Arial" pitchFamily="34" charset="0"/>
              </a:rPr>
              <a:t>Expanded:</a:t>
            </a:r>
            <a:r>
              <a:rPr lang="en-US" altLang="en-US" sz="1800" dirty="0">
                <a:latin typeface="Arial" pitchFamily="34" charset="0"/>
              </a:rPr>
              <a:t>  </a:t>
            </a:r>
            <a:r>
              <a:rPr lang="en-US" altLang="en-US" sz="1800" dirty="0" smtClean="0">
                <a:latin typeface="Arial" pitchFamily="34" charset="0"/>
              </a:rPr>
              <a:t>None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4F81BD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 smtClean="0">
                <a:solidFill>
                  <a:srgbClr val="C0504D"/>
                </a:solidFill>
                <a:latin typeface="Arial" pitchFamily="34" charset="0"/>
              </a:rPr>
              <a:t>Children:</a:t>
            </a:r>
            <a:r>
              <a:rPr lang="en-US" altLang="en-US" sz="1800" dirty="0" smtClean="0">
                <a:latin typeface="Arial" pitchFamily="34" charset="0"/>
              </a:rPr>
              <a:t> </a:t>
            </a:r>
            <a:r>
              <a:rPr lang="ro-RO" altLang="en-US" sz="1800" dirty="0" smtClean="0">
                <a:latin typeface="Arial" pitchFamily="34" charset="0"/>
              </a:rPr>
              <a:t>None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1800" dirty="0" smtClean="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o-RO" altLang="en-US" sz="8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 smtClean="0">
                <a:solidFill>
                  <a:srgbClr val="C0504D"/>
                </a:solidFill>
                <a:latin typeface="Arial" pitchFamily="34" charset="0"/>
              </a:rPr>
              <a:t>Frontier:</a:t>
            </a:r>
            <a:r>
              <a:rPr lang="en-US" altLang="en-US" sz="1800" dirty="0" smtClean="0">
                <a:latin typeface="Arial" pitchFamily="34" charset="0"/>
              </a:rPr>
              <a:t>  </a:t>
            </a:r>
            <a:r>
              <a:rPr lang="ro-RO" altLang="en-US" sz="1800" dirty="0" smtClean="0">
                <a:solidFill>
                  <a:srgbClr val="FF0000"/>
                </a:solidFill>
                <a:latin typeface="Arial" pitchFamily="34" charset="0"/>
              </a:rPr>
              <a:t>Arad/366</a:t>
            </a:r>
            <a:r>
              <a:rPr lang="ro-RO" altLang="en-US" sz="1800" dirty="0" smtClean="0">
                <a:latin typeface="Arial" pitchFamily="34" charset="0"/>
              </a:rPr>
              <a:t> </a:t>
            </a:r>
            <a:r>
              <a:rPr lang="ro-RO" altLang="en-US" sz="1400" dirty="0" smtClean="0">
                <a:solidFill>
                  <a:srgbClr val="4F81BD"/>
                </a:solidFill>
                <a:latin typeface="Arial" pitchFamily="34" charset="0"/>
              </a:rPr>
              <a:t>(0+366)</a:t>
            </a:r>
            <a:r>
              <a:rPr lang="ro-RO" altLang="en-US" sz="1800" dirty="0" smtClean="0">
                <a:latin typeface="Arial" pitchFamily="34" charset="0"/>
              </a:rPr>
              <a:t>,</a:t>
            </a: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97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sp>
        <p:nvSpPr>
          <p:cNvPr id="95" name="TextBox 94"/>
          <p:cNvSpPr txBox="1"/>
          <p:nvPr/>
        </p:nvSpPr>
        <p:spPr>
          <a:xfrm>
            <a:off x="5912102" y="1177707"/>
            <a:ext cx="2196596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Red name: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Node to expand next</a:t>
            </a:r>
            <a:endParaRPr lang="en-US" sz="1800" b="1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pic>
        <p:nvPicPr>
          <p:cNvPr id="41987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astar-progress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9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66" name="Straight Connector 165"/>
            <p:cNvCxnSpPr>
              <a:cxnSpLocks noChangeShapeType="1"/>
              <a:stCxn id="148" idx="0"/>
              <a:endCxn id="147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Straight Connector 166"/>
            <p:cNvCxnSpPr>
              <a:cxnSpLocks noChangeShapeType="1"/>
              <a:stCxn id="147" idx="0"/>
              <a:endCxn id="146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Straight Connector 167"/>
            <p:cNvCxnSpPr>
              <a:cxnSpLocks noChangeShapeType="1"/>
              <a:stCxn id="150" idx="0"/>
              <a:endCxn id="146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168"/>
            <p:cNvCxnSpPr>
              <a:cxnSpLocks noChangeShapeType="1"/>
              <a:stCxn id="148" idx="3"/>
              <a:endCxn id="150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Connector 169"/>
            <p:cNvCxnSpPr>
              <a:cxnSpLocks noChangeShapeType="1"/>
              <a:stCxn id="153" idx="0"/>
              <a:endCxn id="150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Straight Connector 170"/>
            <p:cNvCxnSpPr>
              <a:cxnSpLocks noChangeShapeType="1"/>
              <a:stCxn id="150" idx="3"/>
              <a:endCxn id="152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Straight Connector 171"/>
            <p:cNvCxnSpPr>
              <a:cxnSpLocks noChangeShapeType="1"/>
              <a:stCxn id="149" idx="0"/>
              <a:endCxn id="148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  <a:stCxn id="149" idx="3"/>
              <a:endCxn id="151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Straight Connector 173"/>
            <p:cNvCxnSpPr>
              <a:cxnSpLocks noChangeShapeType="1"/>
              <a:stCxn id="163" idx="0"/>
              <a:endCxn id="151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Straight Connector 174"/>
            <p:cNvCxnSpPr>
              <a:cxnSpLocks noChangeShapeType="1"/>
              <a:stCxn id="162" idx="0"/>
              <a:endCxn id="163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Straight Connector 175"/>
            <p:cNvCxnSpPr>
              <a:cxnSpLocks noChangeShapeType="1"/>
              <a:stCxn id="165" idx="1"/>
              <a:endCxn id="162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76"/>
            <p:cNvCxnSpPr>
              <a:cxnSpLocks noChangeShapeType="1"/>
              <a:stCxn id="165" idx="0"/>
              <a:endCxn id="153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77"/>
            <p:cNvCxnSpPr>
              <a:cxnSpLocks noChangeShapeType="1"/>
              <a:stCxn id="164" idx="1"/>
              <a:endCxn id="153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78"/>
            <p:cNvCxnSpPr>
              <a:cxnSpLocks noChangeShapeType="1"/>
              <a:stCxn id="165" idx="3"/>
              <a:endCxn id="164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79"/>
            <p:cNvCxnSpPr>
              <a:cxnSpLocks noChangeShapeType="1"/>
              <a:stCxn id="157" idx="1"/>
              <a:endCxn id="164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80"/>
            <p:cNvCxnSpPr>
              <a:cxnSpLocks noChangeShapeType="1"/>
              <a:stCxn id="157" idx="0"/>
              <a:endCxn id="152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81"/>
            <p:cNvCxnSpPr>
              <a:cxnSpLocks noChangeShapeType="1"/>
              <a:stCxn id="159" idx="0"/>
              <a:endCxn id="157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  <a:stCxn id="157" idx="3"/>
              <a:endCxn id="156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traight Connector 183"/>
            <p:cNvCxnSpPr>
              <a:cxnSpLocks noChangeShapeType="1"/>
              <a:stCxn id="154" idx="1"/>
              <a:endCxn id="155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84"/>
            <p:cNvCxnSpPr>
              <a:cxnSpLocks noChangeShapeType="1"/>
              <a:stCxn id="158" idx="0"/>
              <a:endCxn id="154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85"/>
            <p:cNvCxnSpPr>
              <a:cxnSpLocks noChangeShapeType="1"/>
              <a:stCxn id="156" idx="0"/>
              <a:endCxn id="158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188"/>
            <p:cNvCxnSpPr>
              <a:cxnSpLocks noChangeShapeType="1"/>
              <a:stCxn id="156" idx="3"/>
              <a:endCxn id="160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18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34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42035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42036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42037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42038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42039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42040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42041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42042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42043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42044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42045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42046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42047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2048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42049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42050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42051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42052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42053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42054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2055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42056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42057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42058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42059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42060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42061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42062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42063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42064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42065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42066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42067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42068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42069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42070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42071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42072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42073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42074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42075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2078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246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cxnSpLocks noChangeShapeType="1"/>
              <a:stCxn id="104" idx="0"/>
              <a:endCxn id="103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03" idx="0"/>
              <a:endCxn id="102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04" idx="3"/>
              <a:endCxn id="106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09" idx="0"/>
              <a:endCxn id="106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06" idx="3"/>
              <a:endCxn id="108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0"/>
              <a:endCxn id="104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3"/>
              <a:endCxn id="107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19" idx="0"/>
              <a:endCxn id="107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18" idx="0"/>
              <a:endCxn id="119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21" idx="1"/>
              <a:endCxn id="118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21" idx="0"/>
              <a:endCxn id="109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20" idx="1"/>
              <a:endCxn id="109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21" idx="3"/>
              <a:endCxn id="120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13" idx="1"/>
              <a:endCxn id="120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36"/>
            <p:cNvCxnSpPr>
              <a:cxnSpLocks noChangeShapeType="1"/>
              <a:stCxn id="113" idx="0"/>
              <a:endCxn id="108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37"/>
            <p:cNvCxnSpPr>
              <a:cxnSpLocks noChangeShapeType="1"/>
              <a:stCxn id="115" idx="0"/>
              <a:endCxn id="113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38"/>
            <p:cNvCxnSpPr>
              <a:cxnSpLocks noChangeShapeType="1"/>
              <a:stCxn id="113" idx="3"/>
              <a:endCxn id="112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39"/>
            <p:cNvCxnSpPr>
              <a:cxnSpLocks noChangeShapeType="1"/>
              <a:stCxn id="110" idx="1"/>
              <a:endCxn id="111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40"/>
            <p:cNvCxnSpPr>
              <a:cxnSpLocks noChangeShapeType="1"/>
              <a:stCxn id="114" idx="0"/>
              <a:endCxn id="110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41"/>
            <p:cNvCxnSpPr>
              <a:cxnSpLocks noChangeShapeType="1"/>
              <a:stCxn id="112" idx="0"/>
              <a:endCxn id="114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42"/>
            <p:cNvCxnSpPr>
              <a:cxnSpLocks noChangeShapeType="1"/>
              <a:stCxn id="112" idx="3"/>
              <a:endCxn id="116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43"/>
            <p:cNvCxnSpPr>
              <a:cxnSpLocks noChangeShapeType="1"/>
              <a:stCxn id="117" idx="0"/>
              <a:endCxn id="116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58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43059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43060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43061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43062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43063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43064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43065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43066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43067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43068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43069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43070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43071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3072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43073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43074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43075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43076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43077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43078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3079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43080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43081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43082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43083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43084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43085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43086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43087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43088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43089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43090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43091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43092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43093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43094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43095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43096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43097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43098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43099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102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43011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6862763" y="152400"/>
            <a:ext cx="228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(Simulated queue)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382000" cy="200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Expanded: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ro-RO" sz="1800" u="sng" dirty="0">
                <a:latin typeface="Arial" charset="0"/>
                <a:ea typeface="ＭＳ Ｐゴシック" charset="0"/>
                <a:cs typeface="ＭＳ Ｐゴシック" charset="0"/>
              </a:rPr>
              <a:t>Arad/366 </a:t>
            </a:r>
            <a:r>
              <a:rPr lang="ro-RO" sz="1400" u="sng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(0+366</a:t>
            </a:r>
            <a:r>
              <a:rPr lang="ro-RO" sz="1400" u="sng" dirty="0" smtClean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ro-RO" sz="1800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1800" dirty="0">
              <a:solidFill>
                <a:srgbClr val="4F81BD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800" b="1" dirty="0">
                <a:solidFill>
                  <a:srgbClr val="C0504D"/>
                </a:solidFill>
                <a:latin typeface="Arial" charset="0"/>
                <a:ea typeface="ＭＳ Ｐゴシック" charset="0"/>
                <a:cs typeface="ＭＳ Ｐゴシック" charset="0"/>
              </a:rPr>
              <a:t>Children: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Sibiu/393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(140+253)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Timisoara/447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(118+329)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Zerind/449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(75+374</a:t>
            </a:r>
            <a:r>
              <a:rPr lang="ro-RO" sz="1400" dirty="0" smtClean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ro-RO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defRPr/>
            </a:pPr>
            <a:endParaRPr lang="ro-RO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800" b="1" dirty="0">
                <a:solidFill>
                  <a:srgbClr val="C0504D"/>
                </a:solidFill>
                <a:latin typeface="Arial" charset="0"/>
                <a:ea typeface="ＭＳ Ｐゴシック" charset="0"/>
                <a:cs typeface="ＭＳ Ｐゴシック" charset="0"/>
              </a:rPr>
              <a:t>Frontier: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ro-RO" sz="1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Arad/366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(0+366)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ro-RO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Sibiu/393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(140+253)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Timisoara/447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(118+329)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Zerind/449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(75+374</a:t>
            </a:r>
            <a:r>
              <a:rPr lang="ro-RO" sz="1400" dirty="0" smtClean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41000" y="2514600"/>
            <a:ext cx="1645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912102" y="996732"/>
            <a:ext cx="209127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Underlined node: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Last node expanded</a:t>
            </a:r>
            <a:endParaRPr lang="en-US" sz="1800" b="1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pic>
        <p:nvPicPr>
          <p:cNvPr id="44035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astar-progress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 descr="astar-progress0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8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66" name="Straight Connector 165"/>
            <p:cNvCxnSpPr>
              <a:cxnSpLocks noChangeShapeType="1"/>
              <a:stCxn id="148" idx="0"/>
              <a:endCxn id="147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Straight Connector 166"/>
            <p:cNvCxnSpPr>
              <a:cxnSpLocks noChangeShapeType="1"/>
              <a:stCxn id="147" idx="0"/>
              <a:endCxn id="146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Straight Connector 167"/>
            <p:cNvCxnSpPr>
              <a:cxnSpLocks noChangeShapeType="1"/>
              <a:stCxn id="150" idx="0"/>
              <a:endCxn id="146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168"/>
            <p:cNvCxnSpPr>
              <a:cxnSpLocks noChangeShapeType="1"/>
              <a:stCxn id="148" idx="3"/>
              <a:endCxn id="150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Connector 169"/>
            <p:cNvCxnSpPr>
              <a:cxnSpLocks noChangeShapeType="1"/>
              <a:stCxn id="153" idx="0"/>
              <a:endCxn id="150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Straight Connector 170"/>
            <p:cNvCxnSpPr>
              <a:cxnSpLocks noChangeShapeType="1"/>
              <a:stCxn id="150" idx="3"/>
              <a:endCxn id="152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Straight Connector 171"/>
            <p:cNvCxnSpPr>
              <a:cxnSpLocks noChangeShapeType="1"/>
              <a:stCxn id="149" idx="0"/>
              <a:endCxn id="148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  <a:stCxn id="149" idx="3"/>
              <a:endCxn id="151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Straight Connector 173"/>
            <p:cNvCxnSpPr>
              <a:cxnSpLocks noChangeShapeType="1"/>
              <a:stCxn id="163" idx="0"/>
              <a:endCxn id="151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Straight Connector 174"/>
            <p:cNvCxnSpPr>
              <a:cxnSpLocks noChangeShapeType="1"/>
              <a:stCxn id="162" idx="0"/>
              <a:endCxn id="163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Straight Connector 175"/>
            <p:cNvCxnSpPr>
              <a:cxnSpLocks noChangeShapeType="1"/>
              <a:stCxn id="165" idx="1"/>
              <a:endCxn id="162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76"/>
            <p:cNvCxnSpPr>
              <a:cxnSpLocks noChangeShapeType="1"/>
              <a:stCxn id="165" idx="0"/>
              <a:endCxn id="153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77"/>
            <p:cNvCxnSpPr>
              <a:cxnSpLocks noChangeShapeType="1"/>
              <a:stCxn id="164" idx="1"/>
              <a:endCxn id="153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78"/>
            <p:cNvCxnSpPr>
              <a:cxnSpLocks noChangeShapeType="1"/>
              <a:stCxn id="165" idx="3"/>
              <a:endCxn id="164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79"/>
            <p:cNvCxnSpPr>
              <a:cxnSpLocks noChangeShapeType="1"/>
              <a:stCxn id="157" idx="1"/>
              <a:endCxn id="164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80"/>
            <p:cNvCxnSpPr>
              <a:cxnSpLocks noChangeShapeType="1"/>
              <a:stCxn id="157" idx="0"/>
              <a:endCxn id="152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81"/>
            <p:cNvCxnSpPr>
              <a:cxnSpLocks noChangeShapeType="1"/>
              <a:stCxn id="159" idx="0"/>
              <a:endCxn id="157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  <a:stCxn id="157" idx="3"/>
              <a:endCxn id="156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traight Connector 183"/>
            <p:cNvCxnSpPr>
              <a:cxnSpLocks noChangeShapeType="1"/>
              <a:stCxn id="154" idx="1"/>
              <a:endCxn id="155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84"/>
            <p:cNvCxnSpPr>
              <a:cxnSpLocks noChangeShapeType="1"/>
              <a:stCxn id="158" idx="0"/>
              <a:endCxn id="154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85"/>
            <p:cNvCxnSpPr>
              <a:cxnSpLocks noChangeShapeType="1"/>
              <a:stCxn id="156" idx="0"/>
              <a:endCxn id="158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188"/>
            <p:cNvCxnSpPr>
              <a:cxnSpLocks noChangeShapeType="1"/>
              <a:stCxn id="156" idx="3"/>
              <a:endCxn id="160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18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84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44085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44086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44087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44088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44089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44090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44091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44092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44093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44094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44095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44096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44097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4098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44099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44100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44101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44102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44103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44104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4105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44106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44107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44108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44109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44110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44111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44112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44113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44114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44115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44116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44117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44118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44119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44120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44121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44122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44123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44124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44125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4128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246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cxnSp>
        <p:nvCxnSpPr>
          <p:cNvPr id="196" name="Straight Connector 195"/>
          <p:cNvCxnSpPr>
            <a:cxnSpLocks noChangeShapeType="1"/>
          </p:cNvCxnSpPr>
          <p:nvPr/>
        </p:nvCxnSpPr>
        <p:spPr bwMode="auto">
          <a:xfrm>
            <a:off x="609600" y="4784725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cxnSpLocks noChangeShapeType="1"/>
              <a:stCxn id="104" idx="0"/>
              <a:endCxn id="103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03" idx="0"/>
              <a:endCxn id="102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04" idx="3"/>
              <a:endCxn id="106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09" idx="0"/>
              <a:endCxn id="106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06" idx="3"/>
              <a:endCxn id="108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0"/>
              <a:endCxn id="104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3"/>
              <a:endCxn id="107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19" idx="0"/>
              <a:endCxn id="107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18" idx="0"/>
              <a:endCxn id="119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21" idx="1"/>
              <a:endCxn id="118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21" idx="0"/>
              <a:endCxn id="109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20" idx="1"/>
              <a:endCxn id="109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21" idx="3"/>
              <a:endCxn id="120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13" idx="1"/>
              <a:endCxn id="120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36"/>
            <p:cNvCxnSpPr>
              <a:cxnSpLocks noChangeShapeType="1"/>
              <a:stCxn id="113" idx="0"/>
              <a:endCxn id="108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37"/>
            <p:cNvCxnSpPr>
              <a:cxnSpLocks noChangeShapeType="1"/>
              <a:stCxn id="115" idx="0"/>
              <a:endCxn id="113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38"/>
            <p:cNvCxnSpPr>
              <a:cxnSpLocks noChangeShapeType="1"/>
              <a:stCxn id="113" idx="3"/>
              <a:endCxn id="112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39"/>
            <p:cNvCxnSpPr>
              <a:cxnSpLocks noChangeShapeType="1"/>
              <a:stCxn id="110" idx="1"/>
              <a:endCxn id="111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40"/>
            <p:cNvCxnSpPr>
              <a:cxnSpLocks noChangeShapeType="1"/>
              <a:stCxn id="114" idx="0"/>
              <a:endCxn id="110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41"/>
            <p:cNvCxnSpPr>
              <a:cxnSpLocks noChangeShapeType="1"/>
              <a:stCxn id="112" idx="0"/>
              <a:endCxn id="114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42"/>
            <p:cNvCxnSpPr>
              <a:cxnSpLocks noChangeShapeType="1"/>
              <a:stCxn id="112" idx="3"/>
              <a:endCxn id="116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43"/>
            <p:cNvCxnSpPr>
              <a:cxnSpLocks noChangeShapeType="1"/>
              <a:stCxn id="117" idx="0"/>
              <a:endCxn id="116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07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45108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45109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45110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45111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45112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45113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45114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45115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45116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45117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45118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45119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45120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5121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45122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45123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45124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45125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45126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45127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5128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45129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45130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45131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45132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45133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45134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45135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45136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45137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45138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45139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45140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45141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45142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45143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45144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45145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45146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45147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45148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151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45059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6862763" y="152400"/>
            <a:ext cx="228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(Simulated queue)</a:t>
            </a:r>
          </a:p>
        </p:txBody>
      </p:sp>
      <p:sp>
        <p:nvSpPr>
          <p:cNvPr id="45061" name="TextBox 2"/>
          <p:cNvSpPr txBox="1">
            <a:spLocks noChangeArrowheads="1"/>
          </p:cNvSpPr>
          <p:nvPr/>
        </p:nvSpPr>
        <p:spPr bwMode="auto">
          <a:xfrm>
            <a:off x="381000" y="990600"/>
            <a:ext cx="84582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Arial" pitchFamily="34" charset="0"/>
              </a:rPr>
              <a:t>Expanded:</a:t>
            </a:r>
            <a:r>
              <a:rPr lang="en-US" altLang="en-US" sz="1800" dirty="0">
                <a:latin typeface="Arial" pitchFamily="34" charset="0"/>
              </a:rPr>
              <a:t>  </a:t>
            </a:r>
            <a:r>
              <a:rPr lang="ro-RO" altLang="en-US" sz="1800" dirty="0">
                <a:latin typeface="Arial" pitchFamily="34" charset="0"/>
              </a:rPr>
              <a:t>Arad/366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(0+366)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ro-RO" altLang="en-US" sz="1800" u="sng" dirty="0">
                <a:latin typeface="Arial" pitchFamily="34" charset="0"/>
              </a:rPr>
              <a:t>Sibiu/393 </a:t>
            </a:r>
            <a:r>
              <a:rPr lang="ro-RO" altLang="en-US" sz="1400" u="sng" dirty="0">
                <a:solidFill>
                  <a:srgbClr val="4F81BD"/>
                </a:solidFill>
                <a:latin typeface="Arial" pitchFamily="34" charset="0"/>
              </a:rPr>
              <a:t>(140+253</a:t>
            </a:r>
            <a:r>
              <a:rPr lang="ro-RO" altLang="en-US" sz="1400" u="sng" dirty="0" smtClean="0">
                <a:solidFill>
                  <a:srgbClr val="4F81BD"/>
                </a:solidFill>
                <a:latin typeface="Arial" pitchFamily="34" charset="0"/>
              </a:rPr>
              <a:t>)</a:t>
            </a:r>
            <a:endParaRPr lang="ro-RO" altLang="en-US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o-RO" altLang="en-US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504D"/>
                </a:solidFill>
                <a:latin typeface="Arial" pitchFamily="34" charset="0"/>
              </a:rPr>
              <a:t>Children:</a:t>
            </a:r>
            <a:r>
              <a:rPr lang="en-US" altLang="en-US" sz="1800" dirty="0">
                <a:latin typeface="Arial" pitchFamily="34" charset="0"/>
              </a:rPr>
              <a:t> </a:t>
            </a:r>
            <a:r>
              <a:rPr lang="ro-RO" altLang="en-US" sz="1800" dirty="0">
                <a:latin typeface="Arial" pitchFamily="34" charset="0"/>
              </a:rPr>
              <a:t>Arad/646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(280+366)</a:t>
            </a:r>
            <a:r>
              <a:rPr lang="ro-RO" altLang="en-US" sz="1800" dirty="0">
                <a:latin typeface="Arial" pitchFamily="34" charset="0"/>
              </a:rPr>
              <a:t>, Fagaras/415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(239+176)</a:t>
            </a:r>
            <a:r>
              <a:rPr lang="ro-RO" altLang="en-US" sz="1800" dirty="0">
                <a:latin typeface="Arial" pitchFamily="34" charset="0"/>
              </a:rPr>
              <a:t>, Oradea/671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(291+380)</a:t>
            </a:r>
            <a:r>
              <a:rPr lang="ro-RO" altLang="en-US" sz="1800" dirty="0">
                <a:latin typeface="Arial" pitchFamily="34" charset="0"/>
              </a:rPr>
              <a:t>, RimnicuVilcea/413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(220+193</a:t>
            </a:r>
            <a:r>
              <a:rPr lang="ro-RO" altLang="en-US" sz="1400" dirty="0" smtClean="0">
                <a:solidFill>
                  <a:srgbClr val="4F81BD"/>
                </a:solidFill>
                <a:latin typeface="Arial" pitchFamily="34" charset="0"/>
              </a:rPr>
              <a:t>)</a:t>
            </a:r>
            <a:endParaRPr lang="ro-RO" altLang="en-US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o-RO" altLang="en-US" sz="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504D"/>
                </a:solidFill>
                <a:latin typeface="Arial" pitchFamily="34" charset="0"/>
              </a:rPr>
              <a:t>Frontier:</a:t>
            </a:r>
            <a:r>
              <a:rPr lang="en-US" altLang="en-US" sz="1800" dirty="0">
                <a:latin typeface="Arial" pitchFamily="34" charset="0"/>
              </a:rPr>
              <a:t>  </a:t>
            </a:r>
            <a:r>
              <a:rPr lang="ro-RO" altLang="en-US" sz="1800" dirty="0">
                <a:solidFill>
                  <a:srgbClr val="A6A6A6"/>
                </a:solidFill>
                <a:latin typeface="Arial" pitchFamily="34" charset="0"/>
              </a:rPr>
              <a:t>Arad/366 </a:t>
            </a:r>
            <a:r>
              <a:rPr lang="ro-RO" altLang="en-US" sz="1400" dirty="0">
                <a:solidFill>
                  <a:srgbClr val="A6A6A6"/>
                </a:solidFill>
                <a:latin typeface="Arial" pitchFamily="34" charset="0"/>
              </a:rPr>
              <a:t>(0+366)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ro-RO" altLang="en-US" sz="1800" dirty="0">
                <a:solidFill>
                  <a:srgbClr val="A6A6A6"/>
                </a:solidFill>
                <a:latin typeface="Arial" pitchFamily="34" charset="0"/>
              </a:rPr>
              <a:t>Sibiu/393 </a:t>
            </a:r>
            <a:r>
              <a:rPr lang="ro-RO" altLang="en-US" sz="1400" dirty="0">
                <a:solidFill>
                  <a:srgbClr val="A6A6A6"/>
                </a:solidFill>
                <a:latin typeface="Arial" pitchFamily="34" charset="0"/>
              </a:rPr>
              <a:t>(140+253)</a:t>
            </a:r>
            <a:r>
              <a:rPr lang="ro-RO" altLang="en-US" sz="1800" dirty="0">
                <a:latin typeface="Arial" pitchFamily="34" charset="0"/>
              </a:rPr>
              <a:t>, Timisoara/447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(118+329)</a:t>
            </a:r>
            <a:r>
              <a:rPr lang="ro-RO" altLang="en-US" sz="1800" dirty="0">
                <a:latin typeface="Arial" pitchFamily="34" charset="0"/>
              </a:rPr>
              <a:t>, Zerind/449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(75+374)</a:t>
            </a:r>
            <a:r>
              <a:rPr lang="ro-RO" altLang="en-US" sz="1800" dirty="0">
                <a:latin typeface="Arial" pitchFamily="34" charset="0"/>
              </a:rPr>
              <a:t>, Arad/646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(280+366)</a:t>
            </a:r>
            <a:r>
              <a:rPr lang="ro-RO" altLang="en-US" sz="1800" dirty="0">
                <a:latin typeface="Arial" pitchFamily="34" charset="0"/>
              </a:rPr>
              <a:t>, Fagaras/415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(239+176)</a:t>
            </a:r>
            <a:r>
              <a:rPr lang="ro-RO" altLang="en-US" sz="1800" dirty="0">
                <a:latin typeface="Arial" pitchFamily="34" charset="0"/>
              </a:rPr>
              <a:t>, Oradea/671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(291+380)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en-US" altLang="en-US" sz="1800" dirty="0" err="1">
                <a:solidFill>
                  <a:srgbClr val="FF0000"/>
                </a:solidFill>
                <a:latin typeface="Arial" pitchFamily="34" charset="0"/>
              </a:rPr>
              <a:t>RimnicuVilcea</a:t>
            </a:r>
            <a:r>
              <a:rPr lang="en-US" altLang="en-US" sz="1800" dirty="0">
                <a:solidFill>
                  <a:srgbClr val="FF0000"/>
                </a:solidFill>
                <a:latin typeface="Arial" pitchFamily="34" charset="0"/>
              </a:rPr>
              <a:t>/413</a:t>
            </a:r>
            <a:r>
              <a:rPr lang="en-US" altLang="en-US" sz="1800" dirty="0">
                <a:latin typeface="Arial" pitchFamily="34" charset="0"/>
              </a:rPr>
              <a:t> </a:t>
            </a:r>
            <a:r>
              <a:rPr lang="en-US" altLang="en-US" sz="1400" dirty="0">
                <a:solidFill>
                  <a:schemeClr val="accent1"/>
                </a:solidFill>
                <a:latin typeface="Arial" pitchFamily="34" charset="0"/>
              </a:rPr>
              <a:t>(220+193</a:t>
            </a:r>
            <a:r>
              <a:rPr lang="en-US" altLang="en-US" sz="1400" dirty="0" smtClean="0">
                <a:solidFill>
                  <a:schemeClr val="accent1"/>
                </a:solidFill>
                <a:latin typeface="Arial" pitchFamily="34" charset="0"/>
              </a:rPr>
              <a:t>)</a:t>
            </a: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97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cxnSp>
        <p:nvCxnSpPr>
          <p:cNvPr id="95" name="Straight Connector 94"/>
          <p:cNvCxnSpPr>
            <a:cxnSpLocks noChangeShapeType="1"/>
          </p:cNvCxnSpPr>
          <p:nvPr/>
        </p:nvCxnSpPr>
        <p:spPr bwMode="auto">
          <a:xfrm>
            <a:off x="609600" y="4784725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Connector 95"/>
          <p:cNvCxnSpPr/>
          <p:nvPr/>
        </p:nvCxnSpPr>
        <p:spPr>
          <a:xfrm>
            <a:off x="1541000" y="2514600"/>
            <a:ext cx="1645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252303" y="2514600"/>
            <a:ext cx="1863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pic>
        <p:nvPicPr>
          <p:cNvPr id="46083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astar-progress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astar-progress0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 descr="astar-progress0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7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66" name="Straight Connector 165"/>
            <p:cNvCxnSpPr>
              <a:cxnSpLocks noChangeShapeType="1"/>
              <a:stCxn id="148" idx="0"/>
              <a:endCxn id="147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Straight Connector 166"/>
            <p:cNvCxnSpPr>
              <a:cxnSpLocks noChangeShapeType="1"/>
              <a:stCxn id="147" idx="0"/>
              <a:endCxn id="146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Straight Connector 167"/>
            <p:cNvCxnSpPr>
              <a:cxnSpLocks noChangeShapeType="1"/>
              <a:stCxn id="150" idx="0"/>
              <a:endCxn id="146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168"/>
            <p:cNvCxnSpPr>
              <a:cxnSpLocks noChangeShapeType="1"/>
              <a:stCxn id="148" idx="3"/>
              <a:endCxn id="150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Connector 169"/>
            <p:cNvCxnSpPr>
              <a:cxnSpLocks noChangeShapeType="1"/>
              <a:stCxn id="153" idx="0"/>
              <a:endCxn id="150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Straight Connector 170"/>
            <p:cNvCxnSpPr>
              <a:cxnSpLocks noChangeShapeType="1"/>
              <a:stCxn id="150" idx="3"/>
              <a:endCxn id="152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Straight Connector 171"/>
            <p:cNvCxnSpPr>
              <a:cxnSpLocks noChangeShapeType="1"/>
              <a:stCxn id="149" idx="0"/>
              <a:endCxn id="148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  <a:stCxn id="149" idx="3"/>
              <a:endCxn id="151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Straight Connector 173"/>
            <p:cNvCxnSpPr>
              <a:cxnSpLocks noChangeShapeType="1"/>
              <a:stCxn id="163" idx="0"/>
              <a:endCxn id="151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Straight Connector 174"/>
            <p:cNvCxnSpPr>
              <a:cxnSpLocks noChangeShapeType="1"/>
              <a:stCxn id="162" idx="0"/>
              <a:endCxn id="163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Straight Connector 175"/>
            <p:cNvCxnSpPr>
              <a:cxnSpLocks noChangeShapeType="1"/>
              <a:stCxn id="165" idx="1"/>
              <a:endCxn id="162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76"/>
            <p:cNvCxnSpPr>
              <a:cxnSpLocks noChangeShapeType="1"/>
              <a:stCxn id="165" idx="0"/>
              <a:endCxn id="153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77"/>
            <p:cNvCxnSpPr>
              <a:cxnSpLocks noChangeShapeType="1"/>
              <a:stCxn id="164" idx="1"/>
              <a:endCxn id="153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78"/>
            <p:cNvCxnSpPr>
              <a:cxnSpLocks noChangeShapeType="1"/>
              <a:stCxn id="165" idx="3"/>
              <a:endCxn id="164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79"/>
            <p:cNvCxnSpPr>
              <a:cxnSpLocks noChangeShapeType="1"/>
              <a:stCxn id="157" idx="1"/>
              <a:endCxn id="164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80"/>
            <p:cNvCxnSpPr>
              <a:cxnSpLocks noChangeShapeType="1"/>
              <a:stCxn id="157" idx="0"/>
              <a:endCxn id="152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81"/>
            <p:cNvCxnSpPr>
              <a:cxnSpLocks noChangeShapeType="1"/>
              <a:stCxn id="159" idx="0"/>
              <a:endCxn id="157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  <a:stCxn id="157" idx="3"/>
              <a:endCxn id="156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traight Connector 183"/>
            <p:cNvCxnSpPr>
              <a:cxnSpLocks noChangeShapeType="1"/>
              <a:stCxn id="154" idx="1"/>
              <a:endCxn id="155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84"/>
            <p:cNvCxnSpPr>
              <a:cxnSpLocks noChangeShapeType="1"/>
              <a:stCxn id="158" idx="0"/>
              <a:endCxn id="154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85"/>
            <p:cNvCxnSpPr>
              <a:cxnSpLocks noChangeShapeType="1"/>
              <a:stCxn id="156" idx="0"/>
              <a:endCxn id="158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188"/>
            <p:cNvCxnSpPr>
              <a:cxnSpLocks noChangeShapeType="1"/>
              <a:stCxn id="156" idx="3"/>
              <a:endCxn id="160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18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34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46135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46136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46137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46138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46139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46140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46141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46142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46143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46144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46145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46146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46147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6148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46149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46150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46151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46152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46153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46154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6155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46156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46157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46158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46159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46160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46161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46162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46163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46164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46165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46166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46167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46168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46169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46170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46171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46172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46173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46174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46175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178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246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>
            <a:off x="609600" y="4784725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Straight Connector 247"/>
          <p:cNvCxnSpPr>
            <a:cxnSpLocks noChangeShapeType="1"/>
            <a:stCxn id="150" idx="2"/>
            <a:endCxn id="46164" idx="1"/>
          </p:cNvCxnSpPr>
          <p:nvPr/>
        </p:nvCxnSpPr>
        <p:spPr bwMode="auto">
          <a:xfrm>
            <a:off x="1517650" y="5076825"/>
            <a:ext cx="220663" cy="323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4434392" y="3222407"/>
            <a:ext cx="2470633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The loop at Sibiu could be detected by noticing the other Sibiu on the path from child to root. </a:t>
            </a:r>
            <a:endParaRPr lang="en-US" sz="1800" b="1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cxnSpLocks noChangeShapeType="1"/>
              <a:stCxn id="104" idx="0"/>
              <a:endCxn id="103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03" idx="0"/>
              <a:endCxn id="102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04" idx="3"/>
              <a:endCxn id="106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09" idx="0"/>
              <a:endCxn id="106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06" idx="3"/>
              <a:endCxn id="108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0"/>
              <a:endCxn id="104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3"/>
              <a:endCxn id="107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19" idx="0"/>
              <a:endCxn id="107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18" idx="0"/>
              <a:endCxn id="119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21" idx="1"/>
              <a:endCxn id="118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21" idx="0"/>
              <a:endCxn id="109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20" idx="1"/>
              <a:endCxn id="109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21" idx="3"/>
              <a:endCxn id="120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13" idx="1"/>
              <a:endCxn id="120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36"/>
            <p:cNvCxnSpPr>
              <a:cxnSpLocks noChangeShapeType="1"/>
              <a:stCxn id="113" idx="0"/>
              <a:endCxn id="108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37"/>
            <p:cNvCxnSpPr>
              <a:cxnSpLocks noChangeShapeType="1"/>
              <a:stCxn id="115" idx="0"/>
              <a:endCxn id="113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38"/>
            <p:cNvCxnSpPr>
              <a:cxnSpLocks noChangeShapeType="1"/>
              <a:stCxn id="113" idx="3"/>
              <a:endCxn id="112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39"/>
            <p:cNvCxnSpPr>
              <a:cxnSpLocks noChangeShapeType="1"/>
              <a:stCxn id="110" idx="1"/>
              <a:endCxn id="111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40"/>
            <p:cNvCxnSpPr>
              <a:cxnSpLocks noChangeShapeType="1"/>
              <a:stCxn id="114" idx="0"/>
              <a:endCxn id="110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41"/>
            <p:cNvCxnSpPr>
              <a:cxnSpLocks noChangeShapeType="1"/>
              <a:stCxn id="112" idx="0"/>
              <a:endCxn id="114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42"/>
            <p:cNvCxnSpPr>
              <a:cxnSpLocks noChangeShapeType="1"/>
              <a:stCxn id="112" idx="3"/>
              <a:endCxn id="116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43"/>
            <p:cNvCxnSpPr>
              <a:cxnSpLocks noChangeShapeType="1"/>
              <a:stCxn id="117" idx="0"/>
              <a:endCxn id="116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56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47157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47158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47159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47160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47161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47162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47163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47164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47165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47166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47167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47168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47169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7170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47171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47172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47173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47174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47175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47176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7177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47178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47179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47180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47181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47182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47183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47184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47185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47186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47187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47188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47189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47190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47191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47192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47193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47194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47195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47196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47197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200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47107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sp>
        <p:nvSpPr>
          <p:cNvPr id="47108" name="TextBox 1"/>
          <p:cNvSpPr txBox="1">
            <a:spLocks noChangeArrowheads="1"/>
          </p:cNvSpPr>
          <p:nvPr/>
        </p:nvSpPr>
        <p:spPr bwMode="auto">
          <a:xfrm>
            <a:off x="6862763" y="152400"/>
            <a:ext cx="228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(Simulated queue)</a:t>
            </a: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381000" y="990600"/>
            <a:ext cx="868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Arial" pitchFamily="34" charset="0"/>
              </a:rPr>
              <a:t>Expanded:</a:t>
            </a:r>
            <a:r>
              <a:rPr lang="en-US" altLang="en-US" sz="1800" dirty="0">
                <a:latin typeface="Arial" pitchFamily="34" charset="0"/>
              </a:rPr>
              <a:t>  </a:t>
            </a:r>
            <a:r>
              <a:rPr lang="ro-RO" altLang="en-US" sz="1800" dirty="0">
                <a:latin typeface="Arial" pitchFamily="34" charset="0"/>
              </a:rPr>
              <a:t>Arad/366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(0+366)</a:t>
            </a:r>
            <a:r>
              <a:rPr lang="ro-RO" altLang="en-US" sz="1800" dirty="0">
                <a:latin typeface="Arial" pitchFamily="34" charset="0"/>
              </a:rPr>
              <a:t>, Sibiu/393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(140+253)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en-US" altLang="en-US" sz="1800" u="sng" dirty="0" err="1">
                <a:latin typeface="Arial" pitchFamily="34" charset="0"/>
              </a:rPr>
              <a:t>RimnicuVilcea</a:t>
            </a:r>
            <a:r>
              <a:rPr lang="en-US" altLang="en-US" sz="1800" u="sng" dirty="0">
                <a:latin typeface="Arial" pitchFamily="34" charset="0"/>
              </a:rPr>
              <a:t>/413 </a:t>
            </a:r>
            <a:r>
              <a:rPr lang="en-US" altLang="en-US" sz="1400" u="sng" dirty="0">
                <a:solidFill>
                  <a:schemeClr val="accent1"/>
                </a:solidFill>
                <a:latin typeface="Arial" pitchFamily="34" charset="0"/>
              </a:rPr>
              <a:t>(220+193</a:t>
            </a:r>
            <a:r>
              <a:rPr lang="en-US" altLang="en-US" sz="1400" u="sng" dirty="0" smtClean="0">
                <a:solidFill>
                  <a:schemeClr val="accent1"/>
                </a:solidFill>
                <a:latin typeface="Arial" pitchFamily="34" charset="0"/>
              </a:rPr>
              <a:t>)</a:t>
            </a:r>
            <a:endParaRPr lang="ro-RO" altLang="en-US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o-RO" altLang="en-US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504D"/>
                </a:solidFill>
                <a:latin typeface="Arial" pitchFamily="34" charset="0"/>
              </a:rPr>
              <a:t>Children:</a:t>
            </a:r>
            <a:r>
              <a:rPr lang="en-US" altLang="en-US" sz="1800" dirty="0">
                <a:latin typeface="Arial" pitchFamily="34" charset="0"/>
              </a:rPr>
              <a:t> </a:t>
            </a:r>
            <a:r>
              <a:rPr lang="ro-RO" altLang="en-US" sz="1800" dirty="0">
                <a:latin typeface="Arial" pitchFamily="34" charset="0"/>
              </a:rPr>
              <a:t>Craiova/526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(366+160)</a:t>
            </a:r>
            <a:r>
              <a:rPr lang="ro-RO" altLang="en-US" sz="1800" dirty="0">
                <a:latin typeface="Arial" pitchFamily="34" charset="0"/>
              </a:rPr>
              <a:t>, Pitesti/417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(317+100)</a:t>
            </a:r>
            <a:r>
              <a:rPr lang="ro-RO" altLang="en-US" sz="1800" dirty="0">
                <a:latin typeface="Arial" pitchFamily="34" charset="0"/>
              </a:rPr>
              <a:t>, Sibiu/553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(300+253</a:t>
            </a:r>
            <a:r>
              <a:rPr lang="ro-RO" altLang="en-US" sz="1400" dirty="0" smtClean="0">
                <a:solidFill>
                  <a:srgbClr val="4F81BD"/>
                </a:solidFill>
                <a:latin typeface="Arial" pitchFamily="34" charset="0"/>
              </a:rPr>
              <a:t>)</a:t>
            </a:r>
            <a:endParaRPr lang="ro-RO" altLang="en-US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1800" dirty="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o-RO" altLang="en-US" sz="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504D"/>
                </a:solidFill>
                <a:latin typeface="Arial" pitchFamily="34" charset="0"/>
              </a:rPr>
              <a:t>Frontier:</a:t>
            </a:r>
            <a:r>
              <a:rPr lang="en-US" altLang="en-US" sz="1800" dirty="0">
                <a:latin typeface="Arial" pitchFamily="34" charset="0"/>
              </a:rPr>
              <a:t>  </a:t>
            </a:r>
            <a:r>
              <a:rPr lang="ro-RO" altLang="en-US" sz="1800" dirty="0">
                <a:solidFill>
                  <a:srgbClr val="A6A6A6"/>
                </a:solidFill>
                <a:latin typeface="Arial" pitchFamily="34" charset="0"/>
              </a:rPr>
              <a:t>Arad/366 </a:t>
            </a:r>
            <a:r>
              <a:rPr lang="ro-RO" altLang="en-US" sz="1400" dirty="0">
                <a:solidFill>
                  <a:srgbClr val="A6A6A6"/>
                </a:solidFill>
                <a:latin typeface="Arial" pitchFamily="34" charset="0"/>
              </a:rPr>
              <a:t>(0+366)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ro-RO" altLang="en-US" sz="1800" dirty="0">
                <a:solidFill>
                  <a:srgbClr val="A6A6A6"/>
                </a:solidFill>
                <a:latin typeface="Arial" pitchFamily="34" charset="0"/>
              </a:rPr>
              <a:t>Sibiu/393 </a:t>
            </a:r>
            <a:r>
              <a:rPr lang="ro-RO" altLang="en-US" sz="1400" dirty="0">
                <a:solidFill>
                  <a:srgbClr val="A6A6A6"/>
                </a:solidFill>
                <a:latin typeface="Arial" pitchFamily="34" charset="0"/>
              </a:rPr>
              <a:t>(140+253)</a:t>
            </a:r>
            <a:r>
              <a:rPr lang="ro-RO" altLang="en-US" sz="1800" dirty="0">
                <a:latin typeface="Arial" pitchFamily="34" charset="0"/>
              </a:rPr>
              <a:t>, Timisoara/447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(118+329)</a:t>
            </a:r>
            <a:r>
              <a:rPr lang="ro-RO" altLang="en-US" sz="1800" dirty="0">
                <a:latin typeface="Arial" pitchFamily="34" charset="0"/>
              </a:rPr>
              <a:t>, Zerind/449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(75+374)</a:t>
            </a:r>
            <a:r>
              <a:rPr lang="ro-RO" altLang="en-US" sz="1800" dirty="0">
                <a:latin typeface="Arial" pitchFamily="34" charset="0"/>
              </a:rPr>
              <a:t>, Arad/646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(280+366)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ro-RO" altLang="en-US" sz="1800" dirty="0">
                <a:solidFill>
                  <a:srgbClr val="FF0000"/>
                </a:solidFill>
                <a:latin typeface="Arial" pitchFamily="34" charset="0"/>
              </a:rPr>
              <a:t>Fagaras/415</a:t>
            </a:r>
            <a:r>
              <a:rPr lang="ro-RO" altLang="en-US" sz="1800" dirty="0">
                <a:latin typeface="Arial" pitchFamily="34" charset="0"/>
              </a:rPr>
              <a:t>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(239+176)</a:t>
            </a:r>
            <a:r>
              <a:rPr lang="ro-RO" altLang="en-US" sz="1800" dirty="0">
                <a:latin typeface="Arial" pitchFamily="34" charset="0"/>
              </a:rPr>
              <a:t>, Oradea/671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(291+380)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en-US" altLang="en-US" sz="1800" dirty="0" err="1">
                <a:solidFill>
                  <a:srgbClr val="A6A6A6"/>
                </a:solidFill>
                <a:latin typeface="Arial" pitchFamily="34" charset="0"/>
              </a:rPr>
              <a:t>RimnicuVilcea</a:t>
            </a:r>
            <a:r>
              <a:rPr lang="en-US" altLang="en-US" sz="1800" dirty="0">
                <a:solidFill>
                  <a:srgbClr val="A6A6A6"/>
                </a:solidFill>
                <a:latin typeface="Arial" pitchFamily="34" charset="0"/>
              </a:rPr>
              <a:t>/413 </a:t>
            </a:r>
            <a:r>
              <a:rPr lang="en-US" altLang="en-US" sz="1400" dirty="0">
                <a:solidFill>
                  <a:srgbClr val="A6A6A6"/>
                </a:solidFill>
                <a:latin typeface="Arial" pitchFamily="34" charset="0"/>
              </a:rPr>
              <a:t>(220+193)</a:t>
            </a:r>
            <a:r>
              <a:rPr lang="ro-RO" altLang="en-US" sz="1800" dirty="0">
                <a:latin typeface="Arial" pitchFamily="34" charset="0"/>
              </a:rPr>
              <a:t>, Craiova/526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(366+160)</a:t>
            </a:r>
            <a:r>
              <a:rPr lang="ro-RO" altLang="en-US" sz="1800" dirty="0">
                <a:latin typeface="Arial" pitchFamily="34" charset="0"/>
              </a:rPr>
              <a:t>, Pitesti/417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(317+100)</a:t>
            </a:r>
            <a:r>
              <a:rPr lang="ro-RO" altLang="en-US" sz="1800" dirty="0">
                <a:latin typeface="Arial" pitchFamily="34" charset="0"/>
              </a:rPr>
              <a:t>, Sibiu/553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(300+253</a:t>
            </a:r>
            <a:r>
              <a:rPr lang="ro-RO" altLang="en-US" sz="1400" dirty="0" smtClean="0">
                <a:solidFill>
                  <a:srgbClr val="4F81BD"/>
                </a:solidFill>
                <a:latin typeface="Arial" pitchFamily="34" charset="0"/>
              </a:rPr>
              <a:t>)</a:t>
            </a: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97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cxnSp>
        <p:nvCxnSpPr>
          <p:cNvPr id="95" name="Straight Connector 94"/>
          <p:cNvCxnSpPr>
            <a:cxnSpLocks noChangeShapeType="1"/>
          </p:cNvCxnSpPr>
          <p:nvPr/>
        </p:nvCxnSpPr>
        <p:spPr bwMode="auto">
          <a:xfrm>
            <a:off x="609600" y="4784725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Connector 95"/>
          <p:cNvCxnSpPr>
            <a:cxnSpLocks noChangeShapeType="1"/>
          </p:cNvCxnSpPr>
          <p:nvPr/>
        </p:nvCxnSpPr>
        <p:spPr bwMode="auto">
          <a:xfrm>
            <a:off x="1517650" y="5076825"/>
            <a:ext cx="220663" cy="323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97"/>
          <p:cNvCxnSpPr/>
          <p:nvPr/>
        </p:nvCxnSpPr>
        <p:spPr>
          <a:xfrm>
            <a:off x="1541000" y="2514600"/>
            <a:ext cx="1645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252303" y="2514600"/>
            <a:ext cx="1863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55636" y="3048000"/>
            <a:ext cx="2847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pic>
        <p:nvPicPr>
          <p:cNvPr id="48131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 descr="astar-progress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astar-progress0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 descr="astar-progress0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 descr="astar-progress05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6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6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66" name="Straight Connector 165"/>
            <p:cNvCxnSpPr>
              <a:cxnSpLocks noChangeShapeType="1"/>
              <a:stCxn id="148" idx="0"/>
              <a:endCxn id="147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Straight Connector 166"/>
            <p:cNvCxnSpPr>
              <a:cxnSpLocks noChangeShapeType="1"/>
              <a:stCxn id="147" idx="0"/>
              <a:endCxn id="146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Straight Connector 167"/>
            <p:cNvCxnSpPr>
              <a:cxnSpLocks noChangeShapeType="1"/>
              <a:stCxn id="150" idx="0"/>
              <a:endCxn id="146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168"/>
            <p:cNvCxnSpPr>
              <a:cxnSpLocks noChangeShapeType="1"/>
              <a:stCxn id="148" idx="3"/>
              <a:endCxn id="150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Connector 169"/>
            <p:cNvCxnSpPr>
              <a:cxnSpLocks noChangeShapeType="1"/>
              <a:stCxn id="153" idx="0"/>
              <a:endCxn id="150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Straight Connector 170"/>
            <p:cNvCxnSpPr>
              <a:cxnSpLocks noChangeShapeType="1"/>
              <a:stCxn id="150" idx="3"/>
              <a:endCxn id="152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Straight Connector 171"/>
            <p:cNvCxnSpPr>
              <a:cxnSpLocks noChangeShapeType="1"/>
              <a:stCxn id="149" idx="0"/>
              <a:endCxn id="148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  <a:stCxn id="149" idx="3"/>
              <a:endCxn id="151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Straight Connector 173"/>
            <p:cNvCxnSpPr>
              <a:cxnSpLocks noChangeShapeType="1"/>
              <a:stCxn id="163" idx="0"/>
              <a:endCxn id="151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Straight Connector 174"/>
            <p:cNvCxnSpPr>
              <a:cxnSpLocks noChangeShapeType="1"/>
              <a:stCxn id="162" idx="0"/>
              <a:endCxn id="163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Straight Connector 175"/>
            <p:cNvCxnSpPr>
              <a:cxnSpLocks noChangeShapeType="1"/>
              <a:stCxn id="165" idx="1"/>
              <a:endCxn id="162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76"/>
            <p:cNvCxnSpPr>
              <a:cxnSpLocks noChangeShapeType="1"/>
              <a:stCxn id="165" idx="0"/>
              <a:endCxn id="153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77"/>
            <p:cNvCxnSpPr>
              <a:cxnSpLocks noChangeShapeType="1"/>
              <a:stCxn id="164" idx="1"/>
              <a:endCxn id="153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78"/>
            <p:cNvCxnSpPr>
              <a:cxnSpLocks noChangeShapeType="1"/>
              <a:stCxn id="165" idx="3"/>
              <a:endCxn id="164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79"/>
            <p:cNvCxnSpPr>
              <a:cxnSpLocks noChangeShapeType="1"/>
              <a:stCxn id="157" idx="1"/>
              <a:endCxn id="164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80"/>
            <p:cNvCxnSpPr>
              <a:cxnSpLocks noChangeShapeType="1"/>
              <a:stCxn id="157" idx="0"/>
              <a:endCxn id="152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81"/>
            <p:cNvCxnSpPr>
              <a:cxnSpLocks noChangeShapeType="1"/>
              <a:stCxn id="159" idx="0"/>
              <a:endCxn id="157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  <a:stCxn id="157" idx="3"/>
              <a:endCxn id="156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traight Connector 183"/>
            <p:cNvCxnSpPr>
              <a:cxnSpLocks noChangeShapeType="1"/>
              <a:stCxn id="154" idx="1"/>
              <a:endCxn id="155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84"/>
            <p:cNvCxnSpPr>
              <a:cxnSpLocks noChangeShapeType="1"/>
              <a:stCxn id="158" idx="0"/>
              <a:endCxn id="154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85"/>
            <p:cNvCxnSpPr>
              <a:cxnSpLocks noChangeShapeType="1"/>
              <a:stCxn id="156" idx="0"/>
              <a:endCxn id="158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188"/>
            <p:cNvCxnSpPr>
              <a:cxnSpLocks noChangeShapeType="1"/>
              <a:stCxn id="156" idx="3"/>
              <a:endCxn id="160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18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85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48186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48187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48188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48189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48190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48191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48192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48193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48194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48195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48196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48197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48198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8199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48200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48201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48202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48203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48204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48205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8206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48207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48208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48209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48210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48211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48212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48213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48214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48215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48216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48217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48218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48219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48220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48221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48222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48223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48224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48225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48226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Arial" pitchFamily="34" charset="0"/>
                </a:rPr>
                <a:t>99</a:t>
              </a:r>
            </a:p>
          </p:txBody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229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246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>
            <a:off x="609600" y="4784725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Straight Connector 247"/>
          <p:cNvCxnSpPr>
            <a:cxnSpLocks noChangeShapeType="1"/>
          </p:cNvCxnSpPr>
          <p:nvPr/>
        </p:nvCxnSpPr>
        <p:spPr bwMode="auto">
          <a:xfrm>
            <a:off x="1517650" y="5076825"/>
            <a:ext cx="220663" cy="323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Straight Connector 248"/>
          <p:cNvCxnSpPr>
            <a:cxnSpLocks noChangeShapeType="1"/>
            <a:endCxn id="152" idx="1"/>
          </p:cNvCxnSpPr>
          <p:nvPr/>
        </p:nvCxnSpPr>
        <p:spPr bwMode="auto">
          <a:xfrm>
            <a:off x="1536700" y="5029200"/>
            <a:ext cx="823913" cy="904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249"/>
          <p:cNvSpPr txBox="1">
            <a:spLocks noChangeArrowheads="1"/>
          </p:cNvSpPr>
          <p:nvPr/>
        </p:nvSpPr>
        <p:spPr bwMode="auto">
          <a:xfrm>
            <a:off x="4876800" y="40386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Note: search does not “backtrack”;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 u="sng" dirty="0">
                <a:solidFill>
                  <a:schemeClr val="accent2"/>
                </a:solidFill>
                <a:latin typeface="Arial" pitchFamily="34" charset="0"/>
              </a:rPr>
              <a:t>both</a:t>
            </a:r>
            <a:r>
              <a:rPr lang="en-US" altLang="en-US" sz="1800" dirty="0">
                <a:solidFill>
                  <a:schemeClr val="accent2"/>
                </a:solidFill>
                <a:latin typeface="Arial" pitchFamily="34" charset="0"/>
              </a:rPr>
              <a:t> routes are </a:t>
            </a:r>
            <a:r>
              <a:rPr lang="en-US" altLang="en-US" sz="1800" dirty="0" smtClean="0">
                <a:solidFill>
                  <a:schemeClr val="accent2"/>
                </a:solidFill>
                <a:latin typeface="Arial" pitchFamily="34" charset="0"/>
              </a:rPr>
              <a:t>pursued at once.</a:t>
            </a:r>
            <a:endParaRPr lang="en-US" altLang="en-US" sz="18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9460" y="3222407"/>
            <a:ext cx="247063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Remove </a:t>
            </a:r>
            <a:r>
              <a:rPr lang="en-US" sz="1800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the higher-cost of identical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nodes.</a:t>
            </a:r>
            <a:endParaRPr lang="en-US" sz="1800" b="1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1008508" y="2667000"/>
            <a:ext cx="639133" cy="304800"/>
            <a:chOff x="1780217" y="2667000"/>
            <a:chExt cx="639133" cy="30480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1846263" y="2667000"/>
              <a:ext cx="573087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1780217" y="2667000"/>
              <a:ext cx="573087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Limitations of uninformed search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570537"/>
          </a:xfrm>
        </p:spPr>
        <p:txBody>
          <a:bodyPr/>
          <a:lstStyle/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Search space size makes search tedious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Combinatorial explosion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Ex: 8-Puzzle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Average solution cost is ~ 22 steps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Branching factor ~ 3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Exhaustive search to depth 22:  </a:t>
            </a:r>
            <a:r>
              <a:rPr lang="en-US" altLang="en-US" sz="2000" smtClean="0">
                <a:solidFill>
                  <a:schemeClr val="accent2"/>
                </a:solidFill>
                <a:ea typeface="ＭＳ Ｐゴシック" pitchFamily="34" charset="-128"/>
              </a:rPr>
              <a:t>3.1x10</a:t>
            </a:r>
            <a:r>
              <a:rPr lang="en-US" altLang="en-US" sz="2000" baseline="30000" smtClean="0">
                <a:solidFill>
                  <a:schemeClr val="accent2"/>
                </a:solidFill>
                <a:ea typeface="ＭＳ Ｐゴシック" pitchFamily="34" charset="-128"/>
              </a:rPr>
              <a:t>10 </a:t>
            </a:r>
            <a:r>
              <a:rPr lang="en-US" altLang="en-US" sz="2000" smtClean="0">
                <a:solidFill>
                  <a:schemeClr val="accent2"/>
                </a:solidFill>
                <a:ea typeface="ＭＳ Ｐゴシック" pitchFamily="34" charset="-128"/>
              </a:rPr>
              <a:t>states</a:t>
            </a:r>
            <a:endParaRPr lang="en-US" altLang="en-US" sz="2000" baseline="3000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24-Puzzle: </a:t>
            </a:r>
            <a:r>
              <a:rPr lang="en-US" altLang="en-US" sz="2000" smtClean="0">
                <a:solidFill>
                  <a:srgbClr val="C0504D"/>
                </a:solidFill>
                <a:ea typeface="ＭＳ Ｐゴシック" pitchFamily="34" charset="-128"/>
              </a:rPr>
              <a:t>10</a:t>
            </a:r>
            <a:r>
              <a:rPr lang="en-US" altLang="en-US" sz="2000" baseline="30000" smtClean="0">
                <a:solidFill>
                  <a:srgbClr val="C0504D"/>
                </a:solidFill>
                <a:ea typeface="ＭＳ Ｐゴシック" pitchFamily="34" charset="-128"/>
              </a:rPr>
              <a:t>24</a:t>
            </a:r>
            <a:r>
              <a:rPr lang="en-US" altLang="en-US" sz="2000" smtClean="0">
                <a:solidFill>
                  <a:srgbClr val="C0504D"/>
                </a:solidFill>
                <a:ea typeface="ＭＳ Ｐゴシック" pitchFamily="34" charset="-128"/>
              </a:rPr>
              <a:t> states </a:t>
            </a:r>
            <a:r>
              <a:rPr lang="en-US" altLang="en-US" sz="2000" smtClean="0">
                <a:ea typeface="ＭＳ Ｐゴシック" pitchFamily="34" charset="-128"/>
              </a:rPr>
              <a:t>(much worse!)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802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cxnSpLocks noChangeShapeType="1"/>
              <a:stCxn id="104" idx="0"/>
              <a:endCxn id="103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03" idx="0"/>
              <a:endCxn id="102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04" idx="3"/>
              <a:endCxn id="106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09" idx="0"/>
              <a:endCxn id="106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06" idx="3"/>
              <a:endCxn id="108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0"/>
              <a:endCxn id="104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3"/>
              <a:endCxn id="107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19" idx="0"/>
              <a:endCxn id="107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18" idx="0"/>
              <a:endCxn id="119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21" idx="1"/>
              <a:endCxn id="118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21" idx="0"/>
              <a:endCxn id="109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20" idx="1"/>
              <a:endCxn id="109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21" idx="3"/>
              <a:endCxn id="120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13" idx="1"/>
              <a:endCxn id="120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36"/>
            <p:cNvCxnSpPr>
              <a:cxnSpLocks noChangeShapeType="1"/>
              <a:stCxn id="113" idx="0"/>
              <a:endCxn id="108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37"/>
            <p:cNvCxnSpPr>
              <a:cxnSpLocks noChangeShapeType="1"/>
              <a:stCxn id="115" idx="0"/>
              <a:endCxn id="113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38"/>
            <p:cNvCxnSpPr>
              <a:cxnSpLocks noChangeShapeType="1"/>
              <a:stCxn id="113" idx="3"/>
              <a:endCxn id="112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39"/>
            <p:cNvCxnSpPr>
              <a:cxnSpLocks noChangeShapeType="1"/>
              <a:stCxn id="110" idx="1"/>
              <a:endCxn id="111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40"/>
            <p:cNvCxnSpPr>
              <a:cxnSpLocks noChangeShapeType="1"/>
              <a:stCxn id="114" idx="0"/>
              <a:endCxn id="110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41"/>
            <p:cNvCxnSpPr>
              <a:cxnSpLocks noChangeShapeType="1"/>
              <a:stCxn id="112" idx="0"/>
              <a:endCxn id="114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42"/>
            <p:cNvCxnSpPr>
              <a:cxnSpLocks noChangeShapeType="1"/>
              <a:stCxn id="112" idx="3"/>
              <a:endCxn id="116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43"/>
            <p:cNvCxnSpPr>
              <a:cxnSpLocks noChangeShapeType="1"/>
              <a:stCxn id="117" idx="0"/>
              <a:endCxn id="116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205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49206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49207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49208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49209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49210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49211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49212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49213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49214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49215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49216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49217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49218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9219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49220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49221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49222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49223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49224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49225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49226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49227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49228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49229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49230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49231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49232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49233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49234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49235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49236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49237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49238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49239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49240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49241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49242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49243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49244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49245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49246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249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49155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6862763" y="152400"/>
            <a:ext cx="228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(Simulated queue)</a:t>
            </a:r>
          </a:p>
        </p:txBody>
      </p:sp>
      <p:sp>
        <p:nvSpPr>
          <p:cNvPr id="49157" name="TextBox 2"/>
          <p:cNvSpPr txBox="1">
            <a:spLocks noChangeArrowheads="1"/>
          </p:cNvSpPr>
          <p:nvPr/>
        </p:nvSpPr>
        <p:spPr bwMode="auto">
          <a:xfrm>
            <a:off x="381000" y="990600"/>
            <a:ext cx="8686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Arial" pitchFamily="34" charset="0"/>
              </a:rPr>
              <a:t>Expanded:</a:t>
            </a:r>
            <a:r>
              <a:rPr lang="en-US" altLang="en-US" sz="1800" dirty="0">
                <a:latin typeface="Arial" pitchFamily="34" charset="0"/>
              </a:rPr>
              <a:t>  </a:t>
            </a:r>
            <a:r>
              <a:rPr lang="ro-RO" altLang="en-US" sz="1800" dirty="0">
                <a:latin typeface="Arial" pitchFamily="34" charset="0"/>
              </a:rPr>
              <a:t>Arad/366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(0+366)</a:t>
            </a:r>
            <a:r>
              <a:rPr lang="ro-RO" altLang="en-US" sz="1800" dirty="0">
                <a:latin typeface="Arial" pitchFamily="34" charset="0"/>
              </a:rPr>
              <a:t>, Sibiu/393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(140+253)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en-US" altLang="en-US" sz="1800" dirty="0" err="1">
                <a:latin typeface="Arial" pitchFamily="34" charset="0"/>
              </a:rPr>
              <a:t>RimnicuVilcea</a:t>
            </a:r>
            <a:r>
              <a:rPr lang="en-US" altLang="en-US" sz="1800" dirty="0">
                <a:latin typeface="Arial" pitchFamily="34" charset="0"/>
              </a:rPr>
              <a:t>/413 </a:t>
            </a:r>
            <a:r>
              <a:rPr lang="en-US" altLang="en-US" sz="1400" dirty="0">
                <a:solidFill>
                  <a:schemeClr val="accent1"/>
                </a:solidFill>
                <a:latin typeface="Arial" pitchFamily="34" charset="0"/>
              </a:rPr>
              <a:t>(220+193)</a:t>
            </a:r>
            <a:r>
              <a:rPr lang="en-US" altLang="en-US" sz="1800" dirty="0">
                <a:latin typeface="Arial" pitchFamily="34" charset="0"/>
              </a:rPr>
              <a:t>, </a:t>
            </a:r>
            <a:r>
              <a:rPr lang="en-US" altLang="en-US" sz="1800" u="sng" dirty="0" err="1">
                <a:latin typeface="Arial" pitchFamily="34" charset="0"/>
              </a:rPr>
              <a:t>Fagaras</a:t>
            </a:r>
            <a:r>
              <a:rPr lang="en-US" altLang="en-US" sz="1800" u="sng" dirty="0">
                <a:latin typeface="Arial" pitchFamily="34" charset="0"/>
              </a:rPr>
              <a:t>/415 </a:t>
            </a:r>
            <a:r>
              <a:rPr lang="en-US" altLang="en-US" sz="1400" u="sng" dirty="0">
                <a:solidFill>
                  <a:srgbClr val="4F81BD"/>
                </a:solidFill>
                <a:latin typeface="Arial" pitchFamily="34" charset="0"/>
              </a:rPr>
              <a:t>(239+176</a:t>
            </a:r>
            <a:r>
              <a:rPr lang="en-US" altLang="en-US" sz="1400" u="sng" dirty="0" smtClean="0">
                <a:solidFill>
                  <a:srgbClr val="4F81BD"/>
                </a:solidFill>
                <a:latin typeface="Arial" pitchFamily="34" charset="0"/>
              </a:rPr>
              <a:t>)</a:t>
            </a:r>
            <a:endParaRPr lang="en-US" altLang="en-US" sz="1800" u="sng" dirty="0">
              <a:solidFill>
                <a:srgbClr val="4F81BD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504D"/>
                </a:solidFill>
                <a:latin typeface="Arial" pitchFamily="34" charset="0"/>
              </a:rPr>
              <a:t>Children:</a:t>
            </a:r>
            <a:r>
              <a:rPr lang="en-US" altLang="en-US" sz="1800" dirty="0">
                <a:latin typeface="Arial" pitchFamily="34" charset="0"/>
              </a:rPr>
              <a:t> </a:t>
            </a:r>
            <a:r>
              <a:rPr lang="ro-RO" altLang="en-US" sz="1800" dirty="0">
                <a:latin typeface="Arial" pitchFamily="34" charset="0"/>
              </a:rPr>
              <a:t>Bucharest/450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(450+0)</a:t>
            </a:r>
            <a:r>
              <a:rPr lang="ro-RO" altLang="en-US" sz="1800" dirty="0">
                <a:latin typeface="Arial" pitchFamily="34" charset="0"/>
              </a:rPr>
              <a:t>, Sibiu/591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(338+253</a:t>
            </a:r>
            <a:r>
              <a:rPr lang="ro-RO" altLang="en-US" sz="1400" dirty="0" smtClean="0">
                <a:solidFill>
                  <a:srgbClr val="4F81BD"/>
                </a:solidFill>
                <a:latin typeface="Arial" pitchFamily="34" charset="0"/>
              </a:rPr>
              <a:t>)</a:t>
            </a:r>
            <a:endParaRPr lang="ro-RO" altLang="en-US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1800" dirty="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o-RO" altLang="en-US" sz="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504D"/>
                </a:solidFill>
                <a:latin typeface="Arial" pitchFamily="34" charset="0"/>
              </a:rPr>
              <a:t>Frontier:</a:t>
            </a:r>
            <a:r>
              <a:rPr lang="en-US" altLang="en-US" sz="1800" dirty="0">
                <a:latin typeface="Arial" pitchFamily="34" charset="0"/>
              </a:rPr>
              <a:t>  </a:t>
            </a:r>
            <a:r>
              <a:rPr lang="ro-RO" altLang="en-US" sz="1800" dirty="0">
                <a:solidFill>
                  <a:srgbClr val="A6A6A6"/>
                </a:solidFill>
                <a:latin typeface="Arial" pitchFamily="34" charset="0"/>
              </a:rPr>
              <a:t>Arad/366 </a:t>
            </a:r>
            <a:r>
              <a:rPr lang="ro-RO" altLang="en-US" sz="1400" dirty="0">
                <a:solidFill>
                  <a:srgbClr val="A6A6A6"/>
                </a:solidFill>
                <a:latin typeface="Arial" pitchFamily="34" charset="0"/>
              </a:rPr>
              <a:t>(0+366)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ro-RO" altLang="en-US" sz="1800" dirty="0">
                <a:solidFill>
                  <a:srgbClr val="A6A6A6"/>
                </a:solidFill>
                <a:latin typeface="Arial" pitchFamily="34" charset="0"/>
              </a:rPr>
              <a:t>Sibiu/393 </a:t>
            </a:r>
            <a:r>
              <a:rPr lang="ro-RO" altLang="en-US" sz="1400" dirty="0">
                <a:solidFill>
                  <a:srgbClr val="A6A6A6"/>
                </a:solidFill>
                <a:latin typeface="Arial" pitchFamily="34" charset="0"/>
              </a:rPr>
              <a:t>(140+253)</a:t>
            </a:r>
            <a:r>
              <a:rPr lang="ro-RO" altLang="en-US" sz="1800" dirty="0">
                <a:latin typeface="Arial" pitchFamily="34" charset="0"/>
              </a:rPr>
              <a:t>, Timisoara/447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(118+329)</a:t>
            </a:r>
            <a:r>
              <a:rPr lang="ro-RO" altLang="en-US" sz="1800" dirty="0">
                <a:latin typeface="Arial" pitchFamily="34" charset="0"/>
              </a:rPr>
              <a:t>, Zerind/449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(75+374)</a:t>
            </a:r>
            <a:r>
              <a:rPr lang="ro-RO" altLang="en-US" sz="1800" dirty="0">
                <a:latin typeface="Arial" pitchFamily="34" charset="0"/>
              </a:rPr>
              <a:t>, Arad/646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(280+366)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ro-RO" altLang="en-US" sz="1800" dirty="0">
                <a:solidFill>
                  <a:srgbClr val="A6A6A6"/>
                </a:solidFill>
                <a:latin typeface="Arial" pitchFamily="34" charset="0"/>
              </a:rPr>
              <a:t>Fagaras/415 </a:t>
            </a:r>
            <a:r>
              <a:rPr lang="ro-RO" altLang="en-US" sz="1400" dirty="0">
                <a:solidFill>
                  <a:srgbClr val="A6A6A6"/>
                </a:solidFill>
                <a:latin typeface="Arial" pitchFamily="34" charset="0"/>
              </a:rPr>
              <a:t>(239+176)</a:t>
            </a:r>
            <a:r>
              <a:rPr lang="ro-RO" altLang="en-US" sz="1800" dirty="0">
                <a:latin typeface="Arial" pitchFamily="34" charset="0"/>
              </a:rPr>
              <a:t>, Oradea/671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(291+380)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en-US" altLang="en-US" sz="1800" dirty="0" err="1">
                <a:solidFill>
                  <a:srgbClr val="A6A6A6"/>
                </a:solidFill>
                <a:latin typeface="Arial" pitchFamily="34" charset="0"/>
              </a:rPr>
              <a:t>RimnicuVilcea</a:t>
            </a:r>
            <a:r>
              <a:rPr lang="en-US" altLang="en-US" sz="1800" dirty="0">
                <a:solidFill>
                  <a:srgbClr val="A6A6A6"/>
                </a:solidFill>
                <a:latin typeface="Arial" pitchFamily="34" charset="0"/>
              </a:rPr>
              <a:t>/413 </a:t>
            </a:r>
            <a:r>
              <a:rPr lang="en-US" altLang="en-US" sz="1400" dirty="0">
                <a:solidFill>
                  <a:srgbClr val="A6A6A6"/>
                </a:solidFill>
                <a:latin typeface="Arial" pitchFamily="34" charset="0"/>
              </a:rPr>
              <a:t>(220+193)</a:t>
            </a:r>
            <a:r>
              <a:rPr lang="ro-RO" altLang="en-US" sz="1800" dirty="0">
                <a:latin typeface="Arial" pitchFamily="34" charset="0"/>
              </a:rPr>
              <a:t>, Craiova/526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(366+160)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ro-RO" altLang="en-US" sz="1800" dirty="0">
                <a:solidFill>
                  <a:srgbClr val="FF0000"/>
                </a:solidFill>
                <a:latin typeface="Arial" pitchFamily="34" charset="0"/>
              </a:rPr>
              <a:t>Pitesti/417</a:t>
            </a:r>
            <a:r>
              <a:rPr lang="ro-RO" altLang="en-US" sz="1800" dirty="0">
                <a:latin typeface="Arial" pitchFamily="34" charset="0"/>
              </a:rPr>
              <a:t>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(317+100)</a:t>
            </a:r>
            <a:r>
              <a:rPr lang="ro-RO" altLang="en-US" sz="1800" dirty="0">
                <a:latin typeface="Arial" pitchFamily="34" charset="0"/>
              </a:rPr>
              <a:t>, Sibiu/553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(300+253)</a:t>
            </a:r>
            <a:r>
              <a:rPr lang="ro-RO" altLang="en-US" sz="1800" dirty="0">
                <a:latin typeface="Arial" pitchFamily="34" charset="0"/>
              </a:rPr>
              <a:t>, Bucharest/450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(450+0)</a:t>
            </a:r>
            <a:r>
              <a:rPr lang="ro-RO" altLang="en-US" sz="1800" dirty="0">
                <a:latin typeface="Arial" pitchFamily="34" charset="0"/>
              </a:rPr>
              <a:t>, Sibiu/591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(338+253</a:t>
            </a:r>
            <a:r>
              <a:rPr lang="ro-RO" altLang="en-US" sz="1400" dirty="0" smtClean="0">
                <a:solidFill>
                  <a:srgbClr val="4F81BD"/>
                </a:solidFill>
                <a:latin typeface="Arial" pitchFamily="34" charset="0"/>
              </a:rPr>
              <a:t>)</a:t>
            </a:r>
            <a:endParaRPr lang="ro-RO" altLang="en-US" sz="1800" dirty="0">
              <a:solidFill>
                <a:srgbClr val="4F81BD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97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cxnSp>
        <p:nvCxnSpPr>
          <p:cNvPr id="101" name="Straight Connector 100"/>
          <p:cNvCxnSpPr>
            <a:cxnSpLocks noChangeShapeType="1"/>
          </p:cNvCxnSpPr>
          <p:nvPr/>
        </p:nvCxnSpPr>
        <p:spPr bwMode="auto">
          <a:xfrm>
            <a:off x="609600" y="4784725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Straight Connector 144"/>
          <p:cNvCxnSpPr>
            <a:cxnSpLocks noChangeShapeType="1"/>
          </p:cNvCxnSpPr>
          <p:nvPr/>
        </p:nvCxnSpPr>
        <p:spPr bwMode="auto">
          <a:xfrm>
            <a:off x="1517650" y="5076825"/>
            <a:ext cx="220663" cy="323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Straight Connector 145"/>
          <p:cNvCxnSpPr>
            <a:cxnSpLocks noChangeShapeType="1"/>
          </p:cNvCxnSpPr>
          <p:nvPr/>
        </p:nvCxnSpPr>
        <p:spPr bwMode="auto">
          <a:xfrm>
            <a:off x="1536700" y="5029200"/>
            <a:ext cx="823913" cy="904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97"/>
          <p:cNvCxnSpPr/>
          <p:nvPr/>
        </p:nvCxnSpPr>
        <p:spPr>
          <a:xfrm>
            <a:off x="1541000" y="2514600"/>
            <a:ext cx="1645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252303" y="2514600"/>
            <a:ext cx="1863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55636" y="3048000"/>
            <a:ext cx="2847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237063" y="2819400"/>
            <a:ext cx="22493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666363" y="3344214"/>
            <a:ext cx="18694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896198" y="3555059"/>
            <a:ext cx="247063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Remove </a:t>
            </a:r>
            <a:r>
              <a:rPr lang="en-US" sz="1800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the higher-cost of identical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nodes.</a:t>
            </a:r>
            <a:endParaRPr lang="en-US" sz="1800" b="1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pic>
        <p:nvPicPr>
          <p:cNvPr id="50179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 descr="astar-progress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 descr="astar-progress0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3" descr="astar-progress0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3" descr="astar-progress05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6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3" descr="astar-progress06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6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5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66" name="Straight Connector 165"/>
            <p:cNvCxnSpPr>
              <a:cxnSpLocks noChangeShapeType="1"/>
              <a:stCxn id="148" idx="0"/>
              <a:endCxn id="147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Straight Connector 166"/>
            <p:cNvCxnSpPr>
              <a:cxnSpLocks noChangeShapeType="1"/>
              <a:stCxn id="147" idx="0"/>
              <a:endCxn id="146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Straight Connector 167"/>
            <p:cNvCxnSpPr>
              <a:cxnSpLocks noChangeShapeType="1"/>
              <a:stCxn id="150" idx="0"/>
              <a:endCxn id="146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168"/>
            <p:cNvCxnSpPr>
              <a:cxnSpLocks noChangeShapeType="1"/>
              <a:stCxn id="148" idx="3"/>
              <a:endCxn id="150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Connector 169"/>
            <p:cNvCxnSpPr>
              <a:cxnSpLocks noChangeShapeType="1"/>
              <a:stCxn id="153" idx="0"/>
              <a:endCxn id="150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Straight Connector 170"/>
            <p:cNvCxnSpPr>
              <a:cxnSpLocks noChangeShapeType="1"/>
              <a:stCxn id="150" idx="3"/>
              <a:endCxn id="152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Straight Connector 171"/>
            <p:cNvCxnSpPr>
              <a:cxnSpLocks noChangeShapeType="1"/>
              <a:stCxn id="149" idx="0"/>
              <a:endCxn id="148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  <a:stCxn id="149" idx="3"/>
              <a:endCxn id="151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Straight Connector 173"/>
            <p:cNvCxnSpPr>
              <a:cxnSpLocks noChangeShapeType="1"/>
              <a:stCxn id="163" idx="0"/>
              <a:endCxn id="151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Straight Connector 174"/>
            <p:cNvCxnSpPr>
              <a:cxnSpLocks noChangeShapeType="1"/>
              <a:stCxn id="162" idx="0"/>
              <a:endCxn id="163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Straight Connector 175"/>
            <p:cNvCxnSpPr>
              <a:cxnSpLocks noChangeShapeType="1"/>
              <a:stCxn id="165" idx="1"/>
              <a:endCxn id="162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76"/>
            <p:cNvCxnSpPr>
              <a:cxnSpLocks noChangeShapeType="1"/>
              <a:stCxn id="165" idx="0"/>
              <a:endCxn id="153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77"/>
            <p:cNvCxnSpPr>
              <a:cxnSpLocks noChangeShapeType="1"/>
              <a:stCxn id="164" idx="1"/>
              <a:endCxn id="153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78"/>
            <p:cNvCxnSpPr>
              <a:cxnSpLocks noChangeShapeType="1"/>
              <a:stCxn id="165" idx="3"/>
              <a:endCxn id="164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79"/>
            <p:cNvCxnSpPr>
              <a:cxnSpLocks noChangeShapeType="1"/>
              <a:stCxn id="157" idx="1"/>
              <a:endCxn id="164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80"/>
            <p:cNvCxnSpPr>
              <a:cxnSpLocks noChangeShapeType="1"/>
              <a:stCxn id="157" idx="0"/>
              <a:endCxn id="152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81"/>
            <p:cNvCxnSpPr>
              <a:cxnSpLocks noChangeShapeType="1"/>
              <a:stCxn id="159" idx="0"/>
              <a:endCxn id="157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  <a:stCxn id="157" idx="3"/>
              <a:endCxn id="156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traight Connector 183"/>
            <p:cNvCxnSpPr>
              <a:cxnSpLocks noChangeShapeType="1"/>
              <a:stCxn id="154" idx="1"/>
              <a:endCxn id="155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84"/>
            <p:cNvCxnSpPr>
              <a:cxnSpLocks noChangeShapeType="1"/>
              <a:stCxn id="158" idx="0"/>
              <a:endCxn id="154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85"/>
            <p:cNvCxnSpPr>
              <a:cxnSpLocks noChangeShapeType="1"/>
              <a:stCxn id="156" idx="0"/>
              <a:endCxn id="158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188"/>
            <p:cNvCxnSpPr>
              <a:cxnSpLocks noChangeShapeType="1"/>
              <a:stCxn id="156" idx="3"/>
              <a:endCxn id="160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18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34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50235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50236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50237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50238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50239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50240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50241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50242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50243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50244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50245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50246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50247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50248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50249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50250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50251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50252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50253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50254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50255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50256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50257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50258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50259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50260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50261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50262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50263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50264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50265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50266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50267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50268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50269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50270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50271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50272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50273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50274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50275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278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246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>
            <a:off x="609600" y="4784725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Straight Connector 247"/>
          <p:cNvCxnSpPr>
            <a:cxnSpLocks noChangeShapeType="1"/>
          </p:cNvCxnSpPr>
          <p:nvPr/>
        </p:nvCxnSpPr>
        <p:spPr bwMode="auto">
          <a:xfrm>
            <a:off x="1517650" y="5076825"/>
            <a:ext cx="220663" cy="323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Straight Connector 248"/>
          <p:cNvCxnSpPr>
            <a:cxnSpLocks noChangeShapeType="1"/>
            <a:endCxn id="152" idx="1"/>
          </p:cNvCxnSpPr>
          <p:nvPr/>
        </p:nvCxnSpPr>
        <p:spPr bwMode="auto">
          <a:xfrm>
            <a:off x="1536700" y="5029200"/>
            <a:ext cx="823913" cy="904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1" name="Straight Connector 250"/>
          <p:cNvCxnSpPr>
            <a:cxnSpLocks noChangeShapeType="1"/>
          </p:cNvCxnSpPr>
          <p:nvPr/>
        </p:nvCxnSpPr>
        <p:spPr bwMode="auto">
          <a:xfrm>
            <a:off x="1828800" y="5484813"/>
            <a:ext cx="671513" cy="3698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1008508" y="2667000"/>
            <a:ext cx="639133" cy="304800"/>
            <a:chOff x="1780217" y="2667000"/>
            <a:chExt cx="639133" cy="3048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846263" y="2667000"/>
              <a:ext cx="573087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1780217" y="2667000"/>
              <a:ext cx="573087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1745866" y="2667000"/>
            <a:ext cx="639133" cy="304800"/>
            <a:chOff x="1780217" y="2667000"/>
            <a:chExt cx="639133" cy="30480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1846263" y="2667000"/>
              <a:ext cx="573087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1780217" y="2667000"/>
              <a:ext cx="573087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166028" y="3206802"/>
            <a:ext cx="247063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Remove </a:t>
            </a:r>
            <a:r>
              <a:rPr lang="en-US" sz="1800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the higher-cost of identical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nodes.</a:t>
            </a:r>
            <a:endParaRPr lang="en-US" sz="1800" b="1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cxnSpLocks noChangeShapeType="1"/>
              <a:stCxn id="104" idx="0"/>
              <a:endCxn id="103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03" idx="0"/>
              <a:endCxn id="102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04" idx="3"/>
              <a:endCxn id="106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09" idx="0"/>
              <a:endCxn id="106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06" idx="3"/>
              <a:endCxn id="108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0"/>
              <a:endCxn id="104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3"/>
              <a:endCxn id="107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19" idx="0"/>
              <a:endCxn id="107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18" idx="0"/>
              <a:endCxn id="119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21" idx="1"/>
              <a:endCxn id="118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21" idx="0"/>
              <a:endCxn id="109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20" idx="1"/>
              <a:endCxn id="109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21" idx="3"/>
              <a:endCxn id="120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13" idx="1"/>
              <a:endCxn id="120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36"/>
            <p:cNvCxnSpPr>
              <a:cxnSpLocks noChangeShapeType="1"/>
              <a:stCxn id="113" idx="0"/>
              <a:endCxn id="108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37"/>
            <p:cNvCxnSpPr>
              <a:cxnSpLocks noChangeShapeType="1"/>
              <a:stCxn id="115" idx="0"/>
              <a:endCxn id="113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38"/>
            <p:cNvCxnSpPr>
              <a:cxnSpLocks noChangeShapeType="1"/>
              <a:stCxn id="113" idx="3"/>
              <a:endCxn id="112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39"/>
            <p:cNvCxnSpPr>
              <a:cxnSpLocks noChangeShapeType="1"/>
              <a:stCxn id="110" idx="1"/>
              <a:endCxn id="111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40"/>
            <p:cNvCxnSpPr>
              <a:cxnSpLocks noChangeShapeType="1"/>
              <a:stCxn id="114" idx="0"/>
              <a:endCxn id="110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41"/>
            <p:cNvCxnSpPr>
              <a:cxnSpLocks noChangeShapeType="1"/>
              <a:stCxn id="112" idx="0"/>
              <a:endCxn id="114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42"/>
            <p:cNvCxnSpPr>
              <a:cxnSpLocks noChangeShapeType="1"/>
              <a:stCxn id="112" idx="3"/>
              <a:endCxn id="116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43"/>
            <p:cNvCxnSpPr>
              <a:cxnSpLocks noChangeShapeType="1"/>
              <a:stCxn id="117" idx="0"/>
              <a:endCxn id="116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54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51255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51256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51257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51258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51259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51260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51261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51262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51263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51264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51265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51266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51267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51268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51269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51270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51271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51272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51273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51274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51275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51276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51277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51278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51279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51280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51281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51282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51283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51284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51285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51286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51287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51288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51289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51290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51291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51292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51293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51294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51295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1298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51203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6862763" y="152400"/>
            <a:ext cx="228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(Simulated queue)</a:t>
            </a:r>
          </a:p>
        </p:txBody>
      </p:sp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381000" y="990600"/>
            <a:ext cx="8686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Arial" pitchFamily="34" charset="0"/>
              </a:rPr>
              <a:t>Expanded:</a:t>
            </a:r>
            <a:r>
              <a:rPr lang="en-US" altLang="en-US" sz="1800" dirty="0">
                <a:latin typeface="Arial" pitchFamily="34" charset="0"/>
              </a:rPr>
              <a:t>  </a:t>
            </a:r>
            <a:r>
              <a:rPr lang="ro-RO" altLang="en-US" sz="1800" dirty="0">
                <a:latin typeface="Arial" pitchFamily="34" charset="0"/>
              </a:rPr>
              <a:t>Arad/366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(0+366)</a:t>
            </a:r>
            <a:r>
              <a:rPr lang="ro-RO" altLang="en-US" sz="1800" dirty="0">
                <a:latin typeface="Arial" pitchFamily="34" charset="0"/>
              </a:rPr>
              <a:t>, Sibiu/393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(140+253)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en-US" altLang="en-US" sz="1800" dirty="0" err="1">
                <a:latin typeface="Arial" pitchFamily="34" charset="0"/>
              </a:rPr>
              <a:t>RimnicuVilcea</a:t>
            </a:r>
            <a:r>
              <a:rPr lang="en-US" altLang="en-US" sz="1800" dirty="0">
                <a:latin typeface="Arial" pitchFamily="34" charset="0"/>
              </a:rPr>
              <a:t>/413 </a:t>
            </a:r>
            <a:r>
              <a:rPr lang="en-US" altLang="en-US" sz="1400" dirty="0">
                <a:solidFill>
                  <a:schemeClr val="accent1"/>
                </a:solidFill>
                <a:latin typeface="Arial" pitchFamily="34" charset="0"/>
              </a:rPr>
              <a:t>(220+193)</a:t>
            </a:r>
            <a:r>
              <a:rPr lang="en-US" altLang="en-US" sz="1800" dirty="0">
                <a:latin typeface="Arial" pitchFamily="34" charset="0"/>
              </a:rPr>
              <a:t>, </a:t>
            </a:r>
            <a:r>
              <a:rPr lang="en-US" altLang="en-US" sz="1800" dirty="0" err="1">
                <a:latin typeface="Arial" pitchFamily="34" charset="0"/>
              </a:rPr>
              <a:t>Fagaras</a:t>
            </a:r>
            <a:r>
              <a:rPr lang="en-US" altLang="en-US" sz="1800" dirty="0">
                <a:latin typeface="Arial" pitchFamily="34" charset="0"/>
              </a:rPr>
              <a:t>/415 </a:t>
            </a:r>
            <a:r>
              <a:rPr lang="en-US" altLang="en-US" sz="1400" dirty="0">
                <a:solidFill>
                  <a:srgbClr val="4F81BD"/>
                </a:solidFill>
                <a:latin typeface="Arial" pitchFamily="34" charset="0"/>
              </a:rPr>
              <a:t>(239+176)</a:t>
            </a:r>
            <a:r>
              <a:rPr lang="en-US" altLang="en-US" sz="1800" dirty="0">
                <a:latin typeface="Arial" pitchFamily="34" charset="0"/>
              </a:rPr>
              <a:t>, </a:t>
            </a:r>
            <a:r>
              <a:rPr lang="ro-RO" altLang="en-US" sz="1800" u="sng" dirty="0">
                <a:latin typeface="Arial" pitchFamily="34" charset="0"/>
              </a:rPr>
              <a:t>Pitesti/417 </a:t>
            </a:r>
            <a:r>
              <a:rPr lang="ro-RO" altLang="en-US" sz="1400" u="sng" dirty="0">
                <a:solidFill>
                  <a:srgbClr val="4F81BD"/>
                </a:solidFill>
                <a:latin typeface="Arial" pitchFamily="34" charset="0"/>
              </a:rPr>
              <a:t>(317+100)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en-US" altLang="en-US" sz="1800" dirty="0">
                <a:latin typeface="Arial" pitchFamily="34" charset="0"/>
              </a:rPr>
              <a:t> </a:t>
            </a:r>
            <a:endParaRPr lang="en-US" altLang="en-US" sz="1800" dirty="0">
              <a:solidFill>
                <a:srgbClr val="4F81BD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504D"/>
                </a:solidFill>
                <a:latin typeface="Arial" pitchFamily="34" charset="0"/>
              </a:rPr>
              <a:t>Children:</a:t>
            </a:r>
            <a:r>
              <a:rPr lang="en-US" altLang="en-US" sz="1800" dirty="0">
                <a:latin typeface="Arial" pitchFamily="34" charset="0"/>
              </a:rPr>
              <a:t> </a:t>
            </a:r>
            <a:r>
              <a:rPr lang="ro-RO" altLang="en-US" sz="1800" dirty="0">
                <a:latin typeface="Arial" pitchFamily="34" charset="0"/>
              </a:rPr>
              <a:t>Bucharest/418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(418+0)</a:t>
            </a:r>
            <a:r>
              <a:rPr lang="ro-RO" altLang="en-US" sz="1800" dirty="0">
                <a:latin typeface="Arial" pitchFamily="34" charset="0"/>
              </a:rPr>
              <a:t>, Craiova/615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(455+160)</a:t>
            </a:r>
            <a:r>
              <a:rPr lang="ro-RO" altLang="en-US" sz="1800" dirty="0">
                <a:latin typeface="Arial" pitchFamily="34" charset="0"/>
              </a:rPr>
              <a:t>, RimnicuVilcea/607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(414+193)</a:t>
            </a:r>
            <a:r>
              <a:rPr lang="ro-RO" altLang="en-US" sz="1800" dirty="0">
                <a:latin typeface="Arial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o-RO" altLang="en-US" sz="1800" dirty="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o-RO" altLang="en-US" sz="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504D"/>
                </a:solidFill>
                <a:latin typeface="Arial" pitchFamily="34" charset="0"/>
              </a:rPr>
              <a:t>Frontier:</a:t>
            </a:r>
            <a:r>
              <a:rPr lang="en-US" altLang="en-US" sz="1800" dirty="0">
                <a:latin typeface="Arial" pitchFamily="34" charset="0"/>
              </a:rPr>
              <a:t>  </a:t>
            </a:r>
            <a:r>
              <a:rPr lang="ro-RO" altLang="en-US" sz="1800" dirty="0">
                <a:solidFill>
                  <a:srgbClr val="A6A6A6"/>
                </a:solidFill>
                <a:latin typeface="Arial" pitchFamily="34" charset="0"/>
              </a:rPr>
              <a:t>Arad/366 </a:t>
            </a:r>
            <a:r>
              <a:rPr lang="ro-RO" altLang="en-US" sz="1400" dirty="0">
                <a:solidFill>
                  <a:srgbClr val="A6A6A6"/>
                </a:solidFill>
                <a:latin typeface="Arial" pitchFamily="34" charset="0"/>
              </a:rPr>
              <a:t>(0+366)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ro-RO" altLang="en-US" sz="1800" dirty="0">
                <a:solidFill>
                  <a:srgbClr val="A6A6A6"/>
                </a:solidFill>
                <a:latin typeface="Arial" pitchFamily="34" charset="0"/>
              </a:rPr>
              <a:t>Sibiu/393 </a:t>
            </a:r>
            <a:r>
              <a:rPr lang="ro-RO" altLang="en-US" sz="1400" dirty="0">
                <a:solidFill>
                  <a:srgbClr val="A6A6A6"/>
                </a:solidFill>
                <a:latin typeface="Arial" pitchFamily="34" charset="0"/>
              </a:rPr>
              <a:t>(140+253)</a:t>
            </a:r>
            <a:r>
              <a:rPr lang="ro-RO" altLang="en-US" sz="1800" dirty="0">
                <a:latin typeface="Arial" pitchFamily="34" charset="0"/>
              </a:rPr>
              <a:t>, Timisoara/447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(118+329)</a:t>
            </a:r>
            <a:r>
              <a:rPr lang="ro-RO" altLang="en-US" sz="1800" dirty="0">
                <a:latin typeface="Arial" pitchFamily="34" charset="0"/>
              </a:rPr>
              <a:t>, Zerind/449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(75+374)</a:t>
            </a:r>
            <a:r>
              <a:rPr lang="ro-RO" altLang="en-US" sz="1800" dirty="0">
                <a:latin typeface="Arial" pitchFamily="34" charset="0"/>
              </a:rPr>
              <a:t>, Arad/646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(280+366)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ro-RO" altLang="en-US" sz="1800" dirty="0">
                <a:solidFill>
                  <a:srgbClr val="A6A6A6"/>
                </a:solidFill>
                <a:latin typeface="Arial" pitchFamily="34" charset="0"/>
              </a:rPr>
              <a:t>Fagaras/415 </a:t>
            </a:r>
            <a:r>
              <a:rPr lang="ro-RO" altLang="en-US" sz="1400" dirty="0">
                <a:solidFill>
                  <a:srgbClr val="A6A6A6"/>
                </a:solidFill>
                <a:latin typeface="Arial" pitchFamily="34" charset="0"/>
              </a:rPr>
              <a:t>(239+176)</a:t>
            </a:r>
            <a:r>
              <a:rPr lang="ro-RO" altLang="en-US" sz="1800" dirty="0">
                <a:latin typeface="Arial" pitchFamily="34" charset="0"/>
              </a:rPr>
              <a:t>, Oradea/671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(291+380)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en-US" altLang="en-US" sz="1800" dirty="0" err="1">
                <a:solidFill>
                  <a:srgbClr val="A6A6A6"/>
                </a:solidFill>
                <a:latin typeface="Arial" pitchFamily="34" charset="0"/>
              </a:rPr>
              <a:t>RimnicuVilcea</a:t>
            </a:r>
            <a:r>
              <a:rPr lang="en-US" altLang="en-US" sz="1800" dirty="0">
                <a:solidFill>
                  <a:srgbClr val="A6A6A6"/>
                </a:solidFill>
                <a:latin typeface="Arial" pitchFamily="34" charset="0"/>
              </a:rPr>
              <a:t>/413 </a:t>
            </a:r>
            <a:r>
              <a:rPr lang="en-US" altLang="en-US" sz="1400" dirty="0">
                <a:solidFill>
                  <a:srgbClr val="A6A6A6"/>
                </a:solidFill>
                <a:latin typeface="Arial" pitchFamily="34" charset="0"/>
              </a:rPr>
              <a:t>(220+193)</a:t>
            </a:r>
            <a:r>
              <a:rPr lang="ro-RO" altLang="en-US" sz="1800" dirty="0">
                <a:latin typeface="Arial" pitchFamily="34" charset="0"/>
              </a:rPr>
              <a:t>, Craiova/526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(366+160)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ro-RO" altLang="en-US" sz="1800" dirty="0">
                <a:solidFill>
                  <a:srgbClr val="A6A6A6"/>
                </a:solidFill>
                <a:latin typeface="Arial" pitchFamily="34" charset="0"/>
              </a:rPr>
              <a:t>Pitesti/417 </a:t>
            </a:r>
            <a:r>
              <a:rPr lang="ro-RO" altLang="en-US" sz="1400" dirty="0">
                <a:solidFill>
                  <a:srgbClr val="A6A6A6"/>
                </a:solidFill>
                <a:latin typeface="Arial" pitchFamily="34" charset="0"/>
              </a:rPr>
              <a:t>(317+100)</a:t>
            </a:r>
            <a:r>
              <a:rPr lang="ro-RO" altLang="en-US" sz="1800" dirty="0">
                <a:latin typeface="Arial" pitchFamily="34" charset="0"/>
              </a:rPr>
              <a:t>, Sibiu/553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(300+253</a:t>
            </a:r>
            <a:r>
              <a:rPr lang="ro-RO" altLang="en-US" sz="1400" dirty="0" smtClean="0">
                <a:solidFill>
                  <a:srgbClr val="4F81BD"/>
                </a:solidFill>
                <a:latin typeface="Arial" pitchFamily="34" charset="0"/>
              </a:rPr>
              <a:t>)</a:t>
            </a:r>
            <a:r>
              <a:rPr lang="ro-RO" altLang="en-US" sz="1800" dirty="0" smtClean="0">
                <a:latin typeface="Arial" pitchFamily="34" charset="0"/>
              </a:rPr>
              <a:t>, Bucharest/450 </a:t>
            </a:r>
            <a:r>
              <a:rPr lang="ro-RO" altLang="en-US" sz="1400" dirty="0" smtClean="0">
                <a:solidFill>
                  <a:srgbClr val="4F81BD"/>
                </a:solidFill>
                <a:latin typeface="Arial" pitchFamily="34" charset="0"/>
              </a:rPr>
              <a:t>(450+0)</a:t>
            </a:r>
            <a:r>
              <a:rPr lang="ro-RO" altLang="en-US" sz="1800" dirty="0" smtClean="0">
                <a:latin typeface="Arial" pitchFamily="34" charset="0"/>
              </a:rPr>
              <a:t>, </a:t>
            </a:r>
            <a:r>
              <a:rPr lang="ro-RO" altLang="en-US" sz="1800" dirty="0">
                <a:latin typeface="Arial" pitchFamily="34" charset="0"/>
              </a:rPr>
              <a:t>Sibiu/591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(338+253)</a:t>
            </a:r>
            <a:r>
              <a:rPr lang="ro-RO" altLang="en-US" sz="1800" dirty="0">
                <a:latin typeface="Arial" pitchFamily="34" charset="0"/>
              </a:rPr>
              <a:t>, </a:t>
            </a:r>
            <a:r>
              <a:rPr lang="ro-RO" altLang="en-US" sz="1800" dirty="0">
                <a:solidFill>
                  <a:srgbClr val="FF0000"/>
                </a:solidFill>
                <a:latin typeface="Arial" pitchFamily="34" charset="0"/>
              </a:rPr>
              <a:t>Bucharest/418</a:t>
            </a:r>
            <a:r>
              <a:rPr lang="ro-RO" altLang="en-US" sz="1800" dirty="0">
                <a:latin typeface="Arial" pitchFamily="34" charset="0"/>
              </a:rPr>
              <a:t>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(418+0)</a:t>
            </a:r>
            <a:r>
              <a:rPr lang="ro-RO" altLang="en-US" sz="1800" dirty="0">
                <a:latin typeface="Arial" pitchFamily="34" charset="0"/>
              </a:rPr>
              <a:t>, Craiova/615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(455+160)</a:t>
            </a:r>
            <a:r>
              <a:rPr lang="ro-RO" altLang="en-US" sz="1800" dirty="0">
                <a:latin typeface="Arial" pitchFamily="34" charset="0"/>
              </a:rPr>
              <a:t>, RimnicuVilcea/607 </a:t>
            </a:r>
            <a:r>
              <a:rPr lang="ro-RO" altLang="en-US" sz="1400" dirty="0">
                <a:solidFill>
                  <a:srgbClr val="4F81BD"/>
                </a:solidFill>
                <a:latin typeface="Arial" pitchFamily="34" charset="0"/>
              </a:rPr>
              <a:t>(414+193)</a:t>
            </a:r>
            <a:endParaRPr lang="ro-RO" altLang="en-US" sz="1800" dirty="0">
              <a:solidFill>
                <a:srgbClr val="4F81BD"/>
              </a:solidFill>
              <a:latin typeface="Arial" pitchFamily="34" charset="0"/>
            </a:endParaRPr>
          </a:p>
        </p:txBody>
      </p:sp>
      <p:sp>
        <p:nvSpPr>
          <p:cNvPr id="97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cxnSp>
        <p:nvCxnSpPr>
          <p:cNvPr id="95" name="Straight Connector 94"/>
          <p:cNvCxnSpPr>
            <a:cxnSpLocks noChangeShapeType="1"/>
          </p:cNvCxnSpPr>
          <p:nvPr/>
        </p:nvCxnSpPr>
        <p:spPr bwMode="auto">
          <a:xfrm>
            <a:off x="609600" y="4784725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Connector 95"/>
          <p:cNvCxnSpPr>
            <a:cxnSpLocks noChangeShapeType="1"/>
          </p:cNvCxnSpPr>
          <p:nvPr/>
        </p:nvCxnSpPr>
        <p:spPr bwMode="auto">
          <a:xfrm>
            <a:off x="1517650" y="5076825"/>
            <a:ext cx="220663" cy="323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>
            <a:off x="1536700" y="5029200"/>
            <a:ext cx="823913" cy="904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>
            <a:off x="1828800" y="5484813"/>
            <a:ext cx="671513" cy="3698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99"/>
          <p:cNvCxnSpPr/>
          <p:nvPr/>
        </p:nvCxnSpPr>
        <p:spPr>
          <a:xfrm>
            <a:off x="1541000" y="2514600"/>
            <a:ext cx="1645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252303" y="2514600"/>
            <a:ext cx="1863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55636" y="3048000"/>
            <a:ext cx="2847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3237063" y="2819400"/>
            <a:ext cx="22493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638800" y="30480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63114" y="3352800"/>
            <a:ext cx="2311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666363" y="3344214"/>
            <a:ext cx="18694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4140200" y="3818221"/>
            <a:ext cx="247063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Remove </a:t>
            </a:r>
            <a:r>
              <a:rPr lang="en-US" sz="1800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the higher-cost of identical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nodes.</a:t>
            </a:r>
            <a:endParaRPr lang="en-US" sz="1800" b="1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pic>
        <p:nvPicPr>
          <p:cNvPr id="52227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2" descr="astar-progress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 descr="astar-progress0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3" descr="astar-progress0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75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3" descr="astar-progress05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6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3" descr="astar-progress06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5700"/>
            <a:ext cx="6096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3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66" name="Straight Connector 165"/>
            <p:cNvCxnSpPr>
              <a:cxnSpLocks noChangeShapeType="1"/>
              <a:stCxn id="148" idx="0"/>
              <a:endCxn id="147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Straight Connector 166"/>
            <p:cNvCxnSpPr>
              <a:cxnSpLocks noChangeShapeType="1"/>
              <a:stCxn id="147" idx="0"/>
              <a:endCxn id="146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Straight Connector 167"/>
            <p:cNvCxnSpPr>
              <a:cxnSpLocks noChangeShapeType="1"/>
              <a:stCxn id="150" idx="0"/>
              <a:endCxn id="146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168"/>
            <p:cNvCxnSpPr>
              <a:cxnSpLocks noChangeShapeType="1"/>
              <a:stCxn id="148" idx="3"/>
              <a:endCxn id="150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Connector 169"/>
            <p:cNvCxnSpPr>
              <a:cxnSpLocks noChangeShapeType="1"/>
              <a:stCxn id="153" idx="0"/>
              <a:endCxn id="150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Straight Connector 170"/>
            <p:cNvCxnSpPr>
              <a:cxnSpLocks noChangeShapeType="1"/>
              <a:stCxn id="150" idx="3"/>
              <a:endCxn id="152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Straight Connector 171"/>
            <p:cNvCxnSpPr>
              <a:cxnSpLocks noChangeShapeType="1"/>
              <a:stCxn id="149" idx="0"/>
              <a:endCxn id="148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  <a:stCxn id="149" idx="3"/>
              <a:endCxn id="151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Straight Connector 173"/>
            <p:cNvCxnSpPr>
              <a:cxnSpLocks noChangeShapeType="1"/>
              <a:stCxn id="163" idx="0"/>
              <a:endCxn id="151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Straight Connector 174"/>
            <p:cNvCxnSpPr>
              <a:cxnSpLocks noChangeShapeType="1"/>
              <a:stCxn id="162" idx="0"/>
              <a:endCxn id="163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Straight Connector 175"/>
            <p:cNvCxnSpPr>
              <a:cxnSpLocks noChangeShapeType="1"/>
              <a:stCxn id="165" idx="1"/>
              <a:endCxn id="162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76"/>
            <p:cNvCxnSpPr>
              <a:cxnSpLocks noChangeShapeType="1"/>
              <a:stCxn id="165" idx="0"/>
              <a:endCxn id="153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77"/>
            <p:cNvCxnSpPr>
              <a:cxnSpLocks noChangeShapeType="1"/>
              <a:stCxn id="164" idx="1"/>
              <a:endCxn id="153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78"/>
            <p:cNvCxnSpPr>
              <a:cxnSpLocks noChangeShapeType="1"/>
              <a:stCxn id="165" idx="3"/>
              <a:endCxn id="164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79"/>
            <p:cNvCxnSpPr>
              <a:cxnSpLocks noChangeShapeType="1"/>
              <a:stCxn id="157" idx="1"/>
              <a:endCxn id="164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80"/>
            <p:cNvCxnSpPr>
              <a:cxnSpLocks noChangeShapeType="1"/>
              <a:stCxn id="157" idx="0"/>
              <a:endCxn id="152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81"/>
            <p:cNvCxnSpPr>
              <a:cxnSpLocks noChangeShapeType="1"/>
              <a:stCxn id="159" idx="0"/>
              <a:endCxn id="157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  <a:stCxn id="157" idx="3"/>
              <a:endCxn id="156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traight Connector 183"/>
            <p:cNvCxnSpPr>
              <a:cxnSpLocks noChangeShapeType="1"/>
              <a:stCxn id="154" idx="1"/>
              <a:endCxn id="155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84"/>
            <p:cNvCxnSpPr>
              <a:cxnSpLocks noChangeShapeType="1"/>
              <a:stCxn id="158" idx="0"/>
              <a:endCxn id="154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85"/>
            <p:cNvCxnSpPr>
              <a:cxnSpLocks noChangeShapeType="1"/>
              <a:stCxn id="156" idx="0"/>
              <a:endCxn id="158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188"/>
            <p:cNvCxnSpPr>
              <a:cxnSpLocks noChangeShapeType="1"/>
              <a:stCxn id="156" idx="3"/>
              <a:endCxn id="160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18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83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52284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52285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52286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52287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52288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52289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52290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52291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52292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52293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52294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52295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52296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52297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52298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52299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52300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52301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52302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52303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52304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52305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52306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52307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52308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52309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52310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52311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52312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52313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52314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52315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52316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52317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52318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52319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52320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52321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52322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52323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52324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2327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246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>
            <a:off x="609600" y="4784725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Straight Connector 247"/>
          <p:cNvCxnSpPr>
            <a:cxnSpLocks noChangeShapeType="1"/>
          </p:cNvCxnSpPr>
          <p:nvPr/>
        </p:nvCxnSpPr>
        <p:spPr bwMode="auto">
          <a:xfrm>
            <a:off x="1517650" y="5076825"/>
            <a:ext cx="220663" cy="323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Straight Connector 248"/>
          <p:cNvCxnSpPr>
            <a:cxnSpLocks noChangeShapeType="1"/>
            <a:endCxn id="152" idx="1"/>
          </p:cNvCxnSpPr>
          <p:nvPr/>
        </p:nvCxnSpPr>
        <p:spPr bwMode="auto">
          <a:xfrm>
            <a:off x="1536700" y="5029200"/>
            <a:ext cx="823913" cy="904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0" name="Straight Connector 249"/>
          <p:cNvCxnSpPr>
            <a:cxnSpLocks noChangeShapeType="1"/>
          </p:cNvCxnSpPr>
          <p:nvPr/>
        </p:nvCxnSpPr>
        <p:spPr bwMode="auto">
          <a:xfrm>
            <a:off x="1828800" y="5484813"/>
            <a:ext cx="671513" cy="3698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1" name="Straight Connector 250"/>
          <p:cNvCxnSpPr>
            <a:cxnSpLocks noChangeShapeType="1"/>
          </p:cNvCxnSpPr>
          <p:nvPr/>
        </p:nvCxnSpPr>
        <p:spPr bwMode="auto">
          <a:xfrm>
            <a:off x="2574925" y="5864225"/>
            <a:ext cx="669925" cy="3683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4" name="Group 103"/>
          <p:cNvGrpSpPr/>
          <p:nvPr/>
        </p:nvGrpSpPr>
        <p:grpSpPr>
          <a:xfrm>
            <a:off x="1780217" y="2667000"/>
            <a:ext cx="639133" cy="304800"/>
            <a:chOff x="1780217" y="2667000"/>
            <a:chExt cx="639133" cy="304800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1846263" y="2667000"/>
              <a:ext cx="573087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1780217" y="2667000"/>
              <a:ext cx="573087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1008508" y="2667000"/>
            <a:ext cx="639133" cy="304800"/>
            <a:chOff x="1780217" y="2667000"/>
            <a:chExt cx="639133" cy="30480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1846263" y="2667000"/>
              <a:ext cx="573087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1780217" y="2667000"/>
              <a:ext cx="573087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2734056" y="3136392"/>
            <a:ext cx="804672" cy="347472"/>
          </a:xfrm>
          <a:prstGeom prst="ellipse">
            <a:avLst/>
          </a:prstGeom>
          <a:noFill/>
          <a:ln w="1397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4"/>
          <p:cNvGrpSpPr>
            <a:grpSpLocks/>
          </p:cNvGrpSpPr>
          <p:nvPr/>
        </p:nvGrpSpPr>
        <p:grpSpPr bwMode="auto">
          <a:xfrm>
            <a:off x="1381125" y="3190877"/>
            <a:ext cx="6467475" cy="2525038"/>
            <a:chOff x="1381658" y="3190324"/>
            <a:chExt cx="6466942" cy="2525588"/>
          </a:xfrm>
        </p:grpSpPr>
        <p:sp>
          <p:nvSpPr>
            <p:cNvPr id="98" name="Rectangle 97"/>
            <p:cNvSpPr/>
            <p:nvPr/>
          </p:nvSpPr>
          <p:spPr>
            <a:xfrm>
              <a:off x="5621522" y="3190324"/>
              <a:ext cx="2227078" cy="3143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81658" y="3190324"/>
              <a:ext cx="2227079" cy="3143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TextBox 95"/>
            <p:cNvSpPr txBox="1">
              <a:spLocks noChangeArrowheads="1"/>
            </p:cNvSpPr>
            <p:nvPr/>
          </p:nvSpPr>
          <p:spPr bwMode="auto">
            <a:xfrm>
              <a:off x="4953239" y="3684144"/>
              <a:ext cx="2057230" cy="203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>
                  <a:solidFill>
                    <a:schemeClr val="accent6"/>
                  </a:solidFill>
                </a:rPr>
                <a:t>Shorter, more expensive path was removed</a:t>
              </a:r>
            </a:p>
            <a:p>
              <a:pPr eaLnBrk="1" hangingPunct="1">
                <a:defRPr/>
              </a:pPr>
              <a:endParaRPr lang="en-US" sz="1800" dirty="0" smtClean="0">
                <a:solidFill>
                  <a:schemeClr val="accent2"/>
                </a:solidFill>
              </a:endParaRPr>
            </a:p>
            <a:p>
              <a:pPr eaLnBrk="1" hangingPunct="1">
                <a:defRPr/>
              </a:pPr>
              <a:r>
                <a:rPr lang="en-US" sz="1800" dirty="0" smtClean="0">
                  <a:solidFill>
                    <a:schemeClr val="accent2"/>
                  </a:solidFill>
                </a:rPr>
                <a:t>Longer, cheaper path will be found and returned</a:t>
              </a:r>
            </a:p>
          </p:txBody>
        </p:sp>
      </p:grpSp>
      <p:grpSp>
        <p:nvGrpSpPr>
          <p:cNvPr id="53251" name="Group 100"/>
          <p:cNvGrpSpPr>
            <a:grpSpLocks/>
          </p:cNvGrpSpPr>
          <p:nvPr/>
        </p:nvGrpSpPr>
        <p:grpSpPr bwMode="auto">
          <a:xfrm>
            <a:off x="-58738" y="3868738"/>
            <a:ext cx="5241926" cy="3035300"/>
            <a:chOff x="-81174" y="1217613"/>
            <a:chExt cx="9288061" cy="5377681"/>
          </a:xfrm>
        </p:grpSpPr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477151" y="143699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114292" y="2047328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858323" y="269141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858323" y="3959892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641675" y="322018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960963" y="442115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205624" y="3329871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088919" y="3943016"/>
              <a:ext cx="205340" cy="20532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807518" y="2429840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744257" y="1974200"/>
              <a:ext cx="205340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6534671" y="488242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5668311" y="5250874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358838" y="341424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5240756" y="610027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49826" y="4882423"/>
              <a:ext cx="205338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8194258" y="5754327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994717" y="5661513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031284" y="5053992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4427839" y="4629289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75830" y="5827455"/>
              <a:ext cx="208152" cy="20813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2" name="Straight Connector 121"/>
            <p:cNvCxnSpPr>
              <a:cxnSpLocks noChangeShapeType="1"/>
              <a:stCxn id="104" idx="0"/>
              <a:endCxn id="103" idx="2"/>
            </p:cNvCxnSpPr>
            <p:nvPr/>
          </p:nvCxnSpPr>
          <p:spPr bwMode="auto">
            <a:xfrm flipV="1">
              <a:off x="959585" y="2255460"/>
              <a:ext cx="258783" cy="435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03" idx="0"/>
              <a:endCxn id="102" idx="2"/>
            </p:cNvCxnSpPr>
            <p:nvPr/>
          </p:nvCxnSpPr>
          <p:spPr bwMode="auto">
            <a:xfrm flipV="1">
              <a:off x="1218368" y="1645127"/>
              <a:ext cx="365672" cy="402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1584040" y="1645127"/>
              <a:ext cx="1161710" cy="1575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04" idx="3"/>
              <a:endCxn id="106" idx="1"/>
            </p:cNvCxnSpPr>
            <p:nvPr/>
          </p:nvCxnSpPr>
          <p:spPr bwMode="auto">
            <a:xfrm>
              <a:off x="1063660" y="2798291"/>
              <a:ext cx="1578015" cy="5259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09" idx="0"/>
              <a:endCxn id="106" idx="2"/>
            </p:cNvCxnSpPr>
            <p:nvPr/>
          </p:nvCxnSpPr>
          <p:spPr bwMode="auto">
            <a:xfrm flipH="1" flipV="1">
              <a:off x="2745750" y="3428312"/>
              <a:ext cx="447245" cy="514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06" idx="3"/>
              <a:endCxn id="108" idx="1"/>
            </p:cNvCxnSpPr>
            <p:nvPr/>
          </p:nvCxnSpPr>
          <p:spPr bwMode="auto">
            <a:xfrm>
              <a:off x="2849826" y="3324246"/>
              <a:ext cx="1355798" cy="109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0"/>
              <a:endCxn id="104" idx="2"/>
            </p:cNvCxnSpPr>
            <p:nvPr/>
          </p:nvCxnSpPr>
          <p:spPr bwMode="auto">
            <a:xfrm flipV="1">
              <a:off x="959585" y="2899545"/>
              <a:ext cx="0" cy="1060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3"/>
              <a:endCxn id="107" idx="1"/>
            </p:cNvCxnSpPr>
            <p:nvPr/>
          </p:nvCxnSpPr>
          <p:spPr bwMode="auto">
            <a:xfrm>
              <a:off x="1063660" y="4063959"/>
              <a:ext cx="897303" cy="461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19" idx="0"/>
              <a:endCxn id="107" idx="2"/>
            </p:cNvCxnSpPr>
            <p:nvPr/>
          </p:nvCxnSpPr>
          <p:spPr bwMode="auto">
            <a:xfrm flipH="1" flipV="1">
              <a:off x="2067852" y="4629289"/>
              <a:ext cx="67509" cy="424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18" idx="0"/>
              <a:endCxn id="119" idx="2"/>
            </p:cNvCxnSpPr>
            <p:nvPr/>
          </p:nvCxnSpPr>
          <p:spPr bwMode="auto">
            <a:xfrm flipV="1">
              <a:off x="2098792" y="5262124"/>
              <a:ext cx="36568" cy="39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21" idx="1"/>
              <a:endCxn id="118" idx="3"/>
            </p:cNvCxnSpPr>
            <p:nvPr/>
          </p:nvCxnSpPr>
          <p:spPr bwMode="auto">
            <a:xfrm flipH="1" flipV="1">
              <a:off x="2202869" y="5765578"/>
              <a:ext cx="1172961" cy="1659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21" idx="0"/>
              <a:endCxn id="109" idx="2"/>
            </p:cNvCxnSpPr>
            <p:nvPr/>
          </p:nvCxnSpPr>
          <p:spPr bwMode="auto">
            <a:xfrm flipH="1" flipV="1">
              <a:off x="3192995" y="4148337"/>
              <a:ext cx="289724" cy="1679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20" idx="1"/>
              <a:endCxn id="109" idx="3"/>
            </p:cNvCxnSpPr>
            <p:nvPr/>
          </p:nvCxnSpPr>
          <p:spPr bwMode="auto">
            <a:xfrm flipH="1" flipV="1">
              <a:off x="3294258" y="4044270"/>
              <a:ext cx="1133581" cy="689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21" idx="3"/>
              <a:endCxn id="120" idx="2"/>
            </p:cNvCxnSpPr>
            <p:nvPr/>
          </p:nvCxnSpPr>
          <p:spPr bwMode="auto">
            <a:xfrm flipV="1">
              <a:off x="3583982" y="4837421"/>
              <a:ext cx="947934" cy="1094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13" idx="1"/>
              <a:endCxn id="120" idx="3"/>
            </p:cNvCxnSpPr>
            <p:nvPr/>
          </p:nvCxnSpPr>
          <p:spPr bwMode="auto">
            <a:xfrm flipH="1" flipV="1">
              <a:off x="4635991" y="4733356"/>
              <a:ext cx="1032320" cy="62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36"/>
            <p:cNvCxnSpPr>
              <a:cxnSpLocks noChangeShapeType="1"/>
              <a:stCxn id="113" idx="0"/>
              <a:endCxn id="108" idx="3"/>
            </p:cNvCxnSpPr>
            <p:nvPr/>
          </p:nvCxnSpPr>
          <p:spPr bwMode="auto">
            <a:xfrm flipH="1" flipV="1">
              <a:off x="4413776" y="3433938"/>
              <a:ext cx="1358610" cy="1816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37"/>
            <p:cNvCxnSpPr>
              <a:cxnSpLocks noChangeShapeType="1"/>
              <a:stCxn id="115" idx="0"/>
              <a:endCxn id="113" idx="2"/>
            </p:cNvCxnSpPr>
            <p:nvPr/>
          </p:nvCxnSpPr>
          <p:spPr bwMode="auto">
            <a:xfrm flipV="1">
              <a:off x="5344831" y="5459006"/>
              <a:ext cx="427555" cy="64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38"/>
            <p:cNvCxnSpPr>
              <a:cxnSpLocks noChangeShapeType="1"/>
              <a:stCxn id="113" idx="3"/>
              <a:endCxn id="112" idx="1"/>
            </p:cNvCxnSpPr>
            <p:nvPr/>
          </p:nvCxnSpPr>
          <p:spPr bwMode="auto">
            <a:xfrm flipV="1">
              <a:off x="5876462" y="4986490"/>
              <a:ext cx="658209" cy="368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39"/>
            <p:cNvCxnSpPr>
              <a:cxnSpLocks noChangeShapeType="1"/>
              <a:stCxn id="110" idx="1"/>
              <a:endCxn id="111" idx="3"/>
            </p:cNvCxnSpPr>
            <p:nvPr/>
          </p:nvCxnSpPr>
          <p:spPr bwMode="auto">
            <a:xfrm flipH="1" flipV="1">
              <a:off x="5949597" y="2078267"/>
              <a:ext cx="857921" cy="455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40"/>
            <p:cNvCxnSpPr>
              <a:cxnSpLocks noChangeShapeType="1"/>
              <a:stCxn id="114" idx="0"/>
              <a:endCxn id="110" idx="2"/>
            </p:cNvCxnSpPr>
            <p:nvPr/>
          </p:nvCxnSpPr>
          <p:spPr bwMode="auto">
            <a:xfrm flipH="1" flipV="1">
              <a:off x="6911594" y="2637972"/>
              <a:ext cx="554132" cy="776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41"/>
            <p:cNvCxnSpPr>
              <a:cxnSpLocks noChangeShapeType="1"/>
              <a:stCxn id="112" idx="0"/>
              <a:endCxn id="114" idx="2"/>
            </p:cNvCxnSpPr>
            <p:nvPr/>
          </p:nvCxnSpPr>
          <p:spPr bwMode="auto">
            <a:xfrm flipV="1">
              <a:off x="6638746" y="3622381"/>
              <a:ext cx="826980" cy="12600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42"/>
            <p:cNvCxnSpPr>
              <a:cxnSpLocks noChangeShapeType="1"/>
              <a:stCxn id="112" idx="3"/>
              <a:endCxn id="116" idx="1"/>
            </p:cNvCxnSpPr>
            <p:nvPr/>
          </p:nvCxnSpPr>
          <p:spPr bwMode="auto">
            <a:xfrm>
              <a:off x="6742823" y="4986490"/>
              <a:ext cx="10070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43"/>
            <p:cNvCxnSpPr>
              <a:cxnSpLocks noChangeShapeType="1"/>
              <a:stCxn id="117" idx="0"/>
              <a:endCxn id="116" idx="2"/>
            </p:cNvCxnSpPr>
            <p:nvPr/>
          </p:nvCxnSpPr>
          <p:spPr bwMode="auto">
            <a:xfrm flipH="1" flipV="1">
              <a:off x="7851089" y="5090555"/>
              <a:ext cx="447244" cy="663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304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86</a:t>
              </a:r>
            </a:p>
          </p:txBody>
        </p:sp>
        <p:sp>
          <p:nvSpPr>
            <p:cNvPr id="53305" name="TextBox 100"/>
            <p:cNvSpPr txBox="1">
              <a:spLocks noChangeArrowheads="1"/>
            </p:cNvSpPr>
            <p:nvPr/>
          </p:nvSpPr>
          <p:spPr bwMode="auto">
            <a:xfrm>
              <a:off x="6952513" y="452397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98</a:t>
              </a:r>
            </a:p>
          </p:txBody>
        </p:sp>
        <p:sp>
          <p:nvSpPr>
            <p:cNvPr id="53306" name="TextBox 101"/>
            <p:cNvSpPr txBox="1">
              <a:spLocks noChangeArrowheads="1"/>
            </p:cNvSpPr>
            <p:nvPr/>
          </p:nvSpPr>
          <p:spPr bwMode="auto">
            <a:xfrm>
              <a:off x="6964274" y="3972002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142</a:t>
              </a:r>
            </a:p>
          </p:txBody>
        </p:sp>
        <p:sp>
          <p:nvSpPr>
            <p:cNvPr id="53307" name="TextBox 34819"/>
            <p:cNvSpPr txBox="1">
              <a:spLocks noChangeArrowheads="1"/>
            </p:cNvSpPr>
            <p:nvPr/>
          </p:nvSpPr>
          <p:spPr bwMode="auto">
            <a:xfrm>
              <a:off x="7218075" y="2692921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92</a:t>
              </a:r>
            </a:p>
          </p:txBody>
        </p:sp>
        <p:sp>
          <p:nvSpPr>
            <p:cNvPr id="53308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87</a:t>
              </a:r>
            </a:p>
          </p:txBody>
        </p:sp>
        <p:sp>
          <p:nvSpPr>
            <p:cNvPr id="53309" name="TextBox 34821"/>
            <p:cNvSpPr txBox="1">
              <a:spLocks noChangeArrowheads="1"/>
            </p:cNvSpPr>
            <p:nvPr/>
          </p:nvSpPr>
          <p:spPr bwMode="auto">
            <a:xfrm>
              <a:off x="5334624" y="568887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90</a:t>
              </a:r>
            </a:p>
          </p:txBody>
        </p:sp>
        <p:sp>
          <p:nvSpPr>
            <p:cNvPr id="53310" name="TextBox 34822"/>
            <p:cNvSpPr txBox="1">
              <a:spLocks noChangeArrowheads="1"/>
            </p:cNvSpPr>
            <p:nvPr/>
          </p:nvSpPr>
          <p:spPr bwMode="auto">
            <a:xfrm>
              <a:off x="5778402" y="4616940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85</a:t>
              </a:r>
            </a:p>
          </p:txBody>
        </p:sp>
        <p:sp>
          <p:nvSpPr>
            <p:cNvPr id="53311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101</a:t>
              </a:r>
            </a:p>
          </p:txBody>
        </p:sp>
        <p:sp>
          <p:nvSpPr>
            <p:cNvPr id="53312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211</a:t>
              </a:r>
            </a:p>
          </p:txBody>
        </p:sp>
        <p:sp>
          <p:nvSpPr>
            <p:cNvPr id="53313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138</a:t>
              </a:r>
            </a:p>
          </p:txBody>
        </p:sp>
        <p:sp>
          <p:nvSpPr>
            <p:cNvPr id="53314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146</a:t>
              </a:r>
            </a:p>
          </p:txBody>
        </p:sp>
        <p:sp>
          <p:nvSpPr>
            <p:cNvPr id="53315" name="TextBox 34827"/>
            <p:cNvSpPr txBox="1">
              <a:spLocks noChangeArrowheads="1"/>
            </p:cNvSpPr>
            <p:nvPr/>
          </p:nvSpPr>
          <p:spPr bwMode="auto">
            <a:xfrm>
              <a:off x="3734106" y="4038474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97</a:t>
              </a:r>
            </a:p>
          </p:txBody>
        </p:sp>
        <p:sp>
          <p:nvSpPr>
            <p:cNvPr id="53316" name="TextBox 34828"/>
            <p:cNvSpPr txBox="1">
              <a:spLocks noChangeArrowheads="1"/>
            </p:cNvSpPr>
            <p:nvPr/>
          </p:nvSpPr>
          <p:spPr bwMode="auto">
            <a:xfrm>
              <a:off x="2516050" y="537295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120</a:t>
              </a:r>
            </a:p>
          </p:txBody>
        </p:sp>
        <p:sp>
          <p:nvSpPr>
            <p:cNvPr id="53317" name="TextBox 34829"/>
            <p:cNvSpPr txBox="1">
              <a:spLocks noChangeArrowheads="1"/>
            </p:cNvSpPr>
            <p:nvPr/>
          </p:nvSpPr>
          <p:spPr bwMode="auto">
            <a:xfrm>
              <a:off x="1451883" y="523851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53318" name="TextBox 34830"/>
            <p:cNvSpPr txBox="1">
              <a:spLocks noChangeArrowheads="1"/>
            </p:cNvSpPr>
            <p:nvPr/>
          </p:nvSpPr>
          <p:spPr bwMode="auto">
            <a:xfrm>
              <a:off x="1415316" y="4584427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70</a:t>
              </a:r>
            </a:p>
          </p:txBody>
        </p:sp>
        <p:sp>
          <p:nvSpPr>
            <p:cNvPr id="53319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741538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111</a:t>
              </a:r>
            </a:p>
          </p:txBody>
        </p:sp>
        <p:sp>
          <p:nvSpPr>
            <p:cNvPr id="53320" name="TextBox 34832"/>
            <p:cNvSpPr txBox="1">
              <a:spLocks noChangeArrowheads="1"/>
            </p:cNvSpPr>
            <p:nvPr/>
          </p:nvSpPr>
          <p:spPr bwMode="auto">
            <a:xfrm>
              <a:off x="205209" y="3285026"/>
              <a:ext cx="76177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118</a:t>
              </a:r>
            </a:p>
          </p:txBody>
        </p:sp>
        <p:sp>
          <p:nvSpPr>
            <p:cNvPr id="53321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140</a:t>
              </a:r>
            </a:p>
          </p:txBody>
        </p:sp>
        <p:sp>
          <p:nvSpPr>
            <p:cNvPr id="53322" name="TextBox 34834"/>
            <p:cNvSpPr txBox="1">
              <a:spLocks noChangeArrowheads="1"/>
            </p:cNvSpPr>
            <p:nvPr/>
          </p:nvSpPr>
          <p:spPr bwMode="auto">
            <a:xfrm>
              <a:off x="2147265" y="2139680"/>
              <a:ext cx="782006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151</a:t>
              </a:r>
            </a:p>
          </p:txBody>
        </p:sp>
        <p:sp>
          <p:nvSpPr>
            <p:cNvPr id="53323" name="TextBox 34835"/>
            <p:cNvSpPr txBox="1">
              <a:spLocks noChangeArrowheads="1"/>
            </p:cNvSpPr>
            <p:nvPr/>
          </p:nvSpPr>
          <p:spPr bwMode="auto">
            <a:xfrm>
              <a:off x="832755" y="1455309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71</a:t>
              </a:r>
            </a:p>
          </p:txBody>
        </p:sp>
        <p:sp>
          <p:nvSpPr>
            <p:cNvPr id="53324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75</a:t>
              </a:r>
            </a:p>
          </p:txBody>
        </p:sp>
        <p:sp>
          <p:nvSpPr>
            <p:cNvPr id="53325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23646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53326" name="TextBox 34838"/>
            <p:cNvSpPr txBox="1">
              <a:spLocks noChangeArrowheads="1"/>
            </p:cNvSpPr>
            <p:nvPr/>
          </p:nvSpPr>
          <p:spPr bwMode="auto">
            <a:xfrm>
              <a:off x="1215915" y="2139680"/>
              <a:ext cx="10998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53327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92572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53328" name="TextBox 34840"/>
            <p:cNvSpPr txBox="1">
              <a:spLocks noChangeArrowheads="1"/>
            </p:cNvSpPr>
            <p:nvPr/>
          </p:nvSpPr>
          <p:spPr bwMode="auto">
            <a:xfrm>
              <a:off x="1040908" y="3614990"/>
              <a:ext cx="151374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53329" name="TextBox 34841"/>
            <p:cNvSpPr txBox="1">
              <a:spLocks noChangeArrowheads="1"/>
            </p:cNvSpPr>
            <p:nvPr/>
          </p:nvSpPr>
          <p:spPr bwMode="auto">
            <a:xfrm>
              <a:off x="2049762" y="4352641"/>
              <a:ext cx="99419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53330" name="TextBox 34842"/>
            <p:cNvSpPr txBox="1">
              <a:spLocks noChangeArrowheads="1"/>
            </p:cNvSpPr>
            <p:nvPr/>
          </p:nvSpPr>
          <p:spPr bwMode="auto">
            <a:xfrm>
              <a:off x="2049762" y="4905882"/>
              <a:ext cx="137291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53331" name="TextBox 34843"/>
            <p:cNvSpPr txBox="1">
              <a:spLocks noChangeArrowheads="1"/>
            </p:cNvSpPr>
            <p:nvPr/>
          </p:nvSpPr>
          <p:spPr bwMode="auto">
            <a:xfrm>
              <a:off x="1133101" y="5735743"/>
              <a:ext cx="1297034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53332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93335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53333" name="TextBox 34845"/>
            <p:cNvSpPr txBox="1">
              <a:spLocks noChangeArrowheads="1"/>
            </p:cNvSpPr>
            <p:nvPr/>
          </p:nvSpPr>
          <p:spPr bwMode="auto">
            <a:xfrm>
              <a:off x="4083393" y="2877333"/>
              <a:ext cx="132725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53334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12515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53335" name="TextBox 95"/>
            <p:cNvSpPr txBox="1">
              <a:spLocks noChangeArrowheads="1"/>
            </p:cNvSpPr>
            <p:nvPr/>
          </p:nvSpPr>
          <p:spPr bwMode="auto">
            <a:xfrm>
              <a:off x="4175590" y="4256833"/>
              <a:ext cx="106953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53336" name="TextBox 97"/>
            <p:cNvSpPr txBox="1">
              <a:spLocks noChangeArrowheads="1"/>
            </p:cNvSpPr>
            <p:nvPr/>
          </p:nvSpPr>
          <p:spPr bwMode="auto">
            <a:xfrm>
              <a:off x="3438018" y="5920157"/>
              <a:ext cx="126654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53337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554613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53338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20598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53339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311809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53340" name="TextBox 103"/>
            <p:cNvSpPr txBox="1">
              <a:spLocks noChangeArrowheads="1"/>
            </p:cNvSpPr>
            <p:nvPr/>
          </p:nvSpPr>
          <p:spPr bwMode="auto">
            <a:xfrm>
              <a:off x="5466342" y="1586441"/>
              <a:ext cx="113010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53341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75139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53342" name="TextBox 105"/>
            <p:cNvSpPr txBox="1">
              <a:spLocks noChangeArrowheads="1"/>
            </p:cNvSpPr>
            <p:nvPr/>
          </p:nvSpPr>
          <p:spPr bwMode="auto">
            <a:xfrm>
              <a:off x="7467659" y="3338370"/>
              <a:ext cx="1072155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53343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251241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53344" name="TextBox 107"/>
            <p:cNvSpPr txBox="1">
              <a:spLocks noChangeArrowheads="1"/>
            </p:cNvSpPr>
            <p:nvPr/>
          </p:nvSpPr>
          <p:spPr bwMode="auto">
            <a:xfrm>
              <a:off x="8047844" y="5916552"/>
              <a:ext cx="1039320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53345" name="TextBox 142"/>
            <p:cNvSpPr txBox="1">
              <a:spLocks noChangeArrowheads="1"/>
            </p:cNvSpPr>
            <p:nvPr/>
          </p:nvSpPr>
          <p:spPr bwMode="auto">
            <a:xfrm>
              <a:off x="3332628" y="2899352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99</a:t>
              </a: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771123" y="2604221"/>
              <a:ext cx="382549" cy="382513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5578299" y="5166496"/>
              <a:ext cx="382549" cy="3825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348" name="TextBox 142"/>
            <p:cNvSpPr txBox="1">
              <a:spLocks noChangeArrowheads="1"/>
            </p:cNvSpPr>
            <p:nvPr/>
          </p:nvSpPr>
          <p:spPr bwMode="auto">
            <a:xfrm>
              <a:off x="2438176" y="3594768"/>
              <a:ext cx="630387" cy="49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80</a:t>
              </a:r>
            </a:p>
          </p:txBody>
        </p:sp>
      </p:grpSp>
      <p:sp>
        <p:nvSpPr>
          <p:cNvPr id="53252" name="Title 3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Ex: A* </a:t>
            </a:r>
            <a:r>
              <a:rPr lang="en-US" altLang="en-US" dirty="0">
                <a:ea typeface="ＭＳ Ｐゴシック" pitchFamily="34" charset="-128"/>
              </a:rPr>
              <a:t>Tree Search for </a:t>
            </a:r>
            <a:r>
              <a:rPr lang="en-US" altLang="en-US" dirty="0" smtClean="0">
                <a:ea typeface="ＭＳ Ｐゴシック" pitchFamily="34" charset="-128"/>
              </a:rPr>
              <a:t>Romania</a:t>
            </a:r>
          </a:p>
        </p:txBody>
      </p:sp>
      <p:sp>
        <p:nvSpPr>
          <p:cNvPr id="53253" name="TextBox 1"/>
          <p:cNvSpPr txBox="1">
            <a:spLocks noChangeArrowheads="1"/>
          </p:cNvSpPr>
          <p:nvPr/>
        </p:nvSpPr>
        <p:spPr bwMode="auto">
          <a:xfrm>
            <a:off x="6862763" y="152400"/>
            <a:ext cx="228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(Simulated queue)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6868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Expanded:</a:t>
            </a:r>
            <a:r>
              <a:rPr lang="en-US" sz="1800" u="sng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ro-RO" sz="1800" u="sng" dirty="0">
                <a:latin typeface="Arial" charset="0"/>
                <a:ea typeface="ＭＳ Ｐゴシック" charset="0"/>
                <a:cs typeface="ＭＳ Ｐゴシック" charset="0"/>
              </a:rPr>
              <a:t>Arad/366 </a:t>
            </a:r>
            <a:r>
              <a:rPr lang="ro-RO" sz="1400" u="sng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(0+366)</a:t>
            </a:r>
            <a:r>
              <a:rPr lang="ro-RO" sz="1800" u="sng" dirty="0">
                <a:latin typeface="Arial" charset="0"/>
                <a:ea typeface="ＭＳ Ｐゴシック" charset="0"/>
                <a:cs typeface="ＭＳ Ｐゴシック" charset="0"/>
              </a:rPr>
              <a:t>, Sibiu/393 </a:t>
            </a:r>
            <a:r>
              <a:rPr lang="ro-RO" sz="1400" u="sng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(140+253)</a:t>
            </a:r>
            <a:r>
              <a:rPr lang="ro-RO" sz="1800" u="sng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u="sng" dirty="0" err="1">
                <a:latin typeface="Arial" charset="0"/>
                <a:ea typeface="ＭＳ Ｐゴシック" charset="0"/>
                <a:cs typeface="ＭＳ Ｐゴシック" charset="0"/>
              </a:rPr>
              <a:t>RimnicuVilcea</a:t>
            </a:r>
            <a:r>
              <a:rPr lang="en-US" sz="1800" u="sng" dirty="0">
                <a:latin typeface="Arial" charset="0"/>
                <a:ea typeface="ＭＳ Ｐゴシック" charset="0"/>
                <a:cs typeface="ＭＳ Ｐゴシック" charset="0"/>
              </a:rPr>
              <a:t>/413 </a:t>
            </a:r>
            <a:r>
              <a:rPr lang="en-US" sz="1400" u="sng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(220+193)</a:t>
            </a:r>
            <a:r>
              <a:rPr lang="en-US" sz="1800" u="sng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u="sng" dirty="0" err="1">
                <a:latin typeface="Arial" charset="0"/>
                <a:ea typeface="ＭＳ Ｐゴシック" charset="0"/>
                <a:cs typeface="ＭＳ Ｐゴシック" charset="0"/>
              </a:rPr>
              <a:t>Fagaras</a:t>
            </a:r>
            <a:r>
              <a:rPr lang="en-US" sz="1800" u="sng" dirty="0">
                <a:latin typeface="Arial" charset="0"/>
                <a:ea typeface="ＭＳ Ｐゴシック" charset="0"/>
                <a:cs typeface="ＭＳ Ｐゴシック" charset="0"/>
              </a:rPr>
              <a:t>/415 </a:t>
            </a:r>
            <a:r>
              <a:rPr lang="en-US" sz="1400" u="sng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(239+176)</a:t>
            </a:r>
            <a:r>
              <a:rPr lang="en-US" sz="1800" u="sng" dirty="0">
                <a:latin typeface="Arial" charset="0"/>
                <a:ea typeface="ＭＳ Ｐゴシック" charset="0"/>
                <a:cs typeface="ＭＳ Ｐゴシック" charset="0"/>
              </a:rPr>
              <a:t>, Pitesti/417 </a:t>
            </a:r>
            <a:r>
              <a:rPr lang="en-US" sz="1400" u="sng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(317+100)</a:t>
            </a:r>
            <a:r>
              <a:rPr lang="en-US" sz="1800" u="sng" dirty="0">
                <a:latin typeface="Arial" charset="0"/>
                <a:ea typeface="ＭＳ Ｐゴシック" charset="0"/>
                <a:cs typeface="ＭＳ Ｐゴシック" charset="0"/>
              </a:rPr>
              <a:t>, Bucharest/418 </a:t>
            </a:r>
            <a:r>
              <a:rPr lang="en-US" sz="1400" u="sng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(418+0)</a:t>
            </a:r>
            <a:endParaRPr lang="en-US" sz="1800" u="sng" dirty="0">
              <a:solidFill>
                <a:srgbClr val="4F81BD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800" b="1" dirty="0">
                <a:solidFill>
                  <a:srgbClr val="C0504D"/>
                </a:solidFill>
                <a:latin typeface="Arial" charset="0"/>
                <a:ea typeface="ＭＳ Ｐゴシック" charset="0"/>
                <a:cs typeface="ＭＳ Ｐゴシック" charset="0"/>
              </a:rPr>
              <a:t>Children: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None  </a:t>
            </a:r>
            <a:r>
              <a:rPr lang="ro-RO" sz="1800" i="1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(goal test succeeds)</a:t>
            </a:r>
          </a:p>
          <a:p>
            <a:pPr>
              <a:defRPr/>
            </a:pPr>
            <a:endParaRPr lang="ro-RO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ro-RO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800" b="1" dirty="0">
                <a:solidFill>
                  <a:srgbClr val="C0504D"/>
                </a:solidFill>
                <a:latin typeface="Arial" charset="0"/>
                <a:ea typeface="ＭＳ Ｐゴシック" charset="0"/>
                <a:cs typeface="ＭＳ Ｐゴシック" charset="0"/>
              </a:rPr>
              <a:t>Frontier: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ro-RO" sz="1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Arad/366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(0+366)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ro-RO" sz="1800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Sibiu/393 </a:t>
            </a:r>
            <a:r>
              <a:rPr lang="ro-RO" sz="1400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(140+253)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Timisoara/447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(118+329)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Zerind/449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(75+374)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Arad/646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(280+366)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ro-RO" sz="1800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Fagaras/415 </a:t>
            </a:r>
            <a:r>
              <a:rPr lang="ro-RO" sz="1400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(239+176)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Oradea/671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(291+380)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RimnicuVilcea</a:t>
            </a:r>
            <a:r>
              <a:rPr lang="en-US" sz="1800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/413 </a:t>
            </a:r>
            <a:r>
              <a:rPr lang="en-US" sz="1400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(220+193)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Craiova/526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(366+160)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ro-RO" sz="1800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Pitesti/417 </a:t>
            </a:r>
            <a:r>
              <a:rPr lang="ro-RO" sz="1400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(317+100)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Sibiu/553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(300+253</a:t>
            </a:r>
            <a:r>
              <a:rPr lang="ro-RO" sz="1400" dirty="0" smtClean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ro-RO" sz="1800" dirty="0" smtClean="0">
                <a:latin typeface="Arial" charset="0"/>
                <a:ea typeface="ＭＳ Ｐゴシック" charset="0"/>
                <a:cs typeface="ＭＳ Ｐゴシック" charset="0"/>
              </a:rPr>
              <a:t>, Bucharest/450 </a:t>
            </a:r>
            <a:r>
              <a:rPr lang="ro-RO" sz="1400" dirty="0" smtClean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(450+0)</a:t>
            </a:r>
            <a:r>
              <a:rPr lang="ro-RO" sz="180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Sibiu/591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(338+253)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ro-RO" sz="1800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Bucharest/418 </a:t>
            </a:r>
            <a:r>
              <a:rPr lang="ro-RO" sz="1400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(418+0)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Craiova/615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(455+160)</a:t>
            </a:r>
            <a:r>
              <a:rPr lang="ro-RO" sz="1800" dirty="0">
                <a:latin typeface="Arial" charset="0"/>
                <a:ea typeface="ＭＳ Ｐゴシック" charset="0"/>
                <a:cs typeface="ＭＳ Ｐゴシック" charset="0"/>
              </a:rPr>
              <a:t>, RimnicuVilcea/607 </a:t>
            </a:r>
            <a:r>
              <a:rPr lang="ro-RO" sz="1400" dirty="0">
                <a:solidFill>
                  <a:srgbClr val="4F81BD"/>
                </a:solidFill>
                <a:latin typeface="Arial" charset="0"/>
                <a:ea typeface="ＭＳ Ｐゴシック" charset="0"/>
                <a:cs typeface="ＭＳ Ｐゴシック" charset="0"/>
              </a:rPr>
              <a:t>(414+193)</a:t>
            </a:r>
            <a:endParaRPr lang="ro-RO" sz="1800" dirty="0">
              <a:solidFill>
                <a:srgbClr val="4F81BD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Box 92"/>
          <p:cNvSpPr txBox="1">
            <a:spLocks noChangeArrowheads="1"/>
          </p:cNvSpPr>
          <p:nvPr/>
        </p:nvSpPr>
        <p:spPr bwMode="auto">
          <a:xfrm>
            <a:off x="7010400" y="3698875"/>
            <a:ext cx="2554288" cy="3324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u="sng" smtClean="0"/>
              <a:t>Straight-line dist to goal</a:t>
            </a:r>
          </a:p>
          <a:p>
            <a:pPr eaLnBrk="1" hangingPunct="1">
              <a:defRPr/>
            </a:pPr>
            <a:r>
              <a:rPr lang="en-US" altLang="en-US" sz="1400" smtClean="0"/>
              <a:t>Arad	         366</a:t>
            </a:r>
          </a:p>
          <a:p>
            <a:pPr eaLnBrk="1" hangingPunct="1">
              <a:defRPr/>
            </a:pPr>
            <a:r>
              <a:rPr lang="en-US" altLang="en-US" sz="1400" smtClean="0"/>
              <a:t>Bucharest	             0</a:t>
            </a:r>
          </a:p>
          <a:p>
            <a:pPr eaLnBrk="1" hangingPunct="1">
              <a:defRPr/>
            </a:pPr>
            <a:r>
              <a:rPr lang="en-US" altLang="en-US" sz="1400" smtClean="0"/>
              <a:t>Craiova	         160</a:t>
            </a:r>
          </a:p>
          <a:p>
            <a:pPr eaLnBrk="1" hangingPunct="1">
              <a:defRPr/>
            </a:pPr>
            <a:r>
              <a:rPr lang="en-US" altLang="en-US" sz="1400" smtClean="0"/>
              <a:t>Drobeta	         242</a:t>
            </a:r>
          </a:p>
          <a:p>
            <a:pPr eaLnBrk="1" hangingPunct="1">
              <a:defRPr/>
            </a:pPr>
            <a:r>
              <a:rPr lang="en-US" altLang="en-US" sz="1400" smtClean="0"/>
              <a:t>Fagaras	         176</a:t>
            </a:r>
          </a:p>
          <a:p>
            <a:pPr eaLnBrk="1" hangingPunct="1">
              <a:defRPr/>
            </a:pPr>
            <a:r>
              <a:rPr lang="en-US" altLang="en-US" sz="1400" smtClean="0"/>
              <a:t>Lugoj	         244</a:t>
            </a:r>
          </a:p>
          <a:p>
            <a:pPr eaLnBrk="1" hangingPunct="1">
              <a:defRPr/>
            </a:pPr>
            <a:r>
              <a:rPr lang="en-US" altLang="en-US" sz="1400" smtClean="0"/>
              <a:t>Mehadia	         241</a:t>
            </a:r>
          </a:p>
          <a:p>
            <a:pPr eaLnBrk="1" hangingPunct="1">
              <a:defRPr/>
            </a:pPr>
            <a:r>
              <a:rPr lang="en-US" altLang="en-US" sz="1400" smtClean="0"/>
              <a:t>Oradea	         380</a:t>
            </a:r>
          </a:p>
          <a:p>
            <a:pPr eaLnBrk="1" hangingPunct="1">
              <a:defRPr/>
            </a:pPr>
            <a:r>
              <a:rPr lang="en-US" altLang="en-US" sz="1400" smtClean="0"/>
              <a:t>Pitesti	         100</a:t>
            </a:r>
          </a:p>
          <a:p>
            <a:pPr eaLnBrk="1" hangingPunct="1">
              <a:defRPr/>
            </a:pPr>
            <a:r>
              <a:rPr lang="en-US" altLang="en-US" sz="1400" smtClean="0"/>
              <a:t>Rimnicu Vilcea    193</a:t>
            </a:r>
          </a:p>
          <a:p>
            <a:pPr eaLnBrk="1" hangingPunct="1">
              <a:defRPr/>
            </a:pPr>
            <a:r>
              <a:rPr lang="en-US" altLang="en-US" sz="1400" smtClean="0"/>
              <a:t>Sibiu	         253</a:t>
            </a:r>
          </a:p>
          <a:p>
            <a:pPr eaLnBrk="1" hangingPunct="1">
              <a:defRPr/>
            </a:pPr>
            <a:r>
              <a:rPr lang="en-US" altLang="en-US" sz="1400" smtClean="0"/>
              <a:t>Timisoara	         329</a:t>
            </a:r>
          </a:p>
          <a:p>
            <a:pPr eaLnBrk="1" hangingPunct="1">
              <a:defRPr/>
            </a:pPr>
            <a:r>
              <a:rPr lang="en-US" altLang="en-US" sz="1400" smtClean="0"/>
              <a:t>Zerind	         374</a:t>
            </a:r>
          </a:p>
          <a:p>
            <a:pPr eaLnBrk="1" hangingPunct="1">
              <a:defRPr/>
            </a:pPr>
            <a:r>
              <a:rPr lang="is-IS" altLang="en-US" sz="1400" smtClean="0"/>
              <a:t>…</a:t>
            </a:r>
            <a:endParaRPr lang="en-US" altLang="en-US" sz="1400" smtClean="0"/>
          </a:p>
        </p:txBody>
      </p: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>
            <a:off x="609600" y="4784725"/>
            <a:ext cx="890588" cy="296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Straight Connector 100"/>
          <p:cNvCxnSpPr>
            <a:cxnSpLocks noChangeShapeType="1"/>
          </p:cNvCxnSpPr>
          <p:nvPr/>
        </p:nvCxnSpPr>
        <p:spPr bwMode="auto">
          <a:xfrm>
            <a:off x="1517650" y="5076825"/>
            <a:ext cx="220663" cy="323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Straight Connector 144"/>
          <p:cNvCxnSpPr>
            <a:cxnSpLocks noChangeShapeType="1"/>
          </p:cNvCxnSpPr>
          <p:nvPr/>
        </p:nvCxnSpPr>
        <p:spPr bwMode="auto">
          <a:xfrm>
            <a:off x="1536700" y="5029200"/>
            <a:ext cx="823913" cy="904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Straight Connector 145"/>
          <p:cNvCxnSpPr>
            <a:cxnSpLocks noChangeShapeType="1"/>
          </p:cNvCxnSpPr>
          <p:nvPr/>
        </p:nvCxnSpPr>
        <p:spPr bwMode="auto">
          <a:xfrm>
            <a:off x="1828800" y="5484813"/>
            <a:ext cx="671513" cy="3698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" name="Straight Connector 146"/>
          <p:cNvCxnSpPr>
            <a:cxnSpLocks noChangeShapeType="1"/>
          </p:cNvCxnSpPr>
          <p:nvPr/>
        </p:nvCxnSpPr>
        <p:spPr bwMode="auto">
          <a:xfrm>
            <a:off x="2574925" y="5864225"/>
            <a:ext cx="669925" cy="3683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Connector 147"/>
          <p:cNvCxnSpPr/>
          <p:nvPr/>
        </p:nvCxnSpPr>
        <p:spPr>
          <a:xfrm>
            <a:off x="1541000" y="2514600"/>
            <a:ext cx="1645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252303" y="2514600"/>
            <a:ext cx="1863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55636" y="3048000"/>
            <a:ext cx="2847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3237063" y="2819400"/>
            <a:ext cx="22493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638800" y="30480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363114" y="3352800"/>
            <a:ext cx="2311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599263" y="3319063"/>
            <a:ext cx="22493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666363" y="3344214"/>
            <a:ext cx="18694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Contours of A* search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For consistent heuristic, A* expands in order of increasing f value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Gradually adds “f-contours” of nodes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Contour </a:t>
            </a:r>
            <a:r>
              <a:rPr lang="en-US" altLang="en-US" sz="2400" i="1" dirty="0" err="1" smtClean="0">
                <a:ea typeface="ＭＳ Ｐゴシック" pitchFamily="34" charset="-128"/>
              </a:rPr>
              <a:t>i</a:t>
            </a:r>
            <a:r>
              <a:rPr lang="en-US" altLang="en-US" sz="2400" dirty="0" smtClean="0">
                <a:ea typeface="ＭＳ Ｐゴシック" pitchFamily="34" charset="-128"/>
              </a:rPr>
              <a:t> has all nodes with </a:t>
            </a:r>
            <a:r>
              <a:rPr lang="en-US" altLang="en-US" sz="2400" i="1" dirty="0" smtClean="0">
                <a:ea typeface="ＭＳ Ｐゴシック" pitchFamily="34" charset="-128"/>
              </a:rPr>
              <a:t>f(n) </a:t>
            </a:r>
            <a:r>
              <a:rPr lang="en-US" altLang="en-US" sz="2400" i="1" dirty="0" smtClean="0">
                <a:ea typeface="ＭＳ Ｐゴシック" pitchFamily="34" charset="-128"/>
                <a:sym typeface="Symbol"/>
              </a:rPr>
              <a:t> </a:t>
            </a:r>
            <a:r>
              <a:rPr lang="en-US" altLang="en-US" sz="2400" i="1" dirty="0" smtClean="0">
                <a:ea typeface="ＭＳ Ｐゴシック" pitchFamily="34" charset="-128"/>
              </a:rPr>
              <a:t>f</a:t>
            </a:r>
            <a:r>
              <a:rPr lang="en-US" altLang="en-US" sz="2400" i="1" baseline="-25000" dirty="0" smtClean="0">
                <a:ea typeface="ＭＳ Ｐゴシック" pitchFamily="34" charset="-128"/>
              </a:rPr>
              <a:t>i</a:t>
            </a:r>
            <a:r>
              <a:rPr lang="en-US" altLang="en-US" sz="2400" i="1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, where </a:t>
            </a:r>
            <a:r>
              <a:rPr lang="en-US" altLang="en-US" sz="2400" i="1" dirty="0" smtClean="0">
                <a:ea typeface="ＭＳ Ｐゴシック" pitchFamily="34" charset="-128"/>
              </a:rPr>
              <a:t>f</a:t>
            </a:r>
            <a:r>
              <a:rPr lang="en-US" altLang="en-US" sz="2400" i="1" baseline="-25000" dirty="0" smtClean="0">
                <a:ea typeface="ＭＳ Ｐゴシック" pitchFamily="34" charset="-128"/>
              </a:rPr>
              <a:t>i</a:t>
            </a:r>
            <a:r>
              <a:rPr lang="en-US" altLang="en-US" sz="2400" i="1" dirty="0" smtClean="0">
                <a:ea typeface="ＭＳ Ｐゴシック" pitchFamily="34" charset="-128"/>
              </a:rPr>
              <a:t> &lt; f</a:t>
            </a:r>
            <a:r>
              <a:rPr lang="en-US" altLang="en-US" sz="2400" i="1" baseline="-25000" dirty="0" smtClean="0">
                <a:ea typeface="ＭＳ Ｐゴシック" pitchFamily="34" charset="-128"/>
              </a:rPr>
              <a:t>i+1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grpSp>
        <p:nvGrpSpPr>
          <p:cNvPr id="54276" name="Group 92"/>
          <p:cNvGrpSpPr>
            <a:grpSpLocks/>
          </p:cNvGrpSpPr>
          <p:nvPr/>
        </p:nvGrpSpPr>
        <p:grpSpPr bwMode="auto">
          <a:xfrm>
            <a:off x="1490663" y="2908300"/>
            <a:ext cx="6281737" cy="3644900"/>
            <a:chOff x="-81174" y="1217613"/>
            <a:chExt cx="9198189" cy="5337576"/>
          </a:xfrm>
        </p:grpSpPr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478589" y="1436137"/>
              <a:ext cx="206884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113638" y="2047542"/>
              <a:ext cx="209208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857939" y="2691491"/>
              <a:ext cx="204559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857939" y="3960792"/>
              <a:ext cx="204559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640857" y="3219205"/>
              <a:ext cx="209208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1962093" y="4421088"/>
              <a:ext cx="206884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4207595" y="3330792"/>
              <a:ext cx="206884" cy="20690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087168" y="3942194"/>
              <a:ext cx="209208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6806426" y="2431121"/>
              <a:ext cx="209208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5744114" y="1973150"/>
              <a:ext cx="206883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6536780" y="4883710"/>
              <a:ext cx="206884" cy="20690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5669729" y="5251017"/>
              <a:ext cx="206883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7359666" y="3412156"/>
              <a:ext cx="206884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5239689" y="6099542"/>
              <a:ext cx="209208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7747864" y="4883710"/>
              <a:ext cx="206883" cy="20690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8194175" y="5755482"/>
              <a:ext cx="209208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1994636" y="5662493"/>
              <a:ext cx="206884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2031829" y="5053415"/>
              <a:ext cx="209208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4428426" y="4627990"/>
              <a:ext cx="209208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3377736" y="5827550"/>
              <a:ext cx="206883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14" name="Straight Connector 113"/>
            <p:cNvCxnSpPr>
              <a:cxnSpLocks noChangeShapeType="1"/>
              <a:stCxn id="96" idx="0"/>
              <a:endCxn id="95" idx="2"/>
            </p:cNvCxnSpPr>
            <p:nvPr/>
          </p:nvCxnSpPr>
          <p:spPr bwMode="auto">
            <a:xfrm flipV="1">
              <a:off x="960218" y="2256767"/>
              <a:ext cx="258023" cy="434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Straight Connector 114"/>
            <p:cNvCxnSpPr>
              <a:cxnSpLocks noChangeShapeType="1"/>
              <a:stCxn id="95" idx="0"/>
              <a:endCxn id="94" idx="2"/>
            </p:cNvCxnSpPr>
            <p:nvPr/>
          </p:nvCxnSpPr>
          <p:spPr bwMode="auto">
            <a:xfrm flipV="1">
              <a:off x="1218241" y="1645363"/>
              <a:ext cx="364953" cy="4021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Connector 115"/>
            <p:cNvCxnSpPr>
              <a:cxnSpLocks noChangeShapeType="1"/>
              <a:stCxn id="98" idx="0"/>
              <a:endCxn id="94" idx="2"/>
            </p:cNvCxnSpPr>
            <p:nvPr/>
          </p:nvCxnSpPr>
          <p:spPr bwMode="auto">
            <a:xfrm flipH="1" flipV="1">
              <a:off x="1583194" y="1645363"/>
              <a:ext cx="1162268" cy="15738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Connector 116"/>
            <p:cNvCxnSpPr>
              <a:cxnSpLocks noChangeShapeType="1"/>
              <a:stCxn id="96" idx="3"/>
              <a:endCxn id="98" idx="1"/>
            </p:cNvCxnSpPr>
            <p:nvPr/>
          </p:nvCxnSpPr>
          <p:spPr bwMode="auto">
            <a:xfrm>
              <a:off x="1062498" y="2796104"/>
              <a:ext cx="1578359" cy="527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Connector 117"/>
            <p:cNvCxnSpPr>
              <a:cxnSpLocks noChangeShapeType="1"/>
              <a:stCxn id="101" idx="0"/>
              <a:endCxn id="98" idx="2"/>
            </p:cNvCxnSpPr>
            <p:nvPr/>
          </p:nvCxnSpPr>
          <p:spPr bwMode="auto">
            <a:xfrm flipH="1" flipV="1">
              <a:off x="2745462" y="3428430"/>
              <a:ext cx="446311" cy="5137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Connector 118"/>
            <p:cNvCxnSpPr>
              <a:cxnSpLocks noChangeShapeType="1"/>
              <a:stCxn id="98" idx="3"/>
              <a:endCxn id="100" idx="1"/>
            </p:cNvCxnSpPr>
            <p:nvPr/>
          </p:nvCxnSpPr>
          <p:spPr bwMode="auto">
            <a:xfrm>
              <a:off x="2850065" y="3323817"/>
              <a:ext cx="1357529" cy="109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Connector 119"/>
            <p:cNvCxnSpPr>
              <a:cxnSpLocks noChangeShapeType="1"/>
              <a:stCxn id="97" idx="0"/>
              <a:endCxn id="96" idx="2"/>
            </p:cNvCxnSpPr>
            <p:nvPr/>
          </p:nvCxnSpPr>
          <p:spPr bwMode="auto">
            <a:xfrm flipV="1">
              <a:off x="960218" y="2900716"/>
              <a:ext cx="0" cy="10600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Connector 120"/>
            <p:cNvCxnSpPr>
              <a:cxnSpLocks noChangeShapeType="1"/>
              <a:stCxn id="97" idx="3"/>
              <a:endCxn id="99" idx="1"/>
            </p:cNvCxnSpPr>
            <p:nvPr/>
          </p:nvCxnSpPr>
          <p:spPr bwMode="auto">
            <a:xfrm>
              <a:off x="1062498" y="4063080"/>
              <a:ext cx="899595" cy="4626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Connector 121"/>
            <p:cNvCxnSpPr>
              <a:cxnSpLocks noChangeShapeType="1"/>
              <a:stCxn id="111" idx="0"/>
              <a:endCxn id="99" idx="2"/>
            </p:cNvCxnSpPr>
            <p:nvPr/>
          </p:nvCxnSpPr>
          <p:spPr bwMode="auto">
            <a:xfrm flipH="1" flipV="1">
              <a:off x="2066697" y="4627990"/>
              <a:ext cx="67411" cy="425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10" idx="0"/>
              <a:endCxn id="111" idx="2"/>
            </p:cNvCxnSpPr>
            <p:nvPr/>
          </p:nvCxnSpPr>
          <p:spPr bwMode="auto">
            <a:xfrm flipV="1">
              <a:off x="2099241" y="5260316"/>
              <a:ext cx="34867" cy="4021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13" idx="1"/>
              <a:endCxn id="110" idx="3"/>
            </p:cNvCxnSpPr>
            <p:nvPr/>
          </p:nvCxnSpPr>
          <p:spPr bwMode="auto">
            <a:xfrm flipH="1" flipV="1">
              <a:off x="2201521" y="5764781"/>
              <a:ext cx="1176215" cy="167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13" idx="0"/>
              <a:endCxn id="101" idx="2"/>
            </p:cNvCxnSpPr>
            <p:nvPr/>
          </p:nvCxnSpPr>
          <p:spPr bwMode="auto">
            <a:xfrm flipH="1" flipV="1">
              <a:off x="3191773" y="4149096"/>
              <a:ext cx="290566" cy="1678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12" idx="1"/>
              <a:endCxn id="101" idx="3"/>
            </p:cNvCxnSpPr>
            <p:nvPr/>
          </p:nvCxnSpPr>
          <p:spPr bwMode="auto">
            <a:xfrm flipH="1" flipV="1">
              <a:off x="3296376" y="4044483"/>
              <a:ext cx="1132050" cy="6904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13" idx="3"/>
              <a:endCxn id="112" idx="2"/>
            </p:cNvCxnSpPr>
            <p:nvPr/>
          </p:nvCxnSpPr>
          <p:spPr bwMode="auto">
            <a:xfrm flipV="1">
              <a:off x="3584619" y="4837216"/>
              <a:ext cx="948411" cy="10949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1"/>
              <a:endCxn id="112" idx="3"/>
            </p:cNvCxnSpPr>
            <p:nvPr/>
          </p:nvCxnSpPr>
          <p:spPr bwMode="auto">
            <a:xfrm flipH="1" flipV="1">
              <a:off x="4637634" y="4734928"/>
              <a:ext cx="1032094" cy="6207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0"/>
              <a:endCxn id="100" idx="3"/>
            </p:cNvCxnSpPr>
            <p:nvPr/>
          </p:nvCxnSpPr>
          <p:spPr bwMode="auto">
            <a:xfrm flipH="1" flipV="1">
              <a:off x="4414479" y="3433080"/>
              <a:ext cx="1359853" cy="1817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07" idx="0"/>
              <a:endCxn id="105" idx="2"/>
            </p:cNvCxnSpPr>
            <p:nvPr/>
          </p:nvCxnSpPr>
          <p:spPr bwMode="auto">
            <a:xfrm flipV="1">
              <a:off x="5344293" y="5460243"/>
              <a:ext cx="430038" cy="639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05" idx="3"/>
              <a:endCxn id="104" idx="1"/>
            </p:cNvCxnSpPr>
            <p:nvPr/>
          </p:nvCxnSpPr>
          <p:spPr bwMode="auto">
            <a:xfrm flipV="1">
              <a:off x="5876612" y="4985998"/>
              <a:ext cx="660168" cy="3696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02" idx="1"/>
              <a:endCxn id="103" idx="3"/>
            </p:cNvCxnSpPr>
            <p:nvPr/>
          </p:nvCxnSpPr>
          <p:spPr bwMode="auto">
            <a:xfrm flipH="1" flipV="1">
              <a:off x="5950997" y="2077762"/>
              <a:ext cx="855429" cy="4556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6911031" y="2638023"/>
              <a:ext cx="553240" cy="774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04" idx="0"/>
              <a:endCxn id="106" idx="2"/>
            </p:cNvCxnSpPr>
            <p:nvPr/>
          </p:nvCxnSpPr>
          <p:spPr bwMode="auto">
            <a:xfrm flipV="1">
              <a:off x="6639059" y="3621382"/>
              <a:ext cx="825211" cy="12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04" idx="3"/>
              <a:endCxn id="108" idx="1"/>
            </p:cNvCxnSpPr>
            <p:nvPr/>
          </p:nvCxnSpPr>
          <p:spPr bwMode="auto">
            <a:xfrm>
              <a:off x="6743664" y="4985998"/>
              <a:ext cx="1004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09" idx="0"/>
              <a:endCxn id="108" idx="2"/>
            </p:cNvCxnSpPr>
            <p:nvPr/>
          </p:nvCxnSpPr>
          <p:spPr bwMode="auto">
            <a:xfrm flipH="1" flipV="1">
              <a:off x="7852467" y="5090610"/>
              <a:ext cx="446311" cy="6648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3" name="TextBox 34822"/>
            <p:cNvSpPr txBox="1">
              <a:spLocks noChangeArrowheads="1"/>
            </p:cNvSpPr>
            <p:nvPr/>
          </p:nvSpPr>
          <p:spPr bwMode="auto">
            <a:xfrm>
              <a:off x="5778402" y="4616939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85</a:t>
              </a:r>
            </a:p>
          </p:txBody>
        </p:sp>
        <p:sp>
          <p:nvSpPr>
            <p:cNvPr id="54324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147122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54325" name="TextBox 34838"/>
            <p:cNvSpPr txBox="1">
              <a:spLocks noChangeArrowheads="1"/>
            </p:cNvSpPr>
            <p:nvPr/>
          </p:nvSpPr>
          <p:spPr bwMode="auto">
            <a:xfrm>
              <a:off x="1215916" y="2139680"/>
              <a:ext cx="1015436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54326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825607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54327" name="TextBox 34840"/>
            <p:cNvSpPr txBox="1">
              <a:spLocks noChangeArrowheads="1"/>
            </p:cNvSpPr>
            <p:nvPr/>
          </p:nvSpPr>
          <p:spPr bwMode="auto">
            <a:xfrm>
              <a:off x="1040907" y="3614990"/>
              <a:ext cx="1414474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54328" name="TextBox 34841"/>
            <p:cNvSpPr txBox="1">
              <a:spLocks noChangeArrowheads="1"/>
            </p:cNvSpPr>
            <p:nvPr/>
          </p:nvSpPr>
          <p:spPr bwMode="auto">
            <a:xfrm>
              <a:off x="2049763" y="4352642"/>
              <a:ext cx="913526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54329" name="TextBox 34842"/>
            <p:cNvSpPr txBox="1">
              <a:spLocks noChangeArrowheads="1"/>
            </p:cNvSpPr>
            <p:nvPr/>
          </p:nvSpPr>
          <p:spPr bwMode="auto">
            <a:xfrm>
              <a:off x="2049763" y="4905882"/>
              <a:ext cx="1278680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54330" name="TextBox 34843"/>
            <p:cNvSpPr txBox="1">
              <a:spLocks noChangeArrowheads="1"/>
            </p:cNvSpPr>
            <p:nvPr/>
          </p:nvSpPr>
          <p:spPr bwMode="auto">
            <a:xfrm>
              <a:off x="1133100" y="5735743"/>
              <a:ext cx="1205520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54331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854872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54332" name="TextBox 34845"/>
            <p:cNvSpPr txBox="1">
              <a:spLocks noChangeArrowheads="1"/>
            </p:cNvSpPr>
            <p:nvPr/>
          </p:nvSpPr>
          <p:spPr bwMode="auto">
            <a:xfrm>
              <a:off x="4083392" y="2877333"/>
              <a:ext cx="1234656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54333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003982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54334" name="TextBox 95"/>
            <p:cNvSpPr txBox="1">
              <a:spLocks noChangeArrowheads="1"/>
            </p:cNvSpPr>
            <p:nvPr/>
          </p:nvSpPr>
          <p:spPr bwMode="auto">
            <a:xfrm>
              <a:off x="4175590" y="4256832"/>
              <a:ext cx="986172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54335" name="TextBox 97"/>
            <p:cNvSpPr txBox="1">
              <a:spLocks noChangeArrowheads="1"/>
            </p:cNvSpPr>
            <p:nvPr/>
          </p:nvSpPr>
          <p:spPr bwMode="auto">
            <a:xfrm>
              <a:off x="3438017" y="5920157"/>
              <a:ext cx="117612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54336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453877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54337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117730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54338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219768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54339" name="TextBox 103"/>
            <p:cNvSpPr txBox="1">
              <a:spLocks noChangeArrowheads="1"/>
            </p:cNvSpPr>
            <p:nvPr/>
          </p:nvSpPr>
          <p:spPr bwMode="auto">
            <a:xfrm>
              <a:off x="5466341" y="1586442"/>
              <a:ext cx="1044572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54340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679418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54341" name="TextBox 105"/>
            <p:cNvSpPr txBox="1">
              <a:spLocks noChangeArrowheads="1"/>
            </p:cNvSpPr>
            <p:nvPr/>
          </p:nvSpPr>
          <p:spPr bwMode="auto">
            <a:xfrm>
              <a:off x="7467658" y="3338370"/>
              <a:ext cx="985567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54342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16136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54343" name="TextBox 107"/>
            <p:cNvSpPr txBox="1">
              <a:spLocks noChangeArrowheads="1"/>
            </p:cNvSpPr>
            <p:nvPr/>
          </p:nvSpPr>
          <p:spPr bwMode="auto">
            <a:xfrm>
              <a:off x="8047845" y="5916552"/>
              <a:ext cx="957038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179" name="Oval 178"/>
            <p:cNvSpPr>
              <a:spLocks noChangeArrowheads="1"/>
            </p:cNvSpPr>
            <p:nvPr/>
          </p:nvSpPr>
          <p:spPr bwMode="auto">
            <a:xfrm>
              <a:off x="771930" y="2605476"/>
              <a:ext cx="381224" cy="381255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>
              <a:off x="5579071" y="5167327"/>
              <a:ext cx="381224" cy="38125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1898650" y="3767138"/>
            <a:ext cx="652463" cy="485775"/>
          </a:xfrm>
          <a:custGeom>
            <a:avLst/>
            <a:gdLst>
              <a:gd name="connsiteX0" fmla="*/ 3069 w 868124"/>
              <a:gd name="connsiteY0" fmla="*/ 251073 h 779906"/>
              <a:gd name="connsiteX1" fmla="*/ 360781 w 868124"/>
              <a:gd name="connsiteY1" fmla="*/ 635 h 779906"/>
              <a:gd name="connsiteX2" fmla="*/ 843691 w 868124"/>
              <a:gd name="connsiteY2" fmla="*/ 197408 h 779906"/>
              <a:gd name="connsiteX3" fmla="*/ 736378 w 868124"/>
              <a:gd name="connsiteY3" fmla="*/ 716174 h 779906"/>
              <a:gd name="connsiteX4" fmla="*/ 217696 w 868124"/>
              <a:gd name="connsiteY4" fmla="*/ 716174 h 779906"/>
              <a:gd name="connsiteX5" fmla="*/ 3069 w 868124"/>
              <a:gd name="connsiteY5" fmla="*/ 251073 h 77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124" h="779906">
                <a:moveTo>
                  <a:pt x="3069" y="251073"/>
                </a:moveTo>
                <a:cubicBezTo>
                  <a:pt x="26917" y="131816"/>
                  <a:pt x="220677" y="9579"/>
                  <a:pt x="360781" y="635"/>
                </a:cubicBezTo>
                <a:cubicBezTo>
                  <a:pt x="500885" y="-8309"/>
                  <a:pt x="781091" y="78151"/>
                  <a:pt x="843691" y="197408"/>
                </a:cubicBezTo>
                <a:cubicBezTo>
                  <a:pt x="906291" y="316665"/>
                  <a:pt x="840710" y="629713"/>
                  <a:pt x="736378" y="716174"/>
                </a:cubicBezTo>
                <a:cubicBezTo>
                  <a:pt x="632046" y="802635"/>
                  <a:pt x="336933" y="799654"/>
                  <a:pt x="217696" y="716174"/>
                </a:cubicBezTo>
                <a:cubicBezTo>
                  <a:pt x="98459" y="632694"/>
                  <a:pt x="-20779" y="370330"/>
                  <a:pt x="3069" y="251073"/>
                </a:cubicBezTo>
                <a:close/>
              </a:path>
            </a:pathLst>
          </a:custGeom>
          <a:noFill/>
          <a:ln w="38100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11325" y="3630613"/>
            <a:ext cx="1928813" cy="974725"/>
          </a:xfrm>
          <a:custGeom>
            <a:avLst/>
            <a:gdLst>
              <a:gd name="connsiteX0" fmla="*/ 129261 w 2366142"/>
              <a:gd name="connsiteY0" fmla="*/ 241650 h 1120645"/>
              <a:gd name="connsiteX1" fmla="*/ 415430 w 2366142"/>
              <a:gd name="connsiteY1" fmla="*/ 9099 h 1120645"/>
              <a:gd name="connsiteX2" fmla="*/ 2060903 w 2366142"/>
              <a:gd name="connsiteY2" fmla="*/ 474200 h 1120645"/>
              <a:gd name="connsiteX3" fmla="*/ 2186102 w 2366142"/>
              <a:gd name="connsiteY3" fmla="*/ 1118186 h 1120645"/>
              <a:gd name="connsiteX4" fmla="*/ 129261 w 2366142"/>
              <a:gd name="connsiteY4" fmla="*/ 241650 h 1120645"/>
              <a:gd name="connsiteX0" fmla="*/ 148850 w 2289839"/>
              <a:gd name="connsiteY0" fmla="*/ 429429 h 1109248"/>
              <a:gd name="connsiteX1" fmla="*/ 345591 w 2289839"/>
              <a:gd name="connsiteY1" fmla="*/ 105 h 1109248"/>
              <a:gd name="connsiteX2" fmla="*/ 1991064 w 2289839"/>
              <a:gd name="connsiteY2" fmla="*/ 465206 h 1109248"/>
              <a:gd name="connsiteX3" fmla="*/ 2116263 w 2289839"/>
              <a:gd name="connsiteY3" fmla="*/ 1109192 h 1109248"/>
              <a:gd name="connsiteX4" fmla="*/ 148850 w 2289839"/>
              <a:gd name="connsiteY4" fmla="*/ 429429 h 1109248"/>
              <a:gd name="connsiteX0" fmla="*/ 185891 w 2192652"/>
              <a:gd name="connsiteY0" fmla="*/ 627746 h 1112298"/>
              <a:gd name="connsiteX1" fmla="*/ 257433 w 2192652"/>
              <a:gd name="connsiteY1" fmla="*/ 1648 h 1112298"/>
              <a:gd name="connsiteX2" fmla="*/ 1902906 w 2192652"/>
              <a:gd name="connsiteY2" fmla="*/ 466749 h 1112298"/>
              <a:gd name="connsiteX3" fmla="*/ 2028105 w 2192652"/>
              <a:gd name="connsiteY3" fmla="*/ 1110735 h 1112298"/>
              <a:gd name="connsiteX4" fmla="*/ 185891 w 2192652"/>
              <a:gd name="connsiteY4" fmla="*/ 627746 h 1112298"/>
              <a:gd name="connsiteX0" fmla="*/ 173557 w 2083887"/>
              <a:gd name="connsiteY0" fmla="*/ 627746 h 1112298"/>
              <a:gd name="connsiteX1" fmla="*/ 245099 w 2083887"/>
              <a:gd name="connsiteY1" fmla="*/ 1648 h 1112298"/>
              <a:gd name="connsiteX2" fmla="*/ 1890572 w 2083887"/>
              <a:gd name="connsiteY2" fmla="*/ 466749 h 1112298"/>
              <a:gd name="connsiteX3" fmla="*/ 1836915 w 2083887"/>
              <a:gd name="connsiteY3" fmla="*/ 1110735 h 1112298"/>
              <a:gd name="connsiteX4" fmla="*/ 173557 w 2083887"/>
              <a:gd name="connsiteY4" fmla="*/ 627746 h 1112298"/>
              <a:gd name="connsiteX0" fmla="*/ 168695 w 2026935"/>
              <a:gd name="connsiteY0" fmla="*/ 630149 h 1116213"/>
              <a:gd name="connsiteX1" fmla="*/ 240237 w 2026935"/>
              <a:gd name="connsiteY1" fmla="*/ 4051 h 1116213"/>
              <a:gd name="connsiteX2" fmla="*/ 1796282 w 2026935"/>
              <a:gd name="connsiteY2" fmla="*/ 397598 h 1116213"/>
              <a:gd name="connsiteX3" fmla="*/ 1832053 w 2026935"/>
              <a:gd name="connsiteY3" fmla="*/ 1113138 h 1116213"/>
              <a:gd name="connsiteX4" fmla="*/ 168695 w 2026935"/>
              <a:gd name="connsiteY4" fmla="*/ 630149 h 1116213"/>
              <a:gd name="connsiteX0" fmla="*/ 167457 w 2016401"/>
              <a:gd name="connsiteY0" fmla="*/ 630149 h 1045252"/>
              <a:gd name="connsiteX1" fmla="*/ 238999 w 2016401"/>
              <a:gd name="connsiteY1" fmla="*/ 4051 h 1045252"/>
              <a:gd name="connsiteX2" fmla="*/ 1795044 w 2016401"/>
              <a:gd name="connsiteY2" fmla="*/ 397598 h 1045252"/>
              <a:gd name="connsiteX3" fmla="*/ 1812930 w 2016401"/>
              <a:gd name="connsiteY3" fmla="*/ 1041584 h 1045252"/>
              <a:gd name="connsiteX4" fmla="*/ 167457 w 2016401"/>
              <a:gd name="connsiteY4" fmla="*/ 630149 h 1045252"/>
              <a:gd name="connsiteX0" fmla="*/ 80964 w 1929908"/>
              <a:gd name="connsiteY0" fmla="*/ 559955 h 974925"/>
              <a:gd name="connsiteX1" fmla="*/ 402904 w 1929908"/>
              <a:gd name="connsiteY1" fmla="*/ 5411 h 974925"/>
              <a:gd name="connsiteX2" fmla="*/ 1708551 w 1929908"/>
              <a:gd name="connsiteY2" fmla="*/ 327404 h 974925"/>
              <a:gd name="connsiteX3" fmla="*/ 1726437 w 1929908"/>
              <a:gd name="connsiteY3" fmla="*/ 971390 h 974925"/>
              <a:gd name="connsiteX4" fmla="*/ 80964 w 1929908"/>
              <a:gd name="connsiteY4" fmla="*/ 559955 h 97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9908" h="974925">
                <a:moveTo>
                  <a:pt x="80964" y="559955"/>
                </a:moveTo>
                <a:cubicBezTo>
                  <a:pt x="-139625" y="398959"/>
                  <a:pt x="131640" y="44169"/>
                  <a:pt x="402904" y="5411"/>
                </a:cubicBezTo>
                <a:cubicBezTo>
                  <a:pt x="674168" y="-33347"/>
                  <a:pt x="1413439" y="142556"/>
                  <a:pt x="1708551" y="327404"/>
                </a:cubicBezTo>
                <a:cubicBezTo>
                  <a:pt x="2003663" y="512252"/>
                  <a:pt x="1997701" y="932632"/>
                  <a:pt x="1726437" y="971390"/>
                </a:cubicBezTo>
                <a:cubicBezTo>
                  <a:pt x="1455173" y="1010148"/>
                  <a:pt x="301553" y="720951"/>
                  <a:pt x="80964" y="559955"/>
                </a:cubicBezTo>
                <a:close/>
              </a:path>
            </a:pathLst>
          </a:custGeom>
          <a:noFill/>
          <a:ln w="38100" cmpd="sng">
            <a:solidFill>
              <a:srgbClr val="C050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1517650" y="3424238"/>
            <a:ext cx="4267200" cy="2605087"/>
          </a:xfrm>
          <a:custGeom>
            <a:avLst/>
            <a:gdLst>
              <a:gd name="connsiteX0" fmla="*/ 129261 w 2366142"/>
              <a:gd name="connsiteY0" fmla="*/ 241650 h 1120645"/>
              <a:gd name="connsiteX1" fmla="*/ 415430 w 2366142"/>
              <a:gd name="connsiteY1" fmla="*/ 9099 h 1120645"/>
              <a:gd name="connsiteX2" fmla="*/ 2060903 w 2366142"/>
              <a:gd name="connsiteY2" fmla="*/ 474200 h 1120645"/>
              <a:gd name="connsiteX3" fmla="*/ 2186102 w 2366142"/>
              <a:gd name="connsiteY3" fmla="*/ 1118186 h 1120645"/>
              <a:gd name="connsiteX4" fmla="*/ 129261 w 2366142"/>
              <a:gd name="connsiteY4" fmla="*/ 241650 h 1120645"/>
              <a:gd name="connsiteX0" fmla="*/ 148850 w 2289839"/>
              <a:gd name="connsiteY0" fmla="*/ 429429 h 1109248"/>
              <a:gd name="connsiteX1" fmla="*/ 345591 w 2289839"/>
              <a:gd name="connsiteY1" fmla="*/ 105 h 1109248"/>
              <a:gd name="connsiteX2" fmla="*/ 1991064 w 2289839"/>
              <a:gd name="connsiteY2" fmla="*/ 465206 h 1109248"/>
              <a:gd name="connsiteX3" fmla="*/ 2116263 w 2289839"/>
              <a:gd name="connsiteY3" fmla="*/ 1109192 h 1109248"/>
              <a:gd name="connsiteX4" fmla="*/ 148850 w 2289839"/>
              <a:gd name="connsiteY4" fmla="*/ 429429 h 1109248"/>
              <a:gd name="connsiteX0" fmla="*/ 185891 w 2192652"/>
              <a:gd name="connsiteY0" fmla="*/ 627746 h 1112298"/>
              <a:gd name="connsiteX1" fmla="*/ 257433 w 2192652"/>
              <a:gd name="connsiteY1" fmla="*/ 1648 h 1112298"/>
              <a:gd name="connsiteX2" fmla="*/ 1902906 w 2192652"/>
              <a:gd name="connsiteY2" fmla="*/ 466749 h 1112298"/>
              <a:gd name="connsiteX3" fmla="*/ 2028105 w 2192652"/>
              <a:gd name="connsiteY3" fmla="*/ 1110735 h 1112298"/>
              <a:gd name="connsiteX4" fmla="*/ 185891 w 2192652"/>
              <a:gd name="connsiteY4" fmla="*/ 627746 h 1112298"/>
              <a:gd name="connsiteX0" fmla="*/ 173557 w 2083887"/>
              <a:gd name="connsiteY0" fmla="*/ 627746 h 1112298"/>
              <a:gd name="connsiteX1" fmla="*/ 245099 w 2083887"/>
              <a:gd name="connsiteY1" fmla="*/ 1648 h 1112298"/>
              <a:gd name="connsiteX2" fmla="*/ 1890572 w 2083887"/>
              <a:gd name="connsiteY2" fmla="*/ 466749 h 1112298"/>
              <a:gd name="connsiteX3" fmla="*/ 1836915 w 2083887"/>
              <a:gd name="connsiteY3" fmla="*/ 1110735 h 1112298"/>
              <a:gd name="connsiteX4" fmla="*/ 173557 w 2083887"/>
              <a:gd name="connsiteY4" fmla="*/ 627746 h 1112298"/>
              <a:gd name="connsiteX0" fmla="*/ 168695 w 2026935"/>
              <a:gd name="connsiteY0" fmla="*/ 630149 h 1116213"/>
              <a:gd name="connsiteX1" fmla="*/ 240237 w 2026935"/>
              <a:gd name="connsiteY1" fmla="*/ 4051 h 1116213"/>
              <a:gd name="connsiteX2" fmla="*/ 1796282 w 2026935"/>
              <a:gd name="connsiteY2" fmla="*/ 397598 h 1116213"/>
              <a:gd name="connsiteX3" fmla="*/ 1832053 w 2026935"/>
              <a:gd name="connsiteY3" fmla="*/ 1113138 h 1116213"/>
              <a:gd name="connsiteX4" fmla="*/ 168695 w 2026935"/>
              <a:gd name="connsiteY4" fmla="*/ 630149 h 1116213"/>
              <a:gd name="connsiteX0" fmla="*/ 167457 w 2016401"/>
              <a:gd name="connsiteY0" fmla="*/ 630149 h 1045252"/>
              <a:gd name="connsiteX1" fmla="*/ 238999 w 2016401"/>
              <a:gd name="connsiteY1" fmla="*/ 4051 h 1045252"/>
              <a:gd name="connsiteX2" fmla="*/ 1795044 w 2016401"/>
              <a:gd name="connsiteY2" fmla="*/ 397598 h 1045252"/>
              <a:gd name="connsiteX3" fmla="*/ 1812930 w 2016401"/>
              <a:gd name="connsiteY3" fmla="*/ 1041584 h 1045252"/>
              <a:gd name="connsiteX4" fmla="*/ 167457 w 2016401"/>
              <a:gd name="connsiteY4" fmla="*/ 630149 h 1045252"/>
              <a:gd name="connsiteX0" fmla="*/ 80964 w 1929908"/>
              <a:gd name="connsiteY0" fmla="*/ 559955 h 974925"/>
              <a:gd name="connsiteX1" fmla="*/ 402904 w 1929908"/>
              <a:gd name="connsiteY1" fmla="*/ 5411 h 974925"/>
              <a:gd name="connsiteX2" fmla="*/ 1708551 w 1929908"/>
              <a:gd name="connsiteY2" fmla="*/ 327404 h 974925"/>
              <a:gd name="connsiteX3" fmla="*/ 1726437 w 1929908"/>
              <a:gd name="connsiteY3" fmla="*/ 971390 h 974925"/>
              <a:gd name="connsiteX4" fmla="*/ 80964 w 1929908"/>
              <a:gd name="connsiteY4" fmla="*/ 559955 h 974925"/>
              <a:gd name="connsiteX0" fmla="*/ 88535 w 1937479"/>
              <a:gd name="connsiteY0" fmla="*/ 467759 h 882565"/>
              <a:gd name="connsiteX1" fmla="*/ 379764 w 1937479"/>
              <a:gd name="connsiteY1" fmla="*/ 9582 h 882565"/>
              <a:gd name="connsiteX2" fmla="*/ 1716122 w 1937479"/>
              <a:gd name="connsiteY2" fmla="*/ 235208 h 882565"/>
              <a:gd name="connsiteX3" fmla="*/ 1734008 w 1937479"/>
              <a:gd name="connsiteY3" fmla="*/ 879194 h 882565"/>
              <a:gd name="connsiteX4" fmla="*/ 88535 w 1937479"/>
              <a:gd name="connsiteY4" fmla="*/ 467759 h 882565"/>
              <a:gd name="connsiteX0" fmla="*/ 93809 w 1942753"/>
              <a:gd name="connsiteY0" fmla="*/ 458287 h 873093"/>
              <a:gd name="connsiteX1" fmla="*/ 385038 w 1942753"/>
              <a:gd name="connsiteY1" fmla="*/ 110 h 873093"/>
              <a:gd name="connsiteX2" fmla="*/ 1721396 w 1942753"/>
              <a:gd name="connsiteY2" fmla="*/ 225736 h 873093"/>
              <a:gd name="connsiteX3" fmla="*/ 1739282 w 1942753"/>
              <a:gd name="connsiteY3" fmla="*/ 869722 h 873093"/>
              <a:gd name="connsiteX4" fmla="*/ 93809 w 1942753"/>
              <a:gd name="connsiteY4" fmla="*/ 458287 h 873093"/>
              <a:gd name="connsiteX0" fmla="*/ 83879 w 1852344"/>
              <a:gd name="connsiteY0" fmla="*/ 462555 h 876070"/>
              <a:gd name="connsiteX1" fmla="*/ 375108 w 1852344"/>
              <a:gd name="connsiteY1" fmla="*/ 4378 h 876070"/>
              <a:gd name="connsiteX2" fmla="*/ 1534878 w 1852344"/>
              <a:gd name="connsiteY2" fmla="*/ 284210 h 876070"/>
              <a:gd name="connsiteX3" fmla="*/ 1729352 w 1852344"/>
              <a:gd name="connsiteY3" fmla="*/ 873990 h 876070"/>
              <a:gd name="connsiteX4" fmla="*/ 83879 w 1852344"/>
              <a:gd name="connsiteY4" fmla="*/ 462555 h 876070"/>
              <a:gd name="connsiteX0" fmla="*/ 92112 w 1948803"/>
              <a:gd name="connsiteY0" fmla="*/ 462555 h 894046"/>
              <a:gd name="connsiteX1" fmla="*/ 383341 w 1948803"/>
              <a:gd name="connsiteY1" fmla="*/ 4378 h 894046"/>
              <a:gd name="connsiteX2" fmla="*/ 1543111 w 1948803"/>
              <a:gd name="connsiteY2" fmla="*/ 284210 h 894046"/>
              <a:gd name="connsiteX3" fmla="*/ 1852751 w 1948803"/>
              <a:gd name="connsiteY3" fmla="*/ 892059 h 894046"/>
              <a:gd name="connsiteX4" fmla="*/ 92112 w 1948803"/>
              <a:gd name="connsiteY4" fmla="*/ 462555 h 894046"/>
              <a:gd name="connsiteX0" fmla="*/ 106453 w 1872573"/>
              <a:gd name="connsiteY0" fmla="*/ 350632 h 888796"/>
              <a:gd name="connsiteX1" fmla="*/ 313227 w 1872573"/>
              <a:gd name="connsiteY1" fmla="*/ 867 h 888796"/>
              <a:gd name="connsiteX2" fmla="*/ 1472997 w 1872573"/>
              <a:gd name="connsiteY2" fmla="*/ 280699 h 888796"/>
              <a:gd name="connsiteX3" fmla="*/ 1782637 w 1872573"/>
              <a:gd name="connsiteY3" fmla="*/ 888548 h 888796"/>
              <a:gd name="connsiteX4" fmla="*/ 106453 w 1872573"/>
              <a:gd name="connsiteY4" fmla="*/ 350632 h 888796"/>
              <a:gd name="connsiteX0" fmla="*/ 143860 w 1909980"/>
              <a:gd name="connsiteY0" fmla="*/ 350632 h 888751"/>
              <a:gd name="connsiteX1" fmla="*/ 350634 w 1909980"/>
              <a:gd name="connsiteY1" fmla="*/ 867 h 888751"/>
              <a:gd name="connsiteX2" fmla="*/ 1510404 w 1909980"/>
              <a:gd name="connsiteY2" fmla="*/ 280699 h 888751"/>
              <a:gd name="connsiteX3" fmla="*/ 1820044 w 1909980"/>
              <a:gd name="connsiteY3" fmla="*/ 888548 h 888751"/>
              <a:gd name="connsiteX4" fmla="*/ 143860 w 1909980"/>
              <a:gd name="connsiteY4" fmla="*/ 350632 h 888751"/>
              <a:gd name="connsiteX0" fmla="*/ 143860 w 1834875"/>
              <a:gd name="connsiteY0" fmla="*/ 350632 h 906398"/>
              <a:gd name="connsiteX1" fmla="*/ 350634 w 1834875"/>
              <a:gd name="connsiteY1" fmla="*/ 867 h 906398"/>
              <a:gd name="connsiteX2" fmla="*/ 1510404 w 1834875"/>
              <a:gd name="connsiteY2" fmla="*/ 280699 h 906398"/>
              <a:gd name="connsiteX3" fmla="*/ 1820044 w 1834875"/>
              <a:gd name="connsiteY3" fmla="*/ 888548 h 906398"/>
              <a:gd name="connsiteX4" fmla="*/ 1218235 w 1834875"/>
              <a:gd name="connsiteY4" fmla="*/ 709840 h 906398"/>
              <a:gd name="connsiteX5" fmla="*/ 143860 w 1834875"/>
              <a:gd name="connsiteY5" fmla="*/ 350632 h 906398"/>
              <a:gd name="connsiteX0" fmla="*/ 143860 w 1834875"/>
              <a:gd name="connsiteY0" fmla="*/ 350632 h 906398"/>
              <a:gd name="connsiteX1" fmla="*/ 350634 w 1834875"/>
              <a:gd name="connsiteY1" fmla="*/ 867 h 906398"/>
              <a:gd name="connsiteX2" fmla="*/ 1510404 w 1834875"/>
              <a:gd name="connsiteY2" fmla="*/ 280699 h 906398"/>
              <a:gd name="connsiteX3" fmla="*/ 1820044 w 1834875"/>
              <a:gd name="connsiteY3" fmla="*/ 888548 h 906398"/>
              <a:gd name="connsiteX4" fmla="*/ 1218235 w 1834875"/>
              <a:gd name="connsiteY4" fmla="*/ 709840 h 906398"/>
              <a:gd name="connsiteX5" fmla="*/ 143860 w 1834875"/>
              <a:gd name="connsiteY5" fmla="*/ 350632 h 906398"/>
              <a:gd name="connsiteX0" fmla="*/ 143860 w 1834875"/>
              <a:gd name="connsiteY0" fmla="*/ 350632 h 908927"/>
              <a:gd name="connsiteX1" fmla="*/ 350634 w 1834875"/>
              <a:gd name="connsiteY1" fmla="*/ 867 h 908927"/>
              <a:gd name="connsiteX2" fmla="*/ 1510404 w 1834875"/>
              <a:gd name="connsiteY2" fmla="*/ 280699 h 908927"/>
              <a:gd name="connsiteX3" fmla="*/ 1820044 w 1834875"/>
              <a:gd name="connsiteY3" fmla="*/ 888548 h 908927"/>
              <a:gd name="connsiteX4" fmla="*/ 1218235 w 1834875"/>
              <a:gd name="connsiteY4" fmla="*/ 709840 h 908927"/>
              <a:gd name="connsiteX5" fmla="*/ 143860 w 1834875"/>
              <a:gd name="connsiteY5" fmla="*/ 350632 h 908927"/>
              <a:gd name="connsiteX0" fmla="*/ 143860 w 1859654"/>
              <a:gd name="connsiteY0" fmla="*/ 350632 h 904410"/>
              <a:gd name="connsiteX1" fmla="*/ 350634 w 1859654"/>
              <a:gd name="connsiteY1" fmla="*/ 867 h 904410"/>
              <a:gd name="connsiteX2" fmla="*/ 1510404 w 1859654"/>
              <a:gd name="connsiteY2" fmla="*/ 280699 h 904410"/>
              <a:gd name="connsiteX3" fmla="*/ 1820044 w 1859654"/>
              <a:gd name="connsiteY3" fmla="*/ 888548 h 904410"/>
              <a:gd name="connsiteX4" fmla="*/ 1218235 w 1859654"/>
              <a:gd name="connsiteY4" fmla="*/ 709840 h 904410"/>
              <a:gd name="connsiteX5" fmla="*/ 143860 w 1859654"/>
              <a:gd name="connsiteY5" fmla="*/ 350632 h 904410"/>
              <a:gd name="connsiteX0" fmla="*/ 143860 w 1872842"/>
              <a:gd name="connsiteY0" fmla="*/ 350632 h 877468"/>
              <a:gd name="connsiteX1" fmla="*/ 350634 w 1872842"/>
              <a:gd name="connsiteY1" fmla="*/ 867 h 877468"/>
              <a:gd name="connsiteX2" fmla="*/ 1510404 w 1872842"/>
              <a:gd name="connsiteY2" fmla="*/ 280699 h 877468"/>
              <a:gd name="connsiteX3" fmla="*/ 1835399 w 1872842"/>
              <a:gd name="connsiteY3" fmla="*/ 858433 h 877468"/>
              <a:gd name="connsiteX4" fmla="*/ 1218235 w 1872842"/>
              <a:gd name="connsiteY4" fmla="*/ 709840 h 877468"/>
              <a:gd name="connsiteX5" fmla="*/ 143860 w 1872842"/>
              <a:gd name="connsiteY5" fmla="*/ 350632 h 877468"/>
              <a:gd name="connsiteX0" fmla="*/ 102839 w 1831821"/>
              <a:gd name="connsiteY0" fmla="*/ 350632 h 877468"/>
              <a:gd name="connsiteX1" fmla="*/ 309613 w 1831821"/>
              <a:gd name="connsiteY1" fmla="*/ 867 h 877468"/>
              <a:gd name="connsiteX2" fmla="*/ 1469383 w 1831821"/>
              <a:gd name="connsiteY2" fmla="*/ 280699 h 877468"/>
              <a:gd name="connsiteX3" fmla="*/ 1794378 w 1831821"/>
              <a:gd name="connsiteY3" fmla="*/ 858433 h 877468"/>
              <a:gd name="connsiteX4" fmla="*/ 1177214 w 1831821"/>
              <a:gd name="connsiteY4" fmla="*/ 709840 h 877468"/>
              <a:gd name="connsiteX5" fmla="*/ 102839 w 1831821"/>
              <a:gd name="connsiteY5" fmla="*/ 350632 h 87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821" h="877468">
                <a:moveTo>
                  <a:pt x="102839" y="350632"/>
                </a:moveTo>
                <a:cubicBezTo>
                  <a:pt x="-133894" y="292699"/>
                  <a:pt x="81856" y="12522"/>
                  <a:pt x="309613" y="867"/>
                </a:cubicBezTo>
                <a:cubicBezTo>
                  <a:pt x="537370" y="-10788"/>
                  <a:pt x="1174271" y="95851"/>
                  <a:pt x="1469383" y="280699"/>
                </a:cubicBezTo>
                <a:cubicBezTo>
                  <a:pt x="1764495" y="465547"/>
                  <a:pt x="1904495" y="798956"/>
                  <a:pt x="1794378" y="858433"/>
                </a:cubicBezTo>
                <a:cubicBezTo>
                  <a:pt x="1684261" y="917910"/>
                  <a:pt x="1418189" y="829608"/>
                  <a:pt x="1177214" y="709840"/>
                </a:cubicBezTo>
                <a:cubicBezTo>
                  <a:pt x="951594" y="559958"/>
                  <a:pt x="339572" y="408565"/>
                  <a:pt x="102839" y="350632"/>
                </a:cubicBezTo>
                <a:close/>
              </a:path>
            </a:pathLst>
          </a:custGeom>
          <a:noFill/>
          <a:ln w="38100" cmpd="sng">
            <a:solidFill>
              <a:srgbClr val="C050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76935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Properties of A* search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C0504D"/>
                </a:solidFill>
                <a:ea typeface="ＭＳ Ｐゴシック" pitchFamily="34" charset="-128"/>
              </a:rPr>
              <a:t>Complete?  </a:t>
            </a:r>
            <a:r>
              <a:rPr lang="en-US" altLang="en-US" sz="2800" dirty="0" smtClean="0">
                <a:ea typeface="ＭＳ Ｐゴシック" pitchFamily="34" charset="-128"/>
              </a:rPr>
              <a:t>Yes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Unless infinitely many nodes with f &lt; f(G)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Cannot happen if step-cost ≥ ε &gt; 0</a:t>
            </a:r>
          </a:p>
          <a:p>
            <a:pPr eaLnBrk="1" hangingPunct="1"/>
            <a:r>
              <a:rPr lang="en-US" altLang="en-US" sz="2800" dirty="0" smtClean="0">
                <a:solidFill>
                  <a:srgbClr val="C0504D"/>
                </a:solidFill>
                <a:ea typeface="ＭＳ Ｐゴシック" pitchFamily="34" charset="-128"/>
              </a:rPr>
              <a:t>Time/Space?</a:t>
            </a:r>
            <a:r>
              <a:rPr lang="en-US" altLang="en-US" sz="2800" dirty="0" smtClean="0">
                <a:ea typeface="ＭＳ Ｐゴシック" pitchFamily="34" charset="-128"/>
              </a:rPr>
              <a:t>   O(</a:t>
            </a:r>
            <a:r>
              <a:rPr lang="en-US" altLang="en-US" sz="2800" dirty="0" err="1" smtClean="0">
                <a:ea typeface="ＭＳ Ｐゴシック" pitchFamily="34" charset="-128"/>
              </a:rPr>
              <a:t>b</a:t>
            </a:r>
            <a:r>
              <a:rPr lang="en-US" altLang="en-US" sz="2800" baseline="30000" dirty="0" err="1" smtClean="0">
                <a:ea typeface="ＭＳ Ｐゴシック" pitchFamily="34" charset="-128"/>
              </a:rPr>
              <a:t>m</a:t>
            </a:r>
            <a:r>
              <a:rPr lang="en-US" altLang="en-US" sz="2800" dirty="0" smtClean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Except if  |h(n) – h*(n)| </a:t>
            </a:r>
            <a:r>
              <a:rPr lang="en-US" altLang="en-US" sz="2400" dirty="0" smtClean="0">
                <a:latin typeface="cmsy10" pitchFamily="1" charset="0"/>
                <a:ea typeface="ＭＳ Ｐゴシック" pitchFamily="34" charset="-128"/>
              </a:rPr>
              <a:t>≤</a:t>
            </a:r>
            <a:r>
              <a:rPr lang="en-US" altLang="en-US" sz="2400" dirty="0" smtClean="0">
                <a:ea typeface="ＭＳ Ｐゴシック" pitchFamily="34" charset="-128"/>
              </a:rPr>
              <a:t> O( log h*(n) )</a:t>
            </a:r>
          </a:p>
          <a:p>
            <a:pPr lvl="2" eaLnBrk="1" hangingPunct="1"/>
            <a:r>
              <a:rPr lang="en-US" altLang="en-US" sz="2000" dirty="0" smtClean="0">
                <a:ea typeface="ＭＳ Ｐゴシック" pitchFamily="34" charset="-128"/>
              </a:rPr>
              <a:t>Unlikely to have such an excellent heuristic function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Optimal?</a:t>
            </a:r>
            <a:r>
              <a:rPr lang="en-US" altLang="en-US" sz="2800" dirty="0" smtClean="0">
                <a:ea typeface="ＭＳ Ｐゴシック" pitchFamily="34" charset="-128"/>
              </a:rPr>
              <a:t>  Yes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With:  Tree-Search, admissible heuristic; Graph-Search, consistent heuristic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Optimally efficient?</a:t>
            </a:r>
            <a:r>
              <a:rPr lang="en-US" altLang="en-US" sz="2800" dirty="0" smtClean="0">
                <a:ea typeface="ＭＳ Ｐゴシック" pitchFamily="34" charset="-128"/>
              </a:rPr>
              <a:t>  Yes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No optimal algorithm with same heuristic is guaranteed to expand fewer nodes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Optimality of A*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Proof: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Suppose some suboptimal goal G</a:t>
            </a:r>
            <a:r>
              <a:rPr lang="en-US" altLang="en-US" sz="2400" baseline="-25000" smtClean="0">
                <a:ea typeface="ＭＳ Ｐゴシック" pitchFamily="34" charset="-128"/>
              </a:rPr>
              <a:t>2</a:t>
            </a:r>
            <a:r>
              <a:rPr lang="en-US" altLang="en-US" sz="2400" smtClean="0">
                <a:ea typeface="ＭＳ Ｐゴシック" pitchFamily="34" charset="-128"/>
              </a:rPr>
              <a:t> has been generated &amp; is on the frontier.  Let n be an unexpanded node on the path to an optimal goal G</a:t>
            </a:r>
          </a:p>
          <a:p>
            <a:pPr lvl="1" eaLnBrk="1" hangingPunct="1"/>
            <a:r>
              <a:rPr lang="en-US" altLang="en-US" sz="2400" smtClean="0">
                <a:solidFill>
                  <a:srgbClr val="C0504D"/>
                </a:solidFill>
                <a:ea typeface="ＭＳ Ｐゴシック" pitchFamily="34" charset="-128"/>
              </a:rPr>
              <a:t>Show:</a:t>
            </a:r>
            <a:r>
              <a:rPr lang="en-US" altLang="en-US" sz="2400" smtClean="0">
                <a:ea typeface="ＭＳ Ｐゴシック" pitchFamily="34" charset="-128"/>
              </a:rPr>
              <a:t> f(n) &lt; f(G</a:t>
            </a:r>
            <a:r>
              <a:rPr lang="en-US" altLang="en-US" sz="2400" baseline="-25000" smtClean="0">
                <a:ea typeface="ＭＳ Ｐゴシック" pitchFamily="34" charset="-128"/>
              </a:rPr>
              <a:t>2</a:t>
            </a:r>
            <a:r>
              <a:rPr lang="en-US" altLang="en-US" sz="2400" smtClean="0">
                <a:ea typeface="ＭＳ Ｐゴシック" pitchFamily="34" charset="-128"/>
              </a:rPr>
              <a:t>)  (so, n is expanded before G</a:t>
            </a:r>
            <a:r>
              <a:rPr lang="en-US" altLang="en-US" sz="2400" baseline="-25000" smtClean="0">
                <a:ea typeface="ＭＳ Ｐゴシック" pitchFamily="34" charset="-128"/>
              </a:rPr>
              <a:t>2</a:t>
            </a:r>
            <a:r>
              <a:rPr lang="en-US" altLang="en-US" sz="2400" smtClean="0">
                <a:ea typeface="ＭＳ Ｐゴシック" pitchFamily="34" charset="-128"/>
              </a:rPr>
              <a:t>)</a:t>
            </a:r>
          </a:p>
        </p:txBody>
      </p:sp>
      <p:pic>
        <p:nvPicPr>
          <p:cNvPr id="56324" name="Picture 4" descr="astar-p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4811713"/>
            <a:ext cx="42418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207963" y="3200400"/>
            <a:ext cx="6045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f(G</a:t>
            </a:r>
            <a:r>
              <a:rPr lang="en-US" altLang="en-US" sz="1600" baseline="-25000">
                <a:latin typeface="Arial" pitchFamily="34" charset="0"/>
              </a:rPr>
              <a:t>2</a:t>
            </a:r>
            <a:r>
              <a:rPr lang="en-US" altLang="en-US" sz="1600">
                <a:latin typeface="Arial" pitchFamily="34" charset="0"/>
              </a:rPr>
              <a:t>)  = g(G</a:t>
            </a:r>
            <a:r>
              <a:rPr lang="en-US" altLang="en-US" sz="1600" baseline="-25000">
                <a:latin typeface="Arial" pitchFamily="34" charset="0"/>
              </a:rPr>
              <a:t>2</a:t>
            </a:r>
            <a:r>
              <a:rPr lang="en-US" altLang="en-US" sz="1600">
                <a:latin typeface="Arial" pitchFamily="34" charset="0"/>
              </a:rPr>
              <a:t>)	since </a:t>
            </a:r>
            <a:r>
              <a:rPr lang="en-US" altLang="en-US" sz="1600" i="1">
                <a:latin typeface="Arial" pitchFamily="34" charset="0"/>
              </a:rPr>
              <a:t>h</a:t>
            </a:r>
            <a:r>
              <a:rPr lang="en-US" altLang="en-US" sz="1600">
                <a:latin typeface="Arial" pitchFamily="34" charset="0"/>
              </a:rPr>
              <a:t>(G</a:t>
            </a:r>
            <a:r>
              <a:rPr lang="en-US" altLang="en-US" sz="1600" baseline="-25000">
                <a:latin typeface="Arial" pitchFamily="34" charset="0"/>
              </a:rPr>
              <a:t>2</a:t>
            </a:r>
            <a:r>
              <a:rPr lang="en-US" altLang="en-US" sz="1600">
                <a:latin typeface="Arial" pitchFamily="34" charset="0"/>
              </a:rPr>
              <a:t>) = 0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f(G)   = g(G)	since </a:t>
            </a:r>
            <a:r>
              <a:rPr lang="en-US" altLang="en-US" sz="1600" i="1">
                <a:latin typeface="Arial" pitchFamily="34" charset="0"/>
              </a:rPr>
              <a:t>h</a:t>
            </a:r>
            <a:r>
              <a:rPr lang="en-US" altLang="en-US" sz="1600">
                <a:latin typeface="Arial" pitchFamily="34" charset="0"/>
              </a:rPr>
              <a:t>(G) = 0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g(G</a:t>
            </a:r>
            <a:r>
              <a:rPr lang="en-US" altLang="en-US" sz="1600" baseline="-25000">
                <a:latin typeface="Arial" pitchFamily="34" charset="0"/>
              </a:rPr>
              <a:t>2</a:t>
            </a:r>
            <a:r>
              <a:rPr lang="en-US" altLang="en-US" sz="1600">
                <a:latin typeface="Arial" pitchFamily="34" charset="0"/>
              </a:rPr>
              <a:t>) &gt; g(G) 	since G</a:t>
            </a:r>
            <a:r>
              <a:rPr lang="en-US" altLang="en-US" sz="1600" baseline="-25000">
                <a:latin typeface="Arial" pitchFamily="34" charset="0"/>
              </a:rPr>
              <a:t>2</a:t>
            </a:r>
            <a:r>
              <a:rPr lang="en-US" altLang="en-US" sz="1600">
                <a:latin typeface="Arial" pitchFamily="34" charset="0"/>
              </a:rPr>
              <a:t> is suboptimal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f(G</a:t>
            </a:r>
            <a:r>
              <a:rPr lang="en-US" altLang="en-US" sz="1600" baseline="-25000">
                <a:latin typeface="Arial" pitchFamily="34" charset="0"/>
              </a:rPr>
              <a:t>2</a:t>
            </a:r>
            <a:r>
              <a:rPr lang="en-US" altLang="en-US" sz="1600">
                <a:latin typeface="Arial" pitchFamily="34" charset="0"/>
              </a:rPr>
              <a:t>)  &gt; f(G)	from above, with h=0</a:t>
            </a:r>
            <a:r>
              <a:rPr lang="en-US" altLang="en-US" sz="240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h(n)   	  </a:t>
            </a:r>
            <a:r>
              <a:rPr lang="en-US" altLang="en-US" sz="1600">
                <a:latin typeface="Arial" pitchFamily="34" charset="0"/>
                <a:cs typeface="Arial" pitchFamily="34" charset="0"/>
              </a:rPr>
              <a:t>≤ h*(n)	          since h is admissible (</a:t>
            </a:r>
            <a:r>
              <a:rPr lang="en-US" altLang="en-US" sz="1600" i="1">
                <a:latin typeface="Arial" pitchFamily="34" charset="0"/>
                <a:cs typeface="Arial" pitchFamily="34" charset="0"/>
              </a:rPr>
              <a:t>under</a:t>
            </a:r>
            <a:r>
              <a:rPr lang="en-US" altLang="en-US" sz="1600">
                <a:latin typeface="Arial" pitchFamily="34" charset="0"/>
                <a:cs typeface="Arial" pitchFamily="34" charset="0"/>
              </a:rPr>
              <a:t>-estimate)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  <a:cs typeface="Arial" pitchFamily="34" charset="0"/>
              </a:rPr>
              <a:t>g(n) + h(n) ≤ g(n) + h*(n)   from above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  <a:cs typeface="Arial" pitchFamily="34" charset="0"/>
              </a:rPr>
              <a:t>f(n) 	  ≤ f(G)	          since g(n)+h(n)=f(n) &amp; g(n)+h*(n)=f(G)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  <a:cs typeface="Arial" pitchFamily="34" charset="0"/>
              </a:rPr>
              <a:t>f(n) 	  &lt; f(G2)	from above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Memory-bounded heuristic search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Memory is a major limitation of A*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Usually run out of memory before run out of time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How can we solve the memory problem?</a:t>
            </a:r>
          </a:p>
          <a:p>
            <a:pPr lvl="3" eaLnBrk="1" hangingPunct="1"/>
            <a:endParaRPr lang="en-US" altLang="en-US" sz="16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Idea: recursive best-first search (RBFS)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Try something like depth-first search, but don’t forget everything about the branches we have partially explored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Remember the best f(n) value we have found so far in the branch we’re deleting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93038" cy="776288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RBFS: </a:t>
            </a:r>
          </a:p>
        </p:txBody>
      </p:sp>
      <p:pic>
        <p:nvPicPr>
          <p:cNvPr id="58371" name="Picture 4" descr="RBF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8888"/>
          <a:stretch>
            <a:fillRect/>
          </a:stretch>
        </p:blipFill>
        <p:spPr bwMode="auto">
          <a:xfrm>
            <a:off x="3124200" y="50800"/>
            <a:ext cx="60198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0" y="2362200"/>
            <a:ext cx="311943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itchFamily="34" charset="0"/>
              </a:rPr>
              <a:t>RBFS changes its mind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itchFamily="34" charset="0"/>
              </a:rPr>
              <a:t>very often in practice.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itchFamily="34" charset="0"/>
              </a:rPr>
              <a:t>This is because the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itchFamily="34" charset="0"/>
              </a:rPr>
              <a:t>f=g+h become more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itchFamily="34" charset="0"/>
              </a:rPr>
              <a:t>accurate (less optimistic)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itchFamily="34" charset="0"/>
              </a:rPr>
              <a:t>as we approach the goal.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itchFamily="34" charset="0"/>
              </a:rPr>
              <a:t>Hence, higher level nodes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itchFamily="34" charset="0"/>
              </a:rPr>
              <a:t>have smaller f-values and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ahoma" pitchFamily="34" charset="0"/>
              </a:rPr>
              <a:t>will be explored first.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ahoma" pitchFamily="34" charset="0"/>
              </a:rPr>
              <a:t>Problem: We should keep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ahoma" pitchFamily="34" charset="0"/>
              </a:rPr>
              <a:t>in memory whatever we can.</a:t>
            </a:r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 flipV="1">
            <a:off x="2819400" y="685800"/>
            <a:ext cx="1828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7"/>
          <p:cNvSpPr>
            <a:spLocks noChangeShapeType="1"/>
          </p:cNvSpPr>
          <p:nvPr/>
        </p:nvSpPr>
        <p:spPr bwMode="auto">
          <a:xfrm>
            <a:off x="3048000" y="1066800"/>
            <a:ext cx="2667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1355725" y="869950"/>
            <a:ext cx="2574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ahoma" pitchFamily="34" charset="0"/>
              </a:rPr>
              <a:t>best alternative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ahoma" pitchFamily="34" charset="0"/>
              </a:rPr>
              <a:t>over frontier nodes,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ahoma" pitchFamily="34" charset="0"/>
              </a:rPr>
              <a:t>which are not children: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  <a:latin typeface="Tahoma" pitchFamily="34" charset="0"/>
              </a:rPr>
              <a:t>i.e. do I want to back up?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Recall: tree search</a:t>
            </a:r>
          </a:p>
        </p:txBody>
      </p:sp>
      <p:grpSp>
        <p:nvGrpSpPr>
          <p:cNvPr id="22531" name="Group 239"/>
          <p:cNvGrpSpPr>
            <a:grpSpLocks/>
          </p:cNvGrpSpPr>
          <p:nvPr/>
        </p:nvGrpSpPr>
        <p:grpSpPr bwMode="auto">
          <a:xfrm>
            <a:off x="2079625" y="1738313"/>
            <a:ext cx="6124575" cy="892175"/>
            <a:chOff x="2057400" y="1333500"/>
            <a:chExt cx="6124575" cy="892176"/>
          </a:xfrm>
        </p:grpSpPr>
        <p:sp>
          <p:nvSpPr>
            <p:cNvPr id="241" name="Oval 240"/>
            <p:cNvSpPr/>
            <p:nvPr/>
          </p:nvSpPr>
          <p:spPr>
            <a:xfrm>
              <a:off x="2133600" y="1844676"/>
              <a:ext cx="838200" cy="3810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2057400" y="1828801"/>
              <a:ext cx="990600" cy="369887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chemeClr val="accent3"/>
                  </a:solidFill>
                  <a:latin typeface="Arial" charset="0"/>
                  <a:ea typeface="ＭＳ Ｐゴシック" charset="0"/>
                </a:rPr>
                <a:t>Sibiu</a:t>
              </a:r>
            </a:p>
          </p:txBody>
        </p:sp>
        <p:sp>
          <p:nvSpPr>
            <p:cNvPr id="243" name="Oval 242"/>
            <p:cNvSpPr/>
            <p:nvPr/>
          </p:nvSpPr>
          <p:spPr>
            <a:xfrm>
              <a:off x="4829175" y="1844676"/>
              <a:ext cx="1162050" cy="3810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accent3"/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4724400" y="1860551"/>
              <a:ext cx="1371600" cy="338137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accent3"/>
                  </a:solidFill>
                  <a:latin typeface="Arial" charset="0"/>
                  <a:ea typeface="ＭＳ Ｐゴシック" charset="0"/>
                </a:rPr>
                <a:t>Timisoara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7191375" y="1828801"/>
              <a:ext cx="990600" cy="369887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 err="1">
                  <a:solidFill>
                    <a:schemeClr val="accent3"/>
                  </a:solidFill>
                  <a:latin typeface="Arial" charset="0"/>
                  <a:ea typeface="ＭＳ Ｐゴシック" charset="0"/>
                </a:rPr>
                <a:t>Zerind</a:t>
              </a:r>
              <a:endParaRPr lang="en-US" sz="1800" dirty="0">
                <a:solidFill>
                  <a:schemeClr val="accent3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46" name="Straight Connector 245"/>
            <p:cNvCxnSpPr>
              <a:endCxn id="241" idx="7"/>
            </p:cNvCxnSpPr>
            <p:nvPr/>
          </p:nvCxnSpPr>
          <p:spPr>
            <a:xfrm flipH="1">
              <a:off x="2849563" y="1468437"/>
              <a:ext cx="1235075" cy="431800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endCxn id="243" idx="1"/>
            </p:cNvCxnSpPr>
            <p:nvPr/>
          </p:nvCxnSpPr>
          <p:spPr>
            <a:xfrm>
              <a:off x="4678363" y="1468437"/>
              <a:ext cx="322262" cy="431800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endCxn id="249" idx="1"/>
            </p:cNvCxnSpPr>
            <p:nvPr/>
          </p:nvCxnSpPr>
          <p:spPr>
            <a:xfrm>
              <a:off x="4800600" y="1333500"/>
              <a:ext cx="2570163" cy="554038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Oval 248"/>
            <p:cNvSpPr/>
            <p:nvPr/>
          </p:nvSpPr>
          <p:spPr>
            <a:xfrm>
              <a:off x="7239000" y="1828801"/>
              <a:ext cx="898525" cy="396875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2532" name="Group 249"/>
          <p:cNvGrpSpPr>
            <a:grpSpLocks/>
          </p:cNvGrpSpPr>
          <p:nvPr/>
        </p:nvGrpSpPr>
        <p:grpSpPr bwMode="auto">
          <a:xfrm>
            <a:off x="3917950" y="1524000"/>
            <a:ext cx="990600" cy="396875"/>
            <a:chOff x="3886200" y="1127124"/>
            <a:chExt cx="990600" cy="396876"/>
          </a:xfrm>
        </p:grpSpPr>
        <p:sp>
          <p:nvSpPr>
            <p:cNvPr id="251" name="Oval 250"/>
            <p:cNvSpPr>
              <a:spLocks noChangeArrowheads="1"/>
            </p:cNvSpPr>
            <p:nvPr/>
          </p:nvSpPr>
          <p:spPr bwMode="auto">
            <a:xfrm>
              <a:off x="3962400" y="1142999"/>
              <a:ext cx="838200" cy="38100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3"/>
                </a:solidFill>
                <a:latin typeface="+mn-lt"/>
                <a:ea typeface="+mn-ea"/>
              </a:endParaRPr>
            </a:p>
          </p:txBody>
        </p:sp>
        <p:sp>
          <p:nvSpPr>
            <p:cNvPr id="22561" name="TextBox 251"/>
            <p:cNvSpPr txBox="1">
              <a:spLocks noChangeArrowheads="1"/>
            </p:cNvSpPr>
            <p:nvPr/>
          </p:nvSpPr>
          <p:spPr bwMode="auto">
            <a:xfrm>
              <a:off x="3886200" y="1127124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Arad</a:t>
              </a:r>
            </a:p>
          </p:txBody>
        </p:sp>
      </p:grpSp>
      <p:grpSp>
        <p:nvGrpSpPr>
          <p:cNvPr id="22533" name="Group 266"/>
          <p:cNvGrpSpPr>
            <a:grpSpLocks/>
          </p:cNvGrpSpPr>
          <p:nvPr/>
        </p:nvGrpSpPr>
        <p:grpSpPr bwMode="auto">
          <a:xfrm>
            <a:off x="20638" y="2559050"/>
            <a:ext cx="8991600" cy="1069975"/>
            <a:chOff x="0" y="2167555"/>
            <a:chExt cx="8991600" cy="1069576"/>
          </a:xfrm>
        </p:grpSpPr>
        <p:sp>
          <p:nvSpPr>
            <p:cNvPr id="268" name="Oval 267"/>
            <p:cNvSpPr/>
            <p:nvPr/>
          </p:nvSpPr>
          <p:spPr>
            <a:xfrm>
              <a:off x="3544887" y="2607129"/>
              <a:ext cx="1160463" cy="380858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537" name="TextBox 268"/>
            <p:cNvSpPr txBox="1">
              <a:spLocks noChangeArrowheads="1"/>
            </p:cNvSpPr>
            <p:nvPr/>
          </p:nvSpPr>
          <p:spPr bwMode="auto">
            <a:xfrm>
              <a:off x="3439887" y="2617371"/>
              <a:ext cx="1371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</a:rPr>
                <a:t>Rimnicu</a:t>
              </a:r>
              <a:r>
                <a:rPr lang="is-IS" altLang="en-US" sz="1600">
                  <a:latin typeface="Arial" pitchFamily="34" charset="0"/>
                </a:rPr>
                <a:t>…</a:t>
              </a:r>
              <a:endParaRPr lang="en-US" altLang="en-US" sz="1600">
                <a:latin typeface="Arial" pitchFamily="34" charset="0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5986462" y="2607129"/>
              <a:ext cx="838200" cy="380858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39" name="TextBox 270"/>
            <p:cNvSpPr txBox="1">
              <a:spLocks noChangeArrowheads="1"/>
            </p:cNvSpPr>
            <p:nvPr/>
          </p:nvSpPr>
          <p:spPr bwMode="auto">
            <a:xfrm>
              <a:off x="5910945" y="2590800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Lugoj</a:t>
              </a:r>
            </a:p>
          </p:txBody>
        </p:sp>
        <p:sp>
          <p:nvSpPr>
            <p:cNvPr id="272" name="Oval 271"/>
            <p:cNvSpPr/>
            <p:nvPr/>
          </p:nvSpPr>
          <p:spPr>
            <a:xfrm>
              <a:off x="8077200" y="2607129"/>
              <a:ext cx="838200" cy="380858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1" name="TextBox 272"/>
            <p:cNvSpPr txBox="1">
              <a:spLocks noChangeArrowheads="1"/>
            </p:cNvSpPr>
            <p:nvPr/>
          </p:nvSpPr>
          <p:spPr bwMode="auto">
            <a:xfrm>
              <a:off x="8001000" y="2590800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Oradea</a:t>
              </a:r>
            </a:p>
          </p:txBody>
        </p:sp>
        <p:sp>
          <p:nvSpPr>
            <p:cNvPr id="274" name="Oval 273"/>
            <p:cNvSpPr/>
            <p:nvPr/>
          </p:nvSpPr>
          <p:spPr>
            <a:xfrm>
              <a:off x="2471737" y="2607129"/>
              <a:ext cx="838200" cy="380858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3" name="TextBox 274"/>
            <p:cNvSpPr txBox="1">
              <a:spLocks noChangeArrowheads="1"/>
            </p:cNvSpPr>
            <p:nvPr/>
          </p:nvSpPr>
          <p:spPr bwMode="auto">
            <a:xfrm>
              <a:off x="2394858" y="2590800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Oradea</a:t>
              </a:r>
            </a:p>
          </p:txBody>
        </p:sp>
        <p:sp>
          <p:nvSpPr>
            <p:cNvPr id="276" name="Oval 275"/>
            <p:cNvSpPr/>
            <p:nvPr/>
          </p:nvSpPr>
          <p:spPr>
            <a:xfrm>
              <a:off x="4941887" y="2607129"/>
              <a:ext cx="838200" cy="380858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5" name="TextBox 276"/>
            <p:cNvSpPr txBox="1">
              <a:spLocks noChangeArrowheads="1"/>
            </p:cNvSpPr>
            <p:nvPr/>
          </p:nvSpPr>
          <p:spPr bwMode="auto">
            <a:xfrm>
              <a:off x="4865916" y="2590800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Arad</a:t>
              </a:r>
            </a:p>
          </p:txBody>
        </p:sp>
        <p:sp>
          <p:nvSpPr>
            <p:cNvPr id="278" name="Oval 277"/>
            <p:cNvSpPr/>
            <p:nvPr/>
          </p:nvSpPr>
          <p:spPr>
            <a:xfrm>
              <a:off x="7032625" y="2607129"/>
              <a:ext cx="838200" cy="380858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7" name="TextBox 278"/>
            <p:cNvSpPr txBox="1">
              <a:spLocks noChangeArrowheads="1"/>
            </p:cNvSpPr>
            <p:nvPr/>
          </p:nvSpPr>
          <p:spPr bwMode="auto">
            <a:xfrm>
              <a:off x="6955974" y="2590800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Arad</a:t>
              </a:r>
            </a:p>
          </p:txBody>
        </p:sp>
        <p:sp>
          <p:nvSpPr>
            <p:cNvPr id="280" name="Oval 279"/>
            <p:cNvSpPr/>
            <p:nvPr/>
          </p:nvSpPr>
          <p:spPr>
            <a:xfrm>
              <a:off x="1144587" y="2607129"/>
              <a:ext cx="1096963" cy="380858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9" name="TextBox 280"/>
            <p:cNvSpPr txBox="1">
              <a:spLocks noChangeArrowheads="1"/>
            </p:cNvSpPr>
            <p:nvPr/>
          </p:nvSpPr>
          <p:spPr bwMode="auto">
            <a:xfrm>
              <a:off x="1045029" y="2590800"/>
              <a:ext cx="1295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Fagaras</a:t>
              </a:r>
            </a:p>
          </p:txBody>
        </p:sp>
        <p:sp>
          <p:nvSpPr>
            <p:cNvPr id="282" name="Oval 281"/>
            <p:cNvSpPr/>
            <p:nvPr/>
          </p:nvSpPr>
          <p:spPr>
            <a:xfrm>
              <a:off x="76200" y="2607129"/>
              <a:ext cx="838200" cy="380858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51" name="TextBox 282"/>
            <p:cNvSpPr txBox="1">
              <a:spLocks noChangeArrowheads="1"/>
            </p:cNvSpPr>
            <p:nvPr/>
          </p:nvSpPr>
          <p:spPr bwMode="auto">
            <a:xfrm>
              <a:off x="0" y="2590800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itchFamily="34" charset="0"/>
                </a:rPr>
                <a:t>Arad</a:t>
              </a:r>
            </a:p>
          </p:txBody>
        </p:sp>
        <p:cxnSp>
          <p:nvCxnSpPr>
            <p:cNvPr id="284" name="Straight Connector 283"/>
            <p:cNvCxnSpPr>
              <a:endCxn id="282" idx="7"/>
            </p:cNvCxnSpPr>
            <p:nvPr/>
          </p:nvCxnSpPr>
          <p:spPr>
            <a:xfrm flipH="1">
              <a:off x="792162" y="2169142"/>
              <a:ext cx="1463675" cy="493528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endCxn id="280" idx="0"/>
            </p:cNvCxnSpPr>
            <p:nvPr/>
          </p:nvCxnSpPr>
          <p:spPr>
            <a:xfrm flipH="1">
              <a:off x="1692275" y="2226271"/>
              <a:ext cx="860425" cy="380858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endCxn id="22543" idx="0"/>
            </p:cNvCxnSpPr>
            <p:nvPr/>
          </p:nvCxnSpPr>
          <p:spPr>
            <a:xfrm>
              <a:off x="2552700" y="2226271"/>
              <a:ext cx="338137" cy="364989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endCxn id="268" idx="1"/>
            </p:cNvCxnSpPr>
            <p:nvPr/>
          </p:nvCxnSpPr>
          <p:spPr>
            <a:xfrm>
              <a:off x="2849562" y="2169142"/>
              <a:ext cx="865188" cy="493528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>
              <a:endCxn id="22545" idx="0"/>
            </p:cNvCxnSpPr>
            <p:nvPr/>
          </p:nvCxnSpPr>
          <p:spPr>
            <a:xfrm flipH="1">
              <a:off x="5360987" y="2226271"/>
              <a:ext cx="49213" cy="364989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>
              <a:endCxn id="22539" idx="0"/>
            </p:cNvCxnSpPr>
            <p:nvPr/>
          </p:nvCxnSpPr>
          <p:spPr>
            <a:xfrm>
              <a:off x="5819775" y="2169142"/>
              <a:ext cx="585787" cy="422118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>
              <a:endCxn id="22547" idx="0"/>
            </p:cNvCxnSpPr>
            <p:nvPr/>
          </p:nvCxnSpPr>
          <p:spPr>
            <a:xfrm flipH="1">
              <a:off x="7451725" y="2226271"/>
              <a:ext cx="236537" cy="364989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endCxn id="272" idx="0"/>
            </p:cNvCxnSpPr>
            <p:nvPr/>
          </p:nvCxnSpPr>
          <p:spPr>
            <a:xfrm>
              <a:off x="8005762" y="2167555"/>
              <a:ext cx="490538" cy="439574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762000" y="4551363"/>
            <a:ext cx="7726363" cy="2154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MU Concrete Roman" pitchFamily="1" charset="0"/>
              </a:rPr>
              <a:t>function T</a:t>
            </a:r>
            <a:r>
              <a:rPr lang="en-US" altLang="en-US" sz="1400">
                <a:latin typeface="CMU Concrete Roman" pitchFamily="1" charset="0"/>
              </a:rPr>
              <a:t>REE</a:t>
            </a:r>
            <a:r>
              <a:rPr lang="en-US" altLang="en-US" sz="1800">
                <a:latin typeface="CMU Concrete Roman" pitchFamily="1" charset="0"/>
              </a:rPr>
              <a:t>-S</a:t>
            </a:r>
            <a:r>
              <a:rPr lang="en-US" altLang="en-US" sz="1400">
                <a:latin typeface="CMU Concrete Roman" pitchFamily="1" charset="0"/>
              </a:rPr>
              <a:t>EARCH</a:t>
            </a:r>
            <a:r>
              <a:rPr lang="en-US" altLang="en-US" sz="1800">
                <a:latin typeface="CMU Concrete Roman" pitchFamily="1" charset="0"/>
              </a:rPr>
              <a:t> (</a:t>
            </a:r>
            <a:r>
              <a:rPr lang="en-US" altLang="en-US" sz="1800" i="1">
                <a:latin typeface="CMU Concrete Roman" pitchFamily="1" charset="0"/>
              </a:rPr>
              <a:t>problem</a:t>
            </a:r>
            <a:r>
              <a:rPr lang="en-US" altLang="en-US" sz="1800">
                <a:latin typeface="CMU Concrete Roman" pitchFamily="1" charset="0"/>
              </a:rPr>
              <a:t>, </a:t>
            </a:r>
            <a:r>
              <a:rPr lang="en-US" altLang="en-US" sz="1800" i="1">
                <a:latin typeface="CMU Concrete Roman" pitchFamily="1" charset="0"/>
              </a:rPr>
              <a:t>strategy</a:t>
            </a:r>
            <a:r>
              <a:rPr lang="en-US" altLang="en-US" sz="1800">
                <a:latin typeface="CMU Concrete Roman" pitchFamily="1" charset="0"/>
              </a:rPr>
              <a:t>) : returns a solution or failure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MU Concrete Roman" pitchFamily="1" charset="0"/>
              </a:rPr>
              <a:t>    initialize the search tree using the initial state of </a:t>
            </a:r>
            <a:r>
              <a:rPr lang="en-US" altLang="en-US" sz="1800" i="1">
                <a:latin typeface="CMU Concrete Roman" pitchFamily="1" charset="0"/>
              </a:rPr>
              <a:t>problem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MU Concrete Roman" pitchFamily="1" charset="0"/>
              </a:rPr>
              <a:t>    while (true):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MU Concrete Roman" pitchFamily="1" charset="0"/>
              </a:rPr>
              <a:t>        if no candidates for expansion: return failure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MU Concrete Roman" pitchFamily="1" charset="0"/>
              </a:rPr>
              <a:t>        choose a leaf node for expansion according to </a:t>
            </a:r>
            <a:r>
              <a:rPr lang="en-US" altLang="en-US" sz="1800" i="1">
                <a:latin typeface="CMU Concrete Roman" pitchFamily="1" charset="0"/>
              </a:rPr>
              <a:t>strategy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MU Concrete Roman" pitchFamily="1" charset="0"/>
              </a:rPr>
              <a:t>        if the node contains a goal state: return the corresponding solution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MU Concrete Roman" pitchFamily="1" charset="0"/>
              </a:rPr>
              <a:t>        else: expand the node and add the resulting nodes to the search tree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>
              <a:latin typeface="CMU Concrete Roman" pitchFamily="1" charset="0"/>
            </a:endParaRPr>
          </a:p>
        </p:txBody>
      </p:sp>
      <p:sp>
        <p:nvSpPr>
          <p:cNvPr id="79" name="AutoShape 5"/>
          <p:cNvSpPr>
            <a:spLocks noChangeArrowheads="1"/>
          </p:cNvSpPr>
          <p:nvPr/>
        </p:nvSpPr>
        <p:spPr bwMode="auto">
          <a:xfrm>
            <a:off x="6400800" y="4200525"/>
            <a:ext cx="2743200" cy="1108075"/>
          </a:xfrm>
          <a:prstGeom prst="wedgeRoundRectCallout">
            <a:avLst>
              <a:gd name="adj1" fmla="val -55208"/>
              <a:gd name="adj2" fmla="val 8919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smtClean="0">
                <a:cs typeface="Arial" pitchFamily="34" charset="0"/>
              </a:rPr>
              <a:t>This “strategy” is what differentiates different search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Simple Memory Bounded A* (SMA*)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idx="1"/>
          </p:nvPr>
        </p:nvSpPr>
        <p:spPr>
          <a:xfrm>
            <a:off x="347663" y="1058863"/>
            <a:ext cx="8796337" cy="5646737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Memory limited, but uses available memory well: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Like A*, but if memory full: delete the worst node (largest f-val)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Like RBFS, remember the best descendent in deleted branch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If there is a tie (equal f-values) we delete the oldest nodes first.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SMA* finds the optimal </a:t>
            </a:r>
            <a:r>
              <a:rPr lang="en-US" altLang="en-US" sz="2400" i="1" smtClean="0">
                <a:ea typeface="ＭＳ Ｐゴシック" pitchFamily="34" charset="-128"/>
              </a:rPr>
              <a:t>reachable</a:t>
            </a:r>
            <a:r>
              <a:rPr lang="en-US" altLang="en-US" sz="2400" smtClean="0">
                <a:ea typeface="ＭＳ Ｐゴシック" pitchFamily="34" charset="-128"/>
              </a:rPr>
              <a:t> solution given memory constraint.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Time can still be exponential. </a:t>
            </a:r>
          </a:p>
          <a:p>
            <a:pPr lvl="3" eaLnBrk="1" hangingPunct="1"/>
            <a:endParaRPr lang="en-US" altLang="en-US" sz="1700" smtClean="0">
              <a:ea typeface="ＭＳ Ｐゴシック" pitchFamily="34" charset="-128"/>
            </a:endParaRPr>
          </a:p>
          <a:p>
            <a:pPr lvl="3" eaLnBrk="1" hangingPunct="1"/>
            <a:endParaRPr lang="en-US" altLang="en-US" sz="17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Best of search algorithms we’ve seen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Using memory avoids double work; heuristic guides exploration</a:t>
            </a:r>
          </a:p>
          <a:p>
            <a:pPr lvl="1" eaLnBrk="1" hangingPunct="1"/>
            <a:r>
              <a:rPr lang="en-US" altLang="en-US" sz="2400" smtClean="0">
                <a:solidFill>
                  <a:srgbClr val="C0504D"/>
                </a:solidFill>
                <a:ea typeface="ＭＳ Ｐゴシック" pitchFamily="34" charset="-128"/>
              </a:rPr>
              <a:t>If memory is not a problem, basic A* is easy to code &amp; performs well</a:t>
            </a:r>
          </a:p>
        </p:txBody>
      </p:sp>
      <p:sp>
        <p:nvSpPr>
          <p:cNvPr id="2" name="Rounded Rectangular Callout 1"/>
          <p:cNvSpPr>
            <a:spLocks noChangeArrowheads="1"/>
          </p:cNvSpPr>
          <p:nvPr/>
        </p:nvSpPr>
        <p:spPr bwMode="auto">
          <a:xfrm rot="10800000" flipH="1">
            <a:off x="5562600" y="3581400"/>
            <a:ext cx="3276600" cy="1066800"/>
          </a:xfrm>
          <a:prstGeom prst="wedgeRoundRectCallout">
            <a:avLst>
              <a:gd name="adj1" fmla="val -59315"/>
              <a:gd name="adj2" fmla="val 70884"/>
              <a:gd name="adj3" fmla="val 16667"/>
            </a:avLst>
          </a:prstGeom>
          <a:noFill/>
          <a:ln w="38100">
            <a:solidFill>
              <a:srgbClr val="C0504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397" name="TextBox 2"/>
          <p:cNvSpPr txBox="1">
            <a:spLocks noChangeArrowheads="1"/>
          </p:cNvSpPr>
          <p:nvPr/>
        </p:nvSpPr>
        <p:spPr bwMode="auto">
          <a:xfrm>
            <a:off x="5638800" y="3657600"/>
            <a:ext cx="325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A solution is not reachable if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a single path from root to goal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does not fit in memory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2590800" y="1193800"/>
            <a:ext cx="6248400" cy="528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function</a:t>
            </a:r>
            <a:r>
              <a:rPr lang="en-US" altLang="en-US" sz="1500">
                <a:latin typeface="Times New Roman" pitchFamily="18" charset="0"/>
              </a:rPr>
              <a:t> SMA*(</a:t>
            </a:r>
            <a:r>
              <a:rPr lang="en-US" altLang="en-US" sz="1500" i="1">
                <a:latin typeface="Times New Roman" pitchFamily="18" charset="0"/>
              </a:rPr>
              <a:t>problem</a:t>
            </a:r>
            <a:r>
              <a:rPr lang="en-US" altLang="en-US" sz="1500">
                <a:latin typeface="Times New Roman" pitchFamily="18" charset="0"/>
              </a:rPr>
              <a:t>) </a:t>
            </a:r>
            <a:r>
              <a:rPr lang="en-US" altLang="en-US" sz="1500" b="1">
                <a:latin typeface="Times New Roman" pitchFamily="18" charset="0"/>
              </a:rPr>
              <a:t>returns</a:t>
            </a:r>
            <a:r>
              <a:rPr lang="en-US" altLang="en-US" sz="1500">
                <a:latin typeface="Times New Roman" pitchFamily="18" charset="0"/>
              </a:rPr>
              <a:t> a solution sequence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latin typeface="Times New Roman" pitchFamily="18" charset="0"/>
              </a:rPr>
              <a:t>   </a:t>
            </a:r>
            <a:r>
              <a:rPr lang="en-US" altLang="en-US" sz="1500" b="1">
                <a:latin typeface="Times New Roman" pitchFamily="18" charset="0"/>
              </a:rPr>
              <a:t>inputs</a:t>
            </a:r>
            <a:r>
              <a:rPr lang="en-US" altLang="en-US" sz="1500">
                <a:latin typeface="Times New Roman" pitchFamily="18" charset="0"/>
              </a:rPr>
              <a:t>: </a:t>
            </a:r>
            <a:r>
              <a:rPr lang="en-US" altLang="en-US" sz="1500" i="1">
                <a:latin typeface="Times New Roman" pitchFamily="18" charset="0"/>
              </a:rPr>
              <a:t>problem</a:t>
            </a:r>
            <a:r>
              <a:rPr lang="en-US" altLang="en-US" sz="1500">
                <a:latin typeface="Times New Roman" pitchFamily="18" charset="0"/>
              </a:rPr>
              <a:t>, a problem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latin typeface="Times New Roman" pitchFamily="18" charset="0"/>
              </a:rPr>
              <a:t>   </a:t>
            </a:r>
            <a:r>
              <a:rPr lang="en-US" altLang="en-US" sz="1500" b="1">
                <a:latin typeface="Times New Roman" pitchFamily="18" charset="0"/>
              </a:rPr>
              <a:t>static</a:t>
            </a:r>
            <a:r>
              <a:rPr lang="en-US" altLang="en-US" sz="1500">
                <a:latin typeface="Times New Roman" pitchFamily="18" charset="0"/>
              </a:rPr>
              <a:t>: </a:t>
            </a:r>
            <a:r>
              <a:rPr lang="en-US" altLang="en-US" sz="1500" i="1">
                <a:latin typeface="Times New Roman" pitchFamily="18" charset="0"/>
              </a:rPr>
              <a:t>Queue</a:t>
            </a:r>
            <a:r>
              <a:rPr lang="en-US" altLang="en-US" sz="1500">
                <a:latin typeface="Times New Roman" pitchFamily="18" charset="0"/>
              </a:rPr>
              <a:t>, a queue of nodes ordered by </a:t>
            </a:r>
            <a:r>
              <a:rPr lang="en-US" altLang="en-US" sz="1500" i="1">
                <a:latin typeface="Times New Roman" pitchFamily="18" charset="0"/>
              </a:rPr>
              <a:t>f</a:t>
            </a:r>
            <a:r>
              <a:rPr lang="en-US" altLang="en-US" sz="1500">
                <a:latin typeface="Times New Roman" pitchFamily="18" charset="0"/>
              </a:rPr>
              <a:t>-cost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  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Queue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 MAKE-QUEUE({MAKE-NODE(INITIAL-STATE[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problem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])})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   loop do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         </a:t>
            </a: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if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Queue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is empty </a:t>
            </a: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then return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failure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        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n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 deepest least-f-cost node in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Queue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         </a:t>
            </a: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if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GOAL-TEST(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n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) </a:t>
            </a: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then return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success</a:t>
            </a:r>
            <a:endParaRPr lang="en-US" altLang="en-US" sz="1500" i="1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  <a:sym typeface="Symbol" pitchFamily="18" charset="2"/>
              </a:rPr>
              <a:t>          </a:t>
            </a:r>
            <a:r>
              <a:rPr lang="en-US" altLang="en-US" sz="1500" i="1">
                <a:latin typeface="Times New Roman" pitchFamily="18" charset="0"/>
                <a:sym typeface="Symbol" pitchFamily="18" charset="2"/>
              </a:rPr>
              <a:t>s</a:t>
            </a:r>
            <a:r>
              <a:rPr lang="en-US" altLang="en-US" sz="15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 NEXT-SUCCESSOR(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n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          if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is not a goal and is at maximum depth </a:t>
            </a: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then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             f(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)  </a:t>
            </a:r>
            <a:r>
              <a:rPr lang="en-US" altLang="en-US" sz="1500">
                <a:latin typeface="Times New Roman" pitchFamily="18" charset="0"/>
                <a:sym typeface="Symbol" pitchFamily="18" charset="2"/>
              </a:rPr>
              <a:t>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  <a:sym typeface="Symbol" pitchFamily="18" charset="2"/>
              </a:rPr>
              <a:t>          else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  <a:sym typeface="Symbol" pitchFamily="18" charset="2"/>
              </a:rPr>
              <a:t>              </a:t>
            </a:r>
            <a:r>
              <a:rPr lang="en-US" altLang="en-US" sz="1500">
                <a:latin typeface="Times New Roman" pitchFamily="18" charset="0"/>
                <a:sym typeface="Symbol" pitchFamily="18" charset="2"/>
              </a:rPr>
              <a:t>f(</a:t>
            </a:r>
            <a:r>
              <a:rPr lang="en-US" altLang="en-US" sz="1500" i="1">
                <a:latin typeface="Times New Roman" pitchFamily="18" charset="0"/>
                <a:sym typeface="Symbol" pitchFamily="18" charset="2"/>
              </a:rPr>
              <a:t>s</a:t>
            </a:r>
            <a:r>
              <a:rPr lang="en-US" altLang="en-US" sz="150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 MAX(f(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n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),g(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)+h(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))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          if 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all of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n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’s successors have been generated then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             update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n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’s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f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-cost and those of its ancestors if necessary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          if 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SUCCESSORS(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n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) all in memory </a:t>
            </a: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then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remove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n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from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Queue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          if 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memory is full</a:t>
            </a: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 then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              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delete shallowest, highest-f-cost node in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Queue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             remove it from its parent’s successor list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             insert its parent on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Queue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if necessary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         insert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en-US" sz="1500">
                <a:latin typeface="Times New Roman" pitchFamily="18" charset="0"/>
                <a:sym typeface="Wingdings" pitchFamily="2" charset="2"/>
              </a:rPr>
              <a:t> in </a:t>
            </a:r>
            <a:r>
              <a:rPr lang="en-US" altLang="en-US" sz="1500" i="1">
                <a:latin typeface="Times New Roman" pitchFamily="18" charset="0"/>
                <a:sym typeface="Wingdings" pitchFamily="2" charset="2"/>
              </a:rPr>
              <a:t>Queue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b="1">
                <a:latin typeface="Times New Roman" pitchFamily="18" charset="0"/>
                <a:sym typeface="Wingdings" pitchFamily="2" charset="2"/>
              </a:rPr>
              <a:t>    end</a:t>
            </a:r>
            <a:endParaRPr lang="en-US" altLang="en-US" sz="1500" b="1" i="1">
              <a:latin typeface="Times New Roman" pitchFamily="18" charset="0"/>
            </a:endParaRPr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3619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SMA* Pseudocode</a:t>
            </a:r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304800" y="1735138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504D"/>
                </a:solidFill>
                <a:latin typeface="Arial" pitchFamily="34" charset="0"/>
              </a:rPr>
              <a:t>Note: not in 2</a:t>
            </a:r>
            <a:r>
              <a:rPr lang="en-US" altLang="en-US" sz="2400" baseline="30000">
                <a:solidFill>
                  <a:srgbClr val="C0504D"/>
                </a:solidFill>
                <a:latin typeface="Arial" pitchFamily="34" charset="0"/>
              </a:rPr>
              <a:t>nd</a:t>
            </a:r>
            <a:r>
              <a:rPr lang="en-US" altLang="en-US" sz="2400">
                <a:solidFill>
                  <a:srgbClr val="C0504D"/>
                </a:solidFill>
                <a:latin typeface="Arial" pitchFamily="34" charset="0"/>
              </a:rPr>
              <a:t> edition of R&amp;N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3236913" y="4519613"/>
            <a:ext cx="682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latin typeface="Arial" pitchFamily="34" charset="0"/>
              </a:rPr>
              <a:t>24+0=24</a:t>
            </a:r>
          </a:p>
        </p:txBody>
      </p:sp>
      <p:grpSp>
        <p:nvGrpSpPr>
          <p:cNvPr id="61443" name="Group 4"/>
          <p:cNvGrpSpPr>
            <a:grpSpLocks/>
          </p:cNvGrpSpPr>
          <p:nvPr/>
        </p:nvGrpSpPr>
        <p:grpSpPr bwMode="auto">
          <a:xfrm>
            <a:off x="188913" y="2863850"/>
            <a:ext cx="3654425" cy="2662238"/>
            <a:chOff x="144" y="1261"/>
            <a:chExt cx="2302" cy="1677"/>
          </a:xfrm>
        </p:grpSpPr>
        <p:sp>
          <p:nvSpPr>
            <p:cNvPr id="61575" name="Line 5"/>
            <p:cNvSpPr>
              <a:spLocks noChangeShapeType="1"/>
            </p:cNvSpPr>
            <p:nvPr/>
          </p:nvSpPr>
          <p:spPr bwMode="auto">
            <a:xfrm flipH="1">
              <a:off x="864" y="1440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6" name="Line 6"/>
            <p:cNvSpPr>
              <a:spLocks noChangeShapeType="1"/>
            </p:cNvSpPr>
            <p:nvPr/>
          </p:nvSpPr>
          <p:spPr bwMode="auto">
            <a:xfrm flipH="1">
              <a:off x="672" y="177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7" name="Line 7"/>
            <p:cNvSpPr>
              <a:spLocks noChangeShapeType="1"/>
            </p:cNvSpPr>
            <p:nvPr/>
          </p:nvSpPr>
          <p:spPr bwMode="auto">
            <a:xfrm>
              <a:off x="864" y="177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8" name="Oval 8"/>
            <p:cNvSpPr>
              <a:spLocks noChangeArrowheads="1"/>
            </p:cNvSpPr>
            <p:nvPr/>
          </p:nvSpPr>
          <p:spPr bwMode="auto">
            <a:xfrm>
              <a:off x="816" y="172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79" name="Line 9"/>
            <p:cNvSpPr>
              <a:spLocks noChangeShapeType="1"/>
            </p:cNvSpPr>
            <p:nvPr/>
          </p:nvSpPr>
          <p:spPr bwMode="auto">
            <a:xfrm flipH="1">
              <a:off x="1920" y="177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0" name="Line 10"/>
            <p:cNvSpPr>
              <a:spLocks noChangeShapeType="1"/>
            </p:cNvSpPr>
            <p:nvPr/>
          </p:nvSpPr>
          <p:spPr bwMode="auto">
            <a:xfrm>
              <a:off x="2112" y="177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1" name="Oval 11"/>
            <p:cNvSpPr>
              <a:spLocks noChangeArrowheads="1"/>
            </p:cNvSpPr>
            <p:nvPr/>
          </p:nvSpPr>
          <p:spPr bwMode="auto">
            <a:xfrm>
              <a:off x="1008" y="220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82" name="Oval 12"/>
            <p:cNvSpPr>
              <a:spLocks noChangeArrowheads="1"/>
            </p:cNvSpPr>
            <p:nvPr/>
          </p:nvSpPr>
          <p:spPr bwMode="auto">
            <a:xfrm>
              <a:off x="2256" y="220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8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4" name="Line 14"/>
            <p:cNvSpPr>
              <a:spLocks noChangeShapeType="1"/>
            </p:cNvSpPr>
            <p:nvPr/>
          </p:nvSpPr>
          <p:spPr bwMode="auto">
            <a:xfrm>
              <a:off x="672" y="225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5" name="Oval 15"/>
            <p:cNvSpPr>
              <a:spLocks noChangeArrowheads="1"/>
            </p:cNvSpPr>
            <p:nvPr/>
          </p:nvSpPr>
          <p:spPr bwMode="auto">
            <a:xfrm>
              <a:off x="432" y="268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86" name="Oval 16"/>
            <p:cNvSpPr>
              <a:spLocks noChangeArrowheads="1"/>
            </p:cNvSpPr>
            <p:nvPr/>
          </p:nvSpPr>
          <p:spPr bwMode="auto">
            <a:xfrm>
              <a:off x="816" y="268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87" name="Oval 17"/>
            <p:cNvSpPr>
              <a:spLocks noChangeArrowheads="1"/>
            </p:cNvSpPr>
            <p:nvPr/>
          </p:nvSpPr>
          <p:spPr bwMode="auto">
            <a:xfrm>
              <a:off x="624" y="220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88" name="Line 18"/>
            <p:cNvSpPr>
              <a:spLocks noChangeShapeType="1"/>
            </p:cNvSpPr>
            <p:nvPr/>
          </p:nvSpPr>
          <p:spPr bwMode="auto">
            <a:xfrm flipH="1">
              <a:off x="1728" y="225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9" name="Line 19"/>
            <p:cNvSpPr>
              <a:spLocks noChangeShapeType="1"/>
            </p:cNvSpPr>
            <p:nvPr/>
          </p:nvSpPr>
          <p:spPr bwMode="auto">
            <a:xfrm>
              <a:off x="1920" y="225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0" name="Oval 20"/>
            <p:cNvSpPr>
              <a:spLocks noChangeArrowheads="1"/>
            </p:cNvSpPr>
            <p:nvPr/>
          </p:nvSpPr>
          <p:spPr bwMode="auto">
            <a:xfrm>
              <a:off x="1680" y="268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91" name="Oval 21"/>
            <p:cNvSpPr>
              <a:spLocks noChangeArrowheads="1"/>
            </p:cNvSpPr>
            <p:nvPr/>
          </p:nvSpPr>
          <p:spPr bwMode="auto">
            <a:xfrm>
              <a:off x="2064" y="268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92" name="Oval 22"/>
            <p:cNvSpPr>
              <a:spLocks noChangeArrowheads="1"/>
            </p:cNvSpPr>
            <p:nvPr/>
          </p:nvSpPr>
          <p:spPr bwMode="auto">
            <a:xfrm>
              <a:off x="1872" y="220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93" name="Line 23"/>
            <p:cNvSpPr>
              <a:spLocks noChangeShapeType="1"/>
            </p:cNvSpPr>
            <p:nvPr/>
          </p:nvSpPr>
          <p:spPr bwMode="auto">
            <a:xfrm>
              <a:off x="1488" y="1440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4" name="Oval 24"/>
            <p:cNvSpPr>
              <a:spLocks noChangeArrowheads="1"/>
            </p:cNvSpPr>
            <p:nvPr/>
          </p:nvSpPr>
          <p:spPr bwMode="auto">
            <a:xfrm>
              <a:off x="1440" y="1392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95" name="Oval 25"/>
            <p:cNvSpPr>
              <a:spLocks noChangeArrowheads="1"/>
            </p:cNvSpPr>
            <p:nvPr/>
          </p:nvSpPr>
          <p:spPr bwMode="auto">
            <a:xfrm>
              <a:off x="2064" y="172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96" name="Text Box 26"/>
            <p:cNvSpPr txBox="1">
              <a:spLocks noChangeArrowheads="1"/>
            </p:cNvSpPr>
            <p:nvPr/>
          </p:nvSpPr>
          <p:spPr bwMode="auto">
            <a:xfrm>
              <a:off x="1392" y="126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A</a:t>
              </a:r>
            </a:p>
          </p:txBody>
        </p:sp>
        <p:sp>
          <p:nvSpPr>
            <p:cNvPr id="61597" name="Text Box 27"/>
            <p:cNvSpPr txBox="1">
              <a:spLocks noChangeArrowheads="1"/>
            </p:cNvSpPr>
            <p:nvPr/>
          </p:nvSpPr>
          <p:spPr bwMode="auto">
            <a:xfrm>
              <a:off x="768" y="1597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B</a:t>
              </a:r>
            </a:p>
          </p:txBody>
        </p:sp>
        <p:sp>
          <p:nvSpPr>
            <p:cNvPr id="61598" name="Text Box 28"/>
            <p:cNvSpPr txBox="1">
              <a:spLocks noChangeArrowheads="1"/>
            </p:cNvSpPr>
            <p:nvPr/>
          </p:nvSpPr>
          <p:spPr bwMode="auto">
            <a:xfrm>
              <a:off x="2016" y="1597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G</a:t>
              </a:r>
            </a:p>
          </p:txBody>
        </p:sp>
        <p:sp>
          <p:nvSpPr>
            <p:cNvPr id="61599" name="Text Box 29"/>
            <p:cNvSpPr txBox="1">
              <a:spLocks noChangeArrowheads="1"/>
            </p:cNvSpPr>
            <p:nvPr/>
          </p:nvSpPr>
          <p:spPr bwMode="auto">
            <a:xfrm>
              <a:off x="576" y="2077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C</a:t>
              </a:r>
            </a:p>
          </p:txBody>
        </p:sp>
        <p:sp>
          <p:nvSpPr>
            <p:cNvPr id="61600" name="Text Box 30"/>
            <p:cNvSpPr txBox="1">
              <a:spLocks noChangeArrowheads="1"/>
            </p:cNvSpPr>
            <p:nvPr/>
          </p:nvSpPr>
          <p:spPr bwMode="auto">
            <a:xfrm>
              <a:off x="960" y="2077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D</a:t>
              </a:r>
            </a:p>
          </p:txBody>
        </p:sp>
        <p:sp>
          <p:nvSpPr>
            <p:cNvPr id="61601" name="Text Box 31"/>
            <p:cNvSpPr txBox="1">
              <a:spLocks noChangeArrowheads="1"/>
            </p:cNvSpPr>
            <p:nvPr/>
          </p:nvSpPr>
          <p:spPr bwMode="auto">
            <a:xfrm>
              <a:off x="384" y="2557"/>
              <a:ext cx="1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E</a:t>
              </a:r>
            </a:p>
          </p:txBody>
        </p:sp>
        <p:sp>
          <p:nvSpPr>
            <p:cNvPr id="61602" name="Text Box 32"/>
            <p:cNvSpPr txBox="1">
              <a:spLocks noChangeArrowheads="1"/>
            </p:cNvSpPr>
            <p:nvPr/>
          </p:nvSpPr>
          <p:spPr bwMode="auto">
            <a:xfrm>
              <a:off x="768" y="2557"/>
              <a:ext cx="1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F</a:t>
              </a:r>
            </a:p>
          </p:txBody>
        </p:sp>
        <p:sp>
          <p:nvSpPr>
            <p:cNvPr id="61603" name="Text Box 33"/>
            <p:cNvSpPr txBox="1">
              <a:spLocks noChangeArrowheads="1"/>
            </p:cNvSpPr>
            <p:nvPr/>
          </p:nvSpPr>
          <p:spPr bwMode="auto">
            <a:xfrm>
              <a:off x="1824" y="2077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H</a:t>
              </a:r>
            </a:p>
          </p:txBody>
        </p:sp>
        <p:sp>
          <p:nvSpPr>
            <p:cNvPr id="61604" name="Text Box 34"/>
            <p:cNvSpPr txBox="1">
              <a:spLocks noChangeArrowheads="1"/>
            </p:cNvSpPr>
            <p:nvPr/>
          </p:nvSpPr>
          <p:spPr bwMode="auto">
            <a:xfrm>
              <a:off x="1584" y="2557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J</a:t>
              </a:r>
            </a:p>
          </p:txBody>
        </p:sp>
        <p:sp>
          <p:nvSpPr>
            <p:cNvPr id="61605" name="Text Box 35"/>
            <p:cNvSpPr txBox="1">
              <a:spLocks noChangeArrowheads="1"/>
            </p:cNvSpPr>
            <p:nvPr/>
          </p:nvSpPr>
          <p:spPr bwMode="auto">
            <a:xfrm>
              <a:off x="2256" y="2077"/>
              <a:ext cx="13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I</a:t>
              </a:r>
            </a:p>
          </p:txBody>
        </p:sp>
        <p:sp>
          <p:nvSpPr>
            <p:cNvPr id="61606" name="Text Box 36"/>
            <p:cNvSpPr txBox="1">
              <a:spLocks noChangeArrowheads="1"/>
            </p:cNvSpPr>
            <p:nvPr/>
          </p:nvSpPr>
          <p:spPr bwMode="auto">
            <a:xfrm>
              <a:off x="2016" y="2557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K</a:t>
              </a:r>
            </a:p>
          </p:txBody>
        </p:sp>
        <p:sp>
          <p:nvSpPr>
            <p:cNvPr id="61607" name="Text Box 37"/>
            <p:cNvSpPr txBox="1">
              <a:spLocks noChangeArrowheads="1"/>
            </p:cNvSpPr>
            <p:nvPr/>
          </p:nvSpPr>
          <p:spPr bwMode="auto">
            <a:xfrm>
              <a:off x="1056" y="1344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0+12=12</a:t>
              </a:r>
            </a:p>
          </p:txBody>
        </p:sp>
        <p:sp>
          <p:nvSpPr>
            <p:cNvPr id="61608" name="Text Box 38"/>
            <p:cNvSpPr txBox="1">
              <a:spLocks noChangeArrowheads="1"/>
            </p:cNvSpPr>
            <p:nvPr/>
          </p:nvSpPr>
          <p:spPr bwMode="auto">
            <a:xfrm>
              <a:off x="384" y="1680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10+5=15</a:t>
              </a:r>
            </a:p>
          </p:txBody>
        </p:sp>
        <p:sp>
          <p:nvSpPr>
            <p:cNvPr id="61609" name="Text Box 39"/>
            <p:cNvSpPr txBox="1">
              <a:spLocks noChangeArrowheads="1"/>
            </p:cNvSpPr>
            <p:nvPr/>
          </p:nvSpPr>
          <p:spPr bwMode="auto">
            <a:xfrm>
              <a:off x="240" y="2160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20+5=25</a:t>
              </a:r>
            </a:p>
          </p:txBody>
        </p:sp>
        <p:sp>
          <p:nvSpPr>
            <p:cNvPr id="61610" name="Text Box 40"/>
            <p:cNvSpPr txBox="1">
              <a:spLocks noChangeArrowheads="1"/>
            </p:cNvSpPr>
            <p:nvPr/>
          </p:nvSpPr>
          <p:spPr bwMode="auto">
            <a:xfrm>
              <a:off x="144" y="2784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30+5=35</a:t>
              </a:r>
            </a:p>
          </p:txBody>
        </p:sp>
        <p:sp>
          <p:nvSpPr>
            <p:cNvPr id="61611" name="Text Box 41"/>
            <p:cNvSpPr txBox="1">
              <a:spLocks noChangeArrowheads="1"/>
            </p:cNvSpPr>
            <p:nvPr/>
          </p:nvSpPr>
          <p:spPr bwMode="auto">
            <a:xfrm>
              <a:off x="864" y="2304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20+0=20</a:t>
              </a:r>
            </a:p>
          </p:txBody>
        </p:sp>
        <p:sp>
          <p:nvSpPr>
            <p:cNvPr id="61612" name="Text Box 42"/>
            <p:cNvSpPr txBox="1">
              <a:spLocks noChangeArrowheads="1"/>
            </p:cNvSpPr>
            <p:nvPr/>
          </p:nvSpPr>
          <p:spPr bwMode="auto">
            <a:xfrm>
              <a:off x="720" y="2784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30+0=30</a:t>
              </a:r>
            </a:p>
          </p:txBody>
        </p:sp>
        <p:sp>
          <p:nvSpPr>
            <p:cNvPr id="61613" name="Text Box 43"/>
            <p:cNvSpPr txBox="1">
              <a:spLocks noChangeArrowheads="1"/>
            </p:cNvSpPr>
            <p:nvPr/>
          </p:nvSpPr>
          <p:spPr bwMode="auto">
            <a:xfrm>
              <a:off x="1680" y="1680"/>
              <a:ext cx="3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8+5=13</a:t>
              </a:r>
            </a:p>
          </p:txBody>
        </p:sp>
        <p:sp>
          <p:nvSpPr>
            <p:cNvPr id="61614" name="Text Box 44"/>
            <p:cNvSpPr txBox="1">
              <a:spLocks noChangeArrowheads="1"/>
            </p:cNvSpPr>
            <p:nvPr/>
          </p:nvSpPr>
          <p:spPr bwMode="auto">
            <a:xfrm>
              <a:off x="1488" y="2160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16+2=18</a:t>
              </a:r>
            </a:p>
          </p:txBody>
        </p:sp>
        <p:sp>
          <p:nvSpPr>
            <p:cNvPr id="61615" name="Text Box 45"/>
            <p:cNvSpPr txBox="1">
              <a:spLocks noChangeArrowheads="1"/>
            </p:cNvSpPr>
            <p:nvPr/>
          </p:nvSpPr>
          <p:spPr bwMode="auto">
            <a:xfrm>
              <a:off x="1440" y="2784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24+0=24</a:t>
              </a:r>
            </a:p>
          </p:txBody>
        </p:sp>
        <p:sp>
          <p:nvSpPr>
            <p:cNvPr id="61616" name="Text Box 46"/>
            <p:cNvSpPr txBox="1">
              <a:spLocks noChangeArrowheads="1"/>
            </p:cNvSpPr>
            <p:nvPr/>
          </p:nvSpPr>
          <p:spPr bwMode="auto">
            <a:xfrm>
              <a:off x="2016" y="2784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24+5=29</a:t>
              </a:r>
            </a:p>
          </p:txBody>
        </p:sp>
        <p:sp>
          <p:nvSpPr>
            <p:cNvPr id="61617" name="Text Box 47"/>
            <p:cNvSpPr txBox="1">
              <a:spLocks noChangeArrowheads="1"/>
            </p:cNvSpPr>
            <p:nvPr/>
          </p:nvSpPr>
          <p:spPr bwMode="auto">
            <a:xfrm>
              <a:off x="1056" y="1488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10</a:t>
              </a:r>
            </a:p>
          </p:txBody>
        </p:sp>
        <p:sp>
          <p:nvSpPr>
            <p:cNvPr id="61618" name="Text Box 48"/>
            <p:cNvSpPr txBox="1">
              <a:spLocks noChangeArrowheads="1"/>
            </p:cNvSpPr>
            <p:nvPr/>
          </p:nvSpPr>
          <p:spPr bwMode="auto">
            <a:xfrm>
              <a:off x="1728" y="1488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8</a:t>
              </a:r>
            </a:p>
          </p:txBody>
        </p:sp>
        <p:sp>
          <p:nvSpPr>
            <p:cNvPr id="61619" name="Text Box 49"/>
            <p:cNvSpPr txBox="1">
              <a:spLocks noChangeArrowheads="1"/>
            </p:cNvSpPr>
            <p:nvPr/>
          </p:nvSpPr>
          <p:spPr bwMode="auto">
            <a:xfrm>
              <a:off x="624" y="1920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10</a:t>
              </a:r>
            </a:p>
          </p:txBody>
        </p:sp>
        <p:sp>
          <p:nvSpPr>
            <p:cNvPr id="61620" name="Text Box 50"/>
            <p:cNvSpPr txBox="1">
              <a:spLocks noChangeArrowheads="1"/>
            </p:cNvSpPr>
            <p:nvPr/>
          </p:nvSpPr>
          <p:spPr bwMode="auto">
            <a:xfrm>
              <a:off x="912" y="1920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10</a:t>
              </a:r>
            </a:p>
          </p:txBody>
        </p:sp>
        <p:sp>
          <p:nvSpPr>
            <p:cNvPr id="61621" name="Text Box 51"/>
            <p:cNvSpPr txBox="1">
              <a:spLocks noChangeArrowheads="1"/>
            </p:cNvSpPr>
            <p:nvPr/>
          </p:nvSpPr>
          <p:spPr bwMode="auto">
            <a:xfrm>
              <a:off x="432" y="2400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10</a:t>
              </a:r>
            </a:p>
          </p:txBody>
        </p:sp>
        <p:sp>
          <p:nvSpPr>
            <p:cNvPr id="61622" name="Text Box 52"/>
            <p:cNvSpPr txBox="1">
              <a:spLocks noChangeArrowheads="1"/>
            </p:cNvSpPr>
            <p:nvPr/>
          </p:nvSpPr>
          <p:spPr bwMode="auto">
            <a:xfrm>
              <a:off x="720" y="2400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10</a:t>
              </a:r>
            </a:p>
          </p:txBody>
        </p:sp>
        <p:sp>
          <p:nvSpPr>
            <p:cNvPr id="61623" name="Text Box 53"/>
            <p:cNvSpPr txBox="1">
              <a:spLocks noChangeArrowheads="1"/>
            </p:cNvSpPr>
            <p:nvPr/>
          </p:nvSpPr>
          <p:spPr bwMode="auto">
            <a:xfrm>
              <a:off x="1872" y="192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8</a:t>
              </a:r>
            </a:p>
          </p:txBody>
        </p:sp>
        <p:sp>
          <p:nvSpPr>
            <p:cNvPr id="61624" name="Text Box 54"/>
            <p:cNvSpPr txBox="1">
              <a:spLocks noChangeArrowheads="1"/>
            </p:cNvSpPr>
            <p:nvPr/>
          </p:nvSpPr>
          <p:spPr bwMode="auto">
            <a:xfrm>
              <a:off x="2160" y="1920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16</a:t>
              </a:r>
            </a:p>
          </p:txBody>
        </p:sp>
        <p:sp>
          <p:nvSpPr>
            <p:cNvPr id="61625" name="Text Box 55"/>
            <p:cNvSpPr txBox="1">
              <a:spLocks noChangeArrowheads="1"/>
            </p:cNvSpPr>
            <p:nvPr/>
          </p:nvSpPr>
          <p:spPr bwMode="auto">
            <a:xfrm>
              <a:off x="1680" y="2448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8</a:t>
              </a:r>
            </a:p>
          </p:txBody>
        </p:sp>
        <p:sp>
          <p:nvSpPr>
            <p:cNvPr id="61626" name="Text Box 56"/>
            <p:cNvSpPr txBox="1">
              <a:spLocks noChangeArrowheads="1"/>
            </p:cNvSpPr>
            <p:nvPr/>
          </p:nvSpPr>
          <p:spPr bwMode="auto">
            <a:xfrm>
              <a:off x="2016" y="2448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8</a:t>
              </a:r>
            </a:p>
          </p:txBody>
        </p:sp>
        <p:sp>
          <p:nvSpPr>
            <p:cNvPr id="61627" name="Rectangle 57"/>
            <p:cNvSpPr>
              <a:spLocks noChangeArrowheads="1"/>
            </p:cNvSpPr>
            <p:nvPr/>
          </p:nvSpPr>
          <p:spPr bwMode="auto">
            <a:xfrm>
              <a:off x="768" y="264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628" name="Rectangle 58"/>
            <p:cNvSpPr>
              <a:spLocks noChangeArrowheads="1"/>
            </p:cNvSpPr>
            <p:nvPr/>
          </p:nvSpPr>
          <p:spPr bwMode="auto">
            <a:xfrm>
              <a:off x="2208" y="216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629" name="Rectangle 59"/>
            <p:cNvSpPr>
              <a:spLocks noChangeArrowheads="1"/>
            </p:cNvSpPr>
            <p:nvPr/>
          </p:nvSpPr>
          <p:spPr bwMode="auto">
            <a:xfrm>
              <a:off x="1632" y="264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630" name="Rectangle 60"/>
            <p:cNvSpPr>
              <a:spLocks noChangeArrowheads="1"/>
            </p:cNvSpPr>
            <p:nvPr/>
          </p:nvSpPr>
          <p:spPr bwMode="auto">
            <a:xfrm>
              <a:off x="960" y="216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</p:grpSp>
      <p:sp>
        <p:nvSpPr>
          <p:cNvPr id="61444" name="Text Box 155"/>
          <p:cNvSpPr txBox="1">
            <a:spLocks noChangeArrowheads="1"/>
          </p:cNvSpPr>
          <p:nvPr/>
        </p:nvSpPr>
        <p:spPr bwMode="auto">
          <a:xfrm>
            <a:off x="487363" y="2286000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g+h = f</a:t>
            </a:r>
          </a:p>
        </p:txBody>
      </p:sp>
      <p:sp>
        <p:nvSpPr>
          <p:cNvPr id="61445" name="Text Box 156"/>
          <p:cNvSpPr txBox="1">
            <a:spLocks noChangeArrowheads="1"/>
          </p:cNvSpPr>
          <p:nvPr/>
        </p:nvSpPr>
        <p:spPr bwMode="auto">
          <a:xfrm>
            <a:off x="381000" y="971550"/>
            <a:ext cx="351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  <a:latin typeface="Times New Roman" pitchFamily="18" charset="0"/>
              </a:rPr>
              <a:t>(Example with 3-node memory)</a:t>
            </a:r>
          </a:p>
        </p:txBody>
      </p:sp>
      <p:sp>
        <p:nvSpPr>
          <p:cNvPr id="61446" name="Text Box 172"/>
          <p:cNvSpPr txBox="1">
            <a:spLocks noChangeArrowheads="1"/>
          </p:cNvSpPr>
          <p:nvPr/>
        </p:nvSpPr>
        <p:spPr bwMode="auto">
          <a:xfrm>
            <a:off x="1219200" y="1462088"/>
            <a:ext cx="52181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Progress of SMA*.  Each node is labeled with its </a:t>
            </a:r>
            <a:r>
              <a:rPr lang="en-US" altLang="en-US" sz="1400" i="1">
                <a:latin typeface="Times New Roman" pitchFamily="18" charset="0"/>
              </a:rPr>
              <a:t>current</a:t>
            </a:r>
            <a:r>
              <a:rPr lang="en-US" altLang="en-US" sz="1400">
                <a:latin typeface="Times New Roman" pitchFamily="18" charset="0"/>
              </a:rPr>
              <a:t> </a:t>
            </a:r>
            <a:r>
              <a:rPr lang="en-US" altLang="en-US" sz="1400" i="1">
                <a:latin typeface="Times New Roman" pitchFamily="18" charset="0"/>
              </a:rPr>
              <a:t>f</a:t>
            </a:r>
            <a:r>
              <a:rPr lang="en-US" altLang="en-US" sz="1400">
                <a:latin typeface="Times New Roman" pitchFamily="18" charset="0"/>
              </a:rPr>
              <a:t>-cost.  Values in parentheses show the value of the best forgotten descendant.</a:t>
            </a:r>
          </a:p>
        </p:txBody>
      </p:sp>
      <p:sp>
        <p:nvSpPr>
          <p:cNvPr id="61447" name="Text Box 173"/>
          <p:cNvSpPr txBox="1">
            <a:spLocks noChangeArrowheads="1"/>
          </p:cNvSpPr>
          <p:nvPr/>
        </p:nvSpPr>
        <p:spPr bwMode="auto">
          <a:xfrm>
            <a:off x="228600" y="6491288"/>
            <a:ext cx="891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4F81BD"/>
                </a:solidFill>
                <a:latin typeface="Times New Roman" pitchFamily="18" charset="0"/>
              </a:rPr>
              <a:t>Algorithm can tell you when best solution found within memory constraint is optimal or not.</a:t>
            </a:r>
          </a:p>
        </p:txBody>
      </p:sp>
      <p:sp>
        <p:nvSpPr>
          <p:cNvPr id="61448" name="Rectangle 174"/>
          <p:cNvSpPr>
            <a:spLocks noChangeArrowheads="1"/>
          </p:cNvSpPr>
          <p:nvPr/>
        </p:nvSpPr>
        <p:spPr bwMode="auto">
          <a:xfrm>
            <a:off x="2054225" y="2324100"/>
            <a:ext cx="134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MS Gothic" pitchFamily="49" charset="-128"/>
                <a:ea typeface="MS Gothic" pitchFamily="49" charset="-128"/>
                <a:sym typeface="Symbol" pitchFamily="18" charset="2"/>
              </a:rPr>
              <a:t>☐</a:t>
            </a:r>
            <a:r>
              <a:rPr lang="en-US" altLang="en-US" sz="2400">
                <a:latin typeface="Times New Roman" pitchFamily="18" charset="0"/>
                <a:ea typeface="MS Gothic" pitchFamily="49" charset="-128"/>
                <a:sym typeface="Symbol" pitchFamily="18" charset="2"/>
              </a:rPr>
              <a:t> = goal</a:t>
            </a:r>
          </a:p>
        </p:txBody>
      </p:sp>
      <p:sp>
        <p:nvSpPr>
          <p:cNvPr id="61449" name="Rectangle 175"/>
          <p:cNvSpPr>
            <a:spLocks noChangeArrowheads="1"/>
          </p:cNvSpPr>
          <p:nvPr/>
        </p:nvSpPr>
        <p:spPr bwMode="auto">
          <a:xfrm>
            <a:off x="1295400" y="2071688"/>
            <a:ext cx="110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Search space</a:t>
            </a:r>
          </a:p>
        </p:txBody>
      </p:sp>
      <p:sp>
        <p:nvSpPr>
          <p:cNvPr id="110601" name="Line 177"/>
          <p:cNvSpPr>
            <a:spLocks noChangeShapeType="1"/>
          </p:cNvSpPr>
          <p:nvPr/>
        </p:nvSpPr>
        <p:spPr bwMode="auto">
          <a:xfrm>
            <a:off x="6781800" y="1766888"/>
            <a:ext cx="1600200" cy="2362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720" name="Text Box 178"/>
          <p:cNvSpPr txBox="1">
            <a:spLocks noChangeArrowheads="1"/>
          </p:cNvSpPr>
          <p:nvPr/>
        </p:nvSpPr>
        <p:spPr bwMode="auto">
          <a:xfrm>
            <a:off x="6324600" y="1004888"/>
            <a:ext cx="2195513" cy="738187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C0504D"/>
                </a:solidFill>
                <a:latin typeface="Tahoma" pitchFamily="34" charset="0"/>
              </a:rPr>
              <a:t>maximal depth is 3, since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C0504D"/>
                </a:solidFill>
                <a:latin typeface="Tahoma" pitchFamily="34" charset="0"/>
              </a:rPr>
              <a:t>memory limit is 3. This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C0504D"/>
                </a:solidFill>
                <a:latin typeface="Tahoma" pitchFamily="34" charset="0"/>
              </a:rPr>
              <a:t>branch is now useless.  </a:t>
            </a:r>
          </a:p>
        </p:txBody>
      </p:sp>
      <p:sp>
        <p:nvSpPr>
          <p:cNvPr id="110603" name="Text Box 181"/>
          <p:cNvSpPr txBox="1">
            <a:spLocks noChangeArrowheads="1"/>
          </p:cNvSpPr>
          <p:nvPr/>
        </p:nvSpPr>
        <p:spPr bwMode="auto">
          <a:xfrm>
            <a:off x="7146925" y="1849438"/>
            <a:ext cx="1735138" cy="304800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C0504D"/>
                </a:solidFill>
                <a:latin typeface="Tahoma" pitchFamily="34" charset="0"/>
              </a:rPr>
              <a:t>best forgotten node</a:t>
            </a:r>
          </a:p>
        </p:txBody>
      </p:sp>
      <p:grpSp>
        <p:nvGrpSpPr>
          <p:cNvPr id="61453" name="Group 61"/>
          <p:cNvGrpSpPr>
            <a:grpSpLocks/>
          </p:cNvGrpSpPr>
          <p:nvPr/>
        </p:nvGrpSpPr>
        <p:grpSpPr bwMode="auto">
          <a:xfrm>
            <a:off x="4114800" y="2614613"/>
            <a:ext cx="1143000" cy="1828800"/>
            <a:chOff x="2544" y="864"/>
            <a:chExt cx="720" cy="1152"/>
          </a:xfrm>
        </p:grpSpPr>
        <p:sp>
          <p:nvSpPr>
            <p:cNvPr id="61570" name="Rectangle 62"/>
            <p:cNvSpPr>
              <a:spLocks noChangeArrowheads="1"/>
            </p:cNvSpPr>
            <p:nvPr/>
          </p:nvSpPr>
          <p:spPr bwMode="auto">
            <a:xfrm>
              <a:off x="2544" y="864"/>
              <a:ext cx="720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71" name="Text Box 63"/>
            <p:cNvSpPr txBox="1">
              <a:spLocks noChangeArrowheads="1"/>
            </p:cNvSpPr>
            <p:nvPr/>
          </p:nvSpPr>
          <p:spPr bwMode="auto">
            <a:xfrm>
              <a:off x="2544" y="864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Arial" pitchFamily="34" charset="0"/>
              </a:endParaRPr>
            </a:p>
          </p:txBody>
        </p:sp>
        <p:sp>
          <p:nvSpPr>
            <p:cNvPr id="61572" name="Oval 64"/>
            <p:cNvSpPr>
              <a:spLocks noChangeArrowheads="1"/>
            </p:cNvSpPr>
            <p:nvPr/>
          </p:nvSpPr>
          <p:spPr bwMode="auto">
            <a:xfrm>
              <a:off x="2880" y="124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73" name="Text Box 65"/>
            <p:cNvSpPr txBox="1">
              <a:spLocks noChangeArrowheads="1"/>
            </p:cNvSpPr>
            <p:nvPr/>
          </p:nvSpPr>
          <p:spPr bwMode="auto">
            <a:xfrm>
              <a:off x="2832" y="1117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A</a:t>
              </a:r>
            </a:p>
          </p:txBody>
        </p:sp>
        <p:sp>
          <p:nvSpPr>
            <p:cNvPr id="61574" name="Text Box 66"/>
            <p:cNvSpPr txBox="1">
              <a:spLocks noChangeArrowheads="1"/>
            </p:cNvSpPr>
            <p:nvPr/>
          </p:nvSpPr>
          <p:spPr bwMode="auto">
            <a:xfrm>
              <a:off x="2688" y="1200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12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81600" y="2614613"/>
            <a:ext cx="1371600" cy="1828800"/>
            <a:chOff x="5181600" y="2614613"/>
            <a:chExt cx="1371600" cy="1828800"/>
          </a:xfrm>
        </p:grpSpPr>
        <p:sp>
          <p:nvSpPr>
            <p:cNvPr id="61560" name="Rectangle 67"/>
            <p:cNvSpPr>
              <a:spLocks noChangeArrowheads="1"/>
            </p:cNvSpPr>
            <p:nvPr/>
          </p:nvSpPr>
          <p:spPr bwMode="auto">
            <a:xfrm>
              <a:off x="5410200" y="2614613"/>
              <a:ext cx="1143000" cy="1828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61" name="Text Box 68"/>
            <p:cNvSpPr txBox="1">
              <a:spLocks noChangeArrowheads="1"/>
            </p:cNvSpPr>
            <p:nvPr/>
          </p:nvSpPr>
          <p:spPr bwMode="auto">
            <a:xfrm>
              <a:off x="5410200" y="2614613"/>
              <a:ext cx="184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Arial" pitchFamily="34" charset="0"/>
              </a:endParaRPr>
            </a:p>
          </p:txBody>
        </p:sp>
        <p:sp>
          <p:nvSpPr>
            <p:cNvPr id="61562" name="Line 69"/>
            <p:cNvSpPr>
              <a:spLocks noChangeShapeType="1"/>
            </p:cNvSpPr>
            <p:nvPr/>
          </p:nvSpPr>
          <p:spPr bwMode="auto">
            <a:xfrm flipH="1">
              <a:off x="5791200" y="3300413"/>
              <a:ext cx="304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3" name="Oval 70"/>
            <p:cNvSpPr>
              <a:spLocks noChangeArrowheads="1"/>
            </p:cNvSpPr>
            <p:nvPr/>
          </p:nvSpPr>
          <p:spPr bwMode="auto">
            <a:xfrm>
              <a:off x="6019800" y="3224213"/>
              <a:ext cx="152400" cy="15240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64" name="Oval 71"/>
            <p:cNvSpPr>
              <a:spLocks noChangeArrowheads="1"/>
            </p:cNvSpPr>
            <p:nvPr/>
          </p:nvSpPr>
          <p:spPr bwMode="auto">
            <a:xfrm>
              <a:off x="5715000" y="3986213"/>
              <a:ext cx="152400" cy="15240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65" name="Text Box 72"/>
            <p:cNvSpPr txBox="1">
              <a:spLocks noChangeArrowheads="1"/>
            </p:cNvSpPr>
            <p:nvPr/>
          </p:nvSpPr>
          <p:spPr bwMode="auto">
            <a:xfrm>
              <a:off x="5943600" y="3016250"/>
              <a:ext cx="2762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A</a:t>
              </a:r>
            </a:p>
          </p:txBody>
        </p:sp>
        <p:sp>
          <p:nvSpPr>
            <p:cNvPr id="61566" name="Text Box 73"/>
            <p:cNvSpPr txBox="1">
              <a:spLocks noChangeArrowheads="1"/>
            </p:cNvSpPr>
            <p:nvPr/>
          </p:nvSpPr>
          <p:spPr bwMode="auto">
            <a:xfrm>
              <a:off x="5638800" y="3778250"/>
              <a:ext cx="2762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B</a:t>
              </a:r>
            </a:p>
          </p:txBody>
        </p:sp>
        <p:sp>
          <p:nvSpPr>
            <p:cNvPr id="61567" name="Text Box 74"/>
            <p:cNvSpPr txBox="1">
              <a:spLocks noChangeArrowheads="1"/>
            </p:cNvSpPr>
            <p:nvPr/>
          </p:nvSpPr>
          <p:spPr bwMode="auto">
            <a:xfrm>
              <a:off x="5715000" y="3168650"/>
              <a:ext cx="323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12</a:t>
              </a:r>
            </a:p>
          </p:txBody>
        </p:sp>
        <p:sp>
          <p:nvSpPr>
            <p:cNvPr id="61568" name="Text Box 75"/>
            <p:cNvSpPr txBox="1">
              <a:spLocks noChangeArrowheads="1"/>
            </p:cNvSpPr>
            <p:nvPr/>
          </p:nvSpPr>
          <p:spPr bwMode="auto">
            <a:xfrm>
              <a:off x="5410200" y="3910013"/>
              <a:ext cx="323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15</a:t>
              </a:r>
            </a:p>
          </p:txBody>
        </p:sp>
        <p:sp>
          <p:nvSpPr>
            <p:cNvPr id="61569" name="Line 76"/>
            <p:cNvSpPr>
              <a:spLocks noChangeShapeType="1"/>
            </p:cNvSpPr>
            <p:nvPr/>
          </p:nvSpPr>
          <p:spPr bwMode="auto">
            <a:xfrm>
              <a:off x="5181600" y="3529013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477000" y="2614613"/>
            <a:ext cx="1371600" cy="1828800"/>
            <a:chOff x="6477000" y="2614613"/>
            <a:chExt cx="1371600" cy="1828800"/>
          </a:xfrm>
        </p:grpSpPr>
        <p:sp>
          <p:nvSpPr>
            <p:cNvPr id="61545" name="Line 77"/>
            <p:cNvSpPr>
              <a:spLocks noChangeShapeType="1"/>
            </p:cNvSpPr>
            <p:nvPr/>
          </p:nvSpPr>
          <p:spPr bwMode="auto">
            <a:xfrm>
              <a:off x="6477000" y="3529013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46" name="Group 78"/>
            <p:cNvGrpSpPr>
              <a:grpSpLocks/>
            </p:cNvGrpSpPr>
            <p:nvPr/>
          </p:nvGrpSpPr>
          <p:grpSpPr bwMode="auto">
            <a:xfrm>
              <a:off x="6705600" y="2614613"/>
              <a:ext cx="1143000" cy="1828800"/>
              <a:chOff x="4176" y="864"/>
              <a:chExt cx="720" cy="1152"/>
            </a:xfrm>
          </p:grpSpPr>
          <p:sp>
            <p:nvSpPr>
              <p:cNvPr id="61547" name="Rectangle 79"/>
              <p:cNvSpPr>
                <a:spLocks noChangeArrowheads="1"/>
              </p:cNvSpPr>
              <p:nvPr/>
            </p:nvSpPr>
            <p:spPr bwMode="auto">
              <a:xfrm>
                <a:off x="4176" y="864"/>
                <a:ext cx="720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48" name="Text Box 80"/>
              <p:cNvSpPr txBox="1">
                <a:spLocks noChangeArrowheads="1"/>
              </p:cNvSpPr>
              <p:nvPr/>
            </p:nvSpPr>
            <p:spPr bwMode="auto">
              <a:xfrm>
                <a:off x="4176" y="864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Arial" pitchFamily="34" charset="0"/>
                </a:endParaRPr>
              </a:p>
            </p:txBody>
          </p:sp>
          <p:sp>
            <p:nvSpPr>
              <p:cNvPr id="61549" name="Line 81"/>
              <p:cNvSpPr>
                <a:spLocks noChangeShapeType="1"/>
              </p:cNvSpPr>
              <p:nvPr/>
            </p:nvSpPr>
            <p:spPr bwMode="auto">
              <a:xfrm flipH="1">
                <a:off x="4320" y="1331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0" name="Line 82"/>
              <p:cNvSpPr>
                <a:spLocks noChangeShapeType="1"/>
              </p:cNvSpPr>
              <p:nvPr/>
            </p:nvSpPr>
            <p:spPr bwMode="auto">
              <a:xfrm>
                <a:off x="4512" y="1331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1" name="Oval 83"/>
              <p:cNvSpPr>
                <a:spLocks noChangeArrowheads="1"/>
              </p:cNvSpPr>
              <p:nvPr/>
            </p:nvSpPr>
            <p:spPr bwMode="auto">
              <a:xfrm>
                <a:off x="4464" y="1283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52" name="Oval 84"/>
              <p:cNvSpPr>
                <a:spLocks noChangeArrowheads="1"/>
              </p:cNvSpPr>
              <p:nvPr/>
            </p:nvSpPr>
            <p:spPr bwMode="auto">
              <a:xfrm>
                <a:off x="4656" y="1763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53" name="Oval 85"/>
              <p:cNvSpPr>
                <a:spLocks noChangeArrowheads="1"/>
              </p:cNvSpPr>
              <p:nvPr/>
            </p:nvSpPr>
            <p:spPr bwMode="auto">
              <a:xfrm>
                <a:off x="4272" y="1763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54" name="Text Box 86"/>
              <p:cNvSpPr txBox="1">
                <a:spLocks noChangeArrowheads="1"/>
              </p:cNvSpPr>
              <p:nvPr/>
            </p:nvSpPr>
            <p:spPr bwMode="auto">
              <a:xfrm>
                <a:off x="4416" y="1152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61555" name="Text Box 87"/>
              <p:cNvSpPr txBox="1">
                <a:spLocks noChangeArrowheads="1"/>
              </p:cNvSpPr>
              <p:nvPr/>
            </p:nvSpPr>
            <p:spPr bwMode="auto">
              <a:xfrm>
                <a:off x="4224" y="1632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61556" name="Text Box 88"/>
              <p:cNvSpPr txBox="1">
                <a:spLocks noChangeArrowheads="1"/>
              </p:cNvSpPr>
              <p:nvPr/>
            </p:nvSpPr>
            <p:spPr bwMode="auto">
              <a:xfrm>
                <a:off x="4608" y="1632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G</a:t>
                </a:r>
              </a:p>
            </p:txBody>
          </p:sp>
          <p:sp>
            <p:nvSpPr>
              <p:cNvPr id="61557" name="Text Box 89"/>
              <p:cNvSpPr txBox="1">
                <a:spLocks noChangeArrowheads="1"/>
              </p:cNvSpPr>
              <p:nvPr/>
            </p:nvSpPr>
            <p:spPr bwMode="auto">
              <a:xfrm>
                <a:off x="4320" y="1248"/>
                <a:ext cx="20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13</a:t>
                </a:r>
              </a:p>
            </p:txBody>
          </p:sp>
          <p:sp>
            <p:nvSpPr>
              <p:cNvPr id="61558" name="Text Box 90"/>
              <p:cNvSpPr txBox="1">
                <a:spLocks noChangeArrowheads="1"/>
              </p:cNvSpPr>
              <p:nvPr/>
            </p:nvSpPr>
            <p:spPr bwMode="auto">
              <a:xfrm>
                <a:off x="4224" y="1824"/>
                <a:ext cx="20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15</a:t>
                </a:r>
              </a:p>
            </p:txBody>
          </p:sp>
          <p:sp>
            <p:nvSpPr>
              <p:cNvPr id="61559" name="Text Box 91"/>
              <p:cNvSpPr txBox="1">
                <a:spLocks noChangeArrowheads="1"/>
              </p:cNvSpPr>
              <p:nvPr/>
            </p:nvSpPr>
            <p:spPr bwMode="auto">
              <a:xfrm>
                <a:off x="4608" y="1824"/>
                <a:ext cx="20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13</a:t>
                </a:r>
              </a:p>
            </p:txBody>
          </p:sp>
        </p:grp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077200" y="3584575"/>
            <a:ext cx="685800" cy="890588"/>
            <a:chOff x="8077200" y="3584575"/>
            <a:chExt cx="685800" cy="890588"/>
          </a:xfrm>
        </p:grpSpPr>
        <p:sp>
          <p:nvSpPr>
            <p:cNvPr id="61539" name="Line 96"/>
            <p:cNvSpPr>
              <a:spLocks noChangeShapeType="1"/>
            </p:cNvSpPr>
            <p:nvPr/>
          </p:nvSpPr>
          <p:spPr bwMode="auto">
            <a:xfrm flipH="1">
              <a:off x="8458200" y="3584575"/>
              <a:ext cx="304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0" name="Oval 97"/>
            <p:cNvSpPr>
              <a:spLocks noChangeArrowheads="1"/>
            </p:cNvSpPr>
            <p:nvPr/>
          </p:nvSpPr>
          <p:spPr bwMode="auto">
            <a:xfrm>
              <a:off x="8382000" y="4270375"/>
              <a:ext cx="152400" cy="15240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41" name="Text Box 98"/>
            <p:cNvSpPr txBox="1">
              <a:spLocks noChangeArrowheads="1"/>
            </p:cNvSpPr>
            <p:nvPr/>
          </p:nvSpPr>
          <p:spPr bwMode="auto">
            <a:xfrm>
              <a:off x="8305800" y="4062413"/>
              <a:ext cx="2762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H</a:t>
              </a:r>
            </a:p>
          </p:txBody>
        </p:sp>
        <p:sp>
          <p:nvSpPr>
            <p:cNvPr id="61542" name="Text Box 100"/>
            <p:cNvSpPr txBox="1">
              <a:spLocks noChangeArrowheads="1"/>
            </p:cNvSpPr>
            <p:nvPr/>
          </p:nvSpPr>
          <p:spPr bwMode="auto">
            <a:xfrm>
              <a:off x="8077200" y="4138613"/>
              <a:ext cx="328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  <a:sym typeface="Symbol" pitchFamily="18" charset="2"/>
                </a:rPr>
                <a:t></a:t>
              </a:r>
              <a:endParaRPr lang="en-US" altLang="en-US" sz="1600">
                <a:latin typeface="Arial" pitchFamily="34" charset="0"/>
              </a:endParaRPr>
            </a:p>
          </p:txBody>
        </p:sp>
        <p:sp>
          <p:nvSpPr>
            <p:cNvPr id="61543" name="Text Box 106"/>
            <p:cNvSpPr txBox="1">
              <a:spLocks noChangeArrowheads="1"/>
            </p:cNvSpPr>
            <p:nvPr/>
          </p:nvSpPr>
          <p:spPr bwMode="auto">
            <a:xfrm>
              <a:off x="8077200" y="4062413"/>
              <a:ext cx="323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18</a:t>
              </a:r>
            </a:p>
          </p:txBody>
        </p:sp>
        <p:sp>
          <p:nvSpPr>
            <p:cNvPr id="61544" name="Line 107"/>
            <p:cNvSpPr>
              <a:spLocks noChangeShapeType="1"/>
            </p:cNvSpPr>
            <p:nvPr/>
          </p:nvSpPr>
          <p:spPr bwMode="auto">
            <a:xfrm flipH="1">
              <a:off x="8153400" y="4138613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772400" y="2614613"/>
            <a:ext cx="1371600" cy="1828800"/>
            <a:chOff x="7772400" y="2614613"/>
            <a:chExt cx="1371600" cy="1828800"/>
          </a:xfrm>
        </p:grpSpPr>
        <p:sp>
          <p:nvSpPr>
            <p:cNvPr id="61529" name="Line 92"/>
            <p:cNvSpPr>
              <a:spLocks noChangeShapeType="1"/>
            </p:cNvSpPr>
            <p:nvPr/>
          </p:nvSpPr>
          <p:spPr bwMode="auto">
            <a:xfrm>
              <a:off x="7772400" y="3529013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Rectangle 94"/>
            <p:cNvSpPr>
              <a:spLocks noChangeArrowheads="1"/>
            </p:cNvSpPr>
            <p:nvPr/>
          </p:nvSpPr>
          <p:spPr bwMode="auto">
            <a:xfrm>
              <a:off x="8001000" y="2614613"/>
              <a:ext cx="1143000" cy="1828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31" name="Text Box 95"/>
            <p:cNvSpPr txBox="1">
              <a:spLocks noChangeArrowheads="1"/>
            </p:cNvSpPr>
            <p:nvPr/>
          </p:nvSpPr>
          <p:spPr bwMode="auto">
            <a:xfrm>
              <a:off x="8001000" y="2614613"/>
              <a:ext cx="184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Arial" pitchFamily="34" charset="0"/>
              </a:endParaRPr>
            </a:p>
          </p:txBody>
        </p:sp>
        <p:sp>
          <p:nvSpPr>
            <p:cNvPr id="61532" name="Text Box 99"/>
            <p:cNvSpPr txBox="1">
              <a:spLocks noChangeArrowheads="1"/>
            </p:cNvSpPr>
            <p:nvPr/>
          </p:nvSpPr>
          <p:spPr bwMode="auto">
            <a:xfrm>
              <a:off x="8382000" y="3452813"/>
              <a:ext cx="323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13</a:t>
              </a:r>
            </a:p>
          </p:txBody>
        </p:sp>
        <p:sp>
          <p:nvSpPr>
            <p:cNvPr id="61533" name="Line 101"/>
            <p:cNvSpPr>
              <a:spLocks noChangeShapeType="1"/>
            </p:cNvSpPr>
            <p:nvPr/>
          </p:nvSpPr>
          <p:spPr bwMode="auto">
            <a:xfrm>
              <a:off x="8458200" y="2843213"/>
              <a:ext cx="304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Oval 102"/>
            <p:cNvSpPr>
              <a:spLocks noChangeArrowheads="1"/>
            </p:cNvSpPr>
            <p:nvPr/>
          </p:nvSpPr>
          <p:spPr bwMode="auto">
            <a:xfrm>
              <a:off x="8382000" y="2767013"/>
              <a:ext cx="152400" cy="15240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35" name="Oval 103"/>
            <p:cNvSpPr>
              <a:spLocks noChangeArrowheads="1"/>
            </p:cNvSpPr>
            <p:nvPr/>
          </p:nvSpPr>
          <p:spPr bwMode="auto">
            <a:xfrm>
              <a:off x="8686800" y="3508375"/>
              <a:ext cx="152400" cy="15240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61536" name="Text Box 104"/>
            <p:cNvSpPr txBox="1">
              <a:spLocks noChangeArrowheads="1"/>
            </p:cNvSpPr>
            <p:nvPr/>
          </p:nvSpPr>
          <p:spPr bwMode="auto">
            <a:xfrm>
              <a:off x="8382000" y="2614613"/>
              <a:ext cx="2762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A</a:t>
              </a:r>
            </a:p>
          </p:txBody>
        </p:sp>
        <p:sp>
          <p:nvSpPr>
            <p:cNvPr id="61537" name="Text Box 105"/>
            <p:cNvSpPr txBox="1">
              <a:spLocks noChangeArrowheads="1"/>
            </p:cNvSpPr>
            <p:nvPr/>
          </p:nvSpPr>
          <p:spPr bwMode="auto">
            <a:xfrm>
              <a:off x="8686800" y="3300413"/>
              <a:ext cx="2825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latin typeface="Arial" pitchFamily="34" charset="0"/>
                </a:rPr>
                <a:t>G</a:t>
              </a:r>
            </a:p>
          </p:txBody>
        </p:sp>
        <p:sp>
          <p:nvSpPr>
            <p:cNvPr id="61538" name="Text Box 108"/>
            <p:cNvSpPr txBox="1">
              <a:spLocks noChangeArrowheads="1"/>
            </p:cNvSpPr>
            <p:nvPr/>
          </p:nvSpPr>
          <p:spPr bwMode="auto">
            <a:xfrm>
              <a:off x="8458200" y="2767013"/>
              <a:ext cx="533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itchFamily="34" charset="0"/>
                </a:rPr>
                <a:t>13[15]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181600" y="4651375"/>
            <a:ext cx="1371600" cy="1828800"/>
            <a:chOff x="5181600" y="4651375"/>
            <a:chExt cx="1371600" cy="1828800"/>
          </a:xfrm>
        </p:grpSpPr>
        <p:sp>
          <p:nvSpPr>
            <p:cNvPr id="61514" name="Line 93"/>
            <p:cNvSpPr>
              <a:spLocks noChangeShapeType="1"/>
            </p:cNvSpPr>
            <p:nvPr/>
          </p:nvSpPr>
          <p:spPr bwMode="auto">
            <a:xfrm>
              <a:off x="5181600" y="548957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15" name="Group 123"/>
            <p:cNvGrpSpPr>
              <a:grpSpLocks/>
            </p:cNvGrpSpPr>
            <p:nvPr/>
          </p:nvGrpSpPr>
          <p:grpSpPr bwMode="auto">
            <a:xfrm>
              <a:off x="5410200" y="4651375"/>
              <a:ext cx="1143000" cy="1828800"/>
              <a:chOff x="3360" y="2112"/>
              <a:chExt cx="720" cy="1152"/>
            </a:xfrm>
          </p:grpSpPr>
          <p:sp>
            <p:nvSpPr>
              <p:cNvPr id="61516" name="Rectangle 124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720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17" name="Text Box 125"/>
              <p:cNvSpPr txBox="1">
                <a:spLocks noChangeArrowheads="1"/>
              </p:cNvSpPr>
              <p:nvPr/>
            </p:nvSpPr>
            <p:spPr bwMode="auto">
              <a:xfrm>
                <a:off x="3360" y="2112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Arial" pitchFamily="34" charset="0"/>
                </a:endParaRPr>
              </a:p>
            </p:txBody>
          </p:sp>
          <p:sp>
            <p:nvSpPr>
              <p:cNvPr id="61518" name="Line 126"/>
              <p:cNvSpPr>
                <a:spLocks noChangeShapeType="1"/>
              </p:cNvSpPr>
              <p:nvPr/>
            </p:nvSpPr>
            <p:spPr bwMode="auto">
              <a:xfrm flipH="1">
                <a:off x="3552" y="2531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9" name="Line 127"/>
              <p:cNvSpPr>
                <a:spLocks noChangeShapeType="1"/>
              </p:cNvSpPr>
              <p:nvPr/>
            </p:nvSpPr>
            <p:spPr bwMode="auto">
              <a:xfrm>
                <a:off x="3744" y="2531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0" name="Oval 128"/>
              <p:cNvSpPr>
                <a:spLocks noChangeArrowheads="1"/>
              </p:cNvSpPr>
              <p:nvPr/>
            </p:nvSpPr>
            <p:spPr bwMode="auto">
              <a:xfrm>
                <a:off x="3696" y="2483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21" name="Oval 129"/>
              <p:cNvSpPr>
                <a:spLocks noChangeArrowheads="1"/>
              </p:cNvSpPr>
              <p:nvPr/>
            </p:nvSpPr>
            <p:spPr bwMode="auto">
              <a:xfrm>
                <a:off x="3888" y="2963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22" name="Oval 130"/>
              <p:cNvSpPr>
                <a:spLocks noChangeArrowheads="1"/>
              </p:cNvSpPr>
              <p:nvPr/>
            </p:nvSpPr>
            <p:spPr bwMode="auto">
              <a:xfrm>
                <a:off x="3504" y="2963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23" name="Text Box 131"/>
              <p:cNvSpPr txBox="1">
                <a:spLocks noChangeArrowheads="1"/>
              </p:cNvSpPr>
              <p:nvPr/>
            </p:nvSpPr>
            <p:spPr bwMode="auto">
              <a:xfrm>
                <a:off x="3648" y="2352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61524" name="Text Box 132"/>
              <p:cNvSpPr txBox="1">
                <a:spLocks noChangeArrowheads="1"/>
              </p:cNvSpPr>
              <p:nvPr/>
            </p:nvSpPr>
            <p:spPr bwMode="auto">
              <a:xfrm>
                <a:off x="3456" y="2832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61525" name="Text Box 133"/>
              <p:cNvSpPr txBox="1">
                <a:spLocks noChangeArrowheads="1"/>
              </p:cNvSpPr>
              <p:nvPr/>
            </p:nvSpPr>
            <p:spPr bwMode="auto">
              <a:xfrm>
                <a:off x="3840" y="2832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G</a:t>
                </a:r>
              </a:p>
            </p:txBody>
          </p:sp>
          <p:sp>
            <p:nvSpPr>
              <p:cNvPr id="61526" name="Text Box 134"/>
              <p:cNvSpPr txBox="1">
                <a:spLocks noChangeArrowheads="1"/>
              </p:cNvSpPr>
              <p:nvPr/>
            </p:nvSpPr>
            <p:spPr bwMode="auto">
              <a:xfrm>
                <a:off x="3504" y="2448"/>
                <a:ext cx="20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15</a:t>
                </a:r>
              </a:p>
            </p:txBody>
          </p:sp>
          <p:sp>
            <p:nvSpPr>
              <p:cNvPr id="61527" name="Text Box 135"/>
              <p:cNvSpPr txBox="1">
                <a:spLocks noChangeArrowheads="1"/>
              </p:cNvSpPr>
              <p:nvPr/>
            </p:nvSpPr>
            <p:spPr bwMode="auto">
              <a:xfrm>
                <a:off x="3456" y="3024"/>
                <a:ext cx="20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15</a:t>
                </a:r>
              </a:p>
            </p:txBody>
          </p:sp>
          <p:sp>
            <p:nvSpPr>
              <p:cNvPr id="61528" name="Text Box 136"/>
              <p:cNvSpPr txBox="1">
                <a:spLocks noChangeArrowheads="1"/>
              </p:cNvSpPr>
              <p:nvPr/>
            </p:nvSpPr>
            <p:spPr bwMode="auto">
              <a:xfrm>
                <a:off x="3840" y="3024"/>
                <a:ext cx="20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24</a:t>
                </a:r>
              </a:p>
            </p:txBody>
          </p:sp>
        </p:grp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77000" y="4651375"/>
            <a:ext cx="1371600" cy="1860550"/>
            <a:chOff x="6477000" y="4651375"/>
            <a:chExt cx="1371600" cy="1860550"/>
          </a:xfrm>
        </p:grpSpPr>
        <p:sp>
          <p:nvSpPr>
            <p:cNvPr id="61497" name="Line 137"/>
            <p:cNvSpPr>
              <a:spLocks noChangeShapeType="1"/>
            </p:cNvSpPr>
            <p:nvPr/>
          </p:nvSpPr>
          <p:spPr bwMode="auto">
            <a:xfrm>
              <a:off x="6477000" y="548957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Text Box 138"/>
            <p:cNvSpPr txBox="1">
              <a:spLocks noChangeArrowheads="1"/>
            </p:cNvSpPr>
            <p:nvPr/>
          </p:nvSpPr>
          <p:spPr bwMode="auto">
            <a:xfrm>
              <a:off x="7162800" y="6175375"/>
              <a:ext cx="328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  <a:sym typeface="Symbol" pitchFamily="18" charset="2"/>
                </a:rPr>
                <a:t></a:t>
              </a:r>
              <a:endParaRPr lang="en-US" altLang="en-US" sz="1600">
                <a:latin typeface="Arial" pitchFamily="34" charset="0"/>
              </a:endParaRPr>
            </a:p>
          </p:txBody>
        </p:sp>
        <p:grpSp>
          <p:nvGrpSpPr>
            <p:cNvPr id="61499" name="Group 139"/>
            <p:cNvGrpSpPr>
              <a:grpSpLocks/>
            </p:cNvGrpSpPr>
            <p:nvPr/>
          </p:nvGrpSpPr>
          <p:grpSpPr bwMode="auto">
            <a:xfrm>
              <a:off x="6705600" y="4651375"/>
              <a:ext cx="1143000" cy="1828800"/>
              <a:chOff x="4176" y="2112"/>
              <a:chExt cx="720" cy="1152"/>
            </a:xfrm>
          </p:grpSpPr>
          <p:sp>
            <p:nvSpPr>
              <p:cNvPr id="61500" name="Rectangle 140"/>
              <p:cNvSpPr>
                <a:spLocks noChangeArrowheads="1"/>
              </p:cNvSpPr>
              <p:nvPr/>
            </p:nvSpPr>
            <p:spPr bwMode="auto">
              <a:xfrm>
                <a:off x="4176" y="2112"/>
                <a:ext cx="720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01" name="Text Box 141"/>
              <p:cNvSpPr txBox="1">
                <a:spLocks noChangeArrowheads="1"/>
              </p:cNvSpPr>
              <p:nvPr/>
            </p:nvSpPr>
            <p:spPr bwMode="auto">
              <a:xfrm>
                <a:off x="4176" y="2112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Arial" pitchFamily="34" charset="0"/>
                </a:endParaRPr>
              </a:p>
            </p:txBody>
          </p:sp>
          <p:sp>
            <p:nvSpPr>
              <p:cNvPr id="61502" name="Line 142"/>
              <p:cNvSpPr>
                <a:spLocks noChangeShapeType="1"/>
              </p:cNvSpPr>
              <p:nvPr/>
            </p:nvSpPr>
            <p:spPr bwMode="auto">
              <a:xfrm flipH="1">
                <a:off x="4608" y="2208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3" name="Oval 143"/>
              <p:cNvSpPr>
                <a:spLocks noChangeArrowheads="1"/>
              </p:cNvSpPr>
              <p:nvPr/>
            </p:nvSpPr>
            <p:spPr bwMode="auto">
              <a:xfrm>
                <a:off x="4752" y="216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04" name="Line 144"/>
              <p:cNvSpPr>
                <a:spLocks noChangeShapeType="1"/>
              </p:cNvSpPr>
              <p:nvPr/>
            </p:nvSpPr>
            <p:spPr bwMode="auto">
              <a:xfrm flipH="1">
                <a:off x="4416" y="2688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5" name="Oval 145"/>
              <p:cNvSpPr>
                <a:spLocks noChangeArrowheads="1"/>
              </p:cNvSpPr>
              <p:nvPr/>
            </p:nvSpPr>
            <p:spPr bwMode="auto">
              <a:xfrm>
                <a:off x="4368" y="312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06" name="Oval 146"/>
              <p:cNvSpPr>
                <a:spLocks noChangeArrowheads="1"/>
              </p:cNvSpPr>
              <p:nvPr/>
            </p:nvSpPr>
            <p:spPr bwMode="auto">
              <a:xfrm>
                <a:off x="4560" y="264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507" name="Text Box 147"/>
              <p:cNvSpPr txBox="1">
                <a:spLocks noChangeArrowheads="1"/>
              </p:cNvSpPr>
              <p:nvPr/>
            </p:nvSpPr>
            <p:spPr bwMode="auto">
              <a:xfrm>
                <a:off x="4608" y="2112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61508" name="Text Box 148"/>
              <p:cNvSpPr txBox="1">
                <a:spLocks noChangeArrowheads="1"/>
              </p:cNvSpPr>
              <p:nvPr/>
            </p:nvSpPr>
            <p:spPr bwMode="auto">
              <a:xfrm>
                <a:off x="4512" y="2509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61509" name="Text Box 149"/>
              <p:cNvSpPr txBox="1">
                <a:spLocks noChangeArrowheads="1"/>
              </p:cNvSpPr>
              <p:nvPr/>
            </p:nvSpPr>
            <p:spPr bwMode="auto">
              <a:xfrm>
                <a:off x="4272" y="3024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61510" name="Text Box 150"/>
              <p:cNvSpPr txBox="1">
                <a:spLocks noChangeArrowheads="1"/>
              </p:cNvSpPr>
              <p:nvPr/>
            </p:nvSpPr>
            <p:spPr bwMode="auto">
              <a:xfrm>
                <a:off x="4464" y="2208"/>
                <a:ext cx="33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15[24]</a:t>
                </a:r>
              </a:p>
            </p:txBody>
          </p:sp>
          <p:sp>
            <p:nvSpPr>
              <p:cNvPr id="61511" name="Text Box 151"/>
              <p:cNvSpPr txBox="1">
                <a:spLocks noChangeArrowheads="1"/>
              </p:cNvSpPr>
              <p:nvPr/>
            </p:nvSpPr>
            <p:spPr bwMode="auto">
              <a:xfrm>
                <a:off x="4368" y="2592"/>
                <a:ext cx="20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15</a:t>
                </a:r>
              </a:p>
            </p:txBody>
          </p:sp>
          <p:sp>
            <p:nvSpPr>
              <p:cNvPr id="61512" name="Text Box 152"/>
              <p:cNvSpPr txBox="1">
                <a:spLocks noChangeArrowheads="1"/>
              </p:cNvSpPr>
              <p:nvPr/>
            </p:nvSpPr>
            <p:spPr bwMode="auto">
              <a:xfrm>
                <a:off x="4464" y="3024"/>
                <a:ext cx="20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25</a:t>
                </a:r>
              </a:p>
            </p:txBody>
          </p:sp>
          <p:sp>
            <p:nvSpPr>
              <p:cNvPr id="61513" name="Line 153"/>
              <p:cNvSpPr>
                <a:spLocks noChangeShapeType="1"/>
              </p:cNvSpPr>
              <p:nvPr/>
            </p:nvSpPr>
            <p:spPr bwMode="auto">
              <a:xfrm flipH="1">
                <a:off x="4512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772400" y="4651375"/>
            <a:ext cx="1371600" cy="1828800"/>
            <a:chOff x="7772400" y="4651375"/>
            <a:chExt cx="1371600" cy="1828800"/>
          </a:xfrm>
        </p:grpSpPr>
        <p:sp>
          <p:nvSpPr>
            <p:cNvPr id="61481" name="Line 154"/>
            <p:cNvSpPr>
              <a:spLocks noChangeShapeType="1"/>
            </p:cNvSpPr>
            <p:nvPr/>
          </p:nvSpPr>
          <p:spPr bwMode="auto">
            <a:xfrm>
              <a:off x="7772400" y="548957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82" name="Group 157"/>
            <p:cNvGrpSpPr>
              <a:grpSpLocks/>
            </p:cNvGrpSpPr>
            <p:nvPr/>
          </p:nvGrpSpPr>
          <p:grpSpPr bwMode="auto">
            <a:xfrm>
              <a:off x="8001000" y="4651375"/>
              <a:ext cx="1143000" cy="1828800"/>
              <a:chOff x="4992" y="2112"/>
              <a:chExt cx="720" cy="1152"/>
            </a:xfrm>
          </p:grpSpPr>
          <p:sp>
            <p:nvSpPr>
              <p:cNvPr id="61483" name="Rectangle 158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720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484" name="Text Box 159"/>
              <p:cNvSpPr txBox="1">
                <a:spLocks noChangeArrowheads="1"/>
              </p:cNvSpPr>
              <p:nvPr/>
            </p:nvSpPr>
            <p:spPr bwMode="auto">
              <a:xfrm>
                <a:off x="4992" y="2112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Arial" pitchFamily="34" charset="0"/>
                </a:endParaRPr>
              </a:p>
            </p:txBody>
          </p:sp>
          <p:sp>
            <p:nvSpPr>
              <p:cNvPr id="61485" name="Line 160"/>
              <p:cNvSpPr>
                <a:spLocks noChangeShapeType="1"/>
              </p:cNvSpPr>
              <p:nvPr/>
            </p:nvSpPr>
            <p:spPr bwMode="auto">
              <a:xfrm flipH="1">
                <a:off x="5232" y="2208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6" name="Line 161"/>
              <p:cNvSpPr>
                <a:spLocks noChangeShapeType="1"/>
              </p:cNvSpPr>
              <p:nvPr/>
            </p:nvSpPr>
            <p:spPr bwMode="auto">
              <a:xfrm>
                <a:off x="5232" y="2688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7" name="Oval 162"/>
              <p:cNvSpPr>
                <a:spLocks noChangeArrowheads="1"/>
              </p:cNvSpPr>
              <p:nvPr/>
            </p:nvSpPr>
            <p:spPr bwMode="auto">
              <a:xfrm>
                <a:off x="5376" y="312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488" name="Oval 163"/>
              <p:cNvSpPr>
                <a:spLocks noChangeArrowheads="1"/>
              </p:cNvSpPr>
              <p:nvPr/>
            </p:nvSpPr>
            <p:spPr bwMode="auto">
              <a:xfrm>
                <a:off x="5184" y="264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489" name="Oval 164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490" name="Text Box 165"/>
              <p:cNvSpPr txBox="1">
                <a:spLocks noChangeArrowheads="1"/>
              </p:cNvSpPr>
              <p:nvPr/>
            </p:nvSpPr>
            <p:spPr bwMode="auto">
              <a:xfrm>
                <a:off x="5472" y="2112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61491" name="Text Box 166"/>
              <p:cNvSpPr txBox="1">
                <a:spLocks noChangeArrowheads="1"/>
              </p:cNvSpPr>
              <p:nvPr/>
            </p:nvSpPr>
            <p:spPr bwMode="auto">
              <a:xfrm>
                <a:off x="5136" y="2509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61492" name="Text Box 167"/>
              <p:cNvSpPr txBox="1">
                <a:spLocks noChangeArrowheads="1"/>
              </p:cNvSpPr>
              <p:nvPr/>
            </p:nvSpPr>
            <p:spPr bwMode="auto">
              <a:xfrm>
                <a:off x="5376" y="2976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61493" name="Text Box 168"/>
              <p:cNvSpPr txBox="1">
                <a:spLocks noChangeArrowheads="1"/>
              </p:cNvSpPr>
              <p:nvPr/>
            </p:nvSpPr>
            <p:spPr bwMode="auto">
              <a:xfrm>
                <a:off x="5184" y="2352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8</a:t>
                </a:r>
              </a:p>
            </p:txBody>
          </p:sp>
          <p:sp>
            <p:nvSpPr>
              <p:cNvPr id="61494" name="Text Box 169"/>
              <p:cNvSpPr txBox="1">
                <a:spLocks noChangeArrowheads="1"/>
              </p:cNvSpPr>
              <p:nvPr/>
            </p:nvSpPr>
            <p:spPr bwMode="auto">
              <a:xfrm>
                <a:off x="5472" y="3072"/>
                <a:ext cx="20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20</a:t>
                </a:r>
              </a:p>
            </p:txBody>
          </p:sp>
          <p:sp>
            <p:nvSpPr>
              <p:cNvPr id="61495" name="Text Box 170"/>
              <p:cNvSpPr txBox="1">
                <a:spLocks noChangeArrowheads="1"/>
              </p:cNvSpPr>
              <p:nvPr/>
            </p:nvSpPr>
            <p:spPr bwMode="auto">
              <a:xfrm>
                <a:off x="5088" y="2208"/>
                <a:ext cx="33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20[24]</a:t>
                </a:r>
              </a:p>
            </p:txBody>
          </p:sp>
          <p:sp>
            <p:nvSpPr>
              <p:cNvPr id="61496" name="Text Box 171"/>
              <p:cNvSpPr txBox="1">
                <a:spLocks noChangeArrowheads="1"/>
              </p:cNvSpPr>
              <p:nvPr/>
            </p:nvSpPr>
            <p:spPr bwMode="auto">
              <a:xfrm>
                <a:off x="5280" y="2592"/>
                <a:ext cx="30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20[</a:t>
                </a:r>
                <a:r>
                  <a:rPr lang="en-US" altLang="en-US" sz="1000">
                    <a:latin typeface="Arial" pitchFamily="34" charset="0"/>
                    <a:sym typeface="Symbol" pitchFamily="18" charset="2"/>
                  </a:rPr>
                  <a:t>]</a:t>
                </a:r>
                <a:endParaRPr lang="en-US" altLang="en-US" sz="1000">
                  <a:latin typeface="Arial" pitchFamily="34" charset="0"/>
                </a:endParaRPr>
              </a:p>
            </p:txBody>
          </p:sp>
        </p:grp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4443413"/>
            <a:ext cx="4457700" cy="2036762"/>
            <a:chOff x="4114800" y="4443413"/>
            <a:chExt cx="4457700" cy="2036762"/>
          </a:xfrm>
        </p:grpSpPr>
        <p:grpSp>
          <p:nvGrpSpPr>
            <p:cNvPr id="61466" name="Group 109"/>
            <p:cNvGrpSpPr>
              <a:grpSpLocks/>
            </p:cNvGrpSpPr>
            <p:nvPr/>
          </p:nvGrpSpPr>
          <p:grpSpPr bwMode="auto">
            <a:xfrm>
              <a:off x="4114800" y="4651375"/>
              <a:ext cx="1143000" cy="1828800"/>
              <a:chOff x="2544" y="2112"/>
              <a:chExt cx="720" cy="1152"/>
            </a:xfrm>
          </p:grpSpPr>
          <p:sp>
            <p:nvSpPr>
              <p:cNvPr id="61468" name="Rectangle 110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720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469" name="Text Box 111"/>
              <p:cNvSpPr txBox="1">
                <a:spLocks noChangeArrowheads="1"/>
              </p:cNvSpPr>
              <p:nvPr/>
            </p:nvSpPr>
            <p:spPr bwMode="auto">
              <a:xfrm>
                <a:off x="3072" y="2112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000">
                  <a:latin typeface="Arial" pitchFamily="34" charset="0"/>
                </a:endParaRPr>
              </a:p>
            </p:txBody>
          </p:sp>
          <p:sp>
            <p:nvSpPr>
              <p:cNvPr id="61470" name="Line 11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1" name="Oval 113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472" name="Text Box 114"/>
              <p:cNvSpPr txBox="1">
                <a:spLocks noChangeArrowheads="1"/>
              </p:cNvSpPr>
              <p:nvPr/>
            </p:nvSpPr>
            <p:spPr bwMode="auto">
              <a:xfrm>
                <a:off x="2688" y="2112"/>
                <a:ext cx="17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61473" name="Text Box 115"/>
              <p:cNvSpPr txBox="1">
                <a:spLocks noChangeArrowheads="1"/>
              </p:cNvSpPr>
              <p:nvPr/>
            </p:nvSpPr>
            <p:spPr bwMode="auto">
              <a:xfrm>
                <a:off x="2880" y="2544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G</a:t>
                </a:r>
              </a:p>
            </p:txBody>
          </p:sp>
          <p:sp>
            <p:nvSpPr>
              <p:cNvPr id="61474" name="Text Box 116"/>
              <p:cNvSpPr txBox="1">
                <a:spLocks noChangeArrowheads="1"/>
              </p:cNvSpPr>
              <p:nvPr/>
            </p:nvSpPr>
            <p:spPr bwMode="auto">
              <a:xfrm>
                <a:off x="2544" y="2640"/>
                <a:ext cx="30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24[</a:t>
                </a:r>
                <a:r>
                  <a:rPr lang="en-US" altLang="en-US" sz="1000">
                    <a:latin typeface="Arial" pitchFamily="34" charset="0"/>
                    <a:sym typeface="Symbol" pitchFamily="18" charset="2"/>
                  </a:rPr>
                  <a:t>]</a:t>
                </a:r>
                <a:endParaRPr lang="en-US" altLang="en-US" sz="1000">
                  <a:latin typeface="Arial" pitchFamily="34" charset="0"/>
                </a:endParaRPr>
              </a:p>
            </p:txBody>
          </p:sp>
          <p:sp>
            <p:nvSpPr>
              <p:cNvPr id="61475" name="Line 117"/>
              <p:cNvSpPr>
                <a:spLocks noChangeShapeType="1"/>
              </p:cNvSpPr>
              <p:nvPr/>
            </p:nvSpPr>
            <p:spPr bwMode="auto">
              <a:xfrm>
                <a:off x="2880" y="2688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6" name="Oval 118"/>
              <p:cNvSpPr>
                <a:spLocks noChangeArrowheads="1"/>
              </p:cNvSpPr>
              <p:nvPr/>
            </p:nvSpPr>
            <p:spPr bwMode="auto">
              <a:xfrm>
                <a:off x="3024" y="312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477" name="Oval 119"/>
              <p:cNvSpPr>
                <a:spLocks noChangeArrowheads="1"/>
              </p:cNvSpPr>
              <p:nvPr/>
            </p:nvSpPr>
            <p:spPr bwMode="auto">
              <a:xfrm>
                <a:off x="2832" y="264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61478" name="Text Box 120"/>
              <p:cNvSpPr txBox="1">
                <a:spLocks noChangeArrowheads="1"/>
              </p:cNvSpPr>
              <p:nvPr/>
            </p:nvSpPr>
            <p:spPr bwMode="auto">
              <a:xfrm>
                <a:off x="3072" y="2976"/>
                <a:ext cx="13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 b="1">
                    <a:latin typeface="Arial" pitchFamily="34" charset="0"/>
                  </a:rPr>
                  <a:t>I</a:t>
                </a:r>
              </a:p>
            </p:txBody>
          </p:sp>
          <p:sp>
            <p:nvSpPr>
              <p:cNvPr id="61479" name="Text Box 121"/>
              <p:cNvSpPr txBox="1">
                <a:spLocks noChangeArrowheads="1"/>
              </p:cNvSpPr>
              <p:nvPr/>
            </p:nvSpPr>
            <p:spPr bwMode="auto">
              <a:xfrm>
                <a:off x="2688" y="2208"/>
                <a:ext cx="33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15[15]</a:t>
                </a:r>
              </a:p>
            </p:txBody>
          </p:sp>
          <p:sp>
            <p:nvSpPr>
              <p:cNvPr id="61480" name="Text Box 122"/>
              <p:cNvSpPr txBox="1">
                <a:spLocks noChangeArrowheads="1"/>
              </p:cNvSpPr>
              <p:nvPr/>
            </p:nvSpPr>
            <p:spPr bwMode="auto">
              <a:xfrm>
                <a:off x="2832" y="3072"/>
                <a:ext cx="20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000">
                    <a:latin typeface="Arial" pitchFamily="34" charset="0"/>
                  </a:rPr>
                  <a:t>24</a:t>
                </a:r>
              </a:p>
            </p:txBody>
          </p:sp>
        </p:grpSp>
        <p:cxnSp>
          <p:nvCxnSpPr>
            <p:cNvPr id="61467" name="AutoShape 176"/>
            <p:cNvCxnSpPr>
              <a:cxnSpLocks noChangeShapeType="1"/>
              <a:stCxn id="61530" idx="2"/>
              <a:endCxn id="61468" idx="0"/>
            </p:cNvCxnSpPr>
            <p:nvPr/>
          </p:nvCxnSpPr>
          <p:spPr bwMode="auto">
            <a:xfrm rot="5400000">
              <a:off x="6525419" y="2604294"/>
              <a:ext cx="207962" cy="3886200"/>
            </a:xfrm>
            <a:prstGeom prst="curvedConnector3">
              <a:avLst>
                <a:gd name="adj1" fmla="val 49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0643" name="Line 183"/>
          <p:cNvSpPr>
            <a:spLocks noChangeShapeType="1"/>
          </p:cNvSpPr>
          <p:nvPr/>
        </p:nvSpPr>
        <p:spPr bwMode="auto">
          <a:xfrm>
            <a:off x="8534400" y="2147888"/>
            <a:ext cx="268288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44" name="Line 185"/>
          <p:cNvSpPr>
            <a:spLocks noChangeShapeType="1"/>
          </p:cNvSpPr>
          <p:nvPr/>
        </p:nvSpPr>
        <p:spPr bwMode="auto">
          <a:xfrm>
            <a:off x="5638800" y="2528888"/>
            <a:ext cx="129540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45" name="Text Box 187"/>
          <p:cNvSpPr txBox="1">
            <a:spLocks noChangeArrowheads="1"/>
          </p:cNvSpPr>
          <p:nvPr/>
        </p:nvSpPr>
        <p:spPr bwMode="auto">
          <a:xfrm>
            <a:off x="4572000" y="1995488"/>
            <a:ext cx="2022475" cy="523875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C0504D"/>
                </a:solidFill>
                <a:latin typeface="Tahoma" pitchFamily="34" charset="0"/>
              </a:rPr>
              <a:t>best estimated solution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C0504D"/>
                </a:solidFill>
                <a:latin typeface="Tahoma" pitchFamily="34" charset="0"/>
              </a:rPr>
              <a:t>so far for that node</a:t>
            </a:r>
          </a:p>
        </p:txBody>
      </p:sp>
      <p:sp>
        <p:nvSpPr>
          <p:cNvPr id="61465" name="Title 1"/>
          <p:cNvSpPr>
            <a:spLocks noGrp="1"/>
          </p:cNvSpPr>
          <p:nvPr>
            <p:ph type="title"/>
          </p:nvPr>
        </p:nvSpPr>
        <p:spPr>
          <a:xfrm>
            <a:off x="361950" y="88900"/>
            <a:ext cx="855345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Simple memory-bounded A* (SMA*)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 animBg="1"/>
      <p:bldP spid="110720" grpId="0" animBg="1"/>
      <p:bldP spid="110603" grpId="0" animBg="1"/>
      <p:bldP spid="110643" grpId="0" animBg="1"/>
      <p:bldP spid="110644" grpId="0" animBg="1"/>
      <p:bldP spid="1106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Heuristic functions</a:t>
            </a:r>
          </a:p>
        </p:txBody>
      </p:sp>
      <p:pic>
        <p:nvPicPr>
          <p:cNvPr id="62467" name="Picture 1028" descr="8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5194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Content Placeholder 1"/>
          <p:cNvSpPr>
            <a:spLocks noGrp="1"/>
          </p:cNvSpPr>
          <p:nvPr>
            <p:ph idx="1"/>
          </p:nvPr>
        </p:nvSpPr>
        <p:spPr>
          <a:xfrm>
            <a:off x="347663" y="1058863"/>
            <a:ext cx="8796337" cy="5799137"/>
          </a:xfrm>
        </p:spPr>
        <p:txBody>
          <a:bodyPr/>
          <a:lstStyle/>
          <a:p>
            <a:pPr lvl="3" eaLnBrk="1" hangingPunct="1"/>
            <a:endParaRPr lang="en-US" altLang="en-US" sz="16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8-Puzzle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Avg solution cost is about 22 steps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Branching factor ~ 3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Exhaustive search to depth 22 = 3.1 x 10^10 states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A good heuristic f’n can reduce the search process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True cost for this start &amp; goal: 26</a:t>
            </a:r>
          </a:p>
          <a:p>
            <a:pPr lvl="4" eaLnBrk="1" hangingPunct="1"/>
            <a:endParaRPr lang="en-US" altLang="en-US" sz="16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Two commonly used heuristics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h</a:t>
            </a:r>
            <a:r>
              <a:rPr lang="en-US" altLang="en-US" sz="2400" baseline="-25000" smtClean="0">
                <a:ea typeface="ＭＳ Ｐゴシック" pitchFamily="34" charset="-128"/>
              </a:rPr>
              <a:t>1</a:t>
            </a:r>
            <a:r>
              <a:rPr lang="en-US" altLang="en-US" sz="2400" smtClean="0">
                <a:ea typeface="ＭＳ Ｐゴシック" pitchFamily="34" charset="-128"/>
              </a:rPr>
              <a:t>: the number of misplaced tiles</a:t>
            </a:r>
          </a:p>
          <a:p>
            <a:pPr lvl="1" eaLnBrk="1" hangingPunct="1"/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h</a:t>
            </a:r>
            <a:r>
              <a:rPr lang="en-US" altLang="en-US" sz="2400" baseline="-25000" smtClean="0">
                <a:ea typeface="ＭＳ Ｐゴシック" pitchFamily="34" charset="-128"/>
              </a:rPr>
              <a:t>2</a:t>
            </a:r>
            <a:r>
              <a:rPr lang="en-US" altLang="en-US" sz="2400" smtClean="0">
                <a:ea typeface="ＭＳ Ｐゴシック" pitchFamily="34" charset="-128"/>
              </a:rPr>
              <a:t>: sum of the distances of the tiles from their goal 											(“Manhattan distance”</a:t>
            </a:r>
            <a:r>
              <a:rPr lang="en-US" altLang="ja-JP" sz="2400" smtClean="0">
                <a:ea typeface="ＭＳ Ｐゴシック" pitchFamily="34" charset="-128"/>
              </a:rPr>
              <a:t>)</a:t>
            </a: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62469" name="TextBox 2"/>
          <p:cNvSpPr txBox="1">
            <a:spLocks noChangeArrowheads="1"/>
          </p:cNvSpPr>
          <p:nvPr/>
        </p:nvSpPr>
        <p:spPr bwMode="auto">
          <a:xfrm>
            <a:off x="1520825" y="5316538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h</a:t>
            </a:r>
            <a:r>
              <a:rPr lang="en-US" altLang="en-US" sz="2000" baseline="-2500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(s) = 8</a:t>
            </a:r>
          </a:p>
        </p:txBody>
      </p:sp>
      <p:sp>
        <p:nvSpPr>
          <p:cNvPr id="62470" name="TextBox 6"/>
          <p:cNvSpPr txBox="1">
            <a:spLocks noChangeArrowheads="1"/>
          </p:cNvSpPr>
          <p:nvPr/>
        </p:nvSpPr>
        <p:spPr bwMode="auto">
          <a:xfrm>
            <a:off x="1520825" y="6149975"/>
            <a:ext cx="3203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h</a:t>
            </a:r>
            <a:r>
              <a:rPr lang="en-US" altLang="en-US" sz="2000" baseline="-2500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(s) = 3+1+2+2+2+3+3+2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         =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Dominance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058863"/>
            <a:ext cx="8796337" cy="5330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Definition: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	If </a:t>
            </a:r>
            <a:r>
              <a:rPr lang="en-US" altLang="en-US" sz="2800" i="1" dirty="0" smtClean="0">
                <a:ea typeface="ＭＳ Ｐゴシック" pitchFamily="34" charset="-128"/>
              </a:rPr>
              <a:t>h</a:t>
            </a:r>
            <a:r>
              <a:rPr lang="en-US" altLang="en-US" sz="2800" i="1" baseline="-25000" dirty="0" smtClean="0">
                <a:ea typeface="ＭＳ Ｐゴシック" pitchFamily="34" charset="-128"/>
              </a:rPr>
              <a:t>2</a:t>
            </a:r>
            <a:r>
              <a:rPr lang="en-US" altLang="en-US" sz="2800" i="1" dirty="0" smtClean="0">
                <a:ea typeface="ＭＳ Ｐゴシック" pitchFamily="34" charset="-128"/>
              </a:rPr>
              <a:t>(n) </a:t>
            </a:r>
            <a:r>
              <a:rPr lang="en-US" altLang="en-US" sz="2800" i="1" dirty="0" smtClean="0">
                <a:ea typeface="ＭＳ Ｐゴシック" pitchFamily="34" charset="-128"/>
                <a:cs typeface="Arial" pitchFamily="34" charset="0"/>
              </a:rPr>
              <a:t>≥</a:t>
            </a:r>
            <a:r>
              <a:rPr lang="en-US" altLang="en-US" sz="2800" i="1" dirty="0" smtClean="0">
                <a:ea typeface="ＭＳ Ｐゴシック" pitchFamily="34" charset="-128"/>
              </a:rPr>
              <a:t> h</a:t>
            </a:r>
            <a:r>
              <a:rPr lang="en-US" altLang="en-US" sz="2800" i="1" baseline="-25000" dirty="0" smtClean="0">
                <a:ea typeface="ＭＳ Ｐゴシック" pitchFamily="34" charset="-128"/>
              </a:rPr>
              <a:t>1</a:t>
            </a:r>
            <a:r>
              <a:rPr lang="en-US" altLang="en-US" sz="2800" i="1" dirty="0" smtClean="0">
                <a:ea typeface="ＭＳ Ｐゴシック" pitchFamily="34" charset="-128"/>
              </a:rPr>
              <a:t>(n)</a:t>
            </a:r>
            <a:r>
              <a:rPr lang="en-US" altLang="en-US" sz="2800" dirty="0" smtClean="0">
                <a:ea typeface="ＭＳ Ｐゴシック" pitchFamily="34" charset="-128"/>
              </a:rPr>
              <a:t> for all </a:t>
            </a:r>
            <a:r>
              <a:rPr lang="en-US" altLang="en-US" sz="2800" i="1" dirty="0" smtClean="0">
                <a:ea typeface="ＭＳ Ｐゴシック" pitchFamily="34" charset="-128"/>
              </a:rPr>
              <a:t>n 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	then </a:t>
            </a:r>
            <a:r>
              <a:rPr lang="en-US" altLang="en-US" sz="2800" i="1" dirty="0" smtClean="0">
                <a:ea typeface="ＭＳ Ｐゴシック" pitchFamily="34" charset="-128"/>
              </a:rPr>
              <a:t>h</a:t>
            </a:r>
            <a:r>
              <a:rPr lang="en-US" altLang="en-US" sz="2800" i="1" baseline="-25000" dirty="0" smtClean="0">
                <a:ea typeface="ＭＳ Ｐゴシック" pitchFamily="34" charset="-128"/>
              </a:rPr>
              <a:t>2</a:t>
            </a:r>
            <a:r>
              <a:rPr lang="en-US" altLang="en-US" sz="2800" i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dominates</a:t>
            </a:r>
            <a:r>
              <a:rPr lang="en-US" altLang="en-US" sz="2800" dirty="0" smtClean="0">
                <a:ea typeface="ＭＳ Ｐゴシック" pitchFamily="34" charset="-128"/>
              </a:rPr>
              <a:t> </a:t>
            </a:r>
            <a:r>
              <a:rPr lang="en-US" altLang="en-US" sz="2800" i="1" dirty="0" smtClean="0">
                <a:ea typeface="ＭＳ Ｐゴシック" pitchFamily="34" charset="-128"/>
              </a:rPr>
              <a:t>h</a:t>
            </a:r>
            <a:r>
              <a:rPr lang="en-US" altLang="en-US" sz="2800" i="1" baseline="-25000" dirty="0" smtClean="0">
                <a:ea typeface="ＭＳ Ｐゴシック" pitchFamily="34" charset="-128"/>
              </a:rPr>
              <a:t>1</a:t>
            </a:r>
            <a:r>
              <a:rPr lang="en-US" altLang="en-US" sz="2800" i="1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i="1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i="1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 is almost always better for search than </a:t>
            </a: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i="1" baseline="-25000" dirty="0" smtClean="0">
                <a:ea typeface="ＭＳ Ｐゴシック" pitchFamily="34" charset="-128"/>
              </a:rPr>
              <a:t>1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i="1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i="1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 is guaranteed to expand no more nodes than </a:t>
            </a: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i="1" baseline="-25000" dirty="0" smtClean="0">
                <a:ea typeface="ＭＳ Ｐゴシック" pitchFamily="34" charset="-128"/>
              </a:rPr>
              <a:t>1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i="1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i="1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 almost always expands fewer nodes than </a:t>
            </a: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i="1" baseline="-25000" dirty="0" smtClean="0">
                <a:ea typeface="ＭＳ Ｐゴシック" pitchFamily="34" charset="-128"/>
              </a:rPr>
              <a:t>1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Not useful unless are </a:t>
            </a:r>
            <a:r>
              <a:rPr lang="en-US" altLang="en-US" sz="2400" i="1" dirty="0" smtClean="0">
                <a:ea typeface="ＭＳ Ｐゴシック" pitchFamily="34" charset="-128"/>
              </a:rPr>
              <a:t>h</a:t>
            </a:r>
            <a:r>
              <a:rPr lang="en-US" altLang="en-US" sz="2400" i="1" baseline="-25000" dirty="0" smtClean="0">
                <a:ea typeface="ＭＳ Ｐゴシック" pitchFamily="34" charset="-128"/>
              </a:rPr>
              <a:t>1</a:t>
            </a:r>
            <a:r>
              <a:rPr lang="en-US" altLang="en-US" sz="2400" i="1" dirty="0" smtClean="0">
                <a:ea typeface="ＭＳ Ｐゴシック" pitchFamily="34" charset="-128"/>
              </a:rPr>
              <a:t> , h</a:t>
            </a:r>
            <a:r>
              <a:rPr lang="en-US" altLang="en-US" sz="2400" i="1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i="1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are admissible / consistent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Ex: 8-Puzzle / sliding tiles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1</a:t>
            </a:r>
            <a:r>
              <a:rPr lang="en-US" altLang="en-US" sz="2400" dirty="0" smtClean="0">
                <a:ea typeface="ＭＳ Ｐゴシック" pitchFamily="34" charset="-128"/>
              </a:rPr>
              <a:t>: the number of misplaced tiles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: sum of the distances of the tiles from their goal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 dominates </a:t>
            </a:r>
            <a:r>
              <a:rPr lang="en-US" altLang="en-US" sz="2400" dirty="0">
                <a:ea typeface="ＭＳ Ｐゴシック" pitchFamily="34" charset="-128"/>
              </a:rPr>
              <a:t>h</a:t>
            </a:r>
            <a:r>
              <a:rPr lang="en-US" altLang="en-US" sz="2400" baseline="-25000" dirty="0">
                <a:ea typeface="ＭＳ Ｐゴシック" pitchFamily="34" charset="-128"/>
              </a:rPr>
              <a:t>1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en-US" sz="24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385888" y="1522413"/>
            <a:ext cx="5453417" cy="346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d	IDS		A*(h1)		A*(h2)</a:t>
            </a:r>
          </a:p>
          <a:p>
            <a:pPr eaLnBrk="0" hangingPunct="0">
              <a:lnSpc>
                <a:spcPct val="8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2	10		6		6</a:t>
            </a:r>
          </a:p>
          <a:p>
            <a:pPr eaLnBrk="0" hangingPunct="0">
              <a:lnSpc>
                <a:spcPct val="8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4	112		13		12</a:t>
            </a:r>
          </a:p>
          <a:p>
            <a:pPr eaLnBrk="0" hangingPunct="0">
              <a:lnSpc>
                <a:spcPct val="8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8	6384		39		25</a:t>
            </a:r>
          </a:p>
          <a:p>
            <a:pPr eaLnBrk="0" hangingPunct="0">
              <a:lnSpc>
                <a:spcPct val="8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12	364404		227		73</a:t>
            </a:r>
          </a:p>
          <a:p>
            <a:pPr eaLnBrk="0" hangingPunct="0">
              <a:lnSpc>
                <a:spcPct val="8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14	3473941		539		113</a:t>
            </a:r>
          </a:p>
          <a:p>
            <a:pPr eaLnBrk="0" hangingPunct="0">
              <a:lnSpc>
                <a:spcPct val="8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marL="342900" indent="-342900" eaLnBrk="0" hangingPunct="0">
              <a:lnSpc>
                <a:spcPct val="80000"/>
              </a:lnSpc>
              <a:buFontTx/>
              <a:buAutoNum type="arabicPlain" startAt="20"/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  	------------	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7276</a:t>
            </a:r>
            <a:r>
              <a:rPr lang="en-US" sz="1800" dirty="0">
                <a:latin typeface="Arial" charset="0"/>
                <a:ea typeface="ＭＳ Ｐゴシック" charset="0"/>
              </a:rPr>
              <a:t>		676</a:t>
            </a:r>
          </a:p>
          <a:p>
            <a:pPr marL="342900" indent="-342900" eaLnBrk="0" hangingPunct="0">
              <a:lnSpc>
                <a:spcPct val="80000"/>
              </a:lnSpc>
              <a:buFontTx/>
              <a:buAutoNum type="arabicPlain" startAt="20"/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</a:rPr>
              <a:t>24   	------------	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39135</a:t>
            </a:r>
            <a:r>
              <a:rPr lang="en-US" sz="1800" dirty="0">
                <a:latin typeface="Arial" charset="0"/>
                <a:ea typeface="ＭＳ Ｐゴシック" charset="0"/>
              </a:rPr>
              <a:t>		1641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990600" y="1143000"/>
            <a:ext cx="3876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Average number of nodes expanded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973138" y="1511300"/>
            <a:ext cx="5986462" cy="3517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64517" name="Line 6"/>
          <p:cNvSpPr>
            <a:spLocks noChangeShapeType="1"/>
          </p:cNvSpPr>
          <p:nvPr/>
        </p:nvSpPr>
        <p:spPr bwMode="auto">
          <a:xfrm>
            <a:off x="952500" y="1905000"/>
            <a:ext cx="6013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990600" y="5562600"/>
            <a:ext cx="60102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Average over 100 randomly generated 8-puzzle problems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h1 = number of tiles in the wrong position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h2 = sum of Manhattan distances</a:t>
            </a:r>
          </a:p>
        </p:txBody>
      </p:sp>
      <p:sp>
        <p:nvSpPr>
          <p:cNvPr id="64519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Ex: 8-Puzzle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Effective branching factor, b*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646737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Let A* generate N nodes to find a goal at depth d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Effective branching b* is the branching factor a uniform tree of depth d would have in order to contain N+1 nodes:</a:t>
            </a:r>
          </a:p>
          <a:p>
            <a:pPr lvl="1" eaLnBrk="1" hangingPunct="1"/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/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/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/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/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For sufficiently hard problems, b* is often fairly constant across different problem instances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 good guide to the heuristic’s overall usefulness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 good way to compare different heuristics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525852"/>
            <a:ext cx="5240147" cy="158894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Effectiveness of heuristics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Branching factors for 8-Puzzle heuristics</a:t>
            </a:r>
          </a:p>
        </p:txBody>
      </p:sp>
      <p:pic>
        <p:nvPicPr>
          <p:cNvPr id="66564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6581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Designing heuristics</a:t>
            </a:r>
          </a:p>
        </p:txBody>
      </p:sp>
      <p:sp>
        <p:nvSpPr>
          <p:cNvPr id="67587" name="Content Placeholder 5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Often constructed via problem relaxations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A problem with fewer restrictions on actions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Cost of an optimal solution to a relaxed problem is an admissible heuristic for the original problem</a:t>
            </a:r>
          </a:p>
          <a:p>
            <a:pPr lvl="3" eaLnBrk="1" hangingPunct="1"/>
            <a:endParaRPr lang="en-US" altLang="en-US" sz="16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Ex: 8-Puzzle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Relax rules so a tile can move anywhere:  h</a:t>
            </a:r>
            <a:r>
              <a:rPr lang="en-US" altLang="en-US" sz="2400" baseline="-25000" smtClean="0">
                <a:ea typeface="ＭＳ Ｐゴシック" pitchFamily="34" charset="-128"/>
              </a:rPr>
              <a:t>1</a:t>
            </a:r>
            <a:r>
              <a:rPr lang="en-US" altLang="en-US" sz="2400" smtClean="0">
                <a:ea typeface="ＭＳ Ｐゴシック" pitchFamily="34" charset="-128"/>
              </a:rPr>
              <a:t>(n)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Relax rules so tile can move to any adjacent square:  h</a:t>
            </a:r>
            <a:r>
              <a:rPr lang="en-US" altLang="en-US" sz="2400" baseline="-25000" smtClean="0">
                <a:ea typeface="ＭＳ Ｐゴシック" pitchFamily="34" charset="-128"/>
              </a:rPr>
              <a:t>2</a:t>
            </a:r>
            <a:r>
              <a:rPr lang="en-US" altLang="en-US" sz="2400" smtClean="0">
                <a:ea typeface="ＭＳ Ｐゴシック" pitchFamily="34" charset="-128"/>
              </a:rPr>
              <a:t>(n)</a:t>
            </a:r>
          </a:p>
          <a:p>
            <a:pPr lvl="3" eaLnBrk="1" hangingPunct="1"/>
            <a:endParaRPr lang="en-US" altLang="en-US" sz="16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 useful way to generate heuristics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Ex: ABSOLVER </a:t>
            </a:r>
            <a:r>
              <a:rPr lang="en-US" altLang="en-US" sz="2400" smtClean="0">
                <a:solidFill>
                  <a:schemeClr val="accent1"/>
                </a:solidFill>
                <a:ea typeface="ＭＳ Ｐゴシック" pitchFamily="34" charset="-128"/>
              </a:rPr>
              <a:t>(Prieditis 1993)</a:t>
            </a:r>
            <a:r>
              <a:rPr lang="en-US" altLang="en-US" sz="2400" smtClean="0">
                <a:ea typeface="ＭＳ Ｐゴシック" pitchFamily="34" charset="-128"/>
              </a:rPr>
              <a:t> discovered the first useful heuristic for the Rubik’s cube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More on heuristics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Combining heuristics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H(n) = max { h1(n), h2(n), </a:t>
            </a:r>
            <a:r>
              <a:rPr lang="is-IS" altLang="en-US" sz="2400" smtClean="0">
                <a:ea typeface="ＭＳ Ｐゴシック" pitchFamily="34" charset="-128"/>
              </a:rPr>
              <a:t>… , hk(n) } </a:t>
            </a:r>
          </a:p>
          <a:p>
            <a:pPr lvl="1" eaLnBrk="1" hangingPunct="1"/>
            <a:r>
              <a:rPr lang="is-IS" altLang="en-US" sz="2400" smtClean="0">
                <a:ea typeface="ＭＳ Ｐゴシック" pitchFamily="34" charset="-128"/>
              </a:rPr>
              <a:t>“max” chooses the least optimistic heuristic at each node</a:t>
            </a:r>
          </a:p>
          <a:p>
            <a:pPr lvl="3" eaLnBrk="1" hangingPunct="1"/>
            <a:endParaRPr lang="is-IS" altLang="en-US" sz="1600" smtClean="0">
              <a:ea typeface="ＭＳ Ｐゴシック" pitchFamily="34" charset="-128"/>
            </a:endParaRPr>
          </a:p>
          <a:p>
            <a:pPr eaLnBrk="1" hangingPunct="1"/>
            <a:r>
              <a:rPr lang="is-IS" altLang="en-US" sz="2800" smtClean="0">
                <a:ea typeface="ＭＳ Ｐゴシック" pitchFamily="34" charset="-128"/>
              </a:rPr>
              <a:t>Pattern databases</a:t>
            </a:r>
          </a:p>
          <a:p>
            <a:pPr lvl="1" eaLnBrk="1" hangingPunct="1"/>
            <a:r>
              <a:rPr lang="is-IS" altLang="en-US" sz="2400" smtClean="0">
                <a:ea typeface="ＭＳ Ｐゴシック" pitchFamily="34" charset="-128"/>
              </a:rPr>
              <a:t>Solve a subproblem of the true problem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is-IS" altLang="en-US" sz="2400" smtClean="0">
                <a:ea typeface="ＭＳ Ｐゴシック" pitchFamily="34" charset="-128"/>
              </a:rPr>
              <a:t>	( = a lower bound on the cost of the true problem)</a:t>
            </a:r>
          </a:p>
          <a:p>
            <a:pPr lvl="1" eaLnBrk="1" hangingPunct="1"/>
            <a:r>
              <a:rPr lang="is-IS" altLang="en-US" sz="2400" smtClean="0">
                <a:ea typeface="ＭＳ Ｐゴシック" pitchFamily="34" charset="-128"/>
              </a:rPr>
              <a:t>Store the exact solution for each possible subproblem</a:t>
            </a:r>
          </a:p>
          <a:p>
            <a:pPr lvl="1" eaLnBrk="1" hangingPunct="1"/>
            <a:endParaRPr lang="is-I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39687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Heuristic function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058863"/>
            <a:ext cx="8686800" cy="5570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Idea: use a heuristic function h(n) for each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g(n) = known path cost so far to node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h(n) = </a:t>
            </a:r>
            <a:r>
              <a:rPr lang="en-US" altLang="en-US" sz="2400" i="1" smtClean="0">
                <a:ea typeface="ＭＳ Ｐゴシック" pitchFamily="34" charset="-128"/>
              </a:rPr>
              <a:t>estimate</a:t>
            </a:r>
            <a:r>
              <a:rPr lang="en-US" altLang="en-US" sz="2400" smtClean="0">
                <a:ea typeface="ＭＳ Ｐゴシック" pitchFamily="34" charset="-128"/>
              </a:rPr>
              <a:t> of (optimal) cost to goal from node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f(n) = g(n)+h(n) = </a:t>
            </a:r>
            <a:r>
              <a:rPr lang="en-US" altLang="en-US" sz="2400" i="1" smtClean="0">
                <a:ea typeface="ＭＳ Ｐゴシック" pitchFamily="34" charset="-128"/>
              </a:rPr>
              <a:t>estimate</a:t>
            </a:r>
            <a:r>
              <a:rPr lang="en-US" altLang="en-US" sz="2400" smtClean="0">
                <a:ea typeface="ＭＳ Ｐゴシック" pitchFamily="34" charset="-128"/>
              </a:rPr>
              <a:t> of total cost to goal through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f(n) provides an estimate for the total cost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“Best first” search 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Order the nodes in frontier by an evaluation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Greedy Best-First: order by h(n)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A* search: order by f(n)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Search efficiency depends on heuristic quality!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 better your heuristic, the faster your search!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3000" smtClean="0">
                <a:ea typeface="ＭＳ Ｐゴシック" pitchFamily="34" charset="-128"/>
              </a:rPr>
              <a:t>Pseudocode: (</a:t>
            </a:r>
            <a:r>
              <a:rPr lang="ja-JP" altLang="en-US" sz="3000" smtClean="0">
                <a:ea typeface="ＭＳ Ｐゴシック" pitchFamily="34" charset="-128"/>
              </a:rPr>
              <a:t>“</a:t>
            </a:r>
            <a:r>
              <a:rPr lang="en-US" altLang="ja-JP" sz="3000" smtClean="0">
                <a:ea typeface="ＭＳ Ｐゴシック" pitchFamily="34" charset="-128"/>
              </a:rPr>
              <a:t>Simple</a:t>
            </a:r>
            <a:r>
              <a:rPr lang="ja-JP" altLang="en-US" sz="3000" smtClean="0">
                <a:ea typeface="ＭＳ Ｐゴシック" pitchFamily="34" charset="-128"/>
              </a:rPr>
              <a:t>”</a:t>
            </a:r>
            <a:r>
              <a:rPr lang="en-US" altLang="ja-JP" sz="3000" smtClean="0">
                <a:ea typeface="ＭＳ Ｐゴシック" pitchFamily="34" charset="-128"/>
              </a:rPr>
              <a:t>) Branch and Bound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143000" y="1676400"/>
            <a:ext cx="74168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Initialize: Let Q = {S}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while Q is not empty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	pull Q1, the first element in Q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	if Q1 is a goal compute the cost of the solution and update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                  L </a:t>
            </a:r>
            <a:r>
              <a:rPr lang="en-US" altLang="en-US" sz="1800">
                <a:latin typeface="Times New Roman" pitchFamily="18" charset="0"/>
                <a:sym typeface="Wingdings" pitchFamily="2" charset="2"/>
              </a:rPr>
              <a:t></a:t>
            </a:r>
            <a:r>
              <a:rPr lang="en-US" altLang="en-US" sz="1800">
                <a:latin typeface="Times New Roman" pitchFamily="18" charset="0"/>
              </a:rPr>
              <a:t> minimum between new cost and old cost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	else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	    child_nodes = expand(Q1),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                   &lt;eliminate child_nodes which represent simple loops&gt;,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	    For each child node n do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	          evaluate f(n).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                        if f(n) is greater than L discard n.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	   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	    Put remaining child_nodes on top of queue in the order of their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		evaluation function, f.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	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}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517525" y="5843588"/>
            <a:ext cx="6373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17525" y="1155700"/>
            <a:ext cx="4795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>
                <a:solidFill>
                  <a:schemeClr val="tx2"/>
                </a:solidFill>
                <a:latin typeface="Arial" pitchFamily="34" charset="0"/>
              </a:rPr>
              <a:t>(an informed depth-first search)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844550" y="3587750"/>
            <a:ext cx="6997700" cy="2743200"/>
            <a:chOff x="532" y="2260"/>
            <a:chExt cx="4408" cy="1728"/>
          </a:xfrm>
        </p:grpSpPr>
        <p:sp>
          <p:nvSpPr>
            <p:cNvPr id="70693" name="Oval 3"/>
            <p:cNvSpPr>
              <a:spLocks noChangeArrowheads="1"/>
            </p:cNvSpPr>
            <p:nvPr/>
          </p:nvSpPr>
          <p:spPr bwMode="auto">
            <a:xfrm>
              <a:off x="532" y="2888"/>
              <a:ext cx="410" cy="30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70694" name="Rectangle 4"/>
            <p:cNvSpPr>
              <a:spLocks noChangeArrowheads="1"/>
            </p:cNvSpPr>
            <p:nvPr/>
          </p:nvSpPr>
          <p:spPr bwMode="auto">
            <a:xfrm>
              <a:off x="640" y="2919"/>
              <a:ext cx="22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0695" name="Oval 5"/>
            <p:cNvSpPr>
              <a:spLocks noChangeArrowheads="1"/>
            </p:cNvSpPr>
            <p:nvPr/>
          </p:nvSpPr>
          <p:spPr bwMode="auto">
            <a:xfrm>
              <a:off x="1322" y="3674"/>
              <a:ext cx="411" cy="3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70696" name="Oval 6"/>
            <p:cNvSpPr>
              <a:spLocks noChangeArrowheads="1"/>
            </p:cNvSpPr>
            <p:nvPr/>
          </p:nvSpPr>
          <p:spPr bwMode="auto">
            <a:xfrm>
              <a:off x="2624" y="3674"/>
              <a:ext cx="410" cy="3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70697" name="Oval 7"/>
            <p:cNvSpPr>
              <a:spLocks noChangeArrowheads="1"/>
            </p:cNvSpPr>
            <p:nvPr/>
          </p:nvSpPr>
          <p:spPr bwMode="auto">
            <a:xfrm>
              <a:off x="4065" y="3674"/>
              <a:ext cx="410" cy="3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70698" name="Oval 8"/>
            <p:cNvSpPr>
              <a:spLocks noChangeArrowheads="1"/>
            </p:cNvSpPr>
            <p:nvPr/>
          </p:nvSpPr>
          <p:spPr bwMode="auto">
            <a:xfrm>
              <a:off x="4530" y="2810"/>
              <a:ext cx="410" cy="3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70699" name="Oval 9"/>
            <p:cNvSpPr>
              <a:spLocks noChangeArrowheads="1"/>
            </p:cNvSpPr>
            <p:nvPr/>
          </p:nvSpPr>
          <p:spPr bwMode="auto">
            <a:xfrm>
              <a:off x="1369" y="2260"/>
              <a:ext cx="410" cy="3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70700" name="Oval 10"/>
            <p:cNvSpPr>
              <a:spLocks noChangeArrowheads="1"/>
            </p:cNvSpPr>
            <p:nvPr/>
          </p:nvSpPr>
          <p:spPr bwMode="auto">
            <a:xfrm>
              <a:off x="2577" y="2260"/>
              <a:ext cx="411" cy="3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70701" name="Oval 11"/>
            <p:cNvSpPr>
              <a:spLocks noChangeArrowheads="1"/>
            </p:cNvSpPr>
            <p:nvPr/>
          </p:nvSpPr>
          <p:spPr bwMode="auto">
            <a:xfrm>
              <a:off x="3786" y="2260"/>
              <a:ext cx="410" cy="3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Arial" pitchFamily="34" charset="0"/>
              </a:endParaRPr>
            </a:p>
          </p:txBody>
        </p:sp>
        <p:sp>
          <p:nvSpPr>
            <p:cNvPr id="70702" name="Rectangle 12"/>
            <p:cNvSpPr>
              <a:spLocks noChangeArrowheads="1"/>
            </p:cNvSpPr>
            <p:nvPr/>
          </p:nvSpPr>
          <p:spPr bwMode="auto">
            <a:xfrm>
              <a:off x="4582" y="2855"/>
              <a:ext cx="25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70703" name="Rectangle 13"/>
            <p:cNvSpPr>
              <a:spLocks noChangeArrowheads="1"/>
            </p:cNvSpPr>
            <p:nvPr/>
          </p:nvSpPr>
          <p:spPr bwMode="auto">
            <a:xfrm>
              <a:off x="1448" y="2292"/>
              <a:ext cx="25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0704" name="Rectangle 14"/>
            <p:cNvSpPr>
              <a:spLocks noChangeArrowheads="1"/>
            </p:cNvSpPr>
            <p:nvPr/>
          </p:nvSpPr>
          <p:spPr bwMode="auto">
            <a:xfrm>
              <a:off x="2666" y="2283"/>
              <a:ext cx="24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0705" name="Rectangle 15"/>
            <p:cNvSpPr>
              <a:spLocks noChangeArrowheads="1"/>
            </p:cNvSpPr>
            <p:nvPr/>
          </p:nvSpPr>
          <p:spPr bwMode="auto">
            <a:xfrm>
              <a:off x="1421" y="3697"/>
              <a:ext cx="25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70706" name="Rectangle 16"/>
            <p:cNvSpPr>
              <a:spLocks noChangeArrowheads="1"/>
            </p:cNvSpPr>
            <p:nvPr/>
          </p:nvSpPr>
          <p:spPr bwMode="auto">
            <a:xfrm>
              <a:off x="2715" y="3702"/>
              <a:ext cx="2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70707" name="Rectangle 17"/>
            <p:cNvSpPr>
              <a:spLocks noChangeArrowheads="1"/>
            </p:cNvSpPr>
            <p:nvPr/>
          </p:nvSpPr>
          <p:spPr bwMode="auto">
            <a:xfrm>
              <a:off x="3864" y="2289"/>
              <a:ext cx="24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70708" name="Rectangle 18"/>
            <p:cNvSpPr>
              <a:spLocks noChangeArrowheads="1"/>
            </p:cNvSpPr>
            <p:nvPr/>
          </p:nvSpPr>
          <p:spPr bwMode="auto">
            <a:xfrm>
              <a:off x="4152" y="3697"/>
              <a:ext cx="22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70709" name="Line 19"/>
            <p:cNvSpPr>
              <a:spLocks noChangeShapeType="1"/>
            </p:cNvSpPr>
            <p:nvPr/>
          </p:nvSpPr>
          <p:spPr bwMode="auto">
            <a:xfrm>
              <a:off x="4154" y="2531"/>
              <a:ext cx="418" cy="3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0" name="Line 20"/>
            <p:cNvSpPr>
              <a:spLocks noChangeShapeType="1"/>
            </p:cNvSpPr>
            <p:nvPr/>
          </p:nvSpPr>
          <p:spPr bwMode="auto">
            <a:xfrm>
              <a:off x="2945" y="2531"/>
              <a:ext cx="1581" cy="3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21"/>
            <p:cNvSpPr>
              <a:spLocks noChangeShapeType="1"/>
            </p:cNvSpPr>
            <p:nvPr/>
          </p:nvSpPr>
          <p:spPr bwMode="auto">
            <a:xfrm>
              <a:off x="1690" y="2531"/>
              <a:ext cx="28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Line 22"/>
            <p:cNvSpPr>
              <a:spLocks noChangeShapeType="1"/>
            </p:cNvSpPr>
            <p:nvPr/>
          </p:nvSpPr>
          <p:spPr bwMode="auto">
            <a:xfrm flipV="1">
              <a:off x="946" y="3002"/>
              <a:ext cx="358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Line 23"/>
            <p:cNvSpPr>
              <a:spLocks noChangeShapeType="1"/>
            </p:cNvSpPr>
            <p:nvPr/>
          </p:nvSpPr>
          <p:spPr bwMode="auto">
            <a:xfrm flipV="1">
              <a:off x="1644" y="3041"/>
              <a:ext cx="2928" cy="6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Line 24"/>
            <p:cNvSpPr>
              <a:spLocks noChangeShapeType="1"/>
            </p:cNvSpPr>
            <p:nvPr/>
          </p:nvSpPr>
          <p:spPr bwMode="auto">
            <a:xfrm flipV="1">
              <a:off x="2992" y="3081"/>
              <a:ext cx="1580" cy="6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5" name="Line 25"/>
            <p:cNvSpPr>
              <a:spLocks noChangeShapeType="1"/>
            </p:cNvSpPr>
            <p:nvPr/>
          </p:nvSpPr>
          <p:spPr bwMode="auto">
            <a:xfrm flipV="1">
              <a:off x="4340" y="3120"/>
              <a:ext cx="325" cy="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Rectangle 26"/>
            <p:cNvSpPr>
              <a:spLocks noChangeArrowheads="1"/>
            </p:cNvSpPr>
            <p:nvPr/>
          </p:nvSpPr>
          <p:spPr bwMode="auto">
            <a:xfrm>
              <a:off x="4236" y="2401"/>
              <a:ext cx="35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4.0</a:t>
              </a:r>
            </a:p>
          </p:txBody>
        </p:sp>
        <p:sp>
          <p:nvSpPr>
            <p:cNvPr id="70717" name="Rectangle 27"/>
            <p:cNvSpPr>
              <a:spLocks noChangeArrowheads="1"/>
            </p:cNvSpPr>
            <p:nvPr/>
          </p:nvSpPr>
          <p:spPr bwMode="auto">
            <a:xfrm>
              <a:off x="3074" y="2401"/>
              <a:ext cx="35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6.7</a:t>
              </a:r>
            </a:p>
          </p:txBody>
        </p:sp>
        <p:sp>
          <p:nvSpPr>
            <p:cNvPr id="70718" name="Rectangle 28"/>
            <p:cNvSpPr>
              <a:spLocks noChangeArrowheads="1"/>
            </p:cNvSpPr>
            <p:nvPr/>
          </p:nvSpPr>
          <p:spPr bwMode="auto">
            <a:xfrm>
              <a:off x="1912" y="2361"/>
              <a:ext cx="45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10.4</a:t>
              </a:r>
            </a:p>
          </p:txBody>
        </p:sp>
        <p:sp>
          <p:nvSpPr>
            <p:cNvPr id="70719" name="Rectangle 29"/>
            <p:cNvSpPr>
              <a:spLocks noChangeArrowheads="1"/>
            </p:cNvSpPr>
            <p:nvPr/>
          </p:nvSpPr>
          <p:spPr bwMode="auto">
            <a:xfrm>
              <a:off x="1168" y="2793"/>
              <a:ext cx="45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11.0</a:t>
              </a:r>
            </a:p>
          </p:txBody>
        </p:sp>
        <p:sp>
          <p:nvSpPr>
            <p:cNvPr id="70720" name="Rectangle 30"/>
            <p:cNvSpPr>
              <a:spLocks noChangeArrowheads="1"/>
            </p:cNvSpPr>
            <p:nvPr/>
          </p:nvSpPr>
          <p:spPr bwMode="auto">
            <a:xfrm>
              <a:off x="1912" y="3422"/>
              <a:ext cx="35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8.9</a:t>
              </a:r>
            </a:p>
          </p:txBody>
        </p:sp>
        <p:sp>
          <p:nvSpPr>
            <p:cNvPr id="70721" name="Rectangle 31"/>
            <p:cNvSpPr>
              <a:spLocks noChangeArrowheads="1"/>
            </p:cNvSpPr>
            <p:nvPr/>
          </p:nvSpPr>
          <p:spPr bwMode="auto">
            <a:xfrm>
              <a:off x="3167" y="3579"/>
              <a:ext cx="35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6.9</a:t>
              </a:r>
            </a:p>
          </p:txBody>
        </p:sp>
        <p:sp>
          <p:nvSpPr>
            <p:cNvPr id="70722" name="Rectangle 32"/>
            <p:cNvSpPr>
              <a:spLocks noChangeArrowheads="1"/>
            </p:cNvSpPr>
            <p:nvPr/>
          </p:nvSpPr>
          <p:spPr bwMode="auto">
            <a:xfrm>
              <a:off x="4422" y="3422"/>
              <a:ext cx="35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3.0</a:t>
              </a:r>
            </a:p>
          </p:txBody>
        </p:sp>
      </p:grpSp>
      <p:sp>
        <p:nvSpPr>
          <p:cNvPr id="70659" name="Oval 33"/>
          <p:cNvSpPr>
            <a:spLocks noChangeArrowheads="1"/>
          </p:cNvSpPr>
          <p:nvPr/>
        </p:nvSpPr>
        <p:spPr bwMode="auto">
          <a:xfrm>
            <a:off x="692150" y="1371600"/>
            <a:ext cx="687388" cy="4429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0660" name="Rectangle 34"/>
          <p:cNvSpPr>
            <a:spLocks noChangeArrowheads="1"/>
          </p:cNvSpPr>
          <p:nvPr/>
        </p:nvSpPr>
        <p:spPr bwMode="auto">
          <a:xfrm>
            <a:off x="877888" y="1411288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S</a:t>
            </a:r>
          </a:p>
        </p:txBody>
      </p:sp>
      <p:sp>
        <p:nvSpPr>
          <p:cNvPr id="70661" name="Oval 35"/>
          <p:cNvSpPr>
            <a:spLocks noChangeArrowheads="1"/>
          </p:cNvSpPr>
          <p:nvPr/>
        </p:nvSpPr>
        <p:spPr bwMode="auto">
          <a:xfrm>
            <a:off x="2014538" y="2511425"/>
            <a:ext cx="687387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0662" name="Oval 36"/>
          <p:cNvSpPr>
            <a:spLocks noChangeArrowheads="1"/>
          </p:cNvSpPr>
          <p:nvPr/>
        </p:nvSpPr>
        <p:spPr bwMode="auto">
          <a:xfrm>
            <a:off x="4192588" y="2511425"/>
            <a:ext cx="688975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0663" name="Oval 37"/>
          <p:cNvSpPr>
            <a:spLocks noChangeArrowheads="1"/>
          </p:cNvSpPr>
          <p:nvPr/>
        </p:nvSpPr>
        <p:spPr bwMode="auto">
          <a:xfrm>
            <a:off x="6605588" y="2511425"/>
            <a:ext cx="687387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0664" name="Oval 38"/>
          <p:cNvSpPr>
            <a:spLocks noChangeArrowheads="1"/>
          </p:cNvSpPr>
          <p:nvPr/>
        </p:nvSpPr>
        <p:spPr bwMode="auto">
          <a:xfrm>
            <a:off x="7383463" y="1257300"/>
            <a:ext cx="687387" cy="4429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0665" name="Oval 39"/>
          <p:cNvSpPr>
            <a:spLocks noChangeArrowheads="1"/>
          </p:cNvSpPr>
          <p:nvPr/>
        </p:nvSpPr>
        <p:spPr bwMode="auto">
          <a:xfrm>
            <a:off x="2092325" y="458788"/>
            <a:ext cx="687388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0666" name="Oval 40"/>
          <p:cNvSpPr>
            <a:spLocks noChangeArrowheads="1"/>
          </p:cNvSpPr>
          <p:nvPr/>
        </p:nvSpPr>
        <p:spPr bwMode="auto">
          <a:xfrm>
            <a:off x="4114800" y="458788"/>
            <a:ext cx="688975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0667" name="Oval 41"/>
          <p:cNvSpPr>
            <a:spLocks noChangeArrowheads="1"/>
          </p:cNvSpPr>
          <p:nvPr/>
        </p:nvSpPr>
        <p:spPr bwMode="auto">
          <a:xfrm>
            <a:off x="6138863" y="458788"/>
            <a:ext cx="687387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0668" name="Rectangle 42"/>
          <p:cNvSpPr>
            <a:spLocks noChangeArrowheads="1"/>
          </p:cNvSpPr>
          <p:nvPr/>
        </p:nvSpPr>
        <p:spPr bwMode="auto">
          <a:xfrm>
            <a:off x="7475538" y="1317625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G</a:t>
            </a:r>
          </a:p>
        </p:txBody>
      </p:sp>
      <p:sp>
        <p:nvSpPr>
          <p:cNvPr id="70669" name="Rectangle 43"/>
          <p:cNvSpPr>
            <a:spLocks noChangeArrowheads="1"/>
          </p:cNvSpPr>
          <p:nvPr/>
        </p:nvSpPr>
        <p:spPr bwMode="auto">
          <a:xfrm>
            <a:off x="2230438" y="500063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70670" name="Rectangle 44"/>
          <p:cNvSpPr>
            <a:spLocks noChangeArrowheads="1"/>
          </p:cNvSpPr>
          <p:nvPr/>
        </p:nvSpPr>
        <p:spPr bwMode="auto">
          <a:xfrm>
            <a:off x="4270375" y="487363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70671" name="Rectangle 45"/>
          <p:cNvSpPr>
            <a:spLocks noChangeArrowheads="1"/>
          </p:cNvSpPr>
          <p:nvPr/>
        </p:nvSpPr>
        <p:spPr bwMode="auto">
          <a:xfrm>
            <a:off x="2185988" y="2540000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70672" name="Rectangle 46"/>
          <p:cNvSpPr>
            <a:spLocks noChangeArrowheads="1"/>
          </p:cNvSpPr>
          <p:nvPr/>
        </p:nvSpPr>
        <p:spPr bwMode="auto">
          <a:xfrm>
            <a:off x="4351338" y="2549525"/>
            <a:ext cx="366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70673" name="Rectangle 47"/>
          <p:cNvSpPr>
            <a:spLocks noChangeArrowheads="1"/>
          </p:cNvSpPr>
          <p:nvPr/>
        </p:nvSpPr>
        <p:spPr bwMode="auto">
          <a:xfrm>
            <a:off x="6275388" y="496888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70674" name="Rectangle 48"/>
          <p:cNvSpPr>
            <a:spLocks noChangeArrowheads="1"/>
          </p:cNvSpPr>
          <p:nvPr/>
        </p:nvSpPr>
        <p:spPr bwMode="auto">
          <a:xfrm>
            <a:off x="6756400" y="2540000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F</a:t>
            </a:r>
          </a:p>
        </p:txBody>
      </p:sp>
      <p:sp>
        <p:nvSpPr>
          <p:cNvPr id="70675" name="Line 49"/>
          <p:cNvSpPr>
            <a:spLocks noChangeShapeType="1"/>
          </p:cNvSpPr>
          <p:nvPr/>
        </p:nvSpPr>
        <p:spPr bwMode="auto">
          <a:xfrm>
            <a:off x="1308100" y="1763713"/>
            <a:ext cx="777875" cy="798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Line 50"/>
          <p:cNvSpPr>
            <a:spLocks noChangeShapeType="1"/>
          </p:cNvSpPr>
          <p:nvPr/>
        </p:nvSpPr>
        <p:spPr bwMode="auto">
          <a:xfrm flipV="1">
            <a:off x="1230313" y="736600"/>
            <a:ext cx="855662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51"/>
          <p:cNvSpPr>
            <a:spLocks noChangeShapeType="1"/>
          </p:cNvSpPr>
          <p:nvPr/>
        </p:nvSpPr>
        <p:spPr bwMode="auto">
          <a:xfrm>
            <a:off x="2397125" y="909638"/>
            <a:ext cx="0" cy="159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Line 52"/>
          <p:cNvSpPr>
            <a:spLocks noChangeShapeType="1"/>
          </p:cNvSpPr>
          <p:nvPr/>
        </p:nvSpPr>
        <p:spPr bwMode="auto">
          <a:xfrm>
            <a:off x="2786063" y="679450"/>
            <a:ext cx="1322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Line 53"/>
          <p:cNvSpPr>
            <a:spLocks noChangeShapeType="1"/>
          </p:cNvSpPr>
          <p:nvPr/>
        </p:nvSpPr>
        <p:spPr bwMode="auto">
          <a:xfrm>
            <a:off x="2708275" y="2733675"/>
            <a:ext cx="1477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Line 54"/>
          <p:cNvSpPr>
            <a:spLocks noChangeShapeType="1"/>
          </p:cNvSpPr>
          <p:nvPr/>
        </p:nvSpPr>
        <p:spPr bwMode="auto">
          <a:xfrm>
            <a:off x="4810125" y="736600"/>
            <a:ext cx="1322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Line 55"/>
          <p:cNvSpPr>
            <a:spLocks noChangeShapeType="1"/>
          </p:cNvSpPr>
          <p:nvPr/>
        </p:nvSpPr>
        <p:spPr bwMode="auto">
          <a:xfrm>
            <a:off x="4887913" y="2676525"/>
            <a:ext cx="1711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Line 56"/>
          <p:cNvSpPr>
            <a:spLocks noChangeShapeType="1"/>
          </p:cNvSpPr>
          <p:nvPr/>
        </p:nvSpPr>
        <p:spPr bwMode="auto">
          <a:xfrm flipV="1">
            <a:off x="7065963" y="1706563"/>
            <a:ext cx="544512" cy="798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Line 57"/>
          <p:cNvSpPr>
            <a:spLocks noChangeShapeType="1"/>
          </p:cNvSpPr>
          <p:nvPr/>
        </p:nvSpPr>
        <p:spPr bwMode="auto">
          <a:xfrm>
            <a:off x="4498975" y="909638"/>
            <a:ext cx="0" cy="159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Rectangle 58"/>
          <p:cNvSpPr>
            <a:spLocks noChangeArrowheads="1"/>
          </p:cNvSpPr>
          <p:nvPr/>
        </p:nvSpPr>
        <p:spPr bwMode="auto">
          <a:xfrm>
            <a:off x="1373188" y="715963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70685" name="Rectangle 59"/>
          <p:cNvSpPr>
            <a:spLocks noChangeArrowheads="1"/>
          </p:cNvSpPr>
          <p:nvPr/>
        </p:nvSpPr>
        <p:spPr bwMode="auto">
          <a:xfrm>
            <a:off x="3162300" y="260350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70686" name="Rectangle 60"/>
          <p:cNvSpPr>
            <a:spLocks noChangeArrowheads="1"/>
          </p:cNvSpPr>
          <p:nvPr/>
        </p:nvSpPr>
        <p:spPr bwMode="auto">
          <a:xfrm>
            <a:off x="2462213" y="1343025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70687" name="Rectangle 61"/>
          <p:cNvSpPr>
            <a:spLocks noChangeArrowheads="1"/>
          </p:cNvSpPr>
          <p:nvPr/>
        </p:nvSpPr>
        <p:spPr bwMode="auto">
          <a:xfrm>
            <a:off x="1217613" y="2084388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70688" name="Rectangle 62"/>
          <p:cNvSpPr>
            <a:spLocks noChangeArrowheads="1"/>
          </p:cNvSpPr>
          <p:nvPr/>
        </p:nvSpPr>
        <p:spPr bwMode="auto">
          <a:xfrm>
            <a:off x="5264150" y="203200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70689" name="Rectangle 63"/>
          <p:cNvSpPr>
            <a:spLocks noChangeArrowheads="1"/>
          </p:cNvSpPr>
          <p:nvPr/>
        </p:nvSpPr>
        <p:spPr bwMode="auto">
          <a:xfrm>
            <a:off x="3162300" y="2312988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70690" name="Rectangle 64"/>
          <p:cNvSpPr>
            <a:spLocks noChangeArrowheads="1"/>
          </p:cNvSpPr>
          <p:nvPr/>
        </p:nvSpPr>
        <p:spPr bwMode="auto">
          <a:xfrm>
            <a:off x="5497513" y="2198688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70691" name="Rectangle 65"/>
          <p:cNvSpPr>
            <a:spLocks noChangeArrowheads="1"/>
          </p:cNvSpPr>
          <p:nvPr/>
        </p:nvSpPr>
        <p:spPr bwMode="auto">
          <a:xfrm>
            <a:off x="7597775" y="1970088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70692" name="Rectangle 66"/>
          <p:cNvSpPr>
            <a:spLocks noChangeArrowheads="1"/>
          </p:cNvSpPr>
          <p:nvPr/>
        </p:nvSpPr>
        <p:spPr bwMode="auto">
          <a:xfrm>
            <a:off x="4641850" y="1285875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Branch and Bound in action</a:t>
            </a:r>
          </a:p>
        </p:txBody>
      </p:sp>
      <p:sp>
        <p:nvSpPr>
          <p:cNvPr id="71683" name="Oval 14"/>
          <p:cNvSpPr>
            <a:spLocks noChangeArrowheads="1"/>
          </p:cNvSpPr>
          <p:nvPr/>
        </p:nvSpPr>
        <p:spPr bwMode="auto">
          <a:xfrm>
            <a:off x="4829175" y="1371600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684" name="Rectangle 15"/>
          <p:cNvSpPr>
            <a:spLocks noChangeArrowheads="1"/>
          </p:cNvSpPr>
          <p:nvPr/>
        </p:nvSpPr>
        <p:spPr bwMode="auto">
          <a:xfrm>
            <a:off x="4929188" y="1382713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S</a:t>
            </a:r>
          </a:p>
        </p:txBody>
      </p:sp>
      <p:sp>
        <p:nvSpPr>
          <p:cNvPr id="71685" name="Line 16"/>
          <p:cNvSpPr>
            <a:spLocks noChangeShapeType="1"/>
          </p:cNvSpPr>
          <p:nvPr/>
        </p:nvSpPr>
        <p:spPr bwMode="auto">
          <a:xfrm flipH="1">
            <a:off x="3754438" y="1693863"/>
            <a:ext cx="1079500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Line 17"/>
          <p:cNvSpPr>
            <a:spLocks noChangeShapeType="1"/>
          </p:cNvSpPr>
          <p:nvPr/>
        </p:nvSpPr>
        <p:spPr bwMode="auto">
          <a:xfrm>
            <a:off x="5345113" y="1649413"/>
            <a:ext cx="1227137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Oval 18"/>
          <p:cNvSpPr>
            <a:spLocks noChangeArrowheads="1"/>
          </p:cNvSpPr>
          <p:nvPr/>
        </p:nvSpPr>
        <p:spPr bwMode="auto">
          <a:xfrm>
            <a:off x="3390900" y="1919288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688" name="Oval 19"/>
          <p:cNvSpPr>
            <a:spLocks noChangeArrowheads="1"/>
          </p:cNvSpPr>
          <p:nvPr/>
        </p:nvSpPr>
        <p:spPr bwMode="auto">
          <a:xfrm>
            <a:off x="6435725" y="1854200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689" name="Rectangle 20"/>
          <p:cNvSpPr>
            <a:spLocks noChangeArrowheads="1"/>
          </p:cNvSpPr>
          <p:nvPr/>
        </p:nvSpPr>
        <p:spPr bwMode="auto">
          <a:xfrm>
            <a:off x="3502025" y="1930400"/>
            <a:ext cx="4016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71690" name="Rectangle 21"/>
          <p:cNvSpPr>
            <a:spLocks noChangeArrowheads="1"/>
          </p:cNvSpPr>
          <p:nvPr/>
        </p:nvSpPr>
        <p:spPr bwMode="auto">
          <a:xfrm>
            <a:off x="6510338" y="1871663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71691" name="Line 22"/>
          <p:cNvSpPr>
            <a:spLocks noChangeShapeType="1"/>
          </p:cNvSpPr>
          <p:nvPr/>
        </p:nvSpPr>
        <p:spPr bwMode="auto">
          <a:xfrm flipH="1">
            <a:off x="2316163" y="2166938"/>
            <a:ext cx="1079500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Oval 23"/>
          <p:cNvSpPr>
            <a:spLocks noChangeArrowheads="1"/>
          </p:cNvSpPr>
          <p:nvPr/>
        </p:nvSpPr>
        <p:spPr bwMode="auto">
          <a:xfrm>
            <a:off x="1952625" y="2392363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693" name="Rectangle 24"/>
          <p:cNvSpPr>
            <a:spLocks noChangeArrowheads="1"/>
          </p:cNvSpPr>
          <p:nvPr/>
        </p:nvSpPr>
        <p:spPr bwMode="auto">
          <a:xfrm>
            <a:off x="2063750" y="2403475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71694" name="Line 25"/>
          <p:cNvSpPr>
            <a:spLocks noChangeShapeType="1"/>
          </p:cNvSpPr>
          <p:nvPr/>
        </p:nvSpPr>
        <p:spPr bwMode="auto">
          <a:xfrm>
            <a:off x="3921125" y="2166938"/>
            <a:ext cx="1227138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Oval 26"/>
          <p:cNvSpPr>
            <a:spLocks noChangeArrowheads="1"/>
          </p:cNvSpPr>
          <p:nvPr/>
        </p:nvSpPr>
        <p:spPr bwMode="auto">
          <a:xfrm>
            <a:off x="5011738" y="2371725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696" name="Rectangle 27"/>
          <p:cNvSpPr>
            <a:spLocks noChangeArrowheads="1"/>
          </p:cNvSpPr>
          <p:nvPr/>
        </p:nvSpPr>
        <p:spPr bwMode="auto">
          <a:xfrm>
            <a:off x="5086350" y="2389188"/>
            <a:ext cx="4016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71697" name="Line 28"/>
          <p:cNvSpPr>
            <a:spLocks noChangeShapeType="1"/>
          </p:cNvSpPr>
          <p:nvPr/>
        </p:nvSpPr>
        <p:spPr bwMode="auto">
          <a:xfrm flipH="1">
            <a:off x="1273175" y="2714625"/>
            <a:ext cx="712788" cy="644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Oval 29"/>
          <p:cNvSpPr>
            <a:spLocks noChangeArrowheads="1"/>
          </p:cNvSpPr>
          <p:nvPr/>
        </p:nvSpPr>
        <p:spPr bwMode="auto">
          <a:xfrm>
            <a:off x="1039813" y="3376613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699" name="Rectangle 30"/>
          <p:cNvSpPr>
            <a:spLocks noChangeArrowheads="1"/>
          </p:cNvSpPr>
          <p:nvPr/>
        </p:nvSpPr>
        <p:spPr bwMode="auto">
          <a:xfrm>
            <a:off x="1150938" y="3387725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71700" name="Oval 31"/>
          <p:cNvSpPr>
            <a:spLocks noChangeArrowheads="1"/>
          </p:cNvSpPr>
          <p:nvPr/>
        </p:nvSpPr>
        <p:spPr bwMode="auto">
          <a:xfrm>
            <a:off x="2417763" y="3368675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701" name="Rectangle 32"/>
          <p:cNvSpPr>
            <a:spLocks noChangeArrowheads="1"/>
          </p:cNvSpPr>
          <p:nvPr/>
        </p:nvSpPr>
        <p:spPr bwMode="auto">
          <a:xfrm>
            <a:off x="2528888" y="3379788"/>
            <a:ext cx="366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71702" name="Line 33"/>
          <p:cNvSpPr>
            <a:spLocks noChangeShapeType="1"/>
          </p:cNvSpPr>
          <p:nvPr/>
        </p:nvSpPr>
        <p:spPr bwMode="auto">
          <a:xfrm>
            <a:off x="2352675" y="2817813"/>
            <a:ext cx="249238" cy="541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3" name="Line 34"/>
          <p:cNvSpPr>
            <a:spLocks noChangeShapeType="1"/>
          </p:cNvSpPr>
          <p:nvPr/>
        </p:nvSpPr>
        <p:spPr bwMode="auto">
          <a:xfrm>
            <a:off x="1273175" y="3811588"/>
            <a:ext cx="0" cy="641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4" name="Line 35"/>
          <p:cNvSpPr>
            <a:spLocks noChangeShapeType="1"/>
          </p:cNvSpPr>
          <p:nvPr/>
        </p:nvSpPr>
        <p:spPr bwMode="auto">
          <a:xfrm>
            <a:off x="5403850" y="2803525"/>
            <a:ext cx="407988" cy="701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5" name="Oval 36"/>
          <p:cNvSpPr>
            <a:spLocks noChangeArrowheads="1"/>
          </p:cNvSpPr>
          <p:nvPr/>
        </p:nvSpPr>
        <p:spPr bwMode="auto">
          <a:xfrm>
            <a:off x="5562600" y="3492500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706" name="Rectangle 37"/>
          <p:cNvSpPr>
            <a:spLocks noChangeArrowheads="1"/>
          </p:cNvSpPr>
          <p:nvPr/>
        </p:nvSpPr>
        <p:spPr bwMode="auto">
          <a:xfrm>
            <a:off x="5673725" y="3503613"/>
            <a:ext cx="3667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71707" name="Oval 38"/>
          <p:cNvSpPr>
            <a:spLocks noChangeArrowheads="1"/>
          </p:cNvSpPr>
          <p:nvPr/>
        </p:nvSpPr>
        <p:spPr bwMode="auto">
          <a:xfrm>
            <a:off x="4525963" y="4541838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708" name="Rectangle 39"/>
          <p:cNvSpPr>
            <a:spLocks noChangeArrowheads="1"/>
          </p:cNvSpPr>
          <p:nvPr/>
        </p:nvSpPr>
        <p:spPr bwMode="auto">
          <a:xfrm>
            <a:off x="4637088" y="455295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71709" name="Oval 40"/>
          <p:cNvSpPr>
            <a:spLocks noChangeArrowheads="1"/>
          </p:cNvSpPr>
          <p:nvPr/>
        </p:nvSpPr>
        <p:spPr bwMode="auto">
          <a:xfrm>
            <a:off x="6283325" y="4562475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710" name="Rectangle 41"/>
          <p:cNvSpPr>
            <a:spLocks noChangeArrowheads="1"/>
          </p:cNvSpPr>
          <p:nvPr/>
        </p:nvSpPr>
        <p:spPr bwMode="auto">
          <a:xfrm>
            <a:off x="6380163" y="4543425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F</a:t>
            </a:r>
          </a:p>
        </p:txBody>
      </p:sp>
      <p:sp>
        <p:nvSpPr>
          <p:cNvPr id="71711" name="Oval 42"/>
          <p:cNvSpPr>
            <a:spLocks noChangeArrowheads="1"/>
          </p:cNvSpPr>
          <p:nvPr/>
        </p:nvSpPr>
        <p:spPr bwMode="auto">
          <a:xfrm>
            <a:off x="6859588" y="5718175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712" name="Rectangle 43"/>
          <p:cNvSpPr>
            <a:spLocks noChangeArrowheads="1"/>
          </p:cNvSpPr>
          <p:nvPr/>
        </p:nvSpPr>
        <p:spPr bwMode="auto">
          <a:xfrm>
            <a:off x="6911975" y="5729288"/>
            <a:ext cx="4016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G</a:t>
            </a:r>
          </a:p>
        </p:txBody>
      </p:sp>
      <p:sp>
        <p:nvSpPr>
          <p:cNvPr id="71713" name="Line 44"/>
          <p:cNvSpPr>
            <a:spLocks noChangeShapeType="1"/>
          </p:cNvSpPr>
          <p:nvPr/>
        </p:nvSpPr>
        <p:spPr bwMode="auto">
          <a:xfrm>
            <a:off x="5994400" y="3903663"/>
            <a:ext cx="407988" cy="701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4" name="Line 45"/>
          <p:cNvSpPr>
            <a:spLocks noChangeShapeType="1"/>
          </p:cNvSpPr>
          <p:nvPr/>
        </p:nvSpPr>
        <p:spPr bwMode="auto">
          <a:xfrm flipV="1">
            <a:off x="4987925" y="3898900"/>
            <a:ext cx="663575" cy="73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5" name="Line 46"/>
          <p:cNvSpPr>
            <a:spLocks noChangeShapeType="1"/>
          </p:cNvSpPr>
          <p:nvPr/>
        </p:nvSpPr>
        <p:spPr bwMode="auto">
          <a:xfrm>
            <a:off x="6643688" y="5003800"/>
            <a:ext cx="407987" cy="701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6" name="Rectangle 47"/>
          <p:cNvSpPr>
            <a:spLocks noChangeArrowheads="1"/>
          </p:cNvSpPr>
          <p:nvPr/>
        </p:nvSpPr>
        <p:spPr bwMode="auto">
          <a:xfrm>
            <a:off x="1793875" y="1617663"/>
            <a:ext cx="1654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2 +10.4 = 12.4</a:t>
            </a:r>
          </a:p>
        </p:txBody>
      </p:sp>
      <p:sp>
        <p:nvSpPr>
          <p:cNvPr id="71717" name="Rectangle 48"/>
          <p:cNvSpPr>
            <a:spLocks noChangeArrowheads="1"/>
          </p:cNvSpPr>
          <p:nvPr/>
        </p:nvSpPr>
        <p:spPr bwMode="auto">
          <a:xfrm>
            <a:off x="6175375" y="1458913"/>
            <a:ext cx="159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5 + 8.9 = 13.9</a:t>
            </a:r>
          </a:p>
        </p:txBody>
      </p:sp>
      <p:sp>
        <p:nvSpPr>
          <p:cNvPr id="71718" name="Rectangle 49"/>
          <p:cNvSpPr>
            <a:spLocks noChangeArrowheads="1"/>
          </p:cNvSpPr>
          <p:nvPr/>
        </p:nvSpPr>
        <p:spPr bwMode="auto">
          <a:xfrm>
            <a:off x="700088" y="2173288"/>
            <a:ext cx="1463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3 + 6.7 = 9.7</a:t>
            </a:r>
          </a:p>
        </p:txBody>
      </p:sp>
      <p:sp>
        <p:nvSpPr>
          <p:cNvPr id="71719" name="Rectangle 50"/>
          <p:cNvSpPr>
            <a:spLocks noChangeArrowheads="1"/>
          </p:cNvSpPr>
          <p:nvPr/>
        </p:nvSpPr>
        <p:spPr bwMode="auto">
          <a:xfrm>
            <a:off x="2716213" y="3092450"/>
            <a:ext cx="159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8 + 6.9 = 14.9</a:t>
            </a:r>
          </a:p>
        </p:txBody>
      </p:sp>
      <p:sp>
        <p:nvSpPr>
          <p:cNvPr id="71720" name="Rectangle 51"/>
          <p:cNvSpPr>
            <a:spLocks noChangeArrowheads="1"/>
          </p:cNvSpPr>
          <p:nvPr/>
        </p:nvSpPr>
        <p:spPr bwMode="auto">
          <a:xfrm>
            <a:off x="5532438" y="2406650"/>
            <a:ext cx="159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4 + 8.9 = 12.9</a:t>
            </a:r>
          </a:p>
        </p:txBody>
      </p:sp>
      <p:sp>
        <p:nvSpPr>
          <p:cNvPr id="71721" name="Rectangle 52"/>
          <p:cNvSpPr>
            <a:spLocks noChangeArrowheads="1"/>
          </p:cNvSpPr>
          <p:nvPr/>
        </p:nvSpPr>
        <p:spPr bwMode="auto">
          <a:xfrm>
            <a:off x="6219825" y="3370263"/>
            <a:ext cx="159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6 + 6.9 = 12.9</a:t>
            </a:r>
          </a:p>
        </p:txBody>
      </p:sp>
      <p:sp>
        <p:nvSpPr>
          <p:cNvPr id="71722" name="Rectangle 53"/>
          <p:cNvSpPr>
            <a:spLocks noChangeArrowheads="1"/>
          </p:cNvSpPr>
          <p:nvPr/>
        </p:nvSpPr>
        <p:spPr bwMode="auto">
          <a:xfrm>
            <a:off x="4073525" y="5005388"/>
            <a:ext cx="1717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11 + 6.7 = 17.7</a:t>
            </a:r>
          </a:p>
        </p:txBody>
      </p:sp>
      <p:sp>
        <p:nvSpPr>
          <p:cNvPr id="71723" name="Rectangle 54"/>
          <p:cNvSpPr>
            <a:spLocks noChangeArrowheads="1"/>
          </p:cNvSpPr>
          <p:nvPr/>
        </p:nvSpPr>
        <p:spPr bwMode="auto">
          <a:xfrm>
            <a:off x="6875463" y="4583113"/>
            <a:ext cx="1527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10 + 3.0 = 13</a:t>
            </a:r>
          </a:p>
        </p:txBody>
      </p:sp>
      <p:sp>
        <p:nvSpPr>
          <p:cNvPr id="71724" name="Rectangle 55"/>
          <p:cNvSpPr>
            <a:spLocks noChangeArrowheads="1"/>
          </p:cNvSpPr>
          <p:nvPr/>
        </p:nvSpPr>
        <p:spPr bwMode="auto">
          <a:xfrm>
            <a:off x="6672263" y="6145213"/>
            <a:ext cx="1336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13 + 0 = 13</a:t>
            </a:r>
          </a:p>
        </p:txBody>
      </p:sp>
      <p:sp>
        <p:nvSpPr>
          <p:cNvPr id="71725" name="Rectangle 56"/>
          <p:cNvSpPr>
            <a:spLocks noChangeArrowheads="1"/>
          </p:cNvSpPr>
          <p:nvPr/>
        </p:nvSpPr>
        <p:spPr bwMode="auto">
          <a:xfrm>
            <a:off x="890588" y="4465638"/>
            <a:ext cx="1196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Dead End</a:t>
            </a:r>
          </a:p>
        </p:txBody>
      </p:sp>
      <p:sp>
        <p:nvSpPr>
          <p:cNvPr id="71726" name="Oval 57"/>
          <p:cNvSpPr>
            <a:spLocks noChangeArrowheads="1"/>
          </p:cNvSpPr>
          <p:nvPr/>
        </p:nvSpPr>
        <p:spPr bwMode="auto">
          <a:xfrm>
            <a:off x="2833688" y="4468813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727" name="Rectangle 58"/>
          <p:cNvSpPr>
            <a:spLocks noChangeArrowheads="1"/>
          </p:cNvSpPr>
          <p:nvPr/>
        </p:nvSpPr>
        <p:spPr bwMode="auto">
          <a:xfrm>
            <a:off x="2930525" y="4449763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F</a:t>
            </a:r>
          </a:p>
        </p:txBody>
      </p:sp>
      <p:sp>
        <p:nvSpPr>
          <p:cNvPr id="71728" name="Oval 59"/>
          <p:cNvSpPr>
            <a:spLocks noChangeArrowheads="1"/>
          </p:cNvSpPr>
          <p:nvPr/>
        </p:nvSpPr>
        <p:spPr bwMode="auto">
          <a:xfrm>
            <a:off x="3409950" y="5624513"/>
            <a:ext cx="520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71729" name="Rectangle 60"/>
          <p:cNvSpPr>
            <a:spLocks noChangeArrowheads="1"/>
          </p:cNvSpPr>
          <p:nvPr/>
        </p:nvSpPr>
        <p:spPr bwMode="auto">
          <a:xfrm>
            <a:off x="3462338" y="5635625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G</a:t>
            </a:r>
          </a:p>
        </p:txBody>
      </p:sp>
      <p:sp>
        <p:nvSpPr>
          <p:cNvPr id="71730" name="Line 61"/>
          <p:cNvSpPr>
            <a:spLocks noChangeShapeType="1"/>
          </p:cNvSpPr>
          <p:nvPr/>
        </p:nvSpPr>
        <p:spPr bwMode="auto">
          <a:xfrm>
            <a:off x="2544763" y="3810000"/>
            <a:ext cx="407987" cy="701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1" name="Line 62"/>
          <p:cNvSpPr>
            <a:spLocks noChangeShapeType="1"/>
          </p:cNvSpPr>
          <p:nvPr/>
        </p:nvSpPr>
        <p:spPr bwMode="auto">
          <a:xfrm>
            <a:off x="3194050" y="4910138"/>
            <a:ext cx="407988" cy="701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2" name="Rectangle 63"/>
          <p:cNvSpPr>
            <a:spLocks noChangeArrowheads="1"/>
          </p:cNvSpPr>
          <p:nvPr/>
        </p:nvSpPr>
        <p:spPr bwMode="auto">
          <a:xfrm>
            <a:off x="1752600" y="4953000"/>
            <a:ext cx="1527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12 + 3.0 = 15</a:t>
            </a:r>
          </a:p>
        </p:txBody>
      </p:sp>
      <p:sp>
        <p:nvSpPr>
          <p:cNvPr id="71733" name="Rectangle 64"/>
          <p:cNvSpPr>
            <a:spLocks noChangeArrowheads="1"/>
          </p:cNvSpPr>
          <p:nvPr/>
        </p:nvSpPr>
        <p:spPr bwMode="auto">
          <a:xfrm>
            <a:off x="3222625" y="6051550"/>
            <a:ext cx="1336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itchFamily="34" charset="0"/>
              </a:rPr>
              <a:t>15 + 0 = 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Properties of Branch-and-Bound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Not guaranteed to terminate unless has depth-bound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Optimal:</a:t>
            </a:r>
            <a:r>
              <a:rPr lang="en-US" altLang="en-US" sz="2400" b="1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finds an optimal solution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Time complexity: exponential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Space complexity: can be linear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Pattern Databases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For sliding tiles and Rubik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s cube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For a subset of the tiles compute shortest path to the goal using breadth-first search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For 15 puzzles, if we have 7 fringe tiles and one blank, the number of patterns to store are 16!/(16-8)! = 518,918,400.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For each table entry we store the shortest number of moves to the goal from the current location.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Use different subsets of tiles and take the max heuristic during IDA* search. The number of nodes to solve 15 puzzles was reduced by a factor of 346 (Culberson and Schaeffer)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How can this be generalized?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646737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Uninformed search has uses but also severe limitations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Heuristics are a structured way to make search smarter</a:t>
            </a:r>
          </a:p>
          <a:p>
            <a:pPr lvl="3" eaLnBrk="1" hangingPunct="1"/>
            <a:endParaRPr lang="en-US" altLang="en-US" sz="12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Informed (or heuristic) search uses problem-specific heuristics to improve efficiency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Best-first, A* (and if needed for memory, RBFS, SMA*)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Techniques for generating heuristics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A* is optimal with admissible (tree) / consistent (graph heuristics</a:t>
            </a:r>
          </a:p>
          <a:p>
            <a:pPr lvl="3" eaLnBrk="1" hangingPunct="1"/>
            <a:endParaRPr lang="en-US" altLang="en-US" sz="12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Can provide significant speed-ups in practice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Ex: 8-Puzzle, dramatic speed-up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Still worst-case exponential time complexity  (NP-complete)</a:t>
            </a:r>
          </a:p>
          <a:p>
            <a:pPr lvl="3" eaLnBrk="1" hangingPunct="1"/>
            <a:endParaRPr lang="en-US" altLang="en-US" sz="12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Next: local search techniques (hill climbing, GAs, annealing</a:t>
            </a:r>
            <a:r>
              <a:rPr lang="is-IS" altLang="en-US" sz="2400" smtClean="0">
                <a:ea typeface="ＭＳ Ｐゴシック" pitchFamily="34" charset="-128"/>
              </a:rPr>
              <a:t>…)</a:t>
            </a:r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Read R&amp;N Ch 4 before next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t>You should know</a:t>
            </a:r>
            <a:r>
              <a:rPr lang="is-IS" altLang="en-US" smtClean="0">
                <a:solidFill>
                  <a:srgbClr val="000000"/>
                </a:solidFill>
                <a:ea typeface="ＭＳ Ｐゴシック" pitchFamily="34" charset="-128"/>
              </a:rPr>
              <a:t>…</a:t>
            </a:r>
            <a:endParaRPr lang="en-US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058863"/>
            <a:ext cx="8948737" cy="5330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u="sng" smtClean="0">
                <a:solidFill>
                  <a:srgbClr val="000000"/>
                </a:solidFill>
                <a:ea typeface="ＭＳ Ｐゴシック" pitchFamily="34" charset="-128"/>
              </a:rPr>
              <a:t>evaluation function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f(n)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and </a:t>
            </a:r>
            <a:r>
              <a:rPr lang="en-US" altLang="en-US" sz="2000" u="sng" smtClean="0">
                <a:solidFill>
                  <a:srgbClr val="000000"/>
                </a:solidFill>
                <a:ea typeface="ＭＳ Ｐゴシック" pitchFamily="34" charset="-128"/>
              </a:rPr>
              <a:t>heuristic function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h(n)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 for each node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  <a:endParaRPr lang="en-US" altLang="en-US" sz="20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g(n) = known path cost so far to node 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h(n) = </a:t>
            </a:r>
            <a:r>
              <a:rPr lang="en-US" altLang="en-US" sz="2000" u="sng" smtClean="0">
                <a:solidFill>
                  <a:srgbClr val="000000"/>
                </a:solidFill>
                <a:ea typeface="ＭＳ Ｐゴシック" pitchFamily="34" charset="-128"/>
              </a:rPr>
              <a:t>estimate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 of (optimal) cost to goal from node 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f(n) = g(n)+h(n) = </a:t>
            </a:r>
            <a:r>
              <a:rPr lang="en-US" altLang="en-US" sz="2000" u="sng" smtClean="0">
                <a:solidFill>
                  <a:srgbClr val="000000"/>
                </a:solidFill>
                <a:ea typeface="ＭＳ Ｐゴシック" pitchFamily="34" charset="-128"/>
              </a:rPr>
              <a:t>estimate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 of total cost to goal through node 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Heuristic searches: </a:t>
            </a:r>
            <a:r>
              <a:rPr lang="en-US" altLang="en-US" sz="2000" u="sng" smtClean="0">
                <a:solidFill>
                  <a:srgbClr val="000000"/>
                </a:solidFill>
                <a:ea typeface="ＭＳ Ｐゴシック" pitchFamily="34" charset="-128"/>
              </a:rPr>
              <a:t>Greedy-best-first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en-US" altLang="en-US" sz="2000" u="sng" smtClean="0">
                <a:solidFill>
                  <a:srgbClr val="000000"/>
                </a:solidFill>
                <a:ea typeface="ＭＳ Ｐゴシック" pitchFamily="34" charset="-128"/>
              </a:rPr>
              <a:t>A*</a:t>
            </a:r>
          </a:p>
          <a:p>
            <a:pPr lvl="1" eaLnBrk="1" hangingPunct="1"/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A* is optimal with admissible (tree)/consistent (graph) heuristics</a:t>
            </a:r>
          </a:p>
          <a:p>
            <a:pPr lvl="1" eaLnBrk="1" hangingPunct="1"/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Prove that A* is optimal with admissible heuristic for tree search</a:t>
            </a:r>
          </a:p>
          <a:p>
            <a:pPr lvl="1" eaLnBrk="1" hangingPunct="1"/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Recognize when a heuristic is admissible or consistent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h</a:t>
            </a:r>
            <a:r>
              <a:rPr lang="en-US" altLang="en-US" sz="2000" i="1" baseline="-25000" smtClean="0">
                <a:solidFill>
                  <a:srgbClr val="000000"/>
                </a:solidFill>
                <a:ea typeface="ＭＳ Ｐゴシック" pitchFamily="34" charset="-128"/>
              </a:rPr>
              <a:t>2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en-US" sz="2000" u="sng" smtClean="0">
                <a:solidFill>
                  <a:srgbClr val="000000"/>
                </a:solidFill>
                <a:ea typeface="ＭＳ Ｐゴシック" pitchFamily="34" charset="-128"/>
              </a:rPr>
              <a:t>dominates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h</a:t>
            </a:r>
            <a:r>
              <a:rPr lang="en-US" altLang="en-US" sz="2000" i="1" baseline="-25000" smtClean="0">
                <a:solidFill>
                  <a:srgbClr val="000000"/>
                </a:solidFill>
                <a:ea typeface="ＭＳ Ｐゴシック" pitchFamily="34" charset="-128"/>
              </a:rPr>
              <a:t>1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iff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h</a:t>
            </a:r>
            <a:r>
              <a:rPr lang="en-US" altLang="en-US" sz="2000" i="1" baseline="-25000" smtClean="0">
                <a:solidFill>
                  <a:srgbClr val="000000"/>
                </a:solidFill>
                <a:ea typeface="ＭＳ Ｐゴシック" pitchFamily="34" charset="-128"/>
              </a:rPr>
              <a:t>2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(n)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≥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 h</a:t>
            </a:r>
            <a:r>
              <a:rPr lang="en-US" altLang="en-US" sz="2000" i="1" baseline="-25000" smtClean="0">
                <a:solidFill>
                  <a:srgbClr val="000000"/>
                </a:solidFill>
                <a:ea typeface="ＭＳ Ｐゴシック" pitchFamily="34" charset="-128"/>
              </a:rPr>
              <a:t>1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(n)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 for all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34" charset="-128"/>
              </a:rPr>
              <a:t>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Effective branching factor: b*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  <a:ea typeface="ＭＳ Ｐゴシック" pitchFamily="34" charset="-128"/>
              </a:rPr>
              <a:t>Inventing heuristics: relaxed problems; max or convex combination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Heuristic function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Heuristic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Definition: a commonsense rule or rules intended to increase the probability of solving some problem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Same linguistic root as “Eureka” = “I have found it”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Using rules of thumb to find answers</a:t>
            </a:r>
          </a:p>
          <a:p>
            <a:pPr lvl="2" eaLnBrk="1" hangingPunct="1"/>
            <a:endParaRPr lang="en-US" altLang="en-US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Heuristic function h(n)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Estimate of (optimal) remaining cost from n to goal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Defined using only the </a:t>
            </a:r>
            <a:r>
              <a:rPr lang="en-US" altLang="en-US" sz="2000" i="1" dirty="0" smtClean="0">
                <a:ea typeface="ＭＳ Ｐゴシック" pitchFamily="34" charset="-128"/>
              </a:rPr>
              <a:t>state</a:t>
            </a:r>
            <a:r>
              <a:rPr lang="en-US" altLang="en-US" sz="2000" dirty="0" smtClean="0">
                <a:ea typeface="ＭＳ Ｐゴシック" pitchFamily="34" charset="-128"/>
              </a:rPr>
              <a:t> of node n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h(n) = 0 if n is a goal node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Example: straight line distance from n to Bucharest</a:t>
            </a:r>
          </a:p>
          <a:p>
            <a:pPr lvl="2" eaLnBrk="1" hangingPunct="1"/>
            <a:r>
              <a:rPr lang="en-US" altLang="en-US" sz="1800" dirty="0" smtClean="0">
                <a:ea typeface="ＭＳ Ｐゴシック" pitchFamily="34" charset="-128"/>
              </a:rPr>
              <a:t>Not true state space distance, just estimate!  Actual distance can be higher</a:t>
            </a:r>
          </a:p>
          <a:p>
            <a:pPr lvl="2" eaLnBrk="1" hangingPunct="1"/>
            <a:endParaRPr lang="en-US" altLang="en-US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Provides problem-specific knowledge to the search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74650" y="88900"/>
            <a:ext cx="4578350" cy="1020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Example: 8-Puzzle</a:t>
            </a:r>
          </a:p>
        </p:txBody>
      </p:sp>
      <p:pic>
        <p:nvPicPr>
          <p:cNvPr id="25603" name="Picture 1028" descr="8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5194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ontent Placeholder 1"/>
          <p:cNvSpPr>
            <a:spLocks noGrp="1"/>
          </p:cNvSpPr>
          <p:nvPr>
            <p:ph idx="1"/>
          </p:nvPr>
        </p:nvSpPr>
        <p:spPr>
          <a:xfrm>
            <a:off x="347663" y="1058863"/>
            <a:ext cx="8796337" cy="5799137"/>
          </a:xfrm>
        </p:spPr>
        <p:txBody>
          <a:bodyPr/>
          <a:lstStyle/>
          <a:p>
            <a:pPr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8-Puzzle</a:t>
            </a:r>
          </a:p>
          <a:p>
            <a:pPr lvl="1" eaLnBrk="1" hangingPunct="1"/>
            <a:r>
              <a:rPr lang="en-US" altLang="en-US" sz="2400" dirty="0" err="1" smtClean="0">
                <a:ea typeface="ＭＳ Ｐゴシック" pitchFamily="34" charset="-128"/>
              </a:rPr>
              <a:t>Avg</a:t>
            </a:r>
            <a:r>
              <a:rPr lang="en-US" altLang="en-US" sz="2400" dirty="0" smtClean="0">
                <a:ea typeface="ＭＳ Ｐゴシック" pitchFamily="34" charset="-128"/>
              </a:rPr>
              <a:t> solution cost is about 22 steps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Branching factor ~ 3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Exhaustive search to depth 22 = 3.1 x 10^10 states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A good heuristic function can reduce the search process</a:t>
            </a:r>
          </a:p>
          <a:p>
            <a:pPr lvl="1" eaLnBrk="1" hangingPunct="1"/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Two commonly used heuristics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1</a:t>
            </a:r>
            <a:r>
              <a:rPr lang="en-US" altLang="en-US" sz="2400" dirty="0" smtClean="0">
                <a:ea typeface="ＭＳ Ｐゴシック" pitchFamily="34" charset="-128"/>
              </a:rPr>
              <a:t>: the number of misplaced tiles</a:t>
            </a:r>
          </a:p>
          <a:p>
            <a:pPr lvl="1" eaLnBrk="1" hangingPunct="1"/>
            <a:endParaRPr lang="en-US" altLang="en-US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h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: sum of the distances of the tiles from their goal 											(“Manhattan distance”</a:t>
            </a:r>
            <a:r>
              <a:rPr lang="en-US" altLang="ja-JP" sz="2400" dirty="0" smtClean="0">
                <a:ea typeface="ＭＳ Ｐゴシック" pitchFamily="34" charset="-128"/>
              </a:rPr>
              <a:t>)								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1520825" y="5240338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h</a:t>
            </a:r>
            <a:r>
              <a:rPr lang="en-US" altLang="en-US" sz="2000" baseline="-2500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(s) = 8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1520825" y="6073775"/>
            <a:ext cx="3203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h</a:t>
            </a:r>
            <a:r>
              <a:rPr lang="en-US" altLang="en-US" sz="2000" baseline="-2500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(s) = 3+1+2+2+2+3+3+2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Arial" pitchFamily="34" charset="0"/>
              </a:rPr>
              <a:t>         =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itchFamily="34" charset="-128"/>
              </a:rPr>
              <a:t>Example: Romania, straight-line distance</a:t>
            </a:r>
          </a:p>
        </p:txBody>
      </p:sp>
      <p:sp>
        <p:nvSpPr>
          <p:cNvPr id="26627" name="TextBox 91"/>
          <p:cNvSpPr txBox="1">
            <a:spLocks noChangeArrowheads="1"/>
          </p:cNvSpPr>
          <p:nvPr/>
        </p:nvSpPr>
        <p:spPr bwMode="auto">
          <a:xfrm>
            <a:off x="6477000" y="1295400"/>
            <a:ext cx="255428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u="sng">
                <a:latin typeface="Arial" pitchFamily="34" charset="0"/>
              </a:rPr>
              <a:t>Straight-line dist to goal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Arad		366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Bucharest	    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Craiova		160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Drobeta		242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Eforie		161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Fagaras		176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Giurgiu		  77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Hirsova		151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Iasi		226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Lugoj		244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Mehadia		241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Neamt		234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Oradea		380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Pitesti		100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Rimnicu Vilcea	193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Sibiu		253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Timisoara		329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Urziceni		  80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Vaslui		199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</a:rPr>
              <a:t>Zerind		374</a:t>
            </a:r>
          </a:p>
        </p:txBody>
      </p:sp>
      <p:grpSp>
        <p:nvGrpSpPr>
          <p:cNvPr id="26628" name="Group 92"/>
          <p:cNvGrpSpPr>
            <a:grpSpLocks/>
          </p:cNvGrpSpPr>
          <p:nvPr/>
        </p:nvGrpSpPr>
        <p:grpSpPr bwMode="auto">
          <a:xfrm>
            <a:off x="0" y="1981200"/>
            <a:ext cx="6281738" cy="3644900"/>
            <a:chOff x="-81174" y="1217613"/>
            <a:chExt cx="9198189" cy="5337576"/>
          </a:xfrm>
        </p:grpSpPr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478590" y="1436137"/>
              <a:ext cx="206883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113637" y="2047542"/>
              <a:ext cx="209208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857938" y="2691491"/>
              <a:ext cx="204559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857938" y="3960792"/>
              <a:ext cx="204559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640858" y="3219205"/>
              <a:ext cx="209208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1962094" y="4421088"/>
              <a:ext cx="206883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4207595" y="3330792"/>
              <a:ext cx="206883" cy="20690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087169" y="3942194"/>
              <a:ext cx="209208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6806426" y="2431121"/>
              <a:ext cx="209208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5744113" y="1973150"/>
              <a:ext cx="206884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6536780" y="4883710"/>
              <a:ext cx="206883" cy="20690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5669728" y="5251017"/>
              <a:ext cx="206884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7359666" y="3412156"/>
              <a:ext cx="206883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5239689" y="6099542"/>
              <a:ext cx="209208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7747863" y="4883710"/>
              <a:ext cx="206884" cy="20690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8194174" y="5755482"/>
              <a:ext cx="209208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1994637" y="5662493"/>
              <a:ext cx="206883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2031830" y="5053415"/>
              <a:ext cx="209208" cy="20690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4428426" y="4627990"/>
              <a:ext cx="209208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3377735" y="5827550"/>
              <a:ext cx="206884" cy="20922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14" name="Straight Connector 113"/>
            <p:cNvCxnSpPr>
              <a:cxnSpLocks noChangeShapeType="1"/>
              <a:stCxn id="96" idx="0"/>
              <a:endCxn id="95" idx="2"/>
            </p:cNvCxnSpPr>
            <p:nvPr/>
          </p:nvCxnSpPr>
          <p:spPr bwMode="auto">
            <a:xfrm flipV="1">
              <a:off x="960218" y="2256767"/>
              <a:ext cx="258024" cy="434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Straight Connector 114"/>
            <p:cNvCxnSpPr>
              <a:cxnSpLocks noChangeShapeType="1"/>
              <a:stCxn id="95" idx="0"/>
              <a:endCxn id="94" idx="2"/>
            </p:cNvCxnSpPr>
            <p:nvPr/>
          </p:nvCxnSpPr>
          <p:spPr bwMode="auto">
            <a:xfrm flipV="1">
              <a:off x="1218242" y="1645363"/>
              <a:ext cx="364951" cy="4021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Connector 115"/>
            <p:cNvCxnSpPr>
              <a:cxnSpLocks noChangeShapeType="1"/>
              <a:stCxn id="98" idx="0"/>
              <a:endCxn id="94" idx="2"/>
            </p:cNvCxnSpPr>
            <p:nvPr/>
          </p:nvCxnSpPr>
          <p:spPr bwMode="auto">
            <a:xfrm flipH="1" flipV="1">
              <a:off x="1583194" y="1645363"/>
              <a:ext cx="1162268" cy="15738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Connector 116"/>
            <p:cNvCxnSpPr>
              <a:cxnSpLocks noChangeShapeType="1"/>
              <a:stCxn id="96" idx="3"/>
              <a:endCxn id="98" idx="1"/>
            </p:cNvCxnSpPr>
            <p:nvPr/>
          </p:nvCxnSpPr>
          <p:spPr bwMode="auto">
            <a:xfrm>
              <a:off x="1062498" y="2796104"/>
              <a:ext cx="1578361" cy="527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Connector 117"/>
            <p:cNvCxnSpPr>
              <a:cxnSpLocks noChangeShapeType="1"/>
              <a:stCxn id="101" idx="0"/>
              <a:endCxn id="98" idx="2"/>
            </p:cNvCxnSpPr>
            <p:nvPr/>
          </p:nvCxnSpPr>
          <p:spPr bwMode="auto">
            <a:xfrm flipH="1" flipV="1">
              <a:off x="2745462" y="3428430"/>
              <a:ext cx="446311" cy="5137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Connector 118"/>
            <p:cNvCxnSpPr>
              <a:cxnSpLocks noChangeShapeType="1"/>
              <a:stCxn id="98" idx="3"/>
              <a:endCxn id="100" idx="1"/>
            </p:cNvCxnSpPr>
            <p:nvPr/>
          </p:nvCxnSpPr>
          <p:spPr bwMode="auto">
            <a:xfrm>
              <a:off x="2850066" y="3323817"/>
              <a:ext cx="1357529" cy="109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Connector 119"/>
            <p:cNvCxnSpPr>
              <a:cxnSpLocks noChangeShapeType="1"/>
              <a:stCxn id="97" idx="0"/>
              <a:endCxn id="96" idx="2"/>
            </p:cNvCxnSpPr>
            <p:nvPr/>
          </p:nvCxnSpPr>
          <p:spPr bwMode="auto">
            <a:xfrm flipV="1">
              <a:off x="960218" y="2900716"/>
              <a:ext cx="0" cy="10600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Connector 120"/>
            <p:cNvCxnSpPr>
              <a:cxnSpLocks noChangeShapeType="1"/>
              <a:stCxn id="97" idx="3"/>
              <a:endCxn id="99" idx="1"/>
            </p:cNvCxnSpPr>
            <p:nvPr/>
          </p:nvCxnSpPr>
          <p:spPr bwMode="auto">
            <a:xfrm>
              <a:off x="1062498" y="4063080"/>
              <a:ext cx="899596" cy="4626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Connector 121"/>
            <p:cNvCxnSpPr>
              <a:cxnSpLocks noChangeShapeType="1"/>
              <a:stCxn id="111" idx="0"/>
              <a:endCxn id="99" idx="2"/>
            </p:cNvCxnSpPr>
            <p:nvPr/>
          </p:nvCxnSpPr>
          <p:spPr bwMode="auto">
            <a:xfrm flipH="1" flipV="1">
              <a:off x="2066697" y="4627990"/>
              <a:ext cx="67412" cy="425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  <a:stCxn id="110" idx="0"/>
              <a:endCxn id="111" idx="2"/>
            </p:cNvCxnSpPr>
            <p:nvPr/>
          </p:nvCxnSpPr>
          <p:spPr bwMode="auto">
            <a:xfrm flipV="1">
              <a:off x="2099241" y="5260316"/>
              <a:ext cx="34869" cy="4021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  <a:stCxn id="113" idx="1"/>
              <a:endCxn id="110" idx="3"/>
            </p:cNvCxnSpPr>
            <p:nvPr/>
          </p:nvCxnSpPr>
          <p:spPr bwMode="auto">
            <a:xfrm flipH="1" flipV="1">
              <a:off x="2201520" y="5764781"/>
              <a:ext cx="1176215" cy="167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Connector 124"/>
            <p:cNvCxnSpPr>
              <a:cxnSpLocks noChangeShapeType="1"/>
              <a:stCxn id="113" idx="0"/>
              <a:endCxn id="101" idx="2"/>
            </p:cNvCxnSpPr>
            <p:nvPr/>
          </p:nvCxnSpPr>
          <p:spPr bwMode="auto">
            <a:xfrm flipH="1" flipV="1">
              <a:off x="3191772" y="4149096"/>
              <a:ext cx="290568" cy="1678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25"/>
            <p:cNvCxnSpPr>
              <a:cxnSpLocks noChangeShapeType="1"/>
              <a:stCxn id="112" idx="1"/>
              <a:endCxn id="101" idx="3"/>
            </p:cNvCxnSpPr>
            <p:nvPr/>
          </p:nvCxnSpPr>
          <p:spPr bwMode="auto">
            <a:xfrm flipH="1" flipV="1">
              <a:off x="3296377" y="4044483"/>
              <a:ext cx="1132048" cy="6904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26"/>
            <p:cNvCxnSpPr>
              <a:cxnSpLocks noChangeShapeType="1"/>
              <a:stCxn id="113" idx="3"/>
              <a:endCxn id="112" idx="2"/>
            </p:cNvCxnSpPr>
            <p:nvPr/>
          </p:nvCxnSpPr>
          <p:spPr bwMode="auto">
            <a:xfrm flipV="1">
              <a:off x="3584620" y="4837216"/>
              <a:ext cx="948411" cy="10949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27"/>
            <p:cNvCxnSpPr>
              <a:cxnSpLocks noChangeShapeType="1"/>
              <a:stCxn id="105" idx="1"/>
              <a:endCxn id="112" idx="3"/>
            </p:cNvCxnSpPr>
            <p:nvPr/>
          </p:nvCxnSpPr>
          <p:spPr bwMode="auto">
            <a:xfrm flipH="1" flipV="1">
              <a:off x="4637634" y="4734928"/>
              <a:ext cx="1032094" cy="6207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28"/>
            <p:cNvCxnSpPr>
              <a:cxnSpLocks noChangeShapeType="1"/>
              <a:stCxn id="105" idx="0"/>
              <a:endCxn id="100" idx="3"/>
            </p:cNvCxnSpPr>
            <p:nvPr/>
          </p:nvCxnSpPr>
          <p:spPr bwMode="auto">
            <a:xfrm flipH="1" flipV="1">
              <a:off x="4414478" y="3433080"/>
              <a:ext cx="1359854" cy="1817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29"/>
            <p:cNvCxnSpPr>
              <a:cxnSpLocks noChangeShapeType="1"/>
              <a:stCxn id="107" idx="0"/>
              <a:endCxn id="105" idx="2"/>
            </p:cNvCxnSpPr>
            <p:nvPr/>
          </p:nvCxnSpPr>
          <p:spPr bwMode="auto">
            <a:xfrm flipV="1">
              <a:off x="5344293" y="5460243"/>
              <a:ext cx="430040" cy="639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30"/>
            <p:cNvCxnSpPr>
              <a:cxnSpLocks noChangeShapeType="1"/>
              <a:stCxn id="105" idx="3"/>
              <a:endCxn id="104" idx="1"/>
            </p:cNvCxnSpPr>
            <p:nvPr/>
          </p:nvCxnSpPr>
          <p:spPr bwMode="auto">
            <a:xfrm flipV="1">
              <a:off x="5876612" y="4985998"/>
              <a:ext cx="660168" cy="3696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31"/>
            <p:cNvCxnSpPr>
              <a:cxnSpLocks noChangeShapeType="1"/>
              <a:stCxn id="102" idx="1"/>
              <a:endCxn id="103" idx="3"/>
            </p:cNvCxnSpPr>
            <p:nvPr/>
          </p:nvCxnSpPr>
          <p:spPr bwMode="auto">
            <a:xfrm flipH="1" flipV="1">
              <a:off x="5950997" y="2077762"/>
              <a:ext cx="855429" cy="4556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32"/>
            <p:cNvCxnSpPr>
              <a:cxnSpLocks noChangeShapeType="1"/>
              <a:stCxn id="106" idx="0"/>
              <a:endCxn id="102" idx="2"/>
            </p:cNvCxnSpPr>
            <p:nvPr/>
          </p:nvCxnSpPr>
          <p:spPr bwMode="auto">
            <a:xfrm flipH="1" flipV="1">
              <a:off x="6911030" y="2638023"/>
              <a:ext cx="553240" cy="774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stCxn id="104" idx="0"/>
              <a:endCxn id="106" idx="2"/>
            </p:cNvCxnSpPr>
            <p:nvPr/>
          </p:nvCxnSpPr>
          <p:spPr bwMode="auto">
            <a:xfrm flipV="1">
              <a:off x="6639060" y="3621382"/>
              <a:ext cx="825209" cy="12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34"/>
            <p:cNvCxnSpPr>
              <a:cxnSpLocks noChangeShapeType="1"/>
              <a:stCxn id="104" idx="3"/>
              <a:endCxn id="108" idx="1"/>
            </p:cNvCxnSpPr>
            <p:nvPr/>
          </p:nvCxnSpPr>
          <p:spPr bwMode="auto">
            <a:xfrm>
              <a:off x="6743663" y="4985998"/>
              <a:ext cx="1004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35"/>
            <p:cNvCxnSpPr>
              <a:cxnSpLocks noChangeShapeType="1"/>
              <a:stCxn id="109" idx="0"/>
              <a:endCxn id="108" idx="2"/>
            </p:cNvCxnSpPr>
            <p:nvPr/>
          </p:nvCxnSpPr>
          <p:spPr bwMode="auto">
            <a:xfrm flipH="1" flipV="1">
              <a:off x="7852468" y="5090610"/>
              <a:ext cx="446311" cy="6648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72" name="TextBox 34816"/>
            <p:cNvSpPr txBox="1">
              <a:spLocks noChangeArrowheads="1"/>
            </p:cNvSpPr>
            <p:nvPr/>
          </p:nvSpPr>
          <p:spPr bwMode="auto">
            <a:xfrm>
              <a:off x="8140043" y="5182504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86</a:t>
              </a:r>
            </a:p>
          </p:txBody>
        </p:sp>
        <p:sp>
          <p:nvSpPr>
            <p:cNvPr id="26673" name="TextBox 100"/>
            <p:cNvSpPr txBox="1">
              <a:spLocks noChangeArrowheads="1"/>
            </p:cNvSpPr>
            <p:nvPr/>
          </p:nvSpPr>
          <p:spPr bwMode="auto">
            <a:xfrm>
              <a:off x="6952514" y="4523976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98</a:t>
              </a:r>
            </a:p>
          </p:txBody>
        </p:sp>
        <p:sp>
          <p:nvSpPr>
            <p:cNvPr id="26674" name="TextBox 101"/>
            <p:cNvSpPr txBox="1">
              <a:spLocks noChangeArrowheads="1"/>
            </p:cNvSpPr>
            <p:nvPr/>
          </p:nvSpPr>
          <p:spPr bwMode="auto">
            <a:xfrm>
              <a:off x="6964275" y="3972002"/>
              <a:ext cx="70893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142</a:t>
              </a:r>
            </a:p>
          </p:txBody>
        </p:sp>
        <p:sp>
          <p:nvSpPr>
            <p:cNvPr id="26675" name="TextBox 34819"/>
            <p:cNvSpPr txBox="1">
              <a:spLocks noChangeArrowheads="1"/>
            </p:cNvSpPr>
            <p:nvPr/>
          </p:nvSpPr>
          <p:spPr bwMode="auto">
            <a:xfrm>
              <a:off x="7218075" y="2692920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92</a:t>
              </a:r>
            </a:p>
          </p:txBody>
        </p:sp>
        <p:sp>
          <p:nvSpPr>
            <p:cNvPr id="26676" name="TextBox 34820"/>
            <p:cNvSpPr txBox="1">
              <a:spLocks noChangeArrowheads="1"/>
            </p:cNvSpPr>
            <p:nvPr/>
          </p:nvSpPr>
          <p:spPr bwMode="auto">
            <a:xfrm>
              <a:off x="6296109" y="1955266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87</a:t>
              </a:r>
            </a:p>
          </p:txBody>
        </p:sp>
        <p:sp>
          <p:nvSpPr>
            <p:cNvPr id="26677" name="TextBox 34821"/>
            <p:cNvSpPr txBox="1">
              <a:spLocks noChangeArrowheads="1"/>
            </p:cNvSpPr>
            <p:nvPr/>
          </p:nvSpPr>
          <p:spPr bwMode="auto">
            <a:xfrm>
              <a:off x="5334624" y="5688879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90</a:t>
              </a:r>
            </a:p>
          </p:txBody>
        </p:sp>
        <p:sp>
          <p:nvSpPr>
            <p:cNvPr id="26678" name="TextBox 34822"/>
            <p:cNvSpPr txBox="1">
              <a:spLocks noChangeArrowheads="1"/>
            </p:cNvSpPr>
            <p:nvPr/>
          </p:nvSpPr>
          <p:spPr bwMode="auto">
            <a:xfrm>
              <a:off x="5778402" y="4616939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85</a:t>
              </a:r>
            </a:p>
          </p:txBody>
        </p:sp>
        <p:sp>
          <p:nvSpPr>
            <p:cNvPr id="26679" name="TextBox 34823"/>
            <p:cNvSpPr txBox="1">
              <a:spLocks noChangeArrowheads="1"/>
            </p:cNvSpPr>
            <p:nvPr/>
          </p:nvSpPr>
          <p:spPr bwMode="auto">
            <a:xfrm>
              <a:off x="4516606" y="4994453"/>
              <a:ext cx="70893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101</a:t>
              </a:r>
            </a:p>
          </p:txBody>
        </p:sp>
        <p:sp>
          <p:nvSpPr>
            <p:cNvPr id="26680" name="TextBox 34824"/>
            <p:cNvSpPr txBox="1">
              <a:spLocks noChangeArrowheads="1"/>
            </p:cNvSpPr>
            <p:nvPr/>
          </p:nvSpPr>
          <p:spPr bwMode="auto">
            <a:xfrm>
              <a:off x="5029429" y="4047063"/>
              <a:ext cx="689430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211</a:t>
              </a:r>
            </a:p>
          </p:txBody>
        </p:sp>
        <p:sp>
          <p:nvSpPr>
            <p:cNvPr id="26681" name="TextBox 34825"/>
            <p:cNvSpPr txBox="1">
              <a:spLocks noChangeArrowheads="1"/>
            </p:cNvSpPr>
            <p:nvPr/>
          </p:nvSpPr>
          <p:spPr bwMode="auto">
            <a:xfrm>
              <a:off x="3778353" y="5307858"/>
              <a:ext cx="70893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138</a:t>
              </a:r>
            </a:p>
          </p:txBody>
        </p:sp>
        <p:sp>
          <p:nvSpPr>
            <p:cNvPr id="26682" name="TextBox 34826"/>
            <p:cNvSpPr txBox="1">
              <a:spLocks noChangeArrowheads="1"/>
            </p:cNvSpPr>
            <p:nvPr/>
          </p:nvSpPr>
          <p:spPr bwMode="auto">
            <a:xfrm>
              <a:off x="3300632" y="4809103"/>
              <a:ext cx="70893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146</a:t>
              </a:r>
            </a:p>
          </p:txBody>
        </p:sp>
        <p:sp>
          <p:nvSpPr>
            <p:cNvPr id="26683" name="TextBox 34827"/>
            <p:cNvSpPr txBox="1">
              <a:spLocks noChangeArrowheads="1"/>
            </p:cNvSpPr>
            <p:nvPr/>
          </p:nvSpPr>
          <p:spPr bwMode="auto">
            <a:xfrm>
              <a:off x="3734107" y="4038474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97</a:t>
              </a:r>
            </a:p>
          </p:txBody>
        </p:sp>
        <p:sp>
          <p:nvSpPr>
            <p:cNvPr id="26684" name="TextBox 34828"/>
            <p:cNvSpPr txBox="1">
              <a:spLocks noChangeArrowheads="1"/>
            </p:cNvSpPr>
            <p:nvPr/>
          </p:nvSpPr>
          <p:spPr bwMode="auto">
            <a:xfrm>
              <a:off x="2516051" y="5372949"/>
              <a:ext cx="70893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120</a:t>
              </a:r>
            </a:p>
          </p:txBody>
        </p:sp>
        <p:sp>
          <p:nvSpPr>
            <p:cNvPr id="26685" name="TextBox 34829"/>
            <p:cNvSpPr txBox="1">
              <a:spLocks noChangeArrowheads="1"/>
            </p:cNvSpPr>
            <p:nvPr/>
          </p:nvSpPr>
          <p:spPr bwMode="auto">
            <a:xfrm>
              <a:off x="1451883" y="5238513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75</a:t>
              </a:r>
            </a:p>
          </p:txBody>
        </p:sp>
        <p:sp>
          <p:nvSpPr>
            <p:cNvPr id="26686" name="TextBox 34830"/>
            <p:cNvSpPr txBox="1">
              <a:spLocks noChangeArrowheads="1"/>
            </p:cNvSpPr>
            <p:nvPr/>
          </p:nvSpPr>
          <p:spPr bwMode="auto">
            <a:xfrm>
              <a:off x="1415316" y="4584428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70</a:t>
              </a:r>
            </a:p>
          </p:txBody>
        </p:sp>
        <p:sp>
          <p:nvSpPr>
            <p:cNvPr id="26687" name="TextBox 34831"/>
            <p:cNvSpPr txBox="1">
              <a:spLocks noChangeArrowheads="1"/>
            </p:cNvSpPr>
            <p:nvPr/>
          </p:nvSpPr>
          <p:spPr bwMode="auto">
            <a:xfrm>
              <a:off x="943401" y="4260433"/>
              <a:ext cx="669921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111</a:t>
              </a:r>
            </a:p>
          </p:txBody>
        </p:sp>
        <p:sp>
          <p:nvSpPr>
            <p:cNvPr id="26688" name="TextBox 34832"/>
            <p:cNvSpPr txBox="1">
              <a:spLocks noChangeArrowheads="1"/>
            </p:cNvSpPr>
            <p:nvPr/>
          </p:nvSpPr>
          <p:spPr bwMode="auto">
            <a:xfrm>
              <a:off x="205210" y="3285026"/>
              <a:ext cx="689430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118</a:t>
              </a:r>
            </a:p>
          </p:txBody>
        </p:sp>
        <p:sp>
          <p:nvSpPr>
            <p:cNvPr id="26689" name="TextBox 34833"/>
            <p:cNvSpPr txBox="1">
              <a:spLocks noChangeArrowheads="1"/>
            </p:cNvSpPr>
            <p:nvPr/>
          </p:nvSpPr>
          <p:spPr bwMode="auto">
            <a:xfrm>
              <a:off x="1594084" y="2600713"/>
              <a:ext cx="70893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140</a:t>
              </a:r>
            </a:p>
          </p:txBody>
        </p:sp>
        <p:sp>
          <p:nvSpPr>
            <p:cNvPr id="26690" name="TextBox 34834"/>
            <p:cNvSpPr txBox="1">
              <a:spLocks noChangeArrowheads="1"/>
            </p:cNvSpPr>
            <p:nvPr/>
          </p:nvSpPr>
          <p:spPr bwMode="auto">
            <a:xfrm>
              <a:off x="2147264" y="2139680"/>
              <a:ext cx="70893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151</a:t>
              </a:r>
            </a:p>
          </p:txBody>
        </p:sp>
        <p:sp>
          <p:nvSpPr>
            <p:cNvPr id="26691" name="TextBox 34835"/>
            <p:cNvSpPr txBox="1">
              <a:spLocks noChangeArrowheads="1"/>
            </p:cNvSpPr>
            <p:nvPr/>
          </p:nvSpPr>
          <p:spPr bwMode="auto">
            <a:xfrm>
              <a:off x="832755" y="1455310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71</a:t>
              </a:r>
            </a:p>
          </p:txBody>
        </p:sp>
        <p:sp>
          <p:nvSpPr>
            <p:cNvPr id="26692" name="TextBox 34836"/>
            <p:cNvSpPr txBox="1">
              <a:spLocks noChangeArrowheads="1"/>
            </p:cNvSpPr>
            <p:nvPr/>
          </p:nvSpPr>
          <p:spPr bwMode="auto">
            <a:xfrm>
              <a:off x="459660" y="2080813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75</a:t>
              </a:r>
            </a:p>
          </p:txBody>
        </p:sp>
        <p:sp>
          <p:nvSpPr>
            <p:cNvPr id="26693" name="TextBox 34837"/>
            <p:cNvSpPr txBox="1">
              <a:spLocks noChangeArrowheads="1"/>
            </p:cNvSpPr>
            <p:nvPr/>
          </p:nvSpPr>
          <p:spPr bwMode="auto">
            <a:xfrm>
              <a:off x="1686282" y="1217613"/>
              <a:ext cx="1147122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Oradea</a:t>
              </a:r>
            </a:p>
          </p:txBody>
        </p:sp>
        <p:sp>
          <p:nvSpPr>
            <p:cNvPr id="26694" name="TextBox 34838"/>
            <p:cNvSpPr txBox="1">
              <a:spLocks noChangeArrowheads="1"/>
            </p:cNvSpPr>
            <p:nvPr/>
          </p:nvSpPr>
          <p:spPr bwMode="auto">
            <a:xfrm>
              <a:off x="1215916" y="2139680"/>
              <a:ext cx="1015436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Zerind</a:t>
              </a:r>
            </a:p>
          </p:txBody>
        </p:sp>
        <p:sp>
          <p:nvSpPr>
            <p:cNvPr id="26695" name="TextBox 34839"/>
            <p:cNvSpPr txBox="1">
              <a:spLocks noChangeArrowheads="1"/>
            </p:cNvSpPr>
            <p:nvPr/>
          </p:nvSpPr>
          <p:spPr bwMode="auto">
            <a:xfrm>
              <a:off x="-81174" y="2785125"/>
              <a:ext cx="825607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Arad</a:t>
              </a:r>
            </a:p>
          </p:txBody>
        </p:sp>
        <p:sp>
          <p:nvSpPr>
            <p:cNvPr id="26696" name="TextBox 34840"/>
            <p:cNvSpPr txBox="1">
              <a:spLocks noChangeArrowheads="1"/>
            </p:cNvSpPr>
            <p:nvPr/>
          </p:nvSpPr>
          <p:spPr bwMode="auto">
            <a:xfrm>
              <a:off x="1040907" y="3614990"/>
              <a:ext cx="1414474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Timisoara</a:t>
              </a:r>
            </a:p>
          </p:txBody>
        </p:sp>
        <p:sp>
          <p:nvSpPr>
            <p:cNvPr id="26697" name="TextBox 34841"/>
            <p:cNvSpPr txBox="1">
              <a:spLocks noChangeArrowheads="1"/>
            </p:cNvSpPr>
            <p:nvPr/>
          </p:nvSpPr>
          <p:spPr bwMode="auto">
            <a:xfrm>
              <a:off x="2049763" y="4352642"/>
              <a:ext cx="913526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Lugoj</a:t>
              </a:r>
            </a:p>
          </p:txBody>
        </p:sp>
        <p:sp>
          <p:nvSpPr>
            <p:cNvPr id="26698" name="TextBox 34842"/>
            <p:cNvSpPr txBox="1">
              <a:spLocks noChangeArrowheads="1"/>
            </p:cNvSpPr>
            <p:nvPr/>
          </p:nvSpPr>
          <p:spPr bwMode="auto">
            <a:xfrm>
              <a:off x="2049763" y="4905882"/>
              <a:ext cx="1278680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Mehadia</a:t>
              </a:r>
            </a:p>
          </p:txBody>
        </p:sp>
        <p:sp>
          <p:nvSpPr>
            <p:cNvPr id="26699" name="TextBox 34843"/>
            <p:cNvSpPr txBox="1">
              <a:spLocks noChangeArrowheads="1"/>
            </p:cNvSpPr>
            <p:nvPr/>
          </p:nvSpPr>
          <p:spPr bwMode="auto">
            <a:xfrm>
              <a:off x="1133100" y="5735743"/>
              <a:ext cx="1205520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accent1"/>
                  </a:solidFill>
                  <a:latin typeface="Arial" pitchFamily="34" charset="0"/>
                </a:rPr>
                <a:t>Dobreta</a:t>
              </a:r>
            </a:p>
          </p:txBody>
        </p:sp>
        <p:sp>
          <p:nvSpPr>
            <p:cNvPr id="26700" name="TextBox 34844"/>
            <p:cNvSpPr txBox="1">
              <a:spLocks noChangeArrowheads="1"/>
            </p:cNvSpPr>
            <p:nvPr/>
          </p:nvSpPr>
          <p:spPr bwMode="auto">
            <a:xfrm>
              <a:off x="2700445" y="2785125"/>
              <a:ext cx="854872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Sibiu</a:t>
              </a:r>
            </a:p>
          </p:txBody>
        </p:sp>
        <p:sp>
          <p:nvSpPr>
            <p:cNvPr id="26701" name="TextBox 34845"/>
            <p:cNvSpPr txBox="1">
              <a:spLocks noChangeArrowheads="1"/>
            </p:cNvSpPr>
            <p:nvPr/>
          </p:nvSpPr>
          <p:spPr bwMode="auto">
            <a:xfrm>
              <a:off x="4083392" y="2877333"/>
              <a:ext cx="1234656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Fagaras</a:t>
              </a:r>
            </a:p>
          </p:txBody>
        </p:sp>
        <p:sp>
          <p:nvSpPr>
            <p:cNvPr id="26702" name="TextBox 34846"/>
            <p:cNvSpPr txBox="1">
              <a:spLocks noChangeArrowheads="1"/>
            </p:cNvSpPr>
            <p:nvPr/>
          </p:nvSpPr>
          <p:spPr bwMode="auto">
            <a:xfrm>
              <a:off x="3069233" y="3614990"/>
              <a:ext cx="2003982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Rimnicu Vilcea</a:t>
              </a:r>
            </a:p>
          </p:txBody>
        </p:sp>
        <p:sp>
          <p:nvSpPr>
            <p:cNvPr id="26703" name="TextBox 95"/>
            <p:cNvSpPr txBox="1">
              <a:spLocks noChangeArrowheads="1"/>
            </p:cNvSpPr>
            <p:nvPr/>
          </p:nvSpPr>
          <p:spPr bwMode="auto">
            <a:xfrm>
              <a:off x="4175590" y="4256832"/>
              <a:ext cx="986172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Pitesti</a:t>
              </a:r>
            </a:p>
          </p:txBody>
        </p:sp>
        <p:sp>
          <p:nvSpPr>
            <p:cNvPr id="26704" name="TextBox 97"/>
            <p:cNvSpPr txBox="1">
              <a:spLocks noChangeArrowheads="1"/>
            </p:cNvSpPr>
            <p:nvPr/>
          </p:nvSpPr>
          <p:spPr bwMode="auto">
            <a:xfrm>
              <a:off x="3438017" y="5920157"/>
              <a:ext cx="117612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Cralova</a:t>
              </a:r>
            </a:p>
          </p:txBody>
        </p:sp>
        <p:sp>
          <p:nvSpPr>
            <p:cNvPr id="26705" name="TextBox 98"/>
            <p:cNvSpPr txBox="1">
              <a:spLocks noChangeArrowheads="1"/>
            </p:cNvSpPr>
            <p:nvPr/>
          </p:nvSpPr>
          <p:spPr bwMode="auto">
            <a:xfrm>
              <a:off x="5835127" y="5366916"/>
              <a:ext cx="1453877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Bucharest</a:t>
              </a:r>
            </a:p>
          </p:txBody>
        </p:sp>
        <p:sp>
          <p:nvSpPr>
            <p:cNvPr id="26706" name="TextBox 99"/>
            <p:cNvSpPr txBox="1">
              <a:spLocks noChangeArrowheads="1"/>
            </p:cNvSpPr>
            <p:nvPr/>
          </p:nvSpPr>
          <p:spPr bwMode="auto">
            <a:xfrm>
              <a:off x="5374144" y="6104573"/>
              <a:ext cx="1117730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Giurgiu</a:t>
              </a:r>
            </a:p>
          </p:txBody>
        </p:sp>
        <p:sp>
          <p:nvSpPr>
            <p:cNvPr id="26707" name="TextBox 102"/>
            <p:cNvSpPr txBox="1">
              <a:spLocks noChangeArrowheads="1"/>
            </p:cNvSpPr>
            <p:nvPr/>
          </p:nvSpPr>
          <p:spPr bwMode="auto">
            <a:xfrm>
              <a:off x="6486652" y="4998088"/>
              <a:ext cx="1219768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Urziceni</a:t>
              </a:r>
            </a:p>
          </p:txBody>
        </p:sp>
        <p:sp>
          <p:nvSpPr>
            <p:cNvPr id="26708" name="TextBox 103"/>
            <p:cNvSpPr txBox="1">
              <a:spLocks noChangeArrowheads="1"/>
            </p:cNvSpPr>
            <p:nvPr/>
          </p:nvSpPr>
          <p:spPr bwMode="auto">
            <a:xfrm>
              <a:off x="5466341" y="1586442"/>
              <a:ext cx="1044572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Neamt</a:t>
              </a:r>
            </a:p>
          </p:txBody>
        </p:sp>
        <p:sp>
          <p:nvSpPr>
            <p:cNvPr id="26709" name="TextBox 104"/>
            <p:cNvSpPr txBox="1">
              <a:spLocks noChangeArrowheads="1"/>
            </p:cNvSpPr>
            <p:nvPr/>
          </p:nvSpPr>
          <p:spPr bwMode="auto">
            <a:xfrm>
              <a:off x="7033680" y="2324093"/>
              <a:ext cx="679418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Iasi</a:t>
              </a:r>
            </a:p>
          </p:txBody>
        </p:sp>
        <p:sp>
          <p:nvSpPr>
            <p:cNvPr id="26710" name="TextBox 105"/>
            <p:cNvSpPr txBox="1">
              <a:spLocks noChangeArrowheads="1"/>
            </p:cNvSpPr>
            <p:nvPr/>
          </p:nvSpPr>
          <p:spPr bwMode="auto">
            <a:xfrm>
              <a:off x="7467658" y="3338370"/>
              <a:ext cx="985567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Vaslui</a:t>
              </a:r>
            </a:p>
          </p:txBody>
        </p:sp>
        <p:sp>
          <p:nvSpPr>
            <p:cNvPr id="26711" name="TextBox 106"/>
            <p:cNvSpPr txBox="1">
              <a:spLocks noChangeArrowheads="1"/>
            </p:cNvSpPr>
            <p:nvPr/>
          </p:nvSpPr>
          <p:spPr bwMode="auto">
            <a:xfrm>
              <a:off x="7955646" y="4721470"/>
              <a:ext cx="116136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Hirsova</a:t>
              </a:r>
            </a:p>
          </p:txBody>
        </p:sp>
        <p:sp>
          <p:nvSpPr>
            <p:cNvPr id="26712" name="TextBox 107"/>
            <p:cNvSpPr txBox="1">
              <a:spLocks noChangeArrowheads="1"/>
            </p:cNvSpPr>
            <p:nvPr/>
          </p:nvSpPr>
          <p:spPr bwMode="auto">
            <a:xfrm>
              <a:off x="8047845" y="5916552"/>
              <a:ext cx="957038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rgbClr val="4F81BD"/>
                  </a:solidFill>
                  <a:latin typeface="Arial" pitchFamily="34" charset="0"/>
                </a:rPr>
                <a:t>Eforie</a:t>
              </a:r>
            </a:p>
          </p:txBody>
        </p:sp>
        <p:sp>
          <p:nvSpPr>
            <p:cNvPr id="26713" name="TextBox 142"/>
            <p:cNvSpPr txBox="1">
              <a:spLocks noChangeArrowheads="1"/>
            </p:cNvSpPr>
            <p:nvPr/>
          </p:nvSpPr>
          <p:spPr bwMode="auto">
            <a:xfrm>
              <a:off x="3332627" y="2899353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99</a:t>
              </a:r>
            </a:p>
          </p:txBody>
        </p:sp>
        <p:sp>
          <p:nvSpPr>
            <p:cNvPr id="179" name="Oval 178"/>
            <p:cNvSpPr>
              <a:spLocks noChangeArrowheads="1"/>
            </p:cNvSpPr>
            <p:nvPr/>
          </p:nvSpPr>
          <p:spPr bwMode="auto">
            <a:xfrm>
              <a:off x="771931" y="2605476"/>
              <a:ext cx="381224" cy="381255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>
              <a:off x="5579071" y="5167327"/>
              <a:ext cx="381224" cy="38125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716" name="TextBox 142"/>
            <p:cNvSpPr txBox="1">
              <a:spLocks noChangeArrowheads="1"/>
            </p:cNvSpPr>
            <p:nvPr/>
          </p:nvSpPr>
          <p:spPr bwMode="auto">
            <a:xfrm>
              <a:off x="2438177" y="3594768"/>
              <a:ext cx="562749" cy="450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</a:rPr>
                <a:t>80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74650" y="88900"/>
            <a:ext cx="8153400" cy="1020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Relationship of search algorithms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47663" y="1058863"/>
            <a:ext cx="8686800" cy="53308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Notation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g(n) = known cost so far to reach n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h(n) = estimated (optimal) cost from n to goal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f(n) = g(n)+h(n) = estimated (optimal) total cost through n</a:t>
            </a:r>
          </a:p>
          <a:p>
            <a:pPr lvl="3" eaLnBrk="1" hangingPunct="1"/>
            <a:endParaRPr lang="en-US" altLang="en-US" sz="16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Uniform cost search: sort frontier by g(n)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Greedy best-first search: sort frontier by h(n)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A* search: sort frontier by f(n)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Optimal for admissible / consistent heuristics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Generally the preferred heuristic search framework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Memory-efficient versions of A* are available: RBFS, SMA*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}&#10;\pagestyle{empty}&#10;&#10;\begin{document}&#10;\begin{align*}&#10;N+1 &amp;= 1 + b^* + (b^*)^2 + \ldots + (b^*)^d \\&#10; &amp;= ((b^*)^d -1) / (b^*-1)  \\&#10; N &amp;\approx (b^*)^d \quad \Rightarrow \quad b^* \approx \sqrt[d]{N}&#10;\end{align*}&#10;\end{document}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55"/>
  <p:tag name="PICTUREFILESIZE" val="5761"/>
</p:tagLst>
</file>

<file path=ppt/theme/theme1.xml><?xml version="1.0" encoding="utf-8"?>
<a:theme xmlns:a="http://schemas.openxmlformats.org/drawingml/2006/main" name="atiCla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I Fu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atiClass</Template>
  <TotalTime>9484</TotalTime>
  <Pages>19</Pages>
  <Words>4324</Words>
  <Application>Microsoft Office PowerPoint</Application>
  <PresentationFormat>On-screen Show (4:3)</PresentationFormat>
  <Paragraphs>1785</Paragraphs>
  <Slides>56</Slides>
  <Notes>21</Notes>
  <HiddenSlides>12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atiClass</vt:lpstr>
      <vt:lpstr>ATI Full</vt:lpstr>
      <vt:lpstr>Heuristic search, A*</vt:lpstr>
      <vt:lpstr>Outline</vt:lpstr>
      <vt:lpstr>Limitations of uninformed search</vt:lpstr>
      <vt:lpstr>Recall: tree search</vt:lpstr>
      <vt:lpstr>Heuristic function</vt:lpstr>
      <vt:lpstr>Heuristic function</vt:lpstr>
      <vt:lpstr>Example: 8-Puzzle</vt:lpstr>
      <vt:lpstr>Example: Romania, straight-line distance</vt:lpstr>
      <vt:lpstr>Relationship of search algorithms</vt:lpstr>
      <vt:lpstr>Greedy best-first search</vt:lpstr>
      <vt:lpstr>Example: GBFS for Romania</vt:lpstr>
      <vt:lpstr>Example: GBFS for Romania</vt:lpstr>
      <vt:lpstr>Greedy best-first search</vt:lpstr>
      <vt:lpstr>Properties of greedy best-first search</vt:lpstr>
      <vt:lpstr>A* search</vt:lpstr>
      <vt:lpstr>Admissible heuristics</vt:lpstr>
      <vt:lpstr>Example:  Admissible heuristics</vt:lpstr>
      <vt:lpstr>Consistent heuristics</vt:lpstr>
      <vt:lpstr>Optimality conditions</vt:lpstr>
      <vt:lpstr>Ex: A* Tree Search for Romania</vt:lpstr>
      <vt:lpstr>Ex: A* Tree Search for Romania</vt:lpstr>
      <vt:lpstr>Ex: A* Tree Search for Romania</vt:lpstr>
      <vt:lpstr>Ex: A* Tree Search for Romania</vt:lpstr>
      <vt:lpstr>Ex: A* Tree Search for Romania</vt:lpstr>
      <vt:lpstr>Ex: A* Tree Search for Romania</vt:lpstr>
      <vt:lpstr>Ex: A* Tree Search for Romania</vt:lpstr>
      <vt:lpstr>Ex: A* Tree Search for Romania</vt:lpstr>
      <vt:lpstr>Ex: A* Tree Search for Romania</vt:lpstr>
      <vt:lpstr>Ex: A* Tree Search for Romania</vt:lpstr>
      <vt:lpstr>Ex: A* Tree Search for Romania</vt:lpstr>
      <vt:lpstr>Ex: A* Tree Search for Romania</vt:lpstr>
      <vt:lpstr>Ex: A* Tree Search for Romania</vt:lpstr>
      <vt:lpstr>Ex: A* Tree Search for Romania</vt:lpstr>
      <vt:lpstr>Ex: A* Tree Search for Romania</vt:lpstr>
      <vt:lpstr>Contours of A* search</vt:lpstr>
      <vt:lpstr>Properties of A* search</vt:lpstr>
      <vt:lpstr>Optimality of A*</vt:lpstr>
      <vt:lpstr>Memory-bounded heuristic search</vt:lpstr>
      <vt:lpstr>RBFS: </vt:lpstr>
      <vt:lpstr>Simple Memory Bounded A* (SMA*)</vt:lpstr>
      <vt:lpstr>SMA* Pseudocode</vt:lpstr>
      <vt:lpstr>Simple memory-bounded A* (SMA*)</vt:lpstr>
      <vt:lpstr>Heuristic functions</vt:lpstr>
      <vt:lpstr>Dominance</vt:lpstr>
      <vt:lpstr>Ex: 8-Puzzle</vt:lpstr>
      <vt:lpstr>Effective branching factor, b*</vt:lpstr>
      <vt:lpstr>Effectiveness of heuristics</vt:lpstr>
      <vt:lpstr>Designing heuristics</vt:lpstr>
      <vt:lpstr>More on heuristics</vt:lpstr>
      <vt:lpstr>Pseudocode: (“Simple”) Branch and Bound</vt:lpstr>
      <vt:lpstr>PowerPoint Presentation</vt:lpstr>
      <vt:lpstr>Branch and Bound in action</vt:lpstr>
      <vt:lpstr>Properties of Branch-and-Bound</vt:lpstr>
      <vt:lpstr>Pattern Databases</vt:lpstr>
      <vt:lpstr>Summary</vt:lpstr>
      <vt:lpstr>You should know…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Heuristic search algorithms</dc:title>
  <dc:creator>Alexander Ihler;Lathrop,Richard</dc:creator>
  <cp:lastModifiedBy>Lathrop,Richard</cp:lastModifiedBy>
  <cp:revision>226</cp:revision>
  <cp:lastPrinted>1997-04-11T15:59:21Z</cp:lastPrinted>
  <dcterms:created xsi:type="dcterms:W3CDTF">1998-01-05T12:39:42Z</dcterms:created>
  <dcterms:modified xsi:type="dcterms:W3CDTF">2018-01-16T01:07:32Z</dcterms:modified>
</cp:coreProperties>
</file>