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61" r:id="rId2"/>
    <p:sldId id="408" r:id="rId3"/>
    <p:sldId id="401" r:id="rId4"/>
    <p:sldId id="400" r:id="rId5"/>
    <p:sldId id="403" r:id="rId6"/>
    <p:sldId id="404" r:id="rId7"/>
    <p:sldId id="405" r:id="rId8"/>
    <p:sldId id="359" r:id="rId9"/>
    <p:sldId id="398" r:id="rId10"/>
    <p:sldId id="396" r:id="rId11"/>
    <p:sldId id="407" r:id="rId12"/>
    <p:sldId id="261" r:id="rId13"/>
    <p:sldId id="263" r:id="rId14"/>
    <p:sldId id="332" r:id="rId15"/>
    <p:sldId id="334" r:id="rId16"/>
    <p:sldId id="335" r:id="rId17"/>
    <p:sldId id="336" r:id="rId18"/>
    <p:sldId id="337" r:id="rId19"/>
    <p:sldId id="338" r:id="rId20"/>
    <p:sldId id="339" r:id="rId21"/>
    <p:sldId id="271" r:id="rId22"/>
    <p:sldId id="406" r:id="rId23"/>
    <p:sldId id="272" r:id="rId24"/>
    <p:sldId id="273" r:id="rId25"/>
    <p:sldId id="275" r:id="rId26"/>
    <p:sldId id="276" r:id="rId27"/>
    <p:sldId id="340" r:id="rId28"/>
    <p:sldId id="342" r:id="rId29"/>
    <p:sldId id="281" r:id="rId30"/>
    <p:sldId id="282" r:id="rId31"/>
    <p:sldId id="283" r:id="rId32"/>
    <p:sldId id="286" r:id="rId33"/>
    <p:sldId id="287" r:id="rId34"/>
    <p:sldId id="288" r:id="rId35"/>
    <p:sldId id="399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660066"/>
    <a:srgbClr val="008000"/>
    <a:srgbClr val="0000FF"/>
    <a:srgbClr val="FFFF99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F5D06DE-2738-4F69-8C4A-07B8E0F5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89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7E04080-FF56-4AB4-A394-5FC9E97BEE8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2E365AD-D866-4BD6-B005-57751B07C5A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B0B3AA9-5C1E-45DE-B6C8-2154474FDAA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E13D7B0-9591-4CEC-AD1F-F677966940C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294A40-323D-4E71-A512-56D468A82F7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626696D-0A7D-493B-8B5D-FDB45F1FEF5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D5BF1B9-DE85-4BF4-8F52-22F436DA5DD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890D147-61E2-432E-9169-58E3E9720E4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DF712DA-7949-4EAB-9FE4-3E69D8ADAD3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CCD44EA-5F22-4F86-ABBF-2A39ED46B10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3B58C-D71B-46FD-844E-DD8C65A425B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7E04080-FF56-4AB4-A394-5FC9E97BEE8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9543088-3917-4003-BFAC-A1B1D04B2CB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E28E596-B2EE-4E7F-BE93-E20960F573A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518C96C-4AF8-40ED-8E1A-3789AA89217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D042C-135A-4FC8-B5DB-B082098D71E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B215310-AFBF-41AE-836A-390B81AA403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z="13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1FB633-6337-4654-8E43-340EA5BD8CA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C3489D-7804-41F0-96AF-8BEFC8B41A8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D76F736-6D34-4CCA-94CA-6A7A73AD438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z="13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8C2448B-A3A0-4412-BFD4-A0640FEE2CB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en-US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73A6B1F-D1E8-4AF2-8FB7-9F4366B48FA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sz="13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E388132-6B7D-428F-97FF-F1F086D949A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6BAD223-DF31-4C24-B0FA-C6C628BDAC0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A9B048D-7548-4F22-8A10-719C3A113A8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87819BE-98B1-40F2-BA1F-7916180B877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4483E47-21C2-4E40-A472-18A32466678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637EA41-7364-494C-935A-0BFA58DCFC6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389B5F1-56F4-4DFF-960E-008B3EDFCA9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2B4CB-4CE6-4B14-9214-6959CDF61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3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70C2D-DBE1-484F-86E9-07EAE7D6C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8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2A1D5-B392-469F-9AF9-4D80EC1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4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63DA0-EA36-42D3-B122-1291BDB60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0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A12DD-EEF3-4A93-91A4-E0B89E16E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5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0C55-431E-4AD3-9493-D9E834186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8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AD967-0198-451F-AFAF-A0F1210CF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65ADE-FFD7-44C8-9257-9DA20C222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07DE-2CDF-4787-B15D-B530205D7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15038-00C8-4B95-BB00-D5E14016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3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56123-0C04-4510-8275-AF6BFB08C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9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001B795-F9C3-4AF8-A0E6-126E31081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Propositional Logic:</a:t>
            </a:r>
            <a:br>
              <a:rPr lang="en-US" altLang="en-US" dirty="0" smtClean="0"/>
            </a:br>
            <a:r>
              <a:rPr lang="en-US" altLang="en-US" dirty="0" smtClean="0"/>
              <a:t>Logical Agents (Part 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Logics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sz="1800" b="1" dirty="0" smtClean="0"/>
              <a:t>Propositional logic: </a:t>
            </a:r>
            <a:r>
              <a:rPr lang="en-US" altLang="en-US" sz="1800" dirty="0" smtClean="0"/>
              <a:t>concrete statements that are either true or false</a:t>
            </a:r>
          </a:p>
          <a:p>
            <a:pPr lvl="1"/>
            <a:r>
              <a:rPr lang="en-US" altLang="en-US" sz="1800" dirty="0" smtClean="0"/>
              <a:t>E.g., John is married to Sue.</a:t>
            </a:r>
          </a:p>
          <a:p>
            <a:r>
              <a:rPr lang="en-US" altLang="en-US" sz="1800" b="1" dirty="0" smtClean="0"/>
              <a:t>Predicate logic (also called first order logic, first order predicate calculus): </a:t>
            </a:r>
            <a:r>
              <a:rPr lang="en-US" altLang="en-US" sz="1800" dirty="0" smtClean="0"/>
              <a:t>allows statements to contain variables, functions, and quantifiers</a:t>
            </a:r>
          </a:p>
          <a:p>
            <a:pPr lvl="1"/>
            <a:r>
              <a:rPr lang="en-US" altLang="en-US" sz="1800" dirty="0" smtClean="0"/>
              <a:t>For all X, Y: If X is married to Y then Y is married to X.</a:t>
            </a:r>
          </a:p>
          <a:p>
            <a:r>
              <a:rPr lang="en-US" altLang="en-US" sz="1800" b="1" dirty="0" smtClean="0"/>
              <a:t>Probability:</a:t>
            </a:r>
            <a:r>
              <a:rPr lang="en-US" altLang="en-US" sz="1800" dirty="0" smtClean="0"/>
              <a:t> statements that are possibly true; the chance I win the lottery?</a:t>
            </a:r>
          </a:p>
          <a:p>
            <a:r>
              <a:rPr lang="en-US" altLang="en-US" sz="1800" b="1" dirty="0"/>
              <a:t>Fuzzy logic: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vague statements; paint </a:t>
            </a:r>
            <a:r>
              <a:rPr lang="en-US" altLang="en-US" sz="1800" dirty="0"/>
              <a:t>is </a:t>
            </a:r>
            <a:r>
              <a:rPr lang="en-US" altLang="en-US" sz="1800" u="sng" dirty="0" smtClean="0"/>
              <a:t>slightly grey</a:t>
            </a:r>
            <a:r>
              <a:rPr lang="en-US" altLang="en-US" sz="1800" dirty="0" smtClean="0"/>
              <a:t>; sky </a:t>
            </a:r>
            <a:r>
              <a:rPr lang="en-US" altLang="en-US" sz="1800" dirty="0"/>
              <a:t>is </a:t>
            </a:r>
            <a:r>
              <a:rPr lang="en-US" altLang="en-US" sz="1800" u="sng" dirty="0" smtClean="0"/>
              <a:t>very cloudy</a:t>
            </a:r>
            <a:r>
              <a:rPr lang="en-US" altLang="en-US" sz="1800" dirty="0"/>
              <a:t>.</a:t>
            </a:r>
          </a:p>
          <a:p>
            <a:r>
              <a:rPr lang="en-US" altLang="en-US" sz="1800" b="1" dirty="0" smtClean="0"/>
              <a:t>Modal logic</a:t>
            </a:r>
            <a:r>
              <a:rPr lang="en-US" altLang="en-US" sz="1800" dirty="0" smtClean="0"/>
              <a:t> is a class of various logics that introduce modalities:</a:t>
            </a:r>
          </a:p>
          <a:p>
            <a:pPr lvl="1"/>
            <a:r>
              <a:rPr lang="en-US" altLang="en-US" sz="1800" b="1" dirty="0" smtClean="0"/>
              <a:t>Temporal logic: </a:t>
            </a:r>
            <a:r>
              <a:rPr lang="en-US" altLang="en-US" sz="1800" dirty="0" smtClean="0"/>
              <a:t>statements about time; John was a student at UCI for </a:t>
            </a:r>
            <a:r>
              <a:rPr lang="en-US" altLang="en-US" sz="1800" u="sng" dirty="0" smtClean="0"/>
              <a:t>four years</a:t>
            </a:r>
            <a:r>
              <a:rPr lang="en-US" altLang="en-US" sz="1800" dirty="0" smtClean="0"/>
              <a:t>, and </a:t>
            </a:r>
            <a:r>
              <a:rPr lang="en-US" altLang="en-US" sz="1800" u="sng" dirty="0" smtClean="0"/>
              <a:t>before that</a:t>
            </a:r>
            <a:r>
              <a:rPr lang="en-US" altLang="en-US" sz="1800" dirty="0" smtClean="0"/>
              <a:t> he spent </a:t>
            </a:r>
            <a:r>
              <a:rPr lang="en-US" altLang="en-US" sz="1800" u="sng" dirty="0" smtClean="0"/>
              <a:t>six years</a:t>
            </a:r>
            <a:r>
              <a:rPr lang="en-US" altLang="en-US" sz="1800" dirty="0" smtClean="0"/>
              <a:t> in the US Marine Corps.</a:t>
            </a:r>
          </a:p>
          <a:p>
            <a:pPr lvl="1"/>
            <a:r>
              <a:rPr lang="en-US" altLang="en-US" sz="1800" b="1" dirty="0" smtClean="0"/>
              <a:t>Belief and knowledge:</a:t>
            </a:r>
            <a:r>
              <a:rPr lang="en-US" altLang="en-US" sz="1800" dirty="0" smtClean="0"/>
              <a:t> Mary </a:t>
            </a:r>
            <a:r>
              <a:rPr lang="en-US" altLang="en-US" sz="1800" u="sng" dirty="0" smtClean="0"/>
              <a:t>knows</a:t>
            </a:r>
            <a:r>
              <a:rPr lang="en-US" altLang="en-US" sz="1800" dirty="0" smtClean="0"/>
              <a:t> that John is married to Sue; a poker player </a:t>
            </a:r>
            <a:r>
              <a:rPr lang="en-US" altLang="en-US" sz="1800" u="sng" dirty="0" smtClean="0"/>
              <a:t>believes</a:t>
            </a:r>
            <a:r>
              <a:rPr lang="en-US" altLang="en-US" sz="1800" dirty="0" smtClean="0"/>
              <a:t> that another player will fold upon a large bluff.</a:t>
            </a:r>
          </a:p>
          <a:p>
            <a:pPr lvl="1"/>
            <a:r>
              <a:rPr lang="en-US" altLang="en-US" sz="1800" b="1" dirty="0" smtClean="0"/>
              <a:t>Possibility and Necessity:</a:t>
            </a:r>
            <a:r>
              <a:rPr lang="en-US" altLang="en-US" sz="1800" dirty="0" smtClean="0"/>
              <a:t> What </a:t>
            </a:r>
            <a:r>
              <a:rPr lang="en-US" altLang="en-US" sz="1800" u="sng" dirty="0" smtClean="0"/>
              <a:t>might</a:t>
            </a:r>
            <a:r>
              <a:rPr lang="en-US" altLang="en-US" sz="1800" dirty="0" smtClean="0"/>
              <a:t> happen (possibility) and </a:t>
            </a:r>
            <a:r>
              <a:rPr lang="en-US" altLang="en-US" sz="1800" u="sng" dirty="0" smtClean="0"/>
              <a:t>must</a:t>
            </a:r>
            <a:r>
              <a:rPr lang="en-US" altLang="en-US" sz="1800" dirty="0" smtClean="0"/>
              <a:t> happen (necessity); </a:t>
            </a:r>
            <a:r>
              <a:rPr lang="en-US" altLang="en-US" sz="1800" dirty="0"/>
              <a:t>I </a:t>
            </a:r>
            <a:r>
              <a:rPr lang="en-US" altLang="en-US" sz="1800" u="sng" dirty="0"/>
              <a:t>might</a:t>
            </a:r>
            <a:r>
              <a:rPr lang="en-US" altLang="en-US" sz="1800" dirty="0"/>
              <a:t> go </a:t>
            </a:r>
            <a:r>
              <a:rPr lang="en-US" altLang="en-US" sz="1800" dirty="0" smtClean="0"/>
              <a:t>to the movies; I </a:t>
            </a:r>
            <a:r>
              <a:rPr lang="en-US" altLang="en-US" sz="1800" u="sng" dirty="0" smtClean="0"/>
              <a:t>must</a:t>
            </a:r>
            <a:r>
              <a:rPr lang="en-US" altLang="en-US" sz="1800" dirty="0" smtClean="0"/>
              <a:t> die and pay taxes.</a:t>
            </a:r>
          </a:p>
          <a:p>
            <a:pPr lvl="1"/>
            <a:r>
              <a:rPr lang="en-US" altLang="en-US" sz="1800" b="1" dirty="0" smtClean="0"/>
              <a:t>Obligation and Permission:</a:t>
            </a:r>
            <a:r>
              <a:rPr lang="en-US" altLang="en-US" sz="1800" dirty="0" smtClean="0"/>
              <a:t> It is </a:t>
            </a:r>
            <a:r>
              <a:rPr lang="en-US" altLang="en-US" sz="1800" u="sng" dirty="0" smtClean="0"/>
              <a:t>obligatory</a:t>
            </a:r>
            <a:r>
              <a:rPr lang="en-US" altLang="en-US" sz="1800" dirty="0" smtClean="0"/>
              <a:t> that students study for their tests; it is </a:t>
            </a:r>
            <a:r>
              <a:rPr lang="en-US" altLang="en-US" sz="1800" u="sng" dirty="0" smtClean="0"/>
              <a:t>permissible</a:t>
            </a:r>
            <a:r>
              <a:rPr lang="en-US" altLang="en-US" sz="1800" dirty="0" smtClean="0"/>
              <a:t> that I go fishing when I am on vacation.</a:t>
            </a:r>
            <a:endParaRPr lang="en-US" altLang="en-US" sz="1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Reasoning Systems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u="sng" dirty="0" smtClean="0"/>
              <a:t>How to produce new facts from old facts?</a:t>
            </a:r>
          </a:p>
          <a:p>
            <a:r>
              <a:rPr lang="en-US" altLang="en-US" b="1" u="sng" dirty="0" smtClean="0"/>
              <a:t>Induction</a:t>
            </a:r>
          </a:p>
          <a:p>
            <a:pPr lvl="1"/>
            <a:r>
              <a:rPr lang="en-US" altLang="en-US" dirty="0" smtClean="0"/>
              <a:t>Reason from facts to the general law</a:t>
            </a:r>
          </a:p>
          <a:p>
            <a:pPr lvl="1"/>
            <a:r>
              <a:rPr lang="en-US" altLang="en-US" dirty="0" smtClean="0"/>
              <a:t>Scientific reasoning, machine learning</a:t>
            </a:r>
          </a:p>
          <a:p>
            <a:r>
              <a:rPr lang="en-US" altLang="en-US" b="1" u="sng" dirty="0" smtClean="0"/>
              <a:t>Abduction</a:t>
            </a:r>
          </a:p>
          <a:p>
            <a:pPr lvl="1"/>
            <a:r>
              <a:rPr lang="en-US" altLang="en-US" dirty="0" smtClean="0"/>
              <a:t>Reason from facts to the best explanation</a:t>
            </a:r>
          </a:p>
          <a:p>
            <a:pPr lvl="1"/>
            <a:r>
              <a:rPr lang="en-US" altLang="en-US" dirty="0" smtClean="0"/>
              <a:t>Medical diagnosis, hardware debugging</a:t>
            </a:r>
          </a:p>
          <a:p>
            <a:r>
              <a:rPr lang="en-US" altLang="en-US" b="1" u="sng" dirty="0" smtClean="0"/>
              <a:t>Analogy (and metaphor, simile)</a:t>
            </a:r>
          </a:p>
          <a:p>
            <a:pPr lvl="1"/>
            <a:r>
              <a:rPr lang="en-US" altLang="en-US" dirty="0" smtClean="0"/>
              <a:t>Reason that a new situation is like an old one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Wumpus World PEAS description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</a:rPr>
              <a:t>Performance measure</a:t>
            </a:r>
          </a:p>
          <a:p>
            <a:pPr lvl="1" eaLnBrk="1" hangingPunct="1"/>
            <a:r>
              <a:rPr lang="en-US" altLang="en-US" sz="1800" smtClean="0"/>
              <a:t>gold: +1000, death: -1000</a:t>
            </a:r>
          </a:p>
          <a:p>
            <a:pPr lvl="1" eaLnBrk="1" hangingPunct="1"/>
            <a:r>
              <a:rPr lang="en-US" altLang="en-US" sz="1800" smtClean="0"/>
              <a:t>-1 per step, -10 for using the arrow</a:t>
            </a:r>
          </a:p>
          <a:p>
            <a:pPr lvl="4" eaLnBrk="1" hangingPunct="1"/>
            <a:endParaRPr lang="en-US" altLang="en-US" sz="1400" smtClean="0"/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</a:rPr>
              <a:t>Environment</a:t>
            </a:r>
            <a:endParaRPr lang="en-US" altLang="en-US" sz="2000" smtClean="0"/>
          </a:p>
          <a:p>
            <a:pPr lvl="1" eaLnBrk="1" hangingPunct="1"/>
            <a:r>
              <a:rPr lang="en-US" altLang="en-US" sz="1800" smtClean="0"/>
              <a:t>Squares adjacent to wumpus are smelly</a:t>
            </a:r>
          </a:p>
          <a:p>
            <a:pPr lvl="1" eaLnBrk="1" hangingPunct="1"/>
            <a:r>
              <a:rPr lang="en-US" altLang="en-US" sz="1800" smtClean="0"/>
              <a:t>Squares adjacent to pit are breezy</a:t>
            </a:r>
          </a:p>
          <a:p>
            <a:pPr lvl="1" eaLnBrk="1" hangingPunct="1"/>
            <a:r>
              <a:rPr lang="en-US" altLang="en-US" sz="1800" smtClean="0"/>
              <a:t>Glitter iff gold is in the same square</a:t>
            </a:r>
          </a:p>
          <a:p>
            <a:pPr lvl="1" eaLnBrk="1" hangingPunct="1"/>
            <a:r>
              <a:rPr lang="en-US" altLang="en-US" sz="1800" smtClean="0"/>
              <a:t>Shooting kills wumpus if you are facing it</a:t>
            </a:r>
          </a:p>
          <a:p>
            <a:pPr lvl="1" eaLnBrk="1" hangingPunct="1"/>
            <a:r>
              <a:rPr lang="en-US" altLang="en-US" sz="1800" smtClean="0"/>
              <a:t>Shooting uses up the only arrow</a:t>
            </a:r>
          </a:p>
          <a:p>
            <a:pPr lvl="1" eaLnBrk="1" hangingPunct="1"/>
            <a:r>
              <a:rPr lang="en-US" altLang="en-US" sz="1800" smtClean="0"/>
              <a:t>Grabbing picks up gold if in same square</a:t>
            </a:r>
          </a:p>
          <a:p>
            <a:pPr lvl="1" eaLnBrk="1" hangingPunct="1"/>
            <a:r>
              <a:rPr lang="en-US" altLang="en-US" sz="1800" smtClean="0"/>
              <a:t>Releasing drops the gold in same square</a:t>
            </a:r>
          </a:p>
          <a:p>
            <a:pPr lvl="4" eaLnBrk="1" hangingPunct="1"/>
            <a:endParaRPr lang="en-US" altLang="en-US" sz="1400" smtClean="0"/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</a:rPr>
              <a:t>Sensors:</a:t>
            </a:r>
            <a:r>
              <a:rPr lang="en-US" altLang="en-US" sz="2000" smtClean="0"/>
              <a:t> Stench, Breeze, Glitter, Bump, Scream</a:t>
            </a:r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</a:rPr>
              <a:t>Actuators:</a:t>
            </a:r>
            <a:r>
              <a:rPr lang="en-US" altLang="en-US" sz="2000" smtClean="0"/>
              <a:t> Left turn, Right turn, Forward, Grab, Release, Shoot</a:t>
            </a:r>
          </a:p>
        </p:txBody>
      </p:sp>
      <p:pic>
        <p:nvPicPr>
          <p:cNvPr id="13316" name="Picture 5" descr="wumpus-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27717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715000" y="1611313"/>
            <a:ext cx="327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Would DFS work well?  A*?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14339" name="Picture 4" descr="wumpus-seq0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15363" name="Picture 4" descr="wumpus-seq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16387" name="Picture 3" descr="wumpus-seq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17411" name="Picture 3" descr="wumpus-seq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18435" name="Picture 3" descr="wumpus-seq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4419600" y="2743200"/>
            <a:ext cx="1752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0" y="2286000"/>
            <a:ext cx="24542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If the Wumpus were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FF0000"/>
                </a:solidFill>
              </a:rPr>
              <a:t>here</a:t>
            </a:r>
            <a:r>
              <a:rPr lang="en-US" altLang="en-US" sz="1600" b="0"/>
              <a:t>,</a:t>
            </a:r>
            <a:r>
              <a:rPr lang="en-US" altLang="en-US" sz="1800"/>
              <a:t> </a:t>
            </a:r>
            <a:r>
              <a:rPr lang="en-US" altLang="en-US" sz="1600" b="0"/>
              <a:t>stench should be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0000FF"/>
                </a:solidFill>
              </a:rPr>
              <a:t>here. </a:t>
            </a:r>
            <a:r>
              <a:rPr lang="en-US" altLang="en-US" sz="1600" b="0"/>
              <a:t>Therefore it is</a:t>
            </a:r>
            <a:r>
              <a:rPr lang="en-US" altLang="en-US" sz="1600" b="0">
                <a:solidFill>
                  <a:srgbClr val="0000F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008000"/>
                </a:solidFill>
              </a:rPr>
              <a:t>here</a:t>
            </a:r>
            <a:r>
              <a:rPr lang="en-US" altLang="en-US" sz="1600" b="0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Since, there is no breeze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CC0099"/>
                </a:solidFill>
              </a:rPr>
              <a:t>here, </a:t>
            </a:r>
            <a:r>
              <a:rPr lang="en-US" altLang="en-US" sz="1600" b="0"/>
              <a:t>the pit must be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CC6600"/>
                </a:solidFill>
              </a:rPr>
              <a:t>there</a:t>
            </a:r>
            <a:r>
              <a:rPr lang="en-US" altLang="en-US" sz="1600" b="0"/>
              <a:t>, and it must be OK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00B0F0"/>
                </a:solidFill>
              </a:rPr>
              <a:t>here</a:t>
            </a:r>
            <a:endParaRPr lang="en-US" altLang="en-US" sz="1800">
              <a:solidFill>
                <a:srgbClr val="00B0F0"/>
              </a:solidFill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810000" y="2971800"/>
            <a:ext cx="236220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5105400" y="3276600"/>
            <a:ext cx="1066800" cy="838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4419600" y="3733800"/>
            <a:ext cx="1752600" cy="53340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057400" y="5562600"/>
            <a:ext cx="514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We need rather sophisticated reasoning here!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 flipV="1">
            <a:off x="3810000" y="3124200"/>
            <a:ext cx="2209800" cy="8382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443" name="Straight Arrow Connector 11"/>
          <p:cNvCxnSpPr>
            <a:cxnSpLocks noChangeShapeType="1"/>
          </p:cNvCxnSpPr>
          <p:nvPr/>
        </p:nvCxnSpPr>
        <p:spPr bwMode="auto">
          <a:xfrm rot="10800000">
            <a:off x="4495800" y="3886200"/>
            <a:ext cx="1600200" cy="304800"/>
          </a:xfrm>
          <a:prstGeom prst="straightConnector1">
            <a:avLst/>
          </a:prstGeom>
          <a:noFill/>
          <a:ln w="9525" algn="ctr">
            <a:solidFill>
              <a:srgbClr val="00B0F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19459" name="Picture 3" descr="wumpus-seq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20483" name="Picture 3" descr="wumpus-seq6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Propositional Logic:</a:t>
            </a:r>
            <a:br>
              <a:rPr lang="en-US" altLang="en-US" dirty="0" smtClean="0"/>
            </a:br>
            <a:r>
              <a:rPr lang="en-US" altLang="en-US" dirty="0" smtClean="0"/>
              <a:t>Logical Agents (Part I)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2590800"/>
            <a:ext cx="7772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First Lecture Today (Tue 21 Jun)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Read Chapters 1 and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Second Lecture Today (Tue 21 Jun)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Read Chapter 7.1-7.4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Next Lecture (Thu 23 Jun)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Read Chapters 7.5 (optional: 7.6-7.8) &amp; 8.1-8.5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(Please read lecture topic material before and after each lecture on that topic)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21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Exploring a wumpus world</a:t>
            </a:r>
          </a:p>
        </p:txBody>
      </p:sp>
      <p:pic>
        <p:nvPicPr>
          <p:cNvPr id="21507" name="Picture 3" descr="wumpus-seq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Logic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We used logical reasoning to find the gold.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Logics</a:t>
            </a:r>
            <a:r>
              <a:rPr lang="en-US" altLang="en-US" sz="2400" dirty="0" smtClean="0"/>
              <a:t> are </a:t>
            </a:r>
            <a:r>
              <a:rPr lang="en-US" altLang="en-US" sz="2400" u="sng" dirty="0" smtClean="0"/>
              <a:t>formal languages for representing information</a:t>
            </a:r>
            <a:r>
              <a:rPr lang="en-US" altLang="en-US" sz="2400" dirty="0" smtClean="0"/>
              <a:t> such that </a:t>
            </a:r>
            <a:r>
              <a:rPr lang="en-US" altLang="en-US" sz="2400" u="sng" dirty="0" smtClean="0"/>
              <a:t>conclusions can be drawn from formal inference patterns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Syntax</a:t>
            </a:r>
            <a:r>
              <a:rPr lang="en-US" altLang="en-US" sz="2400" dirty="0" smtClean="0"/>
              <a:t> defines the well-formed sentences in the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Semantics</a:t>
            </a:r>
            <a:r>
              <a:rPr lang="en-US" altLang="en-US" sz="2400" dirty="0" smtClean="0"/>
              <a:t> define the "meaning” or interpretation of sentences: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connect symbols to real events in the world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i.e., define </a:t>
            </a:r>
            <a:r>
              <a:rPr lang="en-US" altLang="en-US" sz="2000" dirty="0" smtClean="0">
                <a:solidFill>
                  <a:schemeClr val="accent2"/>
                </a:solidFill>
              </a:rPr>
              <a:t>truth</a:t>
            </a:r>
            <a:r>
              <a:rPr lang="en-US" altLang="en-US" sz="2000" dirty="0" smtClean="0"/>
              <a:t> of a sentence in a world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E.g., the language of arithmetic: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x+2 ≥ y is a sentence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x2+y &gt; {} is not a sentence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x+2 ≥ y is true in a world where x = 7, y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x+2 ≥ y is false in a world where x = 0, y = </a:t>
            </a:r>
            <a:r>
              <a:rPr lang="en-US" altLang="en-US" sz="2000" dirty="0"/>
              <a:t>6               </a:t>
            </a:r>
            <a:endParaRPr lang="en-US" altLang="en-US" sz="2000" dirty="0" smtClean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343400" y="517356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829300" y="5822953"/>
            <a:ext cx="2383971" cy="609600"/>
            <a:chOff x="6324600" y="5478368"/>
            <a:chExt cx="2383971" cy="609600"/>
          </a:xfrm>
        </p:grpSpPr>
        <p:sp>
          <p:nvSpPr>
            <p:cNvPr id="22532" name="AutoShape 4"/>
            <p:cNvSpPr>
              <a:spLocks/>
            </p:cNvSpPr>
            <p:nvPr/>
          </p:nvSpPr>
          <p:spPr bwMode="auto">
            <a:xfrm>
              <a:off x="6324600" y="5478368"/>
              <a:ext cx="152400" cy="60960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6628622" y="5776948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413171" y="5592282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/>
                <a:t>semantics</a:t>
              </a:r>
              <a:endParaRPr lang="en-US" b="0" dirty="0"/>
            </a:p>
          </p:txBody>
        </p:sp>
      </p:grpSp>
      <p:sp>
        <p:nvSpPr>
          <p:cNvPr id="10" name="AutoShape 4"/>
          <p:cNvSpPr>
            <a:spLocks/>
          </p:cNvSpPr>
          <p:nvPr/>
        </p:nvSpPr>
        <p:spPr bwMode="auto">
          <a:xfrm>
            <a:off x="4038600" y="4868768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5181600" y="498890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syntax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Schematic perspective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2390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2057400" y="15240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 rot="-5400000">
            <a:off x="4076700" y="1028700"/>
            <a:ext cx="6858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5257800" y="15240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 rot="-5400000">
            <a:off x="4038600" y="2819400"/>
            <a:ext cx="762000" cy="1524000"/>
          </a:xfrm>
          <a:prstGeom prst="rect">
            <a:avLst/>
          </a:prstGeom>
          <a:noFill/>
          <a:ln w="73025">
            <a:solidFill>
              <a:srgbClr val="33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286000" y="4267200"/>
            <a:ext cx="38671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If KB is true in the real world,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then any sentence </a:t>
            </a:r>
            <a:r>
              <a:rPr lang="en-US" altLang="en-US" sz="26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altLang="en-US" sz="2000" i="1">
                <a:latin typeface="Times New Roman" pitchFamily="18" charset="0"/>
              </a:rPr>
              <a:t> entailed by KB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is also true in the  real world.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638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For example:  If I tell you (1) Sue is Mary’s sister, and (2) Sue is Amy’s mother, then it </a:t>
            </a:r>
            <a:r>
              <a:rPr lang="en-US" u="sng" dirty="0" smtClean="0">
                <a:solidFill>
                  <a:srgbClr val="FF0000"/>
                </a:solidFill>
              </a:rPr>
              <a:t>necessarily follows in the world</a:t>
            </a:r>
            <a:r>
              <a:rPr lang="en-US" b="0" dirty="0" smtClean="0"/>
              <a:t> that Mary is Amy’s aunt, even though I told you nothing at all about aunts.  This sort of reasoning pattern is what we hope to capture.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nimBg="1"/>
      <p:bldP spid="218117" grpId="0" animBg="1"/>
      <p:bldP spid="218118" grpId="0" animBg="1"/>
      <p:bldP spid="2181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Entailment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accent2"/>
                </a:solidFill>
              </a:rPr>
              <a:t>Entailment</a:t>
            </a:r>
            <a:r>
              <a:rPr lang="en-US" altLang="en-US" sz="2800" dirty="0" smtClean="0"/>
              <a:t> means that one thing </a:t>
            </a:r>
            <a:r>
              <a:rPr lang="en-US" altLang="en-US" sz="2800" dirty="0" smtClean="0">
                <a:solidFill>
                  <a:srgbClr val="FF0000"/>
                </a:solidFill>
              </a:rPr>
              <a:t>follows from </a:t>
            </a:r>
            <a:r>
              <a:rPr lang="en-US" altLang="en-US" sz="2800" dirty="0" smtClean="0"/>
              <a:t>another set of things: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KB </a:t>
            </a:r>
            <a:r>
              <a:rPr lang="en-US" altLang="en-US" sz="2800" dirty="0" smtClean="0">
                <a:cs typeface="Arial" charset="0"/>
              </a:rPr>
              <a:t>╞</a:t>
            </a:r>
            <a:r>
              <a:rPr lang="en-US" altLang="en-US" sz="2800" dirty="0" smtClean="0"/>
              <a:t> </a:t>
            </a:r>
            <a:r>
              <a:rPr lang="el-GR" altLang="en-US" sz="2800" dirty="0" smtClean="0">
                <a:cs typeface="Arial" charset="0"/>
              </a:rPr>
              <a:t>α</a:t>
            </a:r>
            <a:endParaRPr lang="en-US" altLang="en-US" sz="2800" dirty="0" smtClean="0"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Knowledge base </a:t>
            </a:r>
            <a:r>
              <a:rPr lang="en-US" altLang="en-US" sz="2800" i="1" dirty="0" smtClean="0"/>
              <a:t>KB</a:t>
            </a:r>
            <a:r>
              <a:rPr lang="en-US" altLang="en-US" sz="2800" dirty="0" smtClean="0"/>
              <a:t> entails sentence α if and only if α is true in </a:t>
            </a:r>
            <a:r>
              <a:rPr lang="en-US" altLang="en-US" sz="2800" dirty="0" smtClean="0">
                <a:solidFill>
                  <a:srgbClr val="FF0000"/>
                </a:solidFill>
              </a:rPr>
              <a:t>all worlds</a:t>
            </a:r>
            <a:r>
              <a:rPr lang="en-US" altLang="en-US" sz="2800" dirty="0" smtClean="0"/>
              <a:t> wherein </a:t>
            </a:r>
            <a:r>
              <a:rPr lang="en-US" altLang="en-US" sz="2800" i="1" dirty="0" smtClean="0"/>
              <a:t>KB</a:t>
            </a:r>
            <a:r>
              <a:rPr lang="en-US" altLang="en-US" sz="2800" dirty="0" smtClean="0"/>
              <a:t> is true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E.g., the KB = “the Giants won and the Reds won” entails </a:t>
            </a:r>
            <a:r>
              <a:rPr lang="el-GR" altLang="en-US" sz="2400" dirty="0" smtClean="0">
                <a:cs typeface="Arial" charset="0"/>
              </a:rPr>
              <a:t>α</a:t>
            </a:r>
            <a:r>
              <a:rPr lang="en-US" altLang="en-US" sz="2400" dirty="0" smtClean="0">
                <a:cs typeface="Arial" charset="0"/>
              </a:rPr>
              <a:t> = </a:t>
            </a:r>
            <a:r>
              <a:rPr lang="en-US" altLang="en-US" sz="2400" dirty="0" smtClean="0"/>
              <a:t>“The Giants won”.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E.g., KB = “</a:t>
            </a:r>
            <a:r>
              <a:rPr lang="en-US" altLang="en-US" sz="2400" dirty="0" err="1" smtClean="0"/>
              <a:t>x+y</a:t>
            </a:r>
            <a:r>
              <a:rPr lang="en-US" altLang="en-US" sz="2400" dirty="0" smtClean="0"/>
              <a:t> = 4” entails </a:t>
            </a:r>
            <a:r>
              <a:rPr lang="el-GR" altLang="en-US" sz="2400" dirty="0" smtClean="0">
                <a:cs typeface="Arial" charset="0"/>
              </a:rPr>
              <a:t>α</a:t>
            </a:r>
            <a:r>
              <a:rPr lang="en-US" altLang="en-US" sz="2400" dirty="0" smtClean="0">
                <a:cs typeface="Arial" charset="0"/>
              </a:rPr>
              <a:t> =</a:t>
            </a:r>
            <a:r>
              <a:rPr lang="en-US" altLang="en-US" sz="2400" dirty="0" smtClean="0"/>
              <a:t> “4 = </a:t>
            </a:r>
            <a:r>
              <a:rPr lang="en-US" altLang="en-US" sz="2400" dirty="0" err="1" smtClean="0"/>
              <a:t>x+y</a:t>
            </a:r>
            <a:r>
              <a:rPr lang="en-US" altLang="en-US" sz="2400" dirty="0" smtClean="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E.g., KB = “Mary is Sue’s sister and Amy is Sue’s daughter” entails </a:t>
            </a:r>
            <a:r>
              <a:rPr lang="el-GR" altLang="en-US" sz="2400" dirty="0" smtClean="0">
                <a:cs typeface="Arial" charset="0"/>
              </a:rPr>
              <a:t>α</a:t>
            </a:r>
            <a:r>
              <a:rPr lang="en-US" altLang="en-US" sz="2400" dirty="0" smtClean="0">
                <a:cs typeface="Arial" charset="0"/>
              </a:rPr>
              <a:t> = </a:t>
            </a:r>
            <a:r>
              <a:rPr lang="en-US" altLang="en-US" sz="2400" dirty="0" smtClean="0"/>
              <a:t>“Mary is Amy’s aunt.”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The entailed </a:t>
            </a:r>
            <a:r>
              <a:rPr lang="el-GR" altLang="en-US" sz="2800" dirty="0" smtClean="0">
                <a:cs typeface="Arial" charset="0"/>
              </a:rPr>
              <a:t>α</a:t>
            </a:r>
            <a:r>
              <a:rPr lang="en-US" altLang="en-US" sz="2800" dirty="0" smtClean="0">
                <a:cs typeface="Arial" charset="0"/>
              </a:rPr>
              <a:t> </a:t>
            </a:r>
            <a:r>
              <a:rPr lang="en-US" altLang="en-US" sz="2800" u="sng" dirty="0" smtClean="0">
                <a:cs typeface="Arial" charset="0"/>
              </a:rPr>
              <a:t>MUST BE TRUE</a:t>
            </a:r>
            <a:r>
              <a:rPr lang="en-US" altLang="en-US" sz="2800" dirty="0" smtClean="0">
                <a:cs typeface="Arial" charset="0"/>
              </a:rPr>
              <a:t> in </a:t>
            </a:r>
            <a:r>
              <a:rPr lang="en-US" altLang="en-US" sz="2800" u="sng" dirty="0" smtClean="0">
                <a:cs typeface="Arial" charset="0"/>
              </a:rPr>
              <a:t>ANY</a:t>
            </a:r>
            <a:r>
              <a:rPr lang="en-US" altLang="en-US" sz="2800" dirty="0" smtClean="0">
                <a:cs typeface="Arial" charset="0"/>
              </a:rPr>
              <a:t> world in which </a:t>
            </a:r>
            <a:r>
              <a:rPr lang="en-US" altLang="en-US" sz="2800" u="sng" dirty="0" smtClean="0">
                <a:cs typeface="Arial" charset="0"/>
              </a:rPr>
              <a:t>KB IS TRUE</a:t>
            </a:r>
            <a:r>
              <a:rPr lang="en-US" altLang="en-US" sz="2800" dirty="0" smtClean="0">
                <a:cs typeface="Arial" charset="0"/>
              </a:rPr>
              <a:t>.</a:t>
            </a:r>
            <a:endParaRPr lang="en-US" altLang="en-US" sz="2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model-inclu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95600"/>
            <a:ext cx="3581400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Logicians typically think in terms of </a:t>
            </a:r>
            <a:r>
              <a:rPr lang="en-US" altLang="en-US" sz="2000" dirty="0" smtClean="0">
                <a:solidFill>
                  <a:srgbClr val="FF0000"/>
                </a:solidFill>
              </a:rPr>
              <a:t>models</a:t>
            </a:r>
            <a:r>
              <a:rPr lang="en-US" altLang="en-US" sz="2000" dirty="0" smtClean="0"/>
              <a:t>, which are formally structured worlds with respect to which truth can be evaluated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We say </a:t>
            </a:r>
            <a:r>
              <a:rPr lang="en-US" altLang="en-US" sz="2000" i="1" dirty="0" smtClean="0"/>
              <a:t>m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rgbClr val="FF0000"/>
                </a:solidFill>
              </a:rPr>
              <a:t>is a model of</a:t>
            </a:r>
            <a:r>
              <a:rPr lang="en-US" altLang="en-US" sz="2000" dirty="0" smtClean="0"/>
              <a:t> a sentence α if α is true in </a:t>
            </a:r>
            <a:r>
              <a:rPr lang="en-US" altLang="en-US" sz="2000" i="1" dirty="0" smtClean="0"/>
              <a:t>m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i="1" dirty="0" smtClean="0"/>
              <a:t>M(α) </a:t>
            </a:r>
            <a:r>
              <a:rPr lang="en-US" altLang="en-US" sz="2000" dirty="0" smtClean="0"/>
              <a:t>is the set of all models of α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Then KB ╞ α </a:t>
            </a:r>
            <a:r>
              <a:rPr lang="en-US" altLang="en-US" sz="2000" dirty="0" err="1" smtClean="0"/>
              <a:t>iff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M(KB) </a:t>
            </a:r>
            <a:r>
              <a:rPr lang="en-US" altLang="en-US" sz="2000" dirty="0" smtClean="0">
                <a:sym typeface="Symbol" pitchFamily="18" charset="2"/>
              </a:rPr>
              <a:t> </a:t>
            </a:r>
            <a:r>
              <a:rPr lang="en-US" altLang="en-US" sz="2000" i="1" dirty="0" smtClean="0"/>
              <a:t>M(</a:t>
            </a:r>
            <a:r>
              <a:rPr lang="en-US" altLang="en-US" sz="2000" dirty="0" smtClean="0"/>
              <a:t>α)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E.g. </a:t>
            </a:r>
            <a:r>
              <a:rPr lang="en-US" altLang="en-US" sz="1800" i="1" dirty="0" smtClean="0"/>
              <a:t>KB </a:t>
            </a:r>
            <a:r>
              <a:rPr lang="en-US" altLang="en-US" sz="1800" dirty="0" smtClean="0"/>
              <a:t>= Giants won and Reds won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	</a:t>
            </a:r>
            <a:r>
              <a:rPr lang="en-US" altLang="en-US" sz="1800" dirty="0" smtClean="0"/>
              <a:t>entails α = Giants won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Think of KB and α as collections of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 constraints and of models m as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 possible states. M(KB) are the solutions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 to KB and M(α) the solutions to α.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 Then, KB ╞ α when all solutions 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 KB are also solutions to 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Wumpus models</a:t>
            </a:r>
          </a:p>
        </p:txBody>
      </p:sp>
      <p:pic>
        <p:nvPicPr>
          <p:cNvPr id="26627" name="Picture 4" descr="wumpus-model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4" t="8932" r="2817"/>
          <a:stretch>
            <a:fillRect/>
          </a:stretch>
        </p:blipFill>
        <p:spPr bwMode="auto">
          <a:xfrm>
            <a:off x="3505200" y="1676400"/>
            <a:ext cx="4495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533400" y="2209800"/>
            <a:ext cx="2057400" cy="1362075"/>
            <a:chOff x="3696" y="2064"/>
            <a:chExt cx="1296" cy="858"/>
          </a:xfrm>
        </p:grpSpPr>
        <p:pic>
          <p:nvPicPr>
            <p:cNvPr id="26630" name="Picture 10" descr="wumpus-seq1c-al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185" r="25926"/>
            <a:stretch>
              <a:fillRect/>
            </a:stretch>
          </p:blipFill>
          <p:spPr bwMode="auto">
            <a:xfrm>
              <a:off x="3696" y="2112"/>
              <a:ext cx="1200" cy="8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1" name="Rectangle 11"/>
            <p:cNvSpPr>
              <a:spLocks noChangeArrowheads="1"/>
            </p:cNvSpPr>
            <p:nvPr/>
          </p:nvSpPr>
          <p:spPr bwMode="auto">
            <a:xfrm>
              <a:off x="4512" y="2064"/>
              <a:ext cx="480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6629" name="Text Box 12"/>
          <p:cNvSpPr txBox="1">
            <a:spLocks noChangeArrowheads="1"/>
          </p:cNvSpPr>
          <p:nvPr/>
        </p:nvSpPr>
        <p:spPr bwMode="auto">
          <a:xfrm>
            <a:off x="685800" y="6324600"/>
            <a:ext cx="8067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All possible models in this reduced </a:t>
            </a:r>
            <a:r>
              <a:rPr lang="en-US" altLang="en-US" sz="1800" dirty="0" err="1"/>
              <a:t>Wumpus</a:t>
            </a:r>
            <a:r>
              <a:rPr lang="en-US" altLang="en-US" sz="1800" dirty="0"/>
              <a:t> world</a:t>
            </a:r>
            <a:r>
              <a:rPr lang="en-US" altLang="en-US" sz="1800" dirty="0" smtClean="0"/>
              <a:t>.  What can we infer?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Wumpus models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pPr eaLnBrk="1" hangingPunct="1"/>
            <a:r>
              <a:rPr lang="en-US" altLang="en-US" i="1" dirty="0" smtClean="0"/>
              <a:t>M(KB) </a:t>
            </a:r>
            <a:r>
              <a:rPr lang="en-US" altLang="en-US" dirty="0" smtClean="0"/>
              <a:t>= all possible </a:t>
            </a:r>
            <a:r>
              <a:rPr lang="en-US" altLang="en-US" dirty="0" err="1" smtClean="0"/>
              <a:t>wumpus</a:t>
            </a:r>
            <a:r>
              <a:rPr lang="en-US" altLang="en-US" dirty="0" smtClean="0"/>
              <a:t>-worlds consistent with the observations and the “physics” of the </a:t>
            </a:r>
            <a:r>
              <a:rPr lang="en-US" altLang="en-US" dirty="0" err="1" smtClean="0"/>
              <a:t>Wumpus</a:t>
            </a:r>
            <a:r>
              <a:rPr lang="en-US" altLang="en-US" dirty="0" smtClean="0"/>
              <a:t> world.</a:t>
            </a:r>
          </a:p>
        </p:txBody>
      </p:sp>
      <p:pic>
        <p:nvPicPr>
          <p:cNvPr id="27652" name="Picture 4" descr="wumpus-mode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11" descr="model-inclu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16002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Line 12"/>
          <p:cNvSpPr>
            <a:spLocks noChangeShapeType="1"/>
          </p:cNvSpPr>
          <p:nvPr/>
        </p:nvSpPr>
        <p:spPr bwMode="auto">
          <a:xfrm flipH="1" flipV="1">
            <a:off x="1828800" y="2209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7" descr="wumpus-model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Wumpus models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029200"/>
            <a:ext cx="89916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Now we have a query sentence, α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= "[1,2] is safe“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 smtClean="0"/>
              <a:t>KB</a:t>
            </a:r>
            <a:r>
              <a:rPr lang="en-US" altLang="en-US" sz="2400" dirty="0" smtClean="0"/>
              <a:t> ╞ α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proved by 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model checking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M(KB) (red outline) is a subset of M(α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 (orange dashed outline)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smtClean="0">
                <a:latin typeface="Symbol" panose="05050102010706020507" pitchFamily="18" charset="2"/>
                <a:sym typeface="Symbol"/>
              </a:rPr>
              <a:t> </a:t>
            </a:r>
            <a:r>
              <a:rPr lang="en-US" altLang="en-US" sz="2400" b="1" dirty="0" smtClean="0"/>
              <a:t>α</a:t>
            </a:r>
            <a:r>
              <a:rPr lang="en-US" altLang="en-US" sz="2400" b="1" baseline="-25000" dirty="0" smtClean="0"/>
              <a:t>1</a:t>
            </a:r>
            <a:r>
              <a:rPr lang="en-US" altLang="en-US" sz="2400" b="1" dirty="0" smtClean="0"/>
              <a:t> is true in any world in which KB is true</a:t>
            </a:r>
            <a:endParaRPr lang="en-US" altLang="en-US" sz="2400" b="1" dirty="0" smtClean="0">
              <a:latin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28677" name="Line 8"/>
          <p:cNvSpPr>
            <a:spLocks noChangeShapeType="1"/>
          </p:cNvSpPr>
          <p:nvPr/>
        </p:nvSpPr>
        <p:spPr bwMode="auto">
          <a:xfrm flipV="1">
            <a:off x="1676400" y="38862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8" name="Picture 9" descr="model-inclu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16002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Line 10"/>
          <p:cNvSpPr>
            <a:spLocks noChangeShapeType="1"/>
          </p:cNvSpPr>
          <p:nvPr/>
        </p:nvSpPr>
        <p:spPr bwMode="auto">
          <a:xfrm flipH="1" flipV="1">
            <a:off x="2057400" y="2590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Wumpus models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686800" cy="1096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Now we have </a:t>
            </a:r>
            <a:r>
              <a:rPr lang="en-US" altLang="en-US" sz="2400" dirty="0" smtClean="0"/>
              <a:t>another </a:t>
            </a:r>
            <a:r>
              <a:rPr lang="en-US" altLang="en-US" sz="2400" dirty="0"/>
              <a:t>query sentence</a:t>
            </a:r>
            <a:r>
              <a:rPr lang="en-US" altLang="en-US" sz="2400" dirty="0" smtClean="0"/>
              <a:t>, α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= "[2,2] is safe</a:t>
            </a:r>
            <a:r>
              <a:rPr lang="en-US" altLang="en-US" sz="2400" dirty="0"/>
              <a:t>"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KB</a:t>
            </a:r>
            <a:r>
              <a:rPr lang="en-US" altLang="en-US" sz="2400" dirty="0"/>
              <a:t> ╞ </a:t>
            </a:r>
            <a:r>
              <a:rPr lang="en-US" altLang="en-US" sz="2400" dirty="0" smtClean="0"/>
              <a:t>α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proved by </a:t>
            </a:r>
            <a:r>
              <a:rPr lang="en-US" altLang="en-US" sz="2400" b="1" dirty="0">
                <a:solidFill>
                  <a:schemeClr val="accent2"/>
                </a:solidFill>
              </a:rPr>
              <a:t>model checking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M(KB) (red outline) is a </a:t>
            </a:r>
            <a:r>
              <a:rPr lang="en-US" altLang="en-US" sz="2400" b="1" u="sng" dirty="0" smtClean="0"/>
              <a:t>not</a:t>
            </a:r>
            <a:r>
              <a:rPr lang="en-US" altLang="en-US" sz="2400" dirty="0" smtClean="0"/>
              <a:t> a subset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M(α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 (dashed </a:t>
            </a:r>
            <a:r>
              <a:rPr lang="en-US" altLang="en-US" sz="2400" dirty="0"/>
              <a:t>outline)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Symbol" panose="05050102010706020507" pitchFamily="18" charset="2"/>
                <a:sym typeface="Symbol"/>
              </a:rPr>
              <a:t> </a:t>
            </a:r>
            <a:r>
              <a:rPr lang="en-US" altLang="en-US" sz="2400" b="1" dirty="0" smtClean="0"/>
              <a:t>α</a:t>
            </a:r>
            <a:r>
              <a:rPr lang="en-US" altLang="en-US" sz="2400" b="1" baseline="-25000" dirty="0" smtClean="0"/>
              <a:t>2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is </a:t>
            </a:r>
            <a:r>
              <a:rPr lang="en-US" altLang="en-US" sz="2400" b="1" dirty="0" smtClean="0"/>
              <a:t>false </a:t>
            </a:r>
            <a:r>
              <a:rPr lang="en-US" altLang="en-US" sz="2400" b="1" dirty="0"/>
              <a:t>in </a:t>
            </a:r>
            <a:r>
              <a:rPr lang="en-US" altLang="en-US" sz="2400" b="1" dirty="0" smtClean="0"/>
              <a:t>some world(s) </a:t>
            </a:r>
            <a:r>
              <a:rPr lang="en-US" altLang="en-US" sz="2400" b="1" dirty="0"/>
              <a:t>in which KB is </a:t>
            </a:r>
            <a:r>
              <a:rPr lang="en-US" altLang="en-US" sz="2400" b="1" dirty="0" smtClean="0"/>
              <a:t>true</a:t>
            </a:r>
            <a:endParaRPr lang="en-US" altLang="en-US" sz="2400" dirty="0" smtClean="0"/>
          </a:p>
        </p:txBody>
      </p:sp>
      <p:pic>
        <p:nvPicPr>
          <p:cNvPr id="29700" name="Picture 7" descr="wumpus-model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Line 8"/>
          <p:cNvSpPr>
            <a:spLocks noChangeShapeType="1"/>
          </p:cNvSpPr>
          <p:nvPr/>
        </p:nvSpPr>
        <p:spPr bwMode="auto">
          <a:xfrm flipV="1">
            <a:off x="2362200" y="38862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9"/>
          <p:cNvSpPr>
            <a:spLocks noChangeShapeType="1"/>
          </p:cNvSpPr>
          <p:nvPr/>
        </p:nvSpPr>
        <p:spPr bwMode="auto">
          <a:xfrm flipH="1">
            <a:off x="979714" y="5486400"/>
            <a:ext cx="304800" cy="342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Recap propositional logic: </a:t>
            </a:r>
            <a:r>
              <a:rPr lang="en-US" altLang="en-US" smtClean="0">
                <a:solidFill>
                  <a:srgbClr val="FF0000"/>
                </a:solidFill>
              </a:rPr>
              <a:t>Syntax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Propositional logic is the simplest logic –  illustrates basic ideas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proposition symbols P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P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etc are sentences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S is a sentence, </a:t>
            </a:r>
            <a:r>
              <a:rPr lang="en-US" altLang="en-US" sz="2000" smtClean="0">
                <a:sym typeface="Symbol" pitchFamily="18" charset="2"/>
              </a:rPr>
              <a:t></a:t>
            </a:r>
            <a:r>
              <a:rPr lang="en-US" altLang="en-US" sz="2000" smtClean="0"/>
              <a:t>S is a sentence (</a:t>
            </a:r>
            <a:r>
              <a:rPr lang="en-US" altLang="en-US" sz="2000" smtClean="0">
                <a:solidFill>
                  <a:schemeClr val="accent2"/>
                </a:solidFill>
              </a:rPr>
              <a:t>negation</a:t>
            </a:r>
            <a:r>
              <a:rPr lang="en-US" altLang="en-US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and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are sentences,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</a:t>
            </a:r>
            <a:r>
              <a:rPr lang="en-US" altLang="en-US" sz="2000" smtClean="0"/>
              <a:t>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is a sentence (</a:t>
            </a:r>
            <a:r>
              <a:rPr lang="en-US" altLang="en-US" sz="2000" smtClean="0">
                <a:solidFill>
                  <a:schemeClr val="accent2"/>
                </a:solidFill>
              </a:rPr>
              <a:t>conjunction</a:t>
            </a:r>
            <a:r>
              <a:rPr lang="en-US" altLang="en-US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and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are sentences,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is a sentence (</a:t>
            </a:r>
            <a:r>
              <a:rPr lang="en-US" altLang="en-US" sz="2000" smtClean="0">
                <a:solidFill>
                  <a:schemeClr val="accent2"/>
                </a:solidFill>
              </a:rPr>
              <a:t>disjunction</a:t>
            </a:r>
            <a:r>
              <a:rPr lang="en-US" altLang="en-US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and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are sentences,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</a:t>
            </a:r>
            <a:r>
              <a:rPr lang="en-US" altLang="en-US" sz="2000" smtClean="0"/>
              <a:t>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is a sentence (</a:t>
            </a:r>
            <a:r>
              <a:rPr lang="en-US" altLang="en-US" sz="2000" smtClean="0">
                <a:solidFill>
                  <a:schemeClr val="accent2"/>
                </a:solidFill>
              </a:rPr>
              <a:t>implication</a:t>
            </a:r>
            <a:r>
              <a:rPr lang="en-US" altLang="en-US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and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are sentences, S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</a:t>
            </a:r>
            <a:r>
              <a:rPr lang="en-US" altLang="en-US" sz="2000" smtClean="0"/>
              <a:t> S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is a sentence (</a:t>
            </a:r>
            <a:r>
              <a:rPr lang="en-US" altLang="en-US" sz="2000" smtClean="0">
                <a:solidFill>
                  <a:schemeClr val="accent2"/>
                </a:solidFill>
              </a:rPr>
              <a:t>biconditional</a:t>
            </a:r>
            <a:r>
              <a:rPr lang="en-US" altLang="en-US" sz="20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 will be expected to know: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Basic definitions (section 7.1, 7.3)</a:t>
            </a:r>
          </a:p>
          <a:p>
            <a:r>
              <a:rPr lang="en-US" altLang="en-US" smtClean="0"/>
              <a:t>Models and entailment (7.3)</a:t>
            </a:r>
          </a:p>
          <a:p>
            <a:r>
              <a:rPr lang="en-US" altLang="en-US" smtClean="0"/>
              <a:t>Syntax, logical connectives (7.4.1)</a:t>
            </a:r>
          </a:p>
          <a:p>
            <a:r>
              <a:rPr lang="en-US" altLang="en-US" smtClean="0"/>
              <a:t>Semantics (7.4.2)</a:t>
            </a:r>
          </a:p>
          <a:p>
            <a:r>
              <a:rPr lang="en-US" altLang="en-US" smtClean="0"/>
              <a:t>Simple inference (7.4.4)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Recap propositional logic: </a:t>
            </a:r>
            <a:r>
              <a:rPr lang="en-US" altLang="en-US" smtClean="0">
                <a:solidFill>
                  <a:srgbClr val="FF0000"/>
                </a:solidFill>
              </a:rPr>
              <a:t>Semantics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Each model/world specifies true or false for each proposition symbol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/>
              <a:t>E.g. 	P</a:t>
            </a:r>
            <a:r>
              <a:rPr lang="en-US" altLang="en-US" sz="1600" baseline="-25000" dirty="0" smtClean="0"/>
              <a:t>1,2</a:t>
            </a:r>
            <a:r>
              <a:rPr lang="en-US" altLang="en-US" sz="1600" dirty="0" smtClean="0"/>
              <a:t> 	P</a:t>
            </a:r>
            <a:r>
              <a:rPr lang="en-US" altLang="en-US" sz="1600" baseline="-25000" dirty="0" smtClean="0"/>
              <a:t>2,2</a:t>
            </a:r>
            <a:r>
              <a:rPr lang="en-US" altLang="en-US" sz="1600" dirty="0" smtClean="0"/>
              <a:t> 	P</a:t>
            </a:r>
            <a:r>
              <a:rPr lang="en-US" altLang="en-US" sz="1600" baseline="-25000" dirty="0" smtClean="0"/>
              <a:t>3,1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/>
              <a:t> 		false	true	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/>
              <a:t>With these symbols, 8 possible models, can be enumerated automatically.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Rules for evaluating truth with respect to a model </a:t>
            </a:r>
            <a:r>
              <a:rPr lang="en-US" altLang="en-US" sz="1800" i="1" dirty="0" smtClean="0"/>
              <a:t>m</a:t>
            </a:r>
            <a:r>
              <a:rPr lang="en-US" altLang="en-US" sz="1800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ym typeface="Symbol" pitchFamily="18" charset="2"/>
              </a:rPr>
              <a:t>		</a:t>
            </a:r>
            <a:r>
              <a:rPr lang="en-US" altLang="en-US" sz="1800" dirty="0" smtClean="0"/>
              <a:t>S	is true </a:t>
            </a:r>
            <a:r>
              <a:rPr lang="en-US" altLang="en-US" sz="1800" dirty="0" err="1" smtClean="0"/>
              <a:t>iff</a:t>
            </a:r>
            <a:r>
              <a:rPr lang="en-US" altLang="en-US" sz="1800" dirty="0" smtClean="0"/>
              <a:t>* 	S is false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	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ym typeface="Symbol" pitchFamily="18" charset="2"/>
              </a:rPr>
              <a:t></a:t>
            </a:r>
            <a:r>
              <a:rPr lang="en-US" altLang="en-US" sz="1800" dirty="0" smtClean="0"/>
              <a:t> 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  is true </a:t>
            </a:r>
            <a:r>
              <a:rPr lang="en-US" altLang="en-US" sz="1800" dirty="0" err="1" smtClean="0"/>
              <a:t>iff</a:t>
            </a:r>
            <a:r>
              <a:rPr lang="en-US" altLang="en-US" sz="1800" dirty="0" smtClean="0"/>
              <a:t> 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is true </a:t>
            </a:r>
            <a:r>
              <a:rPr lang="en-US" altLang="en-US" sz="1800" dirty="0" smtClean="0">
                <a:solidFill>
                  <a:schemeClr val="accent2"/>
                </a:solidFill>
              </a:rPr>
              <a:t>and 	</a:t>
            </a:r>
            <a:r>
              <a:rPr lang="en-US" altLang="en-US" sz="1800" dirty="0" smtClean="0"/>
              <a:t>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is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	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ym typeface="Symbol" pitchFamily="18" charset="2"/>
              </a:rPr>
              <a:t></a:t>
            </a:r>
            <a:r>
              <a:rPr lang="en-US" altLang="en-US" sz="1800" dirty="0" smtClean="0"/>
              <a:t> 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  is true </a:t>
            </a:r>
            <a:r>
              <a:rPr lang="en-US" altLang="en-US" sz="1800" dirty="0" err="1" smtClean="0"/>
              <a:t>iff</a:t>
            </a:r>
            <a:r>
              <a:rPr lang="en-US" altLang="en-US" sz="1800" dirty="0" smtClean="0"/>
              <a:t> 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is true </a:t>
            </a:r>
            <a:r>
              <a:rPr lang="en-US" altLang="en-US" sz="1800" dirty="0" smtClean="0">
                <a:solidFill>
                  <a:schemeClr val="accent2"/>
                </a:solidFill>
              </a:rPr>
              <a:t>or</a:t>
            </a:r>
            <a:r>
              <a:rPr lang="en-US" altLang="en-US" sz="1800" dirty="0" smtClean="0"/>
              <a:t> 	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is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	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ym typeface="Symbol" pitchFamily="18" charset="2"/>
              </a:rPr>
              <a:t></a:t>
            </a:r>
            <a:r>
              <a:rPr lang="en-US" altLang="en-US" sz="1800" dirty="0" smtClean="0"/>
              <a:t> 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	is true </a:t>
            </a:r>
            <a:r>
              <a:rPr lang="en-US" altLang="en-US" sz="1800" dirty="0" err="1" smtClean="0"/>
              <a:t>iff</a:t>
            </a:r>
            <a:r>
              <a:rPr lang="en-US" altLang="en-US" sz="1800" dirty="0" smtClean="0"/>
              <a:t>	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is false </a:t>
            </a:r>
            <a:r>
              <a:rPr lang="en-US" altLang="en-US" sz="1800" dirty="0" smtClean="0">
                <a:solidFill>
                  <a:schemeClr val="accent2"/>
                </a:solidFill>
              </a:rPr>
              <a:t>or	</a:t>
            </a:r>
            <a:r>
              <a:rPr lang="en-US" altLang="en-US" sz="1800" dirty="0" smtClean="0"/>
              <a:t>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is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		 i.e., 	is false </a:t>
            </a:r>
            <a:r>
              <a:rPr lang="en-US" altLang="en-US" sz="1800" dirty="0" err="1" smtClean="0"/>
              <a:t>iff</a:t>
            </a:r>
            <a:r>
              <a:rPr lang="en-US" altLang="en-US" sz="1800" dirty="0" smtClean="0"/>
              <a:t>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is true </a:t>
            </a:r>
            <a:r>
              <a:rPr lang="en-US" altLang="en-US" sz="1800" dirty="0" smtClean="0">
                <a:solidFill>
                  <a:schemeClr val="accent2"/>
                </a:solidFill>
              </a:rPr>
              <a:t>and	</a:t>
            </a:r>
            <a:r>
              <a:rPr lang="en-US" altLang="en-US" sz="1800" dirty="0" smtClean="0"/>
              <a:t>S</a:t>
            </a:r>
            <a:r>
              <a:rPr lang="en-US" altLang="en-US" sz="1800" baseline="-25000" dirty="0" smtClean="0"/>
              <a:t>2 </a:t>
            </a:r>
            <a:r>
              <a:rPr lang="en-US" altLang="en-US" sz="1800" dirty="0" smtClean="0"/>
              <a:t>is false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	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ym typeface="Symbol" pitchFamily="18" charset="2"/>
              </a:rPr>
              <a:t></a:t>
            </a:r>
            <a:r>
              <a:rPr lang="en-US" altLang="en-US" sz="1800" dirty="0" smtClean="0"/>
              <a:t> S</a:t>
            </a:r>
            <a:r>
              <a:rPr lang="en-US" altLang="en-US" sz="1800" baseline="-25000" dirty="0" smtClean="0"/>
              <a:t>2	</a:t>
            </a:r>
            <a:r>
              <a:rPr lang="en-US" altLang="en-US" sz="1800" dirty="0" smtClean="0"/>
              <a:t>is true </a:t>
            </a:r>
            <a:r>
              <a:rPr lang="en-US" altLang="en-US" sz="1800" dirty="0" err="1" smtClean="0"/>
              <a:t>iff</a:t>
            </a:r>
            <a:r>
              <a:rPr lang="en-US" altLang="en-US" sz="1800" dirty="0" smtClean="0"/>
              <a:t>		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>
                <a:sym typeface="Symbol" pitchFamily="18" charset="2"/>
              </a:rPr>
              <a:t></a:t>
            </a:r>
            <a:r>
              <a:rPr lang="en-US" altLang="en-US" sz="1800" dirty="0" smtClean="0"/>
              <a:t>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is true </a:t>
            </a:r>
            <a:r>
              <a:rPr lang="en-US" altLang="en-US" sz="1800" dirty="0" smtClean="0">
                <a:solidFill>
                  <a:schemeClr val="accent2"/>
                </a:solidFill>
              </a:rPr>
              <a:t>and</a:t>
            </a:r>
            <a:r>
              <a:rPr lang="en-US" altLang="en-US" sz="1800" dirty="0" smtClean="0"/>
              <a:t>S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>
                <a:sym typeface="Symbol" pitchFamily="18" charset="2"/>
              </a:rPr>
              <a:t></a:t>
            </a:r>
            <a:r>
              <a:rPr lang="en-US" altLang="en-US" sz="1800" dirty="0" smtClean="0"/>
              <a:t>S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is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Simple recursive process evaluates an arbitrary sentence, e.g.,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>
              <a:sym typeface="Symbol" pitchFamily="18" charset="2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ym typeface="Symbol" pitchFamily="18" charset="2"/>
              </a:rPr>
              <a:t></a:t>
            </a:r>
            <a:r>
              <a:rPr lang="en-US" altLang="en-US" sz="1800" dirty="0" smtClean="0"/>
              <a:t>P</a:t>
            </a:r>
            <a:r>
              <a:rPr lang="en-US" altLang="en-US" sz="1800" baseline="-25000" dirty="0" smtClean="0"/>
              <a:t>1,2 </a:t>
            </a:r>
            <a:r>
              <a:rPr lang="en-US" altLang="en-US" sz="1800" dirty="0" smtClean="0">
                <a:sym typeface="Symbol" pitchFamily="18" charset="2"/>
              </a:rPr>
              <a:t></a:t>
            </a:r>
            <a:r>
              <a:rPr lang="en-US" altLang="en-US" sz="1800" dirty="0" smtClean="0"/>
              <a:t> (P</a:t>
            </a:r>
            <a:r>
              <a:rPr lang="en-US" altLang="en-US" sz="1800" baseline="-25000" dirty="0" smtClean="0"/>
              <a:t>2,2 </a:t>
            </a:r>
            <a:r>
              <a:rPr lang="en-US" altLang="en-US" sz="1800" dirty="0" smtClean="0">
                <a:sym typeface="Symbol" pitchFamily="18" charset="2"/>
              </a:rPr>
              <a:t></a:t>
            </a:r>
            <a:r>
              <a:rPr lang="en-US" altLang="en-US" sz="1800" baseline="-25000" dirty="0" smtClean="0"/>
              <a:t> </a:t>
            </a:r>
            <a:r>
              <a:rPr lang="en-US" altLang="en-US" sz="1800" dirty="0" smtClean="0"/>
              <a:t>P</a:t>
            </a:r>
            <a:r>
              <a:rPr lang="en-US" altLang="en-US" sz="1800" baseline="-25000" dirty="0" smtClean="0"/>
              <a:t>3,1</a:t>
            </a:r>
            <a:r>
              <a:rPr lang="en-US" altLang="en-US" sz="1800" dirty="0" smtClean="0"/>
              <a:t>) = </a:t>
            </a:r>
            <a:r>
              <a:rPr lang="en-US" altLang="en-US" sz="1800" i="1" dirty="0" smtClean="0"/>
              <a:t>true </a:t>
            </a:r>
            <a:r>
              <a:rPr lang="en-US" altLang="en-US" sz="1800" dirty="0" smtClean="0">
                <a:sym typeface="Symbol" pitchFamily="18" charset="2"/>
              </a:rPr>
              <a:t></a:t>
            </a:r>
            <a:r>
              <a:rPr lang="en-US" altLang="en-US" sz="1800" i="1" dirty="0" smtClean="0"/>
              <a:t> </a:t>
            </a:r>
            <a:r>
              <a:rPr lang="en-US" altLang="en-US" sz="1800" dirty="0" smtClean="0"/>
              <a:t>(</a:t>
            </a:r>
            <a:r>
              <a:rPr lang="en-US" altLang="en-US" sz="1800" i="1" dirty="0" smtClean="0"/>
              <a:t>true </a:t>
            </a:r>
            <a:r>
              <a:rPr lang="en-US" altLang="en-US" sz="1800" dirty="0" smtClean="0">
                <a:sym typeface="Symbol" pitchFamily="18" charset="2"/>
              </a:rPr>
              <a:t></a:t>
            </a:r>
            <a:r>
              <a:rPr lang="en-US" altLang="en-US" sz="1800" i="1" dirty="0" smtClean="0"/>
              <a:t> false</a:t>
            </a:r>
            <a:r>
              <a:rPr lang="en-US" altLang="en-US" sz="1800" dirty="0" smtClean="0"/>
              <a:t>) =  </a:t>
            </a:r>
            <a:r>
              <a:rPr lang="en-US" altLang="en-US" sz="1800" i="1" dirty="0" smtClean="0"/>
              <a:t>true </a:t>
            </a:r>
            <a:r>
              <a:rPr lang="en-US" altLang="en-US" sz="1800" dirty="0" smtClean="0">
                <a:sym typeface="Symbol" pitchFamily="18" charset="2"/>
              </a:rPr>
              <a:t>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true </a:t>
            </a:r>
            <a:r>
              <a:rPr lang="en-US" altLang="en-US" sz="1800" dirty="0" smtClean="0"/>
              <a:t>= </a:t>
            </a:r>
            <a:r>
              <a:rPr lang="en-US" altLang="en-US" sz="1800" i="1" dirty="0" smtClean="0"/>
              <a:t>true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* </a:t>
            </a:r>
            <a:r>
              <a:rPr lang="en-US" altLang="en-US" sz="1800" dirty="0" err="1" smtClean="0"/>
              <a:t>iff</a:t>
            </a:r>
            <a:r>
              <a:rPr lang="en-US" altLang="en-US" sz="1800" dirty="0" smtClean="0"/>
              <a:t> = if and only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Recap truth tables for connectives</a:t>
            </a:r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30208" r="7813" b="50000"/>
          <a:stretch>
            <a:fillRect/>
          </a:stretch>
        </p:blipFill>
        <p:spPr bwMode="auto">
          <a:xfrm>
            <a:off x="609600" y="2362200"/>
            <a:ext cx="76962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Line 6"/>
          <p:cNvSpPr>
            <a:spLocks noChangeShapeType="1"/>
          </p:cNvSpPr>
          <p:nvPr/>
        </p:nvSpPr>
        <p:spPr bwMode="auto">
          <a:xfrm flipV="1">
            <a:off x="4114800" y="43434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7"/>
          <p:cNvSpPr>
            <a:spLocks noChangeShapeType="1"/>
          </p:cNvSpPr>
          <p:nvPr/>
        </p:nvSpPr>
        <p:spPr bwMode="auto">
          <a:xfrm flipV="1">
            <a:off x="62484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669925" y="5370513"/>
            <a:ext cx="391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OR: P or Q is true or both are true.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XOR: P or Q is true but not both.</a:t>
            </a: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5562600" y="5334000"/>
            <a:ext cx="337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Implication is always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when the premises are False!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Inference by enumeration</a:t>
            </a:r>
            <a:br>
              <a:rPr lang="en-US" altLang="en-US" dirty="0" smtClean="0"/>
            </a:br>
            <a:r>
              <a:rPr lang="en-US" altLang="en-US" sz="3200" dirty="0" smtClean="0"/>
              <a:t>(generate the truth table = model checking)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Enumeration of all models is sound and complete.</a:t>
            </a:r>
            <a:r>
              <a:rPr lang="en-US" altLang="en-US" sz="2000" smtClean="0"/>
              <a:t> 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400" smtClean="0"/>
              <a:t>For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symbols, time complexity is </a:t>
            </a:r>
            <a:r>
              <a:rPr lang="en-US" altLang="en-US" sz="2400" i="1" smtClean="0"/>
              <a:t>O(2</a:t>
            </a:r>
            <a:r>
              <a:rPr lang="en-US" altLang="en-US" sz="2400" i="1" baseline="30000" smtClean="0"/>
              <a:t>n</a:t>
            </a:r>
            <a:r>
              <a:rPr lang="en-US" altLang="en-US" sz="2400" i="1" smtClean="0"/>
              <a:t>)</a:t>
            </a:r>
            <a:r>
              <a:rPr lang="en-US" altLang="en-US" sz="2400" smtClean="0"/>
              <a:t>...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We need a smarter way to do inference!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In particular, we are going to infer new logical sentences from the data-base and see if they match a query.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equivalence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To manipulate logical sentences we need some rewrite rules.</a:t>
            </a:r>
          </a:p>
          <a:p>
            <a:pPr eaLnBrk="1" hangingPunct="1"/>
            <a:r>
              <a:rPr lang="en-US" altLang="en-US" sz="2400" smtClean="0"/>
              <a:t>Two sentences are </a:t>
            </a:r>
            <a:r>
              <a:rPr lang="en-US" altLang="en-US" sz="2400" smtClean="0">
                <a:solidFill>
                  <a:schemeClr val="accent2"/>
                </a:solidFill>
              </a:rPr>
              <a:t>logically equivalent</a:t>
            </a:r>
            <a:r>
              <a:rPr lang="en-US" altLang="en-US" sz="2400" smtClean="0"/>
              <a:t> iff they are true in same models: α </a:t>
            </a:r>
            <a:r>
              <a:rPr lang="en-US" altLang="en-US" sz="2400" smtClean="0">
                <a:cs typeface="Arial" charset="0"/>
              </a:rPr>
              <a:t>≡ </a:t>
            </a:r>
            <a:r>
              <a:rPr lang="en-US" altLang="en-US" sz="2400" smtClean="0"/>
              <a:t>ß iff α╞ </a:t>
            </a:r>
            <a:r>
              <a:rPr lang="el-GR" altLang="en-US" sz="2400" smtClean="0">
                <a:cs typeface="Arial" charset="0"/>
              </a:rPr>
              <a:t>β</a:t>
            </a:r>
            <a:r>
              <a:rPr lang="en-US" altLang="en-US" sz="2400" smtClean="0">
                <a:cs typeface="Arial" charset="0"/>
              </a:rPr>
              <a:t> </a:t>
            </a:r>
            <a:r>
              <a:rPr lang="en-US" altLang="en-US" sz="2400" smtClean="0"/>
              <a:t>and </a:t>
            </a:r>
            <a:r>
              <a:rPr lang="el-GR" altLang="en-US" sz="2400" smtClean="0">
                <a:cs typeface="Arial" charset="0"/>
              </a:rPr>
              <a:t>β</a:t>
            </a:r>
            <a:r>
              <a:rPr lang="en-US" altLang="en-US" sz="2400" smtClean="0"/>
              <a:t>╞ α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4" t="39583" r="3125" b="15625"/>
          <a:stretch>
            <a:fillRect/>
          </a:stretch>
        </p:blipFill>
        <p:spPr bwMode="auto">
          <a:xfrm>
            <a:off x="1143000" y="3055938"/>
            <a:ext cx="7162800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AutoShape 6"/>
          <p:cNvSpPr>
            <a:spLocks noChangeArrowheads="1"/>
          </p:cNvSpPr>
          <p:nvPr/>
        </p:nvSpPr>
        <p:spPr bwMode="auto">
          <a:xfrm>
            <a:off x="6629400" y="2514600"/>
            <a:ext cx="2514600" cy="1371600"/>
          </a:xfrm>
          <a:prstGeom prst="wedgeEllipseCallout">
            <a:avLst>
              <a:gd name="adj1" fmla="val -33903"/>
              <a:gd name="adj2" fmla="val 7870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7162800" y="2895600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You need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know these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Validity and satisfiability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A sentence is </a:t>
            </a:r>
            <a:r>
              <a:rPr lang="en-US" altLang="en-US" sz="2000" smtClean="0">
                <a:solidFill>
                  <a:schemeClr val="accent2"/>
                </a:solidFill>
              </a:rPr>
              <a:t>valid</a:t>
            </a:r>
            <a:r>
              <a:rPr lang="en-US" altLang="en-US" sz="2000" smtClean="0"/>
              <a:t> if it is true in </a:t>
            </a:r>
            <a:r>
              <a:rPr lang="en-US" altLang="en-US" sz="2000" smtClean="0">
                <a:solidFill>
                  <a:srgbClr val="FF0000"/>
                </a:solidFill>
              </a:rPr>
              <a:t>all</a:t>
            </a:r>
            <a:r>
              <a:rPr lang="en-US" altLang="en-US" sz="2000" smtClean="0"/>
              <a:t> models,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e.g., </a:t>
            </a:r>
            <a:r>
              <a:rPr lang="en-US" altLang="en-US" sz="1800" i="1" smtClean="0"/>
              <a:t>True</a:t>
            </a:r>
            <a:r>
              <a:rPr lang="en-US" altLang="en-US" sz="1800" smtClean="0"/>
              <a:t>,	A </a:t>
            </a:r>
            <a:r>
              <a:rPr lang="en-US" altLang="en-US" sz="1800" smtClean="0">
                <a:sym typeface="Symbol" pitchFamily="18" charset="2"/>
              </a:rPr>
              <a:t></a:t>
            </a:r>
            <a:r>
              <a:rPr lang="en-US" altLang="en-US" sz="1800" smtClean="0"/>
              <a:t>A, 	A </a:t>
            </a:r>
            <a:r>
              <a:rPr lang="en-US" altLang="en-US" sz="1800" smtClean="0">
                <a:sym typeface="Symbol" pitchFamily="18" charset="2"/>
              </a:rPr>
              <a:t></a:t>
            </a:r>
            <a:r>
              <a:rPr lang="en-US" altLang="en-US" sz="1800" smtClean="0"/>
              <a:t> A, 	(A </a:t>
            </a:r>
            <a:r>
              <a:rPr lang="en-US" altLang="en-US" sz="1800" smtClean="0">
                <a:sym typeface="Symbol" pitchFamily="18" charset="2"/>
              </a:rPr>
              <a:t></a:t>
            </a:r>
            <a:r>
              <a:rPr lang="en-US" altLang="en-US" sz="1800" smtClean="0"/>
              <a:t> (A </a:t>
            </a:r>
            <a:r>
              <a:rPr lang="en-US" altLang="en-US" sz="1800" smtClean="0">
                <a:sym typeface="Symbol" pitchFamily="18" charset="2"/>
              </a:rPr>
              <a:t> </a:t>
            </a:r>
            <a:r>
              <a:rPr lang="en-US" altLang="en-US" sz="1800" smtClean="0"/>
              <a:t>B)) </a:t>
            </a:r>
            <a:r>
              <a:rPr lang="en-US" altLang="en-US" sz="1800" smtClean="0">
                <a:sym typeface="Symbol" pitchFamily="18" charset="2"/>
              </a:rPr>
              <a:t></a:t>
            </a:r>
            <a:r>
              <a:rPr lang="en-US" altLang="en-US" sz="1800" smtClean="0"/>
              <a:t> B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Validity is connected to inference via the </a:t>
            </a:r>
            <a:r>
              <a:rPr lang="en-US" altLang="en-US" sz="2000" smtClean="0">
                <a:solidFill>
                  <a:schemeClr val="accent2"/>
                </a:solidFill>
              </a:rPr>
              <a:t>Deduction Theorem</a:t>
            </a:r>
            <a:r>
              <a:rPr lang="en-US" altLang="en-US" sz="2000" smtClean="0"/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i="1" smtClean="0"/>
              <a:t>KB</a:t>
            </a:r>
            <a:r>
              <a:rPr lang="en-US" altLang="en-US" sz="1800" smtClean="0"/>
              <a:t> ╞ α if and only if (</a:t>
            </a:r>
            <a:r>
              <a:rPr lang="en-US" altLang="en-US" sz="1800" i="1" smtClean="0"/>
              <a:t>KB</a:t>
            </a:r>
            <a:r>
              <a:rPr lang="en-US" altLang="en-US" sz="1800" smtClean="0"/>
              <a:t> </a:t>
            </a:r>
            <a:r>
              <a:rPr lang="en-US" altLang="en-US" sz="1800" smtClean="0">
                <a:sym typeface="Symbol" pitchFamily="18" charset="2"/>
              </a:rPr>
              <a:t> </a:t>
            </a:r>
            <a:r>
              <a:rPr lang="en-US" altLang="en-US" sz="1800" smtClean="0"/>
              <a:t>α) is valid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A sentence is </a:t>
            </a:r>
            <a:r>
              <a:rPr lang="en-US" altLang="en-US" sz="2000" smtClean="0">
                <a:solidFill>
                  <a:schemeClr val="accent2"/>
                </a:solidFill>
              </a:rPr>
              <a:t>satisfiable</a:t>
            </a:r>
            <a:r>
              <a:rPr lang="en-US" altLang="en-US" sz="2000" smtClean="0"/>
              <a:t> if it is true in </a:t>
            </a:r>
            <a:r>
              <a:rPr lang="en-US" altLang="en-US" sz="2000" smtClean="0">
                <a:solidFill>
                  <a:schemeClr val="accent2"/>
                </a:solidFill>
              </a:rPr>
              <a:t>some</a:t>
            </a:r>
            <a:r>
              <a:rPr lang="en-US" altLang="en-US" sz="2000" smtClean="0"/>
              <a:t> model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e.g., A</a:t>
            </a:r>
            <a:r>
              <a:rPr lang="en-US" altLang="en-US" sz="1800" smtClean="0">
                <a:sym typeface="Symbol" pitchFamily="18" charset="2"/>
              </a:rPr>
              <a:t></a:t>
            </a:r>
            <a:r>
              <a:rPr lang="en-US" altLang="en-US" sz="1800" smtClean="0"/>
              <a:t> B, 	C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A sentence is </a:t>
            </a:r>
            <a:r>
              <a:rPr lang="en-US" altLang="en-US" sz="2000" smtClean="0">
                <a:solidFill>
                  <a:schemeClr val="accent2"/>
                </a:solidFill>
              </a:rPr>
              <a:t>unsatisfiable</a:t>
            </a:r>
            <a:r>
              <a:rPr lang="en-US" altLang="en-US" sz="2000" smtClean="0"/>
              <a:t> if it is false in </a:t>
            </a:r>
            <a:r>
              <a:rPr lang="en-US" altLang="en-US" sz="2000" smtClean="0">
                <a:solidFill>
                  <a:schemeClr val="accent2"/>
                </a:solidFill>
              </a:rPr>
              <a:t>all</a:t>
            </a:r>
            <a:r>
              <a:rPr lang="en-US" altLang="en-US" sz="2000" smtClean="0"/>
              <a:t> models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e.g., A</a:t>
            </a:r>
            <a:r>
              <a:rPr lang="en-US" altLang="en-US" sz="1800" smtClean="0">
                <a:sym typeface="Symbol" pitchFamily="18" charset="2"/>
              </a:rPr>
              <a:t></a:t>
            </a:r>
            <a:r>
              <a:rPr lang="en-US" altLang="en-US" sz="1800" smtClean="0"/>
              <a:t>A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Satisfiability is connected to inference via the following: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i="1" smtClean="0"/>
              <a:t>KB</a:t>
            </a:r>
            <a:r>
              <a:rPr lang="en-US" altLang="en-US" sz="1800" smtClean="0"/>
              <a:t> ╞ α if and only if (</a:t>
            </a:r>
            <a:r>
              <a:rPr lang="en-US" altLang="en-US" sz="1800" i="1" smtClean="0"/>
              <a:t>KB</a:t>
            </a:r>
            <a:r>
              <a:rPr lang="en-US" altLang="en-US" sz="1800" smtClean="0"/>
              <a:t> </a:t>
            </a:r>
            <a:r>
              <a:rPr lang="en-US" altLang="en-US" sz="1800" smtClean="0">
                <a:sym typeface="Symbol" pitchFamily="18" charset="2"/>
              </a:rPr>
              <a:t></a:t>
            </a:r>
            <a:r>
              <a:rPr lang="en-US" altLang="en-US" sz="1800" smtClean="0"/>
              <a:t>α) is unsatisfiable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(there is no model for which KB=true and      is false) 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181600" y="54864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Equation" r:id="rId4" imgW="152334" imgH="139639" progId="Equation.DSMT4">
                  <p:embed/>
                </p:oleObj>
              </mc:Choice>
              <mc:Fallback>
                <p:oleObj name="Equation" r:id="rId4" imgW="152334" imgH="13963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864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(Part I)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Logical agents apply inference to a knowledge base to derive new information and make decisions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Basic concepts of logic: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syntax: formal structure of sentences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semantics: truth of sentences wrt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entailment: necessary truth of one sentence given another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inference: deriving sentences from other sentences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soundness: derivations produce only entailed sentences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completeness: derivations can produce all entailed sentences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valid: sentence is true in every model (a tautology)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Logical equivalences allow syntactic manipulations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Propositional logic lacks expressive power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Can only state specific facts about the world.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Cannot express general rules about the world (use First Order Predicate Logic)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858000" cy="1143000"/>
          </a:xfrm>
        </p:spPr>
        <p:txBody>
          <a:bodyPr/>
          <a:lstStyle/>
          <a:p>
            <a:r>
              <a:rPr lang="en-US" altLang="en-US" sz="4000" smtClean="0"/>
              <a:t>Complete architectures for intelligence?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r>
              <a:rPr lang="en-US" altLang="en-US" u="sng" dirty="0" smtClean="0"/>
              <a:t>Search?</a:t>
            </a:r>
          </a:p>
          <a:p>
            <a:pPr lvl="1"/>
            <a:r>
              <a:rPr lang="en-US" altLang="en-US" dirty="0" smtClean="0"/>
              <a:t>Solve the problem of what to do.</a:t>
            </a:r>
          </a:p>
          <a:p>
            <a:r>
              <a:rPr lang="en-US" altLang="en-US" u="sng" dirty="0" smtClean="0"/>
              <a:t>Logic and inference?</a:t>
            </a:r>
          </a:p>
          <a:p>
            <a:pPr lvl="1"/>
            <a:r>
              <a:rPr lang="en-US" altLang="en-US" dirty="0" smtClean="0"/>
              <a:t>Reason about what to do.</a:t>
            </a:r>
          </a:p>
          <a:p>
            <a:pPr lvl="1"/>
            <a:r>
              <a:rPr lang="en-US" altLang="en-US" smtClean="0"/>
              <a:t>Encoded knowledge/“expert</a:t>
            </a:r>
            <a:r>
              <a:rPr lang="en-US" altLang="en-US" dirty="0" smtClean="0"/>
              <a:t>” systems?</a:t>
            </a:r>
          </a:p>
          <a:p>
            <a:pPr lvl="2"/>
            <a:r>
              <a:rPr lang="en-US" altLang="en-US" dirty="0" smtClean="0"/>
              <a:t>Know what to do.</a:t>
            </a:r>
          </a:p>
          <a:p>
            <a:r>
              <a:rPr lang="en-US" altLang="en-US" u="sng" dirty="0"/>
              <a:t>Learning?</a:t>
            </a:r>
          </a:p>
          <a:p>
            <a:pPr lvl="1"/>
            <a:r>
              <a:rPr lang="en-US" altLang="en-US" dirty="0"/>
              <a:t>Learn what to do.</a:t>
            </a:r>
          </a:p>
          <a:p>
            <a:r>
              <a:rPr lang="en-US" altLang="en-US" u="sng" dirty="0" smtClean="0"/>
              <a:t>Modern view: It’s complex &amp; multi-faceted.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Inference in Formal Symbol Systems:</a:t>
            </a:r>
            <a:br>
              <a:rPr lang="en-US" altLang="en-US" sz="3200" smtClean="0"/>
            </a:br>
            <a:r>
              <a:rPr lang="en-US" altLang="en-US" sz="3200" smtClean="0"/>
              <a:t>Ontology, Representation, Inference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altLang="en-US" sz="2400" b="1" u="sng" dirty="0" smtClean="0"/>
              <a:t>Formal Symbol Systems</a:t>
            </a:r>
          </a:p>
          <a:p>
            <a:pPr lvl="1"/>
            <a:r>
              <a:rPr lang="en-US" altLang="en-US" sz="2400" b="1" dirty="0" smtClean="0"/>
              <a:t>Symbols</a:t>
            </a:r>
            <a:r>
              <a:rPr lang="en-US" altLang="en-US" sz="2400" dirty="0" smtClean="0"/>
              <a:t> correspond to </a:t>
            </a:r>
            <a:r>
              <a:rPr lang="en-US" altLang="en-US" sz="2400" b="1" dirty="0" smtClean="0"/>
              <a:t>things/ideas</a:t>
            </a:r>
            <a:r>
              <a:rPr lang="en-US" altLang="en-US" sz="2400" dirty="0" smtClean="0"/>
              <a:t> in the world</a:t>
            </a:r>
          </a:p>
          <a:p>
            <a:pPr lvl="1"/>
            <a:r>
              <a:rPr lang="en-US" altLang="en-US" sz="2400" b="1" dirty="0" smtClean="0"/>
              <a:t>Pattern matching &amp; rewrite </a:t>
            </a:r>
            <a:r>
              <a:rPr lang="en-US" altLang="en-US" sz="2400" dirty="0" smtClean="0"/>
              <a:t>corresponds to </a:t>
            </a:r>
            <a:r>
              <a:rPr lang="en-US" altLang="en-US" sz="2400" b="1" dirty="0" smtClean="0"/>
              <a:t>inference</a:t>
            </a:r>
          </a:p>
          <a:p>
            <a:pPr lvl="1"/>
            <a:endParaRPr lang="en-US" altLang="en-US" sz="2400" dirty="0" smtClean="0"/>
          </a:p>
          <a:p>
            <a:r>
              <a:rPr lang="en-US" altLang="en-US" sz="2400" b="1" u="sng" dirty="0" smtClean="0"/>
              <a:t>Ontology:</a:t>
            </a:r>
            <a:r>
              <a:rPr lang="en-US" altLang="en-US" sz="2400" dirty="0" smtClean="0"/>
              <a:t> What exists in the world?</a:t>
            </a:r>
          </a:p>
          <a:p>
            <a:pPr lvl="1"/>
            <a:r>
              <a:rPr lang="en-US" altLang="en-US" sz="2400" dirty="0" smtClean="0"/>
              <a:t>What must be represented?</a:t>
            </a:r>
          </a:p>
          <a:p>
            <a:r>
              <a:rPr lang="en-US" altLang="en-US" sz="2400" b="1" u="sng" dirty="0" smtClean="0"/>
              <a:t>Representation:</a:t>
            </a:r>
            <a:r>
              <a:rPr lang="en-US" altLang="en-US" sz="2400" dirty="0" smtClean="0"/>
              <a:t> Syntax vs. Semantics</a:t>
            </a:r>
          </a:p>
          <a:p>
            <a:pPr lvl="1"/>
            <a:r>
              <a:rPr lang="en-US" altLang="en-US" sz="2400" dirty="0" smtClean="0"/>
              <a:t>What’s Said vs. What’s Meant</a:t>
            </a:r>
          </a:p>
          <a:p>
            <a:r>
              <a:rPr lang="en-US" altLang="en-US" sz="2400" b="1" u="sng" dirty="0" smtClean="0"/>
              <a:t>Inference:</a:t>
            </a:r>
            <a:r>
              <a:rPr lang="en-US" altLang="en-US" sz="2400" dirty="0" smtClean="0"/>
              <a:t> Schema vs. Mechanism</a:t>
            </a:r>
          </a:p>
          <a:p>
            <a:pPr lvl="1"/>
            <a:r>
              <a:rPr lang="en-US" altLang="en-US" sz="2400" dirty="0" smtClean="0"/>
              <a:t>Proof Steps vs. Search Strategy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228600" y="304800"/>
            <a:ext cx="5486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Ontology: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What kind of things exist in the world?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What do we need to describe and reason about?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657600" y="1828800"/>
            <a:ext cx="1371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Reasoning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1371600" y="2590800"/>
            <a:ext cx="19812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Formal Symbol System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486400" y="2590800"/>
            <a:ext cx="1828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Inference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Formal Pattern Matching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914400" y="4648200"/>
            <a:ext cx="990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Syntax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What is said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2590800" y="4648200"/>
            <a:ext cx="1447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Semantics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What it means</a:t>
            </a: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4648200" y="4648200"/>
            <a:ext cx="1295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Schema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Rules of Inference</a:t>
            </a: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6858000" y="4648200"/>
            <a:ext cx="1295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Execution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Search Strategy</a:t>
            </a:r>
          </a:p>
        </p:txBody>
      </p:sp>
      <p:cxnSp>
        <p:nvCxnSpPr>
          <p:cNvPr id="19" name="Straight Connector 18"/>
          <p:cNvCxnSpPr>
            <a:stCxn id="7171" idx="2"/>
            <a:endCxn id="7172" idx="0"/>
          </p:cNvCxnSpPr>
          <p:nvPr/>
        </p:nvCxnSpPr>
        <p:spPr>
          <a:xfrm rot="5400000">
            <a:off x="3156744" y="1404144"/>
            <a:ext cx="392112" cy="19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171" idx="2"/>
            <a:endCxn id="7173" idx="0"/>
          </p:cNvCxnSpPr>
          <p:nvPr/>
        </p:nvCxnSpPr>
        <p:spPr>
          <a:xfrm rot="16200000" flipH="1">
            <a:off x="5176044" y="1366044"/>
            <a:ext cx="392112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172" idx="2"/>
            <a:endCxn id="7174" idx="0"/>
          </p:cNvCxnSpPr>
          <p:nvPr/>
        </p:nvCxnSpPr>
        <p:spPr>
          <a:xfrm rot="5400000">
            <a:off x="1457325" y="3743325"/>
            <a:ext cx="857250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172" idx="2"/>
            <a:endCxn id="7175" idx="0"/>
          </p:cNvCxnSpPr>
          <p:nvPr/>
        </p:nvCxnSpPr>
        <p:spPr>
          <a:xfrm rot="16200000" flipH="1">
            <a:off x="2409825" y="3743325"/>
            <a:ext cx="857250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176" idx="0"/>
            <a:endCxn id="7173" idx="2"/>
          </p:cNvCxnSpPr>
          <p:nvPr/>
        </p:nvCxnSpPr>
        <p:spPr>
          <a:xfrm rot="5400000" flipH="1" flipV="1">
            <a:off x="5419725" y="3667125"/>
            <a:ext cx="857250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173" idx="2"/>
            <a:endCxn id="7177" idx="0"/>
          </p:cNvCxnSpPr>
          <p:nvPr/>
        </p:nvCxnSpPr>
        <p:spPr>
          <a:xfrm rot="16200000" flipH="1">
            <a:off x="6524625" y="3667125"/>
            <a:ext cx="857250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362200" y="4267200"/>
            <a:ext cx="3886200" cy="76200"/>
          </a:xfrm>
          <a:prstGeom prst="line">
            <a:avLst/>
          </a:prstGeom>
          <a:ln w="444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TextBox 21"/>
          <p:cNvSpPr txBox="1">
            <a:spLocks noChangeArrowheads="1"/>
          </p:cNvSpPr>
          <p:nvPr/>
        </p:nvSpPr>
        <p:spPr bwMode="auto">
          <a:xfrm>
            <a:off x="2057400" y="60198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This lecture</a:t>
            </a:r>
          </a:p>
        </p:txBody>
      </p:sp>
      <p:sp>
        <p:nvSpPr>
          <p:cNvPr id="7186" name="TextBox 23"/>
          <p:cNvSpPr txBox="1">
            <a:spLocks noChangeArrowheads="1"/>
          </p:cNvSpPr>
          <p:nvPr/>
        </p:nvSpPr>
        <p:spPr bwMode="auto">
          <a:xfrm>
            <a:off x="4648200" y="60198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Next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Schematic perspective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2390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2057400" y="15240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 rot="-5400000">
            <a:off x="4076700" y="1028700"/>
            <a:ext cx="6858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5257800" y="15240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 rot="-5400000">
            <a:off x="4038600" y="2819400"/>
            <a:ext cx="762000" cy="1524000"/>
          </a:xfrm>
          <a:prstGeom prst="rect">
            <a:avLst/>
          </a:prstGeom>
          <a:noFill/>
          <a:ln w="73025">
            <a:solidFill>
              <a:srgbClr val="33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86000" y="4267200"/>
            <a:ext cx="38671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If KB is true in the real world,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then any sentence </a:t>
            </a:r>
            <a:r>
              <a:rPr lang="en-US" altLang="en-US" sz="26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altLang="en-US" sz="2000" i="1">
                <a:latin typeface="Times New Roman" pitchFamily="18" charset="0"/>
              </a:rPr>
              <a:t> entailed by KB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is also true in the  real world.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5638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For example:  If I tell you (1) Sue is Mary’s sister, and (2) Sue is Amy’s mother, then it </a:t>
            </a:r>
            <a:r>
              <a:rPr lang="en-US" u="sng" dirty="0" smtClean="0">
                <a:solidFill>
                  <a:srgbClr val="FF0000"/>
                </a:solidFill>
              </a:rPr>
              <a:t>necessarily follows in the world</a:t>
            </a:r>
            <a:r>
              <a:rPr lang="en-US" b="0" dirty="0" smtClean="0"/>
              <a:t> that Mary is Amy’s aunt, even though I told you nothing at all about aunts.  This sort of reasoning pattern is what we hope to capture.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nimBg="1"/>
      <p:bldP spid="218117" grpId="0" animBg="1"/>
      <p:bldP spid="218118" grpId="0" animBg="1"/>
      <p:bldP spid="2181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We Need Logic?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Problem-solving agents were very inflexible: hard code every possible state.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Search is almost always exponential in the number of states.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Problem solving agents cannot infer unobserved information.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We want an algorithm that reasons in a way that resembles reasoning in humans.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mtClean="0"/>
              <a:t>Knowledge-Based Agents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1800" b="1" dirty="0" smtClean="0"/>
              <a:t>KB = knowledge base</a:t>
            </a:r>
          </a:p>
          <a:p>
            <a:pPr lvl="1" eaLnBrk="1" hangingPunct="1"/>
            <a:r>
              <a:rPr lang="en-US" altLang="en-US" sz="1800" dirty="0" smtClean="0"/>
              <a:t>A set of sentences or facts</a:t>
            </a:r>
          </a:p>
          <a:p>
            <a:pPr lvl="1" eaLnBrk="1" hangingPunct="1"/>
            <a:r>
              <a:rPr lang="en-US" altLang="en-US" sz="1800" dirty="0" smtClean="0"/>
              <a:t>e.g., a set of statements in a logic language</a:t>
            </a: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b="1" dirty="0" smtClean="0"/>
              <a:t>Inference</a:t>
            </a:r>
          </a:p>
          <a:p>
            <a:pPr lvl="1" eaLnBrk="1" hangingPunct="1"/>
            <a:r>
              <a:rPr lang="en-US" altLang="en-US" sz="1800" dirty="0" smtClean="0"/>
              <a:t>Deriving new sentences from old</a:t>
            </a:r>
          </a:p>
          <a:p>
            <a:pPr lvl="1" eaLnBrk="1" hangingPunct="1"/>
            <a:r>
              <a:rPr lang="en-US" altLang="en-US" sz="1800" dirty="0" smtClean="0"/>
              <a:t>e.g., using a set of logical statements to infer new ones</a:t>
            </a: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b="1" dirty="0" smtClean="0"/>
              <a:t>A simple model for reasoning</a:t>
            </a:r>
          </a:p>
          <a:p>
            <a:pPr lvl="1" eaLnBrk="1" hangingPunct="1"/>
            <a:r>
              <a:rPr lang="en-US" altLang="en-US" sz="1800" dirty="0" smtClean="0"/>
              <a:t>Agent is told or perceives new evidence</a:t>
            </a:r>
          </a:p>
          <a:p>
            <a:pPr lvl="2" eaLnBrk="1" hangingPunct="1"/>
            <a:r>
              <a:rPr lang="en-US" altLang="en-US" sz="1800" dirty="0" smtClean="0"/>
              <a:t>E.g., agent is told or perceives that A is true</a:t>
            </a:r>
          </a:p>
          <a:p>
            <a:pPr lvl="1" eaLnBrk="1" hangingPunct="1"/>
            <a:r>
              <a:rPr lang="en-US" altLang="en-US" sz="1800" dirty="0" smtClean="0"/>
              <a:t>Agent then infers new facts to add to the KB</a:t>
            </a:r>
          </a:p>
          <a:p>
            <a:pPr lvl="2" eaLnBrk="1" hangingPunct="1"/>
            <a:r>
              <a:rPr lang="en-US" altLang="en-US" sz="1800" dirty="0" smtClean="0"/>
              <a:t>E.g., KB = { (A -&gt; (B OR C) ); (not C) }</a:t>
            </a:r>
          </a:p>
          <a:p>
            <a:pPr marL="914400" lvl="2" indent="0" eaLnBrk="1" hangingPunct="1">
              <a:buNone/>
            </a:pPr>
            <a:r>
              <a:rPr lang="en-US" altLang="en-US" sz="1800" smtClean="0"/>
              <a:t>    then </a:t>
            </a:r>
            <a:r>
              <a:rPr lang="en-US" altLang="en-US" sz="1800" dirty="0" smtClean="0"/>
              <a:t>given A and not </a:t>
            </a:r>
            <a:r>
              <a:rPr lang="en-US" altLang="en-US" sz="1800" smtClean="0"/>
              <a:t>C the agent </a:t>
            </a:r>
            <a:r>
              <a:rPr lang="en-US" altLang="en-US" sz="1800" dirty="0" smtClean="0"/>
              <a:t>can infer that B is true</a:t>
            </a:r>
          </a:p>
          <a:p>
            <a:pPr lvl="2" eaLnBrk="1" hangingPunct="1"/>
            <a:r>
              <a:rPr lang="en-US" altLang="en-US" sz="1800" dirty="0" smtClean="0"/>
              <a:t>B is now added to the KB even though it was not explicitly asserted, i.e., the agent inferred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1940</Words>
  <Application>Microsoft Office PowerPoint</Application>
  <PresentationFormat>On-screen Show (4:3)</PresentationFormat>
  <Paragraphs>321</Paragraphs>
  <Slides>35</Slides>
  <Notes>29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Equation</vt:lpstr>
      <vt:lpstr>Propositional Logic: Logical Agents (Part I)</vt:lpstr>
      <vt:lpstr>Propositional Logic: Logical Agents (Part I)</vt:lpstr>
      <vt:lpstr>You will be expected to know:</vt:lpstr>
      <vt:lpstr>Complete architectures for intelligence?</vt:lpstr>
      <vt:lpstr>Inference in Formal Symbol Systems: Ontology, Representation, Inference</vt:lpstr>
      <vt:lpstr>PowerPoint Presentation</vt:lpstr>
      <vt:lpstr>Schematic perspective</vt:lpstr>
      <vt:lpstr>Why Do We Need Logic?</vt:lpstr>
      <vt:lpstr>Knowledge-Based Agents</vt:lpstr>
      <vt:lpstr>Types of Logics</vt:lpstr>
      <vt:lpstr>Other Reasoning Systems</vt:lpstr>
      <vt:lpstr>Wumpus World PEAS description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Logic </vt:lpstr>
      <vt:lpstr>Schematic perspective</vt:lpstr>
      <vt:lpstr>Entailment</vt:lpstr>
      <vt:lpstr>Models</vt:lpstr>
      <vt:lpstr>Wumpus models</vt:lpstr>
      <vt:lpstr>Wumpus models</vt:lpstr>
      <vt:lpstr>Wumpus models</vt:lpstr>
      <vt:lpstr>Wumpus models</vt:lpstr>
      <vt:lpstr>Recap propositional logic: Syntax</vt:lpstr>
      <vt:lpstr>Recap propositional logic: Semantics</vt:lpstr>
      <vt:lpstr>Recap truth tables for connectives</vt:lpstr>
      <vt:lpstr>Inference by enumeration (generate the truth table = model checking)</vt:lpstr>
      <vt:lpstr>Logical equivalence</vt:lpstr>
      <vt:lpstr>Validity and satisfiability</vt:lpstr>
      <vt:lpstr>Summary (Part I)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Agents A</dc:title>
  <dc:creator>Information &amp; Computer Sciences</dc:creator>
  <cp:lastModifiedBy>Lathrop,Richard</cp:lastModifiedBy>
  <cp:revision>111</cp:revision>
  <dcterms:created xsi:type="dcterms:W3CDTF">2009-11-02T23:23:47Z</dcterms:created>
  <dcterms:modified xsi:type="dcterms:W3CDTF">2018-02-20T17:13:55Z</dcterms:modified>
</cp:coreProperties>
</file>