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359" r:id="rId2"/>
    <p:sldId id="407" r:id="rId3"/>
    <p:sldId id="378" r:id="rId4"/>
    <p:sldId id="369" r:id="rId5"/>
    <p:sldId id="372" r:id="rId6"/>
    <p:sldId id="368" r:id="rId7"/>
    <p:sldId id="374" r:id="rId8"/>
    <p:sldId id="371" r:id="rId9"/>
    <p:sldId id="387" r:id="rId10"/>
    <p:sldId id="375" r:id="rId11"/>
    <p:sldId id="366" r:id="rId12"/>
    <p:sldId id="289" r:id="rId13"/>
    <p:sldId id="401" r:id="rId14"/>
    <p:sldId id="415" r:id="rId15"/>
    <p:sldId id="389" r:id="rId16"/>
    <p:sldId id="361" r:id="rId17"/>
    <p:sldId id="411" r:id="rId18"/>
    <p:sldId id="412" r:id="rId19"/>
    <p:sldId id="416" r:id="rId20"/>
    <p:sldId id="292" r:id="rId21"/>
    <p:sldId id="376" r:id="rId22"/>
    <p:sldId id="414" r:id="rId23"/>
    <p:sldId id="381" r:id="rId24"/>
    <p:sldId id="290" r:id="rId25"/>
    <p:sldId id="382" r:id="rId26"/>
    <p:sldId id="363" r:id="rId27"/>
    <p:sldId id="403" r:id="rId28"/>
    <p:sldId id="404" r:id="rId29"/>
    <p:sldId id="405" r:id="rId30"/>
    <p:sldId id="406" r:id="rId31"/>
    <p:sldId id="294" r:id="rId32"/>
    <p:sldId id="390" r:id="rId33"/>
    <p:sldId id="391" r:id="rId34"/>
    <p:sldId id="392" r:id="rId35"/>
    <p:sldId id="393" r:id="rId36"/>
    <p:sldId id="394" r:id="rId37"/>
    <p:sldId id="395" r:id="rId38"/>
    <p:sldId id="396" r:id="rId39"/>
    <p:sldId id="397" r:id="rId40"/>
    <p:sldId id="398" r:id="rId41"/>
    <p:sldId id="399" r:id="rId42"/>
    <p:sldId id="384" r:id="rId43"/>
    <p:sldId id="400" r:id="rId44"/>
    <p:sldId id="362" r:id="rId45"/>
    <p:sldId id="296" r:id="rId46"/>
    <p:sldId id="298" r:id="rId47"/>
    <p:sldId id="343" r:id="rId48"/>
    <p:sldId id="344" r:id="rId49"/>
    <p:sldId id="345" r:id="rId50"/>
    <p:sldId id="346" r:id="rId51"/>
    <p:sldId id="347" r:id="rId52"/>
    <p:sldId id="349" r:id="rId53"/>
    <p:sldId id="307" r:id="rId54"/>
    <p:sldId id="308" r:id="rId55"/>
    <p:sldId id="350" r:id="rId56"/>
    <p:sldId id="351" r:id="rId57"/>
    <p:sldId id="352" r:id="rId58"/>
    <p:sldId id="353" r:id="rId59"/>
    <p:sldId id="354" r:id="rId60"/>
    <p:sldId id="355" r:id="rId61"/>
    <p:sldId id="356" r:id="rId62"/>
    <p:sldId id="357" r:id="rId63"/>
    <p:sldId id="358" r:id="rId64"/>
    <p:sldId id="319" r:id="rId65"/>
    <p:sldId id="320" r:id="rId66"/>
    <p:sldId id="321" r:id="rId67"/>
    <p:sldId id="323" r:id="rId68"/>
    <p:sldId id="325" r:id="rId69"/>
    <p:sldId id="326" r:id="rId70"/>
    <p:sldId id="327" r:id="rId71"/>
    <p:sldId id="408" r:id="rId72"/>
    <p:sldId id="409" r:id="rId73"/>
    <p:sldId id="410" r:id="rId74"/>
    <p:sldId id="373" r:id="rId75"/>
    <p:sldId id="330" r:id="rId7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0000FF"/>
    <a:srgbClr val="FF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AEB7F4E-60E6-40E0-9A29-524E75985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76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4FC0552-A4CD-4186-8F72-34AB9C45C77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3C036EB-6F86-4BC1-8E29-1A0A3A5784E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z="13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57BD03D-25D7-41D8-89FB-4F43AB3CA00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z="13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1016B79-A9D8-4117-881F-0F8A1CD51D6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sz="13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1016B79-A9D8-4117-881F-0F8A1CD51D6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sz="13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1016B79-A9D8-4117-881F-0F8A1CD51D6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sz="13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1016B79-A9D8-4117-881F-0F8A1CD51D6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en-US" sz="13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1016B79-A9D8-4117-881F-0F8A1CD51D6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en-US" sz="13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F5EA4C2-67C1-4D2F-B4A7-F1E6C86354E4}" type="slidenum">
              <a:rPr lang="en-US" altLang="en-US" sz="1300" smtClean="0">
                <a:solidFill>
                  <a:srgbClr val="000000"/>
                </a:solidFill>
                <a:cs typeface="Arial" charset="0"/>
              </a:rPr>
              <a:pPr eaLnBrk="1" hangingPunct="1">
                <a:spcBef>
                  <a:spcPct val="0"/>
                </a:spcBef>
              </a:pPr>
              <a:t>42</a:t>
            </a:fld>
            <a:endParaRPr lang="en-US" altLang="en-US" sz="13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480" tIns="48240" rIns="96480" bIns="48240" anchor="b"/>
          <a:lstStyle>
            <a:lvl1pPr defTabSz="4572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572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572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572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572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478BA7D-7D9B-4665-9A66-8FAD3BDFC829}" type="slidenum">
              <a:rPr lang="en-US" altLang="en-US">
                <a:solidFill>
                  <a:srgbClr val="000000"/>
                </a:solidFill>
                <a:cs typeface="Arial" charset="0"/>
              </a:rPr>
              <a:pPr algn="r" eaLnBrk="1" hangingPunct="1">
                <a:spcBef>
                  <a:spcPct val="0"/>
                </a:spcBef>
              </a:pPr>
              <a:t>42</a:t>
            </a:fld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316C68A-E8A6-4072-98F3-346D28F388BC}" type="slidenum">
              <a:rPr lang="en-US" altLang="en-US" sz="1300" smtClean="0">
                <a:solidFill>
                  <a:srgbClr val="000000"/>
                </a:solidFill>
                <a:cs typeface="Arial" charset="0"/>
              </a:rPr>
              <a:pPr eaLnBrk="1" hangingPunct="1">
                <a:spcBef>
                  <a:spcPct val="0"/>
                </a:spcBef>
              </a:pPr>
              <a:t>43</a:t>
            </a:fld>
            <a:endParaRPr lang="en-US" altLang="en-US" sz="13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480" tIns="48240" rIns="96480" bIns="48240" anchor="b"/>
          <a:lstStyle>
            <a:lvl1pPr defTabSz="4572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572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572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572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572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EA66653-E0D6-474C-B2AF-E93E4F71C642}" type="slidenum">
              <a:rPr lang="en-US" altLang="en-US">
                <a:solidFill>
                  <a:srgbClr val="000000"/>
                </a:solidFill>
                <a:cs typeface="Arial" charset="0"/>
              </a:rPr>
              <a:pPr algn="r" eaLnBrk="1" hangingPunct="1">
                <a:spcBef>
                  <a:spcPct val="0"/>
                </a:spcBef>
              </a:pPr>
              <a:t>43</a:t>
            </a:fld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mtClean="0"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5507737-4207-449B-962D-3CF0250611B2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44</a:t>
            </a:fld>
            <a:endParaRPr lang="en-US" altLang="en-US" sz="13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4FC0552-A4CD-4186-8F72-34AB9C45C77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1762716-B88C-43BF-A07C-35C5F013B0E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45</a:t>
            </a:fld>
            <a:endParaRPr lang="en-US" altLang="en-US" sz="13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2CAE63C-2869-4404-9DD4-3042AD98267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46</a:t>
            </a:fld>
            <a:endParaRPr lang="en-US" altLang="en-US" sz="13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2CCBED2-2C60-4E23-881C-A7F9931F797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47</a:t>
            </a:fld>
            <a:endParaRPr lang="en-US" altLang="en-US" sz="13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30806C9-0CB6-4682-8EBB-30A4151F012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48</a:t>
            </a:fld>
            <a:endParaRPr lang="en-US" altLang="en-US" sz="13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65A9BEE-578C-4C60-BDA3-3CE601C3FB5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49</a:t>
            </a:fld>
            <a:endParaRPr lang="en-US" altLang="en-US" sz="13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80125F9-275D-49A7-B8BB-5E22E507307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50</a:t>
            </a:fld>
            <a:endParaRPr lang="en-US" altLang="en-US" sz="13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E6D0C83-8678-4852-85BA-E0B54753D1A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51</a:t>
            </a:fld>
            <a:endParaRPr lang="en-US" altLang="en-US" sz="13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423B967-EEBE-4B80-BD40-6560E5DE355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52</a:t>
            </a:fld>
            <a:endParaRPr lang="en-US" altLang="en-US" sz="13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69CBCE9-C2C1-4764-B116-17CD09F4648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53</a:t>
            </a:fld>
            <a:endParaRPr lang="en-US" altLang="en-US" sz="13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F7A713C-6315-4D30-95CA-4C7EB22CFF7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54</a:t>
            </a:fld>
            <a:endParaRPr lang="en-US" altLang="en-US" sz="130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610D14C-E918-4CB7-8739-F1F48A1F654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6CF1805-D360-403E-8B27-98ED40BE61C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55</a:t>
            </a:fld>
            <a:endParaRPr lang="en-US" altLang="en-US" sz="130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DBE78E0-732A-4710-8797-2248E707F3A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56</a:t>
            </a:fld>
            <a:endParaRPr lang="en-US" altLang="en-US" sz="130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799DD68-9E82-4E44-8DEE-CB36FD14CCC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57</a:t>
            </a:fld>
            <a:endParaRPr lang="en-US" altLang="en-US" sz="13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A289F92-2E01-42DD-8689-5873C65626E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58</a:t>
            </a:fld>
            <a:endParaRPr lang="en-US" altLang="en-US" sz="130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F8884CD-CB65-4B24-B59A-6A88E718908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59</a:t>
            </a:fld>
            <a:endParaRPr lang="en-US" altLang="en-US" sz="130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CF63E42-43C1-4F55-94F2-747C995C4E0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60</a:t>
            </a:fld>
            <a:endParaRPr lang="en-US" altLang="en-US" sz="130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E87695E-1A64-4FF9-AC42-D4FD01A100A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61</a:t>
            </a:fld>
            <a:endParaRPr lang="en-US" altLang="en-US" sz="130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6A7D8CF-8DED-4AD8-8064-97693319ABC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62</a:t>
            </a:fld>
            <a:endParaRPr lang="en-US" altLang="en-US" sz="130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F648CB5-3376-4F9B-8F64-0DA90B0FC3A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63</a:t>
            </a:fld>
            <a:endParaRPr lang="en-US" altLang="en-US" sz="130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13B21F2-B903-4A64-B441-54D91FD9E57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64</a:t>
            </a:fld>
            <a:endParaRPr lang="en-US" altLang="en-US" sz="130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4E9262E-7CF3-440F-8751-8D1CEED9EC92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CC37651-0D22-4344-8B23-D527193AB49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65</a:t>
            </a:fld>
            <a:endParaRPr lang="en-US" altLang="en-US" sz="130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A4619C0-A710-4F6C-ACDB-7472A64288A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66</a:t>
            </a:fld>
            <a:endParaRPr lang="en-US" altLang="en-US" sz="130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A479B6C-1B77-4D24-B810-07A0F13539B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67</a:t>
            </a:fld>
            <a:endParaRPr lang="en-US" altLang="en-US" sz="130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16CFEF-2B02-4C30-9B0F-FDE8977EBDB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68</a:t>
            </a:fld>
            <a:endParaRPr lang="en-US" altLang="en-US" sz="13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8013578-949F-4A8E-B9F0-C91EF807FA82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69</a:t>
            </a:fld>
            <a:endParaRPr lang="en-US" altLang="en-US" sz="13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F8A41D6-36F1-4F75-87A3-484F6718FAD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70</a:t>
            </a:fld>
            <a:endParaRPr lang="en-US" altLang="en-US" sz="130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934E9CD-595C-4B2D-A7A7-49C9C3799DD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75</a:t>
            </a:fld>
            <a:endParaRPr lang="en-US" altLang="en-US" sz="130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818E00F-7189-4959-9E82-8A901E9A722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A0902CD-056C-431D-A911-81999D82A7E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318B8B1-4237-4EAC-94A0-C6ED93D8687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E2286D4-EB14-446B-9A0F-6D7C035D9AD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z="13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DAED417-6093-46F7-99CA-C08CE850437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z="13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A8DAD-6654-4424-A6AA-D9A7012C4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6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3B6F5-1F27-479B-A6A0-4A0614626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0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FFD02-D17F-4533-8034-473670932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4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46EEF-3E75-420E-97DE-FDF0D34AD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6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156AF-1E28-4A6E-9721-0BC894003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1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77E9B-5E0E-4E69-B1E4-DABFA47F2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B0BB0-79CE-464D-A309-FE24B4C58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DDA7-C029-41AC-82DF-E16CC30DE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6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FDC6D-ADCD-46D0-BFDF-8960D1F69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E9662-A822-43F4-A3CE-64C2A2617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3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FB4A8-7D56-4B6C-83B2-B5A65116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1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9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BB4F7E-F4D3-4636-B9A3-8F6B83A0D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5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8.png"/><Relationship Id="rId4" Type="http://schemas.openxmlformats.org/officeDocument/2006/relationships/image" Target="../media/image40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Propositional Logic:</a:t>
            </a:r>
            <a:br>
              <a:rPr lang="en-US" altLang="en-US" dirty="0" smtClean="0"/>
            </a:br>
            <a:r>
              <a:rPr lang="en-US" altLang="en-US" dirty="0" smtClean="0"/>
              <a:t>Methods of Proof (Part 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Schematic perspective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723900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1268" name="Rectangle 5"/>
          <p:cNvSpPr>
            <a:spLocks noChangeArrowheads="1"/>
          </p:cNvSpPr>
          <p:nvPr/>
        </p:nvSpPr>
        <p:spPr bwMode="auto">
          <a:xfrm rot="-5400000">
            <a:off x="4000500" y="800100"/>
            <a:ext cx="685800" cy="1676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 rot="-5400000">
            <a:off x="3962400" y="3657600"/>
            <a:ext cx="762000" cy="1524000"/>
          </a:xfrm>
          <a:prstGeom prst="rect">
            <a:avLst/>
          </a:prstGeom>
          <a:noFill/>
          <a:ln w="73025">
            <a:solidFill>
              <a:srgbClr val="333399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2286000" y="5029200"/>
            <a:ext cx="40433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If KB is true in the real world,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then any sentence </a:t>
            </a:r>
            <a:r>
              <a:rPr lang="en-US" altLang="en-US" sz="26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altLang="en-US" sz="2000" i="1">
                <a:latin typeface="Times New Roman" pitchFamily="18" charset="0"/>
              </a:rPr>
              <a:t> </a:t>
            </a:r>
            <a:r>
              <a:rPr lang="en-US" altLang="en-US" sz="2000" b="1" i="1">
                <a:solidFill>
                  <a:srgbClr val="FF0000"/>
                </a:solidFill>
                <a:latin typeface="Times New Roman" pitchFamily="18" charset="0"/>
              </a:rPr>
              <a:t>derived</a:t>
            </a:r>
            <a:r>
              <a:rPr lang="en-US" altLang="en-US" sz="2000" i="1">
                <a:latin typeface="Times New Roman" pitchFamily="18" charset="0"/>
              </a:rPr>
              <a:t> from KB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       </a:t>
            </a:r>
            <a:r>
              <a:rPr lang="en-US" altLang="en-US" sz="2000" b="1" i="1">
                <a:solidFill>
                  <a:srgbClr val="FF0000"/>
                </a:solidFill>
                <a:latin typeface="Times New Roman" pitchFamily="18" charset="0"/>
              </a:rPr>
              <a:t>by a sound inference procedure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is also true in the  real world.</a:t>
            </a:r>
            <a:r>
              <a:rPr lang="en-US" altLang="en-US" sz="2400" b="1">
                <a:latin typeface="Times New Roman" pitchFamily="18" charset="0"/>
              </a:rPr>
              <a:t> </a:t>
            </a:r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2209800" y="1524000"/>
            <a:ext cx="1219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</a:rPr>
              <a:t>Sentences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2057400"/>
            <a:ext cx="7239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TextBox 13"/>
          <p:cNvSpPr txBox="1">
            <a:spLocks noChangeArrowheads="1"/>
          </p:cNvSpPr>
          <p:nvPr/>
        </p:nvSpPr>
        <p:spPr bwMode="auto">
          <a:xfrm>
            <a:off x="5257800" y="1600200"/>
            <a:ext cx="1219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</a:rPr>
              <a:t>Sentence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81400" y="1752600"/>
            <a:ext cx="1600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TextBox 16"/>
          <p:cNvSpPr txBox="1">
            <a:spLocks noChangeArrowheads="1"/>
          </p:cNvSpPr>
          <p:nvPr/>
        </p:nvSpPr>
        <p:spPr bwMode="auto">
          <a:xfrm>
            <a:off x="3886200" y="137160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</a:rPr>
              <a:t>Derives</a:t>
            </a:r>
          </a:p>
        </p:txBody>
      </p:sp>
      <p:sp>
        <p:nvSpPr>
          <p:cNvPr id="11276" name="TextBox 17"/>
          <p:cNvSpPr txBox="1">
            <a:spLocks noChangeArrowheads="1"/>
          </p:cNvSpPr>
          <p:nvPr/>
        </p:nvSpPr>
        <p:spPr bwMode="auto">
          <a:xfrm>
            <a:off x="609600" y="15240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Logical inference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The notion of entailment can be used for logic inference.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Model checking (see </a:t>
            </a:r>
            <a:r>
              <a:rPr lang="en-US" altLang="en-US" sz="2000" dirty="0" err="1" smtClean="0"/>
              <a:t>wumpus</a:t>
            </a:r>
            <a:r>
              <a:rPr lang="en-US" altLang="en-US" sz="2000" dirty="0" smtClean="0"/>
              <a:t> example):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/>
              <a:t>	enumerate all possible models and check whether </a:t>
            </a:r>
            <a:r>
              <a:rPr lang="en-US" altLang="en-US" sz="2000" i="1" dirty="0" smtClean="0">
                <a:sym typeface="Symbol" pitchFamily="18" charset="2"/>
              </a:rPr>
              <a:t></a:t>
            </a:r>
            <a:r>
              <a:rPr lang="en-US" altLang="en-US" sz="2000" dirty="0" smtClean="0"/>
              <a:t>  is true.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i="1" dirty="0"/>
              <a:t>KB |-</a:t>
            </a:r>
            <a:r>
              <a:rPr lang="en-US" altLang="en-US" sz="2000" i="1" baseline="-25000" dirty="0" err="1"/>
              <a:t>i</a:t>
            </a:r>
            <a:r>
              <a:rPr lang="en-US" altLang="en-US" sz="2000" i="1" dirty="0"/>
              <a:t> </a:t>
            </a:r>
            <a:r>
              <a:rPr lang="en-US" altLang="en-US" sz="2000" i="1" dirty="0" smtClean="0">
                <a:sym typeface="Symbol" pitchFamily="18" charset="2"/>
              </a:rPr>
              <a:t> </a:t>
            </a:r>
            <a:r>
              <a:rPr lang="en-US" altLang="en-US" sz="2000" dirty="0" smtClean="0">
                <a:sym typeface="Symbol" pitchFamily="18" charset="2"/>
              </a:rPr>
              <a:t>means </a:t>
            </a:r>
            <a:r>
              <a:rPr lang="en-US" altLang="en-US" sz="2000" i="1" dirty="0"/>
              <a:t>KB </a:t>
            </a:r>
            <a:r>
              <a:rPr lang="en-US" altLang="en-US" sz="2000" dirty="0" smtClean="0"/>
              <a:t>derives a sentence</a:t>
            </a:r>
            <a:r>
              <a:rPr lang="en-US" altLang="en-US" sz="2000" i="1" dirty="0" smtClean="0"/>
              <a:t> </a:t>
            </a:r>
            <a:r>
              <a:rPr lang="en-US" altLang="en-US" sz="2000" i="1" dirty="0" smtClean="0">
                <a:sym typeface="Symbol" pitchFamily="18" charset="2"/>
              </a:rPr>
              <a:t> </a:t>
            </a:r>
            <a:r>
              <a:rPr lang="en-US" altLang="en-US" sz="2000" dirty="0" smtClean="0">
                <a:sym typeface="Symbol" pitchFamily="18" charset="2"/>
              </a:rPr>
              <a:t>using inference procedure </a:t>
            </a:r>
            <a:r>
              <a:rPr lang="en-US" altLang="en-US" sz="2000" i="1" dirty="0" err="1" smtClean="0">
                <a:sym typeface="Symbol" pitchFamily="18" charset="2"/>
              </a:rPr>
              <a:t>i</a:t>
            </a:r>
            <a:endParaRPr lang="en-US" altLang="en-US" sz="2000" i="1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i="1" u="sng" dirty="0" smtClean="0">
                <a:solidFill>
                  <a:srgbClr val="FF0000"/>
                </a:solidFill>
              </a:rPr>
              <a:t>Sound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 smtClean="0"/>
              <a:t>(or </a:t>
            </a:r>
            <a:r>
              <a:rPr lang="en-US" altLang="en-US" sz="2000" i="1" dirty="0" smtClean="0"/>
              <a:t>truth preserving</a:t>
            </a:r>
            <a:r>
              <a:rPr lang="en-US" altLang="en-US" sz="2000" dirty="0" smtClean="0"/>
              <a:t>):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/>
              <a:t>	The algorithm </a:t>
            </a:r>
            <a:r>
              <a:rPr lang="en-US" altLang="en-US" sz="2000" b="1" u="sng" dirty="0" smtClean="0"/>
              <a:t>only</a:t>
            </a:r>
            <a:r>
              <a:rPr lang="en-US" altLang="en-US" sz="2000" dirty="0" smtClean="0"/>
              <a:t> derives entailed sentences.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Otherwise it just makes things up.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i="1" dirty="0" err="1" smtClean="0"/>
              <a:t>i</a:t>
            </a:r>
            <a:r>
              <a:rPr lang="en-US" altLang="en-US" sz="2000" i="1" dirty="0" smtClean="0"/>
              <a:t> is sound </a:t>
            </a:r>
            <a:r>
              <a:rPr lang="en-US" altLang="en-US" sz="2000" i="1" dirty="0" err="1" smtClean="0"/>
              <a:t>iff</a:t>
            </a:r>
            <a:r>
              <a:rPr lang="en-US" altLang="en-US" sz="2000" i="1" dirty="0" smtClean="0"/>
              <a:t> whenever KB |-</a:t>
            </a:r>
            <a:r>
              <a:rPr lang="en-US" altLang="en-US" sz="2000" i="1" baseline="-25000" dirty="0" err="1" smtClean="0"/>
              <a:t>i</a:t>
            </a:r>
            <a:r>
              <a:rPr lang="en-US" altLang="en-US" sz="2000" i="1" dirty="0" smtClean="0"/>
              <a:t> </a:t>
            </a:r>
            <a:r>
              <a:rPr lang="en-US" altLang="en-US" sz="2000" i="1" dirty="0" smtClean="0">
                <a:sym typeface="Symbol" pitchFamily="18" charset="2"/>
              </a:rPr>
              <a:t> it is also true that KB|= 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i="1" dirty="0" smtClean="0">
                <a:sym typeface="Symbol" pitchFamily="18" charset="2"/>
              </a:rPr>
              <a:t>E.g., model-checking is sound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>
                <a:sym typeface="Symbol" pitchFamily="18" charset="2"/>
              </a:rPr>
              <a:t>Refusing to infer any sentence is Sound; so, </a:t>
            </a:r>
            <a:r>
              <a:rPr lang="en-US" altLang="en-US" sz="2000" u="sng" dirty="0" smtClean="0">
                <a:sym typeface="Symbol" pitchFamily="18" charset="2"/>
              </a:rPr>
              <a:t>Sound is weak alone.</a:t>
            </a:r>
            <a:endParaRPr lang="en-US" altLang="en-US" sz="2000" i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i="1" u="sng" dirty="0" smtClean="0">
                <a:solidFill>
                  <a:srgbClr val="FF0000"/>
                </a:solidFill>
              </a:rPr>
              <a:t>Complete</a:t>
            </a:r>
            <a:r>
              <a:rPr lang="en-US" altLang="en-US" sz="20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/>
              <a:t>	The algorithm can derive </a:t>
            </a:r>
            <a:r>
              <a:rPr lang="en-US" altLang="en-US" sz="2000" b="1" u="sng" dirty="0" smtClean="0"/>
              <a:t>every</a:t>
            </a:r>
            <a:r>
              <a:rPr lang="en-US" altLang="en-US" sz="2000" dirty="0" smtClean="0"/>
              <a:t> entailed sentence.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/>
              <a:t>		</a:t>
            </a:r>
            <a:r>
              <a:rPr lang="en-US" altLang="en-US" sz="2000" i="1" dirty="0" err="1" smtClean="0"/>
              <a:t>i</a:t>
            </a:r>
            <a:r>
              <a:rPr lang="en-US" altLang="en-US" sz="2000" i="1" dirty="0" smtClean="0"/>
              <a:t> is complete </a:t>
            </a:r>
            <a:r>
              <a:rPr lang="en-US" altLang="en-US" sz="2000" i="1" dirty="0" err="1" smtClean="0"/>
              <a:t>iff</a:t>
            </a:r>
            <a:r>
              <a:rPr lang="en-US" altLang="en-US" sz="2000" i="1" dirty="0" smtClean="0"/>
              <a:t> whenever KB |= </a:t>
            </a:r>
            <a:r>
              <a:rPr lang="en-US" altLang="en-US" sz="2000" i="1" dirty="0" smtClean="0">
                <a:sym typeface="Symbol" pitchFamily="18" charset="2"/>
              </a:rPr>
              <a:t> it is also true that KB|-</a:t>
            </a:r>
            <a:r>
              <a:rPr lang="en-US" altLang="en-US" sz="2000" i="1" baseline="-25000" dirty="0" err="1" smtClean="0">
                <a:sym typeface="Symbol" pitchFamily="18" charset="2"/>
              </a:rPr>
              <a:t>i</a:t>
            </a:r>
            <a:r>
              <a:rPr lang="en-US" altLang="en-US" sz="2000" i="1" dirty="0" smtClean="0">
                <a:sym typeface="Symbol" pitchFamily="18" charset="2"/>
              </a:rPr>
              <a:t> 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i="1" dirty="0" smtClean="0">
                <a:sym typeface="Symbol" pitchFamily="18" charset="2"/>
              </a:rPr>
              <a:t>	</a:t>
            </a:r>
            <a:r>
              <a:rPr lang="en-US" altLang="en-US" sz="2000" dirty="0" smtClean="0">
                <a:sym typeface="Symbol" pitchFamily="18" charset="2"/>
              </a:rPr>
              <a:t>Deriving every sentence is Complete; so, </a:t>
            </a:r>
            <a:r>
              <a:rPr lang="en-US" altLang="en-US" sz="2000" u="sng" dirty="0" smtClean="0">
                <a:sym typeface="Symbol" pitchFamily="18" charset="2"/>
              </a:rPr>
              <a:t>Complete is weak alone.</a:t>
            </a:r>
            <a:endParaRPr lang="en-US" altLang="en-US" sz="2000" i="1" u="sng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600" i="1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600" i="1" dirty="0" smtClean="0">
                <a:sym typeface="Symbol" pitchFamily="18" charset="2"/>
              </a:rPr>
              <a:t>     	</a:t>
            </a:r>
            <a:endParaRPr lang="en-US" alt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 methods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Proof methods divide into (roughly) two kinds: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solidFill>
                  <a:schemeClr val="accent2"/>
                </a:solidFill>
              </a:rPr>
              <a:t>Application of inference rules: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solidFill>
                  <a:srgbClr val="FF0000"/>
                </a:solidFill>
              </a:rPr>
              <a:t>Legitimate (sound) generation of new sentences from old.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u="sng" dirty="0" smtClean="0"/>
              <a:t>Resolution</a:t>
            </a:r>
            <a:r>
              <a:rPr lang="en-US" altLang="en-US" sz="1800" dirty="0" smtClean="0"/>
              <a:t> --- KB is in Conjunctive Normal Form (CNF)</a:t>
            </a:r>
            <a:endParaRPr lang="en-US" altLang="en-US" sz="1800" u="sng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Forward &amp; Backward chaining 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/>
          </a:p>
          <a:p>
            <a:pPr lvl="4"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solidFill>
                  <a:schemeClr val="accent2"/>
                </a:solidFill>
              </a:rPr>
              <a:t>Model checking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solidFill>
                  <a:srgbClr val="FF0000"/>
                </a:solidFill>
              </a:rPr>
              <a:t>Searching through truth assignments.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Improved backtracking: Davis-Putnam-</a:t>
            </a:r>
            <a:r>
              <a:rPr lang="en-US" altLang="en-US" sz="1800" dirty="0" err="1" smtClean="0"/>
              <a:t>Logemann</a:t>
            </a:r>
            <a:r>
              <a:rPr lang="en-US" altLang="en-US" sz="1800" dirty="0" smtClean="0"/>
              <a:t>-Loveland (DPLL)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Heuristic search in model space: </a:t>
            </a:r>
            <a:r>
              <a:rPr lang="en-US" altLang="en-US" sz="1800" dirty="0" err="1" smtClean="0"/>
              <a:t>Walksat</a:t>
            </a:r>
            <a:r>
              <a:rPr lang="en-US" altLang="en-US" sz="1800" dirty="0" smtClean="0"/>
              <a:t>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Examples of Sound Inference Patterns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077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Classical Syllogism (due to Aristotle)</a:t>
            </a:r>
          </a:p>
          <a:p>
            <a:r>
              <a:rPr lang="en-US" b="1" dirty="0" smtClean="0"/>
              <a:t>	All Ps are Qs		All Men are Mortal</a:t>
            </a:r>
          </a:p>
          <a:p>
            <a:r>
              <a:rPr lang="en-US" b="1" dirty="0"/>
              <a:t>	</a:t>
            </a:r>
            <a:r>
              <a:rPr lang="en-US" b="1" dirty="0" smtClean="0"/>
              <a:t>X is a P			Socrates is a Man</a:t>
            </a:r>
          </a:p>
          <a:p>
            <a:r>
              <a:rPr lang="en-US" b="1" dirty="0"/>
              <a:t>	</a:t>
            </a:r>
            <a:r>
              <a:rPr lang="en-US" b="1" dirty="0" smtClean="0"/>
              <a:t>Therefore, X is a Q	Therefore, Socrates is Mortal</a:t>
            </a:r>
          </a:p>
          <a:p>
            <a:endParaRPr lang="en-US" b="1" dirty="0"/>
          </a:p>
          <a:p>
            <a:r>
              <a:rPr lang="en-US" b="1" u="sng" dirty="0" smtClean="0"/>
              <a:t>Implication (Modus Ponens)</a:t>
            </a:r>
          </a:p>
          <a:p>
            <a:r>
              <a:rPr lang="en-US" b="1" dirty="0"/>
              <a:t>	</a:t>
            </a:r>
            <a:r>
              <a:rPr lang="en-US" b="1" dirty="0" smtClean="0"/>
              <a:t>P implies Q		Smoke implies Fire</a:t>
            </a:r>
          </a:p>
          <a:p>
            <a:r>
              <a:rPr lang="en-US" b="1" dirty="0"/>
              <a:t>	</a:t>
            </a:r>
            <a:r>
              <a:rPr lang="en-US" b="1" dirty="0" smtClean="0"/>
              <a:t>P			Smoke</a:t>
            </a:r>
          </a:p>
          <a:p>
            <a:r>
              <a:rPr lang="en-US" b="1" dirty="0"/>
              <a:t>	</a:t>
            </a:r>
            <a:r>
              <a:rPr lang="en-US" b="1" dirty="0" smtClean="0"/>
              <a:t>Therefore, Q		Therefore, Fire</a:t>
            </a:r>
          </a:p>
          <a:p>
            <a:endParaRPr lang="en-US" b="1" dirty="0"/>
          </a:p>
          <a:p>
            <a:r>
              <a:rPr lang="en-US" b="1" u="sng" dirty="0" smtClean="0"/>
              <a:t>Contrapositive (Modus </a:t>
            </a:r>
            <a:r>
              <a:rPr lang="en-US" b="1" u="sng" dirty="0" err="1" smtClean="0"/>
              <a:t>Tollens</a:t>
            </a:r>
            <a:r>
              <a:rPr lang="en-US" b="1" u="sng" smtClean="0"/>
              <a:t>)</a:t>
            </a:r>
            <a:endParaRPr lang="en-US" b="1" dirty="0" smtClean="0"/>
          </a:p>
          <a:p>
            <a:r>
              <a:rPr lang="en-US" b="1" dirty="0" smtClean="0"/>
              <a:t>	P implies Q		Smoke implies Fire</a:t>
            </a:r>
          </a:p>
          <a:p>
            <a:r>
              <a:rPr lang="en-US" b="1" dirty="0"/>
              <a:t>	</a:t>
            </a:r>
            <a:r>
              <a:rPr lang="en-US" b="1" dirty="0" smtClean="0"/>
              <a:t>Not Q			Not Fire</a:t>
            </a:r>
          </a:p>
          <a:p>
            <a:r>
              <a:rPr lang="en-US" b="1" dirty="0"/>
              <a:t>	</a:t>
            </a:r>
            <a:r>
              <a:rPr lang="en-US" b="1" dirty="0" smtClean="0"/>
              <a:t>Therefore, Not P		Therefore, not Smoke</a:t>
            </a:r>
          </a:p>
          <a:p>
            <a:endParaRPr lang="en-US" b="1" dirty="0"/>
          </a:p>
          <a:p>
            <a:r>
              <a:rPr lang="en-US" b="1" u="sng" dirty="0" smtClean="0"/>
              <a:t>Law of the Excluded Middle (due to Aristotle)</a:t>
            </a:r>
          </a:p>
          <a:p>
            <a:r>
              <a:rPr lang="en-US" b="1" dirty="0"/>
              <a:t>	</a:t>
            </a:r>
            <a:r>
              <a:rPr lang="en-US" b="1" dirty="0" smtClean="0"/>
              <a:t>A Or B			Alice is a Democrat or a Republican</a:t>
            </a:r>
          </a:p>
          <a:p>
            <a:r>
              <a:rPr lang="en-US" b="1" dirty="0"/>
              <a:t>	</a:t>
            </a:r>
            <a:r>
              <a:rPr lang="en-US" b="1" dirty="0" smtClean="0"/>
              <a:t>Not A			Alice is not a Democrat</a:t>
            </a:r>
          </a:p>
          <a:p>
            <a:r>
              <a:rPr lang="en-US" b="1" dirty="0"/>
              <a:t>	</a:t>
            </a:r>
            <a:r>
              <a:rPr lang="en-US" b="1" dirty="0" smtClean="0"/>
              <a:t>Therefore, B		Therefore, Alice is a Republican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28194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Why is this different from: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 men are people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Half of people are women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 half of men are women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410200" y="2667000"/>
            <a:ext cx="838200" cy="381000"/>
          </a:xfrm>
          <a:prstGeom prst="straightConnector1">
            <a:avLst/>
          </a:prstGeom>
          <a:ln w="952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1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Inference by Resolution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r>
              <a:rPr lang="en-US" altLang="en-US" dirty="0" smtClean="0"/>
              <a:t>KB is represented in CNF</a:t>
            </a:r>
          </a:p>
          <a:p>
            <a:pPr lvl="1"/>
            <a:r>
              <a:rPr lang="en-US" altLang="en-US" sz="2400" dirty="0" smtClean="0"/>
              <a:t>KB = AND of all the sentences in KB</a:t>
            </a:r>
          </a:p>
          <a:p>
            <a:pPr lvl="1"/>
            <a:r>
              <a:rPr lang="en-US" altLang="en-US" sz="2400" dirty="0" smtClean="0"/>
              <a:t>KB sentence = clause = OR of literals</a:t>
            </a:r>
          </a:p>
          <a:p>
            <a:pPr lvl="1"/>
            <a:r>
              <a:rPr lang="en-US" altLang="en-US" sz="2400" dirty="0" smtClean="0"/>
              <a:t>Literal = propositional symbol or its negation</a:t>
            </a:r>
          </a:p>
          <a:p>
            <a:pPr lvl="1"/>
            <a:endParaRPr lang="en-US" altLang="en-US" sz="2400" dirty="0" smtClean="0"/>
          </a:p>
          <a:p>
            <a:r>
              <a:rPr lang="en-US" altLang="en-US" sz="2800" dirty="0" smtClean="0"/>
              <a:t>Find two clauses in KB, one of which contains a literal and the other its negation</a:t>
            </a:r>
          </a:p>
          <a:p>
            <a:r>
              <a:rPr lang="en-US" altLang="en-US" sz="2800" dirty="0" smtClean="0"/>
              <a:t>Cancel the literal and its negation</a:t>
            </a:r>
          </a:p>
          <a:p>
            <a:r>
              <a:rPr lang="en-US" altLang="en-US" sz="2800" dirty="0" smtClean="0"/>
              <a:t>Bundle everything else into a new clause</a:t>
            </a:r>
          </a:p>
          <a:p>
            <a:r>
              <a:rPr lang="en-US" altLang="en-US" sz="2800" dirty="0" smtClean="0"/>
              <a:t>Add the new clause to KB</a:t>
            </a:r>
          </a:p>
        </p:txBody>
      </p:sp>
    </p:spTree>
    <p:extLst>
      <p:ext uri="{BB962C8B-B14F-4D97-AF65-F5344CB8AC3E}">
        <p14:creationId xmlns:p14="http://schemas.microsoft.com/office/powerpoint/2010/main" val="23800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Conjunctive Normal Form (CNF)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25963"/>
          </a:xfrm>
        </p:spPr>
        <p:txBody>
          <a:bodyPr/>
          <a:lstStyle/>
          <a:p>
            <a:r>
              <a:rPr lang="en-US" altLang="en-US" sz="2800" u="sng" smtClean="0"/>
              <a:t>Boolean formulae are central to CS</a:t>
            </a:r>
          </a:p>
          <a:p>
            <a:pPr lvl="1"/>
            <a:r>
              <a:rPr lang="en-US" altLang="en-US" sz="2400" u="sng" smtClean="0"/>
              <a:t>Boolean logic is the way our discipline works</a:t>
            </a:r>
          </a:p>
          <a:p>
            <a:r>
              <a:rPr lang="en-US" altLang="en-US" sz="2800" smtClean="0"/>
              <a:t>Two canonical Boolean formulae representations:</a:t>
            </a:r>
          </a:p>
          <a:p>
            <a:pPr lvl="1"/>
            <a:r>
              <a:rPr lang="en-US" altLang="en-US" sz="2400" u="sng" smtClean="0"/>
              <a:t>CNF = Conjunctive Normal Form</a:t>
            </a:r>
          </a:p>
          <a:p>
            <a:pPr lvl="2"/>
            <a:r>
              <a:rPr lang="en-US" altLang="en-US" smtClean="0"/>
              <a:t>A conjunct of disjuncts = (AND (OR …) (OR …) )</a:t>
            </a:r>
          </a:p>
          <a:p>
            <a:pPr lvl="2"/>
            <a:r>
              <a:rPr lang="en-US" altLang="en-US" smtClean="0"/>
              <a:t>“…” = a list of literals (= a variable or its negation)</a:t>
            </a:r>
          </a:p>
          <a:p>
            <a:pPr lvl="2"/>
            <a:r>
              <a:rPr lang="en-US" altLang="en-US" smtClean="0"/>
              <a:t>CNF is used by Resolution Theorem Proving</a:t>
            </a:r>
          </a:p>
          <a:p>
            <a:pPr lvl="1"/>
            <a:r>
              <a:rPr lang="en-US" altLang="en-US" sz="2400" u="sng" smtClean="0"/>
              <a:t>DNF = Disjunctive Normal Form</a:t>
            </a:r>
          </a:p>
          <a:p>
            <a:pPr lvl="2"/>
            <a:r>
              <a:rPr lang="en-US" altLang="en-US" smtClean="0"/>
              <a:t>A disjunct of conjuncts = (OR (AND …) (AND …) )</a:t>
            </a:r>
          </a:p>
          <a:p>
            <a:pPr lvl="2"/>
            <a:r>
              <a:rPr lang="en-US" altLang="en-US" smtClean="0"/>
              <a:t>DNF is used by Decision Trees in Machine Learning</a:t>
            </a:r>
          </a:p>
          <a:p>
            <a:r>
              <a:rPr lang="en-US" altLang="en-US" sz="2800" u="sng" smtClean="0"/>
              <a:t>Can convert any Boolean formula to CNF or DNF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7010400" y="3125788"/>
            <a:ext cx="9144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Clause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400800" y="3316288"/>
            <a:ext cx="609600" cy="34131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42" name="Group 9"/>
          <p:cNvGrpSpPr>
            <a:grpSpLocks/>
          </p:cNvGrpSpPr>
          <p:nvPr/>
        </p:nvGrpSpPr>
        <p:grpSpPr bwMode="auto">
          <a:xfrm>
            <a:off x="6421438" y="4876800"/>
            <a:ext cx="1371600" cy="531813"/>
            <a:chOff x="6248400" y="4876800"/>
            <a:chExt cx="1371600" cy="532228"/>
          </a:xfrm>
        </p:grpSpPr>
        <p:sp>
          <p:nvSpPr>
            <p:cNvPr id="14343" name="TextBox 7"/>
            <p:cNvSpPr txBox="1">
              <a:spLocks noChangeArrowheads="1"/>
            </p:cNvSpPr>
            <p:nvPr/>
          </p:nvSpPr>
          <p:spPr bwMode="auto">
            <a:xfrm>
              <a:off x="6858000" y="4876800"/>
              <a:ext cx="762000" cy="3693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Term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6248400" y="5067449"/>
              <a:ext cx="609600" cy="34157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Conjunctive Normal Form (CNF)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685800" y="2819400"/>
            <a:ext cx="6888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We first rewrite                  into</a:t>
            </a:r>
            <a:r>
              <a:rPr lang="en-US" altLang="en-US" sz="1800" b="1"/>
              <a:t> </a:t>
            </a:r>
            <a:r>
              <a:rPr lang="en-US" altLang="en-US" sz="1800" b="1">
                <a:solidFill>
                  <a:srgbClr val="FF0000"/>
                </a:solidFill>
              </a:rPr>
              <a:t>conjunctive</a:t>
            </a:r>
            <a:r>
              <a:rPr lang="en-US" altLang="en-US" sz="1800" b="1"/>
              <a:t> </a:t>
            </a:r>
            <a:r>
              <a:rPr lang="en-US" altLang="en-US" sz="1800" b="1">
                <a:solidFill>
                  <a:srgbClr val="FF0000"/>
                </a:solidFill>
              </a:rPr>
              <a:t>normal form</a:t>
            </a:r>
            <a:r>
              <a:rPr lang="en-US" altLang="en-US" sz="1800" b="1"/>
              <a:t> </a:t>
            </a:r>
            <a:r>
              <a:rPr lang="en-US" altLang="en-US" sz="1800" b="1">
                <a:solidFill>
                  <a:srgbClr val="FF0000"/>
                </a:solidFill>
              </a:rPr>
              <a:t>(CNF).</a:t>
            </a:r>
            <a:r>
              <a:rPr lang="en-US" altLang="en-US" sz="1800" b="1"/>
              <a:t>  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746125" y="1636713"/>
            <a:ext cx="2078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We’d like to prove:</a:t>
            </a:r>
          </a:p>
        </p:txBody>
      </p:sp>
      <p:graphicFrame>
        <p:nvGraphicFramePr>
          <p:cNvPr id="15366" name="Object 8"/>
          <p:cNvGraphicFramePr>
            <a:graphicFrameLocks noChangeAspect="1"/>
          </p:cNvGraphicFramePr>
          <p:nvPr/>
        </p:nvGraphicFramePr>
        <p:xfrm>
          <a:off x="2362200" y="2895600"/>
          <a:ext cx="998538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9" name="Equation" r:id="rId4" imgW="621760" imgH="177646" progId="Equation.DSMT4">
                  <p:embed/>
                </p:oleObj>
              </mc:Choice>
              <mc:Fallback>
                <p:oleObj name="Equation" r:id="rId4" imgW="621760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895600"/>
                        <a:ext cx="998538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4648200" y="3124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3489325" y="3998913"/>
            <a:ext cx="321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 “conjunction of disjunctions”</a:t>
            </a:r>
          </a:p>
        </p:txBody>
      </p:sp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3581400" y="4419600"/>
            <a:ext cx="282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(A </a:t>
            </a:r>
            <a:r>
              <a:rPr lang="en-US" altLang="en-US" sz="1800">
                <a:sym typeface="Symbol" pitchFamily="18" charset="2"/>
              </a:rPr>
              <a:t>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18" charset="2"/>
              </a:rPr>
              <a:t></a:t>
            </a:r>
            <a:r>
              <a:rPr lang="en-US" altLang="en-US" sz="1800"/>
              <a:t>B) </a:t>
            </a:r>
            <a:r>
              <a:rPr lang="en-US" altLang="en-US" sz="1800">
                <a:sym typeface="Symbol" pitchFamily="18" charset="2"/>
              </a:rPr>
              <a:t></a:t>
            </a:r>
            <a:r>
              <a:rPr lang="en-US" altLang="en-US" sz="1800"/>
              <a:t> (B </a:t>
            </a:r>
            <a:r>
              <a:rPr lang="en-US" altLang="en-US" sz="1800">
                <a:sym typeface="Symbol" pitchFamily="18" charset="2"/>
              </a:rPr>
              <a:t>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18" charset="2"/>
              </a:rPr>
              <a:t></a:t>
            </a:r>
            <a:r>
              <a:rPr lang="en-US" altLang="en-US" sz="1800"/>
              <a:t>C </a:t>
            </a:r>
            <a:r>
              <a:rPr lang="en-US" altLang="en-US" sz="1800">
                <a:sym typeface="Symbol" pitchFamily="18" charset="2"/>
              </a:rPr>
              <a:t>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18" charset="2"/>
              </a:rPr>
              <a:t></a:t>
            </a:r>
            <a:r>
              <a:rPr lang="en-US" altLang="en-US" sz="1800"/>
              <a:t>D)</a:t>
            </a:r>
          </a:p>
        </p:txBody>
      </p:sp>
      <p:sp>
        <p:nvSpPr>
          <p:cNvPr id="15370" name="AutoShape 14"/>
          <p:cNvSpPr>
            <a:spLocks/>
          </p:cNvSpPr>
          <p:nvPr/>
        </p:nvSpPr>
        <p:spPr bwMode="auto">
          <a:xfrm rot="-5400000">
            <a:off x="5486400" y="4267200"/>
            <a:ext cx="152400" cy="1371600"/>
          </a:xfrm>
          <a:prstGeom prst="leftBrace">
            <a:avLst>
              <a:gd name="adj1" fmla="val 75000"/>
              <a:gd name="adj2" fmla="val 4568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1" name="AutoShape 15"/>
          <p:cNvSpPr>
            <a:spLocks/>
          </p:cNvSpPr>
          <p:nvPr/>
        </p:nvSpPr>
        <p:spPr bwMode="auto">
          <a:xfrm rot="-5400000">
            <a:off x="4038600" y="4572000"/>
            <a:ext cx="152400" cy="762000"/>
          </a:xfrm>
          <a:prstGeom prst="leftBrace">
            <a:avLst>
              <a:gd name="adj1" fmla="val 41667"/>
              <a:gd name="adj2" fmla="val 4568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2" name="Text Box 16"/>
          <p:cNvSpPr txBox="1">
            <a:spLocks noChangeArrowheads="1"/>
          </p:cNvSpPr>
          <p:nvPr/>
        </p:nvSpPr>
        <p:spPr bwMode="auto">
          <a:xfrm>
            <a:off x="5181600" y="5029200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Clause</a:t>
            </a:r>
          </a:p>
        </p:txBody>
      </p:sp>
      <p:sp>
        <p:nvSpPr>
          <p:cNvPr id="15373" name="Text Box 17"/>
          <p:cNvSpPr txBox="1">
            <a:spLocks noChangeArrowheads="1"/>
          </p:cNvSpPr>
          <p:nvPr/>
        </p:nvSpPr>
        <p:spPr bwMode="auto">
          <a:xfrm>
            <a:off x="3733800" y="5029200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Clause</a:t>
            </a:r>
          </a:p>
        </p:txBody>
      </p:sp>
      <p:sp>
        <p:nvSpPr>
          <p:cNvPr id="15374" name="Line 18"/>
          <p:cNvSpPr>
            <a:spLocks noChangeShapeType="1"/>
          </p:cNvSpPr>
          <p:nvPr/>
        </p:nvSpPr>
        <p:spPr bwMode="auto">
          <a:xfrm flipH="1">
            <a:off x="6248400" y="41910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9"/>
          <p:cNvSpPr>
            <a:spLocks noChangeShapeType="1"/>
          </p:cNvSpPr>
          <p:nvPr/>
        </p:nvSpPr>
        <p:spPr bwMode="auto">
          <a:xfrm flipH="1">
            <a:off x="5562600" y="4114800"/>
            <a:ext cx="1828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 Box 20"/>
          <p:cNvSpPr txBox="1">
            <a:spLocks noChangeArrowheads="1"/>
          </p:cNvSpPr>
          <p:nvPr/>
        </p:nvSpPr>
        <p:spPr bwMode="auto">
          <a:xfrm>
            <a:off x="7527925" y="3846513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literals</a:t>
            </a:r>
          </a:p>
        </p:txBody>
      </p:sp>
      <p:sp>
        <p:nvSpPr>
          <p:cNvPr id="15377" name="Text Box 21"/>
          <p:cNvSpPr txBox="1">
            <a:spLocks noChangeArrowheads="1"/>
          </p:cNvSpPr>
          <p:nvPr/>
        </p:nvSpPr>
        <p:spPr bwMode="auto">
          <a:xfrm>
            <a:off x="457200" y="5638800"/>
            <a:ext cx="8505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 Any KB can be converted into CNF.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/>
              <a:t> In fact, any KB can be converted into CNF-3 using clauses with at most 3 literals.</a:t>
            </a:r>
          </a:p>
        </p:txBody>
      </p:sp>
      <p:sp>
        <p:nvSpPr>
          <p:cNvPr id="15378" name="Rectangle 22"/>
          <p:cNvSpPr>
            <a:spLocks noChangeArrowheads="1"/>
          </p:cNvSpPr>
          <p:nvPr/>
        </p:nvSpPr>
        <p:spPr bwMode="auto">
          <a:xfrm>
            <a:off x="2819400" y="1524000"/>
            <a:ext cx="4419600" cy="838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KB  |=  </a:t>
            </a:r>
            <a:r>
              <a:rPr lang="en-US" altLang="en-US" sz="1800" dirty="0" smtClean="0">
                <a:sym typeface="Symbol"/>
              </a:rPr>
              <a:t>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ym typeface="Symbol"/>
              </a:rPr>
              <a:t>(This is equivalent to KB </a:t>
            </a:r>
            <a:r>
              <a:rPr lang="en-US" altLang="en-US" sz="1600" dirty="0" smtClean="0">
                <a:sym typeface="Symbol" pitchFamily="18" charset="2"/>
              </a:rPr>
              <a:t>  </a:t>
            </a:r>
            <a:r>
              <a:rPr lang="en-US" altLang="en-US" sz="1600" dirty="0" smtClean="0">
                <a:sym typeface="Symbol"/>
              </a:rPr>
              <a:t> is unsatisfiable.)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Review:  Equivalence &amp; Implication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Equivalence is a conjoined double implication</a:t>
            </a:r>
          </a:p>
          <a:p>
            <a:endParaRPr lang="en-US" sz="2800" dirty="0" smtClean="0"/>
          </a:p>
          <a:p>
            <a:pPr lvl="1"/>
            <a:r>
              <a:rPr lang="en-US" dirty="0" smtClean="0"/>
              <a:t>(X </a:t>
            </a:r>
            <a:r>
              <a:rPr lang="en-US" dirty="0" smtClean="0">
                <a:sym typeface="Symbol"/>
              </a:rPr>
              <a:t> Y)  =  [(X  Y) 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(Y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X)]</a:t>
            </a:r>
          </a:p>
          <a:p>
            <a:endParaRPr lang="en-US" dirty="0">
              <a:sym typeface="Symbol"/>
            </a:endParaRPr>
          </a:p>
          <a:p>
            <a:r>
              <a:rPr lang="en-US" sz="2800" dirty="0" smtClean="0">
                <a:sym typeface="Symbol"/>
              </a:rPr>
              <a:t>Implication is (NOT antecedent OR consequent)</a:t>
            </a:r>
          </a:p>
          <a:p>
            <a:endParaRPr lang="en-US" sz="28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(X </a:t>
            </a:r>
            <a:r>
              <a:rPr lang="en-US" dirty="0">
                <a:sym typeface="Symbol"/>
              </a:rPr>
              <a:t> Y</a:t>
            </a:r>
            <a:r>
              <a:rPr lang="en-US" dirty="0" smtClean="0">
                <a:sym typeface="Symbol"/>
              </a:rPr>
              <a:t>)  =  (X  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Review:  de </a:t>
            </a:r>
            <a:r>
              <a:rPr lang="en-US" altLang="en-US" dirty="0"/>
              <a:t>Morgan's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How to bring </a:t>
            </a:r>
            <a:r>
              <a:rPr lang="en-US" dirty="0" smtClean="0">
                <a:sym typeface="Symbol"/>
              </a:rPr>
              <a:t> inside parentheses</a:t>
            </a:r>
          </a:p>
          <a:p>
            <a:pPr lvl="1"/>
            <a:r>
              <a:rPr lang="en-US" dirty="0" smtClean="0">
                <a:sym typeface="Symbol"/>
              </a:rPr>
              <a:t>(1) Negate everything inside the parentheses</a:t>
            </a:r>
          </a:p>
          <a:p>
            <a:pPr lvl="1"/>
            <a:r>
              <a:rPr lang="en-US" dirty="0" smtClean="0">
                <a:sym typeface="Symbol"/>
              </a:rPr>
              <a:t>(2) Change operators to “the other operator”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(X  Y</a:t>
            </a:r>
            <a:r>
              <a:rPr lang="en-US" dirty="0">
                <a:sym typeface="Symbol"/>
              </a:rPr>
              <a:t>  </a:t>
            </a:r>
            <a:r>
              <a:rPr lang="en-US" dirty="0" smtClean="0">
                <a:sym typeface="Symbol"/>
              </a:rPr>
              <a:t>…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/>
              </a:rPr>
              <a:t>Z)  =  (</a:t>
            </a:r>
            <a:r>
              <a:rPr lang="en-US" dirty="0">
                <a:sym typeface="Symbol"/>
              </a:rPr>
              <a:t></a:t>
            </a:r>
            <a:r>
              <a:rPr lang="en-US" dirty="0" smtClean="0">
                <a:sym typeface="Symbol"/>
              </a:rPr>
              <a:t>X  </a:t>
            </a:r>
            <a:r>
              <a:rPr lang="en-US" dirty="0">
                <a:sym typeface="Symbol"/>
              </a:rPr>
              <a:t></a:t>
            </a:r>
            <a:r>
              <a:rPr lang="en-US" dirty="0" smtClean="0">
                <a:sym typeface="Symbol"/>
              </a:rPr>
              <a:t>Y </a:t>
            </a:r>
            <a:r>
              <a:rPr lang="en-US" dirty="0">
                <a:sym typeface="Symbol"/>
              </a:rPr>
              <a:t>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… 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</a:t>
            </a:r>
            <a:r>
              <a:rPr lang="en-US" dirty="0" smtClean="0">
                <a:sym typeface="Symbol"/>
              </a:rPr>
              <a:t>Z)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(X 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Y 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… 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Z) </a:t>
            </a:r>
            <a:r>
              <a:rPr lang="en-US" dirty="0" smtClean="0">
                <a:sym typeface="Symbol"/>
              </a:rPr>
              <a:t> =  </a:t>
            </a:r>
            <a:r>
              <a:rPr lang="en-US" dirty="0">
                <a:sym typeface="Symbol"/>
              </a:rPr>
              <a:t>(X 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Y 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… 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Z)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Review:  Boolean Distributive Laws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Both</a:t>
            </a:r>
            <a:r>
              <a:rPr lang="en-US" dirty="0" smtClean="0"/>
              <a:t> of these laws are valid:</a:t>
            </a:r>
          </a:p>
          <a:p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sz="3200" dirty="0"/>
              <a:t>AND distributes over OR</a:t>
            </a:r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 (Y  Z)  =  </a:t>
            </a:r>
            <a:r>
              <a:rPr lang="en-US" dirty="0">
                <a:sym typeface="Symbol"/>
              </a:rPr>
              <a:t>(</a:t>
            </a:r>
            <a:r>
              <a:rPr lang="en-US" dirty="0" smtClean="0"/>
              <a:t>X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/>
              </a:rPr>
              <a:t>Y) </a:t>
            </a:r>
            <a:r>
              <a:rPr lang="en-US" dirty="0">
                <a:sym typeface="Symbol"/>
              </a:rPr>
              <a:t> (</a:t>
            </a:r>
            <a:r>
              <a:rPr lang="en-US" dirty="0"/>
              <a:t>X </a:t>
            </a:r>
            <a:r>
              <a:rPr lang="en-US" dirty="0">
                <a:sym typeface="Symbol"/>
              </a:rPr>
              <a:t> </a:t>
            </a:r>
            <a:r>
              <a:rPr lang="en-US" dirty="0" smtClean="0">
                <a:sym typeface="Symbol"/>
              </a:rPr>
              <a:t>Z)</a:t>
            </a:r>
          </a:p>
          <a:p>
            <a:pPr lvl="1"/>
            <a:r>
              <a:rPr lang="en-US" sz="2000" dirty="0" smtClean="0">
                <a:sym typeface="Symbol"/>
              </a:rPr>
              <a:t>(W  X)  (Y  Z)  =  (W  Y) 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(X </a:t>
            </a:r>
            <a:r>
              <a:rPr lang="en-US" sz="2000" dirty="0">
                <a:sym typeface="Symbol"/>
              </a:rPr>
              <a:t> Y) </a:t>
            </a:r>
            <a:r>
              <a:rPr lang="en-US" sz="2000" dirty="0" smtClean="0">
                <a:sym typeface="Symbol"/>
              </a:rPr>
              <a:t> (</a:t>
            </a:r>
            <a:r>
              <a:rPr lang="en-US" sz="2000" dirty="0">
                <a:sym typeface="Symbol"/>
              </a:rPr>
              <a:t>W  </a:t>
            </a:r>
            <a:r>
              <a:rPr lang="en-US" sz="2000" dirty="0" smtClean="0">
                <a:sym typeface="Symbol"/>
              </a:rPr>
              <a:t>Z)  (X </a:t>
            </a:r>
            <a:r>
              <a:rPr lang="en-US" sz="2000" dirty="0">
                <a:sym typeface="Symbol"/>
              </a:rPr>
              <a:t> </a:t>
            </a:r>
            <a:r>
              <a:rPr lang="en-US" sz="2000" dirty="0" smtClean="0">
                <a:sym typeface="Symbol"/>
              </a:rPr>
              <a:t>Z)</a:t>
            </a:r>
          </a:p>
          <a:p>
            <a:pPr lvl="1"/>
            <a:endParaRPr lang="en-US" sz="2000" dirty="0">
              <a:sym typeface="Symbol"/>
            </a:endParaRPr>
          </a:p>
          <a:p>
            <a:pPr marL="342900" lvl="1" indent="-342900">
              <a:buFontTx/>
              <a:buChar char="•"/>
            </a:pPr>
            <a:r>
              <a:rPr lang="en-US" sz="3200" dirty="0" smtClean="0"/>
              <a:t>OR </a:t>
            </a:r>
            <a:r>
              <a:rPr lang="en-US" sz="3200" dirty="0"/>
              <a:t>distributes over </a:t>
            </a:r>
            <a:r>
              <a:rPr lang="en-US" sz="3200" dirty="0" smtClean="0"/>
              <a:t>AND</a:t>
            </a:r>
            <a:endParaRPr lang="en-US" sz="3200" dirty="0"/>
          </a:p>
          <a:p>
            <a:pPr lvl="1"/>
            <a:r>
              <a:rPr lang="en-US" dirty="0"/>
              <a:t>X </a:t>
            </a:r>
            <a:r>
              <a:rPr lang="en-US" dirty="0">
                <a:sym typeface="Symbol"/>
              </a:rPr>
              <a:t>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(Y 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Z)  =  (</a:t>
            </a:r>
            <a:r>
              <a:rPr lang="en-US" dirty="0"/>
              <a:t>X </a:t>
            </a:r>
            <a:r>
              <a:rPr lang="en-US" dirty="0">
                <a:sym typeface="Symbol"/>
              </a:rPr>
              <a:t>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Y) 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(</a:t>
            </a:r>
            <a:r>
              <a:rPr lang="en-US" dirty="0"/>
              <a:t>X </a:t>
            </a:r>
            <a:r>
              <a:rPr lang="en-US" dirty="0">
                <a:sym typeface="Symbol"/>
              </a:rPr>
              <a:t>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Z)</a:t>
            </a:r>
          </a:p>
          <a:p>
            <a:pPr lvl="1"/>
            <a:r>
              <a:rPr lang="en-US" sz="2000" dirty="0">
                <a:sym typeface="Symbol"/>
              </a:rPr>
              <a:t>(W 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X) 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(Y 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Z)  =  (W  Y)  (X  Y)  (W  Z)  (X  Z</a:t>
            </a:r>
            <a:r>
              <a:rPr lang="en-US" sz="2000" dirty="0" smtClean="0">
                <a:sym typeface="Symbol"/>
              </a:rPr>
              <a:t>)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Propositional Logic:</a:t>
            </a:r>
            <a:br>
              <a:rPr lang="en-US" altLang="en-US" dirty="0" smtClean="0"/>
            </a:br>
            <a:r>
              <a:rPr lang="en-US" altLang="en-US" dirty="0" smtClean="0"/>
              <a:t>Methods of Proof (Part II)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62000" y="21336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First Lecture Today (Thu 23 Jun)</a:t>
            </a:r>
          </a:p>
          <a:p>
            <a:pPr lvl="0" eaLnBrk="1" hangingPunct="1"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Read Chapter 7.5 (optional: 7.6-7.8)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Second Lecture Today (Thu 23 Jun)</a:t>
            </a:r>
          </a:p>
          <a:p>
            <a:pPr lvl="0" eaLnBrk="1" hangingPunct="1"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Read </a:t>
            </a:r>
            <a:r>
              <a:rPr lang="en-US" dirty="0" smtClean="0"/>
              <a:t>Chapter 8.1-8.5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Next Lecture (Tue 28 Jun)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Review Chapters 8.3-8.5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lvl="0" eaLnBrk="1" hangingPunct="1"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Read Chapters 9.1-9.2 (optional 9.5), </a:t>
            </a:r>
            <a:r>
              <a:rPr lang="en-US" dirty="0" smtClean="0"/>
              <a:t>13, &amp; 14.1-14.5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(Please read lecture topic material before and after each lecture on that topic)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074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Example:	B</a:t>
            </a:r>
            <a:r>
              <a:rPr lang="en-US" altLang="en-US" sz="2400" baseline="-25000" dirty="0" smtClean="0">
                <a:solidFill>
                  <a:srgbClr val="FF0000"/>
                </a:solidFill>
              </a:rPr>
              <a:t>1,1</a:t>
            </a:r>
            <a:r>
              <a:rPr lang="en-US" altLang="en-US" sz="2400" dirty="0" smtClean="0">
                <a:solidFill>
                  <a:srgbClr val="FF0000"/>
                </a:solidFill>
              </a:rPr>
              <a:t>  </a:t>
            </a:r>
            <a:r>
              <a:rPr lang="en-US" altLang="en-US" sz="2400" dirty="0" smtClean="0">
                <a:solidFill>
                  <a:srgbClr val="FF0000"/>
                </a:solidFill>
                <a:sym typeface="Symbol" pitchFamily="18" charset="2"/>
              </a:rPr>
              <a:t></a:t>
            </a:r>
            <a:r>
              <a:rPr lang="en-US" altLang="en-US" sz="2400" dirty="0" smtClean="0">
                <a:solidFill>
                  <a:srgbClr val="FF0000"/>
                </a:solidFill>
              </a:rPr>
              <a:t> (P</a:t>
            </a:r>
            <a:r>
              <a:rPr lang="en-US" altLang="en-US" sz="2400" baseline="-25000" dirty="0" smtClean="0">
                <a:solidFill>
                  <a:srgbClr val="FF0000"/>
                </a:solidFill>
              </a:rPr>
              <a:t>1,2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sym typeface="Symbol" pitchFamily="18" charset="2"/>
              </a:rPr>
              <a:t></a:t>
            </a:r>
            <a:r>
              <a:rPr lang="en-US" altLang="en-US" sz="2400" dirty="0" smtClean="0">
                <a:solidFill>
                  <a:srgbClr val="FF0000"/>
                </a:solidFill>
              </a:rPr>
              <a:t> P</a:t>
            </a:r>
            <a:r>
              <a:rPr lang="en-US" altLang="en-US" sz="2400" baseline="-25000" dirty="0" smtClean="0">
                <a:solidFill>
                  <a:srgbClr val="FF0000"/>
                </a:solidFill>
              </a:rPr>
              <a:t>2,1</a:t>
            </a:r>
            <a:r>
              <a:rPr lang="en-US" altLang="en-US" sz="2400" dirty="0" smtClean="0">
                <a:solidFill>
                  <a:srgbClr val="FF0000"/>
                </a:solidFill>
              </a:rPr>
              <a:t>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 smtClean="0"/>
              <a:t>Eliminate </a:t>
            </a:r>
            <a:r>
              <a:rPr lang="en-US" altLang="en-US" sz="2400" dirty="0" smtClean="0">
                <a:sym typeface="Symbol" pitchFamily="18" charset="2"/>
              </a:rPr>
              <a:t> by</a:t>
            </a:r>
            <a:r>
              <a:rPr lang="en-US" altLang="en-US" sz="2400" dirty="0" smtClean="0"/>
              <a:t> replacing α </a:t>
            </a:r>
            <a:r>
              <a:rPr lang="en-US" altLang="en-US" sz="2400" dirty="0" smtClean="0">
                <a:sym typeface="Symbol" pitchFamily="18" charset="2"/>
              </a:rPr>
              <a:t></a:t>
            </a:r>
            <a:r>
              <a:rPr lang="en-US" altLang="en-US" sz="2400" dirty="0" smtClean="0"/>
              <a:t> β with (α </a:t>
            </a:r>
            <a:r>
              <a:rPr lang="en-US" altLang="en-US" sz="2400" dirty="0" smtClean="0">
                <a:sym typeface="Symbol" pitchFamily="18" charset="2"/>
              </a:rPr>
              <a:t></a:t>
            </a:r>
            <a:r>
              <a:rPr lang="en-US" altLang="en-US" sz="2400" dirty="0" smtClean="0"/>
              <a:t> β)</a:t>
            </a:r>
            <a:r>
              <a:rPr lang="en-US" altLang="en-US" sz="2400" dirty="0" smtClean="0">
                <a:sym typeface="Symbol" pitchFamily="18" charset="2"/>
              </a:rPr>
              <a:t></a:t>
            </a:r>
            <a:r>
              <a:rPr lang="en-US" altLang="en-US" sz="2400" dirty="0" smtClean="0"/>
              <a:t>(β </a:t>
            </a:r>
            <a:r>
              <a:rPr lang="en-US" altLang="en-US" sz="2400" dirty="0" smtClean="0">
                <a:sym typeface="Symbol" pitchFamily="18" charset="2"/>
              </a:rPr>
              <a:t></a:t>
            </a:r>
            <a:r>
              <a:rPr lang="en-US" altLang="en-US" sz="2400" dirty="0" smtClean="0"/>
              <a:t> α).</a:t>
            </a:r>
          </a:p>
          <a:p>
            <a:pPr marL="838200" lvl="1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= (B</a:t>
            </a:r>
            <a:r>
              <a:rPr lang="en-US" altLang="en-US" sz="2000" baseline="-25000" dirty="0" smtClean="0"/>
              <a:t>1,1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itchFamily="18" charset="2"/>
              </a:rPr>
              <a:t></a:t>
            </a:r>
            <a:r>
              <a:rPr lang="en-US" altLang="en-US" sz="2000" dirty="0" smtClean="0"/>
              <a:t> (P</a:t>
            </a:r>
            <a:r>
              <a:rPr lang="en-US" altLang="en-US" sz="2000" baseline="-25000" dirty="0" smtClean="0"/>
              <a:t>1,2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itchFamily="18" charset="2"/>
              </a:rPr>
              <a:t></a:t>
            </a:r>
            <a:r>
              <a:rPr lang="en-US" altLang="en-US" sz="2000" dirty="0" smtClean="0"/>
              <a:t> P</a:t>
            </a:r>
            <a:r>
              <a:rPr lang="en-US" altLang="en-US" sz="2000" baseline="-25000" dirty="0" smtClean="0"/>
              <a:t>2,1</a:t>
            </a:r>
            <a:r>
              <a:rPr lang="en-US" altLang="en-US" sz="2000" dirty="0" smtClean="0"/>
              <a:t>)) </a:t>
            </a:r>
            <a:r>
              <a:rPr lang="en-US" altLang="en-US" sz="2000" dirty="0" smtClean="0">
                <a:sym typeface="Symbol" pitchFamily="18" charset="2"/>
              </a:rPr>
              <a:t></a:t>
            </a:r>
            <a:r>
              <a:rPr lang="en-US" altLang="en-US" sz="2000" dirty="0" smtClean="0"/>
              <a:t> ((P</a:t>
            </a:r>
            <a:r>
              <a:rPr lang="en-US" altLang="en-US" sz="2000" baseline="-25000" dirty="0" smtClean="0"/>
              <a:t>1,2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itchFamily="18" charset="2"/>
              </a:rPr>
              <a:t></a:t>
            </a:r>
            <a:r>
              <a:rPr lang="en-US" altLang="en-US" sz="2000" dirty="0" smtClean="0"/>
              <a:t> P</a:t>
            </a:r>
            <a:r>
              <a:rPr lang="en-US" altLang="en-US" sz="2000" baseline="-25000" dirty="0" smtClean="0"/>
              <a:t>2,1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</a:t>
            </a:r>
            <a:r>
              <a:rPr lang="en-US" altLang="en-US" sz="2000" dirty="0" smtClean="0"/>
              <a:t> B</a:t>
            </a:r>
            <a:r>
              <a:rPr lang="en-US" altLang="en-US" sz="2000" baseline="-25000" dirty="0" smtClean="0"/>
              <a:t>1,1</a:t>
            </a:r>
            <a:r>
              <a:rPr lang="en-US" altLang="en-US" sz="2000" dirty="0" smtClean="0"/>
              <a:t>)</a:t>
            </a:r>
          </a:p>
          <a:p>
            <a:pPr marL="2133600" lvl="4" indent="-304800" eaLnBrk="1" hangingPunct="1">
              <a:lnSpc>
                <a:spcPct val="80000"/>
              </a:lnSpc>
              <a:buFontTx/>
              <a:buNone/>
            </a:pPr>
            <a:endParaRPr lang="en-US" altLang="en-US" sz="1600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2. Eliminate </a:t>
            </a:r>
            <a:r>
              <a:rPr lang="en-US" altLang="en-US" sz="2400" dirty="0" smtClean="0">
                <a:sym typeface="Symbol" pitchFamily="18" charset="2"/>
              </a:rPr>
              <a:t> by r</a:t>
            </a:r>
            <a:r>
              <a:rPr lang="en-US" altLang="en-US" sz="2400" dirty="0" smtClean="0"/>
              <a:t>eplacing α </a:t>
            </a:r>
            <a:r>
              <a:rPr lang="en-US" altLang="en-US" sz="2400" dirty="0" smtClean="0">
                <a:sym typeface="Symbol" pitchFamily="18" charset="2"/>
              </a:rPr>
              <a:t></a:t>
            </a:r>
            <a:r>
              <a:rPr lang="en-US" altLang="en-US" sz="2400" dirty="0" smtClean="0"/>
              <a:t> β with </a:t>
            </a:r>
            <a:r>
              <a:rPr lang="en-US" altLang="en-US" sz="2400" dirty="0" smtClean="0">
                <a:sym typeface="Symbol" pitchFamily="18" charset="2"/>
              </a:rPr>
              <a:t></a:t>
            </a:r>
            <a:r>
              <a:rPr lang="en-US" altLang="en-US" sz="2400" dirty="0" smtClean="0"/>
              <a:t>α</a:t>
            </a:r>
            <a:r>
              <a:rPr lang="en-US" altLang="en-US" sz="2400" dirty="0" smtClean="0">
                <a:sym typeface="Symbol" pitchFamily="18" charset="2"/>
              </a:rPr>
              <a:t></a:t>
            </a:r>
            <a:r>
              <a:rPr lang="en-US" altLang="en-US" sz="2400" dirty="0" smtClean="0"/>
              <a:t> β and simplify.</a:t>
            </a:r>
          </a:p>
          <a:p>
            <a:pPr marL="838200" lvl="1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= (</a:t>
            </a:r>
            <a:r>
              <a:rPr lang="en-US" altLang="en-US" sz="2000" dirty="0" smtClean="0">
                <a:sym typeface="Symbol" pitchFamily="18" charset="2"/>
              </a:rPr>
              <a:t></a:t>
            </a:r>
            <a:r>
              <a:rPr lang="en-US" altLang="en-US" sz="2000" dirty="0" smtClean="0"/>
              <a:t>B</a:t>
            </a:r>
            <a:r>
              <a:rPr lang="en-US" altLang="en-US" sz="2000" baseline="-25000" dirty="0" smtClean="0"/>
              <a:t>1,1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itchFamily="18" charset="2"/>
              </a:rPr>
              <a:t></a:t>
            </a:r>
            <a:r>
              <a:rPr lang="en-US" altLang="en-US" sz="2000" dirty="0" smtClean="0"/>
              <a:t> P</a:t>
            </a:r>
            <a:r>
              <a:rPr lang="en-US" altLang="en-US" sz="2000" baseline="-25000" dirty="0" smtClean="0"/>
              <a:t>1,2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itchFamily="18" charset="2"/>
              </a:rPr>
              <a:t></a:t>
            </a:r>
            <a:r>
              <a:rPr lang="en-US" altLang="en-US" sz="2000" dirty="0" smtClean="0"/>
              <a:t> P</a:t>
            </a:r>
            <a:r>
              <a:rPr lang="en-US" altLang="en-US" sz="2000" baseline="-25000" dirty="0" smtClean="0"/>
              <a:t>2,1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</a:t>
            </a:r>
            <a:r>
              <a:rPr lang="en-US" altLang="en-US" sz="2000" dirty="0" smtClean="0"/>
              <a:t> (</a:t>
            </a:r>
            <a:r>
              <a:rPr lang="en-US" altLang="en-US" sz="2000" dirty="0" smtClean="0">
                <a:sym typeface="Symbol" pitchFamily="18" charset="2"/>
              </a:rPr>
              <a:t></a:t>
            </a:r>
            <a:r>
              <a:rPr lang="en-US" altLang="en-US" sz="2000" dirty="0" smtClean="0"/>
              <a:t>(P</a:t>
            </a:r>
            <a:r>
              <a:rPr lang="en-US" altLang="en-US" sz="2000" baseline="-25000" dirty="0" smtClean="0"/>
              <a:t>1,2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itchFamily="18" charset="2"/>
              </a:rPr>
              <a:t> </a:t>
            </a:r>
            <a:r>
              <a:rPr lang="en-US" altLang="en-US" sz="2000" dirty="0" smtClean="0"/>
              <a:t>P</a:t>
            </a:r>
            <a:r>
              <a:rPr lang="en-US" altLang="en-US" sz="2000" baseline="-25000" dirty="0" smtClean="0"/>
              <a:t>2,1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</a:t>
            </a:r>
            <a:r>
              <a:rPr lang="en-US" altLang="en-US" sz="2000" dirty="0" smtClean="0"/>
              <a:t> B</a:t>
            </a:r>
            <a:r>
              <a:rPr lang="en-US" altLang="en-US" sz="2000" baseline="-25000" dirty="0" smtClean="0"/>
              <a:t>1,1</a:t>
            </a:r>
            <a:r>
              <a:rPr lang="en-US" altLang="en-US" sz="2000" dirty="0" smtClean="0"/>
              <a:t>)</a:t>
            </a:r>
          </a:p>
          <a:p>
            <a:pPr marL="2133600" lvl="4" indent="-304800" eaLnBrk="1" hangingPunct="1">
              <a:lnSpc>
                <a:spcPct val="80000"/>
              </a:lnSpc>
              <a:buFontTx/>
              <a:buNone/>
            </a:pPr>
            <a:endParaRPr lang="en-US" altLang="en-US" sz="1600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3. Move </a:t>
            </a:r>
            <a:r>
              <a:rPr lang="en-US" altLang="en-US" sz="2400" dirty="0" smtClean="0">
                <a:sym typeface="Symbol" pitchFamily="18" charset="2"/>
              </a:rPr>
              <a:t></a:t>
            </a:r>
            <a:r>
              <a:rPr lang="en-US" altLang="en-US" sz="2400" dirty="0" smtClean="0"/>
              <a:t> inwards using de Morgan's rules and simplify.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  <a:p>
            <a:pPr marL="838200" lvl="1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= (</a:t>
            </a:r>
            <a:r>
              <a:rPr lang="en-US" altLang="en-US" sz="2000" dirty="0" smtClean="0">
                <a:sym typeface="Symbol" pitchFamily="18" charset="2"/>
              </a:rPr>
              <a:t></a:t>
            </a:r>
            <a:r>
              <a:rPr lang="en-US" altLang="en-US" sz="2000" dirty="0" smtClean="0"/>
              <a:t>B</a:t>
            </a:r>
            <a:r>
              <a:rPr lang="en-US" altLang="en-US" sz="2000" baseline="-25000" dirty="0" smtClean="0"/>
              <a:t>1,1 </a:t>
            </a:r>
            <a:r>
              <a:rPr lang="en-US" altLang="en-US" sz="2000" dirty="0" smtClean="0">
                <a:sym typeface="Symbol" pitchFamily="18" charset="2"/>
              </a:rPr>
              <a:t></a:t>
            </a:r>
            <a:r>
              <a:rPr lang="en-US" altLang="en-US" sz="2000" dirty="0" smtClean="0"/>
              <a:t> P</a:t>
            </a:r>
            <a:r>
              <a:rPr lang="en-US" altLang="en-US" sz="2000" baseline="-25000" dirty="0" smtClean="0"/>
              <a:t>1,2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itchFamily="18" charset="2"/>
              </a:rPr>
              <a:t></a:t>
            </a:r>
            <a:r>
              <a:rPr lang="en-US" altLang="en-US" sz="2000" dirty="0" smtClean="0"/>
              <a:t> P</a:t>
            </a:r>
            <a:r>
              <a:rPr lang="en-US" altLang="en-US" sz="2000" baseline="-25000" dirty="0" smtClean="0"/>
              <a:t>2,1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</a:t>
            </a:r>
            <a:r>
              <a:rPr lang="en-US" altLang="en-US" sz="2000" dirty="0" smtClean="0"/>
              <a:t> ((</a:t>
            </a:r>
            <a:r>
              <a:rPr lang="en-US" altLang="en-US" sz="2000" dirty="0" smtClean="0">
                <a:sym typeface="Symbol" pitchFamily="18" charset="2"/>
              </a:rPr>
              <a:t></a:t>
            </a:r>
            <a:r>
              <a:rPr lang="en-US" altLang="en-US" sz="2000" dirty="0" smtClean="0"/>
              <a:t>P</a:t>
            </a:r>
            <a:r>
              <a:rPr lang="en-US" altLang="en-US" sz="2000" baseline="-25000" dirty="0" smtClean="0"/>
              <a:t>1,2 </a:t>
            </a:r>
            <a:r>
              <a:rPr lang="en-US" altLang="en-US" sz="2000" dirty="0" smtClean="0">
                <a:sym typeface="Symbol" pitchFamily="18" charset="2"/>
              </a:rPr>
              <a:t>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itchFamily="18" charset="2"/>
              </a:rPr>
              <a:t></a:t>
            </a:r>
            <a:r>
              <a:rPr lang="en-US" altLang="en-US" sz="2000" dirty="0" smtClean="0"/>
              <a:t>P</a:t>
            </a:r>
            <a:r>
              <a:rPr lang="en-US" altLang="en-US" sz="2000" baseline="-25000" dirty="0" smtClean="0"/>
              <a:t>2,1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</a:t>
            </a:r>
            <a:r>
              <a:rPr lang="en-US" altLang="en-US" sz="2000" dirty="0" smtClean="0"/>
              <a:t> B</a:t>
            </a:r>
            <a:r>
              <a:rPr lang="en-US" altLang="en-US" sz="2000" baseline="-25000" dirty="0" smtClean="0"/>
              <a:t>1,1</a:t>
            </a:r>
            <a:r>
              <a:rPr lang="en-US" altLang="en-US" sz="2000" dirty="0" smtClean="0"/>
              <a:t>)</a:t>
            </a:r>
          </a:p>
          <a:p>
            <a:pPr marL="2133600" lvl="4" indent="-304800" eaLnBrk="1" hangingPunct="1">
              <a:lnSpc>
                <a:spcPct val="80000"/>
              </a:lnSpc>
              <a:buFontTx/>
              <a:buNone/>
            </a:pPr>
            <a:endParaRPr lang="en-US" altLang="en-US" sz="1600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4. Apply distributive law (</a:t>
            </a:r>
            <a:r>
              <a:rPr lang="en-US" altLang="en-US" sz="2400" dirty="0" smtClean="0">
                <a:sym typeface="Symbol" pitchFamily="18" charset="2"/>
              </a:rPr>
              <a:t></a:t>
            </a:r>
            <a:r>
              <a:rPr lang="en-US" altLang="en-US" sz="2400" dirty="0" smtClean="0"/>
              <a:t> over </a:t>
            </a:r>
            <a:r>
              <a:rPr lang="en-US" altLang="en-US" sz="2400" dirty="0" smtClean="0">
                <a:sym typeface="Symbol" pitchFamily="18" charset="2"/>
              </a:rPr>
              <a:t></a:t>
            </a:r>
            <a:r>
              <a:rPr lang="en-US" altLang="en-US" sz="2400" dirty="0" smtClean="0"/>
              <a:t>) and simplify.</a:t>
            </a:r>
          </a:p>
          <a:p>
            <a:pPr marL="838200" lvl="1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= (</a:t>
            </a:r>
            <a:r>
              <a:rPr lang="en-US" altLang="en-US" sz="2000" dirty="0" smtClean="0">
                <a:sym typeface="Symbol" pitchFamily="18" charset="2"/>
              </a:rPr>
              <a:t></a:t>
            </a:r>
            <a:r>
              <a:rPr lang="en-US" altLang="en-US" sz="2000" dirty="0" smtClean="0"/>
              <a:t>B</a:t>
            </a:r>
            <a:r>
              <a:rPr lang="en-US" altLang="en-US" sz="2000" baseline="-25000" dirty="0" smtClean="0"/>
              <a:t>1,1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itchFamily="18" charset="2"/>
              </a:rPr>
              <a:t></a:t>
            </a:r>
            <a:r>
              <a:rPr lang="en-US" altLang="en-US" sz="2000" dirty="0" smtClean="0"/>
              <a:t> P</a:t>
            </a:r>
            <a:r>
              <a:rPr lang="en-US" altLang="en-US" sz="2000" baseline="-25000" dirty="0" smtClean="0"/>
              <a:t>1,2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itchFamily="18" charset="2"/>
              </a:rPr>
              <a:t></a:t>
            </a:r>
            <a:r>
              <a:rPr lang="en-US" altLang="en-US" sz="2000" dirty="0" smtClean="0"/>
              <a:t> P</a:t>
            </a:r>
            <a:r>
              <a:rPr lang="en-US" altLang="en-US" sz="2000" baseline="-25000" dirty="0" smtClean="0"/>
              <a:t>2,1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</a:t>
            </a:r>
            <a:r>
              <a:rPr lang="en-US" altLang="en-US" sz="2000" dirty="0" smtClean="0"/>
              <a:t> (</a:t>
            </a:r>
            <a:r>
              <a:rPr lang="en-US" altLang="en-US" sz="2000" dirty="0" smtClean="0">
                <a:sym typeface="Symbol" pitchFamily="18" charset="2"/>
              </a:rPr>
              <a:t></a:t>
            </a:r>
            <a:r>
              <a:rPr lang="en-US" altLang="en-US" sz="2000" dirty="0" smtClean="0"/>
              <a:t>P</a:t>
            </a:r>
            <a:r>
              <a:rPr lang="en-US" altLang="en-US" sz="2000" baseline="-25000" dirty="0" smtClean="0"/>
              <a:t>1,2 </a:t>
            </a:r>
            <a:r>
              <a:rPr lang="en-US" altLang="en-US" sz="2000" dirty="0" smtClean="0">
                <a:sym typeface="Symbol" pitchFamily="18" charset="2"/>
              </a:rPr>
              <a:t></a:t>
            </a:r>
            <a:r>
              <a:rPr lang="en-US" altLang="en-US" sz="2000" dirty="0" smtClean="0"/>
              <a:t> B</a:t>
            </a:r>
            <a:r>
              <a:rPr lang="en-US" altLang="en-US" sz="2000" baseline="-25000" dirty="0" smtClean="0"/>
              <a:t>1,1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</a:t>
            </a:r>
            <a:r>
              <a:rPr lang="en-US" altLang="en-US" sz="2000" dirty="0" smtClean="0"/>
              <a:t> (</a:t>
            </a:r>
            <a:r>
              <a:rPr lang="en-US" altLang="en-US" sz="2000" dirty="0" smtClean="0">
                <a:sym typeface="Symbol" pitchFamily="18" charset="2"/>
              </a:rPr>
              <a:t></a:t>
            </a:r>
            <a:r>
              <a:rPr lang="en-US" altLang="en-US" sz="2000" dirty="0" smtClean="0"/>
              <a:t>P</a:t>
            </a:r>
            <a:r>
              <a:rPr lang="en-US" altLang="en-US" sz="2000" baseline="-25000" dirty="0" smtClean="0"/>
              <a:t>2,1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itchFamily="18" charset="2"/>
              </a:rPr>
              <a:t></a:t>
            </a:r>
            <a:r>
              <a:rPr lang="en-US" altLang="en-US" sz="2000" dirty="0" smtClean="0"/>
              <a:t> B</a:t>
            </a:r>
            <a:r>
              <a:rPr lang="en-US" altLang="en-US" sz="2000" baseline="-25000" dirty="0" smtClean="0"/>
              <a:t>1,1</a:t>
            </a:r>
            <a:r>
              <a:rPr lang="en-US" altLang="en-US" sz="2000" dirty="0" smtClean="0"/>
              <a:t>)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Conversion to CNF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667000" y="4495800"/>
          <a:ext cx="23145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7" name="Equation" r:id="rId4" imgW="1422400" imgH="228600" progId="Equation.DSMT4">
                  <p:embed/>
                </p:oleObj>
              </mc:Choice>
              <mc:Fallback>
                <p:oleObj name="Equation" r:id="rId4" imgW="1422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95800"/>
                        <a:ext cx="23145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Conversion to CNF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6886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Example:	B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1,1</a:t>
            </a:r>
            <a:r>
              <a:rPr lang="en-US" altLang="en-US" sz="2400" smtClean="0">
                <a:solidFill>
                  <a:srgbClr val="FF0000"/>
                </a:solidFill>
              </a:rPr>
              <a:t> 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</a:t>
            </a:r>
            <a:r>
              <a:rPr lang="en-US" altLang="en-US" sz="2400" smtClean="0">
                <a:solidFill>
                  <a:srgbClr val="FF0000"/>
                </a:solidFill>
              </a:rPr>
              <a:t> (P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1,2</a:t>
            </a:r>
            <a:r>
              <a:rPr lang="en-US" altLang="en-US" sz="24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</a:t>
            </a:r>
            <a:r>
              <a:rPr lang="en-US" altLang="en-US" sz="2400" smtClean="0">
                <a:solidFill>
                  <a:srgbClr val="FF0000"/>
                </a:solidFill>
              </a:rPr>
              <a:t> P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2,1</a:t>
            </a:r>
            <a:r>
              <a:rPr lang="en-US" altLang="en-US" sz="2400" smtClean="0">
                <a:solidFill>
                  <a:srgbClr val="FF0000"/>
                </a:solidFill>
              </a:rPr>
              <a:t>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From the previous slide we had:</a:t>
            </a:r>
          </a:p>
          <a:p>
            <a:pPr marL="838200" lvl="1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= (</a:t>
            </a:r>
            <a:r>
              <a:rPr lang="en-US" altLang="en-US" sz="2000" smtClean="0">
                <a:sym typeface="Symbol" pitchFamily="18" charset="2"/>
              </a:rPr>
              <a:t></a:t>
            </a:r>
            <a:r>
              <a:rPr lang="en-US" altLang="en-US" sz="2000" smtClean="0"/>
              <a:t>B</a:t>
            </a:r>
            <a:r>
              <a:rPr lang="en-US" altLang="en-US" sz="2000" baseline="-25000" smtClean="0"/>
              <a:t>1,1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</a:t>
            </a:r>
            <a:r>
              <a:rPr lang="en-US" altLang="en-US" sz="2000" smtClean="0"/>
              <a:t> P</a:t>
            </a:r>
            <a:r>
              <a:rPr lang="en-US" altLang="en-US" sz="2000" baseline="-25000" smtClean="0"/>
              <a:t>1,2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</a:t>
            </a:r>
            <a:r>
              <a:rPr lang="en-US" altLang="en-US" sz="2000" smtClean="0"/>
              <a:t> P</a:t>
            </a:r>
            <a:r>
              <a:rPr lang="en-US" altLang="en-US" sz="2000" baseline="-25000" smtClean="0"/>
              <a:t>2,1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</a:t>
            </a:r>
            <a:r>
              <a:rPr lang="en-US" altLang="en-US" sz="2000" smtClean="0"/>
              <a:t> (</a:t>
            </a:r>
            <a:r>
              <a:rPr lang="en-US" altLang="en-US" sz="2000" smtClean="0">
                <a:sym typeface="Symbol" pitchFamily="18" charset="2"/>
              </a:rPr>
              <a:t></a:t>
            </a:r>
            <a:r>
              <a:rPr lang="en-US" altLang="en-US" sz="2000" smtClean="0"/>
              <a:t>P</a:t>
            </a:r>
            <a:r>
              <a:rPr lang="en-US" altLang="en-US" sz="2000" baseline="-25000" smtClean="0"/>
              <a:t>1,2 </a:t>
            </a:r>
            <a:r>
              <a:rPr lang="en-US" altLang="en-US" sz="2000" smtClean="0">
                <a:sym typeface="Symbol" pitchFamily="18" charset="2"/>
              </a:rPr>
              <a:t></a:t>
            </a:r>
            <a:r>
              <a:rPr lang="en-US" altLang="en-US" sz="2000" smtClean="0"/>
              <a:t> B</a:t>
            </a:r>
            <a:r>
              <a:rPr lang="en-US" altLang="en-US" sz="2000" baseline="-25000" smtClean="0"/>
              <a:t>1,1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</a:t>
            </a:r>
            <a:r>
              <a:rPr lang="en-US" altLang="en-US" sz="2000" smtClean="0"/>
              <a:t> (</a:t>
            </a:r>
            <a:r>
              <a:rPr lang="en-US" altLang="en-US" sz="2000" smtClean="0">
                <a:sym typeface="Symbol" pitchFamily="18" charset="2"/>
              </a:rPr>
              <a:t></a:t>
            </a:r>
            <a:r>
              <a:rPr lang="en-US" altLang="en-US" sz="2000" smtClean="0"/>
              <a:t>P</a:t>
            </a:r>
            <a:r>
              <a:rPr lang="en-US" altLang="en-US" sz="2000" baseline="-25000" smtClean="0"/>
              <a:t>2,1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</a:t>
            </a:r>
            <a:r>
              <a:rPr lang="en-US" altLang="en-US" sz="2000" smtClean="0"/>
              <a:t> B</a:t>
            </a:r>
            <a:r>
              <a:rPr lang="en-US" altLang="en-US" sz="2000" baseline="-25000" smtClean="0"/>
              <a:t>1,1</a:t>
            </a:r>
            <a:r>
              <a:rPr lang="en-US" altLang="en-US" sz="2000" smtClean="0"/>
              <a:t>)</a:t>
            </a:r>
            <a:endParaRPr lang="en-US" altLang="en-US" sz="24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5. KB is the conjunction of all of its sentences (all are true),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	so write each clause (disjunct) as a sentence in KB: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     KB =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2000" b="1" smtClean="0"/>
              <a:t>…</a:t>
            </a:r>
          </a:p>
          <a:p>
            <a:pPr marL="838200" lvl="1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(</a:t>
            </a:r>
            <a:r>
              <a:rPr lang="en-US" altLang="en-US" sz="2000" smtClean="0">
                <a:sym typeface="Symbol" pitchFamily="18" charset="2"/>
              </a:rPr>
              <a:t></a:t>
            </a:r>
            <a:r>
              <a:rPr lang="en-US" altLang="en-US" sz="2000" smtClean="0"/>
              <a:t>B</a:t>
            </a:r>
            <a:r>
              <a:rPr lang="en-US" altLang="en-US" sz="2000" baseline="-25000" smtClean="0"/>
              <a:t>1,1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</a:t>
            </a:r>
            <a:r>
              <a:rPr lang="en-US" altLang="en-US" sz="2000" smtClean="0"/>
              <a:t> P</a:t>
            </a:r>
            <a:r>
              <a:rPr lang="en-US" altLang="en-US" sz="2000" baseline="-25000" smtClean="0"/>
              <a:t>1,2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</a:t>
            </a:r>
            <a:r>
              <a:rPr lang="en-US" altLang="en-US" sz="2000" smtClean="0"/>
              <a:t> P</a:t>
            </a:r>
            <a:r>
              <a:rPr lang="en-US" altLang="en-US" sz="2000" baseline="-25000" smtClean="0"/>
              <a:t>2,1</a:t>
            </a:r>
            <a:r>
              <a:rPr lang="en-US" altLang="en-US" sz="2000" smtClean="0"/>
              <a:t>) </a:t>
            </a:r>
            <a:endParaRPr lang="en-US" altLang="en-US" sz="2000" smtClean="0">
              <a:sym typeface="Symbol" pitchFamily="18" charset="2"/>
            </a:endParaRPr>
          </a:p>
          <a:p>
            <a:pPr marL="838200" lvl="1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(</a:t>
            </a:r>
            <a:r>
              <a:rPr lang="en-US" altLang="en-US" sz="2000" smtClean="0">
                <a:sym typeface="Symbol" pitchFamily="18" charset="2"/>
              </a:rPr>
              <a:t></a:t>
            </a:r>
            <a:r>
              <a:rPr lang="en-US" altLang="en-US" sz="2000" smtClean="0"/>
              <a:t>P</a:t>
            </a:r>
            <a:r>
              <a:rPr lang="en-US" altLang="en-US" sz="2000" baseline="-25000" smtClean="0"/>
              <a:t>1,2 </a:t>
            </a:r>
            <a:r>
              <a:rPr lang="en-US" altLang="en-US" sz="2000" smtClean="0">
                <a:sym typeface="Symbol" pitchFamily="18" charset="2"/>
              </a:rPr>
              <a:t></a:t>
            </a:r>
            <a:r>
              <a:rPr lang="en-US" altLang="en-US" sz="2000" smtClean="0"/>
              <a:t> B</a:t>
            </a:r>
            <a:r>
              <a:rPr lang="en-US" altLang="en-US" sz="2000" baseline="-25000" smtClean="0"/>
              <a:t>1,1</a:t>
            </a:r>
            <a:r>
              <a:rPr lang="en-US" altLang="en-US" sz="2000" smtClean="0"/>
              <a:t>) </a:t>
            </a:r>
            <a:endParaRPr lang="en-US" altLang="en-US" sz="2000" smtClean="0">
              <a:sym typeface="Symbol" pitchFamily="18" charset="2"/>
            </a:endParaRPr>
          </a:p>
          <a:p>
            <a:pPr marL="838200" lvl="1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(</a:t>
            </a:r>
            <a:r>
              <a:rPr lang="en-US" altLang="en-US" sz="2000" smtClean="0">
                <a:sym typeface="Symbol" pitchFamily="18" charset="2"/>
              </a:rPr>
              <a:t></a:t>
            </a:r>
            <a:r>
              <a:rPr lang="en-US" altLang="en-US" sz="2000" smtClean="0"/>
              <a:t>P</a:t>
            </a:r>
            <a:r>
              <a:rPr lang="en-US" altLang="en-US" sz="2000" baseline="-25000" smtClean="0"/>
              <a:t>2,1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</a:t>
            </a:r>
            <a:r>
              <a:rPr lang="en-US" altLang="en-US" sz="2000" smtClean="0"/>
              <a:t> B</a:t>
            </a:r>
            <a:r>
              <a:rPr lang="en-US" altLang="en-US" sz="2000" baseline="-25000" smtClean="0"/>
              <a:t>1,1</a:t>
            </a:r>
            <a:r>
              <a:rPr lang="en-US" altLang="en-US" sz="2000" smtClean="0"/>
              <a:t>)</a:t>
            </a:r>
          </a:p>
          <a:p>
            <a:pPr marL="838200" lvl="1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…</a:t>
            </a:r>
          </a:p>
          <a:p>
            <a:pPr marL="838200" lvl="1" indent="-381000" eaLnBrk="1" hangingPunct="1">
              <a:lnSpc>
                <a:spcPct val="80000"/>
              </a:lnSpc>
              <a:buFontTx/>
              <a:buNone/>
            </a:pPr>
            <a:endParaRPr lang="en-US" altLang="en-US" sz="2000" b="1" smtClean="0"/>
          </a:p>
        </p:txBody>
      </p:sp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4724400" y="4435475"/>
            <a:ext cx="419100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38200" indent="-381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u="sng" dirty="0" smtClean="0">
                <a:solidFill>
                  <a:srgbClr val="FF0000"/>
                </a:solidFill>
              </a:rPr>
              <a:t>Often, Won’t Write “</a:t>
            </a:r>
            <a:r>
              <a:rPr lang="en-US" altLang="en-US" sz="2400" u="sng" dirty="0" smtClean="0">
                <a:solidFill>
                  <a:srgbClr val="FF0000"/>
                </a:solidFill>
                <a:sym typeface="Symbol" pitchFamily="18" charset="2"/>
              </a:rPr>
              <a:t>” or “”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  <a:sym typeface="Symbol" pitchFamily="18" charset="2"/>
              </a:rPr>
              <a:t>(we know they are there)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000" dirty="0" smtClean="0">
                <a:latin typeface="+mn-lt"/>
              </a:rPr>
              <a:t>(</a:t>
            </a:r>
            <a:r>
              <a:rPr lang="en-US" altLang="en-US" sz="2000" dirty="0" smtClean="0">
                <a:latin typeface="+mn-lt"/>
                <a:sym typeface="Symbol" pitchFamily="18" charset="2"/>
              </a:rPr>
              <a:t></a:t>
            </a:r>
            <a:r>
              <a:rPr lang="en-US" altLang="en-US" sz="2000" dirty="0" smtClean="0">
                <a:latin typeface="+mn-lt"/>
              </a:rPr>
              <a:t>B</a:t>
            </a:r>
            <a:r>
              <a:rPr lang="en-US" altLang="en-US" sz="2000" baseline="-25000" dirty="0" smtClean="0">
                <a:latin typeface="+mn-lt"/>
              </a:rPr>
              <a:t>1,1   </a:t>
            </a:r>
            <a:r>
              <a:rPr lang="en-US" altLang="en-US" sz="2000" dirty="0" smtClean="0">
                <a:latin typeface="+mn-lt"/>
              </a:rPr>
              <a:t>  P</a:t>
            </a:r>
            <a:r>
              <a:rPr lang="en-US" altLang="en-US" sz="2000" baseline="-25000" dirty="0" smtClean="0">
                <a:latin typeface="+mn-lt"/>
              </a:rPr>
              <a:t>1,2</a:t>
            </a:r>
            <a:r>
              <a:rPr lang="en-US" altLang="en-US" sz="2000" dirty="0" smtClean="0">
                <a:latin typeface="+mn-lt"/>
              </a:rPr>
              <a:t> </a:t>
            </a:r>
            <a:r>
              <a:rPr lang="en-US" altLang="en-US" sz="2000" dirty="0" smtClean="0">
                <a:latin typeface="+mn-lt"/>
                <a:sym typeface="Symbol" pitchFamily="18" charset="2"/>
              </a:rPr>
              <a:t>  </a:t>
            </a:r>
            <a:r>
              <a:rPr lang="en-US" altLang="en-US" sz="2000" dirty="0" smtClean="0">
                <a:latin typeface="+mn-lt"/>
              </a:rPr>
              <a:t> P</a:t>
            </a:r>
            <a:r>
              <a:rPr lang="en-US" altLang="en-US" sz="2000" baseline="-25000" dirty="0" smtClean="0">
                <a:latin typeface="+mn-lt"/>
              </a:rPr>
              <a:t>2,1</a:t>
            </a:r>
            <a:r>
              <a:rPr lang="en-US" altLang="en-US" sz="2000" dirty="0" smtClean="0">
                <a:latin typeface="+mn-lt"/>
              </a:rPr>
              <a:t>) </a:t>
            </a:r>
            <a:endParaRPr lang="en-US" altLang="en-US" sz="2000" dirty="0" smtClean="0">
              <a:latin typeface="+mn-lt"/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000" dirty="0" smtClean="0">
                <a:latin typeface="+mn-lt"/>
              </a:rPr>
              <a:t>(</a:t>
            </a:r>
            <a:r>
              <a:rPr lang="en-US" altLang="en-US" sz="2000" dirty="0" smtClean="0">
                <a:latin typeface="+mn-lt"/>
                <a:sym typeface="Symbol" pitchFamily="18" charset="2"/>
              </a:rPr>
              <a:t></a:t>
            </a:r>
            <a:r>
              <a:rPr lang="en-US" altLang="en-US" sz="2000" dirty="0" smtClean="0">
                <a:latin typeface="+mn-lt"/>
              </a:rPr>
              <a:t>P</a:t>
            </a:r>
            <a:r>
              <a:rPr lang="en-US" altLang="en-US" sz="2000" baseline="-25000" dirty="0" smtClean="0">
                <a:latin typeface="+mn-lt"/>
              </a:rPr>
              <a:t>1,2   </a:t>
            </a:r>
            <a:r>
              <a:rPr lang="en-US" altLang="en-US" sz="2000" dirty="0" smtClean="0">
                <a:latin typeface="+mn-lt"/>
              </a:rPr>
              <a:t> B</a:t>
            </a:r>
            <a:r>
              <a:rPr lang="en-US" altLang="en-US" sz="2000" baseline="-25000" dirty="0" smtClean="0">
                <a:latin typeface="+mn-lt"/>
              </a:rPr>
              <a:t>1,1</a:t>
            </a:r>
            <a:r>
              <a:rPr lang="en-US" altLang="en-US" sz="2000" dirty="0" smtClean="0">
                <a:latin typeface="+mn-lt"/>
              </a:rPr>
              <a:t>) </a:t>
            </a:r>
            <a:endParaRPr lang="en-US" altLang="en-US" sz="2000" dirty="0" smtClean="0">
              <a:latin typeface="+mn-lt"/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000" dirty="0" smtClean="0">
                <a:latin typeface="+mn-lt"/>
              </a:rPr>
              <a:t>(</a:t>
            </a:r>
            <a:r>
              <a:rPr lang="en-US" altLang="en-US" sz="2000" dirty="0" smtClean="0">
                <a:latin typeface="+mn-lt"/>
                <a:sym typeface="Symbol" pitchFamily="18" charset="2"/>
              </a:rPr>
              <a:t></a:t>
            </a:r>
            <a:r>
              <a:rPr lang="en-US" altLang="en-US" sz="2000" dirty="0" smtClean="0">
                <a:latin typeface="+mn-lt"/>
              </a:rPr>
              <a:t>P</a:t>
            </a:r>
            <a:r>
              <a:rPr lang="en-US" altLang="en-US" sz="2000" baseline="-25000" dirty="0" smtClean="0">
                <a:latin typeface="+mn-lt"/>
              </a:rPr>
              <a:t>2,1</a:t>
            </a:r>
            <a:r>
              <a:rPr lang="en-US" altLang="en-US" sz="2000" dirty="0" smtClean="0">
                <a:latin typeface="+mn-lt"/>
              </a:rPr>
              <a:t>   B</a:t>
            </a:r>
            <a:r>
              <a:rPr lang="en-US" altLang="en-US" sz="2000" baseline="-25000" dirty="0" smtClean="0">
                <a:latin typeface="+mn-lt"/>
              </a:rPr>
              <a:t>1,1</a:t>
            </a:r>
            <a:r>
              <a:rPr lang="en-US" altLang="en-US" sz="2000" dirty="0" smtClean="0">
                <a:latin typeface="+mn-lt"/>
              </a:rPr>
              <a:t>)</a:t>
            </a:r>
          </a:p>
        </p:txBody>
      </p:sp>
      <p:grpSp>
        <p:nvGrpSpPr>
          <p:cNvPr id="17413" name="Group 1"/>
          <p:cNvGrpSpPr>
            <a:grpSpLocks/>
          </p:cNvGrpSpPr>
          <p:nvPr/>
        </p:nvGrpSpPr>
        <p:grpSpPr bwMode="auto">
          <a:xfrm>
            <a:off x="3276600" y="5367338"/>
            <a:ext cx="1447800" cy="1101725"/>
            <a:chOff x="3276600" y="4340225"/>
            <a:chExt cx="1447800" cy="84455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3276600" y="4340225"/>
              <a:ext cx="14478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276600" y="4553188"/>
              <a:ext cx="14478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276600" y="4800225"/>
              <a:ext cx="14478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7" name="TextBox 6"/>
            <p:cNvSpPr txBox="1">
              <a:spLocks noChangeArrowheads="1"/>
            </p:cNvSpPr>
            <p:nvPr/>
          </p:nvSpPr>
          <p:spPr bwMode="auto">
            <a:xfrm>
              <a:off x="3505200" y="4814888"/>
              <a:ext cx="9906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(same)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Inference by Resolution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r>
              <a:rPr lang="en-US" altLang="en-US" dirty="0" smtClean="0"/>
              <a:t>KB is represented in CNF</a:t>
            </a:r>
          </a:p>
          <a:p>
            <a:pPr lvl="1"/>
            <a:r>
              <a:rPr lang="en-US" altLang="en-US" sz="2400" dirty="0" smtClean="0"/>
              <a:t>KB = AND of all the sentences in KB</a:t>
            </a:r>
          </a:p>
          <a:p>
            <a:pPr lvl="1"/>
            <a:r>
              <a:rPr lang="en-US" altLang="en-US" sz="2400" dirty="0" smtClean="0"/>
              <a:t>KB sentence = clause = OR of literals</a:t>
            </a:r>
          </a:p>
          <a:p>
            <a:pPr lvl="1"/>
            <a:r>
              <a:rPr lang="en-US" altLang="en-US" sz="2400" dirty="0" smtClean="0"/>
              <a:t>Literal = propositional symbol or its negation</a:t>
            </a:r>
          </a:p>
          <a:p>
            <a:pPr lvl="1"/>
            <a:endParaRPr lang="en-US" altLang="en-US" sz="2400" dirty="0" smtClean="0"/>
          </a:p>
          <a:p>
            <a:r>
              <a:rPr lang="en-US" altLang="en-US" sz="2800" dirty="0" smtClean="0"/>
              <a:t>Find two clauses in KB, one of which contains a literal and the other its negation</a:t>
            </a:r>
          </a:p>
          <a:p>
            <a:r>
              <a:rPr lang="en-US" altLang="en-US" sz="2800" dirty="0" smtClean="0"/>
              <a:t>Cancel the literal and its negation</a:t>
            </a:r>
          </a:p>
          <a:p>
            <a:r>
              <a:rPr lang="en-US" altLang="en-US" sz="2800" dirty="0" smtClean="0"/>
              <a:t>Bundle everything else into a new clause</a:t>
            </a:r>
          </a:p>
          <a:p>
            <a:r>
              <a:rPr lang="en-US" altLang="en-US" sz="2800" dirty="0" smtClean="0"/>
              <a:t>Add the new clause to KB</a:t>
            </a:r>
          </a:p>
        </p:txBody>
      </p:sp>
    </p:spTree>
    <p:extLst>
      <p:ext uri="{BB962C8B-B14F-4D97-AF65-F5344CB8AC3E}">
        <p14:creationId xmlns:p14="http://schemas.microsoft.com/office/powerpoint/2010/main" val="26969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Resolution = Efficient Implication</a:t>
            </a:r>
          </a:p>
        </p:txBody>
      </p:sp>
      <p:grpSp>
        <p:nvGrpSpPr>
          <p:cNvPr id="19459" name="Group 1"/>
          <p:cNvGrpSpPr>
            <a:grpSpLocks/>
          </p:cNvGrpSpPr>
          <p:nvPr/>
        </p:nvGrpSpPr>
        <p:grpSpPr bwMode="auto">
          <a:xfrm>
            <a:off x="609600" y="3962400"/>
            <a:ext cx="8077200" cy="1754188"/>
            <a:chOff x="609600" y="1828800"/>
            <a:chExt cx="8077200" cy="1754188"/>
          </a:xfrm>
        </p:grpSpPr>
        <p:sp>
          <p:nvSpPr>
            <p:cNvPr id="19465" name="TextBox 4"/>
            <p:cNvSpPr txBox="1">
              <a:spLocks noChangeArrowheads="1"/>
            </p:cNvSpPr>
            <p:nvPr/>
          </p:nvSpPr>
          <p:spPr bwMode="auto">
            <a:xfrm>
              <a:off x="609600" y="1828800"/>
              <a:ext cx="312420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cs typeface="Arial" charset="0"/>
                </a:rPr>
                <a:t>(OR    A  B  C  D)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cs typeface="Arial" charset="0"/>
                </a:rPr>
                <a:t>(OR  ¬A  E  F  G)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cs typeface="Arial" charset="0"/>
                </a:rPr>
                <a:t>-----------------------------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cs typeface="Arial" charset="0"/>
                </a:rPr>
                <a:t>(OR  B  C  D  E  F  G)</a:t>
              </a:r>
            </a:p>
          </p:txBody>
        </p:sp>
        <p:sp>
          <p:nvSpPr>
            <p:cNvPr id="19466" name="TextBox 6"/>
            <p:cNvSpPr txBox="1">
              <a:spLocks noChangeArrowheads="1"/>
            </p:cNvSpPr>
            <p:nvPr/>
          </p:nvSpPr>
          <p:spPr bwMode="auto">
            <a:xfrm>
              <a:off x="4419600" y="1828800"/>
              <a:ext cx="4267200" cy="175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cs typeface="Arial" charset="0"/>
                </a:rPr>
                <a:t>(NOT (OR  B  C  D))  =&gt;  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cs typeface="Arial" charset="0"/>
                </a:rPr>
                <a:t>A  =&gt;  (OR  E  F  G)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cs typeface="Arial" charset="0"/>
                </a:rPr>
                <a:t>----------------------------------------------------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cs typeface="Arial" charset="0"/>
                </a:rPr>
                <a:t>(NOT (OR  B  C  D))  =&gt; (OR  E  F  G)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cs typeface="Arial" charset="0"/>
                </a:rPr>
                <a:t>----------------------------------------------------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cs typeface="Arial" charset="0"/>
                </a:rPr>
                <a:t>(OR  B  C  D  E  F  G)</a:t>
              </a:r>
            </a:p>
          </p:txBody>
        </p:sp>
        <p:sp>
          <p:nvSpPr>
            <p:cNvPr id="19467" name="TextBox 10"/>
            <p:cNvSpPr txBox="1">
              <a:spLocks noChangeArrowheads="1"/>
            </p:cNvSpPr>
            <p:nvPr/>
          </p:nvSpPr>
          <p:spPr bwMode="auto">
            <a:xfrm>
              <a:off x="2895600" y="1828800"/>
              <a:ext cx="1371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cs typeface="Arial" charset="0"/>
                </a:rPr>
                <a:t>-&gt;Same -&gt;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cs typeface="Arial" charset="0"/>
                </a:rPr>
                <a:t>-&gt;Same -&gt;</a:t>
              </a:r>
            </a:p>
          </p:txBody>
        </p:sp>
      </p:grp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609600" y="1752600"/>
            <a:ext cx="8077200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dirty="0"/>
              <a:t>Recall that (A =&gt; B) = ( (NOT A) OR B)</a:t>
            </a:r>
          </a:p>
          <a:p>
            <a:pPr eaLnBrk="1" hangingPunct="1"/>
            <a:r>
              <a:rPr lang="en-US" altLang="en-US" dirty="0"/>
              <a:t>and so:</a:t>
            </a:r>
          </a:p>
          <a:p>
            <a:pPr eaLnBrk="1" hangingPunct="1"/>
            <a:r>
              <a:rPr lang="en-US" altLang="en-US" dirty="0"/>
              <a:t>	            (Y OR X) = ( (NOT X) =&gt; Y)</a:t>
            </a:r>
          </a:p>
          <a:p>
            <a:pPr eaLnBrk="1" hangingPunct="1"/>
            <a:r>
              <a:rPr lang="en-US" altLang="en-US" dirty="0"/>
              <a:t>	( (NOT Y) OR Z) = (Y =&gt; Z)</a:t>
            </a:r>
          </a:p>
          <a:p>
            <a:pPr eaLnBrk="1" hangingPunct="1"/>
            <a:r>
              <a:rPr lang="en-US" altLang="en-US" dirty="0"/>
              <a:t>which yields:</a:t>
            </a:r>
          </a:p>
          <a:p>
            <a:pPr eaLnBrk="1" hangingPunct="1"/>
            <a:r>
              <a:rPr lang="en-US" altLang="en-US" dirty="0"/>
              <a:t>	( (Y OR X) AND ( (NOT Y) OR Z) ) </a:t>
            </a:r>
            <a:r>
              <a:rPr lang="en-US" altLang="en-US" dirty="0" smtClean="0"/>
              <a:t>|= </a:t>
            </a:r>
            <a:r>
              <a:rPr lang="en-US" altLang="en-US" dirty="0"/>
              <a:t>( (NOT X) =&gt; Z) = (X OR Z)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6400" y="2286000"/>
            <a:ext cx="9906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81100" y="3941763"/>
            <a:ext cx="4191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304800" y="5867400"/>
            <a:ext cx="85344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Recall: All clauses in KB are conjoined by an implicit AND (= CNF representation).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48000" y="4953000"/>
            <a:ext cx="1371600" cy="533400"/>
          </a:xfrm>
          <a:prstGeom prst="straightConnector1">
            <a:avLst/>
          </a:prstGeom>
          <a:ln w="952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Resolution Examples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458200" cy="609600"/>
          </a:xfrm>
        </p:spPr>
        <p:txBody>
          <a:bodyPr/>
          <a:lstStyle/>
          <a:p>
            <a:pPr lvl="4" eaLnBrk="1" hangingPunct="1">
              <a:lnSpc>
                <a:spcPct val="80000"/>
              </a:lnSpc>
              <a:buFontTx/>
              <a:buNone/>
            </a:pPr>
            <a:endParaRPr lang="en-US" alt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Resolution:</a:t>
            </a:r>
            <a:r>
              <a:rPr lang="en-US" altLang="en-US" sz="2000" smtClean="0"/>
              <a:t> inference rule for CNF: </a:t>
            </a:r>
            <a:r>
              <a:rPr lang="en-US" altLang="en-US" sz="2000" smtClean="0">
                <a:solidFill>
                  <a:srgbClr val="FF0000"/>
                </a:solidFill>
              </a:rPr>
              <a:t>sound and complete! </a:t>
            </a:r>
            <a:r>
              <a:rPr lang="en-US" altLang="en-US" sz="2800" smtClean="0">
                <a:solidFill>
                  <a:srgbClr val="FF0000"/>
                </a:solidFill>
              </a:rPr>
              <a:t>*</a:t>
            </a:r>
          </a:p>
        </p:txBody>
      </p:sp>
      <p:graphicFrame>
        <p:nvGraphicFramePr>
          <p:cNvPr id="20484" name="Object 8"/>
          <p:cNvGraphicFramePr>
            <a:graphicFrameLocks noChangeAspect="1"/>
          </p:cNvGraphicFramePr>
          <p:nvPr/>
        </p:nvGraphicFramePr>
        <p:xfrm>
          <a:off x="228600" y="1447800"/>
          <a:ext cx="22098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3" name="Equation" r:id="rId4" imgW="1447800" imgH="939800" progId="Equation.DSMT4">
                  <p:embed/>
                </p:oleObj>
              </mc:Choice>
              <mc:Fallback>
                <p:oleObj name="Equation" r:id="rId4" imgW="1447800" imgH="939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2209800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2717800" y="1752600"/>
            <a:ext cx="606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“If A or B or C is true, but not A, then B or C must be true.”</a:t>
            </a:r>
          </a:p>
        </p:txBody>
      </p:sp>
      <p:graphicFrame>
        <p:nvGraphicFramePr>
          <p:cNvPr id="20486" name="Object 10"/>
          <p:cNvGraphicFramePr>
            <a:graphicFrameLocks noChangeAspect="1"/>
          </p:cNvGraphicFramePr>
          <p:nvPr/>
        </p:nvGraphicFramePr>
        <p:xfrm>
          <a:off x="228600" y="3200400"/>
          <a:ext cx="1981200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4" name="Equation" r:id="rId6" imgW="1320227" imgH="939392" progId="Equation.DSMT4">
                  <p:embed/>
                </p:oleObj>
              </mc:Choice>
              <mc:Fallback>
                <p:oleObj name="Equation" r:id="rId6" imgW="1320227" imgH="93939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00400"/>
                        <a:ext cx="1981200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11"/>
          <p:cNvSpPr txBox="1">
            <a:spLocks noChangeArrowheads="1"/>
          </p:cNvSpPr>
          <p:nvPr/>
        </p:nvSpPr>
        <p:spPr bwMode="auto">
          <a:xfrm>
            <a:off x="2717800" y="3206750"/>
            <a:ext cx="58864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“If A is false then B or C must be true, or if A is true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then D or E must be true, hence since A is either true 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false, B or C or D or E must be true.” </a:t>
            </a:r>
          </a:p>
        </p:txBody>
      </p:sp>
      <p:graphicFrame>
        <p:nvGraphicFramePr>
          <p:cNvPr id="20488" name="Object 12"/>
          <p:cNvGraphicFramePr>
            <a:graphicFrameLocks noChangeAspect="1"/>
          </p:cNvGraphicFramePr>
          <p:nvPr/>
        </p:nvGraphicFramePr>
        <p:xfrm>
          <a:off x="228600" y="4953000"/>
          <a:ext cx="152400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5" name="Equation" r:id="rId8" imgW="965200" imgH="939800" progId="Equation.DSMT4">
                  <p:embed/>
                </p:oleObj>
              </mc:Choice>
              <mc:Fallback>
                <p:oleObj name="Equation" r:id="rId8" imgW="965200" imgH="93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953000"/>
                        <a:ext cx="1524000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Text Box 14"/>
          <p:cNvSpPr txBox="1">
            <a:spLocks noChangeArrowheads="1"/>
          </p:cNvSpPr>
          <p:nvPr/>
        </p:nvSpPr>
        <p:spPr bwMode="auto">
          <a:xfrm>
            <a:off x="2717800" y="6072188"/>
            <a:ext cx="1762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Simplification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is done always.</a:t>
            </a:r>
          </a:p>
        </p:txBody>
      </p:sp>
      <p:sp>
        <p:nvSpPr>
          <p:cNvPr id="20490" name="Line 15"/>
          <p:cNvSpPr>
            <a:spLocks noChangeShapeType="1"/>
          </p:cNvSpPr>
          <p:nvPr/>
        </p:nvSpPr>
        <p:spPr bwMode="auto">
          <a:xfrm flipH="1">
            <a:off x="1828800" y="6205538"/>
            <a:ext cx="88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Box 10"/>
          <p:cNvSpPr txBox="1">
            <a:spLocks noChangeArrowheads="1"/>
          </p:cNvSpPr>
          <p:nvPr/>
        </p:nvSpPr>
        <p:spPr bwMode="auto">
          <a:xfrm>
            <a:off x="5091113" y="4518025"/>
            <a:ext cx="3886200" cy="20605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*</a:t>
            </a:r>
            <a:r>
              <a:rPr lang="en-US" altLang="en-US" sz="1800">
                <a:solidFill>
                  <a:srgbClr val="FF0000"/>
                </a:solidFill>
              </a:rPr>
              <a:t> Resolution is “refutation complete”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in that it can prove the truth of any entailed sentence by refutation.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* You can start two resolution proofs in parallel, one for the sentence and one for its negation, and see which branch returns a correct proof.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2714625" y="4800600"/>
            <a:ext cx="23479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“If A or B is true,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not A or B is true, then B must be true.”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30363"/>
          </a:xfrm>
        </p:spPr>
        <p:txBody>
          <a:bodyPr/>
          <a:lstStyle/>
          <a:p>
            <a:r>
              <a:rPr lang="en-US" altLang="en-US" smtClean="0"/>
              <a:t>Only Resolve </a:t>
            </a:r>
            <a:r>
              <a:rPr lang="en-US" altLang="en-US" u="sng" smtClean="0"/>
              <a:t>ONE</a:t>
            </a:r>
            <a:r>
              <a:rPr lang="en-US" altLang="en-US" smtClean="0"/>
              <a:t> Literal Pair!</a:t>
            </a:r>
            <a:br>
              <a:rPr lang="en-US" altLang="en-US" smtClean="0"/>
            </a:br>
            <a:r>
              <a:rPr lang="en-US" altLang="en-US" sz="3200" smtClean="0"/>
              <a:t>If more than one pair, result always = TRUE.</a:t>
            </a:r>
            <a:br>
              <a:rPr lang="en-US" altLang="en-US" sz="3200" smtClean="0"/>
            </a:br>
            <a:r>
              <a:rPr lang="en-US" altLang="en-US" sz="3200" b="1" u="sng" smtClean="0"/>
              <a:t>Useless!!</a:t>
            </a:r>
            <a:r>
              <a:rPr lang="en-US" altLang="en-US" sz="3200" smtClean="0"/>
              <a:t> Always simplifies to TRUE!!</a:t>
            </a:r>
            <a:endParaRPr lang="en-US" altLang="en-US" u="sng" smtClean="0"/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609600" y="1828800"/>
            <a:ext cx="3124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cs typeface="Arial" charset="0"/>
              </a:rPr>
              <a:t>No!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Arial" charset="0"/>
              </a:rPr>
              <a:t>(OR    A    B    C    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Arial" charset="0"/>
              </a:rPr>
              <a:t>(OR  ¬A  ¬B    F    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Arial" charset="0"/>
              </a:rPr>
              <a:t>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Arial" charset="0"/>
              </a:rPr>
              <a:t>(OR  C  D  F  G)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cs typeface="Arial" charset="0"/>
              </a:rPr>
              <a:t>No</a:t>
            </a:r>
            <a:r>
              <a:rPr lang="en-US" altLang="en-US" sz="2400" b="1" dirty="0">
                <a:solidFill>
                  <a:srgbClr val="FF0000"/>
                </a:solidFill>
                <a:cs typeface="Arial" charset="0"/>
              </a:rPr>
              <a:t>!  This is wrong</a:t>
            </a:r>
            <a:r>
              <a:rPr lang="en-US" altLang="en-US" sz="2400" b="1" dirty="0" smtClean="0">
                <a:solidFill>
                  <a:srgbClr val="FF0000"/>
                </a:solidFill>
                <a:cs typeface="Arial" charset="0"/>
              </a:rPr>
              <a:t>!</a:t>
            </a:r>
            <a:endParaRPr lang="en-US" altLang="en-US" sz="24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19200" y="4572000"/>
            <a:ext cx="381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00200" y="2171700"/>
            <a:ext cx="381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609600" y="4191000"/>
            <a:ext cx="3124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B050"/>
                </a:solidFill>
                <a:cs typeface="Arial" charset="0"/>
              </a:rPr>
              <a:t>Yes! (but = TRUE)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Arial" charset="0"/>
              </a:rPr>
              <a:t>(OR    A    B    C    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Arial" charset="0"/>
              </a:rPr>
              <a:t>(OR  ¬A  ¬B    F    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Arial" charset="0"/>
              </a:rPr>
              <a:t>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Arial" charset="0"/>
              </a:rPr>
              <a:t>(OR   B ¬B C  D  F  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B050"/>
                </a:solidFill>
                <a:cs typeface="Arial" charset="0"/>
              </a:rPr>
              <a:t>Yes! (but = TRUE)</a:t>
            </a:r>
          </a:p>
        </p:txBody>
      </p:sp>
      <p:sp>
        <p:nvSpPr>
          <p:cNvPr id="11" name="Oval 10"/>
          <p:cNvSpPr/>
          <p:nvPr/>
        </p:nvSpPr>
        <p:spPr>
          <a:xfrm>
            <a:off x="1219200" y="2171700"/>
            <a:ext cx="381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2" name="TextBox 4"/>
          <p:cNvSpPr txBox="1">
            <a:spLocks noChangeArrowheads="1"/>
          </p:cNvSpPr>
          <p:nvPr/>
        </p:nvSpPr>
        <p:spPr bwMode="auto">
          <a:xfrm>
            <a:off x="5029200" y="1981200"/>
            <a:ext cx="3124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cs typeface="Arial" charset="0"/>
              </a:rPr>
              <a:t>No!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Arial" charset="0"/>
              </a:rPr>
              <a:t>(OR    A    B    C    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Arial" charset="0"/>
              </a:rPr>
              <a:t>(OR  ¬A  ¬B  ¬C 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Arial" charset="0"/>
              </a:rPr>
              <a:t>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Arial" charset="0"/>
              </a:rPr>
              <a:t>(OR  D)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cs typeface="Arial" charset="0"/>
              </a:rPr>
              <a:t>No</a:t>
            </a:r>
            <a:r>
              <a:rPr lang="en-US" altLang="en-US" sz="2400" b="1" dirty="0">
                <a:solidFill>
                  <a:srgbClr val="FF0000"/>
                </a:solidFill>
                <a:cs typeface="Arial" charset="0"/>
              </a:rPr>
              <a:t>!  This is wrong</a:t>
            </a:r>
            <a:r>
              <a:rPr lang="en-US" altLang="en-US" sz="2400" b="1" dirty="0" smtClean="0">
                <a:solidFill>
                  <a:srgbClr val="FF0000"/>
                </a:solidFill>
                <a:cs typeface="Arial" charset="0"/>
              </a:rPr>
              <a:t>!</a:t>
            </a:r>
            <a:endParaRPr lang="en-US" altLang="en-US" sz="24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22925" y="2330450"/>
            <a:ext cx="381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03925" y="2311400"/>
            <a:ext cx="381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72238" y="2330450"/>
            <a:ext cx="381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6" name="TextBox 4"/>
          <p:cNvSpPr txBox="1">
            <a:spLocks noChangeArrowheads="1"/>
          </p:cNvSpPr>
          <p:nvPr/>
        </p:nvSpPr>
        <p:spPr bwMode="auto">
          <a:xfrm>
            <a:off x="5029200" y="4287838"/>
            <a:ext cx="31242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B050"/>
                </a:solidFill>
                <a:cs typeface="Arial" charset="0"/>
              </a:rPr>
              <a:t>Yes! (but = TRUE)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Arial" charset="0"/>
              </a:rPr>
              <a:t>(OR    A    B    C    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Arial" charset="0"/>
              </a:rPr>
              <a:t>(OR  ¬A  ¬B  ¬C  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Arial" charset="0"/>
              </a:rPr>
              <a:t>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Arial" charset="0"/>
              </a:rPr>
              <a:t>(OR   A ¬A B ¬B  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B050"/>
                </a:solidFill>
                <a:cs typeface="Arial" charset="0"/>
              </a:rPr>
              <a:t>Yes! (but = TRUE)</a:t>
            </a:r>
          </a:p>
        </p:txBody>
      </p:sp>
      <p:sp>
        <p:nvSpPr>
          <p:cNvPr id="17" name="Oval 16"/>
          <p:cNvSpPr/>
          <p:nvPr/>
        </p:nvSpPr>
        <p:spPr>
          <a:xfrm>
            <a:off x="6451600" y="4648200"/>
            <a:ext cx="381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6129338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(Resolution theorem provers routinely pre-scan the two clauses for two complementary literals, and if they are found won’t resolve those clauses.)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9"/>
          <p:cNvSpPr txBox="1">
            <a:spLocks noChangeArrowheads="1"/>
          </p:cNvSpPr>
          <p:nvPr/>
        </p:nvSpPr>
        <p:spPr bwMode="auto">
          <a:xfrm>
            <a:off x="914400" y="1905000"/>
            <a:ext cx="8101449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The resolution algorithm tries to prove: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Generate all new sentences from KB and the (negated) query.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One of two things can happen: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/>
              <a:t>We find                         which is unsatisfiable. I.e</a:t>
            </a:r>
            <a:r>
              <a:rPr lang="en-US" altLang="en-US" sz="1800" dirty="0" smtClean="0"/>
              <a:t>.* </a:t>
            </a:r>
            <a:r>
              <a:rPr lang="en-US" altLang="en-US" sz="1800" dirty="0"/>
              <a:t>we </a:t>
            </a:r>
            <a:r>
              <a:rPr lang="en-US" altLang="en-US" sz="1800" b="1" u="sng" dirty="0"/>
              <a:t>can</a:t>
            </a:r>
            <a:r>
              <a:rPr lang="en-US" altLang="en-US" sz="1800" dirty="0"/>
              <a:t> entail the query.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/>
              <a:t>We find no contradiction: there is a model that satisfies the sentence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                    (non-trivial) and hence we </a:t>
            </a:r>
            <a:r>
              <a:rPr lang="en-US" altLang="en-US" sz="1800" b="1" u="sng" dirty="0"/>
              <a:t>cannot</a:t>
            </a:r>
            <a:r>
              <a:rPr lang="en-US" altLang="en-US" sz="1800" dirty="0"/>
              <a:t> entail the query</a:t>
            </a:r>
            <a:r>
              <a:rPr lang="en-US" altLang="en-US" sz="1800" dirty="0" smtClean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* I.e. = </a:t>
            </a:r>
            <a:r>
              <a:rPr lang="en-US" altLang="en-US" sz="1800" i="1" dirty="0" smtClean="0"/>
              <a:t>id </a:t>
            </a:r>
            <a:r>
              <a:rPr lang="en-US" altLang="en-US" sz="1800" i="1" dirty="0" err="1" smtClean="0"/>
              <a:t>est</a:t>
            </a:r>
            <a:r>
              <a:rPr lang="en-US" altLang="en-US" sz="1800" dirty="0" smtClean="0"/>
              <a:t> = that is</a:t>
            </a:r>
            <a:endParaRPr lang="en-US" altLang="en-US" sz="1800" dirty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Resolution Algorithm</a:t>
            </a:r>
          </a:p>
        </p:txBody>
      </p:sp>
      <p:graphicFrame>
        <p:nvGraphicFramePr>
          <p:cNvPr id="22532" name="Object 5"/>
          <p:cNvGraphicFramePr>
            <a:graphicFrameLocks noChangeAspect="1"/>
          </p:cNvGraphicFramePr>
          <p:nvPr/>
        </p:nvGraphicFramePr>
        <p:xfrm>
          <a:off x="5410200" y="1752600"/>
          <a:ext cx="23622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5" name="Equation" r:id="rId4" imgW="1600200" imgH="482600" progId="Equation.DSMT4">
                  <p:embed/>
                </p:oleObj>
              </mc:Choice>
              <mc:Fallback>
                <p:oleObj name="Equation" r:id="rId4" imgW="16002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752600"/>
                        <a:ext cx="23622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11"/>
          <p:cNvGraphicFramePr>
            <a:graphicFrameLocks noChangeAspect="1"/>
          </p:cNvGraphicFramePr>
          <p:nvPr/>
        </p:nvGraphicFramePr>
        <p:xfrm>
          <a:off x="2514600" y="3581400"/>
          <a:ext cx="1143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6" name="Equation" r:id="rId6" imgW="532937" imgH="177646" progId="Equation.DSMT4">
                  <p:embed/>
                </p:oleObj>
              </mc:Choice>
              <mc:Fallback>
                <p:oleObj name="Equation" r:id="rId6" imgW="532937" imgH="17764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581400"/>
                        <a:ext cx="1143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12"/>
          <p:cNvGraphicFramePr>
            <a:graphicFrameLocks noChangeAspect="1"/>
          </p:cNvGraphicFramePr>
          <p:nvPr/>
        </p:nvGraphicFramePr>
        <p:xfrm>
          <a:off x="1371600" y="4419600"/>
          <a:ext cx="10128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7" name="Equation" r:id="rId8" imgW="685502" imgH="215806" progId="Equation.DSMT4">
                  <p:embed/>
                </p:oleObj>
              </mc:Choice>
              <mc:Fallback>
                <p:oleObj name="Equation" r:id="rId8" imgW="685502" imgH="215806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19600"/>
                        <a:ext cx="10128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Resolution example</a:t>
            </a:r>
            <a:br>
              <a:rPr lang="en-US" altLang="en-US" dirty="0" smtClean="0"/>
            </a:br>
            <a:r>
              <a:rPr lang="en-US" altLang="en-US" sz="2800" dirty="0" smtClean="0"/>
              <a:t>Stated in English</a:t>
            </a:r>
            <a:endParaRPr lang="en-US" alt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“Laws of Physics” in the </a:t>
            </a:r>
            <a:r>
              <a:rPr lang="en-US" altLang="en-US" dirty="0" err="1" smtClean="0"/>
              <a:t>Wumpus</a:t>
            </a:r>
            <a:r>
              <a:rPr lang="en-US" altLang="en-US" dirty="0" smtClean="0"/>
              <a:t> World:</a:t>
            </a: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</a:rPr>
              <a:t>“A breeze in B11 is equivalent to a pit in P12 or a pit in P21.”</a:t>
            </a:r>
          </a:p>
          <a:p>
            <a:pPr lvl="1" eaLnBrk="1" hangingPunct="1"/>
            <a:endParaRPr lang="en-US" altLang="en-US" baseline="-25000" dirty="0" smtClean="0"/>
          </a:p>
          <a:p>
            <a:pPr eaLnBrk="1" hangingPunct="1"/>
            <a:r>
              <a:rPr lang="en-US" altLang="en-US" dirty="0" smtClean="0"/>
              <a:t>Particular facts about a specific instance:</a:t>
            </a: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</a:rPr>
              <a:t>“There is no breeze in B11.”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Goal or query sentence:</a:t>
            </a: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</a:rPr>
              <a:t>“Is it true that P12 does not have a pit?”</a:t>
            </a:r>
          </a:p>
        </p:txBody>
      </p:sp>
    </p:spTree>
    <p:extLst>
      <p:ext uri="{BB962C8B-B14F-4D97-AF65-F5344CB8AC3E}">
        <p14:creationId xmlns:p14="http://schemas.microsoft.com/office/powerpoint/2010/main" val="23584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Resolution example</a:t>
            </a:r>
            <a:br>
              <a:rPr lang="en-US" altLang="en-US" dirty="0" smtClean="0"/>
            </a:br>
            <a:r>
              <a:rPr lang="en-US" altLang="en-US" sz="2800" dirty="0" smtClean="0"/>
              <a:t>Stated in Propositional Logic</a:t>
            </a:r>
            <a:endParaRPr lang="en-US" alt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“Laws of Physics” in the </a:t>
            </a:r>
            <a:r>
              <a:rPr lang="en-US" altLang="en-US" dirty="0" err="1" smtClean="0"/>
              <a:t>Wumpus</a:t>
            </a:r>
            <a:r>
              <a:rPr lang="en-US" altLang="en-US" dirty="0" smtClean="0"/>
              <a:t> World:</a:t>
            </a:r>
          </a:p>
          <a:p>
            <a:pPr lvl="1" eaLnBrk="1" hangingPunct="1"/>
            <a:r>
              <a:rPr lang="en-US" altLang="en-US" dirty="0" smtClean="0"/>
              <a:t>“A breeze in B11 is equivalent to a pit in P12 or a pit in P21.”</a:t>
            </a:r>
          </a:p>
          <a:p>
            <a:pPr marL="457200" lvl="1" indent="0" eaLnBrk="1" hangingPunct="1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	(</a:t>
            </a:r>
            <a:r>
              <a:rPr lang="en-US" altLang="en-US" dirty="0">
                <a:solidFill>
                  <a:srgbClr val="FF0000"/>
                </a:solidFill>
              </a:rPr>
              <a:t>B</a:t>
            </a:r>
            <a:r>
              <a:rPr lang="en-US" altLang="en-US" baseline="-25000" dirty="0">
                <a:solidFill>
                  <a:srgbClr val="FF0000"/>
                </a:solidFill>
              </a:rPr>
              <a:t>1,1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</a:t>
            </a:r>
            <a:r>
              <a:rPr lang="en-US" altLang="en-US" dirty="0">
                <a:solidFill>
                  <a:srgbClr val="FF0000"/>
                </a:solidFill>
              </a:rPr>
              <a:t> (P</a:t>
            </a:r>
            <a:r>
              <a:rPr lang="en-US" altLang="en-US" baseline="-25000" dirty="0">
                <a:solidFill>
                  <a:srgbClr val="FF0000"/>
                </a:solidFill>
              </a:rPr>
              <a:t>1,2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</a:t>
            </a:r>
            <a:r>
              <a:rPr lang="en-US" altLang="en-US" dirty="0">
                <a:solidFill>
                  <a:srgbClr val="FF0000"/>
                </a:solidFill>
              </a:rPr>
              <a:t> P</a:t>
            </a:r>
            <a:r>
              <a:rPr lang="en-US" altLang="en-US" baseline="-25000" dirty="0">
                <a:solidFill>
                  <a:srgbClr val="FF0000"/>
                </a:solidFill>
              </a:rPr>
              <a:t>2,1</a:t>
            </a:r>
            <a:r>
              <a:rPr lang="en-US" altLang="en-US" dirty="0" smtClean="0">
                <a:solidFill>
                  <a:srgbClr val="FF0000"/>
                </a:solidFill>
              </a:rPr>
              <a:t>))</a:t>
            </a:r>
            <a:endParaRPr lang="en-US" altLang="en-US" baseline="-250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 smtClean="0"/>
              <a:t>Particular facts about a specific instance:</a:t>
            </a:r>
          </a:p>
          <a:p>
            <a:pPr lvl="1" eaLnBrk="1" hangingPunct="1"/>
            <a:r>
              <a:rPr lang="en-US" altLang="en-US" dirty="0" smtClean="0"/>
              <a:t>“There is no breeze in B11.”</a:t>
            </a:r>
          </a:p>
          <a:p>
            <a:pPr marL="457200" lvl="1" indent="0" eaLnBrk="1" hangingPunct="1">
              <a:buNone/>
            </a:pP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	(</a:t>
            </a:r>
            <a:r>
              <a:rPr lang="en-US" altLang="en-US" dirty="0" smtClean="0">
                <a:solidFill>
                  <a:srgbClr val="FF0000"/>
                </a:solidFill>
              </a:rPr>
              <a:t> B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1,1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en-US" altLang="en-US" dirty="0" smtClean="0"/>
              <a:t>Goal or query sentence:</a:t>
            </a:r>
          </a:p>
          <a:p>
            <a:pPr lvl="1" eaLnBrk="1" hangingPunct="1"/>
            <a:r>
              <a:rPr lang="en-US" altLang="en-US" dirty="0" smtClean="0"/>
              <a:t>“Is it true that P12 does not have a pit?”</a:t>
            </a:r>
          </a:p>
          <a:p>
            <a:pPr marL="457200" lvl="1" indent="0" eaLnBrk="1" hangingPunct="1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	(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</a:t>
            </a:r>
            <a:r>
              <a:rPr lang="en-US" altLang="en-US" dirty="0">
                <a:solidFill>
                  <a:srgbClr val="FF0000"/>
                </a:solidFill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</a:rPr>
              <a:t>1,2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48200" y="2854566"/>
            <a:ext cx="4114800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 converted this sentence to CNF in the CNF example we worked above.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Resolution example</a:t>
            </a:r>
            <a:br>
              <a:rPr lang="en-US" altLang="en-US" dirty="0" smtClean="0"/>
            </a:br>
            <a:r>
              <a:rPr lang="en-US" altLang="en-US" sz="2800" dirty="0" smtClean="0"/>
              <a:t>Resulting Knowledge Base stated in CNF</a:t>
            </a:r>
            <a:endParaRPr lang="en-US" alt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“Laws of Physics” in the </a:t>
            </a:r>
            <a:r>
              <a:rPr lang="en-US" altLang="en-US" dirty="0" err="1" smtClean="0"/>
              <a:t>Wumpus</a:t>
            </a:r>
            <a:r>
              <a:rPr lang="en-US" altLang="en-US" dirty="0" smtClean="0"/>
              <a:t> World: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</a:t>
            </a:r>
            <a:r>
              <a:rPr lang="en-US" altLang="en-US" dirty="0">
                <a:solidFill>
                  <a:srgbClr val="FF0000"/>
                </a:solidFill>
              </a:rPr>
              <a:t>B</a:t>
            </a:r>
            <a:r>
              <a:rPr lang="en-US" altLang="en-US" baseline="-25000" dirty="0">
                <a:solidFill>
                  <a:srgbClr val="FF0000"/>
                </a:solidFill>
              </a:rPr>
              <a:t>1,1   </a:t>
            </a:r>
            <a:r>
              <a:rPr lang="en-US" altLang="en-US" dirty="0">
                <a:solidFill>
                  <a:srgbClr val="FF0000"/>
                </a:solidFill>
              </a:rPr>
              <a:t>  P</a:t>
            </a:r>
            <a:r>
              <a:rPr lang="en-US" altLang="en-US" baseline="-25000" dirty="0">
                <a:solidFill>
                  <a:srgbClr val="FF0000"/>
                </a:solidFill>
              </a:rPr>
              <a:t>1,2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  </a:t>
            </a:r>
            <a:r>
              <a:rPr lang="en-US" altLang="en-US" dirty="0">
                <a:solidFill>
                  <a:srgbClr val="FF0000"/>
                </a:solidFill>
              </a:rPr>
              <a:t> P</a:t>
            </a:r>
            <a:r>
              <a:rPr lang="en-US" altLang="en-US" baseline="-25000" dirty="0">
                <a:solidFill>
                  <a:srgbClr val="FF0000"/>
                </a:solidFill>
              </a:rPr>
              <a:t>2,1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endParaRPr lang="en-US" altLang="en-US" dirty="0">
              <a:solidFill>
                <a:srgbClr val="FF0000"/>
              </a:solidFill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	(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</a:t>
            </a:r>
            <a:r>
              <a:rPr lang="en-US" altLang="en-US" dirty="0">
                <a:solidFill>
                  <a:srgbClr val="FF0000"/>
                </a:solidFill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</a:rPr>
              <a:t>1,2   </a:t>
            </a:r>
            <a:r>
              <a:rPr lang="en-US" altLang="en-US" dirty="0">
                <a:solidFill>
                  <a:srgbClr val="FF0000"/>
                </a:solidFill>
              </a:rPr>
              <a:t> B</a:t>
            </a:r>
            <a:r>
              <a:rPr lang="en-US" altLang="en-US" baseline="-25000" dirty="0">
                <a:solidFill>
                  <a:srgbClr val="FF0000"/>
                </a:solidFill>
              </a:rPr>
              <a:t>1,1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endParaRPr lang="en-US" altLang="en-US" dirty="0">
              <a:solidFill>
                <a:srgbClr val="FF0000"/>
              </a:solidFill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	(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</a:t>
            </a:r>
            <a:r>
              <a:rPr lang="en-US" altLang="en-US" dirty="0">
                <a:solidFill>
                  <a:srgbClr val="FF0000"/>
                </a:solidFill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</a:rPr>
              <a:t>2,1</a:t>
            </a:r>
            <a:r>
              <a:rPr lang="en-US" altLang="en-US" dirty="0">
                <a:solidFill>
                  <a:srgbClr val="FF0000"/>
                </a:solidFill>
              </a:rPr>
              <a:t>   B</a:t>
            </a:r>
            <a:r>
              <a:rPr lang="en-US" altLang="en-US" baseline="-25000" dirty="0">
                <a:solidFill>
                  <a:srgbClr val="FF0000"/>
                </a:solidFill>
              </a:rPr>
              <a:t>1,1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 smtClean="0"/>
              <a:t>Particular facts about a specific instance:</a:t>
            </a:r>
          </a:p>
          <a:p>
            <a:pPr marL="457200" lvl="1" indent="0" eaLnBrk="1" hangingPunct="1">
              <a:buNone/>
            </a:pP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	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(</a:t>
            </a:r>
            <a:r>
              <a:rPr lang="en-US" altLang="en-US" dirty="0" smtClean="0">
                <a:solidFill>
                  <a:srgbClr val="FF0000"/>
                </a:solidFill>
              </a:rPr>
              <a:t> B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1,1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</a:p>
          <a:p>
            <a:pPr marL="457200" lvl="1" indent="0" eaLnBrk="1" hangingPunct="1">
              <a:buNone/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u="sng" dirty="0" smtClean="0"/>
              <a:t>Negated</a:t>
            </a:r>
            <a:r>
              <a:rPr lang="en-US" altLang="en-US" dirty="0" smtClean="0"/>
              <a:t> goal or query sentence:</a:t>
            </a:r>
          </a:p>
          <a:p>
            <a:pPr marL="457200" lvl="1" indent="0" eaLnBrk="1" hangingPunct="1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	(P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1,2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25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You will be expected to know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2390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 smtClean="0"/>
              <a:t>Basic definitions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Inference, derive, sound, complete</a:t>
            </a:r>
          </a:p>
          <a:p>
            <a:pPr>
              <a:spcAft>
                <a:spcPts val="600"/>
              </a:spcAft>
            </a:pPr>
            <a:r>
              <a:rPr lang="en-US" altLang="en-US" sz="2400" dirty="0" smtClean="0"/>
              <a:t>Conjunctive Normal Form (CNF)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Convert a Boolean formula to CNF</a:t>
            </a:r>
          </a:p>
          <a:p>
            <a:pPr>
              <a:spcAft>
                <a:spcPts val="600"/>
              </a:spcAft>
            </a:pPr>
            <a:r>
              <a:rPr lang="en-US" altLang="en-US" sz="2400" dirty="0" smtClean="0"/>
              <a:t>Do a short resolution proof</a:t>
            </a:r>
          </a:p>
          <a:p>
            <a:pPr>
              <a:spcAft>
                <a:spcPts val="600"/>
              </a:spcAft>
            </a:pPr>
            <a:r>
              <a:rPr lang="en-US" altLang="en-US" sz="2400" dirty="0" smtClean="0"/>
              <a:t>Horn Clauses</a:t>
            </a:r>
          </a:p>
          <a:p>
            <a:pPr>
              <a:spcAft>
                <a:spcPts val="600"/>
              </a:spcAft>
            </a:pPr>
            <a:r>
              <a:rPr lang="en-US" altLang="en-US" sz="2400" dirty="0" smtClean="0"/>
              <a:t>Do a short forward-chaining proof</a:t>
            </a:r>
          </a:p>
          <a:p>
            <a:pPr>
              <a:spcAft>
                <a:spcPts val="600"/>
              </a:spcAft>
            </a:pPr>
            <a:r>
              <a:rPr lang="en-US" altLang="en-US" sz="2400" dirty="0" smtClean="0"/>
              <a:t>Do a short backward-chaining </a:t>
            </a:r>
            <a:r>
              <a:rPr lang="en-US" altLang="en-US" sz="2400" dirty="0"/>
              <a:t>proof</a:t>
            </a:r>
          </a:p>
          <a:p>
            <a:pPr>
              <a:spcAft>
                <a:spcPts val="600"/>
              </a:spcAft>
            </a:pPr>
            <a:r>
              <a:rPr lang="en-US" altLang="en-US" sz="2400" dirty="0"/>
              <a:t>Model checking with backtracking search</a:t>
            </a:r>
          </a:p>
          <a:p>
            <a:pPr>
              <a:spcAft>
                <a:spcPts val="600"/>
              </a:spcAft>
            </a:pPr>
            <a:r>
              <a:rPr lang="en-US" altLang="en-US" sz="2400" dirty="0"/>
              <a:t>Model checking with local search</a:t>
            </a:r>
          </a:p>
          <a:p>
            <a:pPr>
              <a:spcAft>
                <a:spcPts val="600"/>
              </a:spcAft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Resolution example</a:t>
            </a:r>
            <a:br>
              <a:rPr lang="en-US" altLang="en-US" dirty="0" smtClean="0"/>
            </a:br>
            <a:r>
              <a:rPr lang="en-US" altLang="en-US" sz="2800" dirty="0" smtClean="0"/>
              <a:t>A Resolution proof ending in ( )</a:t>
            </a:r>
            <a:endParaRPr lang="en-US" alt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2743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Knowledge Base at start of proof:</a:t>
            </a:r>
          </a:p>
          <a:p>
            <a:pPr marL="457200" lvl="1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FF0000"/>
                </a:solidFill>
              </a:rPr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</a:t>
            </a:r>
            <a:r>
              <a:rPr lang="en-US" altLang="en-US" dirty="0">
                <a:solidFill>
                  <a:srgbClr val="FF0000"/>
                </a:solidFill>
              </a:rPr>
              <a:t>B</a:t>
            </a:r>
            <a:r>
              <a:rPr lang="en-US" altLang="en-US" baseline="-25000" dirty="0">
                <a:solidFill>
                  <a:srgbClr val="FF0000"/>
                </a:solidFill>
              </a:rPr>
              <a:t>1,1   </a:t>
            </a:r>
            <a:r>
              <a:rPr lang="en-US" altLang="en-US" dirty="0">
                <a:solidFill>
                  <a:srgbClr val="FF0000"/>
                </a:solidFill>
              </a:rPr>
              <a:t>  P</a:t>
            </a:r>
            <a:r>
              <a:rPr lang="en-US" altLang="en-US" baseline="-25000" dirty="0">
                <a:solidFill>
                  <a:srgbClr val="FF0000"/>
                </a:solidFill>
              </a:rPr>
              <a:t>1,2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  </a:t>
            </a:r>
            <a:r>
              <a:rPr lang="en-US" altLang="en-US" dirty="0">
                <a:solidFill>
                  <a:srgbClr val="FF0000"/>
                </a:solidFill>
              </a:rPr>
              <a:t> P</a:t>
            </a:r>
            <a:r>
              <a:rPr lang="en-US" altLang="en-US" baseline="-25000" dirty="0">
                <a:solidFill>
                  <a:srgbClr val="FF0000"/>
                </a:solidFill>
              </a:rPr>
              <a:t>2,1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</a:p>
          <a:p>
            <a:pPr marL="457200" lvl="1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FF0000"/>
                </a:solidFill>
              </a:rPr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</a:t>
            </a:r>
            <a:r>
              <a:rPr lang="en-US" altLang="en-US" dirty="0">
                <a:solidFill>
                  <a:srgbClr val="FF0000"/>
                </a:solidFill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</a:rPr>
              <a:t>1,2   </a:t>
            </a:r>
            <a:r>
              <a:rPr lang="en-US" altLang="en-US" dirty="0">
                <a:solidFill>
                  <a:srgbClr val="FF0000"/>
                </a:solidFill>
              </a:rPr>
              <a:t> B</a:t>
            </a:r>
            <a:r>
              <a:rPr lang="en-US" altLang="en-US" baseline="-25000" dirty="0">
                <a:solidFill>
                  <a:srgbClr val="FF0000"/>
                </a:solidFill>
              </a:rPr>
              <a:t>1,1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</a:p>
          <a:p>
            <a:pPr marL="457200" lvl="1" indent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rgbClr val="FF0000"/>
                </a:solidFill>
              </a:rPr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</a:t>
            </a:r>
            <a:r>
              <a:rPr lang="en-US" altLang="en-US" dirty="0">
                <a:solidFill>
                  <a:srgbClr val="FF0000"/>
                </a:solidFill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</a:rPr>
              <a:t>2,1</a:t>
            </a:r>
            <a:r>
              <a:rPr lang="en-US" altLang="en-US" dirty="0">
                <a:solidFill>
                  <a:srgbClr val="FF0000"/>
                </a:solidFill>
              </a:rPr>
              <a:t>   B</a:t>
            </a:r>
            <a:r>
              <a:rPr lang="en-US" altLang="en-US" baseline="-25000" dirty="0">
                <a:solidFill>
                  <a:srgbClr val="FF0000"/>
                </a:solidFill>
              </a:rPr>
              <a:t>1,1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endParaRPr lang="en-US" altLang="en-US" dirty="0" smtClean="0"/>
          </a:p>
          <a:p>
            <a:pPr marL="457200" lvl="1" indent="0" eaLnBrk="1" hangingPunct="1">
              <a:spcBef>
                <a:spcPts val="0"/>
              </a:spcBef>
              <a:buNone/>
            </a:pPr>
            <a:r>
              <a:rPr lang="en-US" altLang="en-US" dirty="0"/>
              <a:t>	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(</a:t>
            </a:r>
            <a:r>
              <a:rPr lang="en-US" altLang="en-US" dirty="0" smtClean="0">
                <a:solidFill>
                  <a:srgbClr val="FF0000"/>
                </a:solidFill>
              </a:rPr>
              <a:t> B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1,1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</a:p>
          <a:p>
            <a:pPr marL="457200" lvl="1" indent="0" eaLnBrk="1" hangingPunct="1">
              <a:spcBef>
                <a:spcPts val="0"/>
              </a:spcBef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	(P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1,2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4495800"/>
            <a:ext cx="8229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None/>
              <a:defRPr/>
            </a:pPr>
            <a:r>
              <a:rPr lang="en-US" altLang="en-US" sz="2000" b="1" kern="0" dirty="0" smtClean="0">
                <a:solidFill>
                  <a:schemeClr val="tx2"/>
                </a:solidFill>
                <a:cs typeface="Arial" charset="0"/>
              </a:rPr>
              <a:t>	A resolution proof ending in ( ):</a:t>
            </a:r>
            <a:endParaRPr lang="pt-BR" altLang="en-US" sz="1600" b="1" kern="0" dirty="0" smtClean="0">
              <a:solidFill>
                <a:schemeClr val="tx2"/>
              </a:solidFill>
              <a:cs typeface="Arial" charset="0"/>
            </a:endParaRPr>
          </a:p>
          <a:p>
            <a:pPr>
              <a:defRPr/>
            </a:pPr>
            <a:r>
              <a:rPr lang="en-US" sz="2000" kern="0" dirty="0" smtClean="0"/>
              <a:t>Resolve </a:t>
            </a:r>
            <a:r>
              <a:rPr lang="en-US" altLang="en-US" sz="2000" dirty="0" smtClean="0">
                <a:solidFill>
                  <a:srgbClr val="FF0000"/>
                </a:solidFill>
              </a:rPr>
              <a:t>(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</a:t>
            </a:r>
            <a:r>
              <a:rPr lang="en-US" altLang="en-US" sz="2000" dirty="0">
                <a:solidFill>
                  <a:srgbClr val="FF0000"/>
                </a:solidFill>
              </a:rPr>
              <a:t>P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1,2   </a:t>
            </a:r>
            <a:r>
              <a:rPr lang="en-US" altLang="en-US" sz="2000" dirty="0">
                <a:solidFill>
                  <a:srgbClr val="FF0000"/>
                </a:solidFill>
              </a:rPr>
              <a:t> B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1,1</a:t>
            </a:r>
            <a:r>
              <a:rPr lang="en-US" altLang="en-US" sz="2000" dirty="0">
                <a:solidFill>
                  <a:srgbClr val="FF0000"/>
                </a:solidFill>
              </a:rPr>
              <a:t>)</a:t>
            </a:r>
            <a:r>
              <a:rPr lang="en-US" sz="2000" kern="0" dirty="0" smtClean="0"/>
              <a:t> and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(</a:t>
            </a:r>
            <a:r>
              <a:rPr lang="en-US" altLang="en-US" sz="2000" dirty="0">
                <a:solidFill>
                  <a:srgbClr val="FF0000"/>
                </a:solidFill>
              </a:rPr>
              <a:t> B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1,1</a:t>
            </a:r>
            <a:r>
              <a:rPr lang="en-US" altLang="en-US" sz="2000" dirty="0">
                <a:solidFill>
                  <a:srgbClr val="FF0000"/>
                </a:solidFill>
              </a:rPr>
              <a:t>)</a:t>
            </a:r>
            <a:r>
              <a:rPr lang="en-US" sz="2000" kern="0" dirty="0" smtClean="0"/>
              <a:t> to give 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</a:t>
            </a:r>
            <a:r>
              <a:rPr lang="en-US" altLang="en-US" sz="2000" dirty="0">
                <a:solidFill>
                  <a:srgbClr val="FF0000"/>
                </a:solidFill>
              </a:rPr>
              <a:t>P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1,2 </a:t>
            </a:r>
            <a:r>
              <a:rPr lang="en-US" altLang="en-US" sz="2000" dirty="0" smtClean="0">
                <a:solidFill>
                  <a:srgbClr val="FF0000"/>
                </a:solidFill>
              </a:rPr>
              <a:t>)</a:t>
            </a:r>
            <a:endParaRPr lang="en-US" sz="2000" kern="0" dirty="0" smtClean="0"/>
          </a:p>
          <a:p>
            <a:pPr>
              <a:defRPr/>
            </a:pPr>
            <a:r>
              <a:rPr lang="en-US" sz="2000" kern="0" dirty="0" smtClean="0"/>
              <a:t>Resolve 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</a:t>
            </a:r>
            <a:r>
              <a:rPr lang="en-US" altLang="en-US" sz="2000" dirty="0">
                <a:solidFill>
                  <a:srgbClr val="FF0000"/>
                </a:solidFill>
              </a:rPr>
              <a:t>P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1,2 </a:t>
            </a:r>
            <a:r>
              <a:rPr lang="en-US" altLang="en-US" sz="2000" dirty="0">
                <a:solidFill>
                  <a:srgbClr val="FF0000"/>
                </a:solidFill>
              </a:rPr>
              <a:t>)</a:t>
            </a:r>
            <a:r>
              <a:rPr lang="en-US" sz="2000" kern="0" dirty="0" smtClean="0"/>
              <a:t> and </a:t>
            </a:r>
            <a:r>
              <a:rPr lang="en-US" altLang="en-US" sz="2000" dirty="0">
                <a:solidFill>
                  <a:srgbClr val="FF0000"/>
                </a:solidFill>
              </a:rPr>
              <a:t>(P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1,2</a:t>
            </a:r>
            <a:r>
              <a:rPr lang="en-US" altLang="en-US" sz="2000" dirty="0">
                <a:solidFill>
                  <a:srgbClr val="FF0000"/>
                </a:solidFill>
              </a:rPr>
              <a:t>)</a:t>
            </a:r>
            <a:r>
              <a:rPr lang="en-US" sz="2000" kern="0" dirty="0" smtClean="0"/>
              <a:t> to give </a:t>
            </a:r>
            <a:r>
              <a:rPr lang="en-US" sz="2000" kern="0" dirty="0" smtClean="0">
                <a:solidFill>
                  <a:srgbClr val="FF0000"/>
                </a:solidFill>
              </a:rPr>
              <a:t>( )</a:t>
            </a:r>
          </a:p>
          <a:p>
            <a:pPr>
              <a:defRPr/>
            </a:pPr>
            <a:endParaRPr lang="en-US" sz="2000" kern="0" dirty="0" smtClean="0"/>
          </a:p>
          <a:p>
            <a:pPr>
              <a:defRPr/>
            </a:pPr>
            <a:r>
              <a:rPr lang="en-US" sz="2000" kern="0" dirty="0" smtClean="0"/>
              <a:t>Consequently, the goal or query sentence is entailed by KB.</a:t>
            </a:r>
          </a:p>
          <a:p>
            <a:pPr>
              <a:defRPr/>
            </a:pPr>
            <a:r>
              <a:rPr lang="en-US" sz="2000" kern="0" dirty="0" smtClean="0"/>
              <a:t>Of course, there are many other proofs, which are OK </a:t>
            </a:r>
            <a:r>
              <a:rPr lang="en-US" sz="2000" kern="0" dirty="0" err="1" smtClean="0"/>
              <a:t>iff</a:t>
            </a:r>
            <a:r>
              <a:rPr lang="en-US" sz="2000" kern="0" dirty="0" smtClean="0"/>
              <a:t> correct.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0551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Resolution example</a:t>
            </a:r>
            <a:br>
              <a:rPr lang="en-US" altLang="en-US" dirty="0" smtClean="0"/>
            </a:br>
            <a:r>
              <a:rPr lang="en-US" altLang="en-US" sz="2800" dirty="0" smtClean="0"/>
              <a:t>Graphical view of the proof</a:t>
            </a:r>
            <a:endParaRPr lang="en-US" alt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KB</a:t>
            </a:r>
            <a:r>
              <a:rPr lang="en-US" altLang="en-US" dirty="0" smtClean="0"/>
              <a:t> = (B</a:t>
            </a:r>
            <a:r>
              <a:rPr lang="en-US" altLang="en-US" baseline="-25000" dirty="0" smtClean="0"/>
              <a:t>1,1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itchFamily="18" charset="2"/>
              </a:rPr>
              <a:t></a:t>
            </a:r>
            <a:r>
              <a:rPr lang="en-US" altLang="en-US" dirty="0" smtClean="0"/>
              <a:t> (P</a:t>
            </a:r>
            <a:r>
              <a:rPr lang="en-US" altLang="en-US" baseline="-25000" dirty="0" smtClean="0"/>
              <a:t>1,2</a:t>
            </a:r>
            <a:r>
              <a:rPr lang="en-US" altLang="en-US" dirty="0" smtClean="0">
                <a:sym typeface="Symbol" pitchFamily="18" charset="2"/>
              </a:rPr>
              <a:t></a:t>
            </a:r>
            <a:r>
              <a:rPr lang="en-US" altLang="en-US" dirty="0" smtClean="0"/>
              <a:t> P</a:t>
            </a:r>
            <a:r>
              <a:rPr lang="en-US" altLang="en-US" baseline="-25000" dirty="0" smtClean="0"/>
              <a:t>2,1</a:t>
            </a:r>
            <a:r>
              <a:rPr lang="en-US" altLang="en-US" dirty="0" smtClean="0"/>
              <a:t>)) </a:t>
            </a:r>
            <a:r>
              <a:rPr lang="en-US" altLang="en-US" dirty="0" smtClean="0">
                <a:sym typeface="Symbol" pitchFamily="18" charset="2"/>
              </a:rPr>
              <a:t></a:t>
            </a:r>
            <a:r>
              <a:rPr lang="en-US" altLang="en-US" dirty="0" smtClean="0"/>
              <a:t> B</a:t>
            </a:r>
            <a:r>
              <a:rPr lang="en-US" altLang="en-US" baseline="-25000" dirty="0" smtClean="0"/>
              <a:t>1,1 </a:t>
            </a:r>
          </a:p>
          <a:p>
            <a:pPr eaLnBrk="1" hangingPunct="1"/>
            <a:r>
              <a:rPr lang="en-US" altLang="en-US" dirty="0" smtClean="0"/>
              <a:t>α = </a:t>
            </a:r>
            <a:r>
              <a:rPr lang="en-US" altLang="en-US" dirty="0" smtClean="0">
                <a:sym typeface="Symbol" pitchFamily="18" charset="2"/>
              </a:rPr>
              <a:t></a:t>
            </a:r>
            <a:r>
              <a:rPr lang="en-US" altLang="en-US" dirty="0" smtClean="0"/>
              <a:t>P</a:t>
            </a:r>
            <a:r>
              <a:rPr lang="en-US" altLang="en-US" baseline="-25000" dirty="0" smtClean="0"/>
              <a:t>1,2</a:t>
            </a:r>
            <a:endParaRPr lang="en-US" altLang="en-US" dirty="0" smtClean="0"/>
          </a:p>
        </p:txBody>
      </p:sp>
      <p:pic>
        <p:nvPicPr>
          <p:cNvPr id="23556" name="Picture 4" descr="wumpus-resolu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5200"/>
            <a:ext cx="80105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4648200" y="2743200"/>
          <a:ext cx="998538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7" name="Equation" r:id="rId5" imgW="621760" imgH="177646" progId="Equation.DSMT4">
                  <p:embed/>
                </p:oleObj>
              </mc:Choice>
              <mc:Fallback>
                <p:oleObj name="Equation" r:id="rId5" imgW="621760" imgH="1776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743200"/>
                        <a:ext cx="998538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AutoShape 6"/>
          <p:cNvSpPr>
            <a:spLocks/>
          </p:cNvSpPr>
          <p:nvPr/>
        </p:nvSpPr>
        <p:spPr bwMode="auto">
          <a:xfrm rot="5400000">
            <a:off x="4953000" y="-76200"/>
            <a:ext cx="304800" cy="6705600"/>
          </a:xfrm>
          <a:prstGeom prst="leftBrace">
            <a:avLst>
              <a:gd name="adj1" fmla="val 1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8305800" y="5334000"/>
            <a:ext cx="0" cy="798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7908925" y="6132513"/>
            <a:ext cx="1136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False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all worlds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 flipV="1">
            <a:off x="1371600" y="4724400"/>
            <a:ext cx="152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1676400" y="4800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1981200" y="4724400"/>
            <a:ext cx="2209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V="1">
            <a:off x="2438400" y="4800600"/>
            <a:ext cx="3276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1371600" y="5732463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True!</a:t>
            </a:r>
          </a:p>
        </p:txBody>
      </p:sp>
      <p:sp>
        <p:nvSpPr>
          <p:cNvPr id="23566" name="TextBox 13"/>
          <p:cNvSpPr txBox="1">
            <a:spLocks noChangeArrowheads="1"/>
          </p:cNvSpPr>
          <p:nvPr/>
        </p:nvSpPr>
        <p:spPr bwMode="auto">
          <a:xfrm>
            <a:off x="3048000" y="4419600"/>
            <a:ext cx="5334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</a:t>
            </a:r>
            <a:r>
              <a:rPr lang="en-US" altLang="en-US" sz="1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sz="1600" b="1" baseline="-25000" dirty="0">
                <a:latin typeface="Times New Roman" pitchFamily="18" charset="0"/>
                <a:cs typeface="Times New Roman" pitchFamily="18" charset="0"/>
              </a:rPr>
              <a:t>2,1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451100" y="4452938"/>
            <a:ext cx="1143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8" name="TextBox 1"/>
          <p:cNvSpPr txBox="1">
            <a:spLocks noChangeArrowheads="1"/>
          </p:cNvSpPr>
          <p:nvPr/>
        </p:nvSpPr>
        <p:spPr bwMode="auto">
          <a:xfrm>
            <a:off x="1981200" y="6088063"/>
            <a:ext cx="5927725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dirty="0"/>
              <a:t>A sentence in KB is not “used up” when it is used in a resolution step. It is true, remains true, and is still in KB.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6007608" y="4434568"/>
            <a:ext cx="5334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</a:t>
            </a:r>
            <a:r>
              <a:rPr lang="en-US" altLang="en-US" sz="18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sz="1600" b="1" baseline="-25000" dirty="0" smtClean="0">
                <a:latin typeface="Times New Roman" pitchFamily="18" charset="0"/>
                <a:cs typeface="Times New Roman" pitchFamily="18" charset="0"/>
              </a:rPr>
              <a:t>1,2</a:t>
            </a:r>
            <a:endParaRPr lang="en-US" altLang="en-US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398008" y="4452938"/>
            <a:ext cx="1143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Detailed Resolution Proof Example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</a:pPr>
            <a:r>
              <a:rPr lang="en-US" altLang="en-US" sz="2400" b="1" smtClean="0">
                <a:solidFill>
                  <a:srgbClr val="000000"/>
                </a:solidFill>
                <a:cs typeface="Arial" charset="0"/>
              </a:rPr>
              <a:t>In words:</a:t>
            </a:r>
            <a:r>
              <a:rPr lang="en-US" altLang="en-US" sz="240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400" i="1" smtClean="0">
                <a:solidFill>
                  <a:srgbClr val="000000"/>
                </a:solidFill>
                <a:cs typeface="Arial" charset="0"/>
              </a:rPr>
              <a:t>If the unicorn is mythical, then it is immortal, but if it is not mythical, then it is a mortal mammal. If the unicorn is either immortal or a mammal, then it is horned. The unicorn is magical if it is horned.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</a:pPr>
            <a:r>
              <a:rPr lang="en-US" altLang="en-US" sz="2400" i="1" smtClean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altLang="en-US" sz="2400" i="1" u="sng" smtClean="0">
                <a:solidFill>
                  <a:srgbClr val="000000"/>
                </a:solidFill>
                <a:cs typeface="Arial" charset="0"/>
              </a:rPr>
              <a:t>Prove that the unicorn is both magical and horned.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</a:pPr>
            <a:endParaRPr lang="en-US" altLang="en-US" sz="2400" i="1" u="sng" smtClean="0">
              <a:solidFill>
                <a:srgbClr val="000000"/>
              </a:solidFill>
              <a:cs typeface="Arial" charset="0"/>
            </a:endParaRP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</a:pPr>
            <a:r>
              <a:rPr lang="en-US" altLang="en-US" sz="2400" smtClean="0"/>
              <a:t>Problem 7.2, R&amp;N page 280. (Adapted from Barwise and Etchemendy, 1993.)</a:t>
            </a:r>
            <a:endParaRPr lang="en-US" altLang="en-US" sz="2400" i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350838" y="5410200"/>
            <a:ext cx="8382000" cy="461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Note for non-native-English speakers:  immortal = not mortal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Detailed Resolution Proof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  <a:defRPr/>
            </a:pPr>
            <a:r>
              <a:rPr lang="en-US" altLang="en-US" sz="2000" b="1" dirty="0">
                <a:solidFill>
                  <a:srgbClr val="000000"/>
                </a:solidFill>
                <a:cs typeface="Arial" charset="0"/>
              </a:rPr>
              <a:t>In </a:t>
            </a:r>
            <a:r>
              <a:rPr lang="en-US" altLang="en-US" sz="2000" b="1" dirty="0" smtClean="0">
                <a:solidFill>
                  <a:srgbClr val="000000"/>
                </a:solidFill>
                <a:cs typeface="Arial" charset="0"/>
              </a:rPr>
              <a:t>words:</a:t>
            </a: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If the unicorn is mythical, then it is immortal, but if it is not mythical, then it is a mortal mammal. If the unicorn is either immortal or a mammal, then it is horned. The unicorn is magical if it is horned.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altLang="en-US" sz="2000" i="1" u="sng" dirty="0">
                <a:solidFill>
                  <a:srgbClr val="000000"/>
                </a:solidFill>
                <a:cs typeface="Arial" charset="0"/>
              </a:rPr>
              <a:t>Prove that the unicorn is both magical and horned</a:t>
            </a:r>
            <a:r>
              <a:rPr lang="en-US" altLang="en-US" sz="2000" i="1" u="sng" dirty="0" smtClean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endParaRPr lang="en-US" altLang="en-US" sz="2000" i="1" u="sng" dirty="0" smtClean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b="1" u="sng" dirty="0" smtClean="0">
                <a:solidFill>
                  <a:srgbClr val="FF0000"/>
                </a:solidFill>
                <a:cs typeface="Arial" charset="0"/>
              </a:rPr>
              <a:t>First, Ontology</a:t>
            </a:r>
            <a:r>
              <a:rPr lang="en-US" altLang="en-US" sz="2000" u="sng" dirty="0">
                <a:solidFill>
                  <a:srgbClr val="FF0000"/>
                </a:solidFill>
                <a:cs typeface="Arial" charset="0"/>
              </a:rPr>
              <a:t>:</a:t>
            </a:r>
            <a:r>
              <a:rPr lang="en-US" altLang="en-US" sz="2000" dirty="0">
                <a:solidFill>
                  <a:srgbClr val="FF0000"/>
                </a:solidFill>
                <a:cs typeface="Arial" charset="0"/>
              </a:rPr>
              <a:t> What do we need to describe and reason about</a:t>
            </a:r>
            <a:r>
              <a:rPr lang="en-US" altLang="en-US" sz="2000" dirty="0" smtClean="0">
                <a:solidFill>
                  <a:srgbClr val="FF0000"/>
                </a:solidFill>
                <a:cs typeface="Arial" charset="0"/>
              </a:rPr>
              <a:t>?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endParaRPr lang="en-US" altLang="en-US" sz="2000" dirty="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Use these propositional variables (“immortal” = “not mortal”):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Y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Y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thical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	R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mo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R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M = unicorn is a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H = unicorn is </a:t>
            </a:r>
            <a:r>
              <a:rPr lang="en-US" altLang="en-US" sz="2000" u="sng" dirty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orned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G = unicorn is 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 smtClean="0">
                <a:solidFill>
                  <a:srgbClr val="000000"/>
                </a:solidFill>
                <a:cs typeface="Arial" charset="0"/>
              </a:rPr>
              <a:t>G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ical</a:t>
            </a:r>
            <a:endParaRPr lang="en-US" altLang="en-US" sz="2000" dirty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endParaRPr lang="en-US" alt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Detailed Resolution Proof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  <a:defRPr/>
            </a:pPr>
            <a:r>
              <a:rPr lang="en-US" altLang="en-US" sz="2000" b="1" dirty="0">
                <a:solidFill>
                  <a:srgbClr val="000000"/>
                </a:solidFill>
                <a:cs typeface="Arial" charset="0"/>
              </a:rPr>
              <a:t>In </a:t>
            </a:r>
            <a:r>
              <a:rPr lang="en-US" altLang="en-US" sz="2000" b="1" dirty="0" smtClean="0">
                <a:solidFill>
                  <a:srgbClr val="000000"/>
                </a:solidFill>
                <a:cs typeface="Arial" charset="0"/>
              </a:rPr>
              <a:t>words:</a:t>
            </a: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000" i="1" u="sng" dirty="0">
                <a:solidFill>
                  <a:srgbClr val="FF0000"/>
                </a:solidFill>
                <a:cs typeface="Arial" charset="0"/>
              </a:rPr>
              <a:t>If the unicorn is mythical, then it is immortal</a:t>
            </a: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, but if it is not mythical, then it is a mortal mammal. If the unicorn is either immortal or a mammal, then it is horned. The unicorn is magical if it is horned.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altLang="en-US" sz="2000" i="1" u="sng" dirty="0">
                <a:solidFill>
                  <a:srgbClr val="000000"/>
                </a:solidFill>
                <a:cs typeface="Arial" charset="0"/>
              </a:rPr>
              <a:t>Prove that the unicorn is both magical and horned</a:t>
            </a:r>
            <a:r>
              <a:rPr lang="en-US" altLang="en-US" sz="2000" i="1" u="sng" dirty="0" smtClean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Y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Y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thical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	R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mo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R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M = unicorn is a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H = unicorn is </a:t>
            </a:r>
            <a:r>
              <a:rPr lang="en-US" altLang="en-US" sz="2000" u="sng" dirty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orned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G = unicorn is 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 smtClean="0">
                <a:solidFill>
                  <a:srgbClr val="000000"/>
                </a:solidFill>
                <a:cs typeface="Arial" charset="0"/>
              </a:rPr>
              <a:t>G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ical</a:t>
            </a:r>
            <a:endParaRPr lang="en-US" altLang="en-US" sz="2000" dirty="0" smtClean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endParaRPr lang="en-US" altLang="en-US" sz="2000" i="1" u="sng" dirty="0" smtClean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b="1" u="sng" dirty="0" smtClean="0">
                <a:solidFill>
                  <a:srgbClr val="FF0000"/>
                </a:solidFill>
                <a:cs typeface="Arial" charset="0"/>
              </a:rPr>
              <a:t>Second, translate to Propositional Logic, then to CNF</a:t>
            </a:r>
            <a:r>
              <a:rPr lang="en-US" altLang="en-US" sz="2000" u="sng" dirty="0" smtClean="0">
                <a:solidFill>
                  <a:srgbClr val="FF0000"/>
                </a:solidFill>
                <a:cs typeface="Arial" charset="0"/>
              </a:rPr>
              <a:t>:</a:t>
            </a:r>
            <a:endParaRPr lang="en-US" altLang="en-US" sz="2000" dirty="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Propositional logic (prefix form, aka Polish notation):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(=&gt; Y (NOT R) )</a:t>
            </a:r>
            <a:r>
              <a:rPr lang="en-US" altLang="en-US" sz="1600" dirty="0" smtClean="0">
                <a:solidFill>
                  <a:srgbClr val="FF0000"/>
                </a:solidFill>
                <a:cs typeface="Arial" charset="0"/>
              </a:rPr>
              <a:t>	</a:t>
            </a:r>
            <a:r>
              <a:rPr lang="en-US" altLang="en-US" sz="1600" dirty="0" smtClean="0">
                <a:cs typeface="Arial" charset="0"/>
              </a:rPr>
              <a:t>; same as ( Y =&gt; (NOT R) ) in infix form</a:t>
            </a:r>
            <a:endParaRPr lang="en-US" altLang="en-US" sz="1600" dirty="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CNF (clausal form)	</a:t>
            </a:r>
            <a:r>
              <a:rPr lang="en-US" altLang="en-US" sz="1600" dirty="0" smtClean="0">
                <a:solidFill>
                  <a:srgbClr val="000000"/>
                </a:solidFill>
                <a:cs typeface="Arial" charset="0"/>
              </a:rPr>
              <a:t>; recall (A =&gt; B) = ( (NOT A) OR B)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 (NOT Y) (NOT R) )</a:t>
            </a:r>
            <a:endParaRPr lang="en-US" altLang="en-US" sz="16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3505200" y="5715000"/>
            <a:ext cx="5410200" cy="9239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Prefix form is often a better representation for a parser, since it looks at the first element of the list and dispatches to a handler for that operator token.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Detailed Resolution Proof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  <a:defRPr/>
            </a:pPr>
            <a:r>
              <a:rPr lang="en-US" altLang="en-US" sz="2000" b="1" dirty="0">
                <a:solidFill>
                  <a:srgbClr val="000000"/>
                </a:solidFill>
                <a:cs typeface="Arial" charset="0"/>
              </a:rPr>
              <a:t>In </a:t>
            </a:r>
            <a:r>
              <a:rPr lang="en-US" altLang="en-US" sz="2000" b="1" dirty="0" smtClean="0">
                <a:solidFill>
                  <a:srgbClr val="000000"/>
                </a:solidFill>
                <a:cs typeface="Arial" charset="0"/>
              </a:rPr>
              <a:t>words:</a:t>
            </a: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000" i="1" dirty="0">
                <a:cs typeface="Arial" charset="0"/>
              </a:rPr>
              <a:t>If the unicorn is mythical, then it is immortal, </a:t>
            </a: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but </a:t>
            </a:r>
            <a:r>
              <a:rPr lang="en-US" altLang="en-US" sz="2000" i="1" u="sng" dirty="0">
                <a:solidFill>
                  <a:srgbClr val="FF0000"/>
                </a:solidFill>
                <a:cs typeface="Arial" charset="0"/>
              </a:rPr>
              <a:t>if it is not mythical, then it is a mortal mammal</a:t>
            </a: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. If the unicorn is either immortal or a mammal, then it is horned. The unicorn is magical if it is horned.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altLang="en-US" sz="2000" i="1" u="sng" dirty="0">
                <a:solidFill>
                  <a:srgbClr val="000000"/>
                </a:solidFill>
                <a:cs typeface="Arial" charset="0"/>
              </a:rPr>
              <a:t>Prove that the unicorn is both magical and horned</a:t>
            </a:r>
            <a:r>
              <a:rPr lang="en-US" altLang="en-US" sz="2000" i="1" u="sng" dirty="0" smtClean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Y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Y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thical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	R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mo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R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M = unicorn is a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H = unicorn is </a:t>
            </a:r>
            <a:r>
              <a:rPr lang="en-US" altLang="en-US" sz="2000" u="sng" dirty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orned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G = unicorn is 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 smtClean="0">
                <a:solidFill>
                  <a:srgbClr val="000000"/>
                </a:solidFill>
                <a:cs typeface="Arial" charset="0"/>
              </a:rPr>
              <a:t>G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ical</a:t>
            </a:r>
            <a:endParaRPr lang="en-US" altLang="en-US" sz="2000" dirty="0" smtClean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endParaRPr lang="en-US" altLang="en-US" sz="2000" i="1" u="sng" dirty="0" smtClean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b="1" u="sng" dirty="0" smtClean="0">
                <a:solidFill>
                  <a:srgbClr val="000000"/>
                </a:solidFill>
                <a:cs typeface="Arial" charset="0"/>
              </a:rPr>
              <a:t>Second, translate to Propositional Logic, then to CNF</a:t>
            </a:r>
            <a:r>
              <a:rPr lang="en-US" altLang="en-US" sz="2000" u="sng" dirty="0" smtClean="0">
                <a:solidFill>
                  <a:srgbClr val="000000"/>
                </a:solidFill>
                <a:cs typeface="Arial" charset="0"/>
              </a:rPr>
              <a:t>:</a:t>
            </a:r>
            <a:endParaRPr lang="en-US" altLang="en-US" sz="2000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Propositional logic (prefix form):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(=&gt; (NOT Y) (AND R M) )</a:t>
            </a:r>
            <a:r>
              <a:rPr lang="en-US" altLang="en-US" sz="1600" dirty="0" smtClean="0">
                <a:solidFill>
                  <a:srgbClr val="FF0000"/>
                </a:solidFill>
                <a:cs typeface="Arial" charset="0"/>
              </a:rPr>
              <a:t>	</a:t>
            </a:r>
            <a:r>
              <a:rPr lang="en-US" altLang="en-US" sz="1600" dirty="0" smtClean="0">
                <a:cs typeface="Arial" charset="0"/>
              </a:rPr>
              <a:t>;same as ( (NOT Y) =&gt; (R AND M) ) in infix form</a:t>
            </a:r>
            <a:endParaRPr lang="en-US" altLang="en-US" sz="1600" dirty="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CNF (clausal form)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(M </a:t>
            </a:r>
            <a:r>
              <a:rPr lang="en-US" altLang="en-US" sz="1600" b="1" dirty="0">
                <a:solidFill>
                  <a:srgbClr val="FF0000"/>
                </a:solidFill>
                <a:cs typeface="Arial" charset="0"/>
              </a:rPr>
              <a:t>Y</a:t>
            </a: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)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(R </a:t>
            </a:r>
            <a:r>
              <a:rPr lang="en-US" altLang="en-US" sz="1600" b="1" dirty="0">
                <a:solidFill>
                  <a:srgbClr val="FF0000"/>
                </a:solidFill>
                <a:cs typeface="Arial" charset="0"/>
              </a:rPr>
              <a:t>Y</a:t>
            </a: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)</a:t>
            </a:r>
            <a:endParaRPr lang="en-US" altLang="en-US" sz="16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3657600" y="5410200"/>
            <a:ext cx="5181600" cy="12001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If you ever have to do this “for real” you will likely </a:t>
            </a:r>
            <a:r>
              <a:rPr lang="en-US" altLang="en-US" u="sng">
                <a:solidFill>
                  <a:srgbClr val="FF0000"/>
                </a:solidFill>
              </a:rPr>
              <a:t>invent a new domain language</a:t>
            </a:r>
            <a:r>
              <a:rPr lang="en-US" altLang="en-US">
                <a:solidFill>
                  <a:srgbClr val="FF0000"/>
                </a:solidFill>
              </a:rPr>
              <a:t> that allows you to state important properties of the domain --- then parse that into propositional logic, and then CNF.</a:t>
            </a:r>
            <a:endParaRPr lang="en-US" altLang="en-US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Detailed Resolution Proof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  <a:defRPr/>
            </a:pPr>
            <a:r>
              <a:rPr lang="en-US" altLang="en-US" sz="2000" b="1" dirty="0">
                <a:solidFill>
                  <a:srgbClr val="000000"/>
                </a:solidFill>
                <a:cs typeface="Arial" charset="0"/>
              </a:rPr>
              <a:t>In </a:t>
            </a:r>
            <a:r>
              <a:rPr lang="en-US" altLang="en-US" sz="2000" b="1" dirty="0" smtClean="0">
                <a:solidFill>
                  <a:srgbClr val="000000"/>
                </a:solidFill>
                <a:cs typeface="Arial" charset="0"/>
              </a:rPr>
              <a:t>words:</a:t>
            </a: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000" i="1" dirty="0">
                <a:cs typeface="Arial" charset="0"/>
              </a:rPr>
              <a:t>If the unicorn is mythical, then it is immortal, </a:t>
            </a: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but </a:t>
            </a:r>
            <a:r>
              <a:rPr lang="en-US" altLang="en-US" sz="2000" i="1" dirty="0">
                <a:cs typeface="Arial" charset="0"/>
              </a:rPr>
              <a:t>if it is not mythical, then it is a mortal mammal. </a:t>
            </a:r>
            <a:r>
              <a:rPr lang="en-US" altLang="en-US" sz="2000" i="1" u="sng" dirty="0">
                <a:solidFill>
                  <a:srgbClr val="FF0000"/>
                </a:solidFill>
                <a:cs typeface="Arial" charset="0"/>
              </a:rPr>
              <a:t>If the unicorn is either immortal or a mammal, then it is horned</a:t>
            </a: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. The unicorn is magical if it is horned.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altLang="en-US" sz="2000" i="1" u="sng" dirty="0">
                <a:solidFill>
                  <a:srgbClr val="000000"/>
                </a:solidFill>
                <a:cs typeface="Arial" charset="0"/>
              </a:rPr>
              <a:t>Prove that the unicorn is both magical and horned</a:t>
            </a:r>
            <a:r>
              <a:rPr lang="en-US" altLang="en-US" sz="2000" i="1" u="sng" dirty="0" smtClean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Y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Y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thical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	R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mo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R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M = unicorn is a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H = unicorn is </a:t>
            </a:r>
            <a:r>
              <a:rPr lang="en-US" altLang="en-US" sz="2000" u="sng" dirty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orned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G = unicorn is 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 smtClean="0">
                <a:solidFill>
                  <a:srgbClr val="000000"/>
                </a:solidFill>
                <a:cs typeface="Arial" charset="0"/>
              </a:rPr>
              <a:t>G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ical</a:t>
            </a:r>
            <a:endParaRPr lang="en-US" altLang="en-US" sz="2000" dirty="0" smtClean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endParaRPr lang="en-US" altLang="en-US" sz="2000" i="1" u="sng" dirty="0" smtClean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b="1" u="sng" dirty="0" smtClean="0">
                <a:solidFill>
                  <a:srgbClr val="000000"/>
                </a:solidFill>
                <a:cs typeface="Arial" charset="0"/>
              </a:rPr>
              <a:t>Second, translate to Propositional Logic, then to CNF</a:t>
            </a:r>
            <a:r>
              <a:rPr lang="en-US" altLang="en-US" sz="2000" u="sng" dirty="0" smtClean="0">
                <a:solidFill>
                  <a:srgbClr val="000000"/>
                </a:solidFill>
                <a:cs typeface="Arial" charset="0"/>
              </a:rPr>
              <a:t>:</a:t>
            </a:r>
            <a:endParaRPr lang="en-US" altLang="en-US" sz="2000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Propositional logic (prefix form):</a:t>
            </a:r>
          </a:p>
          <a:p>
            <a:pPr lvl="1" algn="r"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(=&gt; (OR (NOT R) M) H)</a:t>
            </a:r>
            <a:r>
              <a:rPr lang="en-US" altLang="en-US" sz="1600" dirty="0" smtClean="0">
                <a:solidFill>
                  <a:srgbClr val="FF0000"/>
                </a:solidFill>
                <a:cs typeface="Arial" charset="0"/>
              </a:rPr>
              <a:t>	</a:t>
            </a:r>
            <a:r>
              <a:rPr lang="en-US" altLang="en-US" sz="1600" dirty="0" smtClean="0">
                <a:cs typeface="Arial" charset="0"/>
              </a:rPr>
              <a:t>; same as ( (Not R) OR M) =&gt; H in infix form</a:t>
            </a:r>
            <a:endParaRPr lang="en-US" altLang="en-US" sz="1600" dirty="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CNF (clausal form)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(H </a:t>
            </a:r>
            <a:r>
              <a:rPr lang="en-US" altLang="en-US" sz="1600" b="1" dirty="0">
                <a:solidFill>
                  <a:srgbClr val="FF0000"/>
                </a:solidFill>
                <a:cs typeface="Arial" charset="0"/>
              </a:rPr>
              <a:t>(NOT M</a:t>
            </a: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) )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(H </a:t>
            </a:r>
            <a:r>
              <a:rPr lang="en-US" altLang="en-US" sz="1600" b="1" dirty="0">
                <a:solidFill>
                  <a:srgbClr val="FF0000"/>
                </a:solidFill>
                <a:cs typeface="Arial" charset="0"/>
              </a:rPr>
              <a:t>R)</a:t>
            </a:r>
            <a:endParaRPr lang="en-US" altLang="en-US" sz="16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Detailed Resolution Proof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  <a:defRPr/>
            </a:pPr>
            <a:r>
              <a:rPr lang="en-US" altLang="en-US" sz="2000" b="1" dirty="0">
                <a:solidFill>
                  <a:srgbClr val="000000"/>
                </a:solidFill>
                <a:cs typeface="Arial" charset="0"/>
              </a:rPr>
              <a:t>In </a:t>
            </a:r>
            <a:r>
              <a:rPr lang="en-US" altLang="en-US" sz="2000" b="1" dirty="0" smtClean="0">
                <a:solidFill>
                  <a:srgbClr val="000000"/>
                </a:solidFill>
                <a:cs typeface="Arial" charset="0"/>
              </a:rPr>
              <a:t>words:</a:t>
            </a: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000" i="1" dirty="0">
                <a:cs typeface="Arial" charset="0"/>
              </a:rPr>
              <a:t>If the unicorn is mythical, then it is immortal, </a:t>
            </a: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but </a:t>
            </a:r>
            <a:r>
              <a:rPr lang="en-US" altLang="en-US" sz="2000" i="1" dirty="0">
                <a:cs typeface="Arial" charset="0"/>
              </a:rPr>
              <a:t>if it is not mythical, then it is a mortal mammal. If the unicorn is either immortal or a mammal, then it is horned. </a:t>
            </a:r>
            <a:r>
              <a:rPr lang="en-US" altLang="en-US" sz="2000" i="1" u="sng" dirty="0">
                <a:solidFill>
                  <a:srgbClr val="FF0000"/>
                </a:solidFill>
                <a:cs typeface="Arial" charset="0"/>
              </a:rPr>
              <a:t>The unicorn is magical if it is horned.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altLang="en-US" sz="2000" i="1" u="sng" dirty="0">
                <a:solidFill>
                  <a:srgbClr val="000000"/>
                </a:solidFill>
                <a:cs typeface="Arial" charset="0"/>
              </a:rPr>
              <a:t>Prove that the unicorn is both magical and horned</a:t>
            </a:r>
            <a:r>
              <a:rPr lang="en-US" altLang="en-US" sz="2000" i="1" u="sng" dirty="0" smtClean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Y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Y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thical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	R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mo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R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M = unicorn is a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H = unicorn is </a:t>
            </a:r>
            <a:r>
              <a:rPr lang="en-US" altLang="en-US" sz="2000" u="sng" dirty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orned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G = unicorn is 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 smtClean="0">
                <a:solidFill>
                  <a:srgbClr val="000000"/>
                </a:solidFill>
                <a:cs typeface="Arial" charset="0"/>
              </a:rPr>
              <a:t>G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ical</a:t>
            </a:r>
            <a:endParaRPr lang="en-US" altLang="en-US" sz="2000" dirty="0" smtClean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endParaRPr lang="en-US" altLang="en-US" sz="2000" i="1" u="sng" dirty="0" smtClean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b="1" u="sng" dirty="0" smtClean="0">
                <a:solidFill>
                  <a:srgbClr val="000000"/>
                </a:solidFill>
                <a:cs typeface="Arial" charset="0"/>
              </a:rPr>
              <a:t>Second, translate to Propositional Logic, then to CNF</a:t>
            </a:r>
            <a:r>
              <a:rPr lang="en-US" altLang="en-US" sz="2000" u="sng" dirty="0" smtClean="0">
                <a:solidFill>
                  <a:srgbClr val="000000"/>
                </a:solidFill>
                <a:cs typeface="Arial" charset="0"/>
              </a:rPr>
              <a:t>:</a:t>
            </a:r>
            <a:endParaRPr lang="en-US" altLang="en-US" sz="2000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Propositional logic (prefix form)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(=&gt; H G)</a:t>
            </a:r>
            <a:r>
              <a:rPr lang="en-US" altLang="en-US" sz="1600" dirty="0" smtClean="0">
                <a:solidFill>
                  <a:srgbClr val="FF0000"/>
                </a:solidFill>
                <a:cs typeface="Arial" charset="0"/>
              </a:rPr>
              <a:t>	</a:t>
            </a:r>
            <a:r>
              <a:rPr lang="en-US" altLang="en-US" sz="1600" dirty="0" smtClean="0">
                <a:cs typeface="Arial" charset="0"/>
              </a:rPr>
              <a:t>; same as H =&gt; G in infix form</a:t>
            </a:r>
            <a:endParaRPr lang="en-US" altLang="en-US" sz="1600" dirty="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CNF (clausal form)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 (NOT H) G)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defRPr/>
            </a:pPr>
            <a:endParaRPr lang="en-US" altLang="en-US" sz="16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Detailed Resolution Proof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  <a:defRPr/>
            </a:pPr>
            <a:r>
              <a:rPr lang="en-US" altLang="en-US" sz="2000" b="1" dirty="0">
                <a:solidFill>
                  <a:srgbClr val="000000"/>
                </a:solidFill>
                <a:cs typeface="Arial" charset="0"/>
              </a:rPr>
              <a:t>In </a:t>
            </a:r>
            <a:r>
              <a:rPr lang="en-US" altLang="en-US" sz="2000" b="1" dirty="0" smtClean="0">
                <a:solidFill>
                  <a:srgbClr val="000000"/>
                </a:solidFill>
                <a:cs typeface="Arial" charset="0"/>
              </a:rPr>
              <a:t>words:</a:t>
            </a: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000" i="1" dirty="0">
                <a:cs typeface="Arial" charset="0"/>
              </a:rPr>
              <a:t>If the unicorn is mythical, then it is immortal, but if it is not mythical, then it is a mortal mammal. If the unicorn is either immortal or a mammal, then it is horned. The unicorn is magical if it is horned.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altLang="en-US" sz="2000" i="1" u="sng" dirty="0">
                <a:solidFill>
                  <a:srgbClr val="000000"/>
                </a:solidFill>
                <a:cs typeface="Arial" charset="0"/>
              </a:rPr>
              <a:t>Prove that the unicorn is both magical and horned</a:t>
            </a:r>
            <a:r>
              <a:rPr lang="en-US" altLang="en-US" sz="2000" i="1" u="sng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altLang="en-US" sz="2000" i="1" u="sng" dirty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Y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Y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thical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	R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mo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R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M = unicorn is a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H = unicorn is </a:t>
            </a:r>
            <a:r>
              <a:rPr lang="en-US" altLang="en-US" sz="2000" u="sng" dirty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orned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G = unicorn is 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 smtClean="0">
                <a:solidFill>
                  <a:srgbClr val="000000"/>
                </a:solidFill>
                <a:cs typeface="Arial" charset="0"/>
              </a:rPr>
              <a:t>G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ical</a:t>
            </a:r>
            <a:endParaRPr lang="en-US" altLang="en-US" sz="2000" i="1" u="sng" dirty="0" smtClean="0">
              <a:solidFill>
                <a:srgbClr val="000000"/>
              </a:solidFill>
              <a:cs typeface="Arial" charset="0"/>
            </a:endParaRP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endParaRPr lang="en-US" altLang="en-US" sz="2000" i="1" u="sng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b="1" u="sng" dirty="0" smtClean="0">
                <a:solidFill>
                  <a:srgbClr val="FF0000"/>
                </a:solidFill>
                <a:cs typeface="Arial" charset="0"/>
              </a:rPr>
              <a:t>Current KB</a:t>
            </a:r>
            <a:r>
              <a:rPr lang="en-US" altLang="en-US" sz="20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2000" dirty="0" smtClean="0">
                <a:solidFill>
                  <a:srgbClr val="FF0000"/>
                </a:solidFill>
                <a:cs typeface="Arial" charset="0"/>
              </a:rPr>
              <a:t>(in CNF clausal form) =</a:t>
            </a: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endParaRPr lang="en-US" altLang="en-US" sz="2000" dirty="0" smtClean="0">
              <a:solidFill>
                <a:srgbClr val="FF0000"/>
              </a:solidFill>
              <a:cs typeface="Arial" charset="0"/>
            </a:endParaRPr>
          </a:p>
          <a:p>
            <a:pPr marL="457200" lvl="1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 (NOT Y) (NOT R) )</a:t>
            </a:r>
            <a:r>
              <a:rPr lang="en-US" altLang="en-US" sz="1200" dirty="0" smtClean="0">
                <a:solidFill>
                  <a:srgbClr val="FF0000"/>
                </a:solidFill>
                <a:cs typeface="Arial" charset="0"/>
              </a:rPr>
              <a:t>	</a:t>
            </a: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(M Y)		(R Y)		</a:t>
            </a:r>
            <a:r>
              <a:rPr lang="pt-BR" altLang="en-US" sz="1600" b="1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pt-BR" altLang="en-US" sz="1600" b="1" dirty="0">
                <a:solidFill>
                  <a:srgbClr val="FF0000"/>
                </a:solidFill>
                <a:cs typeface="Arial" charset="0"/>
              </a:rPr>
              <a:t>H (NOT M) )</a:t>
            </a:r>
          </a:p>
          <a:p>
            <a:pPr marL="457200" lvl="1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pt-BR" altLang="en-US" sz="1600" b="1" dirty="0">
                <a:solidFill>
                  <a:srgbClr val="FF0000"/>
                </a:solidFill>
                <a:cs typeface="Arial" charset="0"/>
              </a:rPr>
              <a:t>(H R)		( (NOT H) G</a:t>
            </a:r>
            <a:r>
              <a:rPr lang="pt-BR" altLang="en-US" sz="1600" b="1" dirty="0" smtClean="0">
                <a:solidFill>
                  <a:srgbClr val="FF0000"/>
                </a:solidFill>
                <a:cs typeface="Arial" charset="0"/>
              </a:rPr>
              <a:t>)</a:t>
            </a:r>
            <a:endParaRPr lang="pt-BR" altLang="en-US" sz="1600" b="1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Detailed Resolution Proof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  <a:defRPr/>
            </a:pPr>
            <a:r>
              <a:rPr lang="en-US" altLang="en-US" sz="2000" b="1" dirty="0">
                <a:solidFill>
                  <a:srgbClr val="000000"/>
                </a:solidFill>
                <a:cs typeface="Arial" charset="0"/>
              </a:rPr>
              <a:t>In </a:t>
            </a:r>
            <a:r>
              <a:rPr lang="en-US" altLang="en-US" sz="2000" b="1" dirty="0" smtClean="0">
                <a:solidFill>
                  <a:srgbClr val="000000"/>
                </a:solidFill>
                <a:cs typeface="Arial" charset="0"/>
              </a:rPr>
              <a:t>words</a:t>
            </a:r>
            <a:r>
              <a:rPr lang="en-US" altLang="en-US" sz="2000" b="1" dirty="0" smtClean="0">
                <a:cs typeface="Arial" charset="0"/>
              </a:rPr>
              <a:t>:</a:t>
            </a:r>
            <a:r>
              <a:rPr lang="en-US" altLang="en-US" sz="2000" dirty="0" smtClean="0">
                <a:cs typeface="Arial" charset="0"/>
              </a:rPr>
              <a:t> </a:t>
            </a:r>
            <a:r>
              <a:rPr lang="en-US" altLang="en-US" sz="2000" i="1" dirty="0">
                <a:cs typeface="Arial" charset="0"/>
              </a:rPr>
              <a:t>If the unicorn is mythical, then it is immortal, but if it is not mythical, then it is a mortal mammal. If the unicorn is either immortal or a mammal, then it is horned. The unicorn is magical if it is horned.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i="1" dirty="0">
                <a:cs typeface="Arial" charset="0"/>
              </a:rPr>
              <a:t>	</a:t>
            </a:r>
            <a:r>
              <a:rPr lang="en-US" altLang="en-US" sz="2000" i="1" u="sng" dirty="0">
                <a:cs typeface="Arial" charset="0"/>
              </a:rPr>
              <a:t>Prove that </a:t>
            </a:r>
            <a:r>
              <a:rPr lang="en-US" altLang="en-US" sz="2000" i="1" u="sng" dirty="0">
                <a:solidFill>
                  <a:srgbClr val="FF0000"/>
                </a:solidFill>
                <a:cs typeface="Arial" charset="0"/>
              </a:rPr>
              <a:t>the unicorn is both magical and horned</a:t>
            </a:r>
            <a:r>
              <a:rPr lang="en-US" altLang="en-US" sz="2000" i="1" u="sng" dirty="0" smtClean="0">
                <a:solidFill>
                  <a:srgbClr val="FF0000"/>
                </a:solidFill>
                <a:cs typeface="Arial" charset="0"/>
              </a:rPr>
              <a:t>.</a:t>
            </a:r>
            <a:endParaRPr lang="en-US" altLang="en-US" sz="2000" i="1" u="sng" dirty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Y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Y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thical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	R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mo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R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M = unicorn is a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H = unicorn is </a:t>
            </a:r>
            <a:r>
              <a:rPr lang="en-US" altLang="en-US" sz="2000" u="sng" dirty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orned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G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G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ical</a:t>
            </a:r>
            <a:endParaRPr lang="en-US" altLang="en-US" sz="2000" dirty="0">
              <a:solidFill>
                <a:srgbClr val="000000"/>
              </a:solidFill>
              <a:cs typeface="Arial" charset="0"/>
            </a:endParaRPr>
          </a:p>
          <a:p>
            <a:pPr marL="457200" lvl="1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endParaRPr lang="pt-BR" altLang="en-US" sz="1600" b="1" dirty="0"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b="1" dirty="0" smtClean="0">
                <a:solidFill>
                  <a:srgbClr val="FF0000"/>
                </a:solidFill>
                <a:cs typeface="Arial" charset="0"/>
              </a:rPr>
              <a:t>Third</a:t>
            </a:r>
            <a:r>
              <a:rPr lang="en-US" altLang="en-US" sz="2000" b="1" dirty="0">
                <a:solidFill>
                  <a:srgbClr val="FF0000"/>
                </a:solidFill>
                <a:cs typeface="Arial" charset="0"/>
              </a:rPr>
              <a:t>, </a:t>
            </a:r>
            <a:r>
              <a:rPr lang="en-US" altLang="en-US" sz="2000" b="1" dirty="0" smtClean="0">
                <a:solidFill>
                  <a:srgbClr val="FF0000"/>
                </a:solidFill>
                <a:cs typeface="Arial" charset="0"/>
              </a:rPr>
              <a:t>negated goal to </a:t>
            </a:r>
            <a:r>
              <a:rPr lang="en-US" altLang="en-US" sz="2000" b="1" dirty="0">
                <a:solidFill>
                  <a:srgbClr val="FF0000"/>
                </a:solidFill>
                <a:cs typeface="Arial" charset="0"/>
              </a:rPr>
              <a:t>Propositional Logic, then to CNF</a:t>
            </a:r>
            <a:r>
              <a:rPr lang="en-US" altLang="en-US" sz="2000" b="1" dirty="0" smtClean="0">
                <a:solidFill>
                  <a:srgbClr val="FF0000"/>
                </a:solidFill>
                <a:cs typeface="Arial" charset="0"/>
              </a:rPr>
              <a:t>:</a:t>
            </a:r>
            <a:endParaRPr lang="pt-BR" altLang="en-US" sz="1600" b="1" dirty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Goal sentence in propositional 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logic (prefix form)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(AND </a:t>
            </a:r>
            <a:r>
              <a:rPr lang="en-US" altLang="en-US" sz="1600" b="1" dirty="0">
                <a:solidFill>
                  <a:srgbClr val="FF0000"/>
                </a:solidFill>
                <a:cs typeface="Arial" charset="0"/>
              </a:rPr>
              <a:t>H G)</a:t>
            </a:r>
            <a:r>
              <a:rPr lang="en-US" altLang="en-US" sz="1600" dirty="0">
                <a:solidFill>
                  <a:srgbClr val="FF0000"/>
                </a:solidFill>
                <a:cs typeface="Arial" charset="0"/>
              </a:rPr>
              <a:t>	</a:t>
            </a:r>
            <a:r>
              <a:rPr lang="en-US" altLang="en-US" sz="1600" dirty="0">
                <a:cs typeface="Arial" charset="0"/>
              </a:rPr>
              <a:t>; same as H </a:t>
            </a:r>
            <a:r>
              <a:rPr lang="en-US" altLang="en-US" sz="1600" dirty="0" smtClean="0">
                <a:cs typeface="Arial" charset="0"/>
              </a:rPr>
              <a:t>AND </a:t>
            </a:r>
            <a:r>
              <a:rPr lang="en-US" altLang="en-US" sz="1600" dirty="0">
                <a:cs typeface="Arial" charset="0"/>
              </a:rPr>
              <a:t>G in infix </a:t>
            </a:r>
            <a:r>
              <a:rPr lang="en-US" altLang="en-US" sz="1600" dirty="0" smtClean="0">
                <a:cs typeface="Arial" charset="0"/>
              </a:rPr>
              <a:t>form</a:t>
            </a: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Negated goal 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sentence in propositional logic (prefix form)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(NOT (AND </a:t>
            </a:r>
            <a:r>
              <a:rPr lang="en-US" altLang="en-US" sz="1600" b="1" dirty="0">
                <a:solidFill>
                  <a:srgbClr val="FF0000"/>
                </a:solidFill>
                <a:cs typeface="Arial" charset="0"/>
              </a:rPr>
              <a:t>H </a:t>
            </a: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G) ) = (OR (NOT H) (NOT G) )</a:t>
            </a: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400" dirty="0" smtClean="0">
                <a:solidFill>
                  <a:srgbClr val="000000"/>
                </a:solidFill>
                <a:cs typeface="Arial" charset="0"/>
              </a:rPr>
              <a:t>CNF </a:t>
            </a:r>
            <a:r>
              <a:rPr lang="en-US" altLang="en-US" sz="2400" dirty="0">
                <a:solidFill>
                  <a:srgbClr val="000000"/>
                </a:solidFill>
                <a:cs typeface="Arial" charset="0"/>
              </a:rPr>
              <a:t>(clausal form)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 (</a:t>
            </a:r>
            <a:r>
              <a:rPr lang="en-US" altLang="en-US" sz="1600" b="1" dirty="0">
                <a:solidFill>
                  <a:srgbClr val="FF0000"/>
                </a:solidFill>
                <a:cs typeface="Arial" charset="0"/>
              </a:rPr>
              <a:t>NOT G) </a:t>
            </a: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altLang="en-US" sz="1600" b="1" dirty="0">
                <a:solidFill>
                  <a:srgbClr val="FF0000"/>
                </a:solidFill>
                <a:cs typeface="Arial" charset="0"/>
              </a:rPr>
              <a:t>NOT H</a:t>
            </a: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) )</a:t>
            </a:r>
            <a:endParaRPr lang="en-US" altLang="en-US" sz="1600" b="1" dirty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endParaRPr lang="en-US" altLang="en-US" sz="2000" b="1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altLang="en-US" sz="3200" dirty="0" smtClean="0"/>
              <a:t>Review: Inference in Formal Symbol Systems</a:t>
            </a:r>
            <a:br>
              <a:rPr lang="en-US" altLang="en-US" sz="3200" dirty="0" smtClean="0"/>
            </a:br>
            <a:r>
              <a:rPr lang="en-US" altLang="en-US" sz="3200" dirty="0" smtClean="0"/>
              <a:t>Ontology, Representation, Inference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altLang="en-US" sz="2400" b="1" smtClean="0"/>
              <a:t>Formal Symbol Systems</a:t>
            </a:r>
          </a:p>
          <a:p>
            <a:pPr lvl="1"/>
            <a:r>
              <a:rPr lang="en-US" altLang="en-US" sz="2400" b="1" smtClean="0"/>
              <a:t>Symbols</a:t>
            </a:r>
            <a:r>
              <a:rPr lang="en-US" altLang="en-US" sz="2400" smtClean="0"/>
              <a:t> correspond to </a:t>
            </a:r>
            <a:r>
              <a:rPr lang="en-US" altLang="en-US" sz="2400" b="1" smtClean="0"/>
              <a:t>things/ideas</a:t>
            </a:r>
            <a:r>
              <a:rPr lang="en-US" altLang="en-US" sz="2400" smtClean="0"/>
              <a:t> in the world</a:t>
            </a:r>
          </a:p>
          <a:p>
            <a:pPr lvl="1"/>
            <a:r>
              <a:rPr lang="en-US" altLang="en-US" sz="2400" b="1" smtClean="0"/>
              <a:t>Pattern matching &amp; rewrite </a:t>
            </a:r>
            <a:r>
              <a:rPr lang="en-US" altLang="en-US" sz="2400" smtClean="0"/>
              <a:t>corresponds to </a:t>
            </a:r>
            <a:r>
              <a:rPr lang="en-US" altLang="en-US" sz="2400" b="1" smtClean="0"/>
              <a:t>inference</a:t>
            </a:r>
          </a:p>
          <a:p>
            <a:pPr lvl="1"/>
            <a:endParaRPr lang="en-US" altLang="en-US" sz="2400" smtClean="0"/>
          </a:p>
          <a:p>
            <a:r>
              <a:rPr lang="en-US" altLang="en-US" sz="2400" b="1" smtClean="0"/>
              <a:t>Ontology:</a:t>
            </a:r>
            <a:r>
              <a:rPr lang="en-US" altLang="en-US" sz="2400" smtClean="0"/>
              <a:t> What exists in the world?</a:t>
            </a:r>
          </a:p>
          <a:p>
            <a:pPr lvl="1"/>
            <a:r>
              <a:rPr lang="en-US" altLang="en-US" sz="2400" smtClean="0"/>
              <a:t>What must be represented?</a:t>
            </a:r>
          </a:p>
          <a:p>
            <a:r>
              <a:rPr lang="en-US" altLang="en-US" sz="2400" b="1" smtClean="0"/>
              <a:t>Representation:</a:t>
            </a:r>
            <a:r>
              <a:rPr lang="en-US" altLang="en-US" sz="2400" smtClean="0"/>
              <a:t> Syntax vs. Semantics</a:t>
            </a:r>
          </a:p>
          <a:p>
            <a:pPr lvl="1"/>
            <a:r>
              <a:rPr lang="en-US" altLang="en-US" sz="2400" smtClean="0"/>
              <a:t>What’s Said vs. What’s Meant</a:t>
            </a:r>
          </a:p>
          <a:p>
            <a:r>
              <a:rPr lang="en-US" altLang="en-US" sz="2400" b="1" smtClean="0"/>
              <a:t>Inference:</a:t>
            </a:r>
            <a:r>
              <a:rPr lang="en-US" altLang="en-US" sz="2400" smtClean="0"/>
              <a:t> Schema vs. Mechanism</a:t>
            </a:r>
          </a:p>
          <a:p>
            <a:pPr lvl="1"/>
            <a:r>
              <a:rPr lang="en-US" altLang="en-US" sz="2400" smtClean="0"/>
              <a:t>Proof Steps vs. Search Strategy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Detailed Resolution Proof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  <a:defRPr/>
            </a:pPr>
            <a:r>
              <a:rPr lang="en-US" altLang="en-US" sz="2000" b="1" dirty="0">
                <a:solidFill>
                  <a:srgbClr val="000000"/>
                </a:solidFill>
                <a:cs typeface="Arial" charset="0"/>
              </a:rPr>
              <a:t>In </a:t>
            </a:r>
            <a:r>
              <a:rPr lang="en-US" altLang="en-US" sz="2000" b="1" dirty="0" smtClean="0">
                <a:solidFill>
                  <a:srgbClr val="000000"/>
                </a:solidFill>
                <a:cs typeface="Arial" charset="0"/>
              </a:rPr>
              <a:t>words:</a:t>
            </a: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000" i="1" dirty="0">
                <a:cs typeface="Arial" charset="0"/>
              </a:rPr>
              <a:t>If the unicorn is mythical, then it is immortal, but if it is not mythical, then it is a mortal mammal. If the unicorn is either immortal or a mammal, then it is horned. The unicorn is magical if it is horned.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altLang="en-US" sz="2000" i="1" u="sng" dirty="0">
                <a:solidFill>
                  <a:srgbClr val="FF0000"/>
                </a:solidFill>
                <a:cs typeface="Arial" charset="0"/>
              </a:rPr>
              <a:t>Prove that the unicorn is both magical and horned</a:t>
            </a:r>
            <a:r>
              <a:rPr lang="en-US" altLang="en-US" sz="2000" i="1" u="sng" dirty="0" smtClean="0">
                <a:solidFill>
                  <a:srgbClr val="FF0000"/>
                </a:solidFill>
                <a:cs typeface="Arial" charset="0"/>
              </a:rPr>
              <a:t>.</a:t>
            </a:r>
            <a:endParaRPr lang="en-US" altLang="en-US" sz="2000" i="1" u="sng" dirty="0">
              <a:solidFill>
                <a:srgbClr val="000000"/>
              </a:solidFill>
              <a:cs typeface="Arial" charset="0"/>
            </a:endParaRP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Y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Y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thical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	R = unicorn is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mo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R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tal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M = unicorn is a 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>
                <a:solidFill>
                  <a:srgbClr val="000000"/>
                </a:solidFill>
                <a:cs typeface="Arial" charset="0"/>
              </a:rPr>
              <a:t>M</a:t>
            </a:r>
            <a:r>
              <a:rPr lang="en-US" altLang="en-US" sz="2000" dirty="0" err="1">
                <a:solidFill>
                  <a:srgbClr val="000000"/>
                </a:solidFill>
                <a:cs typeface="Arial" charset="0"/>
              </a:rPr>
              <a:t>mal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H = unicorn is </a:t>
            </a:r>
            <a:r>
              <a:rPr lang="en-US" altLang="en-US" sz="2000" u="sng" dirty="0">
                <a:solidFill>
                  <a:srgbClr val="000000"/>
                </a:solidFill>
                <a:cs typeface="Arial" charset="0"/>
              </a:rPr>
              <a:t>H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orned</a:t>
            </a:r>
          </a:p>
          <a:p>
            <a:pPr marL="0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	G = unicorn is 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ma</a:t>
            </a:r>
            <a:r>
              <a:rPr lang="en-US" altLang="en-US" sz="2000" u="sng" dirty="0" err="1" smtClean="0">
                <a:solidFill>
                  <a:srgbClr val="000000"/>
                </a:solidFill>
                <a:cs typeface="Arial" charset="0"/>
              </a:rPr>
              <a:t>G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charset="0"/>
              </a:rPr>
              <a:t>ical</a:t>
            </a:r>
            <a:endParaRPr lang="en-US" altLang="en-US" sz="2000" i="1" u="sng" dirty="0" smtClean="0">
              <a:solidFill>
                <a:srgbClr val="FF0000"/>
              </a:solidFill>
              <a:cs typeface="Arial" charset="0"/>
            </a:endParaRP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endParaRPr lang="en-US" altLang="en-US" sz="2000" i="1" u="sng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b="1" u="sng" dirty="0" smtClean="0">
                <a:cs typeface="Arial" charset="0"/>
              </a:rPr>
              <a:t>Current KB</a:t>
            </a:r>
            <a:r>
              <a:rPr lang="en-US" altLang="en-US" sz="2000" b="1" u="sng" dirty="0" smtClean="0">
                <a:solidFill>
                  <a:srgbClr val="FF0000"/>
                </a:solidFill>
                <a:cs typeface="Arial" charset="0"/>
              </a:rPr>
              <a:t> + negated goal</a:t>
            </a:r>
            <a:r>
              <a:rPr lang="en-US" altLang="en-US" sz="20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2000" dirty="0" smtClean="0">
                <a:cs typeface="Arial" charset="0"/>
              </a:rPr>
              <a:t>(in CNF clausal form) =</a:t>
            </a: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endParaRPr lang="en-US" altLang="en-US" sz="2000" dirty="0" smtClean="0">
              <a:solidFill>
                <a:srgbClr val="FF0000"/>
              </a:solidFill>
              <a:cs typeface="Arial" charset="0"/>
            </a:endParaRPr>
          </a:p>
          <a:p>
            <a:pPr marL="457200" lvl="1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1600" b="1" dirty="0" smtClean="0">
                <a:cs typeface="Arial" charset="0"/>
              </a:rPr>
              <a:t>( (NOT Y) (NOT R) )</a:t>
            </a:r>
            <a:r>
              <a:rPr lang="en-US" altLang="en-US" sz="1200" dirty="0" smtClean="0">
                <a:cs typeface="Arial" charset="0"/>
              </a:rPr>
              <a:t>	</a:t>
            </a:r>
            <a:r>
              <a:rPr lang="en-US" altLang="en-US" sz="1600" b="1" dirty="0" smtClean="0">
                <a:cs typeface="Arial" charset="0"/>
              </a:rPr>
              <a:t>(M Y)		(R Y)		</a:t>
            </a:r>
            <a:r>
              <a:rPr lang="pt-BR" altLang="en-US" sz="1600" b="1" dirty="0" smtClean="0">
                <a:cs typeface="Arial" charset="0"/>
              </a:rPr>
              <a:t>(</a:t>
            </a:r>
            <a:r>
              <a:rPr lang="pt-BR" altLang="en-US" sz="1600" b="1" dirty="0">
                <a:cs typeface="Arial" charset="0"/>
              </a:rPr>
              <a:t>H (NOT M) )</a:t>
            </a:r>
          </a:p>
          <a:p>
            <a:pPr marL="457200" lvl="1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pt-BR" altLang="en-US" sz="1600" b="1" dirty="0">
                <a:cs typeface="Arial" charset="0"/>
              </a:rPr>
              <a:t>(H R)		( (NOT H) G</a:t>
            </a:r>
            <a:r>
              <a:rPr lang="pt-BR" altLang="en-US" sz="1600" b="1" dirty="0" smtClean="0">
                <a:cs typeface="Arial" charset="0"/>
              </a:rPr>
              <a:t>)</a:t>
            </a:r>
            <a:r>
              <a:rPr lang="pt-BR" altLang="en-US" sz="1600" b="1" dirty="0" smtClean="0">
                <a:solidFill>
                  <a:srgbClr val="FF0000"/>
                </a:solidFill>
                <a:cs typeface="Arial" charset="0"/>
              </a:rPr>
              <a:t>	</a:t>
            </a:r>
            <a:r>
              <a:rPr lang="en-US" altLang="en-US" sz="1600" b="1" dirty="0">
                <a:solidFill>
                  <a:srgbClr val="FF0000"/>
                </a:solidFill>
                <a:cs typeface="Arial" charset="0"/>
              </a:rPr>
              <a:t>( (NOT G) (NOT H) </a:t>
            </a:r>
            <a:r>
              <a:rPr lang="en-US" altLang="en-US" sz="1600" b="1" dirty="0" smtClean="0">
                <a:solidFill>
                  <a:srgbClr val="FF0000"/>
                </a:solidFill>
                <a:cs typeface="Arial" charset="0"/>
              </a:rPr>
              <a:t>)</a:t>
            </a:r>
            <a:endParaRPr lang="en-US" altLang="en-US" sz="1600" b="1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Detailed Resolution Proof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  <a:defRPr/>
            </a:pPr>
            <a:r>
              <a:rPr lang="en-US" altLang="en-US" sz="2000" b="1" dirty="0">
                <a:solidFill>
                  <a:srgbClr val="000000"/>
                </a:solidFill>
                <a:cs typeface="Arial" charset="0"/>
              </a:rPr>
              <a:t>In </a:t>
            </a:r>
            <a:r>
              <a:rPr lang="en-US" altLang="en-US" sz="2000" b="1" dirty="0" smtClean="0">
                <a:solidFill>
                  <a:srgbClr val="000000"/>
                </a:solidFill>
                <a:cs typeface="Arial" charset="0"/>
              </a:rPr>
              <a:t>words:</a:t>
            </a:r>
            <a:r>
              <a:rPr lang="en-US" altLang="en-US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000" i="1" dirty="0">
                <a:cs typeface="Arial" charset="0"/>
              </a:rPr>
              <a:t>If the unicorn is mythical, then it is immortal, but if it is not mythical, then it is a mortal mammal. If the unicorn is either immortal or a mammal, then it is horned. The unicorn is magical if it is horned.</a:t>
            </a:r>
          </a:p>
          <a:p>
            <a:pPr lvl="1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altLang="en-US" sz="2000" i="1" u="sng" dirty="0">
                <a:cs typeface="Arial" charset="0"/>
              </a:rPr>
              <a:t>Prove that the unicorn is both magical and horned</a:t>
            </a:r>
            <a:r>
              <a:rPr lang="en-US" altLang="en-US" sz="2000" i="1" u="sng" dirty="0" smtClean="0">
                <a:cs typeface="Arial" charset="0"/>
              </a:rPr>
              <a:t>.</a:t>
            </a:r>
            <a:endParaRPr lang="en-US" altLang="en-US" sz="2000" dirty="0" smtClean="0">
              <a:cs typeface="Arial" charset="0"/>
            </a:endParaRPr>
          </a:p>
          <a:p>
            <a:pPr marL="457200" lvl="1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1600" b="1" dirty="0" smtClean="0">
                <a:cs typeface="Arial" charset="0"/>
              </a:rPr>
              <a:t>( (NOT Y) (NOT R) )</a:t>
            </a:r>
            <a:r>
              <a:rPr lang="en-US" altLang="en-US" sz="1200" dirty="0" smtClean="0">
                <a:cs typeface="Arial" charset="0"/>
              </a:rPr>
              <a:t>	</a:t>
            </a:r>
            <a:r>
              <a:rPr lang="en-US" altLang="en-US" sz="1600" b="1" dirty="0" smtClean="0">
                <a:cs typeface="Arial" charset="0"/>
              </a:rPr>
              <a:t>(M Y)		(R Y)		</a:t>
            </a:r>
            <a:r>
              <a:rPr lang="pt-BR" altLang="en-US" sz="1600" b="1" dirty="0" smtClean="0">
                <a:cs typeface="Arial" charset="0"/>
              </a:rPr>
              <a:t>(</a:t>
            </a:r>
            <a:r>
              <a:rPr lang="pt-BR" altLang="en-US" sz="1600" b="1" dirty="0">
                <a:cs typeface="Arial" charset="0"/>
              </a:rPr>
              <a:t>H (NOT M) )</a:t>
            </a:r>
          </a:p>
          <a:p>
            <a:pPr marL="457200" lvl="1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r>
              <a:rPr lang="pt-BR" altLang="en-US" sz="1600" b="1" dirty="0">
                <a:cs typeface="Arial" charset="0"/>
              </a:rPr>
              <a:t>(H R)		( (NOT H) G</a:t>
            </a:r>
            <a:r>
              <a:rPr lang="pt-BR" altLang="en-US" sz="1600" b="1" dirty="0" smtClean="0">
                <a:cs typeface="Arial" charset="0"/>
              </a:rPr>
              <a:t>)	</a:t>
            </a:r>
            <a:r>
              <a:rPr lang="en-US" altLang="en-US" sz="1600" b="1" dirty="0">
                <a:cs typeface="Arial" charset="0"/>
              </a:rPr>
              <a:t>( (NOT G) (NOT H) </a:t>
            </a:r>
            <a:r>
              <a:rPr lang="en-US" altLang="en-US" sz="1600" b="1" dirty="0" smtClean="0">
                <a:cs typeface="Arial" charset="0"/>
              </a:rPr>
              <a:t>)</a:t>
            </a:r>
          </a:p>
          <a:p>
            <a:pPr marL="457200" lvl="1" indent="0" eaLnBrk="1" hangingPunct="1">
              <a:spcBef>
                <a:spcPts val="400"/>
              </a:spcBef>
              <a:buClr>
                <a:srgbClr val="000000"/>
              </a:buClr>
              <a:buFontTx/>
              <a:buNone/>
              <a:defRPr/>
            </a:pPr>
            <a:endParaRPr lang="en-US" altLang="en-US" sz="1600" b="1" dirty="0"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defRPr/>
            </a:pPr>
            <a:r>
              <a:rPr lang="en-US" altLang="en-US" sz="2000" b="1" dirty="0" smtClean="0">
                <a:solidFill>
                  <a:srgbClr val="FF0000"/>
                </a:solidFill>
                <a:cs typeface="Arial" charset="0"/>
              </a:rPr>
              <a:t>Fourth, produce a resolution proof ending in ( ):</a:t>
            </a:r>
            <a:endParaRPr lang="pt-BR" altLang="en-US" sz="1600" b="1" dirty="0">
              <a:solidFill>
                <a:srgbClr val="FF0000"/>
              </a:solidFill>
              <a:cs typeface="Arial" charset="0"/>
            </a:endParaRPr>
          </a:p>
          <a:p>
            <a:pPr>
              <a:defRPr/>
            </a:pPr>
            <a:r>
              <a:rPr lang="en-US" sz="2000" dirty="0"/>
              <a:t>Resolve (¬H ¬G) and (¬H G) to give (¬H)</a:t>
            </a:r>
          </a:p>
          <a:p>
            <a:pPr>
              <a:defRPr/>
            </a:pPr>
            <a:r>
              <a:rPr lang="en-US" sz="2000" dirty="0"/>
              <a:t>Resolve (¬Y ¬R) and (Y M) to give (¬R M)</a:t>
            </a:r>
          </a:p>
          <a:p>
            <a:pPr>
              <a:defRPr/>
            </a:pPr>
            <a:r>
              <a:rPr lang="en-US" sz="2000" dirty="0"/>
              <a:t>Resolve (¬R M) and (R H) to give (M H)</a:t>
            </a:r>
          </a:p>
          <a:p>
            <a:pPr>
              <a:defRPr/>
            </a:pPr>
            <a:r>
              <a:rPr lang="en-US" sz="2000" dirty="0"/>
              <a:t>Resolve (M H) and (¬M H) to give (H)</a:t>
            </a:r>
          </a:p>
          <a:p>
            <a:pPr>
              <a:defRPr/>
            </a:pPr>
            <a:r>
              <a:rPr lang="en-US" sz="2000" dirty="0" smtClean="0"/>
              <a:t>Resolve </a:t>
            </a:r>
            <a:r>
              <a:rPr lang="en-US" sz="2000" dirty="0"/>
              <a:t>(¬H) and (H) to give </a:t>
            </a:r>
            <a:r>
              <a:rPr lang="en-US" sz="2000" dirty="0" smtClean="0"/>
              <a:t>( )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 smtClean="0"/>
              <a:t>Of course, there are many other proofs, which are OK </a:t>
            </a:r>
            <a:r>
              <a:rPr lang="en-US" sz="2000" dirty="0" err="1" smtClean="0"/>
              <a:t>iff</a:t>
            </a:r>
            <a:r>
              <a:rPr lang="en-US" sz="2000" dirty="0" smtClean="0"/>
              <a:t> correct.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305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 defTabSz="457200"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450"/>
              </a:spcBef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Arial"/>
                <a:cs typeface="+mj-cs"/>
              </a:rPr>
              <a:t>Detailed Resolution Proof Example</a:t>
            </a:r>
          </a:p>
          <a:p>
            <a:pPr algn="ctr" eaLnBrk="1" hangingPunct="1">
              <a:spcBef>
                <a:spcPts val="450"/>
              </a:spcBef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en-US" altLang="en-US" sz="2800" b="1" kern="0" dirty="0" smtClean="0">
                <a:solidFill>
                  <a:srgbClr val="000000"/>
                </a:solidFill>
                <a:latin typeface="Arial"/>
                <a:cs typeface="+mj-cs"/>
              </a:rPr>
              <a:t>Graph view of proof</a:t>
            </a:r>
            <a:endParaRPr lang="en-US" altLang="en-US" sz="2800" b="1" dirty="0" smtClean="0">
              <a:solidFill>
                <a:srgbClr val="3333CC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636588" y="196215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marL="339725" indent="-339725" defTabSz="457200" eaLnBrk="0" hangingPunct="0">
              <a:spcBef>
                <a:spcPct val="20000"/>
              </a:spcBef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</a:pP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( ¬ Y ¬ R ) ( Y R ) ( Y M ) ( R H ) ( ¬ M H ) ( ¬ H G ) </a:t>
            </a:r>
            <a:r>
              <a:rPr lang="en-US" altLang="en-US" sz="1800">
                <a:solidFill>
                  <a:srgbClr val="000000"/>
                </a:solidFill>
                <a:cs typeface="Arial" charset="0"/>
              </a:rPr>
              <a:t>(</a:t>
            </a: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¬ </a:t>
            </a:r>
            <a:r>
              <a:rPr lang="en-US" altLang="en-US" sz="1800">
                <a:solidFill>
                  <a:srgbClr val="000000"/>
                </a:solidFill>
                <a:cs typeface="Arial" charset="0"/>
              </a:rPr>
              <a:t>G </a:t>
            </a: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¬ </a:t>
            </a:r>
            <a:r>
              <a:rPr lang="en-US" altLang="en-US" sz="1800">
                <a:sym typeface="Symbol" pitchFamily="18" charset="2"/>
              </a:rPr>
              <a:t>H )</a:t>
            </a:r>
            <a:endParaRPr lang="en-US" altLang="en-US" sz="180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</a:pPr>
            <a:endParaRPr lang="en-US" altLang="en-US" sz="180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286500" y="2438400"/>
            <a:ext cx="495300" cy="2667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91200" y="2438400"/>
            <a:ext cx="495300" cy="2667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2" name="TextBox 7"/>
          <p:cNvSpPr txBox="1">
            <a:spLocks noChangeArrowheads="1"/>
          </p:cNvSpPr>
          <p:nvPr/>
        </p:nvSpPr>
        <p:spPr bwMode="auto">
          <a:xfrm>
            <a:off x="5927725" y="27813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( ¬ </a:t>
            </a:r>
            <a:r>
              <a:rPr lang="en-US" altLang="en-US" sz="1800">
                <a:sym typeface="Symbol" pitchFamily="18" charset="2"/>
              </a:rPr>
              <a:t>H )</a:t>
            </a:r>
            <a:endParaRPr lang="en-US" altLang="en-US" sz="1800"/>
          </a:p>
        </p:txBody>
      </p:sp>
      <p:cxnSp>
        <p:nvCxnSpPr>
          <p:cNvPr id="12" name="Straight Arrow Connector 11"/>
          <p:cNvCxnSpPr>
            <a:endCxn id="34829" idx="0"/>
          </p:cNvCxnSpPr>
          <p:nvPr/>
        </p:nvCxnSpPr>
        <p:spPr>
          <a:xfrm>
            <a:off x="3981450" y="2438400"/>
            <a:ext cx="0" cy="1025525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34825" idx="0"/>
          </p:cNvCxnSpPr>
          <p:nvPr/>
        </p:nvCxnSpPr>
        <p:spPr>
          <a:xfrm flipH="1">
            <a:off x="2514600" y="2438400"/>
            <a:ext cx="685800" cy="301625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5" name="TextBox 25"/>
          <p:cNvSpPr txBox="1">
            <a:spLocks noChangeArrowheads="1"/>
          </p:cNvSpPr>
          <p:nvPr/>
        </p:nvSpPr>
        <p:spPr bwMode="auto">
          <a:xfrm>
            <a:off x="1981200" y="2740025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(</a:t>
            </a:r>
            <a:r>
              <a:rPr lang="en-US" altLang="en-US" sz="1800"/>
              <a:t> ¬R M</a:t>
            </a:r>
            <a:r>
              <a:rPr lang="en-US" altLang="en-US" sz="180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1800">
                <a:sym typeface="Symbol" pitchFamily="18" charset="2"/>
              </a:rPr>
              <a:t>)</a:t>
            </a:r>
            <a:endParaRPr lang="en-US" altLang="en-US" sz="1800"/>
          </a:p>
        </p:txBody>
      </p:sp>
      <p:cxnSp>
        <p:nvCxnSpPr>
          <p:cNvPr id="27" name="Straight Arrow Connector 26"/>
          <p:cNvCxnSpPr>
            <a:endCxn id="34828" idx="0"/>
          </p:cNvCxnSpPr>
          <p:nvPr/>
        </p:nvCxnSpPr>
        <p:spPr>
          <a:xfrm>
            <a:off x="4191000" y="3833813"/>
            <a:ext cx="676275" cy="327025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34825" idx="0"/>
          </p:cNvCxnSpPr>
          <p:nvPr/>
        </p:nvCxnSpPr>
        <p:spPr>
          <a:xfrm>
            <a:off x="1524000" y="2438400"/>
            <a:ext cx="990600" cy="301625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8" name="TextBox 30"/>
          <p:cNvSpPr txBox="1">
            <a:spLocks noChangeArrowheads="1"/>
          </p:cNvSpPr>
          <p:nvPr/>
        </p:nvSpPr>
        <p:spPr bwMode="auto">
          <a:xfrm>
            <a:off x="4538663" y="4160838"/>
            <a:ext cx="6588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( H</a:t>
            </a:r>
            <a:r>
              <a:rPr lang="en-US" altLang="en-US" sz="1800">
                <a:sym typeface="Symbol" pitchFamily="18" charset="2"/>
              </a:rPr>
              <a:t> )</a:t>
            </a:r>
            <a:endParaRPr lang="en-US" altLang="en-US" sz="1800"/>
          </a:p>
        </p:txBody>
      </p:sp>
      <p:sp>
        <p:nvSpPr>
          <p:cNvPr id="34829" name="TextBox 32"/>
          <p:cNvSpPr txBox="1">
            <a:spLocks noChangeArrowheads="1"/>
          </p:cNvSpPr>
          <p:nvPr/>
        </p:nvSpPr>
        <p:spPr bwMode="auto">
          <a:xfrm>
            <a:off x="3505200" y="3463925"/>
            <a:ext cx="952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( </a:t>
            </a:r>
            <a:r>
              <a:rPr lang="en-US" altLang="en-US" sz="1800">
                <a:solidFill>
                  <a:srgbClr val="000000"/>
                </a:solidFill>
                <a:cs typeface="Arial" charset="0"/>
              </a:rPr>
              <a:t>H M </a:t>
            </a:r>
            <a:r>
              <a:rPr lang="en-US" altLang="en-US" sz="1800">
                <a:sym typeface="Symbol" pitchFamily="18" charset="2"/>
              </a:rPr>
              <a:t>)</a:t>
            </a:r>
            <a:endParaRPr lang="en-US" altLang="en-US" sz="1800"/>
          </a:p>
        </p:txBody>
      </p:sp>
      <p:cxnSp>
        <p:nvCxnSpPr>
          <p:cNvPr id="34" name="Straight Arrow Connector 33"/>
          <p:cNvCxnSpPr>
            <a:endCxn id="34829" idx="0"/>
          </p:cNvCxnSpPr>
          <p:nvPr/>
        </p:nvCxnSpPr>
        <p:spPr>
          <a:xfrm>
            <a:off x="2857500" y="3109913"/>
            <a:ext cx="1123950" cy="354012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1" name="TextBox 36"/>
          <p:cNvSpPr txBox="1">
            <a:spLocks noChangeArrowheads="1"/>
          </p:cNvSpPr>
          <p:nvPr/>
        </p:nvSpPr>
        <p:spPr bwMode="auto">
          <a:xfrm>
            <a:off x="6111875" y="4932363"/>
            <a:ext cx="469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( </a:t>
            </a:r>
            <a:r>
              <a:rPr lang="en-US" altLang="en-US" sz="180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1800">
                <a:sym typeface="Symbol" pitchFamily="18" charset="2"/>
              </a:rPr>
              <a:t>)</a:t>
            </a:r>
            <a:endParaRPr lang="en-US" altLang="en-US" sz="1800"/>
          </a:p>
        </p:txBody>
      </p:sp>
      <p:cxnSp>
        <p:nvCxnSpPr>
          <p:cNvPr id="38" name="Straight Arrow Connector 37"/>
          <p:cNvCxnSpPr>
            <a:stCxn id="34822" idx="2"/>
            <a:endCxn id="34831" idx="0"/>
          </p:cNvCxnSpPr>
          <p:nvPr/>
        </p:nvCxnSpPr>
        <p:spPr>
          <a:xfrm>
            <a:off x="6346825" y="3162300"/>
            <a:ext cx="0" cy="1770063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34828" idx="0"/>
          </p:cNvCxnSpPr>
          <p:nvPr/>
        </p:nvCxnSpPr>
        <p:spPr>
          <a:xfrm>
            <a:off x="4864100" y="2478088"/>
            <a:ext cx="3175" cy="168275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029200" y="4570413"/>
            <a:ext cx="1257300" cy="36195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305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 defTabSz="457200"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450"/>
              </a:spcBef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Arial"/>
                <a:cs typeface="+mj-cs"/>
              </a:rPr>
              <a:t>Detailed Resolution Proof Example</a:t>
            </a:r>
          </a:p>
          <a:p>
            <a:pPr algn="ctr" eaLnBrk="1" hangingPunct="1">
              <a:spcBef>
                <a:spcPts val="450"/>
              </a:spcBef>
              <a:buClr>
                <a:srgbClr val="000000"/>
              </a:buClr>
              <a:buFont typeface="Times New Roman" pitchFamily="18" charset="0"/>
              <a:buNone/>
              <a:defRPr/>
            </a:pPr>
            <a:r>
              <a:rPr lang="en-US" altLang="en-US" sz="2800" b="1" kern="0" dirty="0" smtClean="0">
                <a:solidFill>
                  <a:srgbClr val="000000"/>
                </a:solidFill>
                <a:latin typeface="Arial"/>
                <a:cs typeface="+mj-cs"/>
              </a:rPr>
              <a:t>Graph view of a different proof</a:t>
            </a:r>
            <a:endParaRPr lang="en-US" altLang="en-US" sz="2800" b="1" dirty="0" smtClean="0">
              <a:solidFill>
                <a:srgbClr val="3333CC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636588" y="196215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marL="339725" indent="-339725" defTabSz="457200" eaLnBrk="0" hangingPunct="0">
              <a:spcBef>
                <a:spcPct val="20000"/>
              </a:spcBef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</a:pP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( ¬ Y ¬ R ) ( Y R ) ( Y M ) ( R H ) ( ¬ M H ) ( ¬ H G ) </a:t>
            </a:r>
            <a:r>
              <a:rPr lang="en-US" altLang="en-US" sz="1800">
                <a:solidFill>
                  <a:srgbClr val="000000"/>
                </a:solidFill>
                <a:cs typeface="Arial" charset="0"/>
              </a:rPr>
              <a:t>(</a:t>
            </a: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¬ </a:t>
            </a:r>
            <a:r>
              <a:rPr lang="en-US" altLang="en-US" sz="1800">
                <a:solidFill>
                  <a:srgbClr val="000000"/>
                </a:solidFill>
                <a:cs typeface="Arial" charset="0"/>
              </a:rPr>
              <a:t>G </a:t>
            </a: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¬ </a:t>
            </a:r>
            <a:r>
              <a:rPr lang="en-US" altLang="en-US" sz="1800">
                <a:sym typeface="Symbol" pitchFamily="18" charset="2"/>
              </a:rPr>
              <a:t>H )</a:t>
            </a:r>
            <a:endParaRPr lang="en-US" altLang="en-US" sz="180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000000"/>
              </a:buClr>
              <a:buFont typeface="Verdana" pitchFamily="34" charset="0"/>
              <a:buChar char="•"/>
            </a:pPr>
            <a:endParaRPr lang="en-US" altLang="en-US" sz="180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286500" y="2438400"/>
            <a:ext cx="495300" cy="2667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91200" y="2438400"/>
            <a:ext cx="495300" cy="2667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6" name="TextBox 7"/>
          <p:cNvSpPr txBox="1">
            <a:spLocks noChangeArrowheads="1"/>
          </p:cNvSpPr>
          <p:nvPr/>
        </p:nvSpPr>
        <p:spPr bwMode="auto">
          <a:xfrm>
            <a:off x="5927725" y="27813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( ¬ </a:t>
            </a:r>
            <a:r>
              <a:rPr lang="en-US" altLang="en-US" sz="1800">
                <a:sym typeface="Symbol" pitchFamily="18" charset="2"/>
              </a:rPr>
              <a:t>H )</a:t>
            </a:r>
            <a:endParaRPr lang="en-US" altLang="en-US" sz="1800"/>
          </a:p>
        </p:txBody>
      </p:sp>
      <p:cxnSp>
        <p:nvCxnSpPr>
          <p:cNvPr id="11" name="Straight Arrow Connector 10"/>
          <p:cNvCxnSpPr>
            <a:stCxn id="35846" idx="2"/>
          </p:cNvCxnSpPr>
          <p:nvPr/>
        </p:nvCxnSpPr>
        <p:spPr>
          <a:xfrm flipH="1">
            <a:off x="5905500" y="3162300"/>
            <a:ext cx="441325" cy="2667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76800" y="2438400"/>
            <a:ext cx="10287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9" name="TextBox 14"/>
          <p:cNvSpPr txBox="1">
            <a:spLocks noChangeArrowheads="1"/>
          </p:cNvSpPr>
          <p:nvPr/>
        </p:nvSpPr>
        <p:spPr bwMode="auto">
          <a:xfrm>
            <a:off x="5445125" y="3462338"/>
            <a:ext cx="901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( ¬ </a:t>
            </a:r>
            <a:r>
              <a:rPr lang="en-US" altLang="en-US" sz="1800">
                <a:sym typeface="Symbol" pitchFamily="18" charset="2"/>
              </a:rPr>
              <a:t>M )</a:t>
            </a:r>
            <a:endParaRPr lang="en-US" altLang="en-US" sz="180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2438400"/>
            <a:ext cx="2263775" cy="1660525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464175" y="3832225"/>
            <a:ext cx="441325" cy="2667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2" name="TextBox 25"/>
          <p:cNvSpPr txBox="1">
            <a:spLocks noChangeArrowheads="1"/>
          </p:cNvSpPr>
          <p:nvPr/>
        </p:nvSpPr>
        <p:spPr bwMode="auto">
          <a:xfrm>
            <a:off x="5111750" y="4098925"/>
            <a:ext cx="666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( </a:t>
            </a:r>
            <a:r>
              <a:rPr lang="en-US" altLang="en-US" sz="1800">
                <a:solidFill>
                  <a:srgbClr val="000000"/>
                </a:solidFill>
                <a:cs typeface="Arial" charset="0"/>
              </a:rPr>
              <a:t>Y </a:t>
            </a:r>
            <a:r>
              <a:rPr lang="en-US" altLang="en-US" sz="1800">
                <a:sym typeface="Symbol" pitchFamily="18" charset="2"/>
              </a:rPr>
              <a:t>)</a:t>
            </a:r>
            <a:endParaRPr lang="en-US" altLang="en-US" sz="180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5003800" y="4468813"/>
            <a:ext cx="441325" cy="2667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24000" y="2438400"/>
            <a:ext cx="3479800" cy="2297113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5" name="TextBox 30"/>
          <p:cNvSpPr txBox="1">
            <a:spLocks noChangeArrowheads="1"/>
          </p:cNvSpPr>
          <p:nvPr/>
        </p:nvSpPr>
        <p:spPr bwMode="auto">
          <a:xfrm>
            <a:off x="4552950" y="4735513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( ¬ </a:t>
            </a:r>
            <a:r>
              <a:rPr lang="en-US" altLang="en-US" sz="1800">
                <a:sym typeface="Symbol" pitchFamily="18" charset="2"/>
              </a:rPr>
              <a:t>R )</a:t>
            </a:r>
            <a:endParaRPr lang="en-US" altLang="en-US" sz="180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530725" y="5116513"/>
            <a:ext cx="441325" cy="2667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7" name="TextBox 32"/>
          <p:cNvSpPr txBox="1">
            <a:spLocks noChangeArrowheads="1"/>
          </p:cNvSpPr>
          <p:nvPr/>
        </p:nvSpPr>
        <p:spPr bwMode="auto">
          <a:xfrm>
            <a:off x="4171950" y="5383213"/>
            <a:ext cx="666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( </a:t>
            </a:r>
            <a:r>
              <a:rPr lang="en-US" altLang="en-US" sz="1800">
                <a:solidFill>
                  <a:srgbClr val="000000"/>
                </a:solidFill>
                <a:cs typeface="Arial" charset="0"/>
              </a:rPr>
              <a:t>H </a:t>
            </a:r>
            <a:r>
              <a:rPr lang="en-US" altLang="en-US" sz="1800">
                <a:sym typeface="Symbol" pitchFamily="18" charset="2"/>
              </a:rPr>
              <a:t>)</a:t>
            </a:r>
            <a:endParaRPr lang="en-US" altLang="en-US" sz="1800"/>
          </a:p>
        </p:txBody>
      </p:sp>
      <p:cxnSp>
        <p:nvCxnSpPr>
          <p:cNvPr id="34" name="Straight Arrow Connector 33"/>
          <p:cNvCxnSpPr>
            <a:endCxn id="35857" idx="0"/>
          </p:cNvCxnSpPr>
          <p:nvPr/>
        </p:nvCxnSpPr>
        <p:spPr>
          <a:xfrm>
            <a:off x="3962400" y="2438400"/>
            <a:ext cx="542925" cy="2944813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9" name="TextBox 36"/>
          <p:cNvSpPr txBox="1">
            <a:spLocks noChangeArrowheads="1"/>
          </p:cNvSpPr>
          <p:nvPr/>
        </p:nvSpPr>
        <p:spPr bwMode="auto">
          <a:xfrm>
            <a:off x="6067425" y="5903913"/>
            <a:ext cx="666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solidFill>
                  <a:srgbClr val="000000"/>
                </a:solidFill>
                <a:cs typeface="Arial" charset="0"/>
              </a:rPr>
              <a:t>( </a:t>
            </a:r>
            <a:r>
              <a:rPr lang="en-US" altLang="en-US" sz="180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1800">
                <a:sym typeface="Symbol" pitchFamily="18" charset="2"/>
              </a:rPr>
              <a:t>)</a:t>
            </a:r>
            <a:endParaRPr lang="en-US" altLang="en-US" sz="1800"/>
          </a:p>
        </p:txBody>
      </p:sp>
      <p:cxnSp>
        <p:nvCxnSpPr>
          <p:cNvPr id="38" name="Straight Arrow Connector 37"/>
          <p:cNvCxnSpPr>
            <a:stCxn id="35846" idx="2"/>
          </p:cNvCxnSpPr>
          <p:nvPr/>
        </p:nvCxnSpPr>
        <p:spPr>
          <a:xfrm flipH="1">
            <a:off x="6286500" y="3162300"/>
            <a:ext cx="60325" cy="2741613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5857" idx="3"/>
          </p:cNvCxnSpPr>
          <p:nvPr/>
        </p:nvCxnSpPr>
        <p:spPr>
          <a:xfrm>
            <a:off x="4838700" y="5567363"/>
            <a:ext cx="1360488" cy="34925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Horn Clauses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152400" y="1752600"/>
            <a:ext cx="872867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Resolution can be exponential in space and time.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If we can reduce all clauses to </a:t>
            </a:r>
            <a:r>
              <a:rPr lang="en-US" altLang="en-US" sz="1800" dirty="0">
                <a:solidFill>
                  <a:srgbClr val="FF0000"/>
                </a:solidFill>
              </a:rPr>
              <a:t>“Horn clauses”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inference </a:t>
            </a:r>
            <a:r>
              <a:rPr lang="en-US" altLang="en-US" sz="1800" dirty="0"/>
              <a:t>is </a:t>
            </a:r>
            <a:r>
              <a:rPr lang="en-US" altLang="en-US" sz="1800" dirty="0">
                <a:solidFill>
                  <a:srgbClr val="0000FF"/>
                </a:solidFill>
              </a:rPr>
              <a:t>linear</a:t>
            </a:r>
            <a:r>
              <a:rPr lang="en-US" altLang="en-US" sz="1800" dirty="0"/>
              <a:t> in space and time</a:t>
            </a:r>
          </a:p>
        </p:txBody>
      </p:sp>
      <p:sp>
        <p:nvSpPr>
          <p:cNvPr id="36868" name="Line 6"/>
          <p:cNvSpPr>
            <a:spLocks noChangeShapeType="1"/>
          </p:cNvSpPr>
          <p:nvPr/>
        </p:nvSpPr>
        <p:spPr bwMode="auto">
          <a:xfrm flipH="1">
            <a:off x="3352800" y="25908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1142999" y="3048000"/>
            <a:ext cx="7213834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 clause with at most 1 positive literal.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e.g.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Every Horn clause can be rewritten as an implication with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a conjunction of positive literals in the premises and </a:t>
            </a:r>
            <a:r>
              <a:rPr lang="en-US" altLang="en-US" sz="1800" dirty="0" smtClean="0"/>
              <a:t>at most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  a single positive </a:t>
            </a:r>
            <a:r>
              <a:rPr lang="en-US" altLang="en-US" sz="1800" dirty="0"/>
              <a:t>literal as a conclusion.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  e.g.                      </a:t>
            </a:r>
            <a:r>
              <a:rPr lang="en-US" altLang="en-US" sz="1800" dirty="0" smtClean="0">
                <a:sym typeface="Symbol"/>
              </a:rPr>
              <a:t>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1 positive </a:t>
            </a:r>
            <a:r>
              <a:rPr lang="en-US" altLang="en-US" sz="1800" dirty="0" smtClean="0"/>
              <a:t>literal and </a:t>
            </a:r>
            <a:r>
              <a:rPr lang="en-US" altLang="en-US" sz="1800" dirty="0" smtClean="0">
                <a:sym typeface="Symbol"/>
              </a:rPr>
              <a:t> 1 negative literal</a:t>
            </a:r>
            <a:r>
              <a:rPr lang="en-US" altLang="en-US" sz="1800" dirty="0" smtClean="0"/>
              <a:t>: </a:t>
            </a:r>
            <a:r>
              <a:rPr lang="en-US" altLang="en-US" sz="1800" dirty="0"/>
              <a:t>definite </a:t>
            </a:r>
            <a:r>
              <a:rPr lang="en-US" altLang="en-US" sz="1800" dirty="0" smtClean="0"/>
              <a:t>clause (e.g., above)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0 positive literals: integrity </a:t>
            </a:r>
            <a:r>
              <a:rPr lang="en-US" altLang="en-US" sz="1800" dirty="0" smtClean="0"/>
              <a:t>constraint or goal clause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800" dirty="0"/>
              <a:t>   e.g.  </a:t>
            </a:r>
            <a:r>
              <a:rPr lang="en-US" altLang="en-US" sz="1800" dirty="0" smtClean="0"/>
              <a:t>                                             states that (A </a:t>
            </a:r>
            <a:r>
              <a:rPr lang="en-US" altLang="en-US" sz="1800" dirty="0" smtClean="0">
                <a:sym typeface="Symbol"/>
              </a:rPr>
              <a:t> B) must be false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0 negative literals: </a:t>
            </a:r>
            <a:r>
              <a:rPr lang="en-US" altLang="en-US" sz="1800" dirty="0" smtClean="0"/>
              <a:t>fact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800" dirty="0"/>
              <a:t> </a:t>
            </a:r>
            <a:r>
              <a:rPr lang="en-US" altLang="en-US" sz="1800" dirty="0" smtClean="0"/>
              <a:t>   e.g., (A) </a:t>
            </a:r>
            <a:r>
              <a:rPr lang="en-US" altLang="en-US" sz="1800" dirty="0" smtClean="0">
                <a:sym typeface="Symbol"/>
              </a:rPr>
              <a:t> (True  A) states that A must be true.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 Forward Chaining and Backward chaining are sound and complete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with Horn clauses and run </a:t>
            </a:r>
            <a:r>
              <a:rPr lang="en-US" altLang="en-US" sz="1800" dirty="0">
                <a:solidFill>
                  <a:srgbClr val="FF0000"/>
                </a:solidFill>
              </a:rPr>
              <a:t>linear</a:t>
            </a:r>
            <a:r>
              <a:rPr lang="en-US" altLang="en-US" sz="1800" dirty="0"/>
              <a:t> in space and time.</a:t>
            </a:r>
          </a:p>
        </p:txBody>
      </p:sp>
      <p:graphicFrame>
        <p:nvGraphicFramePr>
          <p:cNvPr id="3687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360513"/>
              </p:ext>
            </p:extLst>
          </p:nvPr>
        </p:nvGraphicFramePr>
        <p:xfrm>
          <a:off x="1752600" y="3429000"/>
          <a:ext cx="12192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66" name="Equation" r:id="rId4" imgW="939392" imgH="190417" progId="Equation.DSMT4">
                  <p:embed/>
                </p:oleObj>
              </mc:Choice>
              <mc:Fallback>
                <p:oleObj name="Equation" r:id="rId4" imgW="939392" imgH="190417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429000"/>
                        <a:ext cx="1219200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91772"/>
              </p:ext>
            </p:extLst>
          </p:nvPr>
        </p:nvGraphicFramePr>
        <p:xfrm>
          <a:off x="3352800" y="4508510"/>
          <a:ext cx="1004887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67" name="Equation" r:id="rId6" imgW="774364" imgH="190417" progId="Equation.DSMT4">
                  <p:embed/>
                </p:oleObj>
              </mc:Choice>
              <mc:Fallback>
                <p:oleObj name="Equation" r:id="rId6" imgW="774364" imgH="190417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508510"/>
                        <a:ext cx="1004887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727071"/>
              </p:ext>
            </p:extLst>
          </p:nvPr>
        </p:nvGraphicFramePr>
        <p:xfrm>
          <a:off x="1772097" y="5334000"/>
          <a:ext cx="29718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68" name="Equation" r:id="rId8" imgW="2043813" imgH="215806" progId="Equation.DSMT4">
                  <p:embed/>
                </p:oleObj>
              </mc:Choice>
              <mc:Fallback>
                <p:oleObj name="Equation" r:id="rId8" imgW="2043813" imgH="21580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2097" y="5334000"/>
                        <a:ext cx="297180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689366"/>
              </p:ext>
            </p:extLst>
          </p:nvPr>
        </p:nvGraphicFramePr>
        <p:xfrm>
          <a:off x="1828800" y="4508510"/>
          <a:ext cx="12192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69" name="Equation" r:id="rId10" imgW="939392" imgH="190417" progId="Equation.DSMT4">
                  <p:embed/>
                </p:oleObj>
              </mc:Choice>
              <mc:Fallback>
                <p:oleObj name="Equation" r:id="rId10" imgW="939392" imgH="190417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508510"/>
                        <a:ext cx="1219200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Forward chaining (FC)</a:t>
            </a:r>
          </a:p>
        </p:txBody>
      </p:sp>
      <p:pic>
        <p:nvPicPr>
          <p:cNvPr id="3789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63" t="32292" r="4688" b="30208"/>
          <a:stretch>
            <a:fillRect/>
          </a:stretch>
        </p:blipFill>
        <p:spPr bwMode="auto">
          <a:xfrm>
            <a:off x="2057400" y="2895600"/>
            <a:ext cx="5029200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457200" y="617220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/>
              <a:t>Forward chaining is sound and complete for Horn KB</a:t>
            </a:r>
          </a:p>
        </p:txBody>
      </p:sp>
      <p:sp>
        <p:nvSpPr>
          <p:cNvPr id="37893" name="Line 7"/>
          <p:cNvSpPr>
            <a:spLocks noChangeShapeType="1"/>
          </p:cNvSpPr>
          <p:nvPr/>
        </p:nvSpPr>
        <p:spPr bwMode="auto">
          <a:xfrm flipH="1">
            <a:off x="6324600" y="4419600"/>
            <a:ext cx="16002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Text Box 8"/>
          <p:cNvSpPr txBox="1">
            <a:spLocks noChangeArrowheads="1"/>
          </p:cNvSpPr>
          <p:nvPr/>
        </p:nvSpPr>
        <p:spPr bwMode="auto">
          <a:xfrm>
            <a:off x="7604125" y="3922713"/>
            <a:ext cx="1212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AND gate</a:t>
            </a:r>
          </a:p>
        </p:txBody>
      </p:sp>
      <p:sp>
        <p:nvSpPr>
          <p:cNvPr id="37895" name="Line 9"/>
          <p:cNvSpPr>
            <a:spLocks noChangeShapeType="1"/>
          </p:cNvSpPr>
          <p:nvPr/>
        </p:nvSpPr>
        <p:spPr bwMode="auto">
          <a:xfrm flipV="1">
            <a:off x="4267200" y="5257800"/>
            <a:ext cx="13716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Text Box 10"/>
          <p:cNvSpPr txBox="1">
            <a:spLocks noChangeArrowheads="1"/>
          </p:cNvSpPr>
          <p:nvPr/>
        </p:nvSpPr>
        <p:spPr bwMode="auto">
          <a:xfrm>
            <a:off x="3260725" y="5294313"/>
            <a:ext cx="106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OR gate</a:t>
            </a:r>
          </a:p>
        </p:txBody>
      </p:sp>
      <p:sp>
        <p:nvSpPr>
          <p:cNvPr id="378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Idea: fire any rule whose premises are satisfied in the </a:t>
            </a:r>
            <a:r>
              <a:rPr lang="en-US" altLang="en-US" sz="2000" i="1" smtClean="0"/>
              <a:t>KB</a:t>
            </a:r>
            <a:r>
              <a:rPr lang="en-US" altLang="en-US" sz="2000" smtClean="0"/>
              <a:t>, add its conclusion to the </a:t>
            </a:r>
            <a:r>
              <a:rPr lang="en-US" altLang="en-US" sz="2000" i="1" smtClean="0"/>
              <a:t>KB</a:t>
            </a:r>
            <a:r>
              <a:rPr lang="en-US" altLang="en-US" sz="2000" smtClean="0"/>
              <a:t>, until query is found.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This proves that                 is true in all possible worlds (i.e. trivial),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  and hence it proves entailment.</a:t>
            </a:r>
          </a:p>
        </p:txBody>
      </p:sp>
      <p:graphicFrame>
        <p:nvGraphicFramePr>
          <p:cNvPr id="37898" name="Object 2"/>
          <p:cNvGraphicFramePr>
            <a:graphicFrameLocks noChangeAspect="1"/>
          </p:cNvGraphicFramePr>
          <p:nvPr/>
        </p:nvGraphicFramePr>
        <p:xfrm>
          <a:off x="2514600" y="2209800"/>
          <a:ext cx="1092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7" name="Equation" r:id="rId5" imgW="546100" imgH="152400" progId="Equation.3">
                  <p:embed/>
                </p:oleObj>
              </mc:Choice>
              <mc:Fallback>
                <p:oleObj name="Equation" r:id="rId5" imgW="546100" imgH="15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09800"/>
                        <a:ext cx="10922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5" descr="fc-horn-example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31257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Forward chaining example</a:t>
            </a:r>
          </a:p>
        </p:txBody>
      </p:sp>
      <p:sp>
        <p:nvSpPr>
          <p:cNvPr id="38916" name="Line 8"/>
          <p:cNvSpPr>
            <a:spLocks noChangeShapeType="1"/>
          </p:cNvSpPr>
          <p:nvPr/>
        </p:nvSpPr>
        <p:spPr bwMode="auto">
          <a:xfrm flipV="1">
            <a:off x="1752600" y="54864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9"/>
          <p:cNvSpPr txBox="1">
            <a:spLocks noChangeArrowheads="1"/>
          </p:cNvSpPr>
          <p:nvPr/>
        </p:nvSpPr>
        <p:spPr bwMode="auto">
          <a:xfrm>
            <a:off x="685800" y="5715000"/>
            <a:ext cx="144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“AND” gate</a:t>
            </a:r>
          </a:p>
        </p:txBody>
      </p:sp>
      <p:sp>
        <p:nvSpPr>
          <p:cNvPr id="38918" name="Line 10"/>
          <p:cNvSpPr>
            <a:spLocks noChangeShapeType="1"/>
          </p:cNvSpPr>
          <p:nvPr/>
        </p:nvSpPr>
        <p:spPr bwMode="auto">
          <a:xfrm>
            <a:off x="1981200" y="4114800"/>
            <a:ext cx="2057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Text Box 11"/>
          <p:cNvSpPr txBox="1">
            <a:spLocks noChangeArrowheads="1"/>
          </p:cNvSpPr>
          <p:nvPr/>
        </p:nvSpPr>
        <p:spPr bwMode="auto">
          <a:xfrm>
            <a:off x="1050925" y="3770313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“OR” Gate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24848" y="1219200"/>
            <a:ext cx="3352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Numbers at each AND node indicate the number of  outstanding preconditions yet to be satisfied before </a:t>
            </a:r>
            <a:r>
              <a:rPr lang="en-US" b="1" u="sng" dirty="0" smtClean="0"/>
              <a:t>all</a:t>
            </a:r>
            <a:r>
              <a:rPr lang="en-US" dirty="0" smtClean="0"/>
              <a:t> of that AND node input preconditions have been satisfied. It is an efficient book-keeping mechanism for determining when an AND node is satisfied. The AND node is satisfied when its number </a:t>
            </a:r>
            <a:r>
              <a:rPr lang="en-US" dirty="0"/>
              <a:t>of outstanding preconditions yet to be satisfied </a:t>
            </a:r>
            <a:r>
              <a:rPr lang="en-US" dirty="0" smtClean="0"/>
              <a:t>is zero.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5" descr="fc-horn-example0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31257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Forward chaining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fc-horn-example0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31257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Forward chaining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fc-horn-example0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31257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Forward chaining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228600" y="304800"/>
            <a:ext cx="5257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/>
              <a:t>Ontology</a:t>
            </a:r>
            <a:r>
              <a:rPr lang="en-US" altLang="en-US" sz="1800" b="1" dirty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What kind of things exist in the world?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What do we need to describe and reason about?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3657600" y="1828800"/>
            <a:ext cx="12954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Reasoning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1524000" y="2590800"/>
            <a:ext cx="1828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 Formal Symbol System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5486400" y="2590800"/>
            <a:ext cx="1828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Inference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Formal Pattern Matching</a:t>
            </a:r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914400" y="4648200"/>
            <a:ext cx="9906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Syntax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What is said</a:t>
            </a: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2590800" y="4648200"/>
            <a:ext cx="1295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Semantics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What it means</a:t>
            </a:r>
          </a:p>
        </p:txBody>
      </p: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4648200" y="4648200"/>
            <a:ext cx="1295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Schema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Rules of Inference</a:t>
            </a:r>
          </a:p>
        </p:txBody>
      </p:sp>
      <p:sp>
        <p:nvSpPr>
          <p:cNvPr id="6153" name="TextBox 10"/>
          <p:cNvSpPr txBox="1">
            <a:spLocks noChangeArrowheads="1"/>
          </p:cNvSpPr>
          <p:nvPr/>
        </p:nvSpPr>
        <p:spPr bwMode="auto">
          <a:xfrm>
            <a:off x="6858000" y="4648200"/>
            <a:ext cx="1295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Execution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Search Strategy</a:t>
            </a:r>
          </a:p>
        </p:txBody>
      </p:sp>
      <p:cxnSp>
        <p:nvCxnSpPr>
          <p:cNvPr id="19" name="Straight Connector 18"/>
          <p:cNvCxnSpPr>
            <a:stCxn id="6147" idx="2"/>
            <a:endCxn id="6148" idx="0"/>
          </p:cNvCxnSpPr>
          <p:nvPr/>
        </p:nvCxnSpPr>
        <p:spPr>
          <a:xfrm rot="5400000">
            <a:off x="3175794" y="1461294"/>
            <a:ext cx="392112" cy="1866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147" idx="2"/>
            <a:endCxn id="6149" idx="0"/>
          </p:cNvCxnSpPr>
          <p:nvPr/>
        </p:nvCxnSpPr>
        <p:spPr>
          <a:xfrm rot="16200000" flipH="1">
            <a:off x="5156994" y="1346994"/>
            <a:ext cx="392112" cy="2095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148" idx="2"/>
            <a:endCxn id="6150" idx="0"/>
          </p:cNvCxnSpPr>
          <p:nvPr/>
        </p:nvCxnSpPr>
        <p:spPr>
          <a:xfrm rot="5400000">
            <a:off x="1495425" y="3705225"/>
            <a:ext cx="857250" cy="1028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148" idx="2"/>
            <a:endCxn id="6151" idx="0"/>
          </p:cNvCxnSpPr>
          <p:nvPr/>
        </p:nvCxnSpPr>
        <p:spPr>
          <a:xfrm rot="16200000" flipH="1">
            <a:off x="2409825" y="3819525"/>
            <a:ext cx="857250" cy="800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152" idx="0"/>
            <a:endCxn id="6149" idx="2"/>
          </p:cNvCxnSpPr>
          <p:nvPr/>
        </p:nvCxnSpPr>
        <p:spPr>
          <a:xfrm rot="5400000" flipH="1" flipV="1">
            <a:off x="5419725" y="3667125"/>
            <a:ext cx="857250" cy="1104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149" idx="2"/>
            <a:endCxn id="6153" idx="0"/>
          </p:cNvCxnSpPr>
          <p:nvPr/>
        </p:nvCxnSpPr>
        <p:spPr>
          <a:xfrm rot="16200000" flipH="1">
            <a:off x="6524625" y="3667125"/>
            <a:ext cx="857250" cy="1104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362200" y="4267200"/>
            <a:ext cx="3886200" cy="76200"/>
          </a:xfrm>
          <a:prstGeom prst="line">
            <a:avLst/>
          </a:prstGeom>
          <a:ln w="444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1" name="TextBox 21"/>
          <p:cNvSpPr txBox="1">
            <a:spLocks noChangeArrowheads="1"/>
          </p:cNvSpPr>
          <p:nvPr/>
        </p:nvSpPr>
        <p:spPr bwMode="auto">
          <a:xfrm>
            <a:off x="2057400" y="60198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Preceding lecture</a:t>
            </a:r>
          </a:p>
        </p:txBody>
      </p:sp>
      <p:sp>
        <p:nvSpPr>
          <p:cNvPr id="6162" name="TextBox 23"/>
          <p:cNvSpPr txBox="1">
            <a:spLocks noChangeArrowheads="1"/>
          </p:cNvSpPr>
          <p:nvPr/>
        </p:nvSpPr>
        <p:spPr bwMode="auto">
          <a:xfrm>
            <a:off x="4648200" y="60198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This lecture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04392" y="1194338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Review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fc-horn-example0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31257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Forward chaining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fc-horn-example06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31257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Forward chaining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 descr="fc-horn-example08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31257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Forward chaining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Backward chaining (BC)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Idea: work backwards from the query </a:t>
            </a:r>
            <a:r>
              <a:rPr lang="en-US" altLang="en-US" sz="2800" i="1" smtClean="0"/>
              <a:t>q</a:t>
            </a:r>
            <a:endParaRPr lang="en-US" altLang="en-US" sz="2800" smtClean="0"/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altLang="en-US" sz="2000" smtClean="0"/>
              <a:t>check if </a:t>
            </a:r>
            <a:r>
              <a:rPr lang="en-US" altLang="en-US" sz="2000" i="1" smtClean="0"/>
              <a:t>q</a:t>
            </a:r>
            <a:r>
              <a:rPr lang="en-US" altLang="en-US" sz="2000" smtClean="0"/>
              <a:t> is known already, or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altLang="en-US" sz="2000" smtClean="0"/>
              <a:t>prove by BC all premises of some rule concluding </a:t>
            </a:r>
            <a:r>
              <a:rPr lang="en-US" altLang="en-US" sz="2000" i="1" smtClean="0"/>
              <a:t>q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altLang="en-US" sz="2000" smtClean="0"/>
              <a:t>Hence BC maintains a stack of sub-goals that need to be proved to get to q.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Avoid loops: check if new sub-goal is already on the goal stack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Avoid repeated work: check if new sub-goal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/>
              <a:t>has already been proved true, or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/>
              <a:t>has already failed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Backward chaining example</a:t>
            </a:r>
          </a:p>
        </p:txBody>
      </p:sp>
      <p:pic>
        <p:nvPicPr>
          <p:cNvPr id="47107" name="Picture 5" descr="bc-horn-example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1765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Backward chaining example</a:t>
            </a:r>
          </a:p>
        </p:txBody>
      </p:sp>
      <p:pic>
        <p:nvPicPr>
          <p:cNvPr id="48131" name="Picture 5" descr="bc-horn-example0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1765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Backward chaining example</a:t>
            </a:r>
          </a:p>
        </p:txBody>
      </p:sp>
      <p:pic>
        <p:nvPicPr>
          <p:cNvPr id="49155" name="Picture 4" descr="bc-horn-example0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1765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Backward chaining example</a:t>
            </a:r>
          </a:p>
        </p:txBody>
      </p:sp>
      <p:pic>
        <p:nvPicPr>
          <p:cNvPr id="50179" name="Picture 4" descr="bc-horn-example0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1765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Line 5"/>
          <p:cNvSpPr>
            <a:spLocks noChangeShapeType="1"/>
          </p:cNvSpPr>
          <p:nvPr/>
        </p:nvSpPr>
        <p:spPr bwMode="auto">
          <a:xfrm flipH="1">
            <a:off x="4724400" y="2286000"/>
            <a:ext cx="2590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6629400" y="2438400"/>
            <a:ext cx="2152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we need P to prove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 and L to prove 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Backward chaining example</a:t>
            </a:r>
          </a:p>
        </p:txBody>
      </p:sp>
      <p:pic>
        <p:nvPicPr>
          <p:cNvPr id="51203" name="Picture 4" descr="bc-horn-example0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1765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TextBox 3"/>
          <p:cNvSpPr txBox="1">
            <a:spLocks noChangeArrowheads="1"/>
          </p:cNvSpPr>
          <p:nvPr/>
        </p:nvSpPr>
        <p:spPr bwMode="auto">
          <a:xfrm>
            <a:off x="6053138" y="4362450"/>
            <a:ext cx="2841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As soon as you can 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forward, do so.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Backward chaining example</a:t>
            </a:r>
          </a:p>
        </p:txBody>
      </p:sp>
      <p:pic>
        <p:nvPicPr>
          <p:cNvPr id="52227" name="Picture 4" descr="bc-horn-example06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1765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Review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altLang="en-US" sz="2400" dirty="0" smtClean="0"/>
              <a:t>Definitions:</a:t>
            </a:r>
          </a:p>
          <a:p>
            <a:pPr lvl="1"/>
            <a:r>
              <a:rPr lang="en-US" altLang="en-US" sz="2000" dirty="0" smtClean="0"/>
              <a:t>Syntax, Semantics, Sentences, Propositions, Entails, Follows, Derives, Inference, Sound, Complete, Model, </a:t>
            </a:r>
            <a:r>
              <a:rPr lang="en-US" altLang="en-US" sz="2000" dirty="0" err="1" smtClean="0"/>
              <a:t>Satisfiable</a:t>
            </a:r>
            <a:r>
              <a:rPr lang="en-US" altLang="en-US" sz="2000" dirty="0" smtClean="0"/>
              <a:t>, Valid (or Tautology)</a:t>
            </a:r>
          </a:p>
          <a:p>
            <a:r>
              <a:rPr lang="en-US" altLang="en-US" sz="2400" dirty="0" smtClean="0"/>
              <a:t>Syntactic Transformations:</a:t>
            </a:r>
          </a:p>
          <a:p>
            <a:pPr lvl="1"/>
            <a:r>
              <a:rPr lang="en-US" altLang="en-US" sz="2000" dirty="0" smtClean="0"/>
              <a:t>E.g., (A </a:t>
            </a:r>
            <a:r>
              <a:rPr lang="en-US" altLang="en-US" sz="2000" dirty="0" smtClean="0">
                <a:sym typeface="Symbol" pitchFamily="18" charset="2"/>
              </a:rPr>
              <a:t> B)  (A  B)</a:t>
            </a:r>
          </a:p>
          <a:p>
            <a:r>
              <a:rPr lang="en-US" altLang="en-US" sz="2400" dirty="0" smtClean="0">
                <a:sym typeface="Symbol" pitchFamily="18" charset="2"/>
              </a:rPr>
              <a:t>Semantic Transformations:</a:t>
            </a:r>
          </a:p>
          <a:p>
            <a:pPr lvl="1"/>
            <a:r>
              <a:rPr lang="en-US" altLang="en-US" sz="2000" dirty="0" smtClean="0">
                <a:sym typeface="Symbol" pitchFamily="18" charset="2"/>
              </a:rPr>
              <a:t>E.g., (KB |= )  (|= (KB  ) )</a:t>
            </a:r>
          </a:p>
          <a:p>
            <a:r>
              <a:rPr lang="en-US" altLang="en-US" sz="2400" dirty="0" smtClean="0">
                <a:sym typeface="Symbol" pitchFamily="18" charset="2"/>
              </a:rPr>
              <a:t>Truth Tables</a:t>
            </a:r>
          </a:p>
          <a:p>
            <a:pPr lvl="1"/>
            <a:r>
              <a:rPr lang="en-US" altLang="en-US" sz="2400" dirty="0" smtClean="0">
                <a:sym typeface="Symbol" pitchFamily="18" charset="2"/>
              </a:rPr>
              <a:t>Negation, Conjunction, Disjunction, Implication, Equivalence (</a:t>
            </a:r>
            <a:r>
              <a:rPr lang="en-US" altLang="en-US" sz="2400" dirty="0" err="1" smtClean="0">
                <a:sym typeface="Symbol" pitchFamily="18" charset="2"/>
              </a:rPr>
              <a:t>Biconditional</a:t>
            </a:r>
            <a:r>
              <a:rPr lang="en-US" altLang="en-US" sz="2400" dirty="0" smtClean="0">
                <a:sym typeface="Symbol" pitchFamily="18" charset="2"/>
              </a:rPr>
              <a:t>)</a:t>
            </a:r>
          </a:p>
          <a:p>
            <a:pPr lvl="1"/>
            <a:r>
              <a:rPr lang="en-US" altLang="en-US" sz="2400" dirty="0" smtClean="0">
                <a:sym typeface="Symbol" pitchFamily="18" charset="2"/>
              </a:rPr>
              <a:t>Inference by Model Enumeration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Backward chaining example</a:t>
            </a:r>
          </a:p>
        </p:txBody>
      </p:sp>
      <p:pic>
        <p:nvPicPr>
          <p:cNvPr id="53251" name="Picture 4" descr="bc-horn-example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1765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Backward chaining example</a:t>
            </a:r>
          </a:p>
        </p:txBody>
      </p:sp>
      <p:pic>
        <p:nvPicPr>
          <p:cNvPr id="54275" name="Picture 4" descr="bc-horn-example08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1765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Backward chaining example</a:t>
            </a:r>
          </a:p>
        </p:txBody>
      </p:sp>
      <p:pic>
        <p:nvPicPr>
          <p:cNvPr id="55299" name="Picture 4" descr="bc-horn-example09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1765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Backward chaining example</a:t>
            </a:r>
          </a:p>
        </p:txBody>
      </p:sp>
      <p:pic>
        <p:nvPicPr>
          <p:cNvPr id="56323" name="Picture 4" descr="bc-horn-example10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1765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Forward vs. backward chaining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FC is </a:t>
            </a:r>
            <a:r>
              <a:rPr lang="en-US" altLang="en-US" sz="2400" smtClean="0">
                <a:solidFill>
                  <a:schemeClr val="accent2"/>
                </a:solidFill>
              </a:rPr>
              <a:t>data-driven</a:t>
            </a:r>
            <a:r>
              <a:rPr lang="en-US" altLang="en-US" sz="2400" smtClean="0"/>
              <a:t>, automatic, unconscious processing,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e.g., object recognition, routine decisions</a:t>
            </a:r>
          </a:p>
          <a:p>
            <a:pPr lvl="4" eaLnBrk="1" hangingPunct="1">
              <a:lnSpc>
                <a:spcPct val="90000"/>
              </a:lnSpc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May do lots of work that is irrelevant to the goal </a:t>
            </a:r>
          </a:p>
          <a:p>
            <a:pPr lvl="4" eaLnBrk="1" hangingPunct="1">
              <a:lnSpc>
                <a:spcPct val="90000"/>
              </a:lnSpc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BC is </a:t>
            </a:r>
            <a:r>
              <a:rPr lang="en-US" altLang="en-US" sz="2400" smtClean="0">
                <a:solidFill>
                  <a:schemeClr val="accent2"/>
                </a:solidFill>
              </a:rPr>
              <a:t>goal-driven</a:t>
            </a:r>
            <a:r>
              <a:rPr lang="en-US" altLang="en-US" sz="2400" smtClean="0"/>
              <a:t>, appropriate for problem-solving,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e.g., Where are my keys? How do I get into a PhD program?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Complexity of BC can be </a:t>
            </a:r>
            <a:r>
              <a:rPr lang="en-US" altLang="en-US" sz="2400" smtClean="0">
                <a:solidFill>
                  <a:srgbClr val="FF0000"/>
                </a:solidFill>
              </a:rPr>
              <a:t>much less </a:t>
            </a:r>
            <a:r>
              <a:rPr lang="en-US" altLang="en-US" sz="2400" smtClean="0"/>
              <a:t>than linear in size of KB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Model Checking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Two families of efficient algorithms: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/>
            <a:r>
              <a:rPr lang="en-US" altLang="en-US" sz="2400" smtClean="0"/>
              <a:t>Complete backtracking search algorithms:</a:t>
            </a:r>
          </a:p>
          <a:p>
            <a:pPr lvl="1" eaLnBrk="1" hangingPunct="1"/>
            <a:r>
              <a:rPr lang="en-US" altLang="en-US" sz="2000" smtClean="0"/>
              <a:t>E.g., DPLL  algorithm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Incomplete local search algorithms</a:t>
            </a:r>
          </a:p>
          <a:p>
            <a:pPr lvl="1" eaLnBrk="1" hangingPunct="1"/>
            <a:r>
              <a:rPr lang="en-US" altLang="en-US" sz="2000" smtClean="0"/>
              <a:t>E.g., </a:t>
            </a:r>
            <a:r>
              <a:rPr lang="en-US" altLang="en-US" sz="2000" smtClean="0">
                <a:latin typeface="Courier New" pitchFamily="49" charset="0"/>
              </a:rPr>
              <a:t>WalkSAT</a:t>
            </a:r>
            <a:r>
              <a:rPr lang="en-US" altLang="en-US" sz="2000" smtClean="0"/>
              <a:t> algorithm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DPLL algorithm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Determine if an input propositional logic sentence (in CNF) is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satisfiable. </a:t>
            </a:r>
            <a:r>
              <a:rPr lang="en-US" altLang="en-US" sz="2000" smtClean="0">
                <a:solidFill>
                  <a:srgbClr val="FF0000"/>
                </a:solidFill>
              </a:rPr>
              <a:t>This is just backtracking search for a CSP</a:t>
            </a:r>
            <a:r>
              <a:rPr lang="en-US" altLang="en-US" sz="2000" smtClean="0"/>
              <a:t>.</a:t>
            </a:r>
          </a:p>
          <a:p>
            <a:pPr marL="2209800" lvl="4" indent="-381000" eaLnBrk="1" hangingPunct="1">
              <a:lnSpc>
                <a:spcPct val="80000"/>
              </a:lnSpc>
              <a:buFontTx/>
              <a:buNone/>
            </a:pPr>
            <a:endParaRPr lang="en-US" altLang="en-US" sz="1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Improvements: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1800" smtClean="0"/>
              <a:t>Early termination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600" smtClean="0"/>
              <a:t>A clause is true if any literal is true.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600" smtClean="0"/>
              <a:t>A sentence is false if any clause is false.</a:t>
            </a:r>
          </a:p>
          <a:p>
            <a:pPr marL="2209800" lvl="4" indent="-381000" eaLnBrk="1" hangingPunct="1">
              <a:lnSpc>
                <a:spcPct val="80000"/>
              </a:lnSpc>
              <a:buFontTx/>
              <a:buNone/>
            </a:pPr>
            <a:endParaRPr lang="en-US" altLang="en-US" sz="1400" smtClean="0"/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1800" smtClean="0"/>
              <a:t>Pure symbol heuristic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600" smtClean="0"/>
              <a:t>Pure symbol: always appears with the same "sign" in all clauses. 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600" smtClean="0"/>
              <a:t>e.g., In the three clauses (A </a:t>
            </a:r>
            <a:r>
              <a:rPr lang="en-US" altLang="en-US" sz="1600" smtClean="0">
                <a:sym typeface="Symbol" pitchFamily="18" charset="2"/>
              </a:rPr>
              <a:t></a:t>
            </a:r>
            <a:r>
              <a:rPr lang="en-US" altLang="en-US" sz="1600" smtClean="0"/>
              <a:t> </a:t>
            </a:r>
            <a:r>
              <a:rPr lang="en-US" altLang="en-US" sz="1600" smtClean="0">
                <a:sym typeface="Symbol" pitchFamily="18" charset="2"/>
              </a:rPr>
              <a:t></a:t>
            </a:r>
            <a:r>
              <a:rPr lang="en-US" altLang="en-US" sz="1600" smtClean="0"/>
              <a:t>B), (</a:t>
            </a:r>
            <a:r>
              <a:rPr lang="en-US" altLang="en-US" sz="1600" smtClean="0">
                <a:sym typeface="Symbol" pitchFamily="18" charset="2"/>
              </a:rPr>
              <a:t></a:t>
            </a:r>
            <a:r>
              <a:rPr lang="en-US" altLang="en-US" sz="1600" smtClean="0"/>
              <a:t>B </a:t>
            </a:r>
            <a:r>
              <a:rPr lang="en-US" altLang="en-US" sz="1600" smtClean="0">
                <a:sym typeface="Symbol" pitchFamily="18" charset="2"/>
              </a:rPr>
              <a:t></a:t>
            </a:r>
            <a:r>
              <a:rPr lang="en-US" altLang="en-US" sz="1600" smtClean="0"/>
              <a:t>  </a:t>
            </a:r>
            <a:r>
              <a:rPr lang="en-US" altLang="en-US" sz="1600" smtClean="0">
                <a:cs typeface="Arial" charset="0"/>
                <a:sym typeface="Symbol" pitchFamily="18" charset="2"/>
              </a:rPr>
              <a:t></a:t>
            </a:r>
            <a:r>
              <a:rPr lang="en-US" altLang="en-US" sz="1600" smtClean="0"/>
              <a:t>C), (C </a:t>
            </a:r>
            <a:r>
              <a:rPr lang="en-US" altLang="en-US" sz="1600" smtClean="0">
                <a:sym typeface="Symbol" pitchFamily="18" charset="2"/>
              </a:rPr>
              <a:t></a:t>
            </a:r>
            <a:r>
              <a:rPr lang="en-US" altLang="en-US" sz="1600" smtClean="0"/>
              <a:t> A), A and B are pure, C is impure. 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600" smtClean="0"/>
              <a:t>Make a pure symbol literal true. (if there is a model for S, then making a pure symbol true is also a model).</a:t>
            </a:r>
          </a:p>
          <a:p>
            <a:pPr marL="2209800" lvl="4" indent="-381000" eaLnBrk="1" hangingPunct="1">
              <a:lnSpc>
                <a:spcPct val="80000"/>
              </a:lnSpc>
              <a:buFontTx/>
              <a:buNone/>
            </a:pPr>
            <a:endParaRPr lang="en-US" altLang="en-US" sz="140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3      Unit clause heuristic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600" smtClean="0"/>
              <a:t>Unit clause: only one literal in the clause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600" smtClean="0"/>
              <a:t>The only literal in a unit clause must be true.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endParaRPr lang="en-US" altLang="en-US" sz="1600" smtClean="0"/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600" smtClean="0"/>
              <a:t>Note: literals can become a pure symbol or a 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600" smtClean="0"/>
              <a:t>unit clause when other literals obtain truth values.  e.g.                              </a:t>
            </a: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6781800" y="6172200"/>
          <a:ext cx="17526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6" name="Equation" r:id="rId4" imgW="1511300" imgH="457200" progId="Equation.DSMT4">
                  <p:embed/>
                </p:oleObj>
              </mc:Choice>
              <mc:Fallback>
                <p:oleObj name="Equation" r:id="rId4" imgW="15113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6172200"/>
                        <a:ext cx="17526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itchFamily="49" charset="0"/>
              </a:rPr>
              <a:t>WalkSAT</a:t>
            </a:r>
            <a:r>
              <a:rPr lang="en-US" altLang="en-US" smtClean="0"/>
              <a:t> algorithm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Incomplete, local search algorithm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Evaluation function: The min-conflict heuristic of minimizing the number of unsatisfied clauses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Balance between greediness and randomness</a:t>
            </a:r>
          </a:p>
        </p:txBody>
      </p:sp>
      <p:pic>
        <p:nvPicPr>
          <p:cNvPr id="6042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t="2856" r="10001" b="22858"/>
          <a:stretch>
            <a:fillRect/>
          </a:stretch>
        </p:blipFill>
        <p:spPr bwMode="auto">
          <a:xfrm>
            <a:off x="2362200" y="4343400"/>
            <a:ext cx="34528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62200" y="4343400"/>
            <a:ext cx="3505200" cy="2362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Hard satisfiability problems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Consider </a:t>
            </a:r>
            <a:r>
              <a:rPr lang="en-US" altLang="en-US" i="1" smtClean="0"/>
              <a:t>random</a:t>
            </a:r>
            <a:r>
              <a:rPr lang="en-US" altLang="en-US" smtClean="0"/>
              <a:t> 3-CNF sentences. e.g.,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(</a:t>
            </a:r>
            <a:r>
              <a:rPr lang="en-US" altLang="en-US" smtClean="0">
                <a:sym typeface="Symbol" pitchFamily="18" charset="2"/>
              </a:rPr>
              <a:t></a:t>
            </a:r>
            <a:r>
              <a:rPr lang="en-US" altLang="en-US" smtClean="0"/>
              <a:t>D </a:t>
            </a:r>
            <a:r>
              <a:rPr lang="en-US" altLang="en-US" smtClean="0">
                <a:sym typeface="Symbol" pitchFamily="18" charset="2"/>
              </a:rPr>
              <a:t>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</a:t>
            </a:r>
            <a:r>
              <a:rPr lang="en-US" altLang="en-US" smtClean="0"/>
              <a:t>B </a:t>
            </a:r>
            <a:r>
              <a:rPr lang="en-US" altLang="en-US" smtClean="0">
                <a:sym typeface="Symbol" pitchFamily="18" charset="2"/>
              </a:rPr>
              <a:t></a:t>
            </a:r>
            <a:r>
              <a:rPr lang="en-US" altLang="en-US" smtClean="0"/>
              <a:t> C) </a:t>
            </a:r>
            <a:r>
              <a:rPr lang="en-US" altLang="en-US" smtClean="0">
                <a:sym typeface="Symbol" pitchFamily="18" charset="2"/>
              </a:rPr>
              <a:t></a:t>
            </a:r>
            <a:r>
              <a:rPr lang="en-US" altLang="en-US" smtClean="0"/>
              <a:t> (B </a:t>
            </a:r>
            <a:r>
              <a:rPr lang="en-US" altLang="en-US" smtClean="0">
                <a:sym typeface="Symbol" pitchFamily="18" charset="2"/>
              </a:rPr>
              <a:t>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</a:t>
            </a:r>
            <a:r>
              <a:rPr lang="en-US" altLang="en-US" smtClean="0"/>
              <a:t>A </a:t>
            </a:r>
            <a:r>
              <a:rPr lang="en-US" altLang="en-US" smtClean="0">
                <a:sym typeface="Symbol" pitchFamily="18" charset="2"/>
              </a:rPr>
              <a:t>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</a:t>
            </a:r>
            <a:r>
              <a:rPr lang="en-US" altLang="en-US" smtClean="0"/>
              <a:t>C) </a:t>
            </a:r>
            <a:r>
              <a:rPr lang="en-US" altLang="en-US" smtClean="0">
                <a:sym typeface="Symbol" pitchFamily="18" charset="2"/>
              </a:rPr>
              <a:t></a:t>
            </a:r>
            <a:r>
              <a:rPr lang="en-US" altLang="en-US" smtClean="0"/>
              <a:t> (</a:t>
            </a:r>
            <a:r>
              <a:rPr lang="en-US" altLang="en-US" smtClean="0">
                <a:sym typeface="Symbol" pitchFamily="18" charset="2"/>
              </a:rPr>
              <a:t></a:t>
            </a:r>
            <a:r>
              <a:rPr lang="en-US" altLang="en-US" smtClean="0"/>
              <a:t>C </a:t>
            </a:r>
            <a:r>
              <a:rPr lang="en-US" altLang="en-US" smtClean="0">
                <a:sym typeface="Symbol" pitchFamily="18" charset="2"/>
              </a:rPr>
              <a:t></a:t>
            </a:r>
            <a:r>
              <a:rPr lang="en-US" altLang="en-US" smtClean="0"/>
              <a:t>  </a:t>
            </a:r>
            <a:r>
              <a:rPr lang="en-US" altLang="en-US" smtClean="0">
                <a:sym typeface="Symbol" pitchFamily="18" charset="2"/>
              </a:rPr>
              <a:t></a:t>
            </a:r>
            <a:r>
              <a:rPr lang="en-US" altLang="en-US" smtClean="0"/>
              <a:t>B </a:t>
            </a:r>
            <a:r>
              <a:rPr lang="en-US" altLang="en-US" smtClean="0">
                <a:sym typeface="Symbol" pitchFamily="18" charset="2"/>
              </a:rPr>
              <a:t></a:t>
            </a:r>
            <a:r>
              <a:rPr lang="en-US" altLang="en-US" smtClean="0"/>
              <a:t> E) </a:t>
            </a:r>
            <a:r>
              <a:rPr lang="en-US" altLang="en-US" smtClean="0">
                <a:sym typeface="Symbol" pitchFamily="18" charset="2"/>
              </a:rPr>
              <a:t></a:t>
            </a:r>
            <a:r>
              <a:rPr lang="en-US" altLang="en-US" smtClean="0"/>
              <a:t> (E </a:t>
            </a:r>
            <a:r>
              <a:rPr lang="en-US" altLang="en-US" smtClean="0">
                <a:sym typeface="Symbol" pitchFamily="18" charset="2"/>
              </a:rPr>
              <a:t>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</a:t>
            </a:r>
            <a:r>
              <a:rPr lang="en-US" altLang="en-US" smtClean="0"/>
              <a:t>D </a:t>
            </a:r>
            <a:r>
              <a:rPr lang="en-US" altLang="en-US" smtClean="0">
                <a:sym typeface="Symbol" pitchFamily="18" charset="2"/>
              </a:rPr>
              <a:t></a:t>
            </a:r>
            <a:r>
              <a:rPr lang="en-US" altLang="en-US" smtClean="0"/>
              <a:t> B) </a:t>
            </a:r>
            <a:r>
              <a:rPr lang="en-US" altLang="en-US" smtClean="0">
                <a:sym typeface="Symbol" pitchFamily="18" charset="2"/>
              </a:rPr>
              <a:t></a:t>
            </a:r>
            <a:r>
              <a:rPr lang="en-US" altLang="en-US" smtClean="0"/>
              <a:t> (B </a:t>
            </a:r>
            <a:r>
              <a:rPr lang="en-US" altLang="en-US" smtClean="0">
                <a:sym typeface="Symbol" pitchFamily="18" charset="2"/>
              </a:rPr>
              <a:t></a:t>
            </a:r>
            <a:r>
              <a:rPr lang="en-US" altLang="en-US" smtClean="0"/>
              <a:t> E </a:t>
            </a:r>
            <a:r>
              <a:rPr lang="en-US" altLang="en-US" smtClean="0">
                <a:sym typeface="Symbol" pitchFamily="18" charset="2"/>
              </a:rPr>
              <a:t>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</a:t>
            </a:r>
            <a:r>
              <a:rPr lang="en-US" altLang="en-US" smtClean="0"/>
              <a:t>C)</a:t>
            </a:r>
          </a:p>
          <a:p>
            <a:pPr lvl="4" eaLnBrk="1" hangingPunct="1"/>
            <a:endParaRPr lang="en-US" altLang="en-US" i="1" smtClean="0"/>
          </a:p>
          <a:p>
            <a:pPr lvl="1" eaLnBrk="1" hangingPunct="1">
              <a:buFontTx/>
              <a:buNone/>
            </a:pPr>
            <a:r>
              <a:rPr lang="en-US" altLang="en-US" i="1" smtClean="0"/>
              <a:t>m </a:t>
            </a:r>
            <a:r>
              <a:rPr lang="en-US" altLang="en-US" smtClean="0"/>
              <a:t>= number of clauses (5) </a:t>
            </a:r>
          </a:p>
          <a:p>
            <a:pPr lvl="1" eaLnBrk="1" hangingPunct="1">
              <a:buFontTx/>
              <a:buNone/>
            </a:pPr>
            <a:r>
              <a:rPr lang="en-US" altLang="en-US" i="1" smtClean="0"/>
              <a:t>n </a:t>
            </a:r>
            <a:r>
              <a:rPr lang="en-US" altLang="en-US" smtClean="0"/>
              <a:t>= number of symbols (5)</a:t>
            </a:r>
          </a:p>
          <a:p>
            <a:pPr lvl="4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Hard problems seem to cluster near </a:t>
            </a:r>
            <a:r>
              <a:rPr lang="en-US" altLang="en-US" i="1" smtClean="0"/>
              <a:t>m/n</a:t>
            </a:r>
            <a:r>
              <a:rPr lang="en-US" altLang="en-US" smtClean="0"/>
              <a:t> = 4.3 (critical point)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Hard satisfiability problems</a:t>
            </a:r>
          </a:p>
        </p:txBody>
      </p:sp>
      <p:pic>
        <p:nvPicPr>
          <p:cNvPr id="62467" name="Picture 4" descr="random-3sat-satisfiabil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629400" cy="473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Review: Schematic perspective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23900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2057400" y="1524000"/>
            <a:ext cx="1524000" cy="2438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 rot="-5400000">
            <a:off x="4076700" y="1028700"/>
            <a:ext cx="685800" cy="1524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5257800" y="1524000"/>
            <a:ext cx="1524000" cy="2438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auto">
          <a:xfrm rot="-5400000">
            <a:off x="4038600" y="2819400"/>
            <a:ext cx="762000" cy="1524000"/>
          </a:xfrm>
          <a:prstGeom prst="rect">
            <a:avLst/>
          </a:prstGeom>
          <a:noFill/>
          <a:ln w="73025">
            <a:solidFill>
              <a:srgbClr val="333399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286000" y="4267200"/>
            <a:ext cx="386715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If KB is true in the real world,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then any sentence </a:t>
            </a:r>
            <a:r>
              <a:rPr lang="en-US" altLang="en-US" sz="26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altLang="en-US" sz="2000" i="1">
                <a:latin typeface="Times New Roman" pitchFamily="18" charset="0"/>
              </a:rPr>
              <a:t> </a:t>
            </a:r>
            <a:r>
              <a:rPr lang="en-US" altLang="en-US" sz="2000" b="1" i="1">
                <a:latin typeface="Times New Roman" pitchFamily="18" charset="0"/>
              </a:rPr>
              <a:t>entailed</a:t>
            </a:r>
            <a:r>
              <a:rPr lang="en-US" altLang="en-US" sz="2000" i="1">
                <a:latin typeface="Times New Roman" pitchFamily="18" charset="0"/>
              </a:rPr>
              <a:t> by KB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itchFamily="18" charset="0"/>
              </a:rPr>
              <a:t>is also true in the  real world.</a:t>
            </a:r>
            <a:r>
              <a:rPr lang="en-US" altLang="en-US" sz="2400" b="1">
                <a:latin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56388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For example:  If I tell you (1) Sue is Mary’s sister, and (2) Sue is Amy’s mother, then it </a:t>
            </a:r>
            <a:r>
              <a:rPr lang="en-US" u="sng" dirty="0" smtClean="0">
                <a:solidFill>
                  <a:srgbClr val="FF0000"/>
                </a:solidFill>
              </a:rPr>
              <a:t>necessarily follows in the world</a:t>
            </a:r>
            <a:r>
              <a:rPr lang="en-US" b="0" dirty="0" smtClean="0"/>
              <a:t> that Mary is Amy’s aunt, even though I told you nothing at all about aunts.  This sort of reasoning pattern is what we hope to capture.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 animBg="1"/>
      <p:bldP spid="218117" grpId="0" animBg="1"/>
      <p:bldP spid="218118" grpId="0" animBg="1"/>
      <p:bldP spid="218119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Hard satisfiability problems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257800"/>
            <a:ext cx="8229600" cy="868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Median runtime for 100 </a:t>
            </a:r>
            <a:r>
              <a:rPr lang="en-US" altLang="en-US" sz="2800" smtClean="0">
                <a:solidFill>
                  <a:schemeClr val="accent2"/>
                </a:solidFill>
              </a:rPr>
              <a:t>satisfiable</a:t>
            </a:r>
            <a:r>
              <a:rPr lang="en-US" altLang="en-US" sz="2800" smtClean="0"/>
              <a:t> random 3-CNF sentences,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 = 50</a:t>
            </a:r>
          </a:p>
        </p:txBody>
      </p:sp>
      <p:pic>
        <p:nvPicPr>
          <p:cNvPr id="63492" name="Picture 5" descr="random-3sat-perform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5486400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Title 1"/>
          <p:cNvSpPr>
            <a:spLocks noGrp="1"/>
          </p:cNvSpPr>
          <p:nvPr>
            <p:ph type="title"/>
          </p:nvPr>
        </p:nvSpPr>
        <p:spPr>
          <a:xfrm>
            <a:off x="374650" y="88900"/>
            <a:ext cx="8153400" cy="1020763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Hardness of CSPs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058863"/>
            <a:ext cx="8686800" cy="5330825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alibri" charset="0"/>
              </a:rPr>
              <a:t>x</a:t>
            </a:r>
            <a:r>
              <a:rPr lang="en-US" sz="2400" baseline="-25000" dirty="0">
                <a:latin typeface="Calibri" charset="0"/>
              </a:rPr>
              <a:t>1</a:t>
            </a:r>
            <a:r>
              <a:rPr lang="en-US" sz="2400" dirty="0">
                <a:latin typeface="Calibri" charset="0"/>
              </a:rPr>
              <a:t> … </a:t>
            </a:r>
            <a:r>
              <a:rPr lang="en-US" sz="2400" dirty="0" err="1">
                <a:latin typeface="Calibri" charset="0"/>
              </a:rPr>
              <a:t>x</a:t>
            </a:r>
            <a:r>
              <a:rPr lang="en-US" sz="2400" baseline="-25000" dirty="0" err="1">
                <a:latin typeface="Calibri" charset="0"/>
              </a:rPr>
              <a:t>n</a:t>
            </a:r>
            <a:r>
              <a:rPr lang="en-US" sz="2400" dirty="0">
                <a:latin typeface="Calibri" charset="0"/>
              </a:rPr>
              <a:t> discrete, domain size d:  O( </a:t>
            </a:r>
            <a:r>
              <a:rPr lang="en-US" sz="2400" dirty="0" err="1">
                <a:latin typeface="Calibri" charset="0"/>
              </a:rPr>
              <a:t>d</a:t>
            </a:r>
            <a:r>
              <a:rPr lang="en-US" sz="2400" baseline="30000" dirty="0" err="1">
                <a:latin typeface="Calibri" charset="0"/>
              </a:rPr>
              <a:t>n</a:t>
            </a:r>
            <a:r>
              <a:rPr lang="en-US" sz="2400" dirty="0">
                <a:latin typeface="Calibri" charset="0"/>
              </a:rPr>
              <a:t> ) configurations</a:t>
            </a:r>
          </a:p>
          <a:p>
            <a:pPr lvl="2" eaLnBrk="1" hangingPunct="1"/>
            <a:endParaRPr lang="en-US" sz="1600" dirty="0">
              <a:latin typeface="Calibri" charset="0"/>
            </a:endParaRPr>
          </a:p>
          <a:p>
            <a:pPr eaLnBrk="1" hangingPunct="1"/>
            <a:r>
              <a:rPr lang="en-US" sz="2400" dirty="0">
                <a:latin typeface="Calibri" charset="0"/>
              </a:rPr>
              <a:t>“SAT”:  Boolean satisfiability:  d=2</a:t>
            </a:r>
          </a:p>
          <a:p>
            <a:pPr lvl="1" eaLnBrk="1" hangingPunct="1"/>
            <a:r>
              <a:rPr lang="en-US" sz="2000" dirty="0" smtClean="0">
                <a:latin typeface="Calibri" charset="0"/>
              </a:rPr>
              <a:t>The </a:t>
            </a:r>
            <a:r>
              <a:rPr lang="en-US" sz="2000" dirty="0">
                <a:latin typeface="Calibri" charset="0"/>
              </a:rPr>
              <a:t>first known NP-complete </a:t>
            </a:r>
            <a:r>
              <a:rPr lang="en-US" sz="2000" dirty="0" smtClean="0">
                <a:latin typeface="Calibri" charset="0"/>
              </a:rPr>
              <a:t>problem</a:t>
            </a:r>
            <a:endParaRPr lang="en-US" sz="2000" dirty="0">
              <a:latin typeface="Calibri" charset="0"/>
            </a:endParaRPr>
          </a:p>
          <a:p>
            <a:pPr lvl="2" eaLnBrk="1" hangingPunct="1"/>
            <a:endParaRPr lang="en-US" sz="1600" dirty="0">
              <a:latin typeface="Calibri" charset="0"/>
            </a:endParaRPr>
          </a:p>
          <a:p>
            <a:pPr eaLnBrk="1" hangingPunct="1"/>
            <a:r>
              <a:rPr lang="en-US" sz="2400" dirty="0">
                <a:latin typeface="Calibri" charset="0"/>
              </a:rPr>
              <a:t>“3-SAT”</a:t>
            </a:r>
          </a:p>
          <a:p>
            <a:pPr lvl="1" eaLnBrk="1" hangingPunct="1"/>
            <a:r>
              <a:rPr lang="en-US" sz="2000" dirty="0">
                <a:latin typeface="Calibri" charset="0"/>
              </a:rPr>
              <a:t>Conjunctive normal form (CNF)</a:t>
            </a:r>
          </a:p>
          <a:p>
            <a:pPr lvl="1" eaLnBrk="1" hangingPunct="1"/>
            <a:r>
              <a:rPr lang="en-US" sz="2000" dirty="0">
                <a:latin typeface="Calibri" charset="0"/>
              </a:rPr>
              <a:t>At most 3 variables in each clause:</a:t>
            </a:r>
          </a:p>
          <a:p>
            <a:pPr lvl="1" eaLnBrk="1" hangingPunct="1"/>
            <a:endParaRPr lang="en-US" sz="2000" dirty="0">
              <a:latin typeface="Calibri" charset="0"/>
            </a:endParaRPr>
          </a:p>
          <a:p>
            <a:pPr lvl="1" eaLnBrk="1" hangingPunct="1"/>
            <a:r>
              <a:rPr lang="en-US" sz="2000" dirty="0">
                <a:latin typeface="Calibri" charset="0"/>
              </a:rPr>
              <a:t>Still NP-complete</a:t>
            </a:r>
          </a:p>
          <a:p>
            <a:pPr lvl="1" eaLnBrk="1" hangingPunct="1"/>
            <a:endParaRPr lang="en-US" sz="2000" dirty="0">
              <a:latin typeface="Calibri" charset="0"/>
            </a:endParaRPr>
          </a:p>
          <a:p>
            <a:pPr lvl="1" eaLnBrk="1" hangingPunct="1"/>
            <a:endParaRPr lang="en-US" sz="2000" dirty="0">
              <a:latin typeface="Calibri" charset="0"/>
            </a:endParaRPr>
          </a:p>
          <a:p>
            <a:pPr eaLnBrk="1" hangingPunct="1"/>
            <a:r>
              <a:rPr lang="en-US" sz="2400" dirty="0">
                <a:latin typeface="Calibri" charset="0"/>
              </a:rPr>
              <a:t>How hard are “typical” problems? </a:t>
            </a:r>
          </a:p>
          <a:p>
            <a:pPr lvl="3" eaLnBrk="1" hangingPunct="1"/>
            <a:endParaRPr lang="en-US" sz="1200" dirty="0">
              <a:latin typeface="Calibri" charset="0"/>
            </a:endParaRPr>
          </a:p>
          <a:p>
            <a:pPr eaLnBrk="1" hangingPunct="1"/>
            <a:endParaRPr lang="en-US" sz="2000" dirty="0">
              <a:latin typeface="Calibri" charset="0"/>
            </a:endParaRPr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5308" y="4114800"/>
            <a:ext cx="4009303" cy="2579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4441825"/>
            <a:ext cx="41243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CNF clause: rule out one configuration </a:t>
            </a:r>
          </a:p>
        </p:txBody>
      </p:sp>
      <p:cxnSp>
        <p:nvCxnSpPr>
          <p:cNvPr id="11" name="Straight Arrow Connector 10"/>
          <p:cNvCxnSpPr>
            <a:stCxn id="4" idx="1"/>
          </p:cNvCxnSpPr>
          <p:nvPr/>
        </p:nvCxnSpPr>
        <p:spPr>
          <a:xfrm flipH="1" flipV="1">
            <a:off x="4495800" y="4343400"/>
            <a:ext cx="533400" cy="28257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82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Title 1"/>
          <p:cNvSpPr>
            <a:spLocks noGrp="1"/>
          </p:cNvSpPr>
          <p:nvPr>
            <p:ph type="title"/>
          </p:nvPr>
        </p:nvSpPr>
        <p:spPr>
          <a:xfrm>
            <a:off x="374650" y="88900"/>
            <a:ext cx="8153400" cy="1020763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Hardness of random CSPs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058863"/>
            <a:ext cx="8686800" cy="5330825"/>
          </a:xfrm>
        </p:spPr>
        <p:txBody>
          <a:bodyPr/>
          <a:lstStyle/>
          <a:p>
            <a:pPr eaLnBrk="1" hangingPunct="1"/>
            <a:r>
              <a:rPr lang="en-US" sz="2400">
                <a:latin typeface="Calibri" charset="0"/>
              </a:rPr>
              <a:t>Random 3-SAT problems: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n variables, p clauses in CNF: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Choose any 3 variables, signs uniformly at random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What’s the probability there is </a:t>
            </a:r>
            <a:r>
              <a:rPr lang="en-US" sz="2000" b="1">
                <a:latin typeface="Calibri" charset="0"/>
              </a:rPr>
              <a:t>no</a:t>
            </a:r>
            <a:r>
              <a:rPr lang="en-US" sz="2000">
                <a:latin typeface="Calibri" charset="0"/>
              </a:rPr>
              <a:t> solution to the CSP?</a:t>
            </a:r>
          </a:p>
          <a:p>
            <a:pPr lvl="3" eaLnBrk="1" hangingPunct="1"/>
            <a:endParaRPr lang="en-US" sz="1200">
              <a:latin typeface="Calibri" charset="0"/>
            </a:endParaRPr>
          </a:p>
          <a:p>
            <a:pPr lvl="1" eaLnBrk="1" hangingPunct="1"/>
            <a:r>
              <a:rPr lang="en-US" sz="2000">
                <a:latin typeface="Calibri" charset="0"/>
              </a:rPr>
              <a:t>Phase transition at  (p/n) </a:t>
            </a:r>
            <a:r>
              <a:rPr lang="en-US" sz="2000">
                <a:latin typeface="cmsy10" charset="0"/>
                <a:cs typeface="cmsy10" charset="0"/>
              </a:rPr>
              <a:t>¼</a:t>
            </a:r>
            <a:r>
              <a:rPr lang="en-US" sz="2000">
                <a:latin typeface="Calibri" charset="0"/>
              </a:rPr>
              <a:t> 4.25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“Hard” instances fall in a very narrow regime around this point!</a:t>
            </a:r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6497" y="1553959"/>
            <a:ext cx="4009303" cy="2579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4578350" y="3970338"/>
            <a:ext cx="4171950" cy="2657475"/>
            <a:chOff x="4579039" y="3970536"/>
            <a:chExt cx="4170599" cy="2657103"/>
          </a:xfrm>
        </p:grpSpPr>
        <p:pic>
          <p:nvPicPr>
            <p:cNvPr id="157709" name="Picture 6" descr="timing1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57" t="2556" r="6151" b="34903"/>
            <a:stretch>
              <a:fillRect/>
            </a:stretch>
          </p:blipFill>
          <p:spPr bwMode="auto">
            <a:xfrm>
              <a:off x="4843641" y="3970536"/>
              <a:ext cx="3904488" cy="2130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710" name="TextBox 7"/>
            <p:cNvSpPr txBox="1">
              <a:spLocks noChangeArrowheads="1"/>
            </p:cNvSpPr>
            <p:nvPr/>
          </p:nvSpPr>
          <p:spPr bwMode="auto">
            <a:xfrm>
              <a:off x="6229669" y="6007512"/>
              <a:ext cx="118183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ratio  ( p/n )</a:t>
              </a:r>
            </a:p>
          </p:txBody>
        </p:sp>
        <p:sp>
          <p:nvSpPr>
            <p:cNvPr id="157711" name="TextBox 8"/>
            <p:cNvSpPr txBox="1">
              <a:spLocks noChangeArrowheads="1"/>
            </p:cNvSpPr>
            <p:nvPr/>
          </p:nvSpPr>
          <p:spPr bwMode="auto">
            <a:xfrm rot="-5400000">
              <a:off x="4078902" y="4849749"/>
              <a:ext cx="133882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avg time (sec)</a:t>
              </a:r>
            </a:p>
          </p:txBody>
        </p:sp>
        <p:sp>
          <p:nvSpPr>
            <p:cNvPr id="157712" name="TextBox 9"/>
            <p:cNvSpPr txBox="1">
              <a:spLocks noChangeArrowheads="1"/>
            </p:cNvSpPr>
            <p:nvPr/>
          </p:nvSpPr>
          <p:spPr bwMode="auto">
            <a:xfrm>
              <a:off x="5059465" y="4077897"/>
              <a:ext cx="7978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minisat</a:t>
              </a:r>
            </a:p>
          </p:txBody>
        </p:sp>
        <p:sp>
          <p:nvSpPr>
            <p:cNvPr id="157713" name="TextBox 14"/>
            <p:cNvSpPr txBox="1">
              <a:spLocks noChangeArrowheads="1"/>
            </p:cNvSpPr>
            <p:nvPr/>
          </p:nvSpPr>
          <p:spPr bwMode="auto">
            <a:xfrm>
              <a:off x="5005464" y="6289085"/>
              <a:ext cx="90301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4F81BD"/>
                  </a:solidFill>
                </a:rPr>
                <a:t>easy, sat</a:t>
              </a:r>
            </a:p>
          </p:txBody>
        </p:sp>
        <p:sp>
          <p:nvSpPr>
            <p:cNvPr id="157714" name="TextBox 15"/>
            <p:cNvSpPr txBox="1">
              <a:spLocks noChangeArrowheads="1"/>
            </p:cNvSpPr>
            <p:nvPr/>
          </p:nvSpPr>
          <p:spPr bwMode="auto">
            <a:xfrm>
              <a:off x="7631022" y="6289085"/>
              <a:ext cx="111861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4F81BD"/>
                  </a:solidFill>
                </a:rPr>
                <a:t>easy, unsat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 flipV="1">
              <a:off x="8075169" y="6007013"/>
              <a:ext cx="0" cy="339677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5432837" y="6003838"/>
              <a:ext cx="0" cy="338091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92075" y="4062413"/>
            <a:ext cx="4206875" cy="2622550"/>
            <a:chOff x="92596" y="4061976"/>
            <a:chExt cx="4206810" cy="2622645"/>
          </a:xfrm>
        </p:grpSpPr>
        <p:pic>
          <p:nvPicPr>
            <p:cNvPr id="157702" name="Picture 20" descr="prob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4" t="5376" r="8008" b="34766"/>
            <a:stretch>
              <a:fillRect/>
            </a:stretch>
          </p:blipFill>
          <p:spPr bwMode="auto">
            <a:xfrm>
              <a:off x="394918" y="4061976"/>
              <a:ext cx="3904488" cy="203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703" name="TextBox 21"/>
            <p:cNvSpPr txBox="1">
              <a:spLocks noChangeArrowheads="1"/>
            </p:cNvSpPr>
            <p:nvPr/>
          </p:nvSpPr>
          <p:spPr bwMode="auto">
            <a:xfrm>
              <a:off x="1743227" y="6007512"/>
              <a:ext cx="118183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ratio  ( p/n )</a:t>
              </a:r>
            </a:p>
          </p:txBody>
        </p:sp>
        <p:sp>
          <p:nvSpPr>
            <p:cNvPr id="157704" name="TextBox 22"/>
            <p:cNvSpPr txBox="1">
              <a:spLocks noChangeArrowheads="1"/>
            </p:cNvSpPr>
            <p:nvPr/>
          </p:nvSpPr>
          <p:spPr bwMode="auto">
            <a:xfrm rot="-5400000">
              <a:off x="-259965" y="4792768"/>
              <a:ext cx="104367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Pr[ unsat ]</a:t>
              </a:r>
            </a:p>
          </p:txBody>
        </p:sp>
        <p:sp>
          <p:nvSpPr>
            <p:cNvPr id="157705" name="TextBox 24"/>
            <p:cNvSpPr txBox="1">
              <a:spLocks noChangeArrowheads="1"/>
            </p:cNvSpPr>
            <p:nvPr/>
          </p:nvSpPr>
          <p:spPr bwMode="auto">
            <a:xfrm>
              <a:off x="721593" y="6346067"/>
              <a:ext cx="102163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4F81BD"/>
                  </a:solidFill>
                </a:rPr>
                <a:t>satisfiable</a:t>
              </a:r>
            </a:p>
          </p:txBody>
        </p:sp>
        <p:sp>
          <p:nvSpPr>
            <p:cNvPr id="157706" name="TextBox 25"/>
            <p:cNvSpPr txBox="1">
              <a:spLocks noChangeArrowheads="1"/>
            </p:cNvSpPr>
            <p:nvPr/>
          </p:nvSpPr>
          <p:spPr bwMode="auto">
            <a:xfrm>
              <a:off x="3061066" y="6325256"/>
              <a:ext cx="12383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4F81BD"/>
                  </a:solidFill>
                </a:rPr>
                <a:t>unsatisifable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 flipV="1">
              <a:off x="3891425" y="6043248"/>
              <a:ext cx="0" cy="339737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 flipV="1">
              <a:off x="983170" y="6040073"/>
              <a:ext cx="0" cy="338149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425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Title 1"/>
          <p:cNvSpPr>
            <a:spLocks noGrp="1"/>
          </p:cNvSpPr>
          <p:nvPr>
            <p:ph type="title"/>
          </p:nvPr>
        </p:nvSpPr>
        <p:spPr>
          <a:xfrm>
            <a:off x="374650" y="88900"/>
            <a:ext cx="8153400" cy="1020763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Hardness of random CSPs</a:t>
            </a:r>
          </a:p>
        </p:txBody>
      </p:sp>
      <p:sp>
        <p:nvSpPr>
          <p:cNvPr id="158722" name="Content Placeholder 2"/>
          <p:cNvSpPr>
            <a:spLocks noGrp="1"/>
          </p:cNvSpPr>
          <p:nvPr>
            <p:ph idx="1"/>
          </p:nvPr>
        </p:nvSpPr>
        <p:spPr>
          <a:xfrm>
            <a:off x="347663" y="1058863"/>
            <a:ext cx="8686800" cy="5330825"/>
          </a:xfrm>
        </p:spPr>
        <p:txBody>
          <a:bodyPr/>
          <a:lstStyle/>
          <a:p>
            <a:pPr eaLnBrk="1" hangingPunct="1"/>
            <a:r>
              <a:rPr lang="en-US" sz="2400">
                <a:latin typeface="Calibri" charset="0"/>
              </a:rPr>
              <a:t>Random 3-SAT problems: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n variables, p clauses in CNF: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Choose any 3 variables, signs uniformly at random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What’s the probability there is </a:t>
            </a:r>
            <a:r>
              <a:rPr lang="en-US" sz="2000" b="1">
                <a:latin typeface="Calibri" charset="0"/>
              </a:rPr>
              <a:t>no</a:t>
            </a:r>
            <a:r>
              <a:rPr lang="en-US" sz="2000">
                <a:latin typeface="Calibri" charset="0"/>
              </a:rPr>
              <a:t> solution to the CSP?</a:t>
            </a:r>
          </a:p>
          <a:p>
            <a:pPr lvl="3" eaLnBrk="1" hangingPunct="1"/>
            <a:endParaRPr lang="en-US" sz="1200">
              <a:latin typeface="Calibri" charset="0"/>
            </a:endParaRPr>
          </a:p>
          <a:p>
            <a:pPr lvl="1" eaLnBrk="1" hangingPunct="1"/>
            <a:r>
              <a:rPr lang="en-US" sz="2000">
                <a:latin typeface="Calibri" charset="0"/>
              </a:rPr>
              <a:t>Phase transition at  (p/n) </a:t>
            </a:r>
            <a:r>
              <a:rPr lang="en-US" sz="2000">
                <a:latin typeface="cmsy10" charset="0"/>
                <a:cs typeface="cmsy10" charset="0"/>
              </a:rPr>
              <a:t>¼</a:t>
            </a:r>
            <a:r>
              <a:rPr lang="en-US" sz="2000">
                <a:latin typeface="Calibri" charset="0"/>
              </a:rPr>
              <a:t> 4.25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“Hard” instances fall in a very narrow regime around this point!</a:t>
            </a:r>
          </a:p>
        </p:txBody>
      </p:sp>
      <p:pic>
        <p:nvPicPr>
          <p:cNvPr id="158723" name="Picture 10" descr="timing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1" t="2596" r="8020" b="34863"/>
          <a:stretch>
            <a:fillRect/>
          </a:stretch>
        </p:blipFill>
        <p:spPr bwMode="auto">
          <a:xfrm>
            <a:off x="4767263" y="3970338"/>
            <a:ext cx="3905250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24" name="TextBox 12"/>
          <p:cNvSpPr txBox="1">
            <a:spLocks noChangeArrowheads="1"/>
          </p:cNvSpPr>
          <p:nvPr/>
        </p:nvSpPr>
        <p:spPr bwMode="auto">
          <a:xfrm rot="-5400000">
            <a:off x="3818732" y="4796631"/>
            <a:ext cx="16383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log avg time (sec)</a:t>
            </a:r>
          </a:p>
        </p:txBody>
      </p:sp>
      <p:sp>
        <p:nvSpPr>
          <p:cNvPr id="158725" name="TextBox 7"/>
          <p:cNvSpPr txBox="1">
            <a:spLocks noChangeArrowheads="1"/>
          </p:cNvSpPr>
          <p:nvPr/>
        </p:nvSpPr>
        <p:spPr bwMode="auto">
          <a:xfrm>
            <a:off x="6229350" y="6007100"/>
            <a:ext cx="11826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ratio  ( p/n )</a:t>
            </a:r>
          </a:p>
        </p:txBody>
      </p:sp>
      <p:sp>
        <p:nvSpPr>
          <p:cNvPr id="158726" name="TextBox 9"/>
          <p:cNvSpPr txBox="1">
            <a:spLocks noChangeArrowheads="1"/>
          </p:cNvSpPr>
          <p:nvPr/>
        </p:nvSpPr>
        <p:spPr bwMode="auto">
          <a:xfrm>
            <a:off x="5059363" y="4078288"/>
            <a:ext cx="7985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minisat</a:t>
            </a:r>
          </a:p>
        </p:txBody>
      </p:sp>
      <p:sp>
        <p:nvSpPr>
          <p:cNvPr id="158727" name="TextBox 14"/>
          <p:cNvSpPr txBox="1">
            <a:spLocks noChangeArrowheads="1"/>
          </p:cNvSpPr>
          <p:nvPr/>
        </p:nvSpPr>
        <p:spPr bwMode="auto">
          <a:xfrm>
            <a:off x="5005388" y="6289675"/>
            <a:ext cx="9032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4F81BD"/>
                </a:solidFill>
              </a:rPr>
              <a:t>easy, sat</a:t>
            </a:r>
          </a:p>
        </p:txBody>
      </p:sp>
      <p:sp>
        <p:nvSpPr>
          <p:cNvPr id="158728" name="TextBox 15"/>
          <p:cNvSpPr txBox="1">
            <a:spLocks noChangeArrowheads="1"/>
          </p:cNvSpPr>
          <p:nvPr/>
        </p:nvSpPr>
        <p:spPr bwMode="auto">
          <a:xfrm>
            <a:off x="7631113" y="6289675"/>
            <a:ext cx="11191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4F81BD"/>
                </a:solidFill>
              </a:rPr>
              <a:t>easy, unsat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8074025" y="6007100"/>
            <a:ext cx="0" cy="3397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432425" y="6003925"/>
            <a:ext cx="0" cy="33813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8731" name="Group 28"/>
          <p:cNvGrpSpPr>
            <a:grpSpLocks/>
          </p:cNvGrpSpPr>
          <p:nvPr/>
        </p:nvGrpSpPr>
        <p:grpSpPr bwMode="auto">
          <a:xfrm>
            <a:off x="92075" y="4062413"/>
            <a:ext cx="4206875" cy="2622550"/>
            <a:chOff x="92596" y="4061976"/>
            <a:chExt cx="4206810" cy="2622645"/>
          </a:xfrm>
        </p:grpSpPr>
        <p:pic>
          <p:nvPicPr>
            <p:cNvPr id="158733" name="Picture 20" descr="pro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4" t="5376" r="8008" b="34766"/>
            <a:stretch>
              <a:fillRect/>
            </a:stretch>
          </p:blipFill>
          <p:spPr bwMode="auto">
            <a:xfrm>
              <a:off x="394918" y="4061976"/>
              <a:ext cx="3904488" cy="203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8734" name="TextBox 21"/>
            <p:cNvSpPr txBox="1">
              <a:spLocks noChangeArrowheads="1"/>
            </p:cNvSpPr>
            <p:nvPr/>
          </p:nvSpPr>
          <p:spPr bwMode="auto">
            <a:xfrm>
              <a:off x="1743227" y="6007512"/>
              <a:ext cx="118183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ratio  ( p/n )</a:t>
              </a:r>
            </a:p>
          </p:txBody>
        </p:sp>
        <p:sp>
          <p:nvSpPr>
            <p:cNvPr id="158735" name="TextBox 22"/>
            <p:cNvSpPr txBox="1">
              <a:spLocks noChangeArrowheads="1"/>
            </p:cNvSpPr>
            <p:nvPr/>
          </p:nvSpPr>
          <p:spPr bwMode="auto">
            <a:xfrm rot="-5400000">
              <a:off x="-259965" y="4792768"/>
              <a:ext cx="104367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Pr[ unsat ]</a:t>
              </a:r>
            </a:p>
          </p:txBody>
        </p:sp>
        <p:sp>
          <p:nvSpPr>
            <p:cNvPr id="158736" name="TextBox 24"/>
            <p:cNvSpPr txBox="1">
              <a:spLocks noChangeArrowheads="1"/>
            </p:cNvSpPr>
            <p:nvPr/>
          </p:nvSpPr>
          <p:spPr bwMode="auto">
            <a:xfrm>
              <a:off x="721593" y="6346067"/>
              <a:ext cx="102163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4F81BD"/>
                  </a:solidFill>
                </a:rPr>
                <a:t>satisfiable</a:t>
              </a:r>
            </a:p>
          </p:txBody>
        </p:sp>
        <p:sp>
          <p:nvSpPr>
            <p:cNvPr id="158737" name="TextBox 25"/>
            <p:cNvSpPr txBox="1">
              <a:spLocks noChangeArrowheads="1"/>
            </p:cNvSpPr>
            <p:nvPr/>
          </p:nvSpPr>
          <p:spPr bwMode="auto">
            <a:xfrm>
              <a:off x="3061066" y="6325256"/>
              <a:ext cx="12383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4F81BD"/>
                  </a:solidFill>
                </a:rPr>
                <a:t>unsatisifable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 flipV="1">
              <a:off x="3891425" y="6043248"/>
              <a:ext cx="0" cy="339737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 flipV="1">
              <a:off x="983170" y="6040073"/>
              <a:ext cx="0" cy="338149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6497" y="1553959"/>
            <a:ext cx="4009303" cy="2579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161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3200" smtClean="0"/>
              <a:t>Common Sense Reasoning</a:t>
            </a:r>
            <a:br>
              <a:rPr lang="en-US" altLang="en-US" sz="3200" smtClean="0"/>
            </a:br>
            <a:r>
              <a:rPr lang="en-US" altLang="en-US" sz="2000" smtClean="0"/>
              <a:t>Example, adapted from Lenat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/>
              <a:t>You are told:  John drove to the grocery store and bought a pound of noodles, a pound of ground beef, and two pounds of tomatoes.</a:t>
            </a:r>
          </a:p>
          <a:p>
            <a:endParaRPr lang="en-US" altLang="en-US" sz="2000" smtClean="0"/>
          </a:p>
          <a:p>
            <a:r>
              <a:rPr lang="en-US" altLang="en-US" sz="1800" smtClean="0"/>
              <a:t>Is John 3 years old?</a:t>
            </a:r>
          </a:p>
          <a:p>
            <a:r>
              <a:rPr lang="en-US" altLang="en-US" sz="1800" smtClean="0"/>
              <a:t>Is John a child?</a:t>
            </a:r>
          </a:p>
          <a:p>
            <a:r>
              <a:rPr lang="en-US" altLang="en-US" sz="1800" smtClean="0"/>
              <a:t>What will John do with the purchases?</a:t>
            </a:r>
          </a:p>
          <a:p>
            <a:r>
              <a:rPr lang="en-US" altLang="en-US" sz="1800" smtClean="0"/>
              <a:t>Did John have any money?</a:t>
            </a:r>
          </a:p>
          <a:p>
            <a:r>
              <a:rPr lang="en-US" altLang="en-US" sz="1800" smtClean="0"/>
              <a:t>Does John have less money after going to the store?</a:t>
            </a:r>
          </a:p>
          <a:p>
            <a:r>
              <a:rPr lang="en-US" altLang="en-US" sz="1800" smtClean="0"/>
              <a:t>Did John buy at least two tomatoes?</a:t>
            </a:r>
          </a:p>
          <a:p>
            <a:r>
              <a:rPr lang="en-US" altLang="en-US" sz="1800" smtClean="0"/>
              <a:t>Were the tomatoes made in the supermarket?</a:t>
            </a:r>
          </a:p>
          <a:p>
            <a:r>
              <a:rPr lang="en-US" altLang="en-US" sz="1800" smtClean="0"/>
              <a:t>Did John buy any meat?</a:t>
            </a:r>
          </a:p>
          <a:p>
            <a:r>
              <a:rPr lang="en-US" altLang="en-US" sz="1800" smtClean="0"/>
              <a:t>Is John a vegetarian?</a:t>
            </a:r>
          </a:p>
          <a:p>
            <a:r>
              <a:rPr lang="en-US" altLang="en-US" sz="1800" smtClean="0"/>
              <a:t>Will the tomatoes fit in John’s car?</a:t>
            </a:r>
          </a:p>
          <a:p>
            <a:endParaRPr lang="en-US" altLang="en-US" sz="2000" smtClean="0"/>
          </a:p>
          <a:p>
            <a:r>
              <a:rPr lang="en-US" altLang="en-US" sz="2000" smtClean="0"/>
              <a:t>Can Propositional Logic support these inferences?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Logical agents apply </a:t>
            </a:r>
            <a:r>
              <a:rPr lang="en-US" altLang="en-US" sz="2000" smtClean="0">
                <a:solidFill>
                  <a:schemeClr val="accent2"/>
                </a:solidFill>
              </a:rPr>
              <a:t>inference</a:t>
            </a:r>
            <a:r>
              <a:rPr lang="en-US" altLang="en-US" sz="2000" smtClean="0"/>
              <a:t> to a </a:t>
            </a:r>
            <a:r>
              <a:rPr lang="en-US" altLang="en-US" sz="2000" smtClean="0">
                <a:solidFill>
                  <a:schemeClr val="accent2"/>
                </a:solidFill>
              </a:rPr>
              <a:t>knowledge base</a:t>
            </a:r>
            <a:r>
              <a:rPr lang="en-US" altLang="en-US" sz="2000" smtClean="0"/>
              <a:t> to derive new information and make decisions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Basic concepts of logic: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accent2"/>
                </a:solidFill>
              </a:rPr>
              <a:t>syntax</a:t>
            </a:r>
            <a:r>
              <a:rPr lang="en-US" altLang="en-US" sz="1800" smtClean="0"/>
              <a:t>: formal structure of </a:t>
            </a:r>
            <a:r>
              <a:rPr lang="en-US" altLang="en-US" sz="1800" smtClean="0">
                <a:solidFill>
                  <a:schemeClr val="accent2"/>
                </a:solidFill>
              </a:rPr>
              <a:t>sentences</a:t>
            </a:r>
            <a:endParaRPr lang="en-US" alt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accent2"/>
                </a:solidFill>
              </a:rPr>
              <a:t>semantics</a:t>
            </a:r>
            <a:r>
              <a:rPr lang="en-US" altLang="en-US" sz="1800" smtClean="0"/>
              <a:t>: </a:t>
            </a:r>
            <a:r>
              <a:rPr lang="en-US" altLang="en-US" sz="1800" smtClean="0">
                <a:solidFill>
                  <a:schemeClr val="accent2"/>
                </a:solidFill>
              </a:rPr>
              <a:t>truth</a:t>
            </a:r>
            <a:r>
              <a:rPr lang="en-US" altLang="en-US" sz="1800" smtClean="0"/>
              <a:t> of sentences wrt </a:t>
            </a:r>
            <a:r>
              <a:rPr lang="en-US" altLang="en-US" sz="1800" smtClean="0">
                <a:solidFill>
                  <a:schemeClr val="accent2"/>
                </a:solidFill>
              </a:rPr>
              <a:t>models</a:t>
            </a:r>
            <a:endParaRPr lang="en-US" alt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accent2"/>
                </a:solidFill>
              </a:rPr>
              <a:t>entailment</a:t>
            </a:r>
            <a:r>
              <a:rPr lang="en-US" altLang="en-US" sz="1800" smtClean="0"/>
              <a:t>: necessary truth of one sentence given another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accent2"/>
                </a:solidFill>
              </a:rPr>
              <a:t>inference</a:t>
            </a:r>
            <a:r>
              <a:rPr lang="en-US" altLang="en-US" sz="1800" smtClean="0"/>
              <a:t>: deriving sentences from other sentences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accent2"/>
                </a:solidFill>
              </a:rPr>
              <a:t>soundness</a:t>
            </a:r>
            <a:r>
              <a:rPr lang="en-US" altLang="en-US" sz="1800" smtClean="0"/>
              <a:t>: derivations produce only entailed sentences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accent2"/>
                </a:solidFill>
              </a:rPr>
              <a:t>completeness</a:t>
            </a:r>
            <a:r>
              <a:rPr lang="en-US" altLang="en-US" sz="1800" smtClean="0"/>
              <a:t>: derivations can produce all entailed sentences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Resolution is complete for propositional logic.</a:t>
            </a:r>
            <a:br>
              <a:rPr lang="en-US" altLang="en-US" sz="2000" smtClean="0"/>
            </a:br>
            <a:r>
              <a:rPr lang="en-US" altLang="en-US" sz="2000" smtClean="0"/>
              <a:t>Forward and backward chaining are linear-time, complete for Horn clauses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Propositional logic lacks expressive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 --- how do we keep it from</a:t>
            </a:r>
            <a:br>
              <a:rPr lang="en-US" altLang="en-US" smtClean="0"/>
            </a:br>
            <a:r>
              <a:rPr lang="en-US" altLang="en-US" smtClean="0"/>
              <a:t>“Just making things up.” ?</a:t>
            </a:r>
          </a:p>
        </p:txBody>
      </p:sp>
      <p:pic>
        <p:nvPicPr>
          <p:cNvPr id="9219" name="Picture 2" descr="dog-four-legs-cat_cropped_contrast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16063"/>
            <a:ext cx="3451225" cy="534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6400800" y="5181600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“Einstein Simplified: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Cartoons on Science”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by Sydney Harris, 1992,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Rutgers University Press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0" y="5105400"/>
            <a:ext cx="441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How can we </a:t>
            </a:r>
            <a:r>
              <a:rPr lang="en-US" altLang="en-US" sz="1800" b="1"/>
              <a:t>make correct </a:t>
            </a:r>
            <a:r>
              <a:rPr lang="en-US" altLang="en-US" sz="1800"/>
              <a:t>inferences?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How can we </a:t>
            </a:r>
            <a:r>
              <a:rPr lang="en-US" altLang="en-US" sz="1800" b="1"/>
              <a:t>avoid incorrect </a:t>
            </a:r>
            <a:r>
              <a:rPr lang="en-US" altLang="en-US" sz="1800"/>
              <a:t>inferences?</a:t>
            </a: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228600" y="2209800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Is this inference correct?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How do you know?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How can you tell?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 --- how do we keep it from</a:t>
            </a:r>
            <a:br>
              <a:rPr lang="en-US" altLang="en-US" smtClean="0"/>
            </a:br>
            <a:r>
              <a:rPr lang="en-US" altLang="en-US" smtClean="0"/>
              <a:t>“Just making things up.”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9256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All men are people;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   Half of all people are women;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Therefore, half of all men are women.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Penguins are black and white;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Some old TV shows are black and white;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Therefore, some penguins are old TV shows.</a:t>
            </a:r>
            <a:endParaRPr lang="en-US" sz="2800" dirty="0"/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5702300" y="1828800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Is this inference correct?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How do you know?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How can you tell?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fonts,amssymb}&#10;\usepackage[svgnames]{xcolor}&#10;\pagestyle{empty}&#10;\begin{document}&#10;\begin{align*}&#10;(x_1 \vee \neg x_7 \vee x_{12}) \wedge (\neg x_3 \vee x_2 \vee x_7) \wedge \ldots&#10;\end{align*}&#10;\end{document}"/>
  <p:tag name="FILENAME" val="TP_tmp"/>
  <p:tag name="FORMAT" val="pngmono"/>
  <p:tag name="RES" val="600"/>
  <p:tag name="BLEND" val="0"/>
  <p:tag name="TRANSPARENT" val="1"/>
  <p:tag name="TBUG" val="0"/>
  <p:tag name="ALLOWFS" val="0"/>
  <p:tag name="ORIGWIDTH" val="171"/>
  <p:tag name="PICTUREFILESIZE" val="289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fonts,amssymb}&#10;\usepackage[svgnames]{xcolor}&#10;\pagestyle{empty}&#10;\begin{document}&#10;\begin{align*}&#10;(x_1 \vee \neg x_7 \vee x_{12}) \wedge (\neg x_3 \vee x_2 \vee x_7) \wedge \ldots&#10;\end{align*}&#10;\end{document}"/>
  <p:tag name="FILENAME" val="TP_tmp"/>
  <p:tag name="FORMAT" val="pngmono"/>
  <p:tag name="RES" val="600"/>
  <p:tag name="BLEND" val="0"/>
  <p:tag name="TRANSPARENT" val="1"/>
  <p:tag name="TBUG" val="0"/>
  <p:tag name="ALLOWFS" val="0"/>
  <p:tag name="ORIGWIDTH" val="171"/>
  <p:tag name="PICTUREFILESIZE" val="289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msmath,amsfonts,amssymb}&#10;\usepackage[svgnames]{xcolor}&#10;\pagestyle{empty}&#10;\begin{document}&#10;\begin{align*}&#10;(x_1 \vee \neg x_7 \vee x_{12}) \wedge (\neg x_3 \vee x_2 \vee x_7) \wedge \ldots&#10;\end{align*}&#10;\end{document}"/>
  <p:tag name="FILENAME" val="TP_tmp"/>
  <p:tag name="FORMAT" val="pngmono"/>
  <p:tag name="RES" val="600"/>
  <p:tag name="BLEND" val="0"/>
  <p:tag name="TRANSPARENT" val="1"/>
  <p:tag name="TBUG" val="0"/>
  <p:tag name="ALLOWFS" val="0"/>
  <p:tag name="ORIGWIDTH" val="171"/>
  <p:tag name="PICTUREFILESIZE" val="289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7805</TotalTime>
  <Words>4038</Words>
  <Application>Microsoft Office PowerPoint</Application>
  <PresentationFormat>On-screen Show (4:3)</PresentationFormat>
  <Paragraphs>775</Paragraphs>
  <Slides>75</Slides>
  <Notes>46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7" baseType="lpstr">
      <vt:lpstr>Default Design</vt:lpstr>
      <vt:lpstr>Equation</vt:lpstr>
      <vt:lpstr>Propositional Logic: Methods of Proof (Part II)</vt:lpstr>
      <vt:lpstr>Propositional Logic: Methods of Proof (Part II)</vt:lpstr>
      <vt:lpstr>You will be expected to know</vt:lpstr>
      <vt:lpstr>Review: Inference in Formal Symbol Systems Ontology, Representation, Inference</vt:lpstr>
      <vt:lpstr>PowerPoint Presentation</vt:lpstr>
      <vt:lpstr>Review</vt:lpstr>
      <vt:lpstr>Review: Schematic perspective</vt:lpstr>
      <vt:lpstr>So --- how do we keep it from “Just making things up.” ?</vt:lpstr>
      <vt:lpstr>So --- how do we keep it from “Just making things up.” ?</vt:lpstr>
      <vt:lpstr>Schematic perspective</vt:lpstr>
      <vt:lpstr>Logical inference</vt:lpstr>
      <vt:lpstr>Proof methods</vt:lpstr>
      <vt:lpstr>Examples of Sound Inference Patterns</vt:lpstr>
      <vt:lpstr>Inference by Resolution</vt:lpstr>
      <vt:lpstr>Conjunctive Normal Form (CNF)</vt:lpstr>
      <vt:lpstr>Conjunctive Normal Form (CNF)</vt:lpstr>
      <vt:lpstr>Review:  Equivalence &amp; Implication</vt:lpstr>
      <vt:lpstr>Review:  de Morgan's rules</vt:lpstr>
      <vt:lpstr>Review:  Boolean Distributive Laws</vt:lpstr>
      <vt:lpstr>Example: Conversion to CNF</vt:lpstr>
      <vt:lpstr>Example: Conversion to CNF</vt:lpstr>
      <vt:lpstr>Inference by Resolution</vt:lpstr>
      <vt:lpstr>Resolution = Efficient Implication</vt:lpstr>
      <vt:lpstr>Resolution Examples</vt:lpstr>
      <vt:lpstr>Only Resolve ONE Literal Pair! If more than one pair, result always = TRUE. Useless!! Always simplifies to TRUE!!</vt:lpstr>
      <vt:lpstr>Resolution Algorithm</vt:lpstr>
      <vt:lpstr>Resolution example Stated in English</vt:lpstr>
      <vt:lpstr>Resolution example Stated in Propositional Logic</vt:lpstr>
      <vt:lpstr>Resolution example Resulting Knowledge Base stated in CNF</vt:lpstr>
      <vt:lpstr>Resolution example A Resolution proof ending in ( )</vt:lpstr>
      <vt:lpstr>Resolution example Graphical view of the proof</vt:lpstr>
      <vt:lpstr>Detailed Resolution Proof Example</vt:lpstr>
      <vt:lpstr>Detailed Resolution Proof Example</vt:lpstr>
      <vt:lpstr>Detailed Resolution Proof Example</vt:lpstr>
      <vt:lpstr>Detailed Resolution Proof Example</vt:lpstr>
      <vt:lpstr>Detailed Resolution Proof Example</vt:lpstr>
      <vt:lpstr>Detailed Resolution Proof Example</vt:lpstr>
      <vt:lpstr>Detailed Resolution Proof Example</vt:lpstr>
      <vt:lpstr>Detailed Resolution Proof Example</vt:lpstr>
      <vt:lpstr>Detailed Resolution Proof Example</vt:lpstr>
      <vt:lpstr>Detailed Resolution Proof Example</vt:lpstr>
      <vt:lpstr>PowerPoint Presentation</vt:lpstr>
      <vt:lpstr>PowerPoint Presentation</vt:lpstr>
      <vt:lpstr>Horn Clauses</vt:lpstr>
      <vt:lpstr>Forward chaining (FC)</vt:lpstr>
      <vt:lpstr>Forward chaining example</vt:lpstr>
      <vt:lpstr>Forward chaining example</vt:lpstr>
      <vt:lpstr>Forward chaining example</vt:lpstr>
      <vt:lpstr>Forward chaining example</vt:lpstr>
      <vt:lpstr>Forward chaining example</vt:lpstr>
      <vt:lpstr>Forward chaining example</vt:lpstr>
      <vt:lpstr>Forward chaining example</vt:lpstr>
      <vt:lpstr>Backward chaining (BC)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Backward chaining example</vt:lpstr>
      <vt:lpstr>Forward vs. backward chaining</vt:lpstr>
      <vt:lpstr>Model Checking</vt:lpstr>
      <vt:lpstr>The DPLL algorithm</vt:lpstr>
      <vt:lpstr>The WalkSAT algorithm</vt:lpstr>
      <vt:lpstr>Hard satisfiability problems</vt:lpstr>
      <vt:lpstr>Hard satisfiability problems</vt:lpstr>
      <vt:lpstr>Hard satisfiability problems</vt:lpstr>
      <vt:lpstr>Hardness of CSPs</vt:lpstr>
      <vt:lpstr>Hardness of random CSPs</vt:lpstr>
      <vt:lpstr>Hardness of random CSPs</vt:lpstr>
      <vt:lpstr>Common Sense Reasoning Example, adapted from Lenat</vt:lpstr>
      <vt:lpstr>Summary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Agents B</dc:title>
  <dc:creator>Information &amp; Computer Sciences</dc:creator>
  <cp:lastModifiedBy>Lathrop,Richard</cp:lastModifiedBy>
  <cp:revision>242</cp:revision>
  <cp:lastPrinted>2016-10-26T00:46:48Z</cp:lastPrinted>
  <dcterms:created xsi:type="dcterms:W3CDTF">2009-11-04T22:34:40Z</dcterms:created>
  <dcterms:modified xsi:type="dcterms:W3CDTF">2018-03-01T23:41:59Z</dcterms:modified>
</cp:coreProperties>
</file>