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6"/>
  </p:notesMasterIdLst>
  <p:handoutMasterIdLst>
    <p:handoutMasterId r:id="rId67"/>
  </p:handoutMasterIdLst>
  <p:sldIdLst>
    <p:sldId id="275" r:id="rId2"/>
    <p:sldId id="516" r:id="rId3"/>
    <p:sldId id="539" r:id="rId4"/>
    <p:sldId id="548" r:id="rId5"/>
    <p:sldId id="525" r:id="rId6"/>
    <p:sldId id="526" r:id="rId7"/>
    <p:sldId id="527" r:id="rId8"/>
    <p:sldId id="528" r:id="rId9"/>
    <p:sldId id="536" r:id="rId10"/>
    <p:sldId id="537" r:id="rId11"/>
    <p:sldId id="574" r:id="rId12"/>
    <p:sldId id="568" r:id="rId13"/>
    <p:sldId id="569" r:id="rId14"/>
    <p:sldId id="577" r:id="rId15"/>
    <p:sldId id="576" r:id="rId16"/>
    <p:sldId id="570" r:id="rId17"/>
    <p:sldId id="571" r:id="rId18"/>
    <p:sldId id="572" r:id="rId19"/>
    <p:sldId id="573" r:id="rId20"/>
    <p:sldId id="575" r:id="rId21"/>
    <p:sldId id="578" r:id="rId22"/>
    <p:sldId id="579" r:id="rId23"/>
    <p:sldId id="597" r:id="rId24"/>
    <p:sldId id="554" r:id="rId25"/>
    <p:sldId id="555" r:id="rId26"/>
    <p:sldId id="540" r:id="rId27"/>
    <p:sldId id="541" r:id="rId28"/>
    <p:sldId id="542" r:id="rId29"/>
    <p:sldId id="543" r:id="rId30"/>
    <p:sldId id="544" r:id="rId31"/>
    <p:sldId id="556" r:id="rId32"/>
    <p:sldId id="580" r:id="rId33"/>
    <p:sldId id="581" r:id="rId34"/>
    <p:sldId id="550" r:id="rId35"/>
    <p:sldId id="551" r:id="rId36"/>
    <p:sldId id="552" r:id="rId37"/>
    <p:sldId id="558" r:id="rId38"/>
    <p:sldId id="559" r:id="rId39"/>
    <p:sldId id="560" r:id="rId40"/>
    <p:sldId id="561" r:id="rId41"/>
    <p:sldId id="562" r:id="rId42"/>
    <p:sldId id="563" r:id="rId43"/>
    <p:sldId id="564" r:id="rId44"/>
    <p:sldId id="565" r:id="rId45"/>
    <p:sldId id="566" r:id="rId46"/>
    <p:sldId id="567" r:id="rId47"/>
    <p:sldId id="553" r:id="rId48"/>
    <p:sldId id="582" r:id="rId49"/>
    <p:sldId id="583" r:id="rId50"/>
    <p:sldId id="584" r:id="rId51"/>
    <p:sldId id="585" r:id="rId52"/>
    <p:sldId id="586" r:id="rId53"/>
    <p:sldId id="587" r:id="rId54"/>
    <p:sldId id="588" r:id="rId55"/>
    <p:sldId id="589" r:id="rId56"/>
    <p:sldId id="590" r:id="rId57"/>
    <p:sldId id="591" r:id="rId58"/>
    <p:sldId id="592" r:id="rId59"/>
    <p:sldId id="593" r:id="rId60"/>
    <p:sldId id="594" r:id="rId61"/>
    <p:sldId id="595" r:id="rId62"/>
    <p:sldId id="596" r:id="rId63"/>
    <p:sldId id="546" r:id="rId64"/>
    <p:sldId id="549" r:id="rId65"/>
  </p:sldIdLst>
  <p:sldSz cx="9144000" cy="6858000" type="screen4x3"/>
  <p:notesSz cx="6858000" cy="9083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91754" autoAdjust="0"/>
  </p:normalViewPr>
  <p:slideViewPr>
    <p:cSldViewPr>
      <p:cViewPr varScale="1">
        <p:scale>
          <a:sx n="53" d="100"/>
          <a:sy n="53" d="100"/>
        </p:scale>
        <p:origin x="-96" y="-4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082" y="-67"/>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86164" tIns="43082" rIns="86164" bIns="43082" rtlCol="0"/>
          <a:lstStyle>
            <a:lvl1pPr algn="l">
              <a:defRPr sz="1100"/>
            </a:lvl1pPr>
          </a:lstStyle>
          <a:p>
            <a:pPr>
              <a:defRPr/>
            </a:pPr>
            <a:endParaRPr lang="en-US"/>
          </a:p>
        </p:txBody>
      </p:sp>
      <p:sp>
        <p:nvSpPr>
          <p:cNvPr id="3" name="Date Placeholder 2"/>
          <p:cNvSpPr>
            <a:spLocks noGrp="1"/>
          </p:cNvSpPr>
          <p:nvPr>
            <p:ph type="dt" sz="quarter" idx="1"/>
          </p:nvPr>
        </p:nvSpPr>
        <p:spPr>
          <a:xfrm>
            <a:off x="3884613" y="0"/>
            <a:ext cx="2971800" cy="454025"/>
          </a:xfrm>
          <a:prstGeom prst="rect">
            <a:avLst/>
          </a:prstGeom>
        </p:spPr>
        <p:txBody>
          <a:bodyPr vert="horz" lIns="86164" tIns="43082" rIns="86164" bIns="43082" rtlCol="0"/>
          <a:lstStyle>
            <a:lvl1pPr algn="r">
              <a:defRPr sz="1100"/>
            </a:lvl1pPr>
          </a:lstStyle>
          <a:p>
            <a:pPr>
              <a:defRPr/>
            </a:pPr>
            <a:fld id="{90CDDE3E-E915-4870-8B1E-AB6B8042306F}" type="datetimeFigureOut">
              <a:rPr lang="en-US"/>
              <a:pPr>
                <a:defRPr/>
              </a:pPr>
              <a:t>3/1/2018</a:t>
            </a:fld>
            <a:endParaRPr lang="en-US"/>
          </a:p>
        </p:txBody>
      </p:sp>
      <p:sp>
        <p:nvSpPr>
          <p:cNvPr id="4" name="Footer Placeholder 3"/>
          <p:cNvSpPr>
            <a:spLocks noGrp="1"/>
          </p:cNvSpPr>
          <p:nvPr>
            <p:ph type="ftr" sz="quarter" idx="2"/>
          </p:nvPr>
        </p:nvSpPr>
        <p:spPr>
          <a:xfrm>
            <a:off x="0" y="8628063"/>
            <a:ext cx="2971800" cy="454025"/>
          </a:xfrm>
          <a:prstGeom prst="rect">
            <a:avLst/>
          </a:prstGeom>
        </p:spPr>
        <p:txBody>
          <a:bodyPr vert="horz" lIns="86164" tIns="43082" rIns="86164" bIns="43082" rtlCol="0" anchor="b"/>
          <a:lstStyle>
            <a:lvl1pPr algn="l">
              <a:defRPr sz="1100"/>
            </a:lvl1pPr>
          </a:lstStyle>
          <a:p>
            <a:pPr>
              <a:defRPr/>
            </a:pPr>
            <a:endParaRPr lang="en-US"/>
          </a:p>
        </p:txBody>
      </p:sp>
      <p:sp>
        <p:nvSpPr>
          <p:cNvPr id="5" name="Slide Number Placeholder 4"/>
          <p:cNvSpPr>
            <a:spLocks noGrp="1"/>
          </p:cNvSpPr>
          <p:nvPr>
            <p:ph type="sldNum" sz="quarter" idx="3"/>
          </p:nvPr>
        </p:nvSpPr>
        <p:spPr>
          <a:xfrm>
            <a:off x="3884613" y="8628063"/>
            <a:ext cx="2971800" cy="454025"/>
          </a:xfrm>
          <a:prstGeom prst="rect">
            <a:avLst/>
          </a:prstGeom>
        </p:spPr>
        <p:txBody>
          <a:bodyPr vert="horz" lIns="86164" tIns="43082" rIns="86164" bIns="43082" rtlCol="0" anchor="b"/>
          <a:lstStyle>
            <a:lvl1pPr algn="r">
              <a:defRPr sz="1100"/>
            </a:lvl1pPr>
          </a:lstStyle>
          <a:p>
            <a:pPr>
              <a:defRPr/>
            </a:pPr>
            <a:fld id="{6AD4D13C-7186-4CF9-B17A-CD8ED7EE1019}" type="slidenum">
              <a:rPr lang="en-US"/>
              <a:pPr>
                <a:defRPr/>
              </a:pPr>
              <a:t>‹#›</a:t>
            </a:fld>
            <a:endParaRPr lang="en-US"/>
          </a:p>
        </p:txBody>
      </p:sp>
    </p:spTree>
    <p:extLst>
      <p:ext uri="{BB962C8B-B14F-4D97-AF65-F5344CB8AC3E}">
        <p14:creationId xmlns:p14="http://schemas.microsoft.com/office/powerpoint/2010/main" val="3925341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84" tIns="45542" rIns="91084" bIns="45542"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084" tIns="45542" rIns="91084" bIns="45542"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60463" y="682625"/>
            <a:ext cx="4538662" cy="3405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14825"/>
            <a:ext cx="5486400" cy="4086225"/>
          </a:xfrm>
          <a:prstGeom prst="rect">
            <a:avLst/>
          </a:prstGeom>
          <a:noFill/>
          <a:ln w="9525">
            <a:noFill/>
            <a:miter lim="800000"/>
            <a:headEnd/>
            <a:tailEnd/>
          </a:ln>
          <a:effectLst/>
        </p:spPr>
        <p:txBody>
          <a:bodyPr vert="horz" wrap="square" lIns="91084" tIns="45542" rIns="91084" bIns="455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28063"/>
            <a:ext cx="2971800" cy="454025"/>
          </a:xfrm>
          <a:prstGeom prst="rect">
            <a:avLst/>
          </a:prstGeom>
          <a:noFill/>
          <a:ln w="9525">
            <a:noFill/>
            <a:miter lim="800000"/>
            <a:headEnd/>
            <a:tailEnd/>
          </a:ln>
          <a:effectLst/>
        </p:spPr>
        <p:txBody>
          <a:bodyPr vert="horz" wrap="square" lIns="91084" tIns="45542" rIns="91084" bIns="45542"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28063"/>
            <a:ext cx="2971800" cy="454025"/>
          </a:xfrm>
          <a:prstGeom prst="rect">
            <a:avLst/>
          </a:prstGeom>
          <a:noFill/>
          <a:ln w="9525">
            <a:noFill/>
            <a:miter lim="800000"/>
            <a:headEnd/>
            <a:tailEnd/>
          </a:ln>
          <a:effectLst/>
        </p:spPr>
        <p:txBody>
          <a:bodyPr vert="horz" wrap="square" lIns="91084" tIns="45542" rIns="91084" bIns="45542" numCol="1" anchor="b" anchorCtr="0" compatLnSpc="1">
            <a:prstTxWarp prst="textNoShape">
              <a:avLst/>
            </a:prstTxWarp>
          </a:bodyPr>
          <a:lstStyle>
            <a:lvl1pPr algn="r">
              <a:defRPr sz="1200">
                <a:latin typeface="Arial" charset="0"/>
                <a:cs typeface="Arial" charset="0"/>
              </a:defRPr>
            </a:lvl1pPr>
          </a:lstStyle>
          <a:p>
            <a:pPr>
              <a:defRPr/>
            </a:pPr>
            <a:fld id="{08D475C3-AF8C-4680-9414-04DE8E637A74}" type="slidenum">
              <a:rPr lang="en-US"/>
              <a:pPr>
                <a:defRPr/>
              </a:pPr>
              <a:t>‹#›</a:t>
            </a:fld>
            <a:endParaRPr lang="en-US"/>
          </a:p>
        </p:txBody>
      </p:sp>
    </p:spTree>
    <p:extLst>
      <p:ext uri="{BB962C8B-B14F-4D97-AF65-F5344CB8AC3E}">
        <p14:creationId xmlns:p14="http://schemas.microsoft.com/office/powerpoint/2010/main" val="3904626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CFEB406-381E-4E95-B3B2-8DB46E3C5608}" type="slidenum">
              <a:rPr lang="en-US" altLang="en-US" smtClean="0"/>
              <a:pPr eaLnBrk="1" hangingPunct="1">
                <a:spcBef>
                  <a:spcPct val="0"/>
                </a:spcBef>
              </a:pPr>
              <a:t>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685800" y="4313238"/>
            <a:ext cx="5487988" cy="408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cap="flat"/>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0841986-A3B6-4F8B-B2E2-30372C8E83E9}" type="slidenum">
              <a:rPr lang="en-US" altLang="en-US" smtClean="0"/>
              <a:pPr eaLnBrk="1" hangingPunct="1">
                <a:spcBef>
                  <a:spcPct val="0"/>
                </a:spcBef>
              </a:pPr>
              <a:t>30</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F519F49-6E17-455D-8D8E-3461B3B08821}" type="slidenum">
              <a:rPr lang="en-US" altLang="en-US"/>
              <a:pPr eaLnBrk="1" hangingPunct="1"/>
              <a:t>32</a:t>
            </a:fld>
            <a:endParaRPr lang="en-US" altLang="en-US"/>
          </a:p>
        </p:txBody>
      </p:sp>
      <p:sp>
        <p:nvSpPr>
          <p:cNvPr id="182274" name="Rectangle 2"/>
          <p:cNvSpPr>
            <a:spLocks noGrp="1" noRot="1" noChangeAspect="1" noChangeArrowheads="1" noTextEdit="1"/>
          </p:cNvSpPr>
          <p:nvPr>
            <p:ph type="sldImg"/>
          </p:nvPr>
        </p:nvSpPr>
        <p:spPr>
          <a:xfrm>
            <a:off x="1166813" y="687388"/>
            <a:ext cx="4524375" cy="3394075"/>
          </a:xfrm>
          <a:ln/>
        </p:spPr>
      </p:sp>
      <p:sp>
        <p:nvSpPr>
          <p:cNvPr id="182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E17709E-BE66-4BED-8537-596F3BABA967}" type="slidenum">
              <a:rPr lang="en-US" altLang="en-US"/>
              <a:pPr eaLnBrk="1" hangingPunct="1"/>
              <a:t>33</a:t>
            </a:fld>
            <a:endParaRPr lang="en-US" altLang="en-US"/>
          </a:p>
        </p:txBody>
      </p:sp>
      <p:sp>
        <p:nvSpPr>
          <p:cNvPr id="184322" name="Rectangle 2"/>
          <p:cNvSpPr>
            <a:spLocks noGrp="1" noRot="1" noChangeAspect="1" noChangeArrowheads="1" noTextEdit="1"/>
          </p:cNvSpPr>
          <p:nvPr>
            <p:ph type="sldImg"/>
          </p:nvPr>
        </p:nvSpPr>
        <p:spPr>
          <a:xfrm>
            <a:off x="1166813" y="687388"/>
            <a:ext cx="4524375" cy="3394075"/>
          </a:xfrm>
          <a:ln/>
        </p:spPr>
      </p:sp>
      <p:sp>
        <p:nvSpPr>
          <p:cNvPr id="184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698500" indent="-268288" eaLnBrk="0" hangingPunct="0">
              <a:spcBef>
                <a:spcPct val="30000"/>
              </a:spcBef>
              <a:defRPr sz="1200">
                <a:solidFill>
                  <a:schemeClr val="tx1"/>
                </a:solidFill>
                <a:latin typeface="Arial" charset="0"/>
                <a:cs typeface="Arial" charset="0"/>
              </a:defRPr>
            </a:lvl2pPr>
            <a:lvl3pPr marL="1076325" indent="-214313" eaLnBrk="0" hangingPunct="0">
              <a:spcBef>
                <a:spcPct val="30000"/>
              </a:spcBef>
              <a:defRPr sz="1200">
                <a:solidFill>
                  <a:schemeClr val="tx1"/>
                </a:solidFill>
                <a:latin typeface="Arial" charset="0"/>
                <a:cs typeface="Arial" charset="0"/>
              </a:defRPr>
            </a:lvl3pPr>
            <a:lvl4pPr marL="1506538" indent="-214313" eaLnBrk="0" hangingPunct="0">
              <a:spcBef>
                <a:spcPct val="30000"/>
              </a:spcBef>
              <a:defRPr sz="1200">
                <a:solidFill>
                  <a:schemeClr val="tx1"/>
                </a:solidFill>
                <a:latin typeface="Arial" charset="0"/>
                <a:cs typeface="Arial" charset="0"/>
              </a:defRPr>
            </a:lvl4pPr>
            <a:lvl5pPr marL="1938338" indent="-214313" eaLnBrk="0" hangingPunct="0">
              <a:spcBef>
                <a:spcPct val="30000"/>
              </a:spcBef>
              <a:defRPr sz="1200">
                <a:solidFill>
                  <a:schemeClr val="tx1"/>
                </a:solidFill>
                <a:latin typeface="Arial" charset="0"/>
                <a:cs typeface="Arial" charset="0"/>
              </a:defRPr>
            </a:lvl5pPr>
            <a:lvl6pPr marL="2395538" indent="-214313" eaLnBrk="0" fontAlgn="base" hangingPunct="0">
              <a:spcBef>
                <a:spcPct val="30000"/>
              </a:spcBef>
              <a:spcAft>
                <a:spcPct val="0"/>
              </a:spcAft>
              <a:defRPr sz="1200">
                <a:solidFill>
                  <a:schemeClr val="tx1"/>
                </a:solidFill>
                <a:latin typeface="Arial" charset="0"/>
                <a:cs typeface="Arial" charset="0"/>
              </a:defRPr>
            </a:lvl6pPr>
            <a:lvl7pPr marL="2852738" indent="-214313" eaLnBrk="0" fontAlgn="base" hangingPunct="0">
              <a:spcBef>
                <a:spcPct val="30000"/>
              </a:spcBef>
              <a:spcAft>
                <a:spcPct val="0"/>
              </a:spcAft>
              <a:defRPr sz="1200">
                <a:solidFill>
                  <a:schemeClr val="tx1"/>
                </a:solidFill>
                <a:latin typeface="Arial" charset="0"/>
                <a:cs typeface="Arial" charset="0"/>
              </a:defRPr>
            </a:lvl7pPr>
            <a:lvl8pPr marL="3309938" indent="-214313" eaLnBrk="0" fontAlgn="base" hangingPunct="0">
              <a:spcBef>
                <a:spcPct val="30000"/>
              </a:spcBef>
              <a:spcAft>
                <a:spcPct val="0"/>
              </a:spcAft>
              <a:defRPr sz="1200">
                <a:solidFill>
                  <a:schemeClr val="tx1"/>
                </a:solidFill>
                <a:latin typeface="Arial" charset="0"/>
                <a:cs typeface="Arial" charset="0"/>
              </a:defRPr>
            </a:lvl8pPr>
            <a:lvl9pPr marL="3767138" indent="-2143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41D5C22-EFF0-4F38-A1E7-40447A3060C1}" type="slidenum">
              <a:rPr lang="en-US" altLang="en-US" smtClean="0"/>
              <a:pPr eaLnBrk="1" hangingPunct="1">
                <a:spcBef>
                  <a:spcPct val="0"/>
                </a:spcBef>
              </a:pPr>
              <a:t>34</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698500" indent="-268288" eaLnBrk="0" hangingPunct="0">
              <a:spcBef>
                <a:spcPct val="30000"/>
              </a:spcBef>
              <a:defRPr sz="1200">
                <a:solidFill>
                  <a:schemeClr val="tx1"/>
                </a:solidFill>
                <a:latin typeface="Arial" charset="0"/>
                <a:cs typeface="Arial" charset="0"/>
              </a:defRPr>
            </a:lvl2pPr>
            <a:lvl3pPr marL="1076325" indent="-214313" eaLnBrk="0" hangingPunct="0">
              <a:spcBef>
                <a:spcPct val="30000"/>
              </a:spcBef>
              <a:defRPr sz="1200">
                <a:solidFill>
                  <a:schemeClr val="tx1"/>
                </a:solidFill>
                <a:latin typeface="Arial" charset="0"/>
                <a:cs typeface="Arial" charset="0"/>
              </a:defRPr>
            </a:lvl3pPr>
            <a:lvl4pPr marL="1506538" indent="-214313" eaLnBrk="0" hangingPunct="0">
              <a:spcBef>
                <a:spcPct val="30000"/>
              </a:spcBef>
              <a:defRPr sz="1200">
                <a:solidFill>
                  <a:schemeClr val="tx1"/>
                </a:solidFill>
                <a:latin typeface="Arial" charset="0"/>
                <a:cs typeface="Arial" charset="0"/>
              </a:defRPr>
            </a:lvl4pPr>
            <a:lvl5pPr marL="1938338" indent="-214313" eaLnBrk="0" hangingPunct="0">
              <a:spcBef>
                <a:spcPct val="30000"/>
              </a:spcBef>
              <a:defRPr sz="1200">
                <a:solidFill>
                  <a:schemeClr val="tx1"/>
                </a:solidFill>
                <a:latin typeface="Arial" charset="0"/>
                <a:cs typeface="Arial" charset="0"/>
              </a:defRPr>
            </a:lvl5pPr>
            <a:lvl6pPr marL="2395538" indent="-214313" eaLnBrk="0" fontAlgn="base" hangingPunct="0">
              <a:spcBef>
                <a:spcPct val="30000"/>
              </a:spcBef>
              <a:spcAft>
                <a:spcPct val="0"/>
              </a:spcAft>
              <a:defRPr sz="1200">
                <a:solidFill>
                  <a:schemeClr val="tx1"/>
                </a:solidFill>
                <a:latin typeface="Arial" charset="0"/>
                <a:cs typeface="Arial" charset="0"/>
              </a:defRPr>
            </a:lvl6pPr>
            <a:lvl7pPr marL="2852738" indent="-214313" eaLnBrk="0" fontAlgn="base" hangingPunct="0">
              <a:spcBef>
                <a:spcPct val="30000"/>
              </a:spcBef>
              <a:spcAft>
                <a:spcPct val="0"/>
              </a:spcAft>
              <a:defRPr sz="1200">
                <a:solidFill>
                  <a:schemeClr val="tx1"/>
                </a:solidFill>
                <a:latin typeface="Arial" charset="0"/>
                <a:cs typeface="Arial" charset="0"/>
              </a:defRPr>
            </a:lvl7pPr>
            <a:lvl8pPr marL="3309938" indent="-214313" eaLnBrk="0" fontAlgn="base" hangingPunct="0">
              <a:spcBef>
                <a:spcPct val="30000"/>
              </a:spcBef>
              <a:spcAft>
                <a:spcPct val="0"/>
              </a:spcAft>
              <a:defRPr sz="1200">
                <a:solidFill>
                  <a:schemeClr val="tx1"/>
                </a:solidFill>
                <a:latin typeface="Arial" charset="0"/>
                <a:cs typeface="Arial" charset="0"/>
              </a:defRPr>
            </a:lvl8pPr>
            <a:lvl9pPr marL="3767138" indent="-2143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45D73A8-182A-415B-8847-A619405E4A05}" type="slidenum">
              <a:rPr lang="en-US" altLang="en-US" smtClean="0"/>
              <a:pPr eaLnBrk="1" hangingPunct="1">
                <a:spcBef>
                  <a:spcPct val="0"/>
                </a:spcBef>
              </a:pPr>
              <a:t>35</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698500" indent="-268288" eaLnBrk="0" hangingPunct="0">
              <a:spcBef>
                <a:spcPct val="30000"/>
              </a:spcBef>
              <a:defRPr sz="1200">
                <a:solidFill>
                  <a:schemeClr val="tx1"/>
                </a:solidFill>
                <a:latin typeface="Arial" charset="0"/>
                <a:cs typeface="Arial" charset="0"/>
              </a:defRPr>
            </a:lvl2pPr>
            <a:lvl3pPr marL="1076325" indent="-214313" eaLnBrk="0" hangingPunct="0">
              <a:spcBef>
                <a:spcPct val="30000"/>
              </a:spcBef>
              <a:defRPr sz="1200">
                <a:solidFill>
                  <a:schemeClr val="tx1"/>
                </a:solidFill>
                <a:latin typeface="Arial" charset="0"/>
                <a:cs typeface="Arial" charset="0"/>
              </a:defRPr>
            </a:lvl3pPr>
            <a:lvl4pPr marL="1506538" indent="-214313" eaLnBrk="0" hangingPunct="0">
              <a:spcBef>
                <a:spcPct val="30000"/>
              </a:spcBef>
              <a:defRPr sz="1200">
                <a:solidFill>
                  <a:schemeClr val="tx1"/>
                </a:solidFill>
                <a:latin typeface="Arial" charset="0"/>
                <a:cs typeface="Arial" charset="0"/>
              </a:defRPr>
            </a:lvl4pPr>
            <a:lvl5pPr marL="1938338" indent="-214313" eaLnBrk="0" hangingPunct="0">
              <a:spcBef>
                <a:spcPct val="30000"/>
              </a:spcBef>
              <a:defRPr sz="1200">
                <a:solidFill>
                  <a:schemeClr val="tx1"/>
                </a:solidFill>
                <a:latin typeface="Arial" charset="0"/>
                <a:cs typeface="Arial" charset="0"/>
              </a:defRPr>
            </a:lvl5pPr>
            <a:lvl6pPr marL="2395538" indent="-214313" eaLnBrk="0" fontAlgn="base" hangingPunct="0">
              <a:spcBef>
                <a:spcPct val="30000"/>
              </a:spcBef>
              <a:spcAft>
                <a:spcPct val="0"/>
              </a:spcAft>
              <a:defRPr sz="1200">
                <a:solidFill>
                  <a:schemeClr val="tx1"/>
                </a:solidFill>
                <a:latin typeface="Arial" charset="0"/>
                <a:cs typeface="Arial" charset="0"/>
              </a:defRPr>
            </a:lvl6pPr>
            <a:lvl7pPr marL="2852738" indent="-214313" eaLnBrk="0" fontAlgn="base" hangingPunct="0">
              <a:spcBef>
                <a:spcPct val="30000"/>
              </a:spcBef>
              <a:spcAft>
                <a:spcPct val="0"/>
              </a:spcAft>
              <a:defRPr sz="1200">
                <a:solidFill>
                  <a:schemeClr val="tx1"/>
                </a:solidFill>
                <a:latin typeface="Arial" charset="0"/>
                <a:cs typeface="Arial" charset="0"/>
              </a:defRPr>
            </a:lvl7pPr>
            <a:lvl8pPr marL="3309938" indent="-214313" eaLnBrk="0" fontAlgn="base" hangingPunct="0">
              <a:spcBef>
                <a:spcPct val="30000"/>
              </a:spcBef>
              <a:spcAft>
                <a:spcPct val="0"/>
              </a:spcAft>
              <a:defRPr sz="1200">
                <a:solidFill>
                  <a:schemeClr val="tx1"/>
                </a:solidFill>
                <a:latin typeface="Arial" charset="0"/>
                <a:cs typeface="Arial" charset="0"/>
              </a:defRPr>
            </a:lvl8pPr>
            <a:lvl9pPr marL="3767138" indent="-2143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08C1832-506A-4071-B0E2-50A7EA44460D}" type="slidenum">
              <a:rPr lang="en-US" altLang="en-US" smtClean="0"/>
              <a:pPr eaLnBrk="1" hangingPunct="1">
                <a:spcBef>
                  <a:spcPct val="0"/>
                </a:spcBef>
              </a:pPr>
              <a:t>36</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915AE65-40D8-4A17-9D6B-E9CB44287277}" type="slidenum">
              <a:rPr lang="en-US" altLang="en-US" smtClean="0"/>
              <a:pPr eaLnBrk="1" hangingPunct="1">
                <a:spcBef>
                  <a:spcPct val="0"/>
                </a:spcBef>
              </a:pPr>
              <a:t>9</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0" y="4314825"/>
            <a:ext cx="5029200" cy="408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698500" indent="-268288" eaLnBrk="0" hangingPunct="0">
              <a:spcBef>
                <a:spcPct val="30000"/>
              </a:spcBef>
              <a:defRPr sz="1200">
                <a:solidFill>
                  <a:schemeClr val="tx1"/>
                </a:solidFill>
                <a:latin typeface="Arial" charset="0"/>
                <a:cs typeface="Arial" charset="0"/>
              </a:defRPr>
            </a:lvl2pPr>
            <a:lvl3pPr marL="1076325" indent="-214313" eaLnBrk="0" hangingPunct="0">
              <a:spcBef>
                <a:spcPct val="30000"/>
              </a:spcBef>
              <a:defRPr sz="1200">
                <a:solidFill>
                  <a:schemeClr val="tx1"/>
                </a:solidFill>
                <a:latin typeface="Arial" charset="0"/>
                <a:cs typeface="Arial" charset="0"/>
              </a:defRPr>
            </a:lvl3pPr>
            <a:lvl4pPr marL="1506538" indent="-214313" eaLnBrk="0" hangingPunct="0">
              <a:spcBef>
                <a:spcPct val="30000"/>
              </a:spcBef>
              <a:defRPr sz="1200">
                <a:solidFill>
                  <a:schemeClr val="tx1"/>
                </a:solidFill>
                <a:latin typeface="Arial" charset="0"/>
                <a:cs typeface="Arial" charset="0"/>
              </a:defRPr>
            </a:lvl4pPr>
            <a:lvl5pPr marL="1938338" indent="-214313" eaLnBrk="0" hangingPunct="0">
              <a:spcBef>
                <a:spcPct val="30000"/>
              </a:spcBef>
              <a:defRPr sz="1200">
                <a:solidFill>
                  <a:schemeClr val="tx1"/>
                </a:solidFill>
                <a:latin typeface="Arial" charset="0"/>
                <a:cs typeface="Arial" charset="0"/>
              </a:defRPr>
            </a:lvl5pPr>
            <a:lvl6pPr marL="2395538" indent="-214313" eaLnBrk="0" fontAlgn="base" hangingPunct="0">
              <a:spcBef>
                <a:spcPct val="30000"/>
              </a:spcBef>
              <a:spcAft>
                <a:spcPct val="0"/>
              </a:spcAft>
              <a:defRPr sz="1200">
                <a:solidFill>
                  <a:schemeClr val="tx1"/>
                </a:solidFill>
                <a:latin typeface="Arial" charset="0"/>
                <a:cs typeface="Arial" charset="0"/>
              </a:defRPr>
            </a:lvl6pPr>
            <a:lvl7pPr marL="2852738" indent="-214313" eaLnBrk="0" fontAlgn="base" hangingPunct="0">
              <a:spcBef>
                <a:spcPct val="30000"/>
              </a:spcBef>
              <a:spcAft>
                <a:spcPct val="0"/>
              </a:spcAft>
              <a:defRPr sz="1200">
                <a:solidFill>
                  <a:schemeClr val="tx1"/>
                </a:solidFill>
                <a:latin typeface="Arial" charset="0"/>
                <a:cs typeface="Arial" charset="0"/>
              </a:defRPr>
            </a:lvl7pPr>
            <a:lvl8pPr marL="3309938" indent="-214313" eaLnBrk="0" fontAlgn="base" hangingPunct="0">
              <a:spcBef>
                <a:spcPct val="30000"/>
              </a:spcBef>
              <a:spcAft>
                <a:spcPct val="0"/>
              </a:spcAft>
              <a:defRPr sz="1200">
                <a:solidFill>
                  <a:schemeClr val="tx1"/>
                </a:solidFill>
                <a:latin typeface="Arial" charset="0"/>
                <a:cs typeface="Arial" charset="0"/>
              </a:defRPr>
            </a:lvl8pPr>
            <a:lvl9pPr marL="3767138" indent="-2143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EB2AFF8-8013-4D7B-8B49-328C9A6515CA}" type="slidenum">
              <a:rPr lang="en-US" altLang="en-US" smtClean="0"/>
              <a:pPr eaLnBrk="1" hangingPunct="1">
                <a:spcBef>
                  <a:spcPct val="0"/>
                </a:spcBef>
              </a:pPr>
              <a:t>47</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283502D-015F-4ABE-ADD5-10D7B93A2191}" type="slidenum">
              <a:rPr lang="en-US" altLang="en-US"/>
              <a:pPr eaLnBrk="1" hangingPunct="1"/>
              <a:t>48</a:t>
            </a:fld>
            <a:endParaRPr lang="en-US" altLang="en-US"/>
          </a:p>
        </p:txBody>
      </p:sp>
      <p:sp>
        <p:nvSpPr>
          <p:cNvPr id="180226" name="Rectangle 2"/>
          <p:cNvSpPr>
            <a:spLocks noGrp="1" noRot="1" noChangeAspect="1" noChangeArrowheads="1" noTextEdit="1"/>
          </p:cNvSpPr>
          <p:nvPr>
            <p:ph type="sldImg"/>
          </p:nvPr>
        </p:nvSpPr>
        <p:spPr>
          <a:xfrm>
            <a:off x="1166813" y="687388"/>
            <a:ext cx="4524375" cy="3394075"/>
          </a:xfrm>
          <a:ln/>
        </p:spPr>
      </p:sp>
      <p:sp>
        <p:nvSpPr>
          <p:cNvPr id="180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6DF973E-7355-4534-9A0C-B34FC2ABAD94}" type="slidenum">
              <a:rPr lang="en-US" altLang="en-US"/>
              <a:pPr eaLnBrk="1" hangingPunct="1"/>
              <a:t>49</a:t>
            </a:fld>
            <a:endParaRPr lang="en-US" altLang="en-US"/>
          </a:p>
        </p:txBody>
      </p:sp>
      <p:sp>
        <p:nvSpPr>
          <p:cNvPr id="135170" name="Rectangle 2"/>
          <p:cNvSpPr>
            <a:spLocks noGrp="1" noRot="1" noChangeAspect="1" noChangeArrowheads="1" noTextEdit="1"/>
          </p:cNvSpPr>
          <p:nvPr>
            <p:ph type="sldImg"/>
          </p:nvPr>
        </p:nvSpPr>
        <p:spPr>
          <a:xfrm>
            <a:off x="1166813" y="687388"/>
            <a:ext cx="4524375" cy="3394075"/>
          </a:xfrm>
          <a:ln/>
        </p:spPr>
      </p:sp>
      <p:sp>
        <p:nvSpPr>
          <p:cNvPr id="135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3DBA3F0-5759-4902-9B46-0A50FD3742CC}" type="slidenum">
              <a:rPr lang="en-US" altLang="en-US"/>
              <a:pPr eaLnBrk="1" hangingPunct="1"/>
              <a:t>50</a:t>
            </a:fld>
            <a:endParaRPr lang="en-US" altLang="en-US"/>
          </a:p>
        </p:txBody>
      </p:sp>
      <p:sp>
        <p:nvSpPr>
          <p:cNvPr id="137218" name="Rectangle 2"/>
          <p:cNvSpPr>
            <a:spLocks noGrp="1" noRot="1" noChangeAspect="1" noChangeArrowheads="1" noTextEdit="1"/>
          </p:cNvSpPr>
          <p:nvPr>
            <p:ph type="sldImg"/>
          </p:nvPr>
        </p:nvSpPr>
        <p:spPr>
          <a:xfrm>
            <a:off x="1166813" y="687388"/>
            <a:ext cx="4524375" cy="3394075"/>
          </a:xfrm>
          <a:ln/>
        </p:spPr>
      </p:sp>
      <p:sp>
        <p:nvSpPr>
          <p:cNvPr id="1372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C5873DD-16AF-4BF6-A149-CD0B0A07A769}" type="slidenum">
              <a:rPr lang="en-US" altLang="en-US"/>
              <a:pPr eaLnBrk="1" hangingPunct="1"/>
              <a:t>51</a:t>
            </a:fld>
            <a:endParaRPr lang="en-US" altLang="en-US"/>
          </a:p>
        </p:txBody>
      </p:sp>
      <p:sp>
        <p:nvSpPr>
          <p:cNvPr id="188418" name="Rectangle 2"/>
          <p:cNvSpPr>
            <a:spLocks noGrp="1" noRot="1" noChangeAspect="1" noChangeArrowheads="1" noTextEdit="1"/>
          </p:cNvSpPr>
          <p:nvPr>
            <p:ph type="sldImg"/>
          </p:nvPr>
        </p:nvSpPr>
        <p:spPr>
          <a:xfrm>
            <a:off x="1166813" y="687388"/>
            <a:ext cx="4524375" cy="3394075"/>
          </a:xfrm>
          <a:ln/>
        </p:spPr>
      </p:sp>
      <p:sp>
        <p:nvSpPr>
          <p:cNvPr id="188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A428B41-3D6B-4EAF-B32A-A261A8CD8827}" type="slidenum">
              <a:rPr lang="en-US" altLang="en-US"/>
              <a:pPr eaLnBrk="1" hangingPunct="1"/>
              <a:t>52</a:t>
            </a:fld>
            <a:endParaRPr lang="en-US" altLang="en-US"/>
          </a:p>
        </p:txBody>
      </p:sp>
      <p:sp>
        <p:nvSpPr>
          <p:cNvPr id="141314" name="Rectangle 2"/>
          <p:cNvSpPr>
            <a:spLocks noGrp="1" noRot="1" noChangeAspect="1" noChangeArrowheads="1" noTextEdit="1"/>
          </p:cNvSpPr>
          <p:nvPr>
            <p:ph type="sldImg"/>
          </p:nvPr>
        </p:nvSpPr>
        <p:spPr>
          <a:xfrm>
            <a:off x="1166813" y="687388"/>
            <a:ext cx="4524375" cy="3394075"/>
          </a:xfrm>
          <a:ln/>
        </p:spPr>
      </p:sp>
      <p:sp>
        <p:nvSpPr>
          <p:cNvPr id="141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082F56C-737D-443A-A9A5-8FEF519E1E41}" type="slidenum">
              <a:rPr lang="en-US" altLang="en-US"/>
              <a:pPr eaLnBrk="1" hangingPunct="1"/>
              <a:t>53</a:t>
            </a:fld>
            <a:endParaRPr lang="en-US" altLang="en-US"/>
          </a:p>
        </p:txBody>
      </p:sp>
      <p:sp>
        <p:nvSpPr>
          <p:cNvPr id="143362" name="Rectangle 2"/>
          <p:cNvSpPr>
            <a:spLocks noGrp="1" noRot="1" noChangeAspect="1" noChangeArrowheads="1" noTextEdit="1"/>
          </p:cNvSpPr>
          <p:nvPr>
            <p:ph type="sldImg"/>
          </p:nvPr>
        </p:nvSpPr>
        <p:spPr>
          <a:xfrm>
            <a:off x="1166813" y="687388"/>
            <a:ext cx="4524375" cy="3394075"/>
          </a:xfrm>
          <a:ln/>
        </p:spPr>
      </p:sp>
      <p:sp>
        <p:nvSpPr>
          <p:cNvPr id="143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6F9D462-30FA-411D-AD1F-111406C43A2A}" type="slidenum">
              <a:rPr lang="en-US" altLang="en-US"/>
              <a:pPr eaLnBrk="1" hangingPunct="1"/>
              <a:t>54</a:t>
            </a:fld>
            <a:endParaRPr lang="en-US" altLang="en-US"/>
          </a:p>
        </p:txBody>
      </p:sp>
      <p:sp>
        <p:nvSpPr>
          <p:cNvPr id="145410" name="Rectangle 2"/>
          <p:cNvSpPr>
            <a:spLocks noGrp="1" noRot="1" noChangeAspect="1" noChangeArrowheads="1" noTextEdit="1"/>
          </p:cNvSpPr>
          <p:nvPr>
            <p:ph type="sldImg"/>
          </p:nvPr>
        </p:nvSpPr>
        <p:spPr>
          <a:xfrm>
            <a:off x="1166813" y="687388"/>
            <a:ext cx="4524375" cy="3394075"/>
          </a:xfrm>
          <a:ln/>
        </p:spPr>
      </p:sp>
      <p:sp>
        <p:nvSpPr>
          <p:cNvPr id="1454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9FA62A2-DC23-426C-8654-1414D5786BB5}" type="slidenum">
              <a:rPr lang="en-US" altLang="en-US"/>
              <a:pPr eaLnBrk="1" hangingPunct="1"/>
              <a:t>55</a:t>
            </a:fld>
            <a:endParaRPr lang="en-US" altLang="en-US"/>
          </a:p>
        </p:txBody>
      </p:sp>
      <p:sp>
        <p:nvSpPr>
          <p:cNvPr id="147458" name="Rectangle 2"/>
          <p:cNvSpPr>
            <a:spLocks noGrp="1" noRot="1" noChangeAspect="1" noChangeArrowheads="1" noTextEdit="1"/>
          </p:cNvSpPr>
          <p:nvPr>
            <p:ph type="sldImg"/>
          </p:nvPr>
        </p:nvSpPr>
        <p:spPr>
          <a:xfrm>
            <a:off x="1166813" y="687388"/>
            <a:ext cx="4524375" cy="3394075"/>
          </a:xfrm>
          <a:ln/>
        </p:spPr>
      </p:sp>
      <p:sp>
        <p:nvSpPr>
          <p:cNvPr id="1474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0F52246-EA38-4A37-B1BB-8B25D8730128}" type="slidenum">
              <a:rPr lang="en-US" altLang="en-US"/>
              <a:pPr eaLnBrk="1" hangingPunct="1"/>
              <a:t>56</a:t>
            </a:fld>
            <a:endParaRPr lang="en-US" altLang="en-US"/>
          </a:p>
        </p:txBody>
      </p:sp>
      <p:sp>
        <p:nvSpPr>
          <p:cNvPr id="155650" name="Rectangle 2"/>
          <p:cNvSpPr>
            <a:spLocks noGrp="1" noRot="1" noChangeAspect="1" noChangeArrowheads="1" noTextEdit="1"/>
          </p:cNvSpPr>
          <p:nvPr>
            <p:ph type="sldImg"/>
          </p:nvPr>
        </p:nvSpPr>
        <p:spPr>
          <a:xfrm>
            <a:off x="1166813" y="687388"/>
            <a:ext cx="4524375" cy="3394075"/>
          </a:xfrm>
          <a:ln/>
        </p:spPr>
      </p:sp>
      <p:sp>
        <p:nvSpPr>
          <p:cNvPr id="155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1166813" y="687388"/>
            <a:ext cx="4524375" cy="3394075"/>
          </a:xfrm>
          <a:ln cap="flat"/>
        </p:spPr>
      </p:sp>
      <p:sp>
        <p:nvSpPr>
          <p:cNvPr id="2355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510AB33-4B5A-43D1-A669-73CB29F5BAF8}" type="slidenum">
              <a:rPr lang="en-US" altLang="en-US"/>
              <a:pPr eaLnBrk="1" hangingPunct="1"/>
              <a:t>57</a:t>
            </a:fld>
            <a:endParaRPr lang="en-US" altLang="en-US"/>
          </a:p>
        </p:txBody>
      </p:sp>
      <p:sp>
        <p:nvSpPr>
          <p:cNvPr id="157698" name="Rectangle 2"/>
          <p:cNvSpPr>
            <a:spLocks noGrp="1" noRot="1" noChangeAspect="1" noChangeArrowheads="1" noTextEdit="1"/>
          </p:cNvSpPr>
          <p:nvPr>
            <p:ph type="sldImg"/>
          </p:nvPr>
        </p:nvSpPr>
        <p:spPr>
          <a:xfrm>
            <a:off x="1166813" y="687388"/>
            <a:ext cx="4524375" cy="3394075"/>
          </a:xfrm>
          <a:ln/>
        </p:spPr>
      </p:sp>
      <p:sp>
        <p:nvSpPr>
          <p:cNvPr id="157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AA83A15-0D07-4056-8A0B-A35CFF4500DF}" type="slidenum">
              <a:rPr lang="en-US" altLang="en-US"/>
              <a:pPr eaLnBrk="1" hangingPunct="1"/>
              <a:t>58</a:t>
            </a:fld>
            <a:endParaRPr lang="en-US" altLang="en-US"/>
          </a:p>
        </p:txBody>
      </p:sp>
      <p:sp>
        <p:nvSpPr>
          <p:cNvPr id="159746" name="Rectangle 2"/>
          <p:cNvSpPr>
            <a:spLocks noGrp="1" noRot="1" noChangeAspect="1" noChangeArrowheads="1" noTextEdit="1"/>
          </p:cNvSpPr>
          <p:nvPr>
            <p:ph type="sldImg"/>
          </p:nvPr>
        </p:nvSpPr>
        <p:spPr>
          <a:xfrm>
            <a:off x="1166813" y="687388"/>
            <a:ext cx="4524375" cy="3394075"/>
          </a:xfrm>
          <a:ln/>
        </p:spPr>
      </p:sp>
      <p:sp>
        <p:nvSpPr>
          <p:cNvPr id="1597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7CDAC82-C0A7-47E9-A9D1-8A89AD4F4EFA}" type="slidenum">
              <a:rPr lang="en-US" altLang="en-US"/>
              <a:pPr eaLnBrk="1" hangingPunct="1"/>
              <a:t>59</a:t>
            </a:fld>
            <a:endParaRPr lang="en-US" altLang="en-US"/>
          </a:p>
        </p:txBody>
      </p:sp>
      <p:sp>
        <p:nvSpPr>
          <p:cNvPr id="161794" name="Rectangle 2"/>
          <p:cNvSpPr>
            <a:spLocks noGrp="1" noRot="1" noChangeAspect="1" noChangeArrowheads="1" noTextEdit="1"/>
          </p:cNvSpPr>
          <p:nvPr>
            <p:ph type="sldImg"/>
          </p:nvPr>
        </p:nvSpPr>
        <p:spPr>
          <a:xfrm>
            <a:off x="1166813" y="687388"/>
            <a:ext cx="4524375" cy="3394075"/>
          </a:xfrm>
          <a:ln/>
        </p:spPr>
      </p:sp>
      <p:sp>
        <p:nvSpPr>
          <p:cNvPr id="161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96138C9-6B19-49EE-B4CD-5B79B34A2E78}" type="slidenum">
              <a:rPr lang="en-US" altLang="en-US"/>
              <a:pPr eaLnBrk="1" hangingPunct="1"/>
              <a:t>60</a:t>
            </a:fld>
            <a:endParaRPr lang="en-US" altLang="en-US"/>
          </a:p>
        </p:txBody>
      </p:sp>
      <p:sp>
        <p:nvSpPr>
          <p:cNvPr id="163842" name="Rectangle 2"/>
          <p:cNvSpPr>
            <a:spLocks noGrp="1" noRot="1" noChangeAspect="1" noChangeArrowheads="1" noTextEdit="1"/>
          </p:cNvSpPr>
          <p:nvPr>
            <p:ph type="sldImg"/>
          </p:nvPr>
        </p:nvSpPr>
        <p:spPr>
          <a:xfrm>
            <a:off x="1166813" y="687388"/>
            <a:ext cx="4524375" cy="3394075"/>
          </a:xfrm>
          <a:ln/>
        </p:spPr>
      </p:sp>
      <p:sp>
        <p:nvSpPr>
          <p:cNvPr id="163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A67215D-5CD3-46A1-B70E-6DC8F43B891A}" type="slidenum">
              <a:rPr lang="en-US" altLang="en-US"/>
              <a:pPr eaLnBrk="1" hangingPunct="1"/>
              <a:t>61</a:t>
            </a:fld>
            <a:endParaRPr lang="en-US" altLang="en-US"/>
          </a:p>
        </p:txBody>
      </p:sp>
      <p:sp>
        <p:nvSpPr>
          <p:cNvPr id="165890" name="Rectangle 2"/>
          <p:cNvSpPr>
            <a:spLocks noGrp="1" noRot="1" noChangeAspect="1" noChangeArrowheads="1" noTextEdit="1"/>
          </p:cNvSpPr>
          <p:nvPr>
            <p:ph type="sldImg"/>
          </p:nvPr>
        </p:nvSpPr>
        <p:spPr>
          <a:xfrm>
            <a:off x="1166813" y="687388"/>
            <a:ext cx="4524375" cy="3394075"/>
          </a:xfrm>
          <a:ln/>
        </p:spPr>
      </p:sp>
      <p:sp>
        <p:nvSpPr>
          <p:cNvPr id="165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4294967295"/>
          </p:nvPr>
        </p:nvSpPr>
        <p:spPr bwMode="auto">
          <a:xfrm>
            <a:off x="3884613" y="8627915"/>
            <a:ext cx="2971800" cy="4541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A21A553-842F-4BDF-B9BB-65E54E70E7BE}" type="slidenum">
              <a:rPr lang="en-US" altLang="en-US"/>
              <a:pPr eaLnBrk="1" hangingPunct="1"/>
              <a:t>62</a:t>
            </a:fld>
            <a:endParaRPr lang="en-US" altLang="en-US"/>
          </a:p>
        </p:txBody>
      </p:sp>
      <p:sp>
        <p:nvSpPr>
          <p:cNvPr id="167938" name="Rectangle 2"/>
          <p:cNvSpPr>
            <a:spLocks noGrp="1" noRot="1" noChangeAspect="1" noChangeArrowheads="1" noTextEdit="1"/>
          </p:cNvSpPr>
          <p:nvPr>
            <p:ph type="sldImg"/>
          </p:nvPr>
        </p:nvSpPr>
        <p:spPr>
          <a:xfrm>
            <a:off x="1166813" y="687388"/>
            <a:ext cx="4524375" cy="3394075"/>
          </a:xfrm>
          <a:ln/>
        </p:spPr>
      </p:sp>
      <p:sp>
        <p:nvSpPr>
          <p:cNvPr id="167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F993F73-7798-46B9-826B-168F01035FB2}" type="slidenum">
              <a:rPr lang="en-US" altLang="en-US" smtClean="0"/>
              <a:pPr eaLnBrk="1" hangingPunct="1">
                <a:spcBef>
                  <a:spcPct val="0"/>
                </a:spcBef>
              </a:pPr>
              <a:t>64</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1166813" y="687388"/>
            <a:ext cx="4524375" cy="3394075"/>
          </a:xfrm>
          <a:ln/>
        </p:spPr>
      </p:sp>
      <p:sp>
        <p:nvSpPr>
          <p:cNvPr id="399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1166813" y="687388"/>
            <a:ext cx="4524375" cy="3394075"/>
          </a:xfrm>
          <a:ln cap="flat"/>
        </p:spPr>
      </p:sp>
      <p:sp>
        <p:nvSpPr>
          <p:cNvPr id="358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1166813" y="687388"/>
            <a:ext cx="4524375" cy="3394075"/>
          </a:xfrm>
          <a:ln cap="flat"/>
        </p:spPr>
      </p:sp>
      <p:sp>
        <p:nvSpPr>
          <p:cNvPr id="3789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1157288" y="681038"/>
            <a:ext cx="4543425" cy="3406775"/>
          </a:xfrm>
          <a:ln/>
        </p:spPr>
      </p:sp>
      <p:sp>
        <p:nvSpPr>
          <p:cNvPr id="41986" name="Rectangle 3"/>
          <p:cNvSpPr>
            <a:spLocks noGrp="1" noChangeArrowheads="1"/>
          </p:cNvSpPr>
          <p:nvPr>
            <p:ph type="body" idx="1"/>
          </p:nvPr>
        </p:nvSpPr>
        <p:spPr>
          <a:xfrm>
            <a:off x="685800" y="4314746"/>
            <a:ext cx="5486400" cy="40876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AA2CEC-45E5-4791-BF8E-4EAF105F97B0}" type="slidenum">
              <a:rPr lang="en-US" altLang="en-US" smtClean="0"/>
              <a:pPr eaLnBrk="1" hangingPunct="1">
                <a:spcBef>
                  <a:spcPct val="0"/>
                </a:spcBef>
              </a:pPr>
              <a:t>24</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AA2CEC-45E5-4791-BF8E-4EAF105F97B0}" type="slidenum">
              <a:rPr lang="en-US" altLang="en-US" smtClean="0"/>
              <a:pPr eaLnBrk="1" hangingPunct="1">
                <a:spcBef>
                  <a:spcPct val="0"/>
                </a:spcBef>
              </a:pPr>
              <a:t>25</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1295400"/>
            <a:ext cx="7772400" cy="1470025"/>
          </a:xfrm>
        </p:spPr>
        <p:txBody>
          <a:bodyPr/>
          <a:lstStyle>
            <a:lvl1pPr algn="ctr">
              <a:defRPr/>
            </a:lvl1pPr>
          </a:lstStyle>
          <a:p>
            <a:r>
              <a:rPr lang="en-US"/>
              <a:t>Click to edit Master title style</a:t>
            </a:r>
          </a:p>
        </p:txBody>
      </p:sp>
      <p:sp>
        <p:nvSpPr>
          <p:cNvPr id="43011" name="Rectangle 3"/>
          <p:cNvSpPr>
            <a:spLocks noGrp="1" noChangeArrowheads="1"/>
          </p:cNvSpPr>
          <p:nvPr>
            <p:ph type="subTitle" idx="1"/>
          </p:nvPr>
        </p:nvSpPr>
        <p:spPr>
          <a:xfrm>
            <a:off x="1371600" y="3352800"/>
            <a:ext cx="6400800" cy="1752600"/>
          </a:xfrm>
        </p:spPr>
        <p:txBody>
          <a:bodyPr/>
          <a:lstStyle>
            <a:lvl1pPr marL="0" indent="0" algn="ctr">
              <a:buFontTx/>
              <a:buNone/>
              <a:defRPr>
                <a:solidFill>
                  <a:srgbClr val="0000FF"/>
                </a:solidFill>
              </a:defRPr>
            </a:lvl1pPr>
          </a:lstStyle>
          <a:p>
            <a:r>
              <a:rPr lang="en-US"/>
              <a:t>Click to edit Master subtitle style</a:t>
            </a:r>
          </a:p>
        </p:txBody>
      </p:sp>
    </p:spTree>
    <p:extLst>
      <p:ext uri="{BB962C8B-B14F-4D97-AF65-F5344CB8AC3E}">
        <p14:creationId xmlns:p14="http://schemas.microsoft.com/office/powerpoint/2010/main" val="26725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190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3048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452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423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091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3848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3848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958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696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5800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25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632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600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 </a:t>
            </a:r>
          </a:p>
        </p:txBody>
      </p:sp>
      <p:sp>
        <p:nvSpPr>
          <p:cNvPr id="1028" name="Line 7"/>
          <p:cNvSpPr>
            <a:spLocks noChangeShapeType="1"/>
          </p:cNvSpPr>
          <p:nvPr userDrawn="1"/>
        </p:nvSpPr>
        <p:spPr bwMode="auto">
          <a:xfrm>
            <a:off x="609600" y="914400"/>
            <a:ext cx="6019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72"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0" fontAlgn="base" hangingPunct="0">
        <a:spcBef>
          <a:spcPct val="0"/>
        </a:spcBef>
        <a:spcAft>
          <a:spcPct val="0"/>
        </a:spcAft>
        <a:defRPr sz="2000" b="1">
          <a:solidFill>
            <a:srgbClr val="0000FF"/>
          </a:solidFill>
          <a:latin typeface="+mj-lt"/>
          <a:ea typeface="+mj-ea"/>
          <a:cs typeface="+mj-cs"/>
        </a:defRPr>
      </a:lvl1pPr>
      <a:lvl2pPr algn="l" rtl="0" eaLnBrk="0" fontAlgn="base" hangingPunct="0">
        <a:spcBef>
          <a:spcPct val="0"/>
        </a:spcBef>
        <a:spcAft>
          <a:spcPct val="0"/>
        </a:spcAft>
        <a:defRPr sz="2000" b="1">
          <a:solidFill>
            <a:srgbClr val="0000FF"/>
          </a:solidFill>
          <a:latin typeface="Verdana" pitchFamily="34" charset="0"/>
          <a:cs typeface="Arial" charset="0"/>
        </a:defRPr>
      </a:lvl2pPr>
      <a:lvl3pPr algn="l" rtl="0" eaLnBrk="0" fontAlgn="base" hangingPunct="0">
        <a:spcBef>
          <a:spcPct val="0"/>
        </a:spcBef>
        <a:spcAft>
          <a:spcPct val="0"/>
        </a:spcAft>
        <a:defRPr sz="2000" b="1">
          <a:solidFill>
            <a:srgbClr val="0000FF"/>
          </a:solidFill>
          <a:latin typeface="Verdana" pitchFamily="34" charset="0"/>
          <a:cs typeface="Arial" charset="0"/>
        </a:defRPr>
      </a:lvl3pPr>
      <a:lvl4pPr algn="l" rtl="0" eaLnBrk="0" fontAlgn="base" hangingPunct="0">
        <a:spcBef>
          <a:spcPct val="0"/>
        </a:spcBef>
        <a:spcAft>
          <a:spcPct val="0"/>
        </a:spcAft>
        <a:defRPr sz="2000" b="1">
          <a:solidFill>
            <a:srgbClr val="0000FF"/>
          </a:solidFill>
          <a:latin typeface="Verdana" pitchFamily="34" charset="0"/>
          <a:cs typeface="Arial" charset="0"/>
        </a:defRPr>
      </a:lvl4pPr>
      <a:lvl5pPr algn="l" rtl="0" eaLnBrk="0" fontAlgn="base" hangingPunct="0">
        <a:spcBef>
          <a:spcPct val="0"/>
        </a:spcBef>
        <a:spcAft>
          <a:spcPct val="0"/>
        </a:spcAft>
        <a:defRPr sz="2000" b="1">
          <a:solidFill>
            <a:srgbClr val="0000FF"/>
          </a:solidFill>
          <a:latin typeface="Verdana" pitchFamily="34" charset="0"/>
          <a:cs typeface="Arial" charset="0"/>
        </a:defRPr>
      </a:lvl5pPr>
      <a:lvl6pPr marL="457200" algn="l" rtl="0" fontAlgn="base">
        <a:spcBef>
          <a:spcPct val="0"/>
        </a:spcBef>
        <a:spcAft>
          <a:spcPct val="0"/>
        </a:spcAft>
        <a:defRPr sz="2000" b="1">
          <a:solidFill>
            <a:srgbClr val="0000FF"/>
          </a:solidFill>
          <a:latin typeface="Verdana" pitchFamily="34" charset="0"/>
          <a:cs typeface="Arial" charset="0"/>
        </a:defRPr>
      </a:lvl6pPr>
      <a:lvl7pPr marL="914400" algn="l" rtl="0" fontAlgn="base">
        <a:spcBef>
          <a:spcPct val="0"/>
        </a:spcBef>
        <a:spcAft>
          <a:spcPct val="0"/>
        </a:spcAft>
        <a:defRPr sz="2000" b="1">
          <a:solidFill>
            <a:srgbClr val="0000FF"/>
          </a:solidFill>
          <a:latin typeface="Verdana" pitchFamily="34" charset="0"/>
          <a:cs typeface="Arial" charset="0"/>
        </a:defRPr>
      </a:lvl7pPr>
      <a:lvl8pPr marL="1371600" algn="l" rtl="0" fontAlgn="base">
        <a:spcBef>
          <a:spcPct val="0"/>
        </a:spcBef>
        <a:spcAft>
          <a:spcPct val="0"/>
        </a:spcAft>
        <a:defRPr sz="2000" b="1">
          <a:solidFill>
            <a:srgbClr val="0000FF"/>
          </a:solidFill>
          <a:latin typeface="Verdana" pitchFamily="34" charset="0"/>
          <a:cs typeface="Arial" charset="0"/>
        </a:defRPr>
      </a:lvl8pPr>
      <a:lvl9pPr marL="1828800" algn="l" rtl="0" fontAlgn="base">
        <a:spcBef>
          <a:spcPct val="0"/>
        </a:spcBef>
        <a:spcAft>
          <a:spcPct val="0"/>
        </a:spcAft>
        <a:defRPr sz="2000" b="1">
          <a:solidFill>
            <a:srgbClr val="0000FF"/>
          </a:solidFill>
          <a:latin typeface="Verdana" pitchFamily="34" charset="0"/>
          <a:cs typeface="Arial" charset="0"/>
        </a:defRPr>
      </a:lvl9pPr>
    </p:titleStyle>
    <p:bodyStyle>
      <a:lvl1pPr marL="342900" indent="-342900" algn="l" rtl="0" eaLnBrk="0" fontAlgn="base" hangingPunct="0">
        <a:spcBef>
          <a:spcPct val="20000"/>
        </a:spcBef>
        <a:spcAft>
          <a:spcPct val="0"/>
        </a:spcAft>
        <a:buSzPct val="100000"/>
        <a:buChar char="•"/>
        <a:defRPr>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cs typeface="+mn-cs"/>
        </a:defRPr>
      </a:lvl2pPr>
      <a:lvl3pPr marL="1143000" indent="-228600" algn="l" rtl="0" eaLnBrk="0" fontAlgn="base" hangingPunct="0">
        <a:spcBef>
          <a:spcPct val="20000"/>
        </a:spcBef>
        <a:spcAft>
          <a:spcPct val="0"/>
        </a:spcAft>
        <a:buSzPct val="100000"/>
        <a:buChar char="•"/>
        <a:defRPr sz="1600">
          <a:solidFill>
            <a:schemeClr val="tx1"/>
          </a:solidFill>
          <a:latin typeface="+mn-lt"/>
          <a:cs typeface="+mn-cs"/>
        </a:defRPr>
      </a:lvl3pPr>
      <a:lvl4pPr marL="1600200" indent="-228600" algn="l" rtl="0" eaLnBrk="0" fontAlgn="base" hangingPunct="0">
        <a:spcBef>
          <a:spcPct val="20000"/>
        </a:spcBef>
        <a:spcAft>
          <a:spcPct val="0"/>
        </a:spcAft>
        <a:buSzPct val="100000"/>
        <a:buChar char="–"/>
        <a:defRPr sz="1600">
          <a:solidFill>
            <a:schemeClr val="tx1"/>
          </a:solidFill>
          <a:latin typeface="+mn-lt"/>
          <a:cs typeface="+mn-cs"/>
        </a:defRPr>
      </a:lvl4pPr>
      <a:lvl5pPr marL="2057400" indent="-228600" algn="l" rtl="0" eaLnBrk="0" fontAlgn="base" hangingPunct="0">
        <a:spcBef>
          <a:spcPct val="20000"/>
        </a:spcBef>
        <a:spcAft>
          <a:spcPct val="0"/>
        </a:spcAft>
        <a:buSzPct val="100000"/>
        <a:buChar char="•"/>
        <a:defRPr sz="1600">
          <a:solidFill>
            <a:schemeClr val="tx1"/>
          </a:solidFill>
          <a:latin typeface="+mn-lt"/>
          <a:cs typeface="+mn-cs"/>
        </a:defRPr>
      </a:lvl5pPr>
      <a:lvl6pPr marL="2514600" indent="-228600" algn="l" rtl="0" fontAlgn="base">
        <a:spcBef>
          <a:spcPct val="20000"/>
        </a:spcBef>
        <a:spcAft>
          <a:spcPct val="0"/>
        </a:spcAft>
        <a:buSzPct val="100000"/>
        <a:buChar char="•"/>
        <a:defRPr sz="1600">
          <a:solidFill>
            <a:schemeClr val="tx1"/>
          </a:solidFill>
          <a:latin typeface="+mn-lt"/>
          <a:cs typeface="+mn-cs"/>
        </a:defRPr>
      </a:lvl6pPr>
      <a:lvl7pPr marL="2971800" indent="-228600" algn="l" rtl="0" fontAlgn="base">
        <a:spcBef>
          <a:spcPct val="20000"/>
        </a:spcBef>
        <a:spcAft>
          <a:spcPct val="0"/>
        </a:spcAft>
        <a:buSzPct val="100000"/>
        <a:buChar char="•"/>
        <a:defRPr sz="1600">
          <a:solidFill>
            <a:schemeClr val="tx1"/>
          </a:solidFill>
          <a:latin typeface="+mn-lt"/>
          <a:cs typeface="+mn-cs"/>
        </a:defRPr>
      </a:lvl7pPr>
      <a:lvl8pPr marL="3429000" indent="-228600" algn="l" rtl="0" fontAlgn="base">
        <a:spcBef>
          <a:spcPct val="20000"/>
        </a:spcBef>
        <a:spcAft>
          <a:spcPct val="0"/>
        </a:spcAft>
        <a:buSzPct val="100000"/>
        <a:buChar char="•"/>
        <a:defRPr sz="1600">
          <a:solidFill>
            <a:schemeClr val="tx1"/>
          </a:solidFill>
          <a:latin typeface="+mn-lt"/>
          <a:cs typeface="+mn-cs"/>
        </a:defRPr>
      </a:lvl8pPr>
      <a:lvl9pPr marL="3886200" indent="-228600" algn="l" rtl="0" fontAlgn="base">
        <a:spcBef>
          <a:spcPct val="20000"/>
        </a:spcBef>
        <a:spcAft>
          <a:spcPct val="0"/>
        </a:spcAft>
        <a:buSzPct val="10000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04800"/>
            <a:ext cx="8077200" cy="1470025"/>
          </a:xfrm>
        </p:spPr>
        <p:txBody>
          <a:bodyPr/>
          <a:lstStyle/>
          <a:p>
            <a:pPr eaLnBrk="1" hangingPunct="1"/>
            <a:r>
              <a:rPr lang="en-US" altLang="en-US" dirty="0" smtClean="0">
                <a:solidFill>
                  <a:schemeClr val="tx1"/>
                </a:solidFill>
              </a:rPr>
              <a:t>First-Order Logic</a:t>
            </a:r>
            <a:br>
              <a:rPr lang="en-US" altLang="en-US" dirty="0" smtClean="0">
                <a:solidFill>
                  <a:schemeClr val="tx1"/>
                </a:solidFill>
              </a:rPr>
            </a:br>
            <a:r>
              <a:rPr lang="en-US" altLang="en-US" dirty="0" smtClean="0">
                <a:solidFill>
                  <a:schemeClr val="tx1"/>
                </a:solidFill>
              </a:rPr>
              <a:t>Semantics &amp; Inference</a:t>
            </a:r>
          </a:p>
        </p:txBody>
      </p:sp>
      <p:sp>
        <p:nvSpPr>
          <p:cNvPr id="4" name="Rectangle 3"/>
          <p:cNvSpPr txBox="1">
            <a:spLocks noChangeArrowheads="1"/>
          </p:cNvSpPr>
          <p:nvPr/>
        </p:nvSpPr>
        <p:spPr bwMode="auto">
          <a:xfrm>
            <a:off x="762000" y="2514600"/>
            <a:ext cx="7772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0" indent="0" algn="ctr" rtl="0" eaLnBrk="0" fontAlgn="base" hangingPunct="0">
              <a:spcBef>
                <a:spcPct val="20000"/>
              </a:spcBef>
              <a:spcAft>
                <a:spcPct val="0"/>
              </a:spcAft>
              <a:buSzPct val="100000"/>
              <a:buNone/>
              <a:defRPr b="1">
                <a:solidFill>
                  <a:schemeClr val="tx1"/>
                </a:solidFill>
                <a:latin typeface="+mn-lt"/>
                <a:ea typeface="ＭＳ Ｐゴシック" charset="-128"/>
                <a:cs typeface="ＭＳ Ｐゴシック" charset="-128"/>
              </a:defRPr>
            </a:lvl1pPr>
            <a:lvl2pPr marL="457200" indent="0" algn="ctr" rtl="0" eaLnBrk="0" fontAlgn="base" hangingPunct="0">
              <a:spcBef>
                <a:spcPct val="20000"/>
              </a:spcBef>
              <a:spcAft>
                <a:spcPct val="0"/>
              </a:spcAft>
              <a:buSzPct val="100000"/>
              <a:buNone/>
              <a:defRPr>
                <a:solidFill>
                  <a:schemeClr val="tx1"/>
                </a:solidFill>
                <a:latin typeface="+mn-lt"/>
                <a:ea typeface="ＭＳ Ｐゴシック" charset="-128"/>
              </a:defRPr>
            </a:lvl2pPr>
            <a:lvl3pPr marL="914400" indent="0" algn="ctr" rtl="0" eaLnBrk="0" fontAlgn="base" hangingPunct="0">
              <a:spcBef>
                <a:spcPct val="20000"/>
              </a:spcBef>
              <a:spcAft>
                <a:spcPct val="0"/>
              </a:spcAft>
              <a:buSzPct val="100000"/>
              <a:buNone/>
              <a:defRPr>
                <a:solidFill>
                  <a:schemeClr val="tx1"/>
                </a:solidFill>
                <a:latin typeface="+mn-lt"/>
                <a:ea typeface="ＭＳ Ｐゴシック" charset="-128"/>
              </a:defRPr>
            </a:lvl3pPr>
            <a:lvl4pPr marL="1371600" indent="0" algn="ctr" rtl="0" eaLnBrk="0" fontAlgn="base" hangingPunct="0">
              <a:spcBef>
                <a:spcPct val="20000"/>
              </a:spcBef>
              <a:spcAft>
                <a:spcPct val="0"/>
              </a:spcAft>
              <a:buSzPct val="100000"/>
              <a:buNone/>
              <a:defRPr>
                <a:solidFill>
                  <a:schemeClr val="tx1"/>
                </a:solidFill>
                <a:latin typeface="+mn-lt"/>
                <a:ea typeface="ＭＳ Ｐゴシック" charset="-128"/>
              </a:defRPr>
            </a:lvl4pPr>
            <a:lvl5pPr marL="1828800" indent="0" algn="ctr" rtl="0" eaLnBrk="0" fontAlgn="base" hangingPunct="0">
              <a:spcBef>
                <a:spcPct val="20000"/>
              </a:spcBef>
              <a:spcAft>
                <a:spcPct val="0"/>
              </a:spcAft>
              <a:buSzPct val="100000"/>
              <a:buNone/>
              <a:defRPr>
                <a:solidFill>
                  <a:schemeClr val="tx1"/>
                </a:solidFill>
                <a:latin typeface="+mn-lt"/>
                <a:ea typeface="ＭＳ Ｐゴシック" charset="-128"/>
              </a:defRPr>
            </a:lvl5pPr>
            <a:lvl6pPr marL="2286000" indent="0" algn="ctr" rtl="0" eaLnBrk="0" fontAlgn="base" hangingPunct="0">
              <a:spcBef>
                <a:spcPct val="20000"/>
              </a:spcBef>
              <a:spcAft>
                <a:spcPct val="0"/>
              </a:spcAft>
              <a:buSzPct val="100000"/>
              <a:buNone/>
              <a:defRPr>
                <a:solidFill>
                  <a:schemeClr val="tx1"/>
                </a:solidFill>
                <a:latin typeface="+mn-lt"/>
              </a:defRPr>
            </a:lvl6pPr>
            <a:lvl7pPr marL="2743200" indent="0" algn="ctr" rtl="0" eaLnBrk="0" fontAlgn="base" hangingPunct="0">
              <a:spcBef>
                <a:spcPct val="20000"/>
              </a:spcBef>
              <a:spcAft>
                <a:spcPct val="0"/>
              </a:spcAft>
              <a:buSzPct val="100000"/>
              <a:buNone/>
              <a:defRPr>
                <a:solidFill>
                  <a:schemeClr val="tx1"/>
                </a:solidFill>
                <a:latin typeface="+mn-lt"/>
              </a:defRPr>
            </a:lvl7pPr>
            <a:lvl8pPr marL="3200400" indent="0" algn="ctr" rtl="0" eaLnBrk="0" fontAlgn="base" hangingPunct="0">
              <a:spcBef>
                <a:spcPct val="20000"/>
              </a:spcBef>
              <a:spcAft>
                <a:spcPct val="0"/>
              </a:spcAft>
              <a:buSzPct val="100000"/>
              <a:buNone/>
              <a:defRPr>
                <a:solidFill>
                  <a:schemeClr val="tx1"/>
                </a:solidFill>
                <a:latin typeface="+mn-lt"/>
              </a:defRPr>
            </a:lvl8pPr>
            <a:lvl9pPr marL="3657600" indent="0" algn="ctr" rtl="0" eaLnBrk="0" fontAlgn="base" hangingPunct="0">
              <a:spcBef>
                <a:spcPct val="20000"/>
              </a:spcBef>
              <a:spcAft>
                <a:spcPct val="0"/>
              </a:spcAft>
              <a:buSzPct val="100000"/>
              <a:buNone/>
              <a:defRPr>
                <a:solidFill>
                  <a:schemeClr val="tx1"/>
                </a:solidFill>
                <a:latin typeface="+mn-lt"/>
              </a:defRPr>
            </a:lvl9pPr>
          </a:lstStyle>
          <a:p>
            <a:pPr lvl="0" eaLnBrk="1" hangingPunct="1">
              <a:defRPr/>
            </a:pPr>
            <a:r>
              <a:rPr lang="en-US" kern="0" dirty="0" smtClean="0">
                <a:solidFill>
                  <a:srgbClr val="000000"/>
                </a:solidFill>
                <a:latin typeface="Arial" panose="020B0604020202020204" pitchFamily="34" charset="0"/>
                <a:cs typeface="Arial" panose="020B0604020202020204" pitchFamily="34" charset="0"/>
              </a:rPr>
              <a:t>Review </a:t>
            </a:r>
            <a:r>
              <a:rPr lang="en-US" kern="0" dirty="0">
                <a:solidFill>
                  <a:srgbClr val="000000"/>
                </a:solidFill>
                <a:latin typeface="Arial" panose="020B0604020202020204" pitchFamily="34" charset="0"/>
                <a:cs typeface="Arial" panose="020B0604020202020204" pitchFamily="34" charset="0"/>
              </a:rPr>
              <a:t>Chapters 8.3-8.5,</a:t>
            </a:r>
          </a:p>
          <a:p>
            <a:pPr lvl="0" eaLnBrk="1" hangingPunct="1">
              <a:defRPr/>
            </a:pPr>
            <a:r>
              <a:rPr lang="en-US" kern="0" dirty="0">
                <a:solidFill>
                  <a:srgbClr val="000000"/>
                </a:solidFill>
                <a:latin typeface="Arial" panose="020B0604020202020204" pitchFamily="34" charset="0"/>
                <a:cs typeface="Arial" panose="020B0604020202020204" pitchFamily="34" charset="0"/>
              </a:rPr>
              <a:t>    Read 9.1-9.2 (optional: 9.5)</a:t>
            </a:r>
          </a:p>
          <a:p>
            <a:pPr marL="0" marR="0" lvl="0" indent="0" algn="ctr" defTabSz="914400" rtl="0" eaLnBrk="1" fontAlgn="base" latinLnBrk="0" hangingPunct="1">
              <a:lnSpc>
                <a:spcPct val="100000"/>
              </a:lnSpc>
              <a:spcBef>
                <a:spcPct val="20000"/>
              </a:spcBef>
              <a:spcAft>
                <a:spcPct val="0"/>
              </a:spcAft>
              <a:buClrTx/>
              <a:buSzPct val="100000"/>
              <a:buFontTx/>
              <a:buNone/>
              <a:tabLst/>
              <a:defRPr/>
            </a:pPr>
            <a:endParaRPr kumimoji="0" lang="en-US" sz="18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Pct val="100000"/>
              <a:buFontTx/>
              <a:buNone/>
              <a:tabLst/>
              <a:defRPr/>
            </a:pPr>
            <a:r>
              <a:rPr kumimoji="0" lang="en-US" sz="18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Next Lecture</a:t>
            </a:r>
          </a:p>
          <a:p>
            <a:pPr lvl="0" eaLnBrk="1" hangingPunct="1">
              <a:defRPr/>
            </a:pPr>
            <a:r>
              <a:rPr kumimoji="0" lang="en-US" sz="18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Read </a:t>
            </a:r>
            <a:r>
              <a:rPr lang="en-US" dirty="0" smtClean="0">
                <a:latin typeface="Arial" panose="020B0604020202020204" pitchFamily="34" charset="0"/>
                <a:cs typeface="Arial" panose="020B0604020202020204" pitchFamily="34" charset="0"/>
              </a:rPr>
              <a:t>Chapters </a:t>
            </a:r>
            <a:r>
              <a:rPr lang="en-US" dirty="0">
                <a:latin typeface="Arial" panose="020B0604020202020204" pitchFamily="34" charset="0"/>
                <a:cs typeface="Arial" panose="020B0604020202020204" pitchFamily="34" charset="0"/>
              </a:rPr>
              <a:t>13, </a:t>
            </a:r>
            <a:r>
              <a:rPr lang="en-US" dirty="0" smtClean="0">
                <a:latin typeface="Arial" panose="020B0604020202020204" pitchFamily="34" charset="0"/>
                <a:cs typeface="Arial" panose="020B0604020202020204" pitchFamily="34" charset="0"/>
              </a:rPr>
              <a:t>14.1-14.5</a:t>
            </a:r>
          </a:p>
          <a:p>
            <a:pPr lvl="0" eaLnBrk="1" hangingPunct="1">
              <a:defRPr/>
            </a:pPr>
            <a:endParaRPr kumimoji="0" lang="en-US"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Pct val="100000"/>
              <a:buFontTx/>
              <a:buNone/>
              <a:tabLst/>
              <a:defRPr/>
            </a:pPr>
            <a:endParaRPr kumimoji="0" lang="en-US" sz="1800" b="1" i="0" u="none" strike="noStrike" kern="0" cap="none" spc="0" normalizeH="0" baseline="0" noProof="0" dirty="0" smtClean="0">
              <a:ln>
                <a:noFill/>
              </a:ln>
              <a:solidFill>
                <a:srgbClr val="000000"/>
              </a:solidFill>
              <a:effectLst/>
              <a:uLnTx/>
              <a:uFillTx/>
              <a:latin typeface="Arial"/>
              <a:ea typeface="ＭＳ Ｐゴシック" charset="-128"/>
            </a:endParaRPr>
          </a:p>
          <a:p>
            <a:pPr marL="342900" marR="0" lvl="0" indent="-342900" algn="ctr" defTabSz="914400" rtl="0" eaLnBrk="0" fontAlgn="base" latinLnBrk="0" hangingPunct="0">
              <a:lnSpc>
                <a:spcPct val="100000"/>
              </a:lnSpc>
              <a:spcBef>
                <a:spcPct val="20000"/>
              </a:spcBef>
              <a:spcAft>
                <a:spcPct val="0"/>
              </a:spcAft>
              <a:buClrTx/>
              <a:buSzPct val="100000"/>
              <a:buFontTx/>
              <a:buNone/>
              <a:tabLst/>
              <a:defRPr/>
            </a:pPr>
            <a:endParaRPr kumimoji="0" lang="en-US" sz="1800" b="1" i="0" u="none" strike="noStrike" kern="0" cap="none" spc="0" normalizeH="0" baseline="0" noProof="0" dirty="0" smtClean="0">
              <a:ln>
                <a:noFill/>
              </a:ln>
              <a:solidFill>
                <a:srgbClr val="000000"/>
              </a:solidFill>
              <a:effectLst/>
              <a:uLnTx/>
              <a:uFillTx/>
              <a:latin typeface="Arial"/>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solidFill>
                  <a:schemeClr val="tx1"/>
                </a:solidFill>
              </a:rPr>
              <a:t>Schematic Example:  Follows, Entails, and Derives</a:t>
            </a:r>
          </a:p>
        </p:txBody>
      </p:sp>
      <p:cxnSp>
        <p:nvCxnSpPr>
          <p:cNvPr id="24" name="Straight Connector 23"/>
          <p:cNvCxnSpPr/>
          <p:nvPr/>
        </p:nvCxnSpPr>
        <p:spPr>
          <a:xfrm>
            <a:off x="533400" y="2438400"/>
            <a:ext cx="7239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3316" name="TextBox 17"/>
          <p:cNvSpPr txBox="1">
            <a:spLocks noChangeArrowheads="1"/>
          </p:cNvSpPr>
          <p:nvPr/>
        </p:nvSpPr>
        <p:spPr bwMode="auto">
          <a:xfrm>
            <a:off x="609600" y="15240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i="1">
                <a:latin typeface="Times New Roman" pitchFamily="18" charset="0"/>
                <a:cs typeface="Times New Roman" pitchFamily="18" charset="0"/>
              </a:rPr>
              <a:t>Inference</a:t>
            </a:r>
          </a:p>
        </p:txBody>
      </p:sp>
      <p:sp>
        <p:nvSpPr>
          <p:cNvPr id="13317" name="TextBox 10"/>
          <p:cNvSpPr txBox="1">
            <a:spLocks noChangeArrowheads="1"/>
          </p:cNvSpPr>
          <p:nvPr/>
        </p:nvSpPr>
        <p:spPr bwMode="auto">
          <a:xfrm>
            <a:off x="1676400" y="2514600"/>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dirty="0">
                <a:latin typeface="Arial" charset="0"/>
              </a:rPr>
              <a:t>“Mary is Sue’s sister and </a:t>
            </a:r>
            <a:r>
              <a:rPr lang="en-US" altLang="en-US" sz="1600" dirty="0" smtClean="0">
                <a:latin typeface="Arial" charset="0"/>
              </a:rPr>
              <a:t>Sue </a:t>
            </a:r>
            <a:r>
              <a:rPr lang="en-US" altLang="en-US" sz="1600" dirty="0">
                <a:latin typeface="Arial" charset="0"/>
              </a:rPr>
              <a:t>is </a:t>
            </a:r>
            <a:r>
              <a:rPr lang="en-US" altLang="en-US" sz="1600" dirty="0" smtClean="0">
                <a:latin typeface="Arial" charset="0"/>
              </a:rPr>
              <a:t>Amy’s parent.”</a:t>
            </a:r>
            <a:endParaRPr lang="en-US" altLang="en-US" sz="1600" b="1" dirty="0">
              <a:latin typeface="Arial" charset="0"/>
            </a:endParaRPr>
          </a:p>
        </p:txBody>
      </p:sp>
      <p:cxnSp>
        <p:nvCxnSpPr>
          <p:cNvPr id="32" name="Straight Connector 31"/>
          <p:cNvCxnSpPr/>
          <p:nvPr/>
        </p:nvCxnSpPr>
        <p:spPr>
          <a:xfrm>
            <a:off x="609600" y="3733800"/>
            <a:ext cx="7239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3319" name="TextBox 13"/>
          <p:cNvSpPr txBox="1">
            <a:spLocks noChangeArrowheads="1"/>
          </p:cNvSpPr>
          <p:nvPr/>
        </p:nvSpPr>
        <p:spPr bwMode="auto">
          <a:xfrm>
            <a:off x="6477000" y="2743200"/>
            <a:ext cx="2133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dirty="0" smtClean="0">
                <a:latin typeface="Arial" charset="0"/>
              </a:rPr>
              <a:t>It is necessarily true:</a:t>
            </a:r>
          </a:p>
          <a:p>
            <a:pPr eaLnBrk="1" hangingPunct="1">
              <a:spcBef>
                <a:spcPct val="0"/>
              </a:spcBef>
              <a:buSzTx/>
              <a:buFontTx/>
              <a:buNone/>
            </a:pPr>
            <a:r>
              <a:rPr lang="en-US" altLang="en-US" sz="1600" dirty="0" smtClean="0">
                <a:latin typeface="Arial" charset="0"/>
              </a:rPr>
              <a:t>“Mary </a:t>
            </a:r>
            <a:r>
              <a:rPr lang="en-US" altLang="en-US" sz="1600" dirty="0">
                <a:latin typeface="Arial" charset="0"/>
              </a:rPr>
              <a:t>is Amy’s aunt.”</a:t>
            </a:r>
            <a:endParaRPr lang="en-US" altLang="en-US" sz="1600" b="1" dirty="0">
              <a:latin typeface="Arial" charset="0"/>
            </a:endParaRPr>
          </a:p>
        </p:txBody>
      </p:sp>
      <p:sp>
        <p:nvSpPr>
          <p:cNvPr id="13320" name="TextBox 17"/>
          <p:cNvSpPr txBox="1">
            <a:spLocks noChangeArrowheads="1"/>
          </p:cNvSpPr>
          <p:nvPr/>
        </p:nvSpPr>
        <p:spPr bwMode="auto">
          <a:xfrm>
            <a:off x="381000" y="29718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i="1">
                <a:latin typeface="Times New Roman" pitchFamily="18" charset="0"/>
                <a:cs typeface="Times New Roman" pitchFamily="18" charset="0"/>
              </a:rPr>
              <a:t>Representation</a:t>
            </a:r>
          </a:p>
        </p:txBody>
      </p:sp>
      <p:sp>
        <p:nvSpPr>
          <p:cNvPr id="13321" name="Rectangle 5"/>
          <p:cNvSpPr>
            <a:spLocks noChangeArrowheads="1"/>
          </p:cNvSpPr>
          <p:nvPr/>
        </p:nvSpPr>
        <p:spPr bwMode="auto">
          <a:xfrm rot="-5400000">
            <a:off x="4533900" y="876300"/>
            <a:ext cx="990600" cy="18288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cxnSp>
        <p:nvCxnSpPr>
          <p:cNvPr id="26" name="Straight Arrow Connector 25"/>
          <p:cNvCxnSpPr/>
          <p:nvPr/>
        </p:nvCxnSpPr>
        <p:spPr>
          <a:xfrm>
            <a:off x="4191000" y="1752600"/>
            <a:ext cx="1600200" cy="158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323" name="TextBox 16"/>
          <p:cNvSpPr txBox="1">
            <a:spLocks noChangeArrowheads="1"/>
          </p:cNvSpPr>
          <p:nvPr/>
        </p:nvSpPr>
        <p:spPr bwMode="auto">
          <a:xfrm>
            <a:off x="4495800" y="13716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latin typeface="Arial" charset="0"/>
              </a:rPr>
              <a:t>Derives</a:t>
            </a:r>
          </a:p>
        </p:txBody>
      </p:sp>
      <p:sp>
        <p:nvSpPr>
          <p:cNvPr id="13324" name="Rectangle 5"/>
          <p:cNvSpPr>
            <a:spLocks noChangeArrowheads="1"/>
          </p:cNvSpPr>
          <p:nvPr/>
        </p:nvSpPr>
        <p:spPr bwMode="auto">
          <a:xfrm rot="-5400000">
            <a:off x="4610100" y="2247900"/>
            <a:ext cx="838200" cy="18288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cxnSp>
        <p:nvCxnSpPr>
          <p:cNvPr id="34" name="Straight Arrow Connector 33"/>
          <p:cNvCxnSpPr/>
          <p:nvPr/>
        </p:nvCxnSpPr>
        <p:spPr>
          <a:xfrm>
            <a:off x="4191000" y="3200400"/>
            <a:ext cx="1600200" cy="158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326" name="TextBox 16"/>
          <p:cNvSpPr txBox="1">
            <a:spLocks noChangeArrowheads="1"/>
          </p:cNvSpPr>
          <p:nvPr/>
        </p:nvSpPr>
        <p:spPr bwMode="auto">
          <a:xfrm>
            <a:off x="4495800" y="28194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latin typeface="Arial" charset="0"/>
              </a:rPr>
              <a:t>Entails</a:t>
            </a:r>
          </a:p>
        </p:txBody>
      </p:sp>
      <p:sp>
        <p:nvSpPr>
          <p:cNvPr id="13327" name="Rectangle 5"/>
          <p:cNvSpPr>
            <a:spLocks noChangeArrowheads="1"/>
          </p:cNvSpPr>
          <p:nvPr/>
        </p:nvSpPr>
        <p:spPr bwMode="auto">
          <a:xfrm rot="-5400000">
            <a:off x="4572000" y="3657600"/>
            <a:ext cx="914400" cy="18288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cxnSp>
        <p:nvCxnSpPr>
          <p:cNvPr id="42" name="Straight Arrow Connector 41"/>
          <p:cNvCxnSpPr/>
          <p:nvPr/>
        </p:nvCxnSpPr>
        <p:spPr>
          <a:xfrm>
            <a:off x="4191000" y="4572000"/>
            <a:ext cx="1600200" cy="158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329" name="TextBox 16"/>
          <p:cNvSpPr txBox="1">
            <a:spLocks noChangeArrowheads="1"/>
          </p:cNvSpPr>
          <p:nvPr/>
        </p:nvSpPr>
        <p:spPr bwMode="auto">
          <a:xfrm>
            <a:off x="4495800" y="41910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latin typeface="Arial" charset="0"/>
              </a:rPr>
              <a:t>Follows</a:t>
            </a:r>
          </a:p>
        </p:txBody>
      </p:sp>
      <p:sp>
        <p:nvSpPr>
          <p:cNvPr id="13330" name="TextBox 17"/>
          <p:cNvSpPr txBox="1">
            <a:spLocks noChangeArrowheads="1"/>
          </p:cNvSpPr>
          <p:nvPr/>
        </p:nvSpPr>
        <p:spPr bwMode="auto">
          <a:xfrm>
            <a:off x="685800" y="43434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i="1">
                <a:latin typeface="Times New Roman" pitchFamily="18" charset="0"/>
                <a:cs typeface="Times New Roman" pitchFamily="18" charset="0"/>
              </a:rPr>
              <a:t>World</a:t>
            </a:r>
          </a:p>
        </p:txBody>
      </p:sp>
      <p:sp>
        <p:nvSpPr>
          <p:cNvPr id="13331" name="TextBox 44"/>
          <p:cNvSpPr txBox="1">
            <a:spLocks noChangeArrowheads="1"/>
          </p:cNvSpPr>
          <p:nvPr/>
        </p:nvSpPr>
        <p:spPr bwMode="auto">
          <a:xfrm>
            <a:off x="1600200" y="4114800"/>
            <a:ext cx="685800"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Mary</a:t>
            </a:r>
          </a:p>
        </p:txBody>
      </p:sp>
      <p:sp>
        <p:nvSpPr>
          <p:cNvPr id="13332" name="TextBox 45"/>
          <p:cNvSpPr txBox="1">
            <a:spLocks noChangeArrowheads="1"/>
          </p:cNvSpPr>
          <p:nvPr/>
        </p:nvSpPr>
        <p:spPr bwMode="auto">
          <a:xfrm>
            <a:off x="3200400" y="4114800"/>
            <a:ext cx="685800"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Sue</a:t>
            </a:r>
          </a:p>
        </p:txBody>
      </p:sp>
      <p:sp>
        <p:nvSpPr>
          <p:cNvPr id="13333" name="TextBox 46"/>
          <p:cNvSpPr txBox="1">
            <a:spLocks noChangeArrowheads="1"/>
          </p:cNvSpPr>
          <p:nvPr/>
        </p:nvSpPr>
        <p:spPr bwMode="auto">
          <a:xfrm>
            <a:off x="3200400" y="5181600"/>
            <a:ext cx="685800"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Amy</a:t>
            </a:r>
          </a:p>
        </p:txBody>
      </p:sp>
      <p:sp>
        <p:nvSpPr>
          <p:cNvPr id="13334" name="TextBox 10"/>
          <p:cNvSpPr txBox="1">
            <a:spLocks noChangeArrowheads="1"/>
          </p:cNvSpPr>
          <p:nvPr/>
        </p:nvSpPr>
        <p:spPr bwMode="auto">
          <a:xfrm>
            <a:off x="1524000" y="990600"/>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dirty="0">
                <a:latin typeface="Arial" charset="0"/>
              </a:rPr>
              <a:t>“Mary is Sue’s sister and Sue is Amy’s </a:t>
            </a:r>
            <a:r>
              <a:rPr lang="en-US" altLang="en-US" sz="1600" dirty="0" smtClean="0">
                <a:latin typeface="Arial" charset="0"/>
              </a:rPr>
              <a:t>parent.”</a:t>
            </a:r>
            <a:endParaRPr lang="en-US" altLang="en-US" sz="1600" b="1" dirty="0">
              <a:latin typeface="Arial" charset="0"/>
            </a:endParaRPr>
          </a:p>
        </p:txBody>
      </p:sp>
      <p:sp>
        <p:nvSpPr>
          <p:cNvPr id="13335" name="TextBox 10"/>
          <p:cNvSpPr txBox="1">
            <a:spLocks noChangeArrowheads="1"/>
          </p:cNvSpPr>
          <p:nvPr/>
        </p:nvSpPr>
        <p:spPr bwMode="auto">
          <a:xfrm>
            <a:off x="1600200" y="1676400"/>
            <a:ext cx="2362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dirty="0">
                <a:latin typeface="Arial" charset="0"/>
              </a:rPr>
              <a:t>“An aunt is a sister of a parent</a:t>
            </a:r>
            <a:r>
              <a:rPr lang="en-US" altLang="en-US" sz="1600" dirty="0" smtClean="0">
                <a:latin typeface="Arial" charset="0"/>
              </a:rPr>
              <a:t>.”</a:t>
            </a:r>
            <a:endParaRPr lang="en-US" altLang="en-US" sz="1600" b="1" dirty="0">
              <a:latin typeface="Arial" charset="0"/>
            </a:endParaRPr>
          </a:p>
        </p:txBody>
      </p:sp>
      <p:sp>
        <p:nvSpPr>
          <p:cNvPr id="13336" name="TextBox 10"/>
          <p:cNvSpPr txBox="1">
            <a:spLocks noChangeArrowheads="1"/>
          </p:cNvSpPr>
          <p:nvPr/>
        </p:nvSpPr>
        <p:spPr bwMode="auto">
          <a:xfrm>
            <a:off x="1676400" y="31242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“An aunt is a sister of a parent.”</a:t>
            </a:r>
            <a:endParaRPr lang="en-US" altLang="en-US" sz="1600" b="1">
              <a:latin typeface="Arial" charset="0"/>
            </a:endParaRPr>
          </a:p>
        </p:txBody>
      </p:sp>
      <p:cxnSp>
        <p:nvCxnSpPr>
          <p:cNvPr id="55" name="Straight Arrow Connector 54"/>
          <p:cNvCxnSpPr/>
          <p:nvPr/>
        </p:nvCxnSpPr>
        <p:spPr>
          <a:xfrm>
            <a:off x="2286000" y="4343400"/>
            <a:ext cx="914400" cy="158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338" name="TextBox 56"/>
          <p:cNvSpPr txBox="1">
            <a:spLocks noChangeArrowheads="1"/>
          </p:cNvSpPr>
          <p:nvPr/>
        </p:nvSpPr>
        <p:spPr bwMode="auto">
          <a:xfrm>
            <a:off x="2438400" y="40386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Sister</a:t>
            </a:r>
          </a:p>
        </p:txBody>
      </p:sp>
      <p:cxnSp>
        <p:nvCxnSpPr>
          <p:cNvPr id="61" name="Straight Arrow Connector 60"/>
          <p:cNvCxnSpPr>
            <a:stCxn id="13332" idx="2"/>
            <a:endCxn id="13333" idx="0"/>
          </p:cNvCxnSpPr>
          <p:nvPr/>
        </p:nvCxnSpPr>
        <p:spPr>
          <a:xfrm rot="5400000">
            <a:off x="3178969" y="4817269"/>
            <a:ext cx="728663" cy="3175"/>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340" name="TextBox 61"/>
          <p:cNvSpPr txBox="1">
            <a:spLocks noChangeArrowheads="1"/>
          </p:cNvSpPr>
          <p:nvPr/>
        </p:nvSpPr>
        <p:spPr bwMode="auto">
          <a:xfrm>
            <a:off x="2743200" y="4681538"/>
            <a:ext cx="838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dirty="0" smtClean="0">
                <a:latin typeface="Arial" charset="0"/>
              </a:rPr>
              <a:t>Parent</a:t>
            </a:r>
            <a:endParaRPr lang="en-US" altLang="en-US" sz="1600" dirty="0">
              <a:latin typeface="Arial" charset="0"/>
            </a:endParaRPr>
          </a:p>
        </p:txBody>
      </p:sp>
      <p:grpSp>
        <p:nvGrpSpPr>
          <p:cNvPr id="13341" name="Group 69"/>
          <p:cNvGrpSpPr>
            <a:grpSpLocks/>
          </p:cNvGrpSpPr>
          <p:nvPr/>
        </p:nvGrpSpPr>
        <p:grpSpPr bwMode="auto">
          <a:xfrm>
            <a:off x="6477000" y="4114800"/>
            <a:ext cx="914400" cy="1404938"/>
            <a:chOff x="3124200" y="4267200"/>
            <a:chExt cx="914400" cy="1405354"/>
          </a:xfrm>
        </p:grpSpPr>
        <p:sp>
          <p:nvSpPr>
            <p:cNvPr id="13346" name="TextBox 65"/>
            <p:cNvSpPr txBox="1">
              <a:spLocks noChangeArrowheads="1"/>
            </p:cNvSpPr>
            <p:nvPr/>
          </p:nvSpPr>
          <p:spPr bwMode="auto">
            <a:xfrm>
              <a:off x="3352800" y="4267200"/>
              <a:ext cx="685800"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Mary</a:t>
              </a:r>
            </a:p>
          </p:txBody>
        </p:sp>
        <p:sp>
          <p:nvSpPr>
            <p:cNvPr id="13347" name="TextBox 66"/>
            <p:cNvSpPr txBox="1">
              <a:spLocks noChangeArrowheads="1"/>
            </p:cNvSpPr>
            <p:nvPr/>
          </p:nvSpPr>
          <p:spPr bwMode="auto">
            <a:xfrm>
              <a:off x="3352800" y="5334000"/>
              <a:ext cx="685800"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Amy</a:t>
              </a:r>
            </a:p>
          </p:txBody>
        </p:sp>
        <p:cxnSp>
          <p:nvCxnSpPr>
            <p:cNvPr id="68" name="Straight Arrow Connector 67"/>
            <p:cNvCxnSpPr>
              <a:stCxn id="13346" idx="2"/>
              <a:endCxn id="13347" idx="0"/>
            </p:cNvCxnSpPr>
            <p:nvPr/>
          </p:nvCxnSpPr>
          <p:spPr>
            <a:xfrm rot="5400000">
              <a:off x="3332055" y="4969083"/>
              <a:ext cx="727290" cy="3175"/>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349" name="TextBox 68"/>
            <p:cNvSpPr txBox="1">
              <a:spLocks noChangeArrowheads="1"/>
            </p:cNvSpPr>
            <p:nvPr/>
          </p:nvSpPr>
          <p:spPr bwMode="auto">
            <a:xfrm>
              <a:off x="3124200" y="4800600"/>
              <a:ext cx="685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latin typeface="Arial" charset="0"/>
                </a:rPr>
                <a:t>Aunt</a:t>
              </a:r>
            </a:p>
          </p:txBody>
        </p:sp>
      </p:grpSp>
      <p:sp>
        <p:nvSpPr>
          <p:cNvPr id="13342" name="TextBox 13"/>
          <p:cNvSpPr txBox="1">
            <a:spLocks noChangeArrowheads="1"/>
          </p:cNvSpPr>
          <p:nvPr/>
        </p:nvSpPr>
        <p:spPr bwMode="auto">
          <a:xfrm>
            <a:off x="6248400" y="1295400"/>
            <a:ext cx="2514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dirty="0" smtClean="0">
                <a:latin typeface="Arial" charset="0"/>
              </a:rPr>
              <a:t>We can generate a proof:</a:t>
            </a:r>
          </a:p>
          <a:p>
            <a:pPr eaLnBrk="1" hangingPunct="1">
              <a:spcBef>
                <a:spcPct val="0"/>
              </a:spcBef>
              <a:buSzTx/>
              <a:buFontTx/>
              <a:buNone/>
            </a:pPr>
            <a:r>
              <a:rPr lang="en-US" altLang="en-US" sz="1600" dirty="0" smtClean="0">
                <a:latin typeface="Arial" charset="0"/>
              </a:rPr>
              <a:t>“Mary </a:t>
            </a:r>
            <a:r>
              <a:rPr lang="en-US" altLang="en-US" sz="1600" dirty="0">
                <a:latin typeface="Arial" charset="0"/>
              </a:rPr>
              <a:t>is Amy’s aunt.”</a:t>
            </a:r>
            <a:endParaRPr lang="en-US" altLang="en-US" sz="1600" b="1" dirty="0">
              <a:latin typeface="Arial" charset="0"/>
            </a:endParaRPr>
          </a:p>
        </p:txBody>
      </p:sp>
      <p:sp>
        <p:nvSpPr>
          <p:cNvPr id="13343" name="TextBox 16"/>
          <p:cNvSpPr txBox="1">
            <a:spLocks noChangeArrowheads="1"/>
          </p:cNvSpPr>
          <p:nvPr/>
        </p:nvSpPr>
        <p:spPr bwMode="auto">
          <a:xfrm>
            <a:off x="4191000" y="1828800"/>
            <a:ext cx="1600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solidFill>
                  <a:srgbClr val="FF0000"/>
                </a:solidFill>
                <a:latin typeface="Arial" charset="0"/>
              </a:rPr>
              <a:t>Is it provable?</a:t>
            </a:r>
          </a:p>
        </p:txBody>
      </p:sp>
      <p:sp>
        <p:nvSpPr>
          <p:cNvPr id="13344" name="TextBox 16"/>
          <p:cNvSpPr txBox="1">
            <a:spLocks noChangeArrowheads="1"/>
          </p:cNvSpPr>
          <p:nvPr/>
        </p:nvSpPr>
        <p:spPr bwMode="auto">
          <a:xfrm>
            <a:off x="4343400" y="32004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solidFill>
                  <a:srgbClr val="FF0000"/>
                </a:solidFill>
                <a:latin typeface="Arial" charset="0"/>
              </a:rPr>
              <a:t>Is it true?</a:t>
            </a:r>
          </a:p>
        </p:txBody>
      </p:sp>
      <p:sp>
        <p:nvSpPr>
          <p:cNvPr id="13345" name="TextBox 16"/>
          <p:cNvSpPr txBox="1">
            <a:spLocks noChangeArrowheads="1"/>
          </p:cNvSpPr>
          <p:nvPr/>
        </p:nvSpPr>
        <p:spPr bwMode="auto">
          <a:xfrm>
            <a:off x="4191000" y="4648200"/>
            <a:ext cx="1676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solidFill>
                  <a:srgbClr val="FF0000"/>
                </a:solidFill>
                <a:latin typeface="Arial" charset="0"/>
              </a:rPr>
              <a:t>Is it the case?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29" name="Rectangle 3" descr="Rectangle: Click to edit Master text styles&#10;Second level&#10;Third level&#10;Fourth level&#10;Fifth level"/>
          <p:cNvSpPr>
            <a:spLocks noGrp="1" noChangeArrowheads="1"/>
          </p:cNvSpPr>
          <p:nvPr>
            <p:ph type="body" idx="1"/>
          </p:nvPr>
        </p:nvSpPr>
        <p:spPr>
          <a:xfrm>
            <a:off x="685800" y="1600200"/>
            <a:ext cx="7772400" cy="4114800"/>
          </a:xfrm>
          <a:noFill/>
        </p:spPr>
        <p:txBody>
          <a:bodyPr lIns="90488" tIns="44450" rIns="90488" bIns="44450"/>
          <a:lstStyle/>
          <a:p>
            <a:pPr>
              <a:buFont typeface="Arial" pitchFamily="34" charset="0"/>
              <a:buNone/>
            </a:pPr>
            <a:r>
              <a:rPr lang="en-US" altLang="en-US" sz="2400" smtClean="0">
                <a:ea typeface="ＭＳ Ｐゴシック" pitchFamily="34" charset="-128"/>
              </a:rPr>
              <a:t>Want to develop a better, more expressive language:</a:t>
            </a:r>
          </a:p>
          <a:p>
            <a:r>
              <a:rPr lang="en-US" altLang="en-US" sz="2400" smtClean="0">
                <a:ea typeface="ＭＳ Ｐゴシック" pitchFamily="34" charset="-128"/>
              </a:rPr>
              <a:t>Needs to refer to objects in the world,</a:t>
            </a:r>
          </a:p>
          <a:p>
            <a:r>
              <a:rPr lang="en-US" altLang="en-US" sz="2400" smtClean="0">
                <a:ea typeface="ＭＳ Ｐゴシック" pitchFamily="34" charset="-128"/>
              </a:rPr>
              <a:t>Needs to express general rules</a:t>
            </a:r>
          </a:p>
          <a:p>
            <a:pPr lvl="1"/>
            <a:r>
              <a:rPr lang="en-US" altLang="en-US" sz="2000" smtClean="0">
                <a:ea typeface="ＭＳ Ｐゴシック" pitchFamily="34" charset="-128"/>
              </a:rPr>
              <a:t>On(x,y) </a:t>
            </a:r>
            <a:r>
              <a:rPr lang="en-US" altLang="en-US" sz="2000" smtClean="0">
                <a:latin typeface="Wingdings" pitchFamily="2" charset="2"/>
                <a:ea typeface="ＭＳ Ｐゴシック" pitchFamily="34" charset="-128"/>
              </a:rPr>
              <a:t>à</a:t>
            </a:r>
            <a:r>
              <a:rPr lang="en-US" altLang="en-US" sz="2000" smtClean="0">
                <a:ea typeface="ＭＳ Ｐゴシック" pitchFamily="34" charset="-128"/>
              </a:rPr>
              <a:t> ~ clear(y)</a:t>
            </a:r>
          </a:p>
          <a:p>
            <a:pPr lvl="1"/>
            <a:r>
              <a:rPr lang="en-US" altLang="en-US" sz="2000" smtClean="0">
                <a:ea typeface="ＭＳ Ｐゴシック" pitchFamily="34" charset="-128"/>
              </a:rPr>
              <a:t>All men are mortal</a:t>
            </a:r>
          </a:p>
          <a:p>
            <a:pPr lvl="1"/>
            <a:r>
              <a:rPr lang="en-US" altLang="en-US" sz="2000" smtClean="0">
                <a:ea typeface="ＭＳ Ｐゴシック" pitchFamily="34" charset="-128"/>
              </a:rPr>
              <a:t>Everyone over age 21 can drink</a:t>
            </a:r>
          </a:p>
          <a:p>
            <a:pPr lvl="1"/>
            <a:r>
              <a:rPr lang="en-US" altLang="en-US" sz="2000" smtClean="0">
                <a:ea typeface="ＭＳ Ｐゴシック" pitchFamily="34" charset="-128"/>
              </a:rPr>
              <a:t>One student in this class got a perfect score</a:t>
            </a:r>
          </a:p>
          <a:p>
            <a:pPr lvl="1"/>
            <a:r>
              <a:rPr lang="en-US" altLang="en-US" sz="2000" smtClean="0">
                <a:ea typeface="ＭＳ Ｐゴシック" pitchFamily="34" charset="-128"/>
              </a:rPr>
              <a:t>Etc….</a:t>
            </a:r>
          </a:p>
          <a:p>
            <a:r>
              <a:rPr lang="en-US" altLang="en-US" sz="2400" smtClean="0">
                <a:ea typeface="ＭＳ Ｐゴシック" pitchFamily="34" charset="-128"/>
              </a:rPr>
              <a:t>First order logic, or </a:t>
            </a:r>
            <a:r>
              <a:rPr lang="ja-JP" altLang="en-US" sz="2400" smtClean="0">
                <a:ea typeface="ＭＳ Ｐゴシック" pitchFamily="34" charset="-128"/>
              </a:rPr>
              <a:t>“</a:t>
            </a:r>
            <a:r>
              <a:rPr lang="en-US" altLang="ja-JP" sz="2400" smtClean="0">
                <a:ea typeface="ＭＳ Ｐゴシック" pitchFamily="34" charset="-128"/>
              </a:rPr>
              <a:t>predicate calculus</a:t>
            </a:r>
            <a:r>
              <a:rPr lang="ja-JP" altLang="en-US" sz="2400" smtClean="0">
                <a:ea typeface="ＭＳ Ｐゴシック" pitchFamily="34" charset="-128"/>
              </a:rPr>
              <a:t>”</a:t>
            </a:r>
            <a:r>
              <a:rPr lang="en-US" altLang="ja-JP" sz="2400" smtClean="0">
                <a:ea typeface="ＭＳ Ｐゴシック" pitchFamily="34" charset="-128"/>
              </a:rPr>
              <a:t> allows more expressiveness</a:t>
            </a:r>
            <a:endParaRPr lang="en-US" altLang="en-US" sz="2400" smtClean="0">
              <a:ea typeface="ＭＳ Ｐゴシック" pitchFamily="34" charset="-128"/>
            </a:endParaRPr>
          </a:p>
        </p:txBody>
      </p:sp>
      <p:sp>
        <p:nvSpPr>
          <p:cNvPr id="22530" name="Title 3"/>
          <p:cNvSpPr>
            <a:spLocks noGrp="1"/>
          </p:cNvSpPr>
          <p:nvPr>
            <p:ph type="title"/>
          </p:nvPr>
        </p:nvSpPr>
        <p:spPr/>
        <p:txBody>
          <a:bodyPr/>
          <a:lstStyle/>
          <a:p>
            <a:r>
              <a:rPr lang="en-US" altLang="en-US" smtClean="0">
                <a:ea typeface="ＭＳ Ｐゴシック" pitchFamily="34" charset="-128"/>
              </a:rPr>
              <a:t>Building a more expressive language</a:t>
            </a:r>
          </a:p>
        </p:txBody>
      </p:sp>
    </p:spTree>
    <p:extLst>
      <p:ext uri="{BB962C8B-B14F-4D97-AF65-F5344CB8AC3E}">
        <p14:creationId xmlns:p14="http://schemas.microsoft.com/office/powerpoint/2010/main" val="338324416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8913" name="Picture 2" descr="scre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2590800"/>
            <a:ext cx="20875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33400" y="419100"/>
            <a:ext cx="5965095" cy="400110"/>
          </a:xfrm>
          <a:prstGeom prst="rect">
            <a:avLst/>
          </a:prstGeom>
        </p:spPr>
        <p:txBody>
          <a:bodyPr wrap="none">
            <a:spAutoFit/>
          </a:bodyPr>
          <a:lstStyle/>
          <a:p>
            <a:r>
              <a:rPr lang="en-US" sz="2000" b="1" dirty="0">
                <a:latin typeface="+mn-lt"/>
              </a:rPr>
              <a:t>Example:  “Blocks World” (abbreviated)</a:t>
            </a:r>
          </a:p>
        </p:txBody>
      </p:sp>
      <p:sp>
        <p:nvSpPr>
          <p:cNvPr id="3" name="TextBox 2"/>
          <p:cNvSpPr txBox="1"/>
          <p:nvPr/>
        </p:nvSpPr>
        <p:spPr>
          <a:xfrm>
            <a:off x="4267200" y="1981200"/>
            <a:ext cx="4191000" cy="3139321"/>
          </a:xfrm>
          <a:prstGeom prst="rect">
            <a:avLst/>
          </a:prstGeom>
          <a:noFill/>
        </p:spPr>
        <p:txBody>
          <a:bodyPr wrap="square" rtlCol="0">
            <a:spAutoFit/>
          </a:bodyPr>
          <a:lstStyle/>
          <a:p>
            <a:r>
              <a:rPr lang="en-US" dirty="0" smtClean="0"/>
              <a:t>This is the world of children’s alphabet blocks. A robot may stack a clear block on top of a another clear block, or move a clear block to the floor</a:t>
            </a:r>
          </a:p>
          <a:p>
            <a:endParaRPr lang="en-US" dirty="0"/>
          </a:p>
          <a:p>
            <a:r>
              <a:rPr lang="en-US" dirty="0" smtClean="0"/>
              <a:t>This is an abbreviated example, meant only to present the main ideas as a sketch of First Order Logic in action, so as to motivate intuitions. Several important frame and background axioms are omitted, for clarity.</a:t>
            </a:r>
            <a:endParaRPr lang="en-US" dirty="0"/>
          </a:p>
        </p:txBody>
      </p:sp>
    </p:spTree>
    <p:extLst>
      <p:ext uri="{BB962C8B-B14F-4D97-AF65-F5344CB8AC3E}">
        <p14:creationId xmlns:p14="http://schemas.microsoft.com/office/powerpoint/2010/main" val="254782535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752600" y="1143000"/>
            <a:ext cx="7391399" cy="4876800"/>
          </a:xfrm>
        </p:spPr>
        <p:txBody>
          <a:bodyPr/>
          <a:lstStyle/>
          <a:p>
            <a:r>
              <a:rPr lang="en-US" dirty="0" smtClean="0"/>
              <a:t>Ontology</a:t>
            </a:r>
          </a:p>
          <a:p>
            <a:pPr lvl="1"/>
            <a:r>
              <a:rPr lang="en-US" dirty="0" smtClean="0"/>
              <a:t>Object constants:  Floor; blocks A, B, C</a:t>
            </a:r>
          </a:p>
          <a:p>
            <a:pPr lvl="1"/>
            <a:r>
              <a:rPr lang="en-US" dirty="0" err="1" smtClean="0"/>
              <a:t>Timestep</a:t>
            </a:r>
            <a:r>
              <a:rPr lang="en-US" dirty="0" smtClean="0"/>
              <a:t> integer t</a:t>
            </a:r>
          </a:p>
          <a:p>
            <a:pPr lvl="1"/>
            <a:r>
              <a:rPr lang="en-US" dirty="0" smtClean="0"/>
              <a:t>Predicates: On(</a:t>
            </a:r>
            <a:r>
              <a:rPr lang="en-US" dirty="0" err="1" smtClean="0"/>
              <a:t>x,y</a:t>
            </a:r>
            <a:r>
              <a:rPr lang="en-US" dirty="0" smtClean="0"/>
              <a:t>, t), Clear(x, t), Block(x), Move(x, y, t)</a:t>
            </a:r>
          </a:p>
          <a:p>
            <a:pPr marL="457200" lvl="1" indent="0">
              <a:buNone/>
            </a:pPr>
            <a:r>
              <a:rPr lang="en-US" dirty="0">
                <a:sym typeface="Symbol"/>
              </a:rPr>
              <a:t>	</a:t>
            </a:r>
            <a:endParaRPr lang="en-US" dirty="0"/>
          </a:p>
          <a:p>
            <a:pPr lvl="1"/>
            <a:endParaRPr lang="en-US" dirty="0" smtClean="0"/>
          </a:p>
          <a:p>
            <a:pPr lvl="1"/>
            <a:endParaRPr lang="en-US" dirty="0" smtClean="0"/>
          </a:p>
        </p:txBody>
      </p:sp>
      <p:pic>
        <p:nvPicPr>
          <p:cNvPr id="4" name="Picture 2" descr="sc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628900"/>
            <a:ext cx="20875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04800" y="6019800"/>
            <a:ext cx="8534400" cy="646331"/>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because it omits the “frame axioms” that state that anything not changed by the action at time=t persists unchanged into time =t+1.</a:t>
            </a:r>
            <a:endParaRPr lang="en-US" dirty="0">
              <a:solidFill>
                <a:srgbClr val="FF0000"/>
              </a:solidFill>
            </a:endParaRPr>
          </a:p>
        </p:txBody>
      </p:sp>
      <p:sp>
        <p:nvSpPr>
          <p:cNvPr id="7" name="TextBox 6"/>
          <p:cNvSpPr txBox="1"/>
          <p:nvPr/>
        </p:nvSpPr>
        <p:spPr>
          <a:xfrm>
            <a:off x="6858000" y="228600"/>
            <a:ext cx="2286000" cy="1754326"/>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because it omits the axiom that states </a:t>
            </a:r>
          </a:p>
          <a:p>
            <a:pPr marL="285750" indent="-285750">
              <a:buFont typeface="Symbol"/>
              <a:buChar char="&quot;"/>
            </a:pPr>
            <a:r>
              <a:rPr lang="en-US" dirty="0" smtClean="0">
                <a:solidFill>
                  <a:srgbClr val="FF0000"/>
                </a:solidFill>
                <a:sym typeface="Symbol"/>
              </a:rPr>
              <a:t>x Clear(x) </a:t>
            </a:r>
            <a:endParaRPr lang="en-US" dirty="0">
              <a:solidFill>
                <a:srgbClr val="FF0000"/>
              </a:solidFill>
              <a:sym typeface="Symbol"/>
            </a:endParaRPr>
          </a:p>
          <a:p>
            <a:pPr marL="285750" indent="-285750">
              <a:buFont typeface="Symbol"/>
              <a:buChar char="&quot;"/>
            </a:pPr>
            <a:r>
              <a:rPr lang="en-US" dirty="0" smtClean="0">
                <a:solidFill>
                  <a:srgbClr val="FF0000"/>
                </a:solidFill>
                <a:sym typeface="Symbol"/>
              </a:rPr>
              <a:t>y   On(y, x)</a:t>
            </a:r>
          </a:p>
        </p:txBody>
      </p:sp>
    </p:spTree>
    <p:extLst>
      <p:ext uri="{BB962C8B-B14F-4D97-AF65-F5344CB8AC3E}">
        <p14:creationId xmlns:p14="http://schemas.microsoft.com/office/powerpoint/2010/main" val="3684997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752600" y="1143000"/>
            <a:ext cx="7391399" cy="4876800"/>
          </a:xfrm>
        </p:spPr>
        <p:txBody>
          <a:bodyPr/>
          <a:lstStyle/>
          <a:p>
            <a:r>
              <a:rPr lang="en-US" dirty="0" smtClean="0"/>
              <a:t>Ontology</a:t>
            </a:r>
          </a:p>
          <a:p>
            <a:pPr lvl="1"/>
            <a:r>
              <a:rPr lang="en-US" dirty="0" smtClean="0"/>
              <a:t>Object constants:  Floor; blocks A, B, C</a:t>
            </a:r>
          </a:p>
          <a:p>
            <a:pPr lvl="1"/>
            <a:r>
              <a:rPr lang="en-US" dirty="0" err="1" smtClean="0"/>
              <a:t>Timestep</a:t>
            </a:r>
            <a:r>
              <a:rPr lang="en-US" dirty="0" smtClean="0"/>
              <a:t> integer t</a:t>
            </a:r>
          </a:p>
          <a:p>
            <a:pPr lvl="1"/>
            <a:r>
              <a:rPr lang="en-US" dirty="0" smtClean="0"/>
              <a:t>Predicates: On(</a:t>
            </a:r>
            <a:r>
              <a:rPr lang="en-US" dirty="0" err="1" smtClean="0"/>
              <a:t>x,y</a:t>
            </a:r>
            <a:r>
              <a:rPr lang="en-US" dirty="0" smtClean="0"/>
              <a:t>, t), Clear(x, t), Block(x), Move(x, y, t)</a:t>
            </a:r>
          </a:p>
          <a:p>
            <a:pPr>
              <a:buFont typeface="Wingdings" panose="05000000000000000000" pitchFamily="2" charset="2"/>
              <a:buChar char="§"/>
            </a:pPr>
            <a:r>
              <a:rPr lang="en-US" dirty="0" smtClean="0"/>
              <a:t>Laws of Physics” (abbreviated)</a:t>
            </a:r>
          </a:p>
          <a:p>
            <a:pPr lvl="1"/>
            <a:r>
              <a:rPr lang="en-US" dirty="0" smtClean="0">
                <a:sym typeface="Symbol"/>
              </a:rPr>
              <a:t> t Clear(Floor, t)</a:t>
            </a:r>
            <a:endParaRPr lang="en-US" dirty="0"/>
          </a:p>
          <a:p>
            <a:pPr lvl="1"/>
            <a:r>
              <a:rPr lang="en-US" dirty="0">
                <a:sym typeface="Symbol"/>
              </a:rPr>
              <a:t> </a:t>
            </a:r>
            <a:r>
              <a:rPr lang="en-US" dirty="0" smtClean="0">
                <a:sym typeface="Symbol"/>
              </a:rPr>
              <a:t>x, y, z, t Clear(x, </a:t>
            </a:r>
            <a:r>
              <a:rPr lang="en-US" dirty="0">
                <a:sym typeface="Symbol"/>
              </a:rPr>
              <a:t>t</a:t>
            </a:r>
            <a:r>
              <a:rPr lang="en-US" dirty="0" smtClean="0">
                <a:sym typeface="Symbol"/>
              </a:rPr>
              <a:t>) ^ On(x, y, t) </a:t>
            </a:r>
          </a:p>
          <a:p>
            <a:pPr marL="457200" lvl="1" indent="0">
              <a:buNone/>
            </a:pPr>
            <a:r>
              <a:rPr lang="en-US" dirty="0">
                <a:sym typeface="Symbol"/>
              </a:rPr>
              <a:t>	</a:t>
            </a:r>
            <a:r>
              <a:rPr lang="en-US" dirty="0" smtClean="0">
                <a:sym typeface="Symbol"/>
              </a:rPr>
              <a:t>^ Clear(z, </a:t>
            </a:r>
            <a:r>
              <a:rPr lang="en-US" dirty="0">
                <a:sym typeface="Symbol"/>
              </a:rPr>
              <a:t>t</a:t>
            </a:r>
            <a:r>
              <a:rPr lang="en-US" dirty="0" smtClean="0">
                <a:sym typeface="Symbol"/>
              </a:rPr>
              <a:t>) ^ </a:t>
            </a:r>
            <a:r>
              <a:rPr lang="en-US" b="1" dirty="0" smtClean="0">
                <a:sym typeface="Symbol"/>
              </a:rPr>
              <a:t>Block(z) </a:t>
            </a:r>
            <a:r>
              <a:rPr lang="en-US" dirty="0" smtClean="0">
                <a:sym typeface="Symbol"/>
              </a:rPr>
              <a:t>^ Move(x, z, t)</a:t>
            </a:r>
          </a:p>
          <a:p>
            <a:pPr marL="457200" lvl="1" indent="0">
              <a:buNone/>
            </a:pPr>
            <a:r>
              <a:rPr lang="en-US" dirty="0">
                <a:sym typeface="Symbol"/>
              </a:rPr>
              <a:t>	</a:t>
            </a:r>
            <a:r>
              <a:rPr lang="en-US" dirty="0" smtClean="0">
                <a:sym typeface="Symbol"/>
              </a:rPr>
              <a:t> On(x, z, t+1)</a:t>
            </a:r>
            <a:r>
              <a:rPr lang="en-US" dirty="0">
                <a:sym typeface="Symbol"/>
              </a:rPr>
              <a:t> ^  On(x, y, t+1)</a:t>
            </a:r>
            <a:r>
              <a:rPr lang="en-US" dirty="0" smtClean="0">
                <a:sym typeface="Symbol"/>
              </a:rPr>
              <a:t> ^ Clear(x, t+1)</a:t>
            </a:r>
          </a:p>
          <a:p>
            <a:pPr marL="457200" lvl="1" indent="0">
              <a:buNone/>
            </a:pPr>
            <a:r>
              <a:rPr lang="en-US" dirty="0">
                <a:sym typeface="Symbol"/>
              </a:rPr>
              <a:t>	</a:t>
            </a:r>
            <a:r>
              <a:rPr lang="en-US" dirty="0" smtClean="0">
                <a:sym typeface="Symbol"/>
              </a:rPr>
              <a:t>	^ Clear (y, t+1)^  Clear(z, t+1)</a:t>
            </a:r>
            <a:endParaRPr lang="en-US" dirty="0"/>
          </a:p>
          <a:p>
            <a:pPr lvl="1"/>
            <a:r>
              <a:rPr lang="en-US" dirty="0">
                <a:sym typeface="Symbol"/>
              </a:rPr>
              <a:t> x, y</a:t>
            </a:r>
            <a:r>
              <a:rPr lang="en-US" dirty="0" smtClean="0">
                <a:sym typeface="Symbol"/>
              </a:rPr>
              <a:t>, </a:t>
            </a:r>
            <a:r>
              <a:rPr lang="en-US" dirty="0">
                <a:sym typeface="Symbol"/>
              </a:rPr>
              <a:t>t Clear(x, t) ^ On(x, y, t) </a:t>
            </a:r>
            <a:r>
              <a:rPr lang="en-US" dirty="0" smtClean="0">
                <a:sym typeface="Symbol"/>
              </a:rPr>
              <a:t>^ Block(y) </a:t>
            </a:r>
          </a:p>
          <a:p>
            <a:pPr marL="1371600" lvl="3" indent="0">
              <a:buNone/>
            </a:pPr>
            <a:r>
              <a:rPr lang="en-US" dirty="0" smtClean="0">
                <a:sym typeface="Symbol"/>
              </a:rPr>
              <a:t>^ Move(x</a:t>
            </a:r>
            <a:r>
              <a:rPr lang="en-US" dirty="0">
                <a:sym typeface="Symbol"/>
              </a:rPr>
              <a:t>, </a:t>
            </a:r>
            <a:r>
              <a:rPr lang="en-US" b="1" dirty="0" smtClean="0">
                <a:sym typeface="Symbol"/>
              </a:rPr>
              <a:t>Floor</a:t>
            </a:r>
            <a:r>
              <a:rPr lang="en-US" dirty="0" smtClean="0">
                <a:sym typeface="Symbol"/>
              </a:rPr>
              <a:t>, </a:t>
            </a:r>
            <a:r>
              <a:rPr lang="en-US" dirty="0">
                <a:sym typeface="Symbol"/>
              </a:rPr>
              <a:t>t</a:t>
            </a:r>
            <a:r>
              <a:rPr lang="en-US" dirty="0" smtClean="0">
                <a:sym typeface="Symbol"/>
              </a:rPr>
              <a:t>)</a:t>
            </a:r>
          </a:p>
          <a:p>
            <a:pPr marL="1371600" lvl="3" indent="0">
              <a:spcBef>
                <a:spcPts val="0"/>
              </a:spcBef>
              <a:buNone/>
            </a:pPr>
            <a:r>
              <a:rPr lang="en-US" dirty="0" smtClean="0">
                <a:sym typeface="Symbol"/>
              </a:rPr>
              <a:t> </a:t>
            </a:r>
            <a:r>
              <a:rPr lang="en-US" dirty="0">
                <a:sym typeface="Symbol"/>
              </a:rPr>
              <a:t>On(x, </a:t>
            </a:r>
            <a:r>
              <a:rPr lang="en-US" b="1" dirty="0" smtClean="0">
                <a:sym typeface="Symbol"/>
              </a:rPr>
              <a:t>Floor</a:t>
            </a:r>
            <a:r>
              <a:rPr lang="en-US" dirty="0" smtClean="0">
                <a:sym typeface="Symbol"/>
              </a:rPr>
              <a:t>, </a:t>
            </a:r>
            <a:r>
              <a:rPr lang="en-US" dirty="0">
                <a:sym typeface="Symbol"/>
              </a:rPr>
              <a:t>t+1) ^ Clear(x, t+1) ^ Clear (y, t+1)</a:t>
            </a:r>
          </a:p>
          <a:p>
            <a:pPr marL="457200" lvl="1" indent="0">
              <a:buNone/>
            </a:pPr>
            <a:r>
              <a:rPr lang="en-US" dirty="0">
                <a:sym typeface="Symbol"/>
              </a:rPr>
              <a:t>	   </a:t>
            </a:r>
            <a:r>
              <a:rPr lang="en-US" dirty="0" smtClean="0">
                <a:sym typeface="Symbol"/>
              </a:rPr>
              <a:t>	^ </a:t>
            </a:r>
            <a:r>
              <a:rPr lang="en-US" dirty="0">
                <a:sym typeface="Symbol"/>
              </a:rPr>
              <a:t> On(x, y, </a:t>
            </a:r>
            <a:r>
              <a:rPr lang="en-US" dirty="0" smtClean="0">
                <a:sym typeface="Symbol"/>
              </a:rPr>
              <a:t>t+1)</a:t>
            </a:r>
            <a:r>
              <a:rPr lang="en-US" dirty="0">
                <a:sym typeface="Symbol"/>
              </a:rPr>
              <a:t>	</a:t>
            </a:r>
            <a:endParaRPr lang="en-US" dirty="0"/>
          </a:p>
          <a:p>
            <a:pPr lvl="1"/>
            <a:endParaRPr lang="en-US" dirty="0" smtClean="0"/>
          </a:p>
          <a:p>
            <a:pPr lvl="1"/>
            <a:endParaRPr lang="en-US" dirty="0" smtClean="0"/>
          </a:p>
        </p:txBody>
      </p:sp>
      <p:pic>
        <p:nvPicPr>
          <p:cNvPr id="4" name="Picture 2" descr="sc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628900"/>
            <a:ext cx="20875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5752412"/>
            <a:ext cx="7848600" cy="646331"/>
          </a:xfrm>
          <a:prstGeom prst="rect">
            <a:avLst/>
          </a:prstGeom>
          <a:noFill/>
          <a:ln>
            <a:solidFill>
              <a:srgbClr val="FF0000"/>
            </a:solidFill>
          </a:ln>
        </p:spPr>
        <p:txBody>
          <a:bodyPr wrap="square" rtlCol="0">
            <a:spAutoFit/>
          </a:bodyPr>
          <a:lstStyle/>
          <a:p>
            <a:r>
              <a:rPr lang="en-US" dirty="0" smtClean="0">
                <a:solidFill>
                  <a:srgbClr val="FF0000"/>
                </a:solidFill>
              </a:rPr>
              <a:t>These axioms are set up to prevent the system from moving a block from the Floor to another place on the Floor, which would be a useless action.</a:t>
            </a:r>
            <a:endParaRPr lang="en-US" dirty="0">
              <a:solidFill>
                <a:srgbClr val="FF0000"/>
              </a:solidFill>
            </a:endParaRPr>
          </a:p>
        </p:txBody>
      </p:sp>
      <p:sp>
        <p:nvSpPr>
          <p:cNvPr id="8" name="TextBox 7"/>
          <p:cNvSpPr txBox="1"/>
          <p:nvPr/>
        </p:nvSpPr>
        <p:spPr>
          <a:xfrm>
            <a:off x="7086600" y="0"/>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spTree>
    <p:extLst>
      <p:ext uri="{BB962C8B-B14F-4D97-AF65-F5344CB8AC3E}">
        <p14:creationId xmlns:p14="http://schemas.microsoft.com/office/powerpoint/2010/main" val="43752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752600" y="1143000"/>
            <a:ext cx="7391399" cy="4876800"/>
          </a:xfrm>
        </p:spPr>
        <p:txBody>
          <a:bodyPr/>
          <a:lstStyle/>
          <a:p>
            <a:r>
              <a:rPr lang="en-US" dirty="0" smtClean="0"/>
              <a:t>Ontology</a:t>
            </a:r>
          </a:p>
          <a:p>
            <a:pPr lvl="1"/>
            <a:r>
              <a:rPr lang="en-US" dirty="0" smtClean="0"/>
              <a:t>Object constants:  Floor; blocks A, B, C</a:t>
            </a:r>
          </a:p>
          <a:p>
            <a:pPr lvl="1"/>
            <a:r>
              <a:rPr lang="en-US" dirty="0" err="1" smtClean="0"/>
              <a:t>Timestep</a:t>
            </a:r>
            <a:r>
              <a:rPr lang="en-US" dirty="0" smtClean="0"/>
              <a:t> integer t</a:t>
            </a:r>
          </a:p>
          <a:p>
            <a:pPr lvl="1"/>
            <a:r>
              <a:rPr lang="en-US" dirty="0" smtClean="0"/>
              <a:t>Predicates: On(</a:t>
            </a:r>
            <a:r>
              <a:rPr lang="en-US" dirty="0" err="1" smtClean="0"/>
              <a:t>x,y</a:t>
            </a:r>
            <a:r>
              <a:rPr lang="en-US" dirty="0" smtClean="0"/>
              <a:t>, t), Clear(x, t), Block(x), Move(x, y, t)</a:t>
            </a:r>
          </a:p>
          <a:p>
            <a:pPr>
              <a:buFont typeface="Wingdings" panose="05000000000000000000" pitchFamily="2" charset="2"/>
              <a:buChar char="§"/>
            </a:pPr>
            <a:r>
              <a:rPr lang="en-US" dirty="0" smtClean="0"/>
              <a:t>Laws of Physics” (abbreviated)</a:t>
            </a:r>
          </a:p>
          <a:p>
            <a:pPr lvl="1"/>
            <a:r>
              <a:rPr lang="en-US" dirty="0" smtClean="0">
                <a:sym typeface="Symbol"/>
              </a:rPr>
              <a:t> t Clear(Floor, t)</a:t>
            </a:r>
            <a:endParaRPr lang="en-US" dirty="0"/>
          </a:p>
          <a:p>
            <a:pPr lvl="1"/>
            <a:r>
              <a:rPr lang="en-US" dirty="0">
                <a:sym typeface="Symbol"/>
              </a:rPr>
              <a:t> </a:t>
            </a:r>
            <a:r>
              <a:rPr lang="en-US" dirty="0" smtClean="0">
                <a:sym typeface="Symbol"/>
              </a:rPr>
              <a:t>x, y, z, t Clear(x, </a:t>
            </a:r>
            <a:r>
              <a:rPr lang="en-US" dirty="0">
                <a:sym typeface="Symbol"/>
              </a:rPr>
              <a:t>t</a:t>
            </a:r>
            <a:r>
              <a:rPr lang="en-US" dirty="0" smtClean="0">
                <a:sym typeface="Symbol"/>
              </a:rPr>
              <a:t>) ^ On(x, y, t) </a:t>
            </a:r>
          </a:p>
          <a:p>
            <a:pPr marL="457200" lvl="1" indent="0">
              <a:buNone/>
            </a:pPr>
            <a:r>
              <a:rPr lang="en-US" dirty="0">
                <a:sym typeface="Symbol"/>
              </a:rPr>
              <a:t>	</a:t>
            </a:r>
            <a:r>
              <a:rPr lang="en-US" dirty="0" smtClean="0">
                <a:sym typeface="Symbol"/>
              </a:rPr>
              <a:t>^ Clear(z, </a:t>
            </a:r>
            <a:r>
              <a:rPr lang="en-US" dirty="0">
                <a:sym typeface="Symbol"/>
              </a:rPr>
              <a:t>t</a:t>
            </a:r>
            <a:r>
              <a:rPr lang="en-US" dirty="0" smtClean="0">
                <a:sym typeface="Symbol"/>
              </a:rPr>
              <a:t>) ^ </a:t>
            </a:r>
            <a:r>
              <a:rPr lang="en-US" b="1" dirty="0" smtClean="0">
                <a:sym typeface="Symbol"/>
              </a:rPr>
              <a:t>Block(z) </a:t>
            </a:r>
            <a:r>
              <a:rPr lang="en-US" dirty="0" smtClean="0">
                <a:sym typeface="Symbol"/>
              </a:rPr>
              <a:t>^ Move(x, z, t)</a:t>
            </a:r>
          </a:p>
          <a:p>
            <a:pPr marL="457200" lvl="1" indent="0">
              <a:buNone/>
            </a:pPr>
            <a:r>
              <a:rPr lang="en-US" dirty="0">
                <a:sym typeface="Symbol"/>
              </a:rPr>
              <a:t>	</a:t>
            </a:r>
            <a:r>
              <a:rPr lang="en-US" dirty="0" smtClean="0">
                <a:sym typeface="Symbol"/>
              </a:rPr>
              <a:t> On(x, z, t+1)</a:t>
            </a:r>
            <a:r>
              <a:rPr lang="en-US" dirty="0">
                <a:sym typeface="Symbol"/>
              </a:rPr>
              <a:t> ^  On(x, y, t+1)</a:t>
            </a:r>
            <a:r>
              <a:rPr lang="en-US" dirty="0" smtClean="0">
                <a:sym typeface="Symbol"/>
              </a:rPr>
              <a:t> ^ Clear(x, t+1)</a:t>
            </a:r>
          </a:p>
          <a:p>
            <a:pPr marL="457200" lvl="1" indent="0">
              <a:buNone/>
            </a:pPr>
            <a:r>
              <a:rPr lang="en-US" dirty="0">
                <a:sym typeface="Symbol"/>
              </a:rPr>
              <a:t>	</a:t>
            </a:r>
            <a:r>
              <a:rPr lang="en-US" dirty="0" smtClean="0">
                <a:sym typeface="Symbol"/>
              </a:rPr>
              <a:t>	^ Clear (y, t+1)^  Clear(z, t+1)</a:t>
            </a:r>
            <a:endParaRPr lang="en-US" dirty="0"/>
          </a:p>
          <a:p>
            <a:pPr lvl="1"/>
            <a:r>
              <a:rPr lang="en-US" dirty="0">
                <a:sym typeface="Symbol"/>
              </a:rPr>
              <a:t> x, y</a:t>
            </a:r>
            <a:r>
              <a:rPr lang="en-US" dirty="0" smtClean="0">
                <a:sym typeface="Symbol"/>
              </a:rPr>
              <a:t>, </a:t>
            </a:r>
            <a:r>
              <a:rPr lang="en-US" dirty="0">
                <a:sym typeface="Symbol"/>
              </a:rPr>
              <a:t>t Clear(x, t) ^ On(x, y, t) </a:t>
            </a:r>
            <a:r>
              <a:rPr lang="en-US" dirty="0" smtClean="0">
                <a:sym typeface="Symbol"/>
              </a:rPr>
              <a:t>^ Block(y) </a:t>
            </a:r>
          </a:p>
          <a:p>
            <a:pPr marL="1371600" lvl="3" indent="0">
              <a:buNone/>
            </a:pPr>
            <a:r>
              <a:rPr lang="en-US" dirty="0" smtClean="0">
                <a:sym typeface="Symbol"/>
              </a:rPr>
              <a:t>^ Move(x</a:t>
            </a:r>
            <a:r>
              <a:rPr lang="en-US" dirty="0">
                <a:sym typeface="Symbol"/>
              </a:rPr>
              <a:t>, </a:t>
            </a:r>
            <a:r>
              <a:rPr lang="en-US" b="1" dirty="0" smtClean="0">
                <a:sym typeface="Symbol"/>
              </a:rPr>
              <a:t>Floor</a:t>
            </a:r>
            <a:r>
              <a:rPr lang="en-US" dirty="0" smtClean="0">
                <a:sym typeface="Symbol"/>
              </a:rPr>
              <a:t>, </a:t>
            </a:r>
            <a:r>
              <a:rPr lang="en-US" dirty="0">
                <a:sym typeface="Symbol"/>
              </a:rPr>
              <a:t>t</a:t>
            </a:r>
            <a:r>
              <a:rPr lang="en-US" dirty="0" smtClean="0">
                <a:sym typeface="Symbol"/>
              </a:rPr>
              <a:t>)</a:t>
            </a:r>
          </a:p>
          <a:p>
            <a:pPr marL="1371600" lvl="3" indent="0">
              <a:spcBef>
                <a:spcPts val="0"/>
              </a:spcBef>
              <a:buNone/>
            </a:pPr>
            <a:r>
              <a:rPr lang="en-US" dirty="0" smtClean="0">
                <a:sym typeface="Symbol"/>
              </a:rPr>
              <a:t> </a:t>
            </a:r>
            <a:r>
              <a:rPr lang="en-US" dirty="0">
                <a:sym typeface="Symbol"/>
              </a:rPr>
              <a:t>On(x, </a:t>
            </a:r>
            <a:r>
              <a:rPr lang="en-US" b="1" dirty="0" smtClean="0">
                <a:sym typeface="Symbol"/>
              </a:rPr>
              <a:t>Floor</a:t>
            </a:r>
            <a:r>
              <a:rPr lang="en-US" dirty="0" smtClean="0">
                <a:sym typeface="Symbol"/>
              </a:rPr>
              <a:t>, </a:t>
            </a:r>
            <a:r>
              <a:rPr lang="en-US" dirty="0">
                <a:sym typeface="Symbol"/>
              </a:rPr>
              <a:t>t+1) ^ Clear(x, t+1) ^ Clear (y, t+1)</a:t>
            </a:r>
          </a:p>
          <a:p>
            <a:pPr marL="457200" lvl="1" indent="0">
              <a:buNone/>
            </a:pPr>
            <a:r>
              <a:rPr lang="en-US" dirty="0">
                <a:sym typeface="Symbol"/>
              </a:rPr>
              <a:t>	   </a:t>
            </a:r>
            <a:r>
              <a:rPr lang="en-US" dirty="0" smtClean="0">
                <a:sym typeface="Symbol"/>
              </a:rPr>
              <a:t>	^ </a:t>
            </a:r>
            <a:r>
              <a:rPr lang="en-US" dirty="0">
                <a:sym typeface="Symbol"/>
              </a:rPr>
              <a:t> On(x, y, </a:t>
            </a:r>
            <a:r>
              <a:rPr lang="en-US" dirty="0" smtClean="0">
                <a:sym typeface="Symbol"/>
              </a:rPr>
              <a:t>t+1)</a:t>
            </a:r>
            <a:endParaRPr lang="en-US" dirty="0"/>
          </a:p>
          <a:p>
            <a:pPr>
              <a:buFont typeface="Wingdings" panose="05000000000000000000" pitchFamily="2" charset="2"/>
              <a:buChar char="§"/>
            </a:pPr>
            <a:r>
              <a:rPr lang="en-US" dirty="0" smtClean="0">
                <a:sym typeface="Symbol"/>
              </a:rPr>
              <a:t>Specific Problem Instance</a:t>
            </a:r>
          </a:p>
          <a:p>
            <a:pPr marL="457200" lvl="1" indent="0">
              <a:buNone/>
            </a:pPr>
            <a:r>
              <a:rPr lang="en-US" dirty="0">
                <a:sym typeface="Symbol"/>
              </a:rPr>
              <a:t>	</a:t>
            </a:r>
            <a:r>
              <a:rPr lang="en-US" dirty="0" smtClean="0">
                <a:sym typeface="Symbol"/>
              </a:rPr>
              <a:t>On(B, A, 0) ^ On(A, C, 0) ^ On(C, Floor, 0) ^ (Clear(B, 0)</a:t>
            </a:r>
          </a:p>
          <a:p>
            <a:pPr marL="457200" lvl="1" indent="0">
              <a:buNone/>
            </a:pPr>
            <a:r>
              <a:rPr lang="en-US" dirty="0">
                <a:sym typeface="Symbol"/>
              </a:rPr>
              <a:t>	</a:t>
            </a:r>
            <a:endParaRPr lang="en-US" dirty="0"/>
          </a:p>
          <a:p>
            <a:pPr lvl="1"/>
            <a:endParaRPr lang="en-US" dirty="0" smtClean="0"/>
          </a:p>
          <a:p>
            <a:pPr lvl="1"/>
            <a:endParaRPr lang="en-US" dirty="0" smtClean="0"/>
          </a:p>
        </p:txBody>
      </p:sp>
      <p:pic>
        <p:nvPicPr>
          <p:cNvPr id="4" name="Picture 2" descr="sc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628900"/>
            <a:ext cx="20875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086600" y="0"/>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spTree>
    <p:extLst>
      <p:ext uri="{BB962C8B-B14F-4D97-AF65-F5344CB8AC3E}">
        <p14:creationId xmlns:p14="http://schemas.microsoft.com/office/powerpoint/2010/main" val="43752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752600" y="1143000"/>
            <a:ext cx="7391399" cy="1295400"/>
          </a:xfrm>
        </p:spPr>
        <p:txBody>
          <a:bodyPr/>
          <a:lstStyle/>
          <a:p>
            <a:r>
              <a:rPr lang="en-US" b="1" dirty="0" smtClean="0">
                <a:sym typeface="Symbol"/>
              </a:rPr>
              <a:t>Start State</a:t>
            </a:r>
          </a:p>
          <a:p>
            <a:pPr lvl="1"/>
            <a:r>
              <a:rPr lang="en-US" dirty="0">
                <a:sym typeface="Symbol"/>
              </a:rPr>
              <a:t>On(C, Floor, 0</a:t>
            </a:r>
            <a:r>
              <a:rPr lang="en-US" dirty="0" smtClean="0">
                <a:sym typeface="Symbol"/>
              </a:rPr>
              <a:t>)</a:t>
            </a:r>
            <a:r>
              <a:rPr lang="en-US" dirty="0">
                <a:sym typeface="Symbol"/>
              </a:rPr>
              <a:t> ^ On(A, C, 0)</a:t>
            </a:r>
            <a:r>
              <a:rPr lang="en-US" dirty="0" smtClean="0">
                <a:sym typeface="Symbol"/>
              </a:rPr>
              <a:t> </a:t>
            </a:r>
            <a:r>
              <a:rPr lang="en-US" dirty="0">
                <a:sym typeface="Symbol"/>
              </a:rPr>
              <a:t>^ </a:t>
            </a:r>
            <a:r>
              <a:rPr lang="en-US" dirty="0" smtClean="0">
                <a:sym typeface="Symbol"/>
              </a:rPr>
              <a:t>On(B, A, 0) ^ (Clear(B, 0)</a:t>
            </a:r>
          </a:p>
          <a:p>
            <a:r>
              <a:rPr lang="en-US" b="1" dirty="0" smtClean="0">
                <a:sym typeface="Symbol"/>
              </a:rPr>
              <a:t>Goal State</a:t>
            </a:r>
          </a:p>
          <a:p>
            <a:pPr lvl="1"/>
            <a:r>
              <a:rPr lang="en-US" dirty="0" smtClean="0">
                <a:sym typeface="Symbol"/>
              </a:rPr>
              <a:t> t On(A, Floor, t) ^ On(B, A, t) ^ On(C, B, t) ^ Clear(C, t)</a:t>
            </a:r>
          </a:p>
          <a:p>
            <a:pPr marL="457200" lvl="1" indent="0">
              <a:buNone/>
            </a:pPr>
            <a:r>
              <a:rPr lang="en-US" dirty="0">
                <a:sym typeface="Symbol"/>
              </a:rPr>
              <a:t>	</a:t>
            </a:r>
            <a:endParaRPr lang="en-US" dirty="0"/>
          </a:p>
          <a:p>
            <a:pPr lvl="1"/>
            <a:endParaRPr lang="en-US" dirty="0" smtClean="0"/>
          </a:p>
          <a:p>
            <a:pPr lvl="1"/>
            <a:endParaRPr lang="en-US" dirty="0" smtClean="0"/>
          </a:p>
        </p:txBody>
      </p:sp>
      <p:pic>
        <p:nvPicPr>
          <p:cNvPr id="4" name="Picture 2" descr="sc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628900"/>
            <a:ext cx="20875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a:off x="2392363" y="3429000"/>
            <a:ext cx="134143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95800" y="4191000"/>
            <a:ext cx="213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288280" y="3698557"/>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A</a:t>
            </a:r>
            <a:endParaRPr lang="en-US" sz="32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5288280" y="3228021"/>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B</a:t>
            </a:r>
          </a:p>
        </p:txBody>
      </p:sp>
      <p:sp>
        <p:nvSpPr>
          <p:cNvPr id="12" name="TextBox 11"/>
          <p:cNvSpPr txBox="1"/>
          <p:nvPr/>
        </p:nvSpPr>
        <p:spPr>
          <a:xfrm>
            <a:off x="5295900" y="2735578"/>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13" name="TextBox 12"/>
          <p:cNvSpPr txBox="1"/>
          <p:nvPr/>
        </p:nvSpPr>
        <p:spPr>
          <a:xfrm>
            <a:off x="4998720" y="4336475"/>
            <a:ext cx="114300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a:t>
            </a:r>
            <a:endParaRPr lang="en-US" sz="3200"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4693920" y="5073649"/>
            <a:ext cx="228600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sym typeface="Symbol"/>
              </a:rPr>
              <a:t>Goal State</a:t>
            </a:r>
            <a:endParaRPr lang="en-US" sz="3200" b="1" dirty="0">
              <a:latin typeface="Times New Roman" panose="02020603050405020304" pitchFamily="18" charset="0"/>
              <a:cs typeface="Times New Roman" panose="02020603050405020304" pitchFamily="18" charset="0"/>
              <a:sym typeface="Symbol"/>
            </a:endParaRPr>
          </a:p>
        </p:txBody>
      </p:sp>
      <p:sp>
        <p:nvSpPr>
          <p:cNvPr id="15" name="TextBox 14"/>
          <p:cNvSpPr txBox="1"/>
          <p:nvPr/>
        </p:nvSpPr>
        <p:spPr>
          <a:xfrm>
            <a:off x="609600" y="5073650"/>
            <a:ext cx="2286000"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sym typeface="Symbol"/>
              </a:rPr>
              <a:t>Start </a:t>
            </a:r>
            <a:r>
              <a:rPr lang="en-US" sz="3200" b="1" dirty="0" smtClean="0">
                <a:latin typeface="Times New Roman" panose="02020603050405020304" pitchFamily="18" charset="0"/>
                <a:cs typeface="Times New Roman" panose="02020603050405020304" pitchFamily="18" charset="0"/>
                <a:sym typeface="Symbol"/>
              </a:rPr>
              <a:t>State</a:t>
            </a:r>
            <a:endParaRPr lang="en-US" sz="3200" b="1" dirty="0">
              <a:latin typeface="Times New Roman" panose="02020603050405020304" pitchFamily="18" charset="0"/>
              <a:cs typeface="Times New Roman" panose="02020603050405020304" pitchFamily="18" charset="0"/>
              <a:sym typeface="Symbol"/>
            </a:endParaRPr>
          </a:p>
        </p:txBody>
      </p:sp>
      <p:sp>
        <p:nvSpPr>
          <p:cNvPr id="18" name="TextBox 17"/>
          <p:cNvSpPr txBox="1"/>
          <p:nvPr/>
        </p:nvSpPr>
        <p:spPr>
          <a:xfrm>
            <a:off x="6979920" y="2929115"/>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spTree>
    <p:extLst>
      <p:ext uri="{BB962C8B-B14F-4D97-AF65-F5344CB8AC3E}">
        <p14:creationId xmlns:p14="http://schemas.microsoft.com/office/powerpoint/2010/main" val="474468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52400" y="3182238"/>
            <a:ext cx="8763000" cy="3078862"/>
          </a:xfrm>
        </p:spPr>
        <p:txBody>
          <a:bodyPr/>
          <a:lstStyle/>
          <a:p>
            <a:r>
              <a:rPr lang="en-US" b="1" dirty="0" smtClean="0">
                <a:sym typeface="Symbol"/>
              </a:rPr>
              <a:t>Start State (t=0)</a:t>
            </a:r>
          </a:p>
          <a:p>
            <a:pPr lvl="1"/>
            <a:r>
              <a:rPr lang="en-US" dirty="0" smtClean="0">
                <a:sym typeface="Symbol"/>
              </a:rPr>
              <a:t>On(B, A, 0) ^ On(A, C, 0) ^ On(C, Floor, 0) ^ Clear(B, 0)</a:t>
            </a:r>
          </a:p>
          <a:p>
            <a:r>
              <a:rPr lang="en-US" b="1" dirty="0" smtClean="0">
                <a:sym typeface="Symbol"/>
              </a:rPr>
              <a:t>Action = Move(B, Floor, 0) </a:t>
            </a:r>
            <a:r>
              <a:rPr lang="en-US" dirty="0" smtClean="0">
                <a:solidFill>
                  <a:srgbClr val="FF0000"/>
                </a:solidFill>
                <a:sym typeface="Symbol"/>
              </a:rPr>
              <a:t>[assume derived as part of some proof]</a:t>
            </a:r>
            <a:endParaRPr lang="en-US" b="1" dirty="0" smtClean="0">
              <a:solidFill>
                <a:srgbClr val="FF0000"/>
              </a:solidFill>
              <a:sym typeface="Symbol"/>
            </a:endParaRPr>
          </a:p>
          <a:p>
            <a:r>
              <a:rPr lang="en-US" b="1" dirty="0" smtClean="0">
                <a:sym typeface="Symbol"/>
              </a:rPr>
              <a:t>“Laws of Physics” after unification {x/B, y/A, t/0}</a:t>
            </a:r>
          </a:p>
          <a:p>
            <a:pPr lvl="1"/>
            <a:r>
              <a:rPr lang="en-US" dirty="0" smtClean="0">
                <a:sym typeface="Symbol"/>
              </a:rPr>
              <a:t>Clear(B, 0) </a:t>
            </a:r>
            <a:r>
              <a:rPr lang="en-US" dirty="0">
                <a:sym typeface="Symbol"/>
              </a:rPr>
              <a:t>^ </a:t>
            </a:r>
            <a:r>
              <a:rPr lang="en-US" dirty="0" smtClean="0">
                <a:sym typeface="Symbol"/>
              </a:rPr>
              <a:t>On(B, A, 0) </a:t>
            </a:r>
            <a:r>
              <a:rPr lang="en-US" dirty="0">
                <a:sym typeface="Symbol"/>
              </a:rPr>
              <a:t>^ </a:t>
            </a:r>
            <a:r>
              <a:rPr lang="en-US" dirty="0" smtClean="0">
                <a:sym typeface="Symbol"/>
              </a:rPr>
              <a:t>Block(A) ^ Move(B, </a:t>
            </a:r>
            <a:r>
              <a:rPr lang="en-US" dirty="0">
                <a:sym typeface="Symbol"/>
              </a:rPr>
              <a:t>Floor, </a:t>
            </a:r>
            <a:r>
              <a:rPr lang="en-US" dirty="0" smtClean="0">
                <a:sym typeface="Symbol"/>
              </a:rPr>
              <a:t>0)</a:t>
            </a:r>
            <a:endParaRPr lang="en-US" dirty="0">
              <a:sym typeface="Symbol"/>
            </a:endParaRPr>
          </a:p>
          <a:p>
            <a:pPr marL="1371600" lvl="3" indent="0">
              <a:spcBef>
                <a:spcPts val="0"/>
              </a:spcBef>
              <a:buNone/>
            </a:pPr>
            <a:r>
              <a:rPr lang="en-US" dirty="0">
                <a:sym typeface="Symbol"/>
              </a:rPr>
              <a:t> </a:t>
            </a:r>
            <a:r>
              <a:rPr lang="en-US" dirty="0" smtClean="0">
                <a:sym typeface="Symbol"/>
              </a:rPr>
              <a:t>On(B, </a:t>
            </a:r>
            <a:r>
              <a:rPr lang="en-US" dirty="0">
                <a:sym typeface="Symbol"/>
              </a:rPr>
              <a:t>Floor, </a:t>
            </a:r>
            <a:r>
              <a:rPr lang="en-US" dirty="0" smtClean="0">
                <a:sym typeface="Symbol"/>
              </a:rPr>
              <a:t>1</a:t>
            </a:r>
            <a:r>
              <a:rPr lang="en-US" dirty="0">
                <a:sym typeface="Symbol"/>
              </a:rPr>
              <a:t>) ^ </a:t>
            </a:r>
            <a:r>
              <a:rPr lang="en-US" dirty="0" smtClean="0">
                <a:sym typeface="Symbol"/>
              </a:rPr>
              <a:t>Clear(B, 1</a:t>
            </a:r>
            <a:r>
              <a:rPr lang="en-US" dirty="0">
                <a:sym typeface="Symbol"/>
              </a:rPr>
              <a:t>) ^ Clear </a:t>
            </a:r>
            <a:r>
              <a:rPr lang="en-US" dirty="0" smtClean="0">
                <a:sym typeface="Symbol"/>
              </a:rPr>
              <a:t>(A, 1) ^ </a:t>
            </a:r>
            <a:r>
              <a:rPr lang="en-US" dirty="0">
                <a:sym typeface="Symbol"/>
              </a:rPr>
              <a:t> </a:t>
            </a:r>
            <a:r>
              <a:rPr lang="en-US" dirty="0" smtClean="0">
                <a:sym typeface="Symbol"/>
              </a:rPr>
              <a:t>On(B, </a:t>
            </a:r>
            <a:r>
              <a:rPr lang="en-US" dirty="0">
                <a:sym typeface="Symbol"/>
              </a:rPr>
              <a:t>A</a:t>
            </a:r>
            <a:r>
              <a:rPr lang="en-US" dirty="0" smtClean="0">
                <a:sym typeface="Symbol"/>
              </a:rPr>
              <a:t>, 1)</a:t>
            </a:r>
          </a:p>
          <a:p>
            <a:r>
              <a:rPr lang="en-US" b="1" dirty="0" smtClean="0">
                <a:sym typeface="Symbol"/>
              </a:rPr>
              <a:t>Resulting State (t=1)</a:t>
            </a:r>
          </a:p>
          <a:p>
            <a:pPr lvl="1"/>
            <a:r>
              <a:rPr lang="en-US" dirty="0">
                <a:sym typeface="Symbol"/>
              </a:rPr>
              <a:t>On(B, </a:t>
            </a:r>
            <a:r>
              <a:rPr lang="en-US" dirty="0" smtClean="0">
                <a:sym typeface="Symbol"/>
              </a:rPr>
              <a:t>Floor, 1) </a:t>
            </a:r>
            <a:r>
              <a:rPr lang="en-US" dirty="0">
                <a:sym typeface="Symbol"/>
              </a:rPr>
              <a:t>^ On(A, C, </a:t>
            </a:r>
            <a:r>
              <a:rPr lang="en-US" dirty="0" smtClean="0">
                <a:sym typeface="Symbol"/>
              </a:rPr>
              <a:t>1) </a:t>
            </a:r>
            <a:r>
              <a:rPr lang="en-US" dirty="0">
                <a:sym typeface="Symbol"/>
              </a:rPr>
              <a:t>^ On(C, Floor, 1</a:t>
            </a:r>
            <a:r>
              <a:rPr lang="en-US" dirty="0" smtClean="0">
                <a:sym typeface="Symbol"/>
              </a:rPr>
              <a:t>) </a:t>
            </a:r>
            <a:r>
              <a:rPr lang="en-US" dirty="0">
                <a:sym typeface="Symbol"/>
              </a:rPr>
              <a:t>^ (Clear(B, </a:t>
            </a:r>
            <a:r>
              <a:rPr lang="en-US" dirty="0" smtClean="0">
                <a:sym typeface="Symbol"/>
              </a:rPr>
              <a:t>1)</a:t>
            </a:r>
          </a:p>
          <a:p>
            <a:pPr marL="457200" lvl="1" indent="0">
              <a:buNone/>
            </a:pPr>
            <a:r>
              <a:rPr lang="en-US" dirty="0" smtClean="0">
                <a:sym typeface="Symbol"/>
              </a:rPr>
              <a:t>	^ </a:t>
            </a:r>
            <a:r>
              <a:rPr lang="en-US" dirty="0">
                <a:sym typeface="Symbol"/>
              </a:rPr>
              <a:t>(</a:t>
            </a:r>
            <a:r>
              <a:rPr lang="en-US" dirty="0" smtClean="0">
                <a:sym typeface="Symbol"/>
              </a:rPr>
              <a:t>Clear(A, 1)</a:t>
            </a:r>
            <a:r>
              <a:rPr lang="en-US" dirty="0">
                <a:sym typeface="Symbol"/>
              </a:rPr>
              <a:t> ^  On(B, A, 1)</a:t>
            </a:r>
          </a:p>
          <a:p>
            <a:pPr marL="457200" lvl="1" indent="0">
              <a:buNone/>
            </a:pPr>
            <a:r>
              <a:rPr lang="en-US" dirty="0">
                <a:sym typeface="Symbol"/>
              </a:rPr>
              <a:t>	</a:t>
            </a:r>
            <a:endParaRPr lang="en-US" dirty="0"/>
          </a:p>
          <a:p>
            <a:pPr lvl="1"/>
            <a:endParaRPr lang="en-US" dirty="0" smtClean="0"/>
          </a:p>
          <a:p>
            <a:pPr lvl="1"/>
            <a:endParaRPr lang="en-US" dirty="0" smtClean="0"/>
          </a:p>
        </p:txBody>
      </p:sp>
      <p:cxnSp>
        <p:nvCxnSpPr>
          <p:cNvPr id="6" name="Straight Arrow Connector 5"/>
          <p:cNvCxnSpPr/>
          <p:nvPr/>
        </p:nvCxnSpPr>
        <p:spPr>
          <a:xfrm>
            <a:off x="2392363" y="1735771"/>
            <a:ext cx="134143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23850" y="1023299"/>
            <a:ext cx="2133600" cy="2185672"/>
            <a:chOff x="4495800" y="2735578"/>
            <a:chExt cx="2133600" cy="2185672"/>
          </a:xfrm>
        </p:grpSpPr>
        <p:cxnSp>
          <p:nvCxnSpPr>
            <p:cNvPr id="8" name="Straight Connector 7"/>
            <p:cNvCxnSpPr/>
            <p:nvPr/>
          </p:nvCxnSpPr>
          <p:spPr>
            <a:xfrm>
              <a:off x="4495800" y="4191000"/>
              <a:ext cx="213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288280" y="3698557"/>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11" name="TextBox 10"/>
            <p:cNvSpPr txBox="1"/>
            <p:nvPr/>
          </p:nvSpPr>
          <p:spPr>
            <a:xfrm>
              <a:off x="5288280" y="3228021"/>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12" name="TextBox 11"/>
            <p:cNvSpPr txBox="1"/>
            <p:nvPr/>
          </p:nvSpPr>
          <p:spPr>
            <a:xfrm>
              <a:off x="5295900" y="2735578"/>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4998720" y="4336475"/>
              <a:ext cx="114300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a:t>
              </a:r>
              <a:endParaRPr lang="en-US" sz="3200" b="1" dirty="0">
                <a:latin typeface="Times New Roman" panose="02020603050405020304" pitchFamily="18" charset="0"/>
                <a:cs typeface="Times New Roman" panose="02020603050405020304" pitchFamily="18" charset="0"/>
              </a:endParaRPr>
            </a:p>
          </p:txBody>
        </p:sp>
      </p:grpSp>
      <p:grpSp>
        <p:nvGrpSpPr>
          <p:cNvPr id="21" name="Group 20"/>
          <p:cNvGrpSpPr/>
          <p:nvPr/>
        </p:nvGrpSpPr>
        <p:grpSpPr>
          <a:xfrm>
            <a:off x="3733800" y="1515742"/>
            <a:ext cx="2971800" cy="1693229"/>
            <a:chOff x="3733800" y="3253421"/>
            <a:chExt cx="2971800" cy="1693229"/>
          </a:xfrm>
        </p:grpSpPr>
        <p:cxnSp>
          <p:nvCxnSpPr>
            <p:cNvPr id="15" name="Straight Connector 14"/>
            <p:cNvCxnSpPr/>
            <p:nvPr/>
          </p:nvCxnSpPr>
          <p:spPr>
            <a:xfrm>
              <a:off x="3733800" y="4216400"/>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26280" y="3723957"/>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17" name="TextBox 16"/>
            <p:cNvSpPr txBox="1"/>
            <p:nvPr/>
          </p:nvSpPr>
          <p:spPr>
            <a:xfrm>
              <a:off x="4526280" y="3253421"/>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18" name="TextBox 17"/>
            <p:cNvSpPr txBox="1"/>
            <p:nvPr/>
          </p:nvSpPr>
          <p:spPr>
            <a:xfrm>
              <a:off x="5379720" y="3701414"/>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236720" y="4361875"/>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(t=1)</a:t>
              </a:r>
              <a:endParaRPr lang="en-US" sz="3200" b="1" dirty="0">
                <a:latin typeface="Times New Roman" panose="02020603050405020304" pitchFamily="18" charset="0"/>
                <a:cs typeface="Times New Roman" panose="02020603050405020304" pitchFamily="18" charset="0"/>
              </a:endParaRPr>
            </a:p>
          </p:txBody>
        </p:sp>
      </p:grpSp>
      <p:sp>
        <p:nvSpPr>
          <p:cNvPr id="23" name="TextBox 22"/>
          <p:cNvSpPr txBox="1"/>
          <p:nvPr/>
        </p:nvSpPr>
        <p:spPr>
          <a:xfrm>
            <a:off x="1988820" y="2597463"/>
            <a:ext cx="153543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(t=0)</a:t>
            </a:r>
            <a:endParaRPr lang="en-US" sz="3200" b="1"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6934200" y="228600"/>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spTree>
    <p:extLst>
      <p:ext uri="{BB962C8B-B14F-4D97-AF65-F5344CB8AC3E}">
        <p14:creationId xmlns:p14="http://schemas.microsoft.com/office/powerpoint/2010/main" val="2959211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52400" y="3182238"/>
            <a:ext cx="8839200" cy="3370962"/>
          </a:xfrm>
        </p:spPr>
        <p:txBody>
          <a:bodyPr/>
          <a:lstStyle/>
          <a:p>
            <a:r>
              <a:rPr lang="en-US" b="1" dirty="0" smtClean="0">
                <a:sym typeface="Symbol"/>
              </a:rPr>
              <a:t>Previous State (t=1)</a:t>
            </a:r>
          </a:p>
          <a:p>
            <a:pPr lvl="1"/>
            <a:r>
              <a:rPr lang="en-US" dirty="0" smtClean="0">
                <a:sym typeface="Symbol"/>
              </a:rPr>
              <a:t>On(B, Floor, 1) ^ On(A, C, 1) ^ On(C, Floor, 1) ^ (Clear(B, 1)^ </a:t>
            </a:r>
            <a:r>
              <a:rPr lang="en-US" dirty="0">
                <a:sym typeface="Symbol"/>
              </a:rPr>
              <a:t>(</a:t>
            </a:r>
            <a:r>
              <a:rPr lang="en-US" dirty="0" smtClean="0">
                <a:sym typeface="Symbol"/>
              </a:rPr>
              <a:t>Clear(A, 1)</a:t>
            </a:r>
            <a:r>
              <a:rPr lang="en-US" dirty="0">
                <a:sym typeface="Symbol"/>
              </a:rPr>
              <a:t> ^  On(B, A, 1)</a:t>
            </a:r>
            <a:endParaRPr lang="en-US" dirty="0" smtClean="0">
              <a:sym typeface="Symbol"/>
            </a:endParaRPr>
          </a:p>
          <a:p>
            <a:r>
              <a:rPr lang="en-US" b="1" dirty="0" smtClean="0">
                <a:sym typeface="Symbol"/>
              </a:rPr>
              <a:t>Action = Move(A, Floor, 1) </a:t>
            </a:r>
            <a:r>
              <a:rPr lang="en-US" dirty="0">
                <a:solidFill>
                  <a:srgbClr val="FF0000"/>
                </a:solidFill>
                <a:sym typeface="Symbol"/>
              </a:rPr>
              <a:t>[assume derived as part of some proof]</a:t>
            </a:r>
            <a:endParaRPr lang="en-US" b="1" dirty="0" smtClean="0">
              <a:solidFill>
                <a:srgbClr val="FF0000"/>
              </a:solidFill>
              <a:sym typeface="Symbol"/>
            </a:endParaRPr>
          </a:p>
          <a:p>
            <a:r>
              <a:rPr lang="en-US" b="1" dirty="0" smtClean="0">
                <a:sym typeface="Symbol"/>
              </a:rPr>
              <a:t>“Laws of Physics” after unification {x/A, y/C, t/1}</a:t>
            </a:r>
          </a:p>
          <a:p>
            <a:pPr lvl="1"/>
            <a:r>
              <a:rPr lang="en-US" dirty="0" smtClean="0">
                <a:sym typeface="Symbol"/>
              </a:rPr>
              <a:t>Clear(A, 1) </a:t>
            </a:r>
            <a:r>
              <a:rPr lang="en-US" dirty="0">
                <a:sym typeface="Symbol"/>
              </a:rPr>
              <a:t>^ </a:t>
            </a:r>
            <a:r>
              <a:rPr lang="en-US" dirty="0" smtClean="0">
                <a:sym typeface="Symbol"/>
              </a:rPr>
              <a:t>On(A, </a:t>
            </a:r>
            <a:r>
              <a:rPr lang="en-US" dirty="0">
                <a:sym typeface="Symbol"/>
              </a:rPr>
              <a:t>C</a:t>
            </a:r>
            <a:r>
              <a:rPr lang="en-US" dirty="0" smtClean="0">
                <a:sym typeface="Symbol"/>
              </a:rPr>
              <a:t>, 1) </a:t>
            </a:r>
            <a:r>
              <a:rPr lang="en-US" dirty="0">
                <a:sym typeface="Symbol"/>
              </a:rPr>
              <a:t>^ </a:t>
            </a:r>
            <a:r>
              <a:rPr lang="en-US" dirty="0" smtClean="0">
                <a:sym typeface="Symbol"/>
              </a:rPr>
              <a:t>Block(A) ^ Move(A, </a:t>
            </a:r>
            <a:r>
              <a:rPr lang="en-US" dirty="0">
                <a:sym typeface="Symbol"/>
              </a:rPr>
              <a:t>Floor, 1</a:t>
            </a:r>
            <a:r>
              <a:rPr lang="en-US" dirty="0" smtClean="0">
                <a:sym typeface="Symbol"/>
              </a:rPr>
              <a:t>)</a:t>
            </a:r>
            <a:endParaRPr lang="en-US" dirty="0">
              <a:sym typeface="Symbol"/>
            </a:endParaRPr>
          </a:p>
          <a:p>
            <a:pPr lvl="3">
              <a:spcBef>
                <a:spcPts val="0"/>
              </a:spcBef>
              <a:buFont typeface="Symbol"/>
              <a:buChar char="Þ"/>
            </a:pPr>
            <a:r>
              <a:rPr lang="en-US" dirty="0" smtClean="0">
                <a:sym typeface="Symbol"/>
              </a:rPr>
              <a:t>On(A, </a:t>
            </a:r>
            <a:r>
              <a:rPr lang="en-US" dirty="0">
                <a:sym typeface="Symbol"/>
              </a:rPr>
              <a:t>Floor, 2</a:t>
            </a:r>
            <a:r>
              <a:rPr lang="en-US" dirty="0" smtClean="0">
                <a:sym typeface="Symbol"/>
              </a:rPr>
              <a:t>) </a:t>
            </a:r>
            <a:r>
              <a:rPr lang="en-US" dirty="0">
                <a:sym typeface="Symbol"/>
              </a:rPr>
              <a:t>^ </a:t>
            </a:r>
            <a:r>
              <a:rPr lang="en-US" dirty="0" smtClean="0">
                <a:sym typeface="Symbol"/>
              </a:rPr>
              <a:t>Clear(C, 2) </a:t>
            </a:r>
            <a:r>
              <a:rPr lang="en-US" dirty="0">
                <a:sym typeface="Symbol"/>
              </a:rPr>
              <a:t>^ Clear </a:t>
            </a:r>
            <a:r>
              <a:rPr lang="en-US" dirty="0" smtClean="0">
                <a:sym typeface="Symbol"/>
              </a:rPr>
              <a:t>(B, 2)</a:t>
            </a:r>
            <a:r>
              <a:rPr lang="en-US" dirty="0">
                <a:sym typeface="Symbol"/>
              </a:rPr>
              <a:t>^ Clear </a:t>
            </a:r>
            <a:r>
              <a:rPr lang="en-US" dirty="0" smtClean="0">
                <a:sym typeface="Symbol"/>
              </a:rPr>
              <a:t>(A, </a:t>
            </a:r>
            <a:r>
              <a:rPr lang="en-US" dirty="0">
                <a:sym typeface="Symbol"/>
              </a:rPr>
              <a:t>2</a:t>
            </a:r>
            <a:r>
              <a:rPr lang="en-US" dirty="0" smtClean="0">
                <a:sym typeface="Symbol"/>
              </a:rPr>
              <a:t>)</a:t>
            </a:r>
            <a:endParaRPr lang="en-US" dirty="0">
              <a:sym typeface="Symbol"/>
            </a:endParaRPr>
          </a:p>
          <a:p>
            <a:pPr marL="1371600" lvl="3" indent="0">
              <a:spcBef>
                <a:spcPts val="0"/>
              </a:spcBef>
              <a:buNone/>
            </a:pPr>
            <a:r>
              <a:rPr lang="en-US" dirty="0" smtClean="0">
                <a:sym typeface="Symbol"/>
              </a:rPr>
              <a:t>	^ </a:t>
            </a:r>
            <a:r>
              <a:rPr lang="en-US" dirty="0">
                <a:sym typeface="Symbol"/>
              </a:rPr>
              <a:t> </a:t>
            </a:r>
            <a:r>
              <a:rPr lang="en-US" dirty="0" smtClean="0">
                <a:sym typeface="Symbol"/>
              </a:rPr>
              <a:t>On(A, C, </a:t>
            </a:r>
            <a:r>
              <a:rPr lang="en-US" dirty="0">
                <a:sym typeface="Symbol"/>
              </a:rPr>
              <a:t>2</a:t>
            </a:r>
            <a:r>
              <a:rPr lang="en-US" dirty="0" smtClean="0">
                <a:sym typeface="Symbol"/>
              </a:rPr>
              <a:t>)</a:t>
            </a:r>
          </a:p>
          <a:p>
            <a:r>
              <a:rPr lang="en-US" b="1" dirty="0" smtClean="0">
                <a:sym typeface="Symbol"/>
              </a:rPr>
              <a:t>Resulting State (t=2)</a:t>
            </a:r>
          </a:p>
          <a:p>
            <a:pPr lvl="1"/>
            <a:r>
              <a:rPr lang="en-US" dirty="0" smtClean="0">
                <a:sym typeface="Symbol"/>
              </a:rPr>
              <a:t>On(A, Floor, 2) </a:t>
            </a:r>
            <a:r>
              <a:rPr lang="en-US" dirty="0">
                <a:sym typeface="Symbol"/>
              </a:rPr>
              <a:t>^ </a:t>
            </a:r>
            <a:r>
              <a:rPr lang="en-US" dirty="0" smtClean="0">
                <a:sym typeface="Symbol"/>
              </a:rPr>
              <a:t>On(B, Floor, 2) </a:t>
            </a:r>
            <a:r>
              <a:rPr lang="en-US" dirty="0">
                <a:sym typeface="Symbol"/>
              </a:rPr>
              <a:t>^ On(C, Floor, </a:t>
            </a:r>
            <a:r>
              <a:rPr lang="en-US" dirty="0" smtClean="0">
                <a:sym typeface="Symbol"/>
              </a:rPr>
              <a:t>2) </a:t>
            </a:r>
            <a:r>
              <a:rPr lang="en-US" dirty="0">
                <a:sym typeface="Symbol"/>
              </a:rPr>
              <a:t>^ (</a:t>
            </a:r>
            <a:r>
              <a:rPr lang="en-US" dirty="0" smtClean="0">
                <a:sym typeface="Symbol"/>
              </a:rPr>
              <a:t>Clear(A, 2)</a:t>
            </a:r>
          </a:p>
          <a:p>
            <a:pPr marL="457200" lvl="1" indent="0">
              <a:buNone/>
            </a:pPr>
            <a:r>
              <a:rPr lang="en-US" dirty="0" smtClean="0">
                <a:sym typeface="Symbol"/>
              </a:rPr>
              <a:t>	^ </a:t>
            </a:r>
            <a:r>
              <a:rPr lang="en-US" dirty="0">
                <a:sym typeface="Symbol"/>
              </a:rPr>
              <a:t>(</a:t>
            </a:r>
            <a:r>
              <a:rPr lang="en-US" dirty="0" smtClean="0">
                <a:sym typeface="Symbol"/>
              </a:rPr>
              <a:t>Clear(B, </a:t>
            </a:r>
            <a:r>
              <a:rPr lang="en-US" dirty="0">
                <a:sym typeface="Symbol"/>
              </a:rPr>
              <a:t>2</a:t>
            </a:r>
            <a:r>
              <a:rPr lang="en-US" dirty="0" smtClean="0">
                <a:sym typeface="Symbol"/>
              </a:rPr>
              <a:t>) </a:t>
            </a:r>
            <a:r>
              <a:rPr lang="en-US" dirty="0">
                <a:sym typeface="Symbol"/>
              </a:rPr>
              <a:t>^ (</a:t>
            </a:r>
            <a:r>
              <a:rPr lang="en-US" dirty="0" smtClean="0">
                <a:sym typeface="Symbol"/>
              </a:rPr>
              <a:t>Clear(C, </a:t>
            </a:r>
            <a:r>
              <a:rPr lang="en-US" dirty="0">
                <a:sym typeface="Symbol"/>
              </a:rPr>
              <a:t>2</a:t>
            </a:r>
            <a:r>
              <a:rPr lang="en-US" dirty="0" smtClean="0">
                <a:sym typeface="Symbol"/>
              </a:rPr>
              <a:t>)</a:t>
            </a:r>
            <a:r>
              <a:rPr lang="en-US" dirty="0">
                <a:sym typeface="Symbol"/>
              </a:rPr>
              <a:t> ^  On(B, A, 2)</a:t>
            </a:r>
            <a:r>
              <a:rPr lang="en-US" dirty="0" smtClean="0">
                <a:sym typeface="Symbol"/>
              </a:rPr>
              <a:t> ^ </a:t>
            </a:r>
            <a:r>
              <a:rPr lang="en-US" dirty="0">
                <a:sym typeface="Symbol"/>
              </a:rPr>
              <a:t> </a:t>
            </a:r>
            <a:r>
              <a:rPr lang="en-US" dirty="0" smtClean="0">
                <a:sym typeface="Symbol"/>
              </a:rPr>
              <a:t>On(A, C, 2)</a:t>
            </a:r>
            <a:endParaRPr lang="en-US" dirty="0">
              <a:sym typeface="Symbol"/>
            </a:endParaRPr>
          </a:p>
        </p:txBody>
      </p:sp>
      <p:cxnSp>
        <p:nvCxnSpPr>
          <p:cNvPr id="6" name="Straight Arrow Connector 5"/>
          <p:cNvCxnSpPr/>
          <p:nvPr/>
        </p:nvCxnSpPr>
        <p:spPr>
          <a:xfrm>
            <a:off x="2392363" y="1735771"/>
            <a:ext cx="134143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33800" y="2478721"/>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26280" y="1986278"/>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17" name="TextBox 16"/>
          <p:cNvSpPr txBox="1"/>
          <p:nvPr/>
        </p:nvSpPr>
        <p:spPr>
          <a:xfrm>
            <a:off x="6278880" y="1963735"/>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18" name="TextBox 17"/>
          <p:cNvSpPr txBox="1"/>
          <p:nvPr/>
        </p:nvSpPr>
        <p:spPr>
          <a:xfrm>
            <a:off x="5379720" y="1963735"/>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236720" y="2624196"/>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(t=2)</a:t>
            </a:r>
            <a:endParaRPr lang="en-US" sz="3200" b="1" dirty="0">
              <a:latin typeface="Times New Roman" panose="02020603050405020304" pitchFamily="18" charset="0"/>
              <a:cs typeface="Times New Roman" panose="02020603050405020304" pitchFamily="18" charset="0"/>
            </a:endParaRPr>
          </a:p>
        </p:txBody>
      </p:sp>
      <p:grpSp>
        <p:nvGrpSpPr>
          <p:cNvPr id="20" name="Group 19"/>
          <p:cNvGrpSpPr/>
          <p:nvPr/>
        </p:nvGrpSpPr>
        <p:grpSpPr>
          <a:xfrm>
            <a:off x="342900" y="1515742"/>
            <a:ext cx="2971800" cy="1693229"/>
            <a:chOff x="3733800" y="3253421"/>
            <a:chExt cx="2971800" cy="1693229"/>
          </a:xfrm>
        </p:grpSpPr>
        <p:cxnSp>
          <p:nvCxnSpPr>
            <p:cNvPr id="22" name="Straight Connector 21"/>
            <p:cNvCxnSpPr/>
            <p:nvPr/>
          </p:nvCxnSpPr>
          <p:spPr>
            <a:xfrm>
              <a:off x="3733800" y="4216400"/>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526280" y="3723957"/>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27" name="TextBox 26"/>
            <p:cNvSpPr txBox="1"/>
            <p:nvPr/>
          </p:nvSpPr>
          <p:spPr>
            <a:xfrm>
              <a:off x="4526280" y="3253421"/>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28" name="TextBox 27"/>
            <p:cNvSpPr txBox="1"/>
            <p:nvPr/>
          </p:nvSpPr>
          <p:spPr>
            <a:xfrm>
              <a:off x="5379720" y="3701414"/>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4236720" y="4361875"/>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(t=1)</a:t>
              </a:r>
              <a:endParaRPr lang="en-US" sz="3200" b="1" dirty="0">
                <a:latin typeface="Times New Roman" panose="02020603050405020304" pitchFamily="18" charset="0"/>
                <a:cs typeface="Times New Roman" panose="02020603050405020304" pitchFamily="18" charset="0"/>
              </a:endParaRPr>
            </a:p>
          </p:txBody>
        </p:sp>
      </p:grpSp>
      <p:sp>
        <p:nvSpPr>
          <p:cNvPr id="30" name="TextBox 29"/>
          <p:cNvSpPr txBox="1"/>
          <p:nvPr/>
        </p:nvSpPr>
        <p:spPr>
          <a:xfrm>
            <a:off x="6934200" y="228600"/>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spTree>
    <p:extLst>
      <p:ext uri="{BB962C8B-B14F-4D97-AF65-F5344CB8AC3E}">
        <p14:creationId xmlns:p14="http://schemas.microsoft.com/office/powerpoint/2010/main" val="1631448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52400" y="3182238"/>
            <a:ext cx="8839200" cy="3523362"/>
          </a:xfrm>
        </p:spPr>
        <p:txBody>
          <a:bodyPr/>
          <a:lstStyle/>
          <a:p>
            <a:r>
              <a:rPr lang="en-US" b="1" dirty="0" smtClean="0">
                <a:sym typeface="Symbol"/>
              </a:rPr>
              <a:t>Previous State (t=2)</a:t>
            </a:r>
          </a:p>
          <a:p>
            <a:pPr lvl="1"/>
            <a:r>
              <a:rPr lang="en-US" dirty="0" smtClean="0">
                <a:sym typeface="Symbol"/>
              </a:rPr>
              <a:t>On(A</a:t>
            </a:r>
            <a:r>
              <a:rPr lang="en-US" dirty="0">
                <a:sym typeface="Symbol"/>
              </a:rPr>
              <a:t>, Floor, </a:t>
            </a:r>
            <a:r>
              <a:rPr lang="en-US" dirty="0" smtClean="0">
                <a:sym typeface="Symbol"/>
              </a:rPr>
              <a:t>2) </a:t>
            </a:r>
            <a:r>
              <a:rPr lang="en-US" dirty="0">
                <a:sym typeface="Symbol"/>
              </a:rPr>
              <a:t>^ </a:t>
            </a:r>
            <a:r>
              <a:rPr lang="en-US" dirty="0" smtClean="0">
                <a:sym typeface="Symbol"/>
              </a:rPr>
              <a:t>On(B, Floor, 2) ^ On(C, Floor, 2)^ </a:t>
            </a:r>
            <a:r>
              <a:rPr lang="en-US" dirty="0">
                <a:sym typeface="Symbol"/>
              </a:rPr>
              <a:t>(Clear(A, </a:t>
            </a:r>
            <a:r>
              <a:rPr lang="en-US" dirty="0" smtClean="0">
                <a:sym typeface="Symbol"/>
              </a:rPr>
              <a:t>2) ^ (Clear(B, 2) ^ </a:t>
            </a:r>
            <a:r>
              <a:rPr lang="en-US" dirty="0">
                <a:sym typeface="Symbol"/>
              </a:rPr>
              <a:t>(</a:t>
            </a:r>
            <a:r>
              <a:rPr lang="en-US" dirty="0" smtClean="0">
                <a:sym typeface="Symbol"/>
              </a:rPr>
              <a:t>Clear(C, 2)</a:t>
            </a:r>
            <a:r>
              <a:rPr lang="en-US" dirty="0">
                <a:sym typeface="Symbol"/>
              </a:rPr>
              <a:t> ^  On(B, A, 2) ^  On(A, C, 2</a:t>
            </a:r>
            <a:r>
              <a:rPr lang="en-US" dirty="0" smtClean="0">
                <a:sym typeface="Symbol"/>
              </a:rPr>
              <a:t>)</a:t>
            </a:r>
          </a:p>
          <a:p>
            <a:r>
              <a:rPr lang="en-US" b="1" dirty="0" smtClean="0">
                <a:sym typeface="Symbol"/>
              </a:rPr>
              <a:t>Action = Move(B, A, </a:t>
            </a:r>
            <a:r>
              <a:rPr lang="en-US" b="1" dirty="0">
                <a:sym typeface="Symbol"/>
              </a:rPr>
              <a:t>2</a:t>
            </a:r>
            <a:r>
              <a:rPr lang="en-US" b="1" dirty="0" smtClean="0">
                <a:sym typeface="Symbol"/>
              </a:rPr>
              <a:t>) </a:t>
            </a:r>
            <a:r>
              <a:rPr lang="en-US" dirty="0">
                <a:solidFill>
                  <a:srgbClr val="FF0000"/>
                </a:solidFill>
                <a:sym typeface="Symbol"/>
              </a:rPr>
              <a:t>[assume derived as part of some proof]</a:t>
            </a:r>
            <a:endParaRPr lang="en-US" b="1" dirty="0" smtClean="0">
              <a:solidFill>
                <a:srgbClr val="FF0000"/>
              </a:solidFill>
              <a:sym typeface="Symbol"/>
            </a:endParaRPr>
          </a:p>
          <a:p>
            <a:r>
              <a:rPr lang="en-US" b="1" dirty="0" smtClean="0">
                <a:sym typeface="Symbol"/>
              </a:rPr>
              <a:t>“Laws of Physics” after unification {x/B, y/Floor, z/A, t/2}</a:t>
            </a:r>
          </a:p>
          <a:p>
            <a:pPr lvl="1"/>
            <a:r>
              <a:rPr lang="en-US" dirty="0" smtClean="0">
                <a:sym typeface="Symbol"/>
              </a:rPr>
              <a:t>Clear(B, 2) </a:t>
            </a:r>
            <a:r>
              <a:rPr lang="en-US" dirty="0">
                <a:sym typeface="Symbol"/>
              </a:rPr>
              <a:t>^ </a:t>
            </a:r>
            <a:r>
              <a:rPr lang="en-US" dirty="0" smtClean="0">
                <a:sym typeface="Symbol"/>
              </a:rPr>
              <a:t>On(A, Floor, 2) ^ Clear(A, 2) </a:t>
            </a:r>
            <a:r>
              <a:rPr lang="en-US" dirty="0">
                <a:sym typeface="Symbol"/>
              </a:rPr>
              <a:t>^ </a:t>
            </a:r>
            <a:r>
              <a:rPr lang="en-US" dirty="0" smtClean="0">
                <a:sym typeface="Symbol"/>
              </a:rPr>
              <a:t>Block(A) </a:t>
            </a:r>
            <a:r>
              <a:rPr lang="en-US" dirty="0">
                <a:sym typeface="Symbol"/>
              </a:rPr>
              <a:t>^ </a:t>
            </a:r>
            <a:r>
              <a:rPr lang="en-US" dirty="0" smtClean="0">
                <a:sym typeface="Symbol"/>
              </a:rPr>
              <a:t>Move(B, A, 2)</a:t>
            </a:r>
            <a:endParaRPr lang="en-US" dirty="0">
              <a:sym typeface="Symbol"/>
            </a:endParaRPr>
          </a:p>
          <a:p>
            <a:pPr marL="457200" lvl="1" indent="0">
              <a:buNone/>
            </a:pPr>
            <a:r>
              <a:rPr lang="en-US" dirty="0">
                <a:sym typeface="Symbol"/>
              </a:rPr>
              <a:t>	 </a:t>
            </a:r>
            <a:r>
              <a:rPr lang="en-US" dirty="0" smtClean="0">
                <a:sym typeface="Symbol"/>
              </a:rPr>
              <a:t>On(B, A, 3) </a:t>
            </a:r>
            <a:r>
              <a:rPr lang="en-US" dirty="0">
                <a:sym typeface="Symbol"/>
              </a:rPr>
              <a:t>^  </a:t>
            </a:r>
            <a:r>
              <a:rPr lang="en-US" dirty="0" smtClean="0">
                <a:sym typeface="Symbol"/>
              </a:rPr>
              <a:t>On(B, Floor, 3) </a:t>
            </a:r>
            <a:r>
              <a:rPr lang="en-US" dirty="0">
                <a:sym typeface="Symbol"/>
              </a:rPr>
              <a:t>^ </a:t>
            </a:r>
            <a:r>
              <a:rPr lang="en-US" dirty="0" smtClean="0">
                <a:sym typeface="Symbol"/>
              </a:rPr>
              <a:t>Clear(B. 3)</a:t>
            </a:r>
            <a:endParaRPr lang="en-US" dirty="0">
              <a:sym typeface="Symbol"/>
            </a:endParaRPr>
          </a:p>
          <a:p>
            <a:pPr marL="457200" lvl="1" indent="0">
              <a:buNone/>
            </a:pPr>
            <a:r>
              <a:rPr lang="en-US" dirty="0">
                <a:sym typeface="Symbol"/>
              </a:rPr>
              <a:t>		^ Clear </a:t>
            </a:r>
            <a:r>
              <a:rPr lang="en-US" dirty="0" smtClean="0">
                <a:sym typeface="Symbol"/>
              </a:rPr>
              <a:t>(Floor, 3)^ </a:t>
            </a:r>
            <a:r>
              <a:rPr lang="en-US" dirty="0">
                <a:sym typeface="Symbol"/>
              </a:rPr>
              <a:t> </a:t>
            </a:r>
            <a:r>
              <a:rPr lang="en-US" dirty="0" smtClean="0">
                <a:sym typeface="Symbol"/>
              </a:rPr>
              <a:t>Clear(A, 3)</a:t>
            </a:r>
          </a:p>
          <a:p>
            <a:pPr marL="457200" lvl="1" indent="0">
              <a:buNone/>
            </a:pPr>
            <a:r>
              <a:rPr lang="en-US" b="1" dirty="0" smtClean="0">
                <a:sym typeface="Symbol"/>
              </a:rPr>
              <a:t>Resulting State (t=3)</a:t>
            </a:r>
          </a:p>
          <a:p>
            <a:pPr lvl="1"/>
            <a:r>
              <a:rPr lang="en-US" dirty="0" smtClean="0">
                <a:sym typeface="Symbol"/>
              </a:rPr>
              <a:t>On(A, Floor, 3) </a:t>
            </a:r>
            <a:r>
              <a:rPr lang="en-US" dirty="0">
                <a:sym typeface="Symbol"/>
              </a:rPr>
              <a:t>^ </a:t>
            </a:r>
            <a:r>
              <a:rPr lang="en-US" dirty="0" smtClean="0">
                <a:sym typeface="Symbol"/>
              </a:rPr>
              <a:t>On(B, A, </a:t>
            </a:r>
            <a:r>
              <a:rPr lang="en-US" dirty="0">
                <a:sym typeface="Symbol"/>
              </a:rPr>
              <a:t>3</a:t>
            </a:r>
            <a:r>
              <a:rPr lang="en-US" dirty="0" smtClean="0">
                <a:sym typeface="Symbol"/>
              </a:rPr>
              <a:t>) </a:t>
            </a:r>
            <a:r>
              <a:rPr lang="en-US" dirty="0">
                <a:sym typeface="Symbol"/>
              </a:rPr>
              <a:t>^ On(C, Floor, 3</a:t>
            </a:r>
            <a:r>
              <a:rPr lang="en-US" dirty="0" smtClean="0">
                <a:sym typeface="Symbol"/>
              </a:rPr>
              <a:t>) </a:t>
            </a:r>
            <a:r>
              <a:rPr lang="en-US" dirty="0">
                <a:sym typeface="Symbol"/>
              </a:rPr>
              <a:t>^ </a:t>
            </a:r>
            <a:r>
              <a:rPr lang="en-US" dirty="0" smtClean="0">
                <a:sym typeface="Symbol"/>
              </a:rPr>
              <a:t>(Clear(A, 3)</a:t>
            </a:r>
          </a:p>
          <a:p>
            <a:pPr marL="457200" lvl="1" indent="0">
              <a:buNone/>
            </a:pPr>
            <a:r>
              <a:rPr lang="en-US" dirty="0" smtClean="0">
                <a:sym typeface="Symbol"/>
              </a:rPr>
              <a:t>	^ </a:t>
            </a:r>
            <a:r>
              <a:rPr lang="en-US" dirty="0">
                <a:sym typeface="Symbol"/>
              </a:rPr>
              <a:t>(</a:t>
            </a:r>
            <a:r>
              <a:rPr lang="en-US" dirty="0" smtClean="0">
                <a:sym typeface="Symbol"/>
              </a:rPr>
              <a:t>Clear(B, 3) </a:t>
            </a:r>
            <a:r>
              <a:rPr lang="en-US" dirty="0">
                <a:sym typeface="Symbol"/>
              </a:rPr>
              <a:t>^ (</a:t>
            </a:r>
            <a:r>
              <a:rPr lang="en-US" dirty="0" smtClean="0">
                <a:sym typeface="Symbol"/>
              </a:rPr>
              <a:t>Clear(C, 3) </a:t>
            </a:r>
            <a:endParaRPr lang="en-US" dirty="0">
              <a:sym typeface="Symbol"/>
            </a:endParaRPr>
          </a:p>
        </p:txBody>
      </p:sp>
      <p:cxnSp>
        <p:nvCxnSpPr>
          <p:cNvPr id="6" name="Straight Arrow Connector 5"/>
          <p:cNvCxnSpPr/>
          <p:nvPr/>
        </p:nvCxnSpPr>
        <p:spPr>
          <a:xfrm>
            <a:off x="3230563" y="1735771"/>
            <a:ext cx="134143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4282440" y="1280293"/>
            <a:ext cx="2971800" cy="1719422"/>
            <a:chOff x="3733800" y="1489549"/>
            <a:chExt cx="2971800" cy="1719422"/>
          </a:xfrm>
        </p:grpSpPr>
        <p:cxnSp>
          <p:nvCxnSpPr>
            <p:cNvPr id="15" name="Straight Connector 14"/>
            <p:cNvCxnSpPr/>
            <p:nvPr/>
          </p:nvCxnSpPr>
          <p:spPr>
            <a:xfrm>
              <a:off x="3733800" y="2478721"/>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19700" y="1985939"/>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17" name="TextBox 16"/>
            <p:cNvSpPr txBox="1"/>
            <p:nvPr/>
          </p:nvSpPr>
          <p:spPr>
            <a:xfrm>
              <a:off x="4236720" y="1981992"/>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18" name="TextBox 17"/>
            <p:cNvSpPr txBox="1"/>
            <p:nvPr/>
          </p:nvSpPr>
          <p:spPr>
            <a:xfrm>
              <a:off x="4236720" y="1489549"/>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236720" y="2624196"/>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(t=3)</a:t>
              </a:r>
              <a:endParaRPr lang="en-US" sz="3200" b="1" dirty="0">
                <a:latin typeface="Times New Roman" panose="02020603050405020304" pitchFamily="18" charset="0"/>
                <a:cs typeface="Times New Roman" panose="02020603050405020304" pitchFamily="18" charset="0"/>
              </a:endParaRPr>
            </a:p>
          </p:txBody>
        </p:sp>
      </p:grpSp>
      <p:grpSp>
        <p:nvGrpSpPr>
          <p:cNvPr id="32" name="Group 31"/>
          <p:cNvGrpSpPr/>
          <p:nvPr/>
        </p:nvGrpSpPr>
        <p:grpSpPr>
          <a:xfrm>
            <a:off x="11113" y="1766209"/>
            <a:ext cx="3093720" cy="1245236"/>
            <a:chOff x="3733800" y="1963735"/>
            <a:chExt cx="3093720" cy="1245236"/>
          </a:xfrm>
        </p:grpSpPr>
        <p:cxnSp>
          <p:nvCxnSpPr>
            <p:cNvPr id="33" name="Straight Connector 32"/>
            <p:cNvCxnSpPr/>
            <p:nvPr/>
          </p:nvCxnSpPr>
          <p:spPr>
            <a:xfrm>
              <a:off x="3733800" y="2478721"/>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526280" y="1986278"/>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35" name="TextBox 34"/>
            <p:cNvSpPr txBox="1"/>
            <p:nvPr/>
          </p:nvSpPr>
          <p:spPr>
            <a:xfrm>
              <a:off x="6278880" y="1963735"/>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36" name="TextBox 35"/>
            <p:cNvSpPr txBox="1"/>
            <p:nvPr/>
          </p:nvSpPr>
          <p:spPr>
            <a:xfrm>
              <a:off x="5379720" y="1963735"/>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4236720" y="2624196"/>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(t=2)</a:t>
              </a:r>
              <a:endParaRPr lang="en-US" sz="3200" b="1" dirty="0">
                <a:latin typeface="Times New Roman" panose="02020603050405020304" pitchFamily="18" charset="0"/>
                <a:cs typeface="Times New Roman" panose="02020603050405020304" pitchFamily="18" charset="0"/>
              </a:endParaRPr>
            </a:p>
          </p:txBody>
        </p:sp>
      </p:grpSp>
      <p:sp>
        <p:nvSpPr>
          <p:cNvPr id="38" name="TextBox 37"/>
          <p:cNvSpPr txBox="1"/>
          <p:nvPr/>
        </p:nvSpPr>
        <p:spPr>
          <a:xfrm>
            <a:off x="6934200" y="228600"/>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spTree>
    <p:extLst>
      <p:ext uri="{BB962C8B-B14F-4D97-AF65-F5344CB8AC3E}">
        <p14:creationId xmlns:p14="http://schemas.microsoft.com/office/powerpoint/2010/main" val="2179026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solidFill>
                  <a:schemeClr val="tx1"/>
                </a:solidFill>
              </a:rPr>
              <a:t>You will be expected to know</a:t>
            </a:r>
          </a:p>
        </p:txBody>
      </p:sp>
      <p:sp>
        <p:nvSpPr>
          <p:cNvPr id="5123" name="Content Placeholder 2"/>
          <p:cNvSpPr>
            <a:spLocks noGrp="1"/>
          </p:cNvSpPr>
          <p:nvPr>
            <p:ph idx="1"/>
          </p:nvPr>
        </p:nvSpPr>
        <p:spPr>
          <a:xfrm>
            <a:off x="381000" y="1143000"/>
            <a:ext cx="8229600" cy="5181600"/>
          </a:xfrm>
        </p:spPr>
        <p:txBody>
          <a:bodyPr/>
          <a:lstStyle/>
          <a:p>
            <a:r>
              <a:rPr lang="en-US" altLang="en-US" dirty="0" smtClean="0"/>
              <a:t>Semantics, Worlds, and Interpretations</a:t>
            </a:r>
          </a:p>
          <a:p>
            <a:r>
              <a:rPr lang="en-US" altLang="en-US" dirty="0" smtClean="0"/>
              <a:t>Nested quantifiers</a:t>
            </a:r>
          </a:p>
          <a:p>
            <a:pPr lvl="1"/>
            <a:r>
              <a:rPr lang="en-US" altLang="en-US" dirty="0" smtClean="0"/>
              <a:t>Difference between “</a:t>
            </a:r>
            <a:r>
              <a:rPr lang="en-US" altLang="en-US" dirty="0" smtClean="0">
                <a:sym typeface="Symbol" pitchFamily="18" charset="2"/>
              </a:rPr>
              <a:t> x  y P(x, y)” and </a:t>
            </a:r>
            <a:r>
              <a:rPr lang="en-US" altLang="en-US" dirty="0" smtClean="0"/>
              <a:t>“</a:t>
            </a:r>
            <a:r>
              <a:rPr lang="en-US" altLang="en-US" dirty="0" smtClean="0">
                <a:sym typeface="Symbol" pitchFamily="18" charset="2"/>
              </a:rPr>
              <a:t> x  y P(x, y)” </a:t>
            </a:r>
          </a:p>
          <a:p>
            <a:pPr lvl="1"/>
            <a:r>
              <a:rPr lang="en-US" altLang="en-US" dirty="0" smtClean="0">
                <a:sym typeface="Symbol" pitchFamily="18" charset="2"/>
              </a:rPr>
              <a:t> x {  y Person(x)  Likes(x, y) }</a:t>
            </a:r>
          </a:p>
          <a:p>
            <a:pPr lvl="2"/>
            <a:r>
              <a:rPr lang="en-US" altLang="en-US" dirty="0" smtClean="0">
                <a:sym typeface="Symbol" pitchFamily="18" charset="2"/>
              </a:rPr>
              <a:t> = Every person (every person x) likes something (likes some y).</a:t>
            </a:r>
          </a:p>
          <a:p>
            <a:pPr lvl="2"/>
            <a:r>
              <a:rPr lang="en-US" altLang="en-US" dirty="0" smtClean="0">
                <a:sym typeface="Symbol" pitchFamily="18" charset="2"/>
              </a:rPr>
              <a:t>Can be a different y for each x (think about variable scope!)</a:t>
            </a:r>
          </a:p>
          <a:p>
            <a:pPr lvl="1"/>
            <a:r>
              <a:rPr lang="en-US" altLang="en-US" dirty="0" smtClean="0">
                <a:sym typeface="Symbol" pitchFamily="18" charset="2"/>
              </a:rPr>
              <a:t> x {  y Person(x) </a:t>
            </a:r>
            <a:r>
              <a:rPr lang="en-US" altLang="en-US" dirty="0" smtClean="0">
                <a:latin typeface="Arial" charset="0"/>
                <a:sym typeface="Symbol" pitchFamily="18" charset="2"/>
              </a:rPr>
              <a:t> </a:t>
            </a:r>
            <a:r>
              <a:rPr lang="en-US" altLang="en-US" dirty="0" smtClean="0">
                <a:sym typeface="Symbol" pitchFamily="18" charset="2"/>
              </a:rPr>
              <a:t>Likes(x, y) }</a:t>
            </a:r>
          </a:p>
          <a:p>
            <a:pPr lvl="2"/>
            <a:r>
              <a:rPr lang="en-US" altLang="en-US" dirty="0" smtClean="0">
                <a:sym typeface="Symbol" pitchFamily="18" charset="2"/>
              </a:rPr>
              <a:t> = There is some person (some x) that likes everything (every y).</a:t>
            </a:r>
          </a:p>
          <a:p>
            <a:pPr lvl="2"/>
            <a:r>
              <a:rPr lang="en-US" altLang="en-US" dirty="0" smtClean="0">
                <a:sym typeface="Symbol" pitchFamily="18" charset="2"/>
              </a:rPr>
              <a:t>Must be the same x for every y (think about variable scope!)</a:t>
            </a:r>
          </a:p>
          <a:p>
            <a:r>
              <a:rPr lang="en-US" altLang="en-US" dirty="0" smtClean="0">
                <a:sym typeface="Symbol" pitchFamily="18" charset="2"/>
              </a:rPr>
              <a:t>Translate simple English sentences to FOPC and back</a:t>
            </a:r>
          </a:p>
          <a:p>
            <a:pPr lvl="1"/>
            <a:r>
              <a:rPr lang="en-US" altLang="en-US" dirty="0" smtClean="0">
                <a:sym typeface="Symbol" pitchFamily="18" charset="2"/>
              </a:rPr>
              <a:t> x  y Likes(x, y) = “Every person has some person that they like.”</a:t>
            </a:r>
          </a:p>
          <a:p>
            <a:pPr lvl="1"/>
            <a:r>
              <a:rPr lang="en-US" altLang="en-US" dirty="0" smtClean="0">
                <a:sym typeface="Symbol" pitchFamily="18" charset="2"/>
              </a:rPr>
              <a:t> x  y Likes(x, y) = “There is some person who likes every person.”</a:t>
            </a:r>
          </a:p>
          <a:p>
            <a:pPr lvl="1"/>
            <a:r>
              <a:rPr lang="en-US" altLang="en-US" dirty="0" smtClean="0">
                <a:sym typeface="Symbol" pitchFamily="18" charset="2"/>
              </a:rPr>
              <a:t>Technically, there should be Person(x) &amp; Person(y) predicates above</a:t>
            </a:r>
          </a:p>
          <a:p>
            <a:r>
              <a:rPr lang="en-US" altLang="en-US" dirty="0" smtClean="0">
                <a:sym typeface="Symbol" pitchFamily="18" charset="2"/>
              </a:rPr>
              <a:t>Unification: </a:t>
            </a:r>
            <a:r>
              <a:rPr lang="en-US" altLang="en-US" dirty="0" smtClean="0"/>
              <a:t>Given two FOL terms containing variables</a:t>
            </a:r>
          </a:p>
          <a:p>
            <a:pPr lvl="1"/>
            <a:r>
              <a:rPr lang="en-US" altLang="en-US" dirty="0" smtClean="0"/>
              <a:t>Find the most general unifier if one exists.</a:t>
            </a:r>
          </a:p>
          <a:p>
            <a:pPr lvl="1"/>
            <a:r>
              <a:rPr lang="en-US" altLang="en-US" dirty="0" smtClean="0"/>
              <a:t>Else, explain why no unification is possible.</a:t>
            </a:r>
          </a:p>
          <a:p>
            <a:pPr lvl="1"/>
            <a:r>
              <a:rPr lang="en-US" altLang="en-US" dirty="0" smtClean="0"/>
              <a:t>See Section 9.2 and Figure 9.1 in your textbook.</a:t>
            </a:r>
          </a:p>
          <a:p>
            <a:endParaRPr lang="en-US" altLang="en-US" dirty="0" smtClean="0">
              <a:sym typeface="Symbol" pitchFamily="18" charset="2"/>
            </a:endParaRPr>
          </a:p>
          <a:p>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  “Blocks World” (abbreviated)</a:t>
            </a:r>
            <a:endParaRPr lang="en-US" dirty="0">
              <a:solidFill>
                <a:schemeClr val="tx1"/>
              </a:solidFill>
            </a:endParaRPr>
          </a:p>
        </p:txBody>
      </p:sp>
      <p:sp>
        <p:nvSpPr>
          <p:cNvPr id="3" name="Content Placeholder 2"/>
          <p:cNvSpPr>
            <a:spLocks noGrp="1"/>
          </p:cNvSpPr>
          <p:nvPr>
            <p:ph idx="1"/>
          </p:nvPr>
        </p:nvSpPr>
        <p:spPr>
          <a:xfrm>
            <a:off x="152400" y="3182238"/>
            <a:ext cx="8839200" cy="3523362"/>
          </a:xfrm>
        </p:spPr>
        <p:txBody>
          <a:bodyPr/>
          <a:lstStyle/>
          <a:p>
            <a:r>
              <a:rPr lang="en-US" b="1" dirty="0" smtClean="0">
                <a:sym typeface="Symbol"/>
              </a:rPr>
              <a:t>Previous State (t=3)</a:t>
            </a:r>
          </a:p>
          <a:p>
            <a:pPr lvl="1"/>
            <a:r>
              <a:rPr lang="en-US" dirty="0">
                <a:sym typeface="Symbol"/>
              </a:rPr>
              <a:t>On(A, Floor, 3) ^ On(B, A, 3) ^ On(C, Floor, 3) ^ (Clear(A, 3)</a:t>
            </a:r>
          </a:p>
          <a:p>
            <a:pPr marL="457200" lvl="1" indent="0">
              <a:buNone/>
            </a:pPr>
            <a:r>
              <a:rPr lang="en-US" dirty="0">
                <a:sym typeface="Symbol"/>
              </a:rPr>
              <a:t>	^ (Clear(B, 3) ^ (Clear(C, 3) </a:t>
            </a:r>
          </a:p>
          <a:p>
            <a:r>
              <a:rPr lang="en-US" b="1" dirty="0" smtClean="0">
                <a:sym typeface="Symbol"/>
              </a:rPr>
              <a:t>Action = Move(C, </a:t>
            </a:r>
            <a:r>
              <a:rPr lang="en-US" b="1" dirty="0">
                <a:sym typeface="Symbol"/>
              </a:rPr>
              <a:t>B</a:t>
            </a:r>
            <a:r>
              <a:rPr lang="en-US" b="1" dirty="0" smtClean="0">
                <a:sym typeface="Symbol"/>
              </a:rPr>
              <a:t>, 3</a:t>
            </a:r>
            <a:r>
              <a:rPr lang="en-US" b="1" smtClean="0">
                <a:sym typeface="Symbol"/>
              </a:rPr>
              <a:t>) </a:t>
            </a:r>
            <a:r>
              <a:rPr lang="en-US">
                <a:solidFill>
                  <a:srgbClr val="FF0000"/>
                </a:solidFill>
                <a:sym typeface="Symbol"/>
              </a:rPr>
              <a:t>[assume derived as part of some proof]</a:t>
            </a:r>
            <a:endParaRPr lang="en-US" b="1" dirty="0" smtClean="0">
              <a:solidFill>
                <a:srgbClr val="FF0000"/>
              </a:solidFill>
              <a:sym typeface="Symbol"/>
            </a:endParaRPr>
          </a:p>
          <a:p>
            <a:r>
              <a:rPr lang="en-US" b="1" dirty="0" smtClean="0">
                <a:sym typeface="Symbol"/>
              </a:rPr>
              <a:t>“Laws of Physics” after unification {x/C, y/Floor, z/B, t/3}</a:t>
            </a:r>
          </a:p>
          <a:p>
            <a:pPr lvl="1"/>
            <a:r>
              <a:rPr lang="en-US" dirty="0" smtClean="0">
                <a:sym typeface="Symbol"/>
              </a:rPr>
              <a:t>Clear(C, 3) </a:t>
            </a:r>
            <a:r>
              <a:rPr lang="en-US" dirty="0">
                <a:sym typeface="Symbol"/>
              </a:rPr>
              <a:t>^ </a:t>
            </a:r>
            <a:r>
              <a:rPr lang="en-US" dirty="0" smtClean="0">
                <a:sym typeface="Symbol"/>
              </a:rPr>
              <a:t>On(C, Floor, 3) ^ Clear(B, </a:t>
            </a:r>
            <a:r>
              <a:rPr lang="en-US" dirty="0">
                <a:sym typeface="Symbol"/>
              </a:rPr>
              <a:t>3</a:t>
            </a:r>
            <a:r>
              <a:rPr lang="en-US" dirty="0" smtClean="0">
                <a:sym typeface="Symbol"/>
              </a:rPr>
              <a:t>) </a:t>
            </a:r>
            <a:r>
              <a:rPr lang="en-US" dirty="0">
                <a:sym typeface="Symbol"/>
              </a:rPr>
              <a:t>^ </a:t>
            </a:r>
            <a:r>
              <a:rPr lang="en-US" dirty="0" smtClean="0">
                <a:sym typeface="Symbol"/>
              </a:rPr>
              <a:t>Block(B) </a:t>
            </a:r>
            <a:r>
              <a:rPr lang="en-US" dirty="0">
                <a:sym typeface="Symbol"/>
              </a:rPr>
              <a:t>^ </a:t>
            </a:r>
            <a:r>
              <a:rPr lang="en-US" dirty="0" smtClean="0">
                <a:sym typeface="Symbol"/>
              </a:rPr>
              <a:t>Move(C, </a:t>
            </a:r>
            <a:r>
              <a:rPr lang="en-US" dirty="0">
                <a:sym typeface="Symbol"/>
              </a:rPr>
              <a:t>B</a:t>
            </a:r>
            <a:r>
              <a:rPr lang="en-US" dirty="0" smtClean="0">
                <a:sym typeface="Symbol"/>
              </a:rPr>
              <a:t>, </a:t>
            </a:r>
            <a:r>
              <a:rPr lang="en-US" dirty="0">
                <a:sym typeface="Symbol"/>
              </a:rPr>
              <a:t>3</a:t>
            </a:r>
            <a:r>
              <a:rPr lang="en-US" dirty="0" smtClean="0">
                <a:sym typeface="Symbol"/>
              </a:rPr>
              <a:t>)</a:t>
            </a:r>
            <a:endParaRPr lang="en-US" dirty="0">
              <a:sym typeface="Symbol"/>
            </a:endParaRPr>
          </a:p>
          <a:p>
            <a:pPr marL="457200" lvl="1" indent="0">
              <a:buNone/>
            </a:pPr>
            <a:r>
              <a:rPr lang="en-US" dirty="0">
                <a:sym typeface="Symbol"/>
              </a:rPr>
              <a:t>	 </a:t>
            </a:r>
            <a:r>
              <a:rPr lang="en-US" dirty="0" smtClean="0">
                <a:sym typeface="Symbol"/>
              </a:rPr>
              <a:t>On(C, </a:t>
            </a:r>
            <a:r>
              <a:rPr lang="en-US" dirty="0">
                <a:sym typeface="Symbol"/>
              </a:rPr>
              <a:t>B</a:t>
            </a:r>
            <a:r>
              <a:rPr lang="en-US" dirty="0" smtClean="0">
                <a:sym typeface="Symbol"/>
              </a:rPr>
              <a:t>, </a:t>
            </a:r>
            <a:r>
              <a:rPr lang="en-US" dirty="0">
                <a:sym typeface="Symbol"/>
              </a:rPr>
              <a:t>4</a:t>
            </a:r>
            <a:r>
              <a:rPr lang="en-US" dirty="0" smtClean="0">
                <a:sym typeface="Symbol"/>
              </a:rPr>
              <a:t>) </a:t>
            </a:r>
            <a:r>
              <a:rPr lang="en-US" dirty="0">
                <a:sym typeface="Symbol"/>
              </a:rPr>
              <a:t>^  </a:t>
            </a:r>
            <a:r>
              <a:rPr lang="en-US" dirty="0" smtClean="0">
                <a:sym typeface="Symbol"/>
              </a:rPr>
              <a:t>On(C, Floor, 4) </a:t>
            </a:r>
            <a:r>
              <a:rPr lang="en-US" dirty="0">
                <a:sym typeface="Symbol"/>
              </a:rPr>
              <a:t>^ </a:t>
            </a:r>
            <a:r>
              <a:rPr lang="en-US" dirty="0" smtClean="0">
                <a:sym typeface="Symbol"/>
              </a:rPr>
              <a:t>Clear(C. 4)</a:t>
            </a:r>
            <a:endParaRPr lang="en-US" dirty="0">
              <a:sym typeface="Symbol"/>
            </a:endParaRPr>
          </a:p>
          <a:p>
            <a:pPr marL="457200" lvl="1" indent="0">
              <a:buNone/>
            </a:pPr>
            <a:r>
              <a:rPr lang="en-US" dirty="0">
                <a:sym typeface="Symbol"/>
              </a:rPr>
              <a:t>		^ Clear </a:t>
            </a:r>
            <a:r>
              <a:rPr lang="en-US" dirty="0" smtClean="0">
                <a:sym typeface="Symbol"/>
              </a:rPr>
              <a:t>(Floor, 4)^ </a:t>
            </a:r>
            <a:r>
              <a:rPr lang="en-US" dirty="0">
                <a:sym typeface="Symbol"/>
              </a:rPr>
              <a:t> </a:t>
            </a:r>
            <a:r>
              <a:rPr lang="en-US" dirty="0" smtClean="0">
                <a:sym typeface="Symbol"/>
              </a:rPr>
              <a:t>Clear(B, </a:t>
            </a:r>
            <a:r>
              <a:rPr lang="en-US" dirty="0">
                <a:sym typeface="Symbol"/>
              </a:rPr>
              <a:t>4</a:t>
            </a:r>
            <a:r>
              <a:rPr lang="en-US" dirty="0" smtClean="0">
                <a:sym typeface="Symbol"/>
              </a:rPr>
              <a:t>)</a:t>
            </a:r>
          </a:p>
          <a:p>
            <a:pPr marL="457200" lvl="1" indent="0">
              <a:buNone/>
            </a:pPr>
            <a:r>
              <a:rPr lang="en-US" b="1" dirty="0" smtClean="0">
                <a:sym typeface="Symbol"/>
              </a:rPr>
              <a:t>Resulting State (t=4)</a:t>
            </a:r>
          </a:p>
          <a:p>
            <a:pPr lvl="1"/>
            <a:r>
              <a:rPr lang="en-US" dirty="0" smtClean="0">
                <a:sym typeface="Symbol"/>
              </a:rPr>
              <a:t>On(A, Floor, 4) </a:t>
            </a:r>
            <a:r>
              <a:rPr lang="en-US" dirty="0">
                <a:sym typeface="Symbol"/>
              </a:rPr>
              <a:t>^ </a:t>
            </a:r>
            <a:r>
              <a:rPr lang="en-US" dirty="0" smtClean="0">
                <a:sym typeface="Symbol"/>
              </a:rPr>
              <a:t>On(B, A, 4) </a:t>
            </a:r>
            <a:r>
              <a:rPr lang="en-US" dirty="0">
                <a:sym typeface="Symbol"/>
              </a:rPr>
              <a:t>^ On(C, B</a:t>
            </a:r>
            <a:r>
              <a:rPr lang="en-US" dirty="0" smtClean="0">
                <a:sym typeface="Symbol"/>
              </a:rPr>
              <a:t>, 4) </a:t>
            </a:r>
            <a:r>
              <a:rPr lang="en-US" dirty="0">
                <a:sym typeface="Symbol"/>
              </a:rPr>
              <a:t>^ </a:t>
            </a:r>
            <a:r>
              <a:rPr lang="en-US" dirty="0" smtClean="0">
                <a:sym typeface="Symbol"/>
              </a:rPr>
              <a:t>(Clear(A, 4)</a:t>
            </a:r>
          </a:p>
          <a:p>
            <a:pPr marL="457200" lvl="1" indent="0">
              <a:buNone/>
            </a:pPr>
            <a:r>
              <a:rPr lang="en-US" dirty="0" smtClean="0">
                <a:sym typeface="Symbol"/>
              </a:rPr>
              <a:t>	^ </a:t>
            </a:r>
            <a:r>
              <a:rPr lang="en-US" dirty="0">
                <a:sym typeface="Symbol"/>
              </a:rPr>
              <a:t></a:t>
            </a:r>
            <a:r>
              <a:rPr lang="en-US" dirty="0" smtClean="0">
                <a:sym typeface="Symbol"/>
              </a:rPr>
              <a:t>(Clear(B, 4) </a:t>
            </a:r>
            <a:r>
              <a:rPr lang="en-US" dirty="0">
                <a:sym typeface="Symbol"/>
              </a:rPr>
              <a:t>^ (</a:t>
            </a:r>
            <a:r>
              <a:rPr lang="en-US" dirty="0" smtClean="0">
                <a:sym typeface="Symbol"/>
              </a:rPr>
              <a:t>Clear(C, 4) </a:t>
            </a:r>
            <a:r>
              <a:rPr lang="en-US" dirty="0">
                <a:sym typeface="Symbol"/>
              </a:rPr>
              <a:t>^ (</a:t>
            </a:r>
            <a:r>
              <a:rPr lang="en-US" dirty="0" smtClean="0">
                <a:sym typeface="Symbol"/>
              </a:rPr>
              <a:t>Clear(Floor, </a:t>
            </a:r>
            <a:r>
              <a:rPr lang="en-US" dirty="0">
                <a:sym typeface="Symbol"/>
              </a:rPr>
              <a:t>4) </a:t>
            </a:r>
          </a:p>
        </p:txBody>
      </p:sp>
      <p:cxnSp>
        <p:nvCxnSpPr>
          <p:cNvPr id="6" name="Straight Arrow Connector 5"/>
          <p:cNvCxnSpPr/>
          <p:nvPr/>
        </p:nvCxnSpPr>
        <p:spPr>
          <a:xfrm>
            <a:off x="3230563" y="1735771"/>
            <a:ext cx="134143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82440" y="2624389"/>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85360" y="1154455"/>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17" name="TextBox 16"/>
          <p:cNvSpPr txBox="1"/>
          <p:nvPr/>
        </p:nvSpPr>
        <p:spPr>
          <a:xfrm>
            <a:off x="4785360" y="2127660"/>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18" name="TextBox 17"/>
          <p:cNvSpPr txBox="1"/>
          <p:nvPr/>
        </p:nvSpPr>
        <p:spPr>
          <a:xfrm>
            <a:off x="4785360" y="1635217"/>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785360" y="2769864"/>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(t=4)</a:t>
            </a:r>
            <a:endParaRPr lang="en-US" sz="3200" b="1"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6934200" y="228600"/>
            <a:ext cx="2057400" cy="2031325"/>
          </a:xfrm>
          <a:prstGeom prst="rect">
            <a:avLst/>
          </a:prstGeom>
          <a:noFill/>
          <a:ln>
            <a:solidFill>
              <a:srgbClr val="FF0000"/>
            </a:solidFill>
          </a:ln>
        </p:spPr>
        <p:txBody>
          <a:bodyPr wrap="square" rtlCol="0">
            <a:spAutoFit/>
          </a:bodyPr>
          <a:lstStyle/>
          <a:p>
            <a:r>
              <a:rPr lang="en-US" dirty="0" smtClean="0">
                <a:solidFill>
                  <a:srgbClr val="FF0000"/>
                </a:solidFill>
              </a:rPr>
              <a:t>This example is abbreviated for the reasons mentioned above. It is only a cartoon sketch, in order to motivate intuition.</a:t>
            </a:r>
            <a:endParaRPr lang="en-US" dirty="0" smtClean="0">
              <a:solidFill>
                <a:srgbClr val="FF0000"/>
              </a:solidFill>
              <a:sym typeface="Symbol"/>
            </a:endParaRPr>
          </a:p>
        </p:txBody>
      </p:sp>
      <p:grpSp>
        <p:nvGrpSpPr>
          <p:cNvPr id="20" name="Group 19"/>
          <p:cNvGrpSpPr/>
          <p:nvPr/>
        </p:nvGrpSpPr>
        <p:grpSpPr>
          <a:xfrm>
            <a:off x="381000" y="1244262"/>
            <a:ext cx="2971800" cy="1719422"/>
            <a:chOff x="3733800" y="1489549"/>
            <a:chExt cx="2971800" cy="1719422"/>
          </a:xfrm>
        </p:grpSpPr>
        <p:cxnSp>
          <p:nvCxnSpPr>
            <p:cNvPr id="21" name="Straight Connector 20"/>
            <p:cNvCxnSpPr/>
            <p:nvPr/>
          </p:nvCxnSpPr>
          <p:spPr>
            <a:xfrm>
              <a:off x="3733800" y="2478721"/>
              <a:ext cx="297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219700" y="1985939"/>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C</a:t>
              </a:r>
            </a:p>
          </p:txBody>
        </p:sp>
        <p:sp>
          <p:nvSpPr>
            <p:cNvPr id="23" name="TextBox 22"/>
            <p:cNvSpPr txBox="1"/>
            <p:nvPr/>
          </p:nvSpPr>
          <p:spPr>
            <a:xfrm>
              <a:off x="4236720" y="1981992"/>
              <a:ext cx="548640" cy="492443"/>
            </a:xfrm>
            <a:prstGeom prst="rect">
              <a:avLst/>
            </a:prstGeom>
            <a:noFill/>
            <a:ln w="38100">
              <a:solidFill>
                <a:schemeClr val="tx1"/>
              </a:solidFill>
            </a:ln>
          </p:spPr>
          <p:txBody>
            <a:bodyPr wrap="square" lIns="0" tIns="0" rIns="0" bIns="0" rtlCol="0">
              <a:spAutoFit/>
            </a:bodyPr>
            <a:lstStyle/>
            <a:p>
              <a:pPr algn="ctr"/>
              <a:r>
                <a:rPr lang="en-US" sz="3200" b="1" dirty="0">
                  <a:latin typeface="Times New Roman" panose="02020603050405020304" pitchFamily="18" charset="0"/>
                  <a:cs typeface="Times New Roman" panose="02020603050405020304" pitchFamily="18" charset="0"/>
                </a:rPr>
                <a:t>A</a:t>
              </a:r>
            </a:p>
          </p:txBody>
        </p:sp>
        <p:sp>
          <p:nvSpPr>
            <p:cNvPr id="24" name="TextBox 23"/>
            <p:cNvSpPr txBox="1"/>
            <p:nvPr/>
          </p:nvSpPr>
          <p:spPr>
            <a:xfrm>
              <a:off x="4236720" y="1489549"/>
              <a:ext cx="548640" cy="492443"/>
            </a:xfrm>
            <a:prstGeom prst="rect">
              <a:avLst/>
            </a:prstGeom>
            <a:noFill/>
            <a:ln w="38100">
              <a:solidFill>
                <a:schemeClr val="tx1"/>
              </a:solidFill>
            </a:ln>
          </p:spPr>
          <p:txBody>
            <a:bodyPr wrap="square" lIns="0" tIns="0" rIns="0" bIns="0" rtlCol="0">
              <a:spAutoFit/>
            </a:bodyPr>
            <a:lstStyle/>
            <a:p>
              <a:pPr algn="ctr"/>
              <a:r>
                <a:rPr lang="en-US" sz="3200" b="1" dirty="0" smtClean="0">
                  <a:latin typeface="Times New Roman" panose="02020603050405020304" pitchFamily="18" charset="0"/>
                  <a:cs typeface="Times New Roman" panose="02020603050405020304" pitchFamily="18" charset="0"/>
                </a:rPr>
                <a:t>B</a:t>
              </a:r>
              <a:endParaRPr lang="en-US" sz="3200" b="1"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4236720" y="2624196"/>
              <a:ext cx="231648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Floor (t=3)</a:t>
              </a:r>
              <a:endParaRPr lang="en-US" sz="3200"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35285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altLang="en-US" sz="2400" dirty="0" smtClean="0">
                <a:ea typeface="ＭＳ Ｐゴシック" pitchFamily="34" charset="-128"/>
              </a:rPr>
              <a:t>Semantics: Worlds</a:t>
            </a:r>
          </a:p>
        </p:txBody>
      </p:sp>
      <p:sp>
        <p:nvSpPr>
          <p:cNvPr id="34818" name="Rectangle 3" descr="Rectangle: Click to edit Master text styles&#10;Second level&#10;Third level&#10;Fourth level&#10;Fifth level"/>
          <p:cNvSpPr>
            <a:spLocks noGrp="1" noChangeArrowheads="1"/>
          </p:cNvSpPr>
          <p:nvPr>
            <p:ph type="body" idx="1"/>
          </p:nvPr>
        </p:nvSpPr>
        <p:spPr/>
        <p:txBody>
          <a:bodyPr/>
          <a:lstStyle/>
          <a:p>
            <a:r>
              <a:rPr lang="en-US" altLang="en-US" sz="2400" dirty="0" smtClean="0">
                <a:ea typeface="ＭＳ Ｐゴシック" pitchFamily="34" charset="-128"/>
              </a:rPr>
              <a:t>The </a:t>
            </a:r>
            <a:r>
              <a:rPr lang="en-US" altLang="en-US" sz="2400" b="1" dirty="0" smtClean="0">
                <a:ea typeface="ＭＳ Ｐゴシック" pitchFamily="34" charset="-128"/>
              </a:rPr>
              <a:t>world</a:t>
            </a:r>
            <a:r>
              <a:rPr lang="en-US" altLang="en-US" sz="2400" dirty="0" smtClean="0">
                <a:ea typeface="ＭＳ Ｐゴシック" pitchFamily="34" charset="-128"/>
              </a:rPr>
              <a:t> consists of </a:t>
            </a:r>
            <a:r>
              <a:rPr lang="en-US" altLang="en-US" sz="2400" b="1" dirty="0" smtClean="0">
                <a:ea typeface="ＭＳ Ｐゴシック" pitchFamily="34" charset="-128"/>
              </a:rPr>
              <a:t>objects</a:t>
            </a:r>
            <a:r>
              <a:rPr lang="en-US" altLang="en-US" sz="2400" dirty="0" smtClean="0">
                <a:ea typeface="ＭＳ Ｐゴシック" pitchFamily="34" charset="-128"/>
              </a:rPr>
              <a:t> that have </a:t>
            </a:r>
            <a:r>
              <a:rPr lang="en-US" altLang="en-US" sz="2400" b="1" dirty="0" smtClean="0">
                <a:ea typeface="ＭＳ Ｐゴシック" pitchFamily="34" charset="-128"/>
              </a:rPr>
              <a:t>properties</a:t>
            </a:r>
            <a:r>
              <a:rPr lang="en-US" altLang="en-US" sz="2400" dirty="0" smtClean="0">
                <a:ea typeface="ＭＳ Ｐゴシック" pitchFamily="34" charset="-128"/>
              </a:rPr>
              <a:t>.</a:t>
            </a:r>
          </a:p>
          <a:p>
            <a:pPr lvl="1"/>
            <a:r>
              <a:rPr lang="en-US" altLang="en-US" sz="2000" dirty="0" smtClean="0">
                <a:ea typeface="ＭＳ Ｐゴシック" pitchFamily="34" charset="-128"/>
              </a:rPr>
              <a:t>There are </a:t>
            </a:r>
            <a:r>
              <a:rPr lang="en-US" altLang="en-US" sz="2000" b="1" dirty="0" smtClean="0">
                <a:ea typeface="ＭＳ Ｐゴシック" pitchFamily="34" charset="-128"/>
              </a:rPr>
              <a:t>relations</a:t>
            </a:r>
            <a:r>
              <a:rPr lang="en-US" altLang="en-US" sz="2000" dirty="0" smtClean="0">
                <a:ea typeface="ＭＳ Ｐゴシック" pitchFamily="34" charset="-128"/>
              </a:rPr>
              <a:t> and </a:t>
            </a:r>
            <a:r>
              <a:rPr lang="en-US" altLang="en-US" sz="2000" b="1" dirty="0" smtClean="0">
                <a:ea typeface="ＭＳ Ｐゴシック" pitchFamily="34" charset="-128"/>
              </a:rPr>
              <a:t>functions</a:t>
            </a:r>
            <a:r>
              <a:rPr lang="en-US" altLang="en-US" sz="2000" dirty="0" smtClean="0">
                <a:ea typeface="ＭＳ Ｐゴシック" pitchFamily="34" charset="-128"/>
              </a:rPr>
              <a:t> between these objects</a:t>
            </a:r>
          </a:p>
          <a:p>
            <a:pPr lvl="1"/>
            <a:r>
              <a:rPr lang="en-US" altLang="en-US" sz="2000" dirty="0" smtClean="0">
                <a:ea typeface="ＭＳ Ｐゴシック" pitchFamily="34" charset="-128"/>
              </a:rPr>
              <a:t>Objects  in the world, individuals: people, houses, numbers, colors, baseball games, wars, centuries</a:t>
            </a:r>
          </a:p>
          <a:p>
            <a:pPr lvl="2"/>
            <a:r>
              <a:rPr lang="en-US" altLang="en-US" sz="1800" dirty="0" smtClean="0">
                <a:ea typeface="ＭＳ Ｐゴシック" pitchFamily="34" charset="-128"/>
              </a:rPr>
              <a:t>Clock A, John, 7, the-house in the corner, Tel-Aviv</a:t>
            </a:r>
          </a:p>
          <a:p>
            <a:pPr lvl="1"/>
            <a:r>
              <a:rPr lang="en-US" altLang="en-US" sz="2000" dirty="0" smtClean="0">
                <a:ea typeface="ＭＳ Ｐゴシック" pitchFamily="34" charset="-128"/>
              </a:rPr>
              <a:t>Functions on individuals:</a:t>
            </a:r>
          </a:p>
          <a:p>
            <a:pPr lvl="2"/>
            <a:r>
              <a:rPr lang="en-US" altLang="en-US" sz="1800" dirty="0" smtClean="0">
                <a:ea typeface="ＭＳ Ｐゴシック" pitchFamily="34" charset="-128"/>
              </a:rPr>
              <a:t>father-of, best friend, third inning of, one more than</a:t>
            </a:r>
          </a:p>
          <a:p>
            <a:pPr lvl="1"/>
            <a:r>
              <a:rPr lang="en-US" altLang="en-US" sz="2000" dirty="0" smtClean="0">
                <a:ea typeface="ＭＳ Ｐゴシック" pitchFamily="34" charset="-128"/>
              </a:rPr>
              <a:t>Relations:</a:t>
            </a:r>
          </a:p>
          <a:p>
            <a:pPr lvl="2"/>
            <a:r>
              <a:rPr lang="en-US" altLang="en-US" sz="1800" dirty="0" smtClean="0">
                <a:ea typeface="ＭＳ Ｐゴシック" pitchFamily="34" charset="-128"/>
              </a:rPr>
              <a:t>brother-of, bigger than, inside, part-of, has color, occurred after</a:t>
            </a:r>
          </a:p>
          <a:p>
            <a:pPr lvl="1"/>
            <a:r>
              <a:rPr lang="en-US" altLang="en-US" sz="2000" dirty="0" smtClean="0">
                <a:ea typeface="ＭＳ Ｐゴシック" pitchFamily="34" charset="-128"/>
              </a:rPr>
              <a:t>Properties (a relation of arity 1):</a:t>
            </a:r>
          </a:p>
          <a:p>
            <a:pPr lvl="2"/>
            <a:r>
              <a:rPr lang="en-US" altLang="en-US" sz="1800" dirty="0" smtClean="0">
                <a:ea typeface="ＭＳ Ｐゴシック" pitchFamily="34" charset="-128"/>
              </a:rPr>
              <a:t>red, round, bogus, prime, multistoried, beautiful</a:t>
            </a: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1762963017"/>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altLang="en-US" sz="2400" dirty="0" smtClean="0">
                <a:ea typeface="ＭＳ Ｐゴシック" pitchFamily="34" charset="-128"/>
              </a:rPr>
              <a:t>Semantics: Interpretation</a:t>
            </a:r>
          </a:p>
        </p:txBody>
      </p:sp>
      <p:sp>
        <p:nvSpPr>
          <p:cNvPr id="36866" name="Rectangle 3" descr="Rectangle: Click to edit Master text styles&#10;Second level&#10;Third level&#10;Fourth level&#10;Fifth level"/>
          <p:cNvSpPr>
            <a:spLocks noGrp="1" noChangeArrowheads="1"/>
          </p:cNvSpPr>
          <p:nvPr>
            <p:ph type="body" idx="1"/>
          </p:nvPr>
        </p:nvSpPr>
        <p:spPr>
          <a:xfrm>
            <a:off x="609599" y="1143000"/>
            <a:ext cx="8347191" cy="5029200"/>
          </a:xfrm>
        </p:spPr>
        <p:txBody>
          <a:bodyPr/>
          <a:lstStyle/>
          <a:p>
            <a:r>
              <a:rPr lang="en-US" altLang="en-US" sz="2400" dirty="0" smtClean="0">
                <a:ea typeface="ＭＳ Ｐゴシック" pitchFamily="34" charset="-128"/>
              </a:rPr>
              <a:t>An interpretation of a sentence (</a:t>
            </a:r>
            <a:r>
              <a:rPr lang="en-US" altLang="en-US" sz="2400" dirty="0" err="1" smtClean="0">
                <a:ea typeface="ＭＳ Ｐゴシック" pitchFamily="34" charset="-128"/>
              </a:rPr>
              <a:t>wff</a:t>
            </a:r>
            <a:r>
              <a:rPr lang="en-US" altLang="en-US" sz="2400" dirty="0" smtClean="0">
                <a:ea typeface="ＭＳ Ｐゴシック" pitchFamily="34" charset="-128"/>
              </a:rPr>
              <a:t>) is an assignment that maps </a:t>
            </a:r>
          </a:p>
          <a:p>
            <a:pPr lvl="1"/>
            <a:r>
              <a:rPr lang="en-US" altLang="en-US" sz="2000" dirty="0" smtClean="0">
                <a:ea typeface="ＭＳ Ｐゴシック" pitchFamily="34" charset="-128"/>
              </a:rPr>
              <a:t>Object constants to objects in the worlds, </a:t>
            </a:r>
          </a:p>
          <a:p>
            <a:pPr lvl="1"/>
            <a:r>
              <a:rPr lang="en-US" altLang="en-US" sz="2000" dirty="0" smtClean="0">
                <a:ea typeface="ＭＳ Ｐゴシック" pitchFamily="34" charset="-128"/>
              </a:rPr>
              <a:t>n-</a:t>
            </a:r>
            <a:r>
              <a:rPr lang="en-US" altLang="en-US" sz="2000" dirty="0" err="1" smtClean="0">
                <a:ea typeface="ＭＳ Ｐゴシック" pitchFamily="34" charset="-128"/>
              </a:rPr>
              <a:t>ary</a:t>
            </a:r>
            <a:r>
              <a:rPr lang="en-US" altLang="en-US" sz="2000" dirty="0" smtClean="0">
                <a:ea typeface="ＭＳ Ｐゴシック" pitchFamily="34" charset="-128"/>
              </a:rPr>
              <a:t> function symbols to n-</a:t>
            </a:r>
            <a:r>
              <a:rPr lang="en-US" altLang="en-US" sz="2000" dirty="0" err="1" smtClean="0">
                <a:ea typeface="ＭＳ Ｐゴシック" pitchFamily="34" charset="-128"/>
              </a:rPr>
              <a:t>ary</a:t>
            </a:r>
            <a:r>
              <a:rPr lang="en-US" altLang="en-US" sz="2000" dirty="0" smtClean="0">
                <a:ea typeface="ＭＳ Ｐゴシック" pitchFamily="34" charset="-128"/>
              </a:rPr>
              <a:t> functions in the world,</a:t>
            </a:r>
          </a:p>
          <a:p>
            <a:pPr lvl="1"/>
            <a:r>
              <a:rPr lang="en-US" altLang="en-US" sz="2000" dirty="0" smtClean="0">
                <a:ea typeface="ＭＳ Ｐゴシック" pitchFamily="34" charset="-128"/>
              </a:rPr>
              <a:t>n-</a:t>
            </a:r>
            <a:r>
              <a:rPr lang="en-US" altLang="en-US" sz="2000" dirty="0" err="1" smtClean="0">
                <a:ea typeface="ＭＳ Ｐゴシック" pitchFamily="34" charset="-128"/>
              </a:rPr>
              <a:t>ary</a:t>
            </a:r>
            <a:r>
              <a:rPr lang="en-US" altLang="en-US" sz="2000" dirty="0" smtClean="0">
                <a:ea typeface="ＭＳ Ｐゴシック" pitchFamily="34" charset="-128"/>
              </a:rPr>
              <a:t> relation symbols to n-</a:t>
            </a:r>
            <a:r>
              <a:rPr lang="en-US" altLang="en-US" sz="2000" dirty="0" err="1" smtClean="0">
                <a:ea typeface="ＭＳ Ｐゴシック" pitchFamily="34" charset="-128"/>
              </a:rPr>
              <a:t>ary</a:t>
            </a:r>
            <a:r>
              <a:rPr lang="en-US" altLang="en-US" sz="2000" dirty="0" smtClean="0">
                <a:ea typeface="ＭＳ Ｐゴシック" pitchFamily="34" charset="-128"/>
              </a:rPr>
              <a:t> relations in the world</a:t>
            </a:r>
          </a:p>
          <a:p>
            <a:r>
              <a:rPr lang="en-US" altLang="en-US" sz="2400" dirty="0" smtClean="0">
                <a:ea typeface="ＭＳ Ｐゴシック" pitchFamily="34" charset="-128"/>
              </a:rPr>
              <a:t>Given an interpretation, an atomic sentence has the value </a:t>
            </a:r>
            <a:r>
              <a:rPr lang="ja-JP" altLang="en-US" sz="2400" dirty="0" smtClean="0">
                <a:ea typeface="ＭＳ Ｐゴシック" pitchFamily="34" charset="-128"/>
              </a:rPr>
              <a:t>“</a:t>
            </a:r>
            <a:r>
              <a:rPr lang="en-US" altLang="ja-JP" sz="2400" dirty="0" smtClean="0">
                <a:ea typeface="ＭＳ Ｐゴシック" pitchFamily="34" charset="-128"/>
              </a:rPr>
              <a:t>true</a:t>
            </a:r>
            <a:r>
              <a:rPr lang="ja-JP" altLang="en-US" sz="2400" dirty="0" smtClean="0">
                <a:ea typeface="ＭＳ Ｐゴシック" pitchFamily="34" charset="-128"/>
              </a:rPr>
              <a:t>”</a:t>
            </a:r>
            <a:r>
              <a:rPr lang="en-US" altLang="ja-JP" sz="2400" dirty="0" smtClean="0">
                <a:ea typeface="ＭＳ Ｐゴシック" pitchFamily="34" charset="-128"/>
              </a:rPr>
              <a:t> if it denotes a relation that holds for those individuals denoted in the terms. Otherwise it has the value </a:t>
            </a:r>
            <a:r>
              <a:rPr lang="ja-JP" altLang="en-US" sz="2400" dirty="0" smtClean="0">
                <a:ea typeface="ＭＳ Ｐゴシック" pitchFamily="34" charset="-128"/>
              </a:rPr>
              <a:t>“</a:t>
            </a:r>
            <a:r>
              <a:rPr lang="en-US" altLang="ja-JP" sz="2400" dirty="0" smtClean="0">
                <a:ea typeface="ＭＳ Ｐゴシック" pitchFamily="34" charset="-128"/>
              </a:rPr>
              <a:t>false</a:t>
            </a:r>
            <a:r>
              <a:rPr lang="ja-JP" altLang="en-US" sz="2400" dirty="0" smtClean="0">
                <a:ea typeface="ＭＳ Ｐゴシック" pitchFamily="34" charset="-128"/>
              </a:rPr>
              <a:t>”</a:t>
            </a:r>
            <a:endParaRPr lang="en-US" altLang="ja-JP" sz="2400" dirty="0" smtClean="0">
              <a:ea typeface="ＭＳ Ｐゴシック" pitchFamily="34" charset="-128"/>
            </a:endParaRPr>
          </a:p>
          <a:p>
            <a:pPr lvl="1"/>
            <a:r>
              <a:rPr lang="en-US" altLang="en-US" sz="2000" dirty="0" smtClean="0">
                <a:ea typeface="ＭＳ Ｐゴシック" pitchFamily="34" charset="-128"/>
              </a:rPr>
              <a:t>Example: Block world:</a:t>
            </a:r>
          </a:p>
          <a:p>
            <a:pPr lvl="2"/>
            <a:r>
              <a:rPr lang="en-US" altLang="en-US" sz="1800" dirty="0" err="1" smtClean="0">
                <a:ea typeface="ＭＳ Ｐゴシック" pitchFamily="34" charset="-128"/>
              </a:rPr>
              <a:t>A,B,C,floor</a:t>
            </a:r>
            <a:r>
              <a:rPr lang="en-US" altLang="en-US" sz="1800" dirty="0" smtClean="0">
                <a:ea typeface="ＭＳ Ｐゴシック" pitchFamily="34" charset="-128"/>
              </a:rPr>
              <a:t>, On, Clear</a:t>
            </a:r>
          </a:p>
          <a:p>
            <a:pPr lvl="1"/>
            <a:r>
              <a:rPr lang="en-US" altLang="en-US" sz="2000" dirty="0" smtClean="0">
                <a:ea typeface="ＭＳ Ｐゴシック" pitchFamily="34" charset="-128"/>
              </a:rPr>
              <a:t>World:</a:t>
            </a:r>
          </a:p>
          <a:p>
            <a:pPr lvl="1"/>
            <a:r>
              <a:rPr lang="en-US" altLang="en-US" sz="2000" dirty="0" smtClean="0">
                <a:ea typeface="ＭＳ Ｐゴシック" pitchFamily="34" charset="-128"/>
              </a:rPr>
              <a:t>On(A,B) is false, Clear(B) is true, On(</a:t>
            </a:r>
            <a:r>
              <a:rPr lang="en-US" altLang="en-US" sz="2000" dirty="0" err="1" smtClean="0">
                <a:ea typeface="ＭＳ Ｐゴシック" pitchFamily="34" charset="-128"/>
              </a:rPr>
              <a:t>C,Floor</a:t>
            </a:r>
            <a:r>
              <a:rPr lang="en-US" altLang="en-US" sz="2000" dirty="0" smtClean="0">
                <a:ea typeface="ＭＳ Ｐゴシック" pitchFamily="34" charset="-128"/>
              </a:rPr>
              <a:t>) is true…</a:t>
            </a:r>
          </a:p>
        </p:txBody>
      </p:sp>
      <p:pic>
        <p:nvPicPr>
          <p:cNvPr id="4" name="Picture 2" descr="scre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6036" y="4114800"/>
            <a:ext cx="1290755" cy="1417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4888169"/>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descr="Rectangle: Click to edit Master text styles&#10;Second level&#10;Third level&#10;Fourth level&#10;Fifth level"/>
          <p:cNvSpPr>
            <a:spLocks noGrp="1" noChangeArrowheads="1"/>
          </p:cNvSpPr>
          <p:nvPr>
            <p:ph type="body" idx="1"/>
          </p:nvPr>
        </p:nvSpPr>
        <p:spPr/>
        <p:txBody>
          <a:bodyPr/>
          <a:lstStyle/>
          <a:p>
            <a:pPr>
              <a:lnSpc>
                <a:spcPct val="80000"/>
              </a:lnSpc>
            </a:pPr>
            <a:r>
              <a:rPr lang="en-US" altLang="en-US" sz="2000" smtClean="0">
                <a:ea typeface="ＭＳ Ｐゴシック" pitchFamily="34" charset="-128"/>
              </a:rPr>
              <a:t>Sentences are true with respect to a </a:t>
            </a:r>
            <a:r>
              <a:rPr lang="en-US" altLang="en-US" sz="2000" smtClean="0">
                <a:solidFill>
                  <a:schemeClr val="accent2"/>
                </a:solidFill>
                <a:ea typeface="ＭＳ Ｐゴシック" pitchFamily="34" charset="-128"/>
              </a:rPr>
              <a:t>model</a:t>
            </a:r>
            <a:r>
              <a:rPr lang="en-US" altLang="en-US" sz="2000" smtClean="0">
                <a:ea typeface="ＭＳ Ｐゴシック" pitchFamily="34" charset="-128"/>
              </a:rPr>
              <a:t> and an </a:t>
            </a:r>
            <a:r>
              <a:rPr lang="en-US" altLang="en-US" sz="2000" smtClean="0">
                <a:solidFill>
                  <a:schemeClr val="accent2"/>
                </a:solidFill>
                <a:ea typeface="ＭＳ Ｐゴシック" pitchFamily="34" charset="-128"/>
              </a:rPr>
              <a:t>interpretation</a:t>
            </a:r>
          </a:p>
          <a:p>
            <a:pPr>
              <a:lnSpc>
                <a:spcPct val="80000"/>
              </a:lnSpc>
            </a:pPr>
            <a:endParaRPr lang="en-US" altLang="en-US" sz="2000" smtClean="0">
              <a:ea typeface="ＭＳ Ｐゴシック" pitchFamily="34" charset="-128"/>
            </a:endParaRPr>
          </a:p>
          <a:p>
            <a:pPr>
              <a:lnSpc>
                <a:spcPct val="80000"/>
              </a:lnSpc>
            </a:pPr>
            <a:r>
              <a:rPr lang="en-US" altLang="en-US" sz="2000" smtClean="0">
                <a:ea typeface="ＭＳ Ｐゴシック" pitchFamily="34" charset="-128"/>
              </a:rPr>
              <a:t>Model contains objects (</a:t>
            </a:r>
            <a:r>
              <a:rPr lang="en-US" altLang="en-US" sz="2000" smtClean="0">
                <a:solidFill>
                  <a:schemeClr val="accent2"/>
                </a:solidFill>
                <a:ea typeface="ＭＳ Ｐゴシック" pitchFamily="34" charset="-128"/>
              </a:rPr>
              <a:t>domain</a:t>
            </a:r>
            <a:r>
              <a:rPr lang="en-US" altLang="en-US" sz="2000" smtClean="0">
                <a:ea typeface="ＭＳ Ｐゴシック" pitchFamily="34" charset="-128"/>
              </a:rPr>
              <a:t> </a:t>
            </a:r>
            <a:r>
              <a:rPr lang="en-US" altLang="en-US" sz="2000" smtClean="0">
                <a:solidFill>
                  <a:schemeClr val="accent2"/>
                </a:solidFill>
                <a:ea typeface="ＭＳ Ｐゴシック" pitchFamily="34" charset="-128"/>
              </a:rPr>
              <a:t>elements</a:t>
            </a:r>
            <a:r>
              <a:rPr lang="en-US" altLang="en-US" sz="2000" smtClean="0">
                <a:ea typeface="ＭＳ Ｐゴシック" pitchFamily="34" charset="-128"/>
              </a:rPr>
              <a:t>) and relations among them</a:t>
            </a:r>
          </a:p>
          <a:p>
            <a:pPr>
              <a:lnSpc>
                <a:spcPct val="80000"/>
              </a:lnSpc>
            </a:pPr>
            <a:endParaRPr lang="en-US" altLang="en-US" sz="2000" smtClean="0">
              <a:ea typeface="ＭＳ Ｐゴシック" pitchFamily="34" charset="-128"/>
            </a:endParaRPr>
          </a:p>
          <a:p>
            <a:pPr>
              <a:lnSpc>
                <a:spcPct val="80000"/>
              </a:lnSpc>
            </a:pPr>
            <a:r>
              <a:rPr lang="en-US" altLang="en-US" sz="2000" smtClean="0">
                <a:ea typeface="ＭＳ Ｐゴシック" pitchFamily="34" charset="-128"/>
              </a:rPr>
              <a:t>Interpretation specifies referents for</a:t>
            </a:r>
          </a:p>
          <a:p>
            <a:pPr lvl="1">
              <a:lnSpc>
                <a:spcPct val="80000"/>
              </a:lnSpc>
              <a:buFont typeface="Wingdings" pitchFamily="2" charset="2"/>
              <a:buNone/>
            </a:pPr>
            <a:r>
              <a:rPr lang="en-US" altLang="en-US" sz="1800" smtClean="0">
                <a:solidFill>
                  <a:srgbClr val="FF0000"/>
                </a:solidFill>
                <a:ea typeface="ＭＳ Ｐゴシック" pitchFamily="34" charset="-128"/>
              </a:rPr>
              <a:t>constant</a:t>
            </a:r>
            <a:r>
              <a:rPr lang="en-US" altLang="en-US" sz="1800" smtClean="0">
                <a:ea typeface="ＭＳ Ｐゴシック" pitchFamily="34" charset="-128"/>
              </a:rPr>
              <a:t> </a:t>
            </a:r>
            <a:r>
              <a:rPr lang="en-US" altLang="en-US" sz="1800" smtClean="0">
                <a:solidFill>
                  <a:srgbClr val="FF0000"/>
                </a:solidFill>
                <a:ea typeface="ＭＳ Ｐゴシック" pitchFamily="34" charset="-128"/>
              </a:rPr>
              <a:t>symbols</a:t>
            </a:r>
            <a:r>
              <a:rPr lang="en-US" altLang="en-US" sz="1800" smtClean="0">
                <a:ea typeface="ＭＳ Ｐゴシック" pitchFamily="34" charset="-128"/>
              </a:rPr>
              <a:t> 	</a:t>
            </a:r>
            <a:r>
              <a:rPr lang="en-US" altLang="en-US" sz="1800" smtClean="0">
                <a:ea typeface="ＭＳ Ｐゴシック" pitchFamily="34" charset="-128"/>
                <a:cs typeface="Arial" pitchFamily="34" charset="0"/>
              </a:rPr>
              <a:t>→</a:t>
            </a:r>
            <a:r>
              <a:rPr lang="en-US" altLang="en-US" sz="1800" smtClean="0">
                <a:ea typeface="ＭＳ Ｐゴシック" pitchFamily="34" charset="-128"/>
              </a:rPr>
              <a:t> 	</a:t>
            </a:r>
            <a:r>
              <a:rPr lang="en-US" altLang="en-US" sz="1800" smtClean="0">
                <a:solidFill>
                  <a:schemeClr val="accent2"/>
                </a:solidFill>
                <a:ea typeface="ＭＳ Ｐゴシック" pitchFamily="34" charset="-128"/>
              </a:rPr>
              <a:t>objects</a:t>
            </a:r>
            <a:r>
              <a:rPr lang="en-US" altLang="en-US" sz="1800" smtClean="0">
                <a:ea typeface="ＭＳ Ｐゴシック" pitchFamily="34" charset="-128"/>
              </a:rPr>
              <a:t>
</a:t>
            </a:r>
          </a:p>
          <a:p>
            <a:pPr lvl="1">
              <a:lnSpc>
                <a:spcPct val="80000"/>
              </a:lnSpc>
              <a:buFont typeface="Wingdings" pitchFamily="2" charset="2"/>
              <a:buNone/>
            </a:pPr>
            <a:r>
              <a:rPr lang="en-US" altLang="en-US" sz="1800" smtClean="0">
                <a:solidFill>
                  <a:srgbClr val="FF0000"/>
                </a:solidFill>
                <a:ea typeface="ＭＳ Ｐゴシック" pitchFamily="34" charset="-128"/>
              </a:rPr>
              <a:t>predicate</a:t>
            </a:r>
            <a:r>
              <a:rPr lang="en-US" altLang="en-US" sz="1800" smtClean="0">
                <a:ea typeface="ＭＳ Ｐゴシック" pitchFamily="34" charset="-128"/>
              </a:rPr>
              <a:t> </a:t>
            </a:r>
            <a:r>
              <a:rPr lang="en-US" altLang="en-US" sz="1800" smtClean="0">
                <a:solidFill>
                  <a:srgbClr val="FF0000"/>
                </a:solidFill>
                <a:ea typeface="ＭＳ Ｐゴシック" pitchFamily="34" charset="-128"/>
              </a:rPr>
              <a:t>symbols</a:t>
            </a:r>
            <a:r>
              <a:rPr lang="en-US" altLang="en-US" sz="1800" smtClean="0">
                <a:ea typeface="ＭＳ Ｐゴシック" pitchFamily="34" charset="-128"/>
              </a:rPr>
              <a:t> 	</a:t>
            </a:r>
            <a:r>
              <a:rPr lang="en-US" altLang="en-US" sz="1800" smtClean="0">
                <a:ea typeface="ＭＳ Ｐゴシック" pitchFamily="34" charset="-128"/>
                <a:cs typeface="Arial" pitchFamily="34" charset="0"/>
              </a:rPr>
              <a:t>→</a:t>
            </a:r>
            <a:r>
              <a:rPr lang="en-US" altLang="en-US" sz="1800" smtClean="0">
                <a:ea typeface="ＭＳ Ｐゴシック" pitchFamily="34" charset="-128"/>
              </a:rPr>
              <a:t> 	</a:t>
            </a:r>
            <a:r>
              <a:rPr lang="en-US" altLang="en-US" sz="1800" smtClean="0">
                <a:solidFill>
                  <a:schemeClr val="accent2"/>
                </a:solidFill>
                <a:ea typeface="ＭＳ Ｐゴシック" pitchFamily="34" charset="-128"/>
              </a:rPr>
              <a:t>relations</a:t>
            </a:r>
            <a:r>
              <a:rPr lang="en-US" altLang="en-US" sz="1800" smtClean="0">
                <a:ea typeface="ＭＳ Ｐゴシック" pitchFamily="34" charset="-128"/>
              </a:rPr>
              <a:t>
</a:t>
            </a:r>
          </a:p>
          <a:p>
            <a:pPr lvl="1">
              <a:lnSpc>
                <a:spcPct val="80000"/>
              </a:lnSpc>
              <a:buFont typeface="Wingdings" pitchFamily="2" charset="2"/>
              <a:buNone/>
            </a:pPr>
            <a:r>
              <a:rPr lang="en-US" altLang="en-US" sz="1800" smtClean="0">
                <a:solidFill>
                  <a:srgbClr val="FF0000"/>
                </a:solidFill>
                <a:ea typeface="ＭＳ Ｐゴシック" pitchFamily="34" charset="-128"/>
              </a:rPr>
              <a:t>function</a:t>
            </a:r>
            <a:r>
              <a:rPr lang="en-US" altLang="en-US" sz="1800" smtClean="0">
                <a:ea typeface="ＭＳ Ｐゴシック" pitchFamily="34" charset="-128"/>
              </a:rPr>
              <a:t> </a:t>
            </a:r>
            <a:r>
              <a:rPr lang="en-US" altLang="en-US" sz="1800" smtClean="0">
                <a:solidFill>
                  <a:srgbClr val="FF0000"/>
                </a:solidFill>
                <a:ea typeface="ＭＳ Ｐゴシック" pitchFamily="34" charset="-128"/>
              </a:rPr>
              <a:t>symbols</a:t>
            </a:r>
            <a:r>
              <a:rPr lang="en-US" altLang="en-US" sz="1800" smtClean="0">
                <a:ea typeface="ＭＳ Ｐゴシック" pitchFamily="34" charset="-128"/>
              </a:rPr>
              <a:t> 	</a:t>
            </a:r>
            <a:r>
              <a:rPr lang="en-US" altLang="en-US" sz="1800" smtClean="0">
                <a:ea typeface="ＭＳ Ｐゴシック" pitchFamily="34" charset="-128"/>
                <a:cs typeface="Arial" pitchFamily="34" charset="0"/>
              </a:rPr>
              <a:t>→	</a:t>
            </a:r>
            <a:r>
              <a:rPr lang="en-US" altLang="en-US" sz="1800" smtClean="0">
                <a:solidFill>
                  <a:schemeClr val="accent2"/>
                </a:solidFill>
                <a:ea typeface="ＭＳ Ｐゴシック" pitchFamily="34" charset="-128"/>
              </a:rPr>
              <a:t>functional relations</a:t>
            </a:r>
            <a:r>
              <a:rPr lang="en-US" altLang="en-US" sz="1800" smtClean="0">
                <a:ea typeface="ＭＳ Ｐゴシック" pitchFamily="34" charset="-128"/>
              </a:rPr>
              <a:t>
</a:t>
            </a:r>
          </a:p>
          <a:p>
            <a:pPr lvl="1">
              <a:lnSpc>
                <a:spcPct val="80000"/>
              </a:lnSpc>
              <a:buFont typeface="Wingdings" pitchFamily="2" charset="2"/>
              <a:buNone/>
            </a:pPr>
            <a:endParaRPr lang="en-US" altLang="en-US" sz="1800" smtClean="0">
              <a:ea typeface="ＭＳ Ｐゴシック" pitchFamily="34" charset="-128"/>
            </a:endParaRPr>
          </a:p>
          <a:p>
            <a:pPr>
              <a:lnSpc>
                <a:spcPct val="80000"/>
              </a:lnSpc>
            </a:pPr>
            <a:r>
              <a:rPr lang="en-US" altLang="en-US" sz="2000" smtClean="0">
                <a:ea typeface="ＭＳ Ｐゴシック" pitchFamily="34" charset="-128"/>
              </a:rPr>
              <a:t>An atomic sentence </a:t>
            </a:r>
            <a:r>
              <a:rPr lang="en-US" altLang="en-US" sz="2000" i="1" smtClean="0">
                <a:ea typeface="ＭＳ Ｐゴシック" pitchFamily="34" charset="-128"/>
              </a:rPr>
              <a:t>predicate(term</a:t>
            </a:r>
            <a:r>
              <a:rPr lang="en-US" altLang="en-US" sz="2000" i="1" baseline="-25000" smtClean="0">
                <a:ea typeface="ＭＳ Ｐゴシック" pitchFamily="34" charset="-128"/>
              </a:rPr>
              <a:t>1</a:t>
            </a:r>
            <a:r>
              <a:rPr lang="en-US" altLang="en-US" sz="2000" i="1" smtClean="0">
                <a:ea typeface="ＭＳ Ｐゴシック" pitchFamily="34" charset="-128"/>
              </a:rPr>
              <a:t>,...,term</a:t>
            </a:r>
            <a:r>
              <a:rPr lang="en-US" altLang="en-US" sz="2000" i="1" baseline="-25000" smtClean="0">
                <a:ea typeface="ＭＳ Ｐゴシック" pitchFamily="34" charset="-128"/>
              </a:rPr>
              <a:t>n</a:t>
            </a:r>
            <a:r>
              <a:rPr lang="en-US" altLang="en-US" sz="2000" i="1" smtClean="0">
                <a:ea typeface="ＭＳ Ｐゴシック" pitchFamily="34" charset="-128"/>
              </a:rPr>
              <a:t>) </a:t>
            </a:r>
            <a:r>
              <a:rPr lang="en-US" altLang="en-US" sz="2000" smtClean="0">
                <a:ea typeface="ＭＳ Ｐゴシック" pitchFamily="34" charset="-128"/>
              </a:rPr>
              <a:t>is true</a:t>
            </a:r>
          </a:p>
          <a:p>
            <a:pPr>
              <a:lnSpc>
                <a:spcPct val="80000"/>
              </a:lnSpc>
              <a:buFont typeface="Wingdings" pitchFamily="2" charset="2"/>
              <a:buNone/>
            </a:pPr>
            <a:r>
              <a:rPr lang="en-US" altLang="en-US" sz="2000" smtClean="0">
                <a:ea typeface="ＭＳ Ｐゴシック" pitchFamily="34" charset="-128"/>
              </a:rPr>
              <a:t>	iff the </a:t>
            </a:r>
            <a:r>
              <a:rPr lang="en-US" altLang="en-US" sz="2000" smtClean="0">
                <a:solidFill>
                  <a:schemeClr val="accent2"/>
                </a:solidFill>
                <a:ea typeface="ＭＳ Ｐゴシック" pitchFamily="34" charset="-128"/>
              </a:rPr>
              <a:t>objects </a:t>
            </a:r>
            <a:r>
              <a:rPr lang="en-US" altLang="en-US" sz="2000" smtClean="0">
                <a:ea typeface="ＭＳ Ｐゴシック" pitchFamily="34" charset="-128"/>
              </a:rPr>
              <a:t>referred to by </a:t>
            </a:r>
            <a:r>
              <a:rPr lang="en-US" altLang="en-US" sz="2000" i="1" smtClean="0">
                <a:ea typeface="ＭＳ Ｐゴシック" pitchFamily="34" charset="-128"/>
              </a:rPr>
              <a:t>term</a:t>
            </a:r>
            <a:r>
              <a:rPr lang="en-US" altLang="en-US" sz="2000" i="1" baseline="-25000" smtClean="0">
                <a:ea typeface="ＭＳ Ｐゴシック" pitchFamily="34" charset="-128"/>
              </a:rPr>
              <a:t>1</a:t>
            </a:r>
            <a:r>
              <a:rPr lang="en-US" altLang="en-US" sz="2000" i="1" smtClean="0">
                <a:ea typeface="ＭＳ Ｐゴシック" pitchFamily="34" charset="-128"/>
              </a:rPr>
              <a:t>,...,term</a:t>
            </a:r>
            <a:r>
              <a:rPr lang="en-US" altLang="en-US" sz="2000" i="1" baseline="-25000" smtClean="0">
                <a:ea typeface="ＭＳ Ｐゴシック" pitchFamily="34" charset="-128"/>
              </a:rPr>
              <a:t>n</a:t>
            </a:r>
            <a:endParaRPr lang="en-US" altLang="en-US" sz="2000" i="1" smtClean="0">
              <a:ea typeface="ＭＳ Ｐゴシック" pitchFamily="34" charset="-128"/>
            </a:endParaRPr>
          </a:p>
          <a:p>
            <a:pPr>
              <a:lnSpc>
                <a:spcPct val="80000"/>
              </a:lnSpc>
              <a:buFont typeface="Wingdings" pitchFamily="2" charset="2"/>
              <a:buNone/>
            </a:pPr>
            <a:r>
              <a:rPr lang="en-US" altLang="en-US" sz="2000" smtClean="0">
                <a:ea typeface="ＭＳ Ｐゴシック" pitchFamily="34" charset="-128"/>
              </a:rPr>
              <a:t>	are in the </a:t>
            </a:r>
            <a:r>
              <a:rPr lang="en-US" altLang="en-US" sz="2000" smtClean="0">
                <a:solidFill>
                  <a:schemeClr val="accent2"/>
                </a:solidFill>
                <a:ea typeface="ＭＳ Ｐゴシック" pitchFamily="34" charset="-128"/>
              </a:rPr>
              <a:t>relation</a:t>
            </a:r>
            <a:r>
              <a:rPr lang="en-US" altLang="en-US" sz="2000" smtClean="0">
                <a:ea typeface="ＭＳ Ｐゴシック" pitchFamily="34" charset="-128"/>
              </a:rPr>
              <a:t> referred to by </a:t>
            </a:r>
            <a:r>
              <a:rPr lang="en-US" altLang="en-US" sz="2000" i="1" smtClean="0">
                <a:ea typeface="ＭＳ Ｐゴシック" pitchFamily="34" charset="-128"/>
              </a:rPr>
              <a:t>predicate</a:t>
            </a:r>
            <a:r>
              <a:rPr lang="en-US" altLang="en-US" sz="2000" smtClean="0">
                <a:ea typeface="ＭＳ Ｐゴシック" pitchFamily="34" charset="-128"/>
              </a:rPr>
              <a:t>
</a:t>
            </a:r>
          </a:p>
        </p:txBody>
      </p:sp>
      <p:sp>
        <p:nvSpPr>
          <p:cNvPr id="40962" name="Title 3"/>
          <p:cNvSpPr>
            <a:spLocks noGrp="1"/>
          </p:cNvSpPr>
          <p:nvPr>
            <p:ph type="title"/>
          </p:nvPr>
        </p:nvSpPr>
        <p:spPr/>
        <p:txBody>
          <a:bodyPr/>
          <a:lstStyle/>
          <a:p>
            <a:r>
              <a:rPr lang="en-US" altLang="en-US" smtClean="0">
                <a:ea typeface="ＭＳ Ｐゴシック" pitchFamily="34" charset="-128"/>
              </a:rPr>
              <a:t>Truth in first-order logic</a:t>
            </a:r>
          </a:p>
        </p:txBody>
      </p:sp>
    </p:spTree>
    <p:extLst>
      <p:ext uri="{BB962C8B-B14F-4D97-AF65-F5344CB8AC3E}">
        <p14:creationId xmlns:p14="http://schemas.microsoft.com/office/powerpoint/2010/main" val="3014748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40" name="Rectangle 3"/>
          <p:cNvSpPr>
            <a:spLocks noGrp="1" noChangeArrowheads="1"/>
          </p:cNvSpPr>
          <p:nvPr>
            <p:ph type="body" idx="1"/>
          </p:nvPr>
        </p:nvSpPr>
        <p:spPr>
          <a:xfrm>
            <a:off x="381000" y="1219200"/>
            <a:ext cx="8534400" cy="5410200"/>
          </a:xfrm>
        </p:spPr>
        <p:txBody>
          <a:bodyPr/>
          <a:lstStyle/>
          <a:p>
            <a:pPr eaLnBrk="1" hangingPunct="1">
              <a:lnSpc>
                <a:spcPct val="80000"/>
              </a:lnSpc>
            </a:pPr>
            <a:r>
              <a:rPr lang="en-US" altLang="en-US" sz="2000" dirty="0" smtClean="0"/>
              <a:t>We say </a:t>
            </a:r>
            <a:r>
              <a:rPr lang="en-US" altLang="en-US" sz="2000" i="1" u="sng" dirty="0" smtClean="0">
                <a:solidFill>
                  <a:srgbClr val="FF0000"/>
                </a:solidFill>
              </a:rPr>
              <a:t>m</a:t>
            </a:r>
            <a:r>
              <a:rPr lang="en-US" altLang="en-US" sz="2000" u="sng" dirty="0" smtClean="0">
                <a:solidFill>
                  <a:srgbClr val="FF0000"/>
                </a:solidFill>
              </a:rPr>
              <a:t> is a model given an interpretation </a:t>
            </a:r>
            <a:r>
              <a:rPr lang="en-US" altLang="en-US" sz="2000" u="sng" dirty="0" err="1" smtClean="0">
                <a:solidFill>
                  <a:srgbClr val="FF0000"/>
                </a:solidFill>
              </a:rPr>
              <a:t>i</a:t>
            </a:r>
            <a:r>
              <a:rPr lang="en-US" altLang="en-US" sz="2000" u="sng" dirty="0" smtClean="0"/>
              <a:t> </a:t>
            </a:r>
            <a:r>
              <a:rPr lang="en-US" altLang="en-US" sz="2000" dirty="0" smtClean="0"/>
              <a:t>of a sentence α if and only if α is true in the world </a:t>
            </a:r>
            <a:r>
              <a:rPr lang="en-US" altLang="en-US" sz="2000" i="1" dirty="0" smtClean="0"/>
              <a:t>m </a:t>
            </a:r>
            <a:r>
              <a:rPr lang="en-US" altLang="en-US" sz="2000" dirty="0" smtClean="0"/>
              <a:t>under the mapping </a:t>
            </a:r>
            <a:r>
              <a:rPr lang="en-US" altLang="en-US" sz="2000" i="1" dirty="0" err="1" smtClean="0"/>
              <a:t>i</a:t>
            </a:r>
            <a:r>
              <a:rPr lang="en-US" altLang="en-US" sz="2000" i="1" dirty="0" smtClean="0"/>
              <a:t>.</a:t>
            </a:r>
          </a:p>
          <a:p>
            <a:pPr eaLnBrk="1" hangingPunct="1">
              <a:lnSpc>
                <a:spcPct val="80000"/>
              </a:lnSpc>
            </a:pPr>
            <a:endParaRPr lang="en-US" altLang="en-US" sz="2000" i="1" dirty="0"/>
          </a:p>
          <a:p>
            <a:pPr eaLnBrk="1" hangingPunct="1">
              <a:lnSpc>
                <a:spcPct val="80000"/>
              </a:lnSpc>
            </a:pPr>
            <a:r>
              <a:rPr lang="en-US" altLang="en-US" sz="2000" dirty="0" smtClean="0"/>
              <a:t>Your job, as knowledge engineers, is to ensure that *only* your intended worlds and interpretations make your KB true.</a:t>
            </a:r>
          </a:p>
          <a:p>
            <a:pPr eaLnBrk="1" hangingPunct="1">
              <a:lnSpc>
                <a:spcPct val="80000"/>
              </a:lnSpc>
            </a:pPr>
            <a:endParaRPr lang="en-US" altLang="en-US" sz="2000" dirty="0"/>
          </a:p>
          <a:p>
            <a:pPr eaLnBrk="1" hangingPunct="1">
              <a:lnSpc>
                <a:spcPct val="80000"/>
              </a:lnSpc>
            </a:pPr>
            <a:r>
              <a:rPr lang="en-US" altLang="en-US" sz="2000" dirty="0" smtClean="0"/>
              <a:t>In the circuit world, you Tell it: “(1 not= 0)”.</a:t>
            </a:r>
          </a:p>
          <a:p>
            <a:pPr eaLnBrk="1" hangingPunct="1">
              <a:lnSpc>
                <a:spcPct val="80000"/>
              </a:lnSpc>
            </a:pPr>
            <a:endParaRPr lang="en-US" altLang="en-US" sz="2000" dirty="0"/>
          </a:p>
          <a:p>
            <a:pPr marL="342900" lvl="1" indent="-342900" eaLnBrk="1" hangingPunct="1">
              <a:lnSpc>
                <a:spcPct val="80000"/>
              </a:lnSpc>
              <a:buFontTx/>
              <a:buChar char="•"/>
            </a:pPr>
            <a:r>
              <a:rPr lang="en-US" altLang="en-US" sz="2000" dirty="0" smtClean="0"/>
              <a:t>In the biology world, you Tell it : “</a:t>
            </a:r>
            <a:r>
              <a:rPr lang="en-US" sz="1800" dirty="0" smtClean="0">
                <a:sym typeface="Symbol"/>
              </a:rPr>
              <a:t>x (Cat(x)  Mammal(x) )”</a:t>
            </a:r>
          </a:p>
          <a:p>
            <a:pPr marL="342900" lvl="1" indent="-342900" eaLnBrk="1" hangingPunct="1">
              <a:lnSpc>
                <a:spcPct val="80000"/>
              </a:lnSpc>
              <a:buFontTx/>
              <a:buChar char="•"/>
            </a:pPr>
            <a:endParaRPr lang="en-US" sz="1800" dirty="0">
              <a:sym typeface="Symbol"/>
            </a:endParaRPr>
          </a:p>
          <a:p>
            <a:pPr marL="342900" lvl="1" indent="-342900" eaLnBrk="1" hangingPunct="1">
              <a:lnSpc>
                <a:spcPct val="80000"/>
              </a:lnSpc>
              <a:buFontTx/>
              <a:buChar char="•"/>
            </a:pPr>
            <a:r>
              <a:rPr lang="en-US" sz="1800" dirty="0" smtClean="0">
                <a:sym typeface="Symbol"/>
              </a:rPr>
              <a:t>If you fail to Tell it these facts, </a:t>
            </a:r>
            <a:r>
              <a:rPr lang="en-US" sz="1800" u="sng" dirty="0" smtClean="0">
                <a:solidFill>
                  <a:srgbClr val="FF0000"/>
                </a:solidFill>
                <a:sym typeface="Symbol"/>
              </a:rPr>
              <a:t>then it will make stupid inferences that you will have to come back later and debug</a:t>
            </a:r>
            <a:r>
              <a:rPr lang="en-US" sz="1800" dirty="0" smtClean="0">
                <a:sym typeface="Symbol"/>
              </a:rPr>
              <a:t>, to fix your KB.</a:t>
            </a:r>
          </a:p>
          <a:p>
            <a:pPr marL="342900" lvl="1" indent="-342900" eaLnBrk="1" hangingPunct="1">
              <a:lnSpc>
                <a:spcPct val="80000"/>
              </a:lnSpc>
              <a:buFontTx/>
              <a:buChar char="•"/>
            </a:pPr>
            <a:endParaRPr lang="en-US" sz="1800" dirty="0">
              <a:sym typeface="Symbol"/>
            </a:endParaRPr>
          </a:p>
          <a:p>
            <a:pPr marL="342900" lvl="1" indent="-342900" eaLnBrk="1" hangingPunct="1">
              <a:lnSpc>
                <a:spcPct val="80000"/>
              </a:lnSpc>
              <a:buFontTx/>
              <a:buChar char="•"/>
            </a:pPr>
            <a:r>
              <a:rPr lang="en-US" sz="1800" dirty="0" smtClean="0">
                <a:sym typeface="Symbol"/>
              </a:rPr>
              <a:t>You know </a:t>
            </a:r>
            <a:r>
              <a:rPr lang="en-US" sz="1800" u="sng" dirty="0" smtClean="0">
                <a:sym typeface="Symbol"/>
              </a:rPr>
              <a:t>*all*</a:t>
            </a:r>
            <a:r>
              <a:rPr lang="en-US" sz="1800" dirty="0" smtClean="0">
                <a:sym typeface="Symbol"/>
              </a:rPr>
              <a:t> these things.  KB only knows what you Tell it.</a:t>
            </a:r>
            <a:endParaRPr lang="en-US" sz="1800" u="sng" dirty="0" smtClean="0">
              <a:solidFill>
                <a:srgbClr val="FF0000"/>
              </a:solidFill>
              <a:sym typeface="Symbol"/>
            </a:endParaRPr>
          </a:p>
        </p:txBody>
      </p:sp>
      <p:sp>
        <p:nvSpPr>
          <p:cNvPr id="14339" name="Rectangle 2"/>
          <p:cNvSpPr>
            <a:spLocks noGrp="1" noChangeArrowheads="1"/>
          </p:cNvSpPr>
          <p:nvPr>
            <p:ph type="title"/>
          </p:nvPr>
        </p:nvSpPr>
        <p:spPr/>
        <p:txBody>
          <a:bodyPr/>
          <a:lstStyle/>
          <a:p>
            <a:pPr eaLnBrk="1" hangingPunct="1"/>
            <a:r>
              <a:rPr lang="en-US" altLang="en-US" dirty="0" smtClean="0">
                <a:solidFill>
                  <a:schemeClr val="tx1"/>
                </a:solidFill>
              </a:rPr>
              <a:t>FOL Models and Interpretations</a:t>
            </a:r>
          </a:p>
        </p:txBody>
      </p:sp>
    </p:spTree>
    <p:extLst>
      <p:ext uri="{BB962C8B-B14F-4D97-AF65-F5344CB8AC3E}">
        <p14:creationId xmlns:p14="http://schemas.microsoft.com/office/powerpoint/2010/main" val="840988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body" idx="1"/>
          </p:nvPr>
        </p:nvSpPr>
        <p:spPr>
          <a:xfrm>
            <a:off x="381000" y="1295400"/>
            <a:ext cx="8534400" cy="5334000"/>
          </a:xfrm>
        </p:spPr>
        <p:txBody>
          <a:bodyPr/>
          <a:lstStyle/>
          <a:p>
            <a:pPr eaLnBrk="1" hangingPunct="1">
              <a:lnSpc>
                <a:spcPct val="80000"/>
              </a:lnSpc>
            </a:pPr>
            <a:r>
              <a:rPr lang="en-US" altLang="en-US" sz="2000" dirty="0" smtClean="0">
                <a:solidFill>
                  <a:srgbClr val="FF0000"/>
                </a:solidFill>
              </a:rPr>
              <a:t>Models</a:t>
            </a:r>
            <a:r>
              <a:rPr lang="en-US" altLang="en-US" sz="2000" dirty="0" smtClean="0"/>
              <a:t> are formal worlds within which truth can be evaluated</a:t>
            </a:r>
          </a:p>
          <a:p>
            <a:pPr eaLnBrk="1" hangingPunct="1">
              <a:lnSpc>
                <a:spcPct val="80000"/>
              </a:lnSpc>
            </a:pPr>
            <a:r>
              <a:rPr lang="en-US" altLang="en-US" sz="2000" dirty="0" smtClean="0">
                <a:solidFill>
                  <a:srgbClr val="FF0000"/>
                </a:solidFill>
              </a:rPr>
              <a:t>Interpretations</a:t>
            </a:r>
            <a:r>
              <a:rPr lang="en-US" altLang="en-US" sz="2000" dirty="0" smtClean="0"/>
              <a:t> map symbols in the logic to the world</a:t>
            </a:r>
          </a:p>
          <a:p>
            <a:pPr lvl="1" eaLnBrk="1" hangingPunct="1">
              <a:lnSpc>
                <a:spcPct val="80000"/>
              </a:lnSpc>
            </a:pPr>
            <a:r>
              <a:rPr lang="en-US" altLang="en-US" dirty="0" smtClean="0"/>
              <a:t>Constant symbols in the logic map to objects in the world</a:t>
            </a:r>
          </a:p>
          <a:p>
            <a:pPr lvl="1" eaLnBrk="1" hangingPunct="1">
              <a:lnSpc>
                <a:spcPct val="80000"/>
              </a:lnSpc>
            </a:pPr>
            <a:r>
              <a:rPr lang="en-US" altLang="en-US" dirty="0" smtClean="0"/>
              <a:t>n-</a:t>
            </a:r>
            <a:r>
              <a:rPr lang="en-US" altLang="en-US" dirty="0" err="1" smtClean="0"/>
              <a:t>ary</a:t>
            </a:r>
            <a:r>
              <a:rPr lang="en-US" altLang="en-US" dirty="0" smtClean="0"/>
              <a:t> functions/predicates map to n-</a:t>
            </a:r>
            <a:r>
              <a:rPr lang="en-US" altLang="en-US" dirty="0" err="1" smtClean="0"/>
              <a:t>ary</a:t>
            </a:r>
            <a:r>
              <a:rPr lang="en-US" altLang="en-US" dirty="0" smtClean="0"/>
              <a:t> functions/predicates in the world</a:t>
            </a:r>
          </a:p>
          <a:p>
            <a:pPr eaLnBrk="1" hangingPunct="1">
              <a:lnSpc>
                <a:spcPct val="80000"/>
              </a:lnSpc>
            </a:pPr>
            <a:endParaRPr lang="en-US" altLang="en-US" sz="2000" dirty="0" smtClean="0"/>
          </a:p>
          <a:p>
            <a:pPr eaLnBrk="1" hangingPunct="1">
              <a:lnSpc>
                <a:spcPct val="80000"/>
              </a:lnSpc>
            </a:pPr>
            <a:r>
              <a:rPr lang="en-US" altLang="en-US" sz="2000" dirty="0" smtClean="0"/>
              <a:t>We say </a:t>
            </a:r>
            <a:r>
              <a:rPr lang="en-US" altLang="en-US" sz="2000" i="1" u="sng" dirty="0" smtClean="0">
                <a:solidFill>
                  <a:srgbClr val="FF0000"/>
                </a:solidFill>
              </a:rPr>
              <a:t>m</a:t>
            </a:r>
            <a:r>
              <a:rPr lang="en-US" altLang="en-US" sz="2000" u="sng" dirty="0" smtClean="0">
                <a:solidFill>
                  <a:srgbClr val="FF0000"/>
                </a:solidFill>
              </a:rPr>
              <a:t> is a model given an interpretation </a:t>
            </a:r>
            <a:r>
              <a:rPr lang="en-US" altLang="en-US" sz="2000" u="sng" dirty="0" err="1" smtClean="0">
                <a:solidFill>
                  <a:srgbClr val="FF0000"/>
                </a:solidFill>
              </a:rPr>
              <a:t>i</a:t>
            </a:r>
            <a:r>
              <a:rPr lang="en-US" altLang="en-US" sz="2000" u="sng" dirty="0" smtClean="0"/>
              <a:t> </a:t>
            </a:r>
            <a:r>
              <a:rPr lang="en-US" altLang="en-US" sz="2000" dirty="0" smtClean="0"/>
              <a:t>of a sentence α if and only if α is true in the world </a:t>
            </a:r>
            <a:r>
              <a:rPr lang="en-US" altLang="en-US" sz="2000" i="1" dirty="0" smtClean="0"/>
              <a:t>m </a:t>
            </a:r>
            <a:r>
              <a:rPr lang="en-US" altLang="en-US" sz="2000" dirty="0" smtClean="0"/>
              <a:t>under the mapping </a:t>
            </a:r>
            <a:r>
              <a:rPr lang="en-US" altLang="en-US" sz="2000" i="1" dirty="0" err="1" smtClean="0"/>
              <a:t>i</a:t>
            </a:r>
            <a:r>
              <a:rPr lang="en-US" altLang="en-US" sz="2000" i="1" dirty="0" smtClean="0"/>
              <a:t>.</a:t>
            </a:r>
          </a:p>
          <a:p>
            <a:pPr eaLnBrk="1" hangingPunct="1">
              <a:lnSpc>
                <a:spcPct val="80000"/>
              </a:lnSpc>
            </a:pPr>
            <a:endParaRPr lang="en-US" altLang="en-US" sz="2000" i="1" dirty="0"/>
          </a:p>
          <a:p>
            <a:pPr eaLnBrk="1" hangingPunct="1">
              <a:lnSpc>
                <a:spcPct val="80000"/>
              </a:lnSpc>
            </a:pPr>
            <a:r>
              <a:rPr lang="en-US" altLang="en-US" sz="2000" i="1" dirty="0" smtClean="0"/>
              <a:t>M(α) </a:t>
            </a:r>
            <a:r>
              <a:rPr lang="en-US" altLang="en-US" sz="2000" dirty="0" smtClean="0"/>
              <a:t>is the set of all models of α</a:t>
            </a:r>
          </a:p>
          <a:p>
            <a:pPr eaLnBrk="1" hangingPunct="1">
              <a:lnSpc>
                <a:spcPct val="80000"/>
              </a:lnSpc>
            </a:pPr>
            <a:endParaRPr lang="en-US" altLang="en-US" sz="2000" dirty="0" smtClean="0"/>
          </a:p>
          <a:p>
            <a:pPr eaLnBrk="1" hangingPunct="1">
              <a:lnSpc>
                <a:spcPct val="80000"/>
              </a:lnSpc>
            </a:pPr>
            <a:r>
              <a:rPr lang="en-US" altLang="en-US" sz="2000" dirty="0" smtClean="0"/>
              <a:t>Then KB ╞ α </a:t>
            </a:r>
            <a:r>
              <a:rPr lang="en-US" altLang="en-US" sz="2000" dirty="0" err="1" smtClean="0"/>
              <a:t>iff</a:t>
            </a:r>
            <a:r>
              <a:rPr lang="en-US" altLang="en-US" sz="2000" dirty="0" smtClean="0"/>
              <a:t> </a:t>
            </a:r>
            <a:r>
              <a:rPr lang="en-US" altLang="en-US" sz="2000" i="1" dirty="0" smtClean="0"/>
              <a:t>M(KB) </a:t>
            </a:r>
            <a:r>
              <a:rPr lang="en-US" altLang="en-US" sz="2000" dirty="0" smtClean="0">
                <a:sym typeface="Symbol" pitchFamily="18" charset="2"/>
              </a:rPr>
              <a:t> </a:t>
            </a:r>
            <a:r>
              <a:rPr lang="en-US" altLang="en-US" sz="2000" i="1" dirty="0" smtClean="0"/>
              <a:t>M(</a:t>
            </a:r>
            <a:r>
              <a:rPr lang="en-US" altLang="en-US" sz="2000" dirty="0" smtClean="0"/>
              <a:t>α)</a:t>
            </a:r>
          </a:p>
          <a:p>
            <a:pPr lvl="1" eaLnBrk="1" hangingPunct="1">
              <a:lnSpc>
                <a:spcPct val="80000"/>
              </a:lnSpc>
            </a:pPr>
            <a:r>
              <a:rPr lang="en-US" altLang="en-US" sz="1800" dirty="0" smtClean="0"/>
              <a:t>E.g. </a:t>
            </a:r>
            <a:r>
              <a:rPr lang="en-US" altLang="en-US" sz="1800" i="1" dirty="0" smtClean="0"/>
              <a:t>KB, </a:t>
            </a:r>
            <a:r>
              <a:rPr lang="en-US" altLang="en-US" sz="1800" dirty="0" smtClean="0"/>
              <a:t>= “Mary is Sue’s sister and Amy is Sue’s daughter.”</a:t>
            </a:r>
            <a:endParaRPr lang="en-US" altLang="en-US" sz="1800" b="1" dirty="0" smtClean="0"/>
          </a:p>
          <a:p>
            <a:pPr lvl="1" eaLnBrk="1" hangingPunct="1">
              <a:lnSpc>
                <a:spcPct val="80000"/>
              </a:lnSpc>
            </a:pPr>
            <a:r>
              <a:rPr lang="en-US" altLang="en-US" sz="1800" dirty="0" smtClean="0"/>
              <a:t>α = “Mary is Amy’s aunt.”</a:t>
            </a:r>
            <a:r>
              <a:rPr lang="en-US" altLang="en-US" sz="1800" dirty="0" smtClean="0">
                <a:solidFill>
                  <a:srgbClr val="FF0000"/>
                </a:solidFill>
              </a:rPr>
              <a:t> (Must Tell it about mothers/daughters)</a:t>
            </a:r>
            <a:endParaRPr lang="en-US" altLang="en-US" sz="1800" dirty="0" smtClean="0"/>
          </a:p>
          <a:p>
            <a:pPr lvl="1" eaLnBrk="1" hangingPunct="1">
              <a:lnSpc>
                <a:spcPct val="80000"/>
              </a:lnSpc>
            </a:pPr>
            <a:endParaRPr lang="en-US" altLang="en-US" sz="1800" dirty="0" smtClean="0"/>
          </a:p>
          <a:p>
            <a:pPr eaLnBrk="1" hangingPunct="1">
              <a:lnSpc>
                <a:spcPct val="80000"/>
              </a:lnSpc>
            </a:pPr>
            <a:r>
              <a:rPr lang="en-US" altLang="en-US" sz="2000" u="sng" dirty="0" smtClean="0"/>
              <a:t>Think of KB and α as constraints, and models as states.</a:t>
            </a:r>
            <a:endParaRPr lang="en-US" altLang="en-US" sz="1800" u="sng" dirty="0" smtClean="0"/>
          </a:p>
          <a:p>
            <a:pPr eaLnBrk="1" hangingPunct="1">
              <a:lnSpc>
                <a:spcPct val="80000"/>
              </a:lnSpc>
            </a:pPr>
            <a:r>
              <a:rPr lang="en-US" altLang="en-US" sz="2000" dirty="0" smtClean="0"/>
              <a:t>M(KB) are the solutions to KB and M(α) the solutions to α.</a:t>
            </a:r>
            <a:endParaRPr lang="en-US" altLang="en-US" dirty="0" smtClean="0"/>
          </a:p>
          <a:p>
            <a:pPr eaLnBrk="1" hangingPunct="1">
              <a:lnSpc>
                <a:spcPct val="80000"/>
              </a:lnSpc>
            </a:pPr>
            <a:r>
              <a:rPr lang="en-US" altLang="en-US" sz="2000" dirty="0" smtClean="0"/>
              <a:t>Then, KB ╞ α, i.e., ╞ (KB </a:t>
            </a:r>
            <a:r>
              <a:rPr lang="en-US" altLang="en-US" sz="2000" dirty="0" smtClean="0">
                <a:sym typeface="Symbol" pitchFamily="18" charset="2"/>
              </a:rPr>
              <a:t> a) ,</a:t>
            </a:r>
            <a:endParaRPr lang="en-US" altLang="en-US" sz="2000" dirty="0" smtClean="0"/>
          </a:p>
          <a:p>
            <a:pPr eaLnBrk="1" hangingPunct="1">
              <a:lnSpc>
                <a:spcPct val="80000"/>
              </a:lnSpc>
              <a:buFontTx/>
              <a:buNone/>
            </a:pPr>
            <a:r>
              <a:rPr lang="en-US" altLang="en-US" sz="2000" dirty="0" smtClean="0"/>
              <a:t>      when all solutions to KB are also solutions to α. </a:t>
            </a:r>
          </a:p>
        </p:txBody>
      </p:sp>
      <p:sp>
        <p:nvSpPr>
          <p:cNvPr id="14339" name="Rectangle 2"/>
          <p:cNvSpPr>
            <a:spLocks noGrp="1" noChangeArrowheads="1"/>
          </p:cNvSpPr>
          <p:nvPr>
            <p:ph type="title"/>
          </p:nvPr>
        </p:nvSpPr>
        <p:spPr/>
        <p:txBody>
          <a:bodyPr/>
          <a:lstStyle/>
          <a:p>
            <a:pPr eaLnBrk="1" hangingPunct="1"/>
            <a:r>
              <a:rPr lang="en-US" altLang="en-US" dirty="0" smtClean="0">
                <a:solidFill>
                  <a:schemeClr val="tx1"/>
                </a:solidFill>
              </a:rPr>
              <a:t>Review: Models (and in FOL, Interpretations)</a:t>
            </a:r>
          </a:p>
        </p:txBody>
      </p:sp>
    </p:spTree>
    <p:extLst>
      <p:ext uri="{BB962C8B-B14F-4D97-AF65-F5344CB8AC3E}">
        <p14:creationId xmlns:p14="http://schemas.microsoft.com/office/powerpoint/2010/main" val="970970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altLang="en-US" dirty="0" smtClean="0">
                <a:solidFill>
                  <a:schemeClr val="tx1"/>
                </a:solidFill>
              </a:rPr>
              <a:t>Review: Semantics of Worlds</a:t>
            </a:r>
          </a:p>
        </p:txBody>
      </p:sp>
      <p:sp>
        <p:nvSpPr>
          <p:cNvPr id="15363" name="Rectangle 3" descr="Rectangle: Click to edit Master text styles&#10;Second level&#10;Third level&#10;Fourth level&#10;Fifth level"/>
          <p:cNvSpPr>
            <a:spLocks noGrp="1" noChangeArrowheads="1"/>
          </p:cNvSpPr>
          <p:nvPr>
            <p:ph type="body" idx="1"/>
          </p:nvPr>
        </p:nvSpPr>
        <p:spPr>
          <a:xfrm>
            <a:off x="685800" y="1600200"/>
            <a:ext cx="7772400" cy="4114800"/>
          </a:xfrm>
          <a:noFill/>
        </p:spPr>
        <p:txBody>
          <a:bodyPr/>
          <a:lstStyle/>
          <a:p>
            <a:pPr eaLnBrk="1" hangingPunct="1"/>
            <a:r>
              <a:rPr lang="en-US" altLang="en-US" b="1" dirty="0" smtClean="0"/>
              <a:t>The </a:t>
            </a:r>
            <a:r>
              <a:rPr lang="en-US" altLang="en-US" dirty="0" smtClean="0"/>
              <a:t>world</a:t>
            </a:r>
            <a:r>
              <a:rPr lang="en-US" altLang="en-US" b="1" dirty="0" smtClean="0"/>
              <a:t> consists of </a:t>
            </a:r>
            <a:r>
              <a:rPr lang="en-US" altLang="en-US" dirty="0" smtClean="0"/>
              <a:t>objects</a:t>
            </a:r>
            <a:r>
              <a:rPr lang="en-US" altLang="en-US" b="1" dirty="0" smtClean="0"/>
              <a:t> that have </a:t>
            </a:r>
            <a:r>
              <a:rPr lang="en-US" altLang="en-US" dirty="0" smtClean="0"/>
              <a:t>properties</a:t>
            </a:r>
            <a:r>
              <a:rPr lang="en-US" altLang="en-US" b="1" dirty="0" smtClean="0"/>
              <a:t>.</a:t>
            </a:r>
          </a:p>
          <a:p>
            <a:pPr lvl="1" eaLnBrk="1" hangingPunct="1"/>
            <a:r>
              <a:rPr lang="en-US" altLang="en-US" b="1" dirty="0" smtClean="0"/>
              <a:t>There are </a:t>
            </a:r>
            <a:r>
              <a:rPr lang="en-US" altLang="en-US" dirty="0" smtClean="0"/>
              <a:t>relations</a:t>
            </a:r>
            <a:r>
              <a:rPr lang="en-US" altLang="en-US" b="1" dirty="0" smtClean="0"/>
              <a:t> and </a:t>
            </a:r>
            <a:r>
              <a:rPr lang="en-US" altLang="en-US" dirty="0" smtClean="0"/>
              <a:t>functions</a:t>
            </a:r>
            <a:r>
              <a:rPr lang="en-US" altLang="en-US" b="1" dirty="0" smtClean="0"/>
              <a:t> between these objects</a:t>
            </a:r>
          </a:p>
          <a:p>
            <a:pPr lvl="1" eaLnBrk="1" hangingPunct="1"/>
            <a:r>
              <a:rPr lang="en-US" altLang="en-US" b="1" dirty="0" smtClean="0"/>
              <a:t>Objects  in the world, individuals: </a:t>
            </a:r>
            <a:r>
              <a:rPr lang="en-US" altLang="en-US" dirty="0" smtClean="0"/>
              <a:t>people, houses, numbers, colors, baseball games, wars, centuries</a:t>
            </a:r>
          </a:p>
          <a:p>
            <a:pPr lvl="2" eaLnBrk="1" hangingPunct="1"/>
            <a:r>
              <a:rPr lang="en-US" altLang="en-US" dirty="0" smtClean="0"/>
              <a:t>Clock A, John, 7, the-house in the corner, Tel-Aviv, Ball43</a:t>
            </a:r>
          </a:p>
          <a:p>
            <a:pPr lvl="1" eaLnBrk="1" hangingPunct="1"/>
            <a:r>
              <a:rPr lang="en-US" altLang="en-US" b="1" dirty="0" smtClean="0"/>
              <a:t>Functions</a:t>
            </a:r>
            <a:r>
              <a:rPr lang="en-US" altLang="en-US" dirty="0" smtClean="0"/>
              <a:t> on individuals:</a:t>
            </a:r>
          </a:p>
          <a:p>
            <a:pPr lvl="2" eaLnBrk="1" hangingPunct="1"/>
            <a:r>
              <a:rPr lang="en-US" altLang="en-US" dirty="0" smtClean="0"/>
              <a:t>father-of, best-friend, third-inning-of, one-more-than</a:t>
            </a:r>
          </a:p>
          <a:p>
            <a:pPr lvl="1" eaLnBrk="1" hangingPunct="1"/>
            <a:r>
              <a:rPr lang="en-US" altLang="en-US" b="1" dirty="0" smtClean="0"/>
              <a:t>Relations</a:t>
            </a:r>
            <a:r>
              <a:rPr lang="en-US" altLang="en-US" dirty="0" smtClean="0"/>
              <a:t>:</a:t>
            </a:r>
          </a:p>
          <a:p>
            <a:pPr lvl="2" eaLnBrk="1" hangingPunct="1"/>
            <a:r>
              <a:rPr lang="en-US" altLang="en-US" dirty="0" smtClean="0"/>
              <a:t>brother-of, bigger-than, inside, part-of, has-color,</a:t>
            </a:r>
          </a:p>
          <a:p>
            <a:pPr marL="1371600" lvl="3" indent="0" eaLnBrk="1" hangingPunct="1">
              <a:buNone/>
            </a:pPr>
            <a:r>
              <a:rPr lang="en-US" altLang="en-US" dirty="0" smtClean="0"/>
              <a:t>occurred-after</a:t>
            </a:r>
          </a:p>
          <a:p>
            <a:pPr lvl="1" eaLnBrk="1" hangingPunct="1"/>
            <a:r>
              <a:rPr lang="en-US" altLang="en-US" b="1" dirty="0" smtClean="0"/>
              <a:t>Properties (a relation of arity 1)</a:t>
            </a:r>
            <a:r>
              <a:rPr lang="en-US" altLang="en-US" dirty="0" smtClean="0"/>
              <a:t>:</a:t>
            </a:r>
          </a:p>
          <a:p>
            <a:pPr lvl="2" eaLnBrk="1" hangingPunct="1"/>
            <a:r>
              <a:rPr lang="en-US" altLang="en-US" dirty="0" smtClean="0"/>
              <a:t>red, round, bogus, prime, multistoried, beautiful</a:t>
            </a:r>
          </a:p>
          <a:p>
            <a:pPr eaLnBrk="1" hangingPunct="1"/>
            <a:endParaRPr lang="en-US" altLang="en-US" b="1" dirty="0" smtClean="0"/>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pPr eaLnBrk="1" hangingPunct="1"/>
            <a:r>
              <a:rPr lang="en-US" altLang="en-US" dirty="0" smtClean="0">
                <a:solidFill>
                  <a:schemeClr val="tx1"/>
                </a:solidFill>
              </a:rPr>
              <a:t>Semantics: Interpretation</a:t>
            </a:r>
          </a:p>
        </p:txBody>
      </p:sp>
      <p:sp>
        <p:nvSpPr>
          <p:cNvPr id="16387" name="Rectangle 3" descr="Rectangle: Click to edit Master text styles&#10;Second level&#10;Third level&#10;Fourth level&#10;Fifth level"/>
          <p:cNvSpPr>
            <a:spLocks noGrp="1" noChangeArrowheads="1"/>
          </p:cNvSpPr>
          <p:nvPr>
            <p:ph type="body" idx="1"/>
          </p:nvPr>
        </p:nvSpPr>
        <p:spPr>
          <a:xfrm>
            <a:off x="685800" y="1600200"/>
            <a:ext cx="7772400" cy="5029200"/>
          </a:xfrm>
          <a:noFill/>
        </p:spPr>
        <p:txBody>
          <a:bodyPr/>
          <a:lstStyle/>
          <a:p>
            <a:pPr eaLnBrk="1" hangingPunct="1"/>
            <a:r>
              <a:rPr lang="en-US" altLang="en-US" dirty="0" smtClean="0"/>
              <a:t>An </a:t>
            </a:r>
            <a:r>
              <a:rPr lang="en-US" altLang="en-US" b="1" dirty="0" smtClean="0"/>
              <a:t>interpretation</a:t>
            </a:r>
            <a:r>
              <a:rPr lang="en-US" altLang="en-US" dirty="0" smtClean="0"/>
              <a:t> of a sentence (</a:t>
            </a:r>
            <a:r>
              <a:rPr lang="en-US" altLang="en-US" dirty="0" err="1" smtClean="0"/>
              <a:t>wff</a:t>
            </a:r>
            <a:r>
              <a:rPr lang="en-US" altLang="en-US" dirty="0" smtClean="0"/>
              <a:t>) is an assignment that maps </a:t>
            </a:r>
          </a:p>
          <a:p>
            <a:pPr lvl="1" eaLnBrk="1" hangingPunct="1"/>
            <a:r>
              <a:rPr lang="en-US" altLang="en-US" dirty="0" smtClean="0"/>
              <a:t>Object constant symbols to objects in the world, </a:t>
            </a:r>
          </a:p>
          <a:p>
            <a:pPr lvl="1" eaLnBrk="1" hangingPunct="1"/>
            <a:r>
              <a:rPr lang="en-US" altLang="en-US" dirty="0" smtClean="0"/>
              <a:t>n-</a:t>
            </a:r>
            <a:r>
              <a:rPr lang="en-US" altLang="en-US" dirty="0" err="1" smtClean="0"/>
              <a:t>ary</a:t>
            </a:r>
            <a:r>
              <a:rPr lang="en-US" altLang="en-US" dirty="0" smtClean="0"/>
              <a:t> function symbols to n-</a:t>
            </a:r>
            <a:r>
              <a:rPr lang="en-US" altLang="en-US" dirty="0" err="1" smtClean="0"/>
              <a:t>ary</a:t>
            </a:r>
            <a:r>
              <a:rPr lang="en-US" altLang="en-US" dirty="0" smtClean="0"/>
              <a:t> functions in the world,</a:t>
            </a:r>
          </a:p>
          <a:p>
            <a:pPr lvl="1" eaLnBrk="1" hangingPunct="1"/>
            <a:r>
              <a:rPr lang="en-US" altLang="en-US" dirty="0" smtClean="0"/>
              <a:t>n-</a:t>
            </a:r>
            <a:r>
              <a:rPr lang="en-US" altLang="en-US" dirty="0" err="1" smtClean="0"/>
              <a:t>ary</a:t>
            </a:r>
            <a:r>
              <a:rPr lang="en-US" altLang="en-US" dirty="0" smtClean="0"/>
              <a:t> relation symbols to n-</a:t>
            </a:r>
            <a:r>
              <a:rPr lang="en-US" altLang="en-US" dirty="0" err="1" smtClean="0"/>
              <a:t>ary</a:t>
            </a:r>
            <a:r>
              <a:rPr lang="en-US" altLang="en-US" dirty="0" smtClean="0"/>
              <a:t> relations in the world</a:t>
            </a:r>
          </a:p>
          <a:p>
            <a:pPr lvl="1" eaLnBrk="1" hangingPunct="1">
              <a:buFontTx/>
              <a:buNone/>
            </a:pPr>
            <a:endParaRPr lang="en-US" altLang="en-US" dirty="0" smtClean="0"/>
          </a:p>
          <a:p>
            <a:pPr eaLnBrk="1" hangingPunct="1"/>
            <a:r>
              <a:rPr lang="en-US" altLang="en-US" dirty="0" smtClean="0"/>
              <a:t>Given an interpretation, an atomic sentence has the value “true” if it denotes a relation that holds for those individuals denoted in the terms. Otherwise it has the value “false.”</a:t>
            </a:r>
          </a:p>
          <a:p>
            <a:pPr lvl="1" eaLnBrk="1" hangingPunct="1"/>
            <a:r>
              <a:rPr lang="en-US" altLang="en-US" dirty="0" smtClean="0"/>
              <a:t>Example: Kinship world:</a:t>
            </a:r>
          </a:p>
          <a:p>
            <a:pPr lvl="2" eaLnBrk="1" hangingPunct="1"/>
            <a:r>
              <a:rPr lang="en-US" altLang="en-US" dirty="0" smtClean="0"/>
              <a:t>Symbols = Ann, Bill, Sue, Married, Parent, Child, Sibling, …</a:t>
            </a:r>
          </a:p>
          <a:p>
            <a:pPr lvl="1" eaLnBrk="1" hangingPunct="1"/>
            <a:r>
              <a:rPr lang="en-US" altLang="en-US" dirty="0" smtClean="0"/>
              <a:t>World consists of individuals in relations:</a:t>
            </a:r>
          </a:p>
          <a:p>
            <a:pPr lvl="2" eaLnBrk="1" hangingPunct="1"/>
            <a:r>
              <a:rPr lang="en-US" altLang="en-US" dirty="0" smtClean="0"/>
              <a:t>Married(</a:t>
            </a:r>
            <a:r>
              <a:rPr lang="en-US" altLang="en-US" dirty="0" err="1" smtClean="0"/>
              <a:t>Ann,Bill</a:t>
            </a:r>
            <a:r>
              <a:rPr lang="en-US" altLang="en-US" dirty="0" smtClean="0"/>
              <a:t>) is false, Parent(</a:t>
            </a:r>
            <a:r>
              <a:rPr lang="en-US" altLang="en-US" dirty="0" err="1" smtClean="0"/>
              <a:t>Bill,Sue</a:t>
            </a:r>
            <a:r>
              <a:rPr lang="en-US" altLang="en-US" dirty="0" smtClean="0"/>
              <a:t>) is true, …</a:t>
            </a:r>
          </a:p>
          <a:p>
            <a:pPr lvl="2" eaLnBrk="1" hangingPunct="1"/>
            <a:endParaRPr lang="en-US" altLang="en-US" dirty="0"/>
          </a:p>
          <a:p>
            <a:pPr eaLnBrk="1" hangingPunct="1"/>
            <a:r>
              <a:rPr lang="en-US" altLang="en-US" u="sng" dirty="0" smtClean="0">
                <a:solidFill>
                  <a:srgbClr val="FF0000"/>
                </a:solidFill>
              </a:rPr>
              <a:t>Your job, as a Knowledge Engineer, is to construct KB so it is true </a:t>
            </a:r>
            <a:r>
              <a:rPr lang="en-US" altLang="en-US" sz="2000" b="1" u="sng" dirty="0" smtClean="0">
                <a:solidFill>
                  <a:srgbClr val="FF0000"/>
                </a:solidFill>
              </a:rPr>
              <a:t>*exactly*</a:t>
            </a:r>
            <a:r>
              <a:rPr lang="en-US" altLang="en-US" u="sng" dirty="0" smtClean="0">
                <a:solidFill>
                  <a:srgbClr val="FF0000"/>
                </a:solidFill>
              </a:rPr>
              <a:t> for your world and intended interpretation.</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solidFill>
                  <a:schemeClr val="tx1"/>
                </a:solidFill>
              </a:rPr>
              <a:t>Truth in first-order logic</a:t>
            </a:r>
          </a:p>
        </p:txBody>
      </p:sp>
      <p:sp>
        <p:nvSpPr>
          <p:cNvPr id="17411"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80000"/>
              </a:lnSpc>
            </a:pPr>
            <a:r>
              <a:rPr lang="en-US" altLang="en-US" dirty="0" smtClean="0"/>
              <a:t>Sentences are true with respect to a </a:t>
            </a:r>
            <a:r>
              <a:rPr lang="en-US" altLang="en-US" dirty="0" smtClean="0">
                <a:solidFill>
                  <a:schemeClr val="accent2"/>
                </a:solidFill>
              </a:rPr>
              <a:t>model</a:t>
            </a:r>
            <a:r>
              <a:rPr lang="en-US" altLang="en-US" dirty="0" smtClean="0"/>
              <a:t> and an </a:t>
            </a:r>
            <a:r>
              <a:rPr lang="en-US" altLang="en-US" dirty="0" smtClean="0">
                <a:solidFill>
                  <a:schemeClr val="accent2"/>
                </a:solidFill>
              </a:rPr>
              <a:t>interpretation</a:t>
            </a:r>
          </a:p>
          <a:p>
            <a:pPr eaLnBrk="1" hangingPunct="1">
              <a:lnSpc>
                <a:spcPct val="80000"/>
              </a:lnSpc>
            </a:pPr>
            <a:endParaRPr lang="en-US" altLang="en-US" dirty="0" smtClean="0"/>
          </a:p>
          <a:p>
            <a:pPr eaLnBrk="1" hangingPunct="1">
              <a:lnSpc>
                <a:spcPct val="80000"/>
              </a:lnSpc>
            </a:pPr>
            <a:r>
              <a:rPr lang="en-US" altLang="en-US" dirty="0" smtClean="0"/>
              <a:t>Model contains objects (</a:t>
            </a:r>
            <a:r>
              <a:rPr lang="en-US" altLang="en-US" dirty="0" smtClean="0">
                <a:solidFill>
                  <a:schemeClr val="accent2"/>
                </a:solidFill>
              </a:rPr>
              <a:t>domain</a:t>
            </a:r>
            <a:r>
              <a:rPr lang="en-US" altLang="en-US" dirty="0" smtClean="0"/>
              <a:t> </a:t>
            </a:r>
            <a:r>
              <a:rPr lang="en-US" altLang="en-US" dirty="0" smtClean="0">
                <a:solidFill>
                  <a:schemeClr val="accent2"/>
                </a:solidFill>
              </a:rPr>
              <a:t>elements</a:t>
            </a:r>
            <a:r>
              <a:rPr lang="en-US" altLang="en-US" dirty="0" smtClean="0"/>
              <a:t>) and relations among them</a:t>
            </a:r>
          </a:p>
          <a:p>
            <a:pPr eaLnBrk="1" hangingPunct="1">
              <a:lnSpc>
                <a:spcPct val="80000"/>
              </a:lnSpc>
            </a:pPr>
            <a:endParaRPr lang="en-US" altLang="en-US" dirty="0" smtClean="0"/>
          </a:p>
          <a:p>
            <a:pPr eaLnBrk="1" hangingPunct="1">
              <a:lnSpc>
                <a:spcPct val="80000"/>
              </a:lnSpc>
            </a:pPr>
            <a:r>
              <a:rPr lang="en-US" altLang="en-US" dirty="0" smtClean="0"/>
              <a:t>Interpretation specifies referents for</a:t>
            </a:r>
          </a:p>
          <a:p>
            <a:pPr eaLnBrk="1" hangingPunct="1">
              <a:lnSpc>
                <a:spcPct val="80000"/>
              </a:lnSpc>
              <a:buFontTx/>
              <a:buNone/>
            </a:pPr>
            <a:endParaRPr lang="en-US" altLang="en-US" dirty="0" smtClean="0"/>
          </a:p>
          <a:p>
            <a:pPr lvl="1" eaLnBrk="1" hangingPunct="1">
              <a:lnSpc>
                <a:spcPct val="80000"/>
              </a:lnSpc>
              <a:buFont typeface="Wingdings" pitchFamily="2" charset="2"/>
              <a:buNone/>
            </a:pPr>
            <a:r>
              <a:rPr lang="en-US" altLang="en-US" dirty="0" smtClean="0">
                <a:solidFill>
                  <a:srgbClr val="FF0000"/>
                </a:solidFill>
              </a:rPr>
              <a:t>constant</a:t>
            </a:r>
            <a:r>
              <a:rPr lang="en-US" altLang="en-US" dirty="0" smtClean="0"/>
              <a:t> </a:t>
            </a:r>
            <a:r>
              <a:rPr lang="en-US" altLang="en-US" dirty="0" smtClean="0">
                <a:solidFill>
                  <a:srgbClr val="FF0000"/>
                </a:solidFill>
              </a:rPr>
              <a:t>symbols</a:t>
            </a:r>
            <a:r>
              <a:rPr lang="en-US" altLang="en-US" dirty="0" smtClean="0"/>
              <a:t> 	→ 	</a:t>
            </a:r>
            <a:r>
              <a:rPr lang="en-US" altLang="en-US" dirty="0" smtClean="0">
                <a:solidFill>
                  <a:schemeClr val="accent2"/>
                </a:solidFill>
              </a:rPr>
              <a:t>objects</a:t>
            </a:r>
            <a:r>
              <a:rPr lang="en-US" altLang="en-US" dirty="0" smtClean="0"/>
              <a:t>
</a:t>
            </a:r>
          </a:p>
          <a:p>
            <a:pPr lvl="1" eaLnBrk="1" hangingPunct="1">
              <a:lnSpc>
                <a:spcPct val="80000"/>
              </a:lnSpc>
              <a:buFont typeface="Wingdings" pitchFamily="2" charset="2"/>
              <a:buNone/>
            </a:pPr>
            <a:r>
              <a:rPr lang="en-US" altLang="en-US" dirty="0" smtClean="0">
                <a:solidFill>
                  <a:srgbClr val="FF0000"/>
                </a:solidFill>
              </a:rPr>
              <a:t>predicate</a:t>
            </a:r>
            <a:r>
              <a:rPr lang="en-US" altLang="en-US" dirty="0" smtClean="0"/>
              <a:t> </a:t>
            </a:r>
            <a:r>
              <a:rPr lang="en-US" altLang="en-US" dirty="0" smtClean="0">
                <a:solidFill>
                  <a:srgbClr val="FF0000"/>
                </a:solidFill>
              </a:rPr>
              <a:t>symbols</a:t>
            </a:r>
            <a:r>
              <a:rPr lang="en-US" altLang="en-US" dirty="0" smtClean="0"/>
              <a:t> 	→ 	</a:t>
            </a:r>
            <a:r>
              <a:rPr lang="en-US" altLang="en-US" dirty="0" smtClean="0">
                <a:solidFill>
                  <a:schemeClr val="accent2"/>
                </a:solidFill>
              </a:rPr>
              <a:t>relations</a:t>
            </a:r>
            <a:r>
              <a:rPr lang="en-US" altLang="en-US" dirty="0" smtClean="0"/>
              <a:t>
</a:t>
            </a:r>
          </a:p>
          <a:p>
            <a:pPr lvl="1" eaLnBrk="1" hangingPunct="1">
              <a:lnSpc>
                <a:spcPct val="80000"/>
              </a:lnSpc>
              <a:buFont typeface="Wingdings" pitchFamily="2" charset="2"/>
              <a:buNone/>
            </a:pPr>
            <a:r>
              <a:rPr lang="en-US" altLang="en-US" dirty="0" smtClean="0">
                <a:solidFill>
                  <a:srgbClr val="FF0000"/>
                </a:solidFill>
              </a:rPr>
              <a:t>function</a:t>
            </a:r>
            <a:r>
              <a:rPr lang="en-US" altLang="en-US" dirty="0" smtClean="0"/>
              <a:t> </a:t>
            </a:r>
            <a:r>
              <a:rPr lang="en-US" altLang="en-US" dirty="0" smtClean="0">
                <a:solidFill>
                  <a:srgbClr val="FF0000"/>
                </a:solidFill>
              </a:rPr>
              <a:t>symbols	</a:t>
            </a:r>
            <a:r>
              <a:rPr lang="en-US" altLang="en-US" dirty="0" smtClean="0"/>
              <a:t>→	</a:t>
            </a:r>
            <a:r>
              <a:rPr lang="en-US" altLang="en-US" dirty="0" smtClean="0">
                <a:solidFill>
                  <a:schemeClr val="accent2"/>
                </a:solidFill>
              </a:rPr>
              <a:t>functional relations</a:t>
            </a:r>
            <a:r>
              <a:rPr lang="en-US" altLang="en-US" dirty="0" smtClean="0"/>
              <a:t>
</a:t>
            </a:r>
          </a:p>
          <a:p>
            <a:pPr lvl="1" eaLnBrk="1" hangingPunct="1">
              <a:lnSpc>
                <a:spcPct val="80000"/>
              </a:lnSpc>
              <a:buFont typeface="Wingdings" pitchFamily="2" charset="2"/>
              <a:buNone/>
            </a:pPr>
            <a:endParaRPr lang="en-US" altLang="en-US" dirty="0" smtClean="0"/>
          </a:p>
          <a:p>
            <a:pPr eaLnBrk="1" hangingPunct="1">
              <a:lnSpc>
                <a:spcPct val="80000"/>
              </a:lnSpc>
            </a:pPr>
            <a:r>
              <a:rPr lang="en-US" altLang="en-US" dirty="0" smtClean="0"/>
              <a:t>An atomic sentence </a:t>
            </a:r>
            <a:r>
              <a:rPr lang="en-US" altLang="en-US" i="1" dirty="0" smtClean="0"/>
              <a:t>predicate(term</a:t>
            </a:r>
            <a:r>
              <a:rPr lang="en-US" altLang="en-US" i="1" baseline="-25000" dirty="0" smtClean="0"/>
              <a:t>1</a:t>
            </a:r>
            <a:r>
              <a:rPr lang="en-US" altLang="en-US" i="1" dirty="0" smtClean="0"/>
              <a:t>,...,</a:t>
            </a:r>
            <a:r>
              <a:rPr lang="en-US" altLang="en-US" i="1" dirty="0" err="1" smtClean="0"/>
              <a:t>term</a:t>
            </a:r>
            <a:r>
              <a:rPr lang="en-US" altLang="en-US" i="1" baseline="-25000" dirty="0" err="1" smtClean="0"/>
              <a:t>n</a:t>
            </a:r>
            <a:r>
              <a:rPr lang="en-US" altLang="en-US" i="1" dirty="0" smtClean="0"/>
              <a:t>) </a:t>
            </a:r>
            <a:r>
              <a:rPr lang="en-US" altLang="en-US" dirty="0" smtClean="0"/>
              <a:t>is true</a:t>
            </a:r>
          </a:p>
          <a:p>
            <a:pPr eaLnBrk="1" hangingPunct="1">
              <a:lnSpc>
                <a:spcPct val="80000"/>
              </a:lnSpc>
              <a:buFont typeface="Wingdings" pitchFamily="2" charset="2"/>
              <a:buNone/>
            </a:pPr>
            <a:r>
              <a:rPr lang="en-US" altLang="en-US" dirty="0" smtClean="0"/>
              <a:t>	</a:t>
            </a:r>
            <a:r>
              <a:rPr lang="en-US" altLang="en-US" dirty="0" err="1" smtClean="0"/>
              <a:t>iff</a:t>
            </a:r>
            <a:r>
              <a:rPr lang="en-US" altLang="en-US" dirty="0" smtClean="0"/>
              <a:t> the </a:t>
            </a:r>
            <a:r>
              <a:rPr lang="en-US" altLang="en-US" dirty="0" smtClean="0">
                <a:solidFill>
                  <a:schemeClr val="accent2"/>
                </a:solidFill>
              </a:rPr>
              <a:t>objects </a:t>
            </a:r>
            <a:r>
              <a:rPr lang="en-US" altLang="en-US" dirty="0" smtClean="0"/>
              <a:t>referred to by </a:t>
            </a:r>
            <a:r>
              <a:rPr lang="en-US" altLang="en-US" i="1" dirty="0" smtClean="0"/>
              <a:t>term</a:t>
            </a:r>
            <a:r>
              <a:rPr lang="en-US" altLang="en-US" i="1" baseline="-25000" dirty="0" smtClean="0"/>
              <a:t>1</a:t>
            </a:r>
            <a:r>
              <a:rPr lang="en-US" altLang="en-US" i="1" dirty="0" smtClean="0"/>
              <a:t>,...,</a:t>
            </a:r>
            <a:r>
              <a:rPr lang="en-US" altLang="en-US" i="1" dirty="0" err="1" smtClean="0"/>
              <a:t>term</a:t>
            </a:r>
            <a:r>
              <a:rPr lang="en-US" altLang="en-US" i="1" baseline="-25000" dirty="0" err="1" smtClean="0"/>
              <a:t>n</a:t>
            </a:r>
            <a:endParaRPr lang="en-US" altLang="en-US" i="1" dirty="0" smtClean="0"/>
          </a:p>
          <a:p>
            <a:pPr eaLnBrk="1" hangingPunct="1">
              <a:lnSpc>
                <a:spcPct val="80000"/>
              </a:lnSpc>
              <a:buFont typeface="Wingdings" pitchFamily="2" charset="2"/>
              <a:buNone/>
            </a:pPr>
            <a:r>
              <a:rPr lang="en-US" altLang="en-US" dirty="0" smtClean="0"/>
              <a:t>	are in the </a:t>
            </a:r>
            <a:r>
              <a:rPr lang="en-US" altLang="en-US" dirty="0" smtClean="0">
                <a:solidFill>
                  <a:schemeClr val="accent2"/>
                </a:solidFill>
              </a:rPr>
              <a:t>relation</a:t>
            </a:r>
            <a:r>
              <a:rPr lang="en-US" altLang="en-US" dirty="0" smtClean="0"/>
              <a:t> referred to by </a:t>
            </a:r>
            <a:r>
              <a:rPr lang="en-US" altLang="en-US" i="1" dirty="0" smtClean="0"/>
              <a:t>predicate</a:t>
            </a:r>
            <a:r>
              <a:rPr lang="en-US" altLang="en-US" dirty="0" smtClean="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pPr eaLnBrk="1" hangingPunct="1"/>
            <a:r>
              <a:rPr lang="en-US" altLang="en-US" dirty="0" smtClean="0">
                <a:solidFill>
                  <a:schemeClr val="tx1"/>
                </a:solidFill>
              </a:rPr>
              <a:t>Semantics: Models and Definitions</a:t>
            </a:r>
          </a:p>
        </p:txBody>
      </p:sp>
      <p:sp>
        <p:nvSpPr>
          <p:cNvPr id="18435" name="Rectangle 3" descr="Rectangle: Click to edit Master text styles&#10;Second level&#10;Third level&#10;Fourth level&#10;Fifth level"/>
          <p:cNvSpPr>
            <a:spLocks noGrp="1" noChangeArrowheads="1"/>
          </p:cNvSpPr>
          <p:nvPr>
            <p:ph type="body" idx="1"/>
          </p:nvPr>
        </p:nvSpPr>
        <p:spPr>
          <a:xfrm>
            <a:off x="609600" y="1219200"/>
            <a:ext cx="7772400" cy="5334000"/>
          </a:xfrm>
          <a:noFill/>
        </p:spPr>
        <p:txBody>
          <a:bodyPr/>
          <a:lstStyle/>
          <a:p>
            <a:pPr eaLnBrk="1" hangingPunct="1"/>
            <a:r>
              <a:rPr lang="en-US" altLang="en-US" dirty="0" smtClean="0"/>
              <a:t>An interpretation and possible world </a:t>
            </a:r>
            <a:r>
              <a:rPr lang="en-US" altLang="en-US" b="1" u="sng" dirty="0" smtClean="0">
                <a:solidFill>
                  <a:srgbClr val="FF0000"/>
                </a:solidFill>
              </a:rPr>
              <a:t>satisfies</a:t>
            </a:r>
            <a:r>
              <a:rPr lang="en-US" altLang="en-US" dirty="0" smtClean="0"/>
              <a:t> a </a:t>
            </a:r>
            <a:r>
              <a:rPr lang="en-US" altLang="en-US" dirty="0" err="1" smtClean="0"/>
              <a:t>wff</a:t>
            </a:r>
            <a:r>
              <a:rPr lang="en-US" altLang="en-US" dirty="0" smtClean="0"/>
              <a:t> (sentence) if the </a:t>
            </a:r>
            <a:r>
              <a:rPr lang="en-US" altLang="en-US" dirty="0" err="1" smtClean="0"/>
              <a:t>wff</a:t>
            </a:r>
            <a:r>
              <a:rPr lang="en-US" altLang="en-US" dirty="0" smtClean="0"/>
              <a:t> has the value “true” under that interpretation in that possible world.</a:t>
            </a:r>
          </a:p>
          <a:p>
            <a:pPr eaLnBrk="1" hangingPunct="1"/>
            <a:endParaRPr lang="en-US" altLang="en-US" sz="1200" dirty="0" smtClean="0"/>
          </a:p>
          <a:p>
            <a:pPr eaLnBrk="1" hangingPunct="1"/>
            <a:r>
              <a:rPr lang="en-US" altLang="en-US" dirty="0" smtClean="0">
                <a:solidFill>
                  <a:schemeClr val="tx2"/>
                </a:solidFill>
              </a:rPr>
              <a:t>Model:</a:t>
            </a:r>
            <a:r>
              <a:rPr lang="en-US" altLang="en-US" dirty="0" smtClean="0"/>
              <a:t> A domain and an interpretation that satisfies a </a:t>
            </a:r>
            <a:r>
              <a:rPr lang="en-US" altLang="en-US" dirty="0" err="1" smtClean="0"/>
              <a:t>wff</a:t>
            </a:r>
            <a:r>
              <a:rPr lang="en-US" altLang="en-US" dirty="0" smtClean="0"/>
              <a:t> is a </a:t>
            </a:r>
            <a:r>
              <a:rPr lang="en-US" altLang="en-US" b="1" u="sng" dirty="0" smtClean="0">
                <a:solidFill>
                  <a:srgbClr val="FF0000"/>
                </a:solidFill>
              </a:rPr>
              <a:t>model</a:t>
            </a:r>
            <a:r>
              <a:rPr lang="en-US" altLang="en-US" dirty="0" smtClean="0"/>
              <a:t> of that </a:t>
            </a:r>
            <a:r>
              <a:rPr lang="en-US" altLang="en-US" dirty="0" err="1" smtClean="0"/>
              <a:t>wff</a:t>
            </a:r>
            <a:endParaRPr lang="en-US" altLang="en-US" dirty="0" smtClean="0"/>
          </a:p>
          <a:p>
            <a:pPr eaLnBrk="1" hangingPunct="1"/>
            <a:endParaRPr lang="en-US" altLang="en-US" sz="1200" dirty="0" smtClean="0"/>
          </a:p>
          <a:p>
            <a:pPr eaLnBrk="1" hangingPunct="1"/>
            <a:r>
              <a:rPr lang="en-US" altLang="en-US" dirty="0" smtClean="0">
                <a:solidFill>
                  <a:schemeClr val="tx2"/>
                </a:solidFill>
              </a:rPr>
              <a:t>Validity:</a:t>
            </a:r>
            <a:r>
              <a:rPr lang="en-US" altLang="en-US" dirty="0" smtClean="0"/>
              <a:t> Any </a:t>
            </a:r>
            <a:r>
              <a:rPr lang="en-US" altLang="en-US" dirty="0" err="1" smtClean="0"/>
              <a:t>wff</a:t>
            </a:r>
            <a:r>
              <a:rPr lang="en-US" altLang="en-US" dirty="0" smtClean="0"/>
              <a:t> that has the value “true” in all possible worlds and under all interpretations is </a:t>
            </a:r>
            <a:r>
              <a:rPr lang="en-US" altLang="en-US" b="1" u="sng" dirty="0" smtClean="0">
                <a:solidFill>
                  <a:srgbClr val="FF0000"/>
                </a:solidFill>
              </a:rPr>
              <a:t>valid.</a:t>
            </a:r>
          </a:p>
          <a:p>
            <a:pPr eaLnBrk="1" hangingPunct="1"/>
            <a:endParaRPr lang="en-US" altLang="en-US" sz="1200" u="sng" dirty="0" smtClean="0">
              <a:solidFill>
                <a:srgbClr val="FF0000"/>
              </a:solidFill>
            </a:endParaRPr>
          </a:p>
          <a:p>
            <a:pPr eaLnBrk="1" hangingPunct="1"/>
            <a:r>
              <a:rPr lang="en-US" altLang="en-US" dirty="0" smtClean="0"/>
              <a:t>Any </a:t>
            </a:r>
            <a:r>
              <a:rPr lang="en-US" altLang="en-US" dirty="0" err="1" smtClean="0"/>
              <a:t>wff</a:t>
            </a:r>
            <a:r>
              <a:rPr lang="en-US" altLang="en-US" dirty="0" smtClean="0"/>
              <a:t> that does not have a model under any interpretation is </a:t>
            </a:r>
            <a:r>
              <a:rPr lang="en-US" altLang="en-US" dirty="0" smtClean="0">
                <a:solidFill>
                  <a:schemeClr val="tx2"/>
                </a:solidFill>
              </a:rPr>
              <a:t>inconsistent</a:t>
            </a:r>
            <a:r>
              <a:rPr lang="en-US" altLang="en-US" dirty="0" smtClean="0"/>
              <a:t> or </a:t>
            </a:r>
            <a:r>
              <a:rPr lang="en-US" altLang="en-US" b="1" u="sng" dirty="0" smtClean="0">
                <a:solidFill>
                  <a:srgbClr val="FF0000"/>
                </a:solidFill>
              </a:rPr>
              <a:t>unsatisfiable.</a:t>
            </a:r>
          </a:p>
          <a:p>
            <a:pPr eaLnBrk="1" hangingPunct="1"/>
            <a:endParaRPr lang="en-US" altLang="en-US" sz="1200" u="sng" dirty="0" smtClean="0">
              <a:solidFill>
                <a:srgbClr val="FF0000"/>
              </a:solidFill>
            </a:endParaRPr>
          </a:p>
          <a:p>
            <a:pPr eaLnBrk="1" hangingPunct="1"/>
            <a:r>
              <a:rPr lang="en-US" altLang="en-US" dirty="0" smtClean="0"/>
              <a:t>Any </a:t>
            </a:r>
            <a:r>
              <a:rPr lang="en-US" altLang="en-US" dirty="0" err="1" smtClean="0"/>
              <a:t>wff</a:t>
            </a:r>
            <a:r>
              <a:rPr lang="en-US" altLang="en-US" dirty="0" smtClean="0"/>
              <a:t> that is true in at least one possible world under at least one interpretation is </a:t>
            </a:r>
            <a:r>
              <a:rPr lang="en-US" altLang="en-US" b="1" u="sng" dirty="0" smtClean="0">
                <a:solidFill>
                  <a:srgbClr val="FF0000"/>
                </a:solidFill>
              </a:rPr>
              <a:t>satisfiable</a:t>
            </a:r>
            <a:r>
              <a:rPr lang="en-US" altLang="en-US" b="1" dirty="0" smtClean="0"/>
              <a:t>.</a:t>
            </a:r>
          </a:p>
          <a:p>
            <a:pPr eaLnBrk="1" hangingPunct="1"/>
            <a:endParaRPr lang="en-US" altLang="en-US" sz="1200" dirty="0" smtClean="0"/>
          </a:p>
          <a:p>
            <a:pPr eaLnBrk="1" hangingPunct="1"/>
            <a:r>
              <a:rPr lang="en-US" altLang="en-US" dirty="0" smtClean="0"/>
              <a:t>If a </a:t>
            </a:r>
            <a:r>
              <a:rPr lang="en-US" altLang="en-US" dirty="0" err="1" smtClean="0"/>
              <a:t>wff</a:t>
            </a:r>
            <a:r>
              <a:rPr lang="en-US" altLang="en-US" dirty="0" smtClean="0"/>
              <a:t> w has a value true under all the models of a set of sentences KB then KB </a:t>
            </a:r>
            <a:r>
              <a:rPr lang="en-US" altLang="en-US" dirty="0" smtClean="0">
                <a:solidFill>
                  <a:schemeClr val="tx2"/>
                </a:solidFill>
              </a:rPr>
              <a:t>logically </a:t>
            </a:r>
            <a:r>
              <a:rPr lang="en-US" altLang="en-US" b="1" u="sng" dirty="0" smtClean="0">
                <a:solidFill>
                  <a:srgbClr val="FF0000"/>
                </a:solidFill>
              </a:rPr>
              <a:t>entails</a:t>
            </a:r>
            <a:r>
              <a:rPr lang="en-US" altLang="en-US" dirty="0" smtClean="0"/>
              <a:t> w.</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solidFill>
                  <a:schemeClr val="tx1"/>
                </a:solidFill>
              </a:rPr>
              <a:t>Outline</a:t>
            </a:r>
          </a:p>
        </p:txBody>
      </p:sp>
      <p:sp>
        <p:nvSpPr>
          <p:cNvPr id="6147" name="Content Placeholder 2"/>
          <p:cNvSpPr>
            <a:spLocks noGrp="1"/>
          </p:cNvSpPr>
          <p:nvPr>
            <p:ph idx="1"/>
          </p:nvPr>
        </p:nvSpPr>
        <p:spPr>
          <a:xfrm>
            <a:off x="609600" y="1143000"/>
            <a:ext cx="8001000" cy="5410200"/>
          </a:xfrm>
        </p:spPr>
        <p:txBody>
          <a:bodyPr/>
          <a:lstStyle/>
          <a:p>
            <a:pPr>
              <a:defRPr/>
            </a:pPr>
            <a:r>
              <a:rPr lang="en-US" altLang="en-US" dirty="0" smtClean="0"/>
              <a:t>Review:  KB |= S  is equivalent to  |= (KB </a:t>
            </a:r>
            <a:r>
              <a:rPr lang="en-US" altLang="en-US" dirty="0" smtClean="0">
                <a:sym typeface="Symbol" pitchFamily="18" charset="2"/>
              </a:rPr>
              <a:t> S)</a:t>
            </a:r>
          </a:p>
          <a:p>
            <a:pPr lvl="1">
              <a:defRPr/>
            </a:pPr>
            <a:r>
              <a:rPr lang="en-US" altLang="en-US" dirty="0" smtClean="0">
                <a:sym typeface="Symbol" pitchFamily="18" charset="2"/>
              </a:rPr>
              <a:t>So what does {} |= S  mean?</a:t>
            </a:r>
          </a:p>
          <a:p>
            <a:pPr lvl="1">
              <a:defRPr/>
            </a:pPr>
            <a:endParaRPr lang="en-US" altLang="en-US" dirty="0" smtClean="0">
              <a:sym typeface="Symbol" pitchFamily="18" charset="2"/>
            </a:endParaRPr>
          </a:p>
          <a:p>
            <a:pPr>
              <a:defRPr/>
            </a:pPr>
            <a:r>
              <a:rPr lang="en-US" altLang="en-US" dirty="0" smtClean="0">
                <a:sym typeface="Symbol" pitchFamily="18" charset="2"/>
              </a:rPr>
              <a:t>Review:  Follows, Entails, Derives</a:t>
            </a:r>
          </a:p>
          <a:p>
            <a:pPr lvl="1">
              <a:defRPr/>
            </a:pPr>
            <a:r>
              <a:rPr lang="en-US" altLang="en-US" dirty="0" smtClean="0">
                <a:sym typeface="Symbol" pitchFamily="18" charset="2"/>
              </a:rPr>
              <a:t>Follows:  “Is it the case?”</a:t>
            </a:r>
          </a:p>
          <a:p>
            <a:pPr lvl="1">
              <a:defRPr/>
            </a:pPr>
            <a:r>
              <a:rPr lang="en-US" altLang="en-US" dirty="0" smtClean="0">
                <a:sym typeface="Symbol" pitchFamily="18" charset="2"/>
              </a:rPr>
              <a:t>Entails: “Is it true?”</a:t>
            </a:r>
          </a:p>
          <a:p>
            <a:pPr lvl="1">
              <a:defRPr/>
            </a:pPr>
            <a:r>
              <a:rPr lang="en-US" altLang="en-US" dirty="0" smtClean="0">
                <a:sym typeface="Symbol" pitchFamily="18" charset="2"/>
              </a:rPr>
              <a:t>Derives: “Is it provable?”</a:t>
            </a:r>
          </a:p>
          <a:p>
            <a:pPr lvl="1">
              <a:defRPr/>
            </a:pPr>
            <a:endParaRPr lang="en-US" altLang="en-US" dirty="0" smtClean="0"/>
          </a:p>
          <a:p>
            <a:pPr>
              <a:defRPr/>
            </a:pPr>
            <a:r>
              <a:rPr lang="en-US" altLang="en-US" dirty="0" smtClean="0"/>
              <a:t>Semantics of FOL (FOPC)</a:t>
            </a:r>
          </a:p>
          <a:p>
            <a:pPr lvl="1">
              <a:defRPr/>
            </a:pPr>
            <a:r>
              <a:rPr lang="en-US" altLang="en-US" dirty="0" smtClean="0"/>
              <a:t>Model, Interpretation</a:t>
            </a:r>
          </a:p>
          <a:p>
            <a:pPr marL="457200" lvl="1" indent="0">
              <a:buFontTx/>
              <a:buNone/>
              <a:defRPr/>
            </a:pPr>
            <a:endParaRPr lang="en-US" altLang="en-US" dirty="0" smtClean="0"/>
          </a:p>
          <a:p>
            <a:pPr>
              <a:defRPr/>
            </a:pPr>
            <a:r>
              <a:rPr lang="en-US" altLang="en-US" dirty="0" smtClean="0"/>
              <a:t>Unification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solidFill>
                  <a:schemeClr val="tx1"/>
                </a:solidFill>
              </a:rPr>
              <a:t>Models for FOL: Example</a:t>
            </a:r>
          </a:p>
        </p:txBody>
      </p:sp>
      <p:pic>
        <p:nvPicPr>
          <p:cNvPr id="19459" name="Picture 3" descr="fol-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66800"/>
            <a:ext cx="6248400" cy="462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5689492"/>
            <a:ext cx="8382000" cy="1200329"/>
          </a:xfrm>
          <a:prstGeom prst="rect">
            <a:avLst/>
          </a:prstGeom>
          <a:noFill/>
        </p:spPr>
        <p:txBody>
          <a:bodyPr wrap="square" rtlCol="0">
            <a:spAutoFit/>
          </a:bodyPr>
          <a:lstStyle/>
          <a:p>
            <a:r>
              <a:rPr lang="en-US" dirty="0" smtClean="0">
                <a:solidFill>
                  <a:srgbClr val="FF0000"/>
                </a:solidFill>
              </a:rPr>
              <a:t>An interpretation maps all symbols in KB onto matching symbols in a possible world.  All possible interpretations gives a combinatorial explosion of mappings.  Your job, as a Knowledge Engineer, is to write the axioms in KB so </a:t>
            </a:r>
            <a:r>
              <a:rPr lang="en-US" b="1" u="sng" dirty="0" smtClean="0">
                <a:solidFill>
                  <a:srgbClr val="FF0000"/>
                </a:solidFill>
              </a:rPr>
              <a:t>they are satisfied only under the intended interpretation in your own real world.</a:t>
            </a:r>
            <a:endParaRPr lang="en-US" b="1" u="sng" dirty="0">
              <a:solidFill>
                <a:srgbClr val="FF0000"/>
              </a:solidFill>
            </a:endParaRPr>
          </a:p>
        </p:txBody>
      </p:sp>
      <p:sp>
        <p:nvSpPr>
          <p:cNvPr id="3" name="TextBox 2"/>
          <p:cNvSpPr txBox="1"/>
          <p:nvPr/>
        </p:nvSpPr>
        <p:spPr>
          <a:xfrm>
            <a:off x="533400" y="1066800"/>
            <a:ext cx="4343400" cy="923330"/>
          </a:xfrm>
          <a:prstGeom prst="rect">
            <a:avLst/>
          </a:prstGeom>
          <a:noFill/>
        </p:spPr>
        <p:txBody>
          <a:bodyPr wrap="square" rtlCol="0">
            <a:spAutoFit/>
          </a:bodyPr>
          <a:lstStyle/>
          <a:p>
            <a:r>
              <a:rPr lang="en-US" dirty="0" smtClean="0"/>
              <a:t>All possible interpretations will map all of these symbols in the logic onto symbols in the domain </a:t>
            </a:r>
            <a:r>
              <a:rPr lang="en-US" b="1" u="sng" dirty="0" smtClean="0"/>
              <a:t>in all possible ways.</a:t>
            </a:r>
            <a:endParaRPr lang="en-US" b="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Summary of FOL Semantics</a:t>
            </a:r>
            <a:endParaRPr lang="en-US" dirty="0">
              <a:solidFill>
                <a:schemeClr val="tx1"/>
              </a:solidFill>
            </a:endParaRPr>
          </a:p>
        </p:txBody>
      </p:sp>
      <p:sp>
        <p:nvSpPr>
          <p:cNvPr id="3" name="Content Placeholder 2"/>
          <p:cNvSpPr>
            <a:spLocks noGrp="1"/>
          </p:cNvSpPr>
          <p:nvPr>
            <p:ph idx="1"/>
          </p:nvPr>
        </p:nvSpPr>
        <p:spPr>
          <a:xfrm>
            <a:off x="457200" y="1143000"/>
            <a:ext cx="8153400" cy="5029200"/>
          </a:xfrm>
        </p:spPr>
        <p:txBody>
          <a:bodyPr/>
          <a:lstStyle/>
          <a:p>
            <a:r>
              <a:rPr lang="en-US" dirty="0" smtClean="0"/>
              <a:t>A well-formed formula (“</a:t>
            </a:r>
            <a:r>
              <a:rPr lang="en-US" dirty="0" err="1" smtClean="0"/>
              <a:t>wff</a:t>
            </a:r>
            <a:r>
              <a:rPr lang="en-US" dirty="0" smtClean="0"/>
              <a:t>”) FOL is true or false with respect to a world and an interpretation (a model).</a:t>
            </a:r>
          </a:p>
          <a:p>
            <a:endParaRPr lang="en-US" dirty="0" smtClean="0"/>
          </a:p>
          <a:p>
            <a:r>
              <a:rPr lang="en-US" dirty="0" smtClean="0"/>
              <a:t>The world has objects, relations, functions, and predicates.</a:t>
            </a:r>
          </a:p>
          <a:p>
            <a:endParaRPr lang="en-US" dirty="0" smtClean="0"/>
          </a:p>
          <a:p>
            <a:r>
              <a:rPr lang="en-US" dirty="0" smtClean="0"/>
              <a:t>The interpretation maps symbols in the logic to the world.</a:t>
            </a:r>
          </a:p>
          <a:p>
            <a:endParaRPr lang="en-US" dirty="0" smtClean="0"/>
          </a:p>
          <a:p>
            <a:r>
              <a:rPr lang="en-US" dirty="0" smtClean="0"/>
              <a:t>The </a:t>
            </a:r>
            <a:r>
              <a:rPr lang="en-US" dirty="0" err="1" smtClean="0"/>
              <a:t>wff</a:t>
            </a:r>
            <a:r>
              <a:rPr lang="en-US" dirty="0" smtClean="0"/>
              <a:t> is true if and only if (</a:t>
            </a:r>
            <a:r>
              <a:rPr lang="en-US" dirty="0" err="1" smtClean="0"/>
              <a:t>iff</a:t>
            </a:r>
            <a:r>
              <a:rPr lang="en-US" dirty="0" smtClean="0"/>
              <a:t>) its assertion holds among the objects in the world under the mapping by the interpretation.</a:t>
            </a:r>
          </a:p>
          <a:p>
            <a:endParaRPr lang="en-US" dirty="0"/>
          </a:p>
          <a:p>
            <a:r>
              <a:rPr lang="en-US" u="sng" dirty="0" smtClean="0">
                <a:solidFill>
                  <a:srgbClr val="FF0000"/>
                </a:solidFill>
              </a:rPr>
              <a:t>Your job, as a Knowledge Engineer, is to write sufficient KB axioms that ensure that KB is true in your own real world under your own intended interpretation.</a:t>
            </a:r>
          </a:p>
          <a:p>
            <a:pPr lvl="1"/>
            <a:r>
              <a:rPr lang="en-US" b="1" u="sng" dirty="0" smtClean="0">
                <a:solidFill>
                  <a:srgbClr val="FF0000"/>
                </a:solidFill>
              </a:rPr>
              <a:t>The KB axioms must rule out other worlds and interpretations</a:t>
            </a:r>
            <a:r>
              <a:rPr lang="en-US" u="sng" dirty="0" smtClean="0">
                <a:solidFill>
                  <a:srgbClr val="FF0000"/>
                </a:solidFill>
              </a:rPr>
              <a:t>.</a:t>
            </a:r>
            <a:endParaRPr lang="en-US" u="sng" dirty="0">
              <a:solidFill>
                <a:srgbClr val="FF0000"/>
              </a:solidFill>
            </a:endParaRPr>
          </a:p>
        </p:txBody>
      </p:sp>
    </p:spTree>
    <p:extLst>
      <p:ext uri="{BB962C8B-B14F-4D97-AF65-F5344CB8AC3E}">
        <p14:creationId xmlns:p14="http://schemas.microsoft.com/office/powerpoint/2010/main" val="3135596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49" name="Rectangle 2"/>
          <p:cNvSpPr>
            <a:spLocks noGrp="1" noChangeArrowheads="1"/>
          </p:cNvSpPr>
          <p:nvPr>
            <p:ph type="title"/>
          </p:nvPr>
        </p:nvSpPr>
        <p:spPr/>
        <p:txBody>
          <a:bodyPr/>
          <a:lstStyle/>
          <a:p>
            <a:r>
              <a:rPr lang="en-US" altLang="en-US" smtClean="0">
                <a:ea typeface="ＭＳ Ｐゴシック" pitchFamily="34" charset="-128"/>
              </a:rPr>
              <a:t>Conversion to CNF</a:t>
            </a:r>
          </a:p>
        </p:txBody>
      </p:sp>
      <p:sp>
        <p:nvSpPr>
          <p:cNvPr id="108547" name="Rectangle 3"/>
          <p:cNvSpPr>
            <a:spLocks noGrp="1" noChangeArrowheads="1"/>
          </p:cNvSpPr>
          <p:nvPr>
            <p:ph type="body" idx="1"/>
          </p:nvPr>
        </p:nvSpPr>
        <p:spPr/>
        <p:txBody>
          <a:bodyPr/>
          <a:lstStyle/>
          <a:p>
            <a:pPr>
              <a:lnSpc>
                <a:spcPct val="80000"/>
              </a:lnSpc>
            </a:pPr>
            <a:r>
              <a:rPr lang="en-US" altLang="en-US" sz="2400" dirty="0" smtClean="0">
                <a:ea typeface="ＭＳ Ｐゴシック" pitchFamily="34" charset="-128"/>
              </a:rPr>
              <a:t>Everyone who loves all animals is loved by someone:</a:t>
            </a:r>
          </a:p>
          <a:p>
            <a:pPr>
              <a:lnSpc>
                <a:spcPct val="80000"/>
              </a:lnSpc>
            </a:pPr>
            <a:endParaRPr lang="en-US" altLang="en-US" sz="2400" dirty="0" smtClean="0">
              <a:ea typeface="ＭＳ Ｐゴシック" pitchFamily="34" charset="-128"/>
            </a:endParaRPr>
          </a:p>
          <a:p>
            <a:pPr lvl="1">
              <a:lnSpc>
                <a:spcPct val="80000"/>
              </a:lnSpc>
              <a:buFontTx/>
              <a:buNone/>
            </a:pP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x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y </a:t>
            </a:r>
            <a:r>
              <a:rPr lang="en-US" altLang="en-US" sz="2000" i="1" dirty="0" smtClean="0">
                <a:ea typeface="ＭＳ Ｐゴシック" pitchFamily="34" charset="-128"/>
              </a:rPr>
              <a:t>Animal</a:t>
            </a:r>
            <a:r>
              <a:rPr lang="en-US" altLang="en-US" sz="2000" dirty="0" smtClean="0">
                <a:ea typeface="ＭＳ Ｐゴシック" pitchFamily="34" charset="-128"/>
              </a:rPr>
              <a:t>(</a:t>
            </a:r>
            <a:r>
              <a:rPr lang="en-US" altLang="en-US" sz="2000" i="1" dirty="0" smtClean="0">
                <a:ea typeface="ＭＳ Ｐゴシック" pitchFamily="34" charset="-128"/>
              </a:rPr>
              <a:t>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x,y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y,x</a:t>
            </a:r>
            <a:r>
              <a:rPr lang="en-US" altLang="en-US" sz="2000" dirty="0" smtClean="0">
                <a:ea typeface="ＭＳ Ｐゴシック" pitchFamily="34" charset="-128"/>
              </a:rPr>
              <a:t>)]</a:t>
            </a:r>
          </a:p>
          <a:p>
            <a:pPr lvl="4">
              <a:lnSpc>
                <a:spcPct val="80000"/>
              </a:lnSpc>
            </a:pPr>
            <a:endParaRPr lang="en-US" altLang="en-US" dirty="0" smtClean="0">
              <a:ea typeface="ＭＳ Ｐゴシック" pitchFamily="34" charset="-128"/>
            </a:endParaRPr>
          </a:p>
          <a:p>
            <a:pPr marL="457200" indent="-457200">
              <a:lnSpc>
                <a:spcPct val="80000"/>
              </a:lnSpc>
              <a:buFont typeface="Arial" pitchFamily="34" charset="0"/>
              <a:buAutoNum type="arabicPeriod"/>
            </a:pPr>
            <a:r>
              <a:rPr lang="en-US" altLang="en-US" sz="2400" dirty="0" smtClean="0">
                <a:ea typeface="ＭＳ Ｐゴシック" pitchFamily="34" charset="-128"/>
              </a:rPr>
              <a:t>Eliminate </a:t>
            </a:r>
            <a:r>
              <a:rPr lang="en-US" altLang="en-US" sz="2400" dirty="0" err="1" smtClean="0">
                <a:ea typeface="ＭＳ Ｐゴシック" pitchFamily="34" charset="-128"/>
              </a:rPr>
              <a:t>biconditionals</a:t>
            </a:r>
            <a:r>
              <a:rPr lang="en-US" altLang="en-US" sz="2400" dirty="0" smtClean="0">
                <a:ea typeface="ＭＳ Ｐゴシック" pitchFamily="34" charset="-128"/>
              </a:rPr>
              <a:t> and implications</a:t>
            </a:r>
          </a:p>
          <a:p>
            <a:pPr marL="457200" indent="-457200">
              <a:lnSpc>
                <a:spcPct val="80000"/>
              </a:lnSpc>
              <a:buFont typeface="Arial" pitchFamily="34" charset="0"/>
              <a:buAutoNum type="arabicPeriod"/>
            </a:pPr>
            <a:endParaRPr lang="en-US" altLang="en-US" sz="2400" dirty="0" smtClean="0">
              <a:ea typeface="ＭＳ Ｐゴシック" pitchFamily="34" charset="-128"/>
            </a:endParaRPr>
          </a:p>
          <a:p>
            <a:pPr lvl="1">
              <a:lnSpc>
                <a:spcPct val="80000"/>
              </a:lnSpc>
              <a:buFontTx/>
              <a:buNone/>
            </a:pP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x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y </a:t>
            </a:r>
            <a:r>
              <a:rPr lang="en-US" altLang="en-US" sz="2000" dirty="0" smtClean="0">
                <a:ea typeface="ＭＳ Ｐゴシック" pitchFamily="34" charset="-128"/>
                <a:sym typeface="Symbol" pitchFamily="18" charset="2"/>
              </a:rPr>
              <a:t></a:t>
            </a:r>
            <a:r>
              <a:rPr lang="en-US" altLang="en-US" sz="2000" i="1" dirty="0" smtClean="0">
                <a:ea typeface="ＭＳ Ｐゴシック" pitchFamily="34" charset="-128"/>
              </a:rPr>
              <a:t>Animal</a:t>
            </a:r>
            <a:r>
              <a:rPr lang="en-US" altLang="en-US" sz="2000" dirty="0" smtClean="0">
                <a:ea typeface="ＭＳ Ｐゴシック" pitchFamily="34" charset="-128"/>
              </a:rPr>
              <a:t>(</a:t>
            </a:r>
            <a:r>
              <a:rPr lang="en-US" altLang="en-US" sz="2000" i="1" dirty="0" smtClean="0">
                <a:ea typeface="ＭＳ Ｐゴシック" pitchFamily="34" charset="-128"/>
              </a:rPr>
              <a:t>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x,y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cs typeface="Arial" pitchFamily="34" charset="0"/>
                <a:sym typeface="Symbol" pitchFamily="18" charset="2"/>
              </a:rPr>
              <a:t>y</a:t>
            </a:r>
            <a:r>
              <a:rPr lang="en-US" altLang="en-US" sz="2000" dirty="0" smtClean="0">
                <a:ea typeface="ＭＳ Ｐゴシック" pitchFamily="34" charset="-128"/>
              </a:rPr>
              <a:t>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y,x</a:t>
            </a:r>
            <a:r>
              <a:rPr lang="en-US" altLang="en-US" sz="2000" dirty="0" smtClean="0">
                <a:ea typeface="ＭＳ Ｐゴシック" pitchFamily="34" charset="-128"/>
              </a:rPr>
              <a:t>)]</a:t>
            </a:r>
          </a:p>
          <a:p>
            <a:pPr lvl="4">
              <a:lnSpc>
                <a:spcPct val="80000"/>
              </a:lnSpc>
              <a:buFontTx/>
              <a:buNone/>
            </a:pPr>
            <a:endParaRPr lang="en-US" altLang="en-US" dirty="0" smtClean="0">
              <a:ea typeface="ＭＳ Ｐゴシック" pitchFamily="34" charset="-128"/>
            </a:endParaRPr>
          </a:p>
          <a:p>
            <a:pPr>
              <a:lnSpc>
                <a:spcPct val="80000"/>
              </a:lnSpc>
              <a:buFont typeface="Arial" pitchFamily="34" charset="0"/>
              <a:buNone/>
            </a:pPr>
            <a:r>
              <a:rPr lang="en-US" altLang="en-US" sz="2400" dirty="0" smtClean="0">
                <a:ea typeface="ＭＳ Ｐゴシック" pitchFamily="34" charset="-128"/>
              </a:rPr>
              <a:t>2. Move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 inwards:</a:t>
            </a:r>
          </a:p>
          <a:p>
            <a:pPr>
              <a:lnSpc>
                <a:spcPct val="80000"/>
              </a:lnSpc>
              <a:buFont typeface="Arial" pitchFamily="34" charset="0"/>
              <a:buNone/>
            </a:pPr>
            <a:r>
              <a:rPr lang="en-US" altLang="en-US" sz="2400" dirty="0">
                <a:ea typeface="ＭＳ Ｐゴシック" pitchFamily="34" charset="-128"/>
              </a:rPr>
              <a:t>	</a:t>
            </a:r>
            <a:r>
              <a:rPr lang="en-US" altLang="en-US" sz="2400" dirty="0" smtClean="0">
                <a:ea typeface="ＭＳ Ｐゴシック" pitchFamily="34" charset="-128"/>
              </a:rPr>
              <a:t>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x p </a:t>
            </a:r>
            <a:r>
              <a:rPr lang="en-US" altLang="en-US" sz="2400" dirty="0" smtClean="0">
                <a:ea typeface="ＭＳ Ｐゴシック" pitchFamily="34" charset="-128"/>
                <a:cs typeface="Arial" pitchFamily="34" charset="0"/>
              </a:rPr>
              <a:t>≡</a:t>
            </a:r>
            <a:r>
              <a:rPr lang="en-US" altLang="en-US" sz="2400" dirty="0" smtClean="0">
                <a:ea typeface="ＭＳ Ｐゴシック" pitchFamily="34" charset="-128"/>
              </a:rPr>
              <a:t> </a:t>
            </a:r>
            <a:r>
              <a:rPr lang="el-GR" altLang="en-US" sz="2400" dirty="0" smtClean="0">
                <a:ea typeface="ＭＳ Ｐゴシック" pitchFamily="34" charset="-128"/>
                <a:cs typeface="Arial" pitchFamily="34" charset="0"/>
                <a:sym typeface="Symbol" pitchFamily="18" charset="2"/>
              </a:rPr>
              <a:t></a:t>
            </a:r>
            <a:r>
              <a:rPr lang="en-US" altLang="en-US" sz="2400" dirty="0" smtClean="0">
                <a:ea typeface="ＭＳ Ｐゴシック" pitchFamily="34" charset="-128"/>
              </a:rPr>
              <a:t>x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p,  </a:t>
            </a:r>
            <a:r>
              <a:rPr lang="en-US" altLang="en-US" sz="2400" dirty="0" smtClean="0">
                <a:ea typeface="ＭＳ Ｐゴシック" pitchFamily="34" charset="-128"/>
                <a:sym typeface="Symbol" pitchFamily="18" charset="2"/>
              </a:rPr>
              <a:t> </a:t>
            </a:r>
            <a:r>
              <a:rPr lang="el-GR" altLang="en-US" sz="2400" dirty="0" smtClean="0">
                <a:ea typeface="ＭＳ Ｐゴシック" pitchFamily="34" charset="-128"/>
                <a:cs typeface="Arial" pitchFamily="34" charset="0"/>
                <a:sym typeface="Symbol" pitchFamily="18" charset="2"/>
              </a:rPr>
              <a:t></a:t>
            </a:r>
            <a:r>
              <a:rPr lang="en-US" altLang="en-US" sz="2400" dirty="0" smtClean="0">
                <a:ea typeface="ＭＳ Ｐゴシック" pitchFamily="34" charset="-128"/>
              </a:rPr>
              <a:t>x p </a:t>
            </a:r>
            <a:r>
              <a:rPr lang="en-US" altLang="en-US" sz="2400" dirty="0" smtClean="0">
                <a:ea typeface="ＭＳ Ｐゴシック" pitchFamily="34" charset="-128"/>
                <a:cs typeface="Arial" pitchFamily="34" charset="0"/>
              </a:rPr>
              <a:t>≡</a:t>
            </a:r>
            <a:r>
              <a:rPr lang="en-US" altLang="en-US" sz="2400" dirty="0" smtClean="0">
                <a:ea typeface="ＭＳ Ｐゴシック" pitchFamily="34" charset="-128"/>
              </a:rPr>
              <a:t>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x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p</a:t>
            </a:r>
          </a:p>
          <a:p>
            <a:pPr>
              <a:lnSpc>
                <a:spcPct val="80000"/>
              </a:lnSpc>
              <a:buFont typeface="Arial" pitchFamily="34" charset="0"/>
              <a:buNone/>
            </a:pPr>
            <a:endParaRPr lang="en-US" altLang="en-US" sz="2400" dirty="0" smtClean="0">
              <a:ea typeface="ＭＳ Ｐゴシック" pitchFamily="34" charset="-128"/>
            </a:endParaRPr>
          </a:p>
          <a:p>
            <a:pPr lvl="1">
              <a:lnSpc>
                <a:spcPct val="80000"/>
              </a:lnSpc>
              <a:buFontTx/>
              <a:buNone/>
            </a:pP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x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a:t>
            </a:r>
            <a:r>
              <a:rPr lang="en-US" altLang="en-US" sz="2000" dirty="0" smtClean="0">
                <a:ea typeface="ＭＳ Ｐゴシック" pitchFamily="34" charset="-128"/>
                <a:sym typeface="Symbol" pitchFamily="18" charset="2"/>
              </a:rPr>
              <a:t></a:t>
            </a:r>
            <a:r>
              <a:rPr lang="en-US" altLang="en-US" sz="2000" i="1" dirty="0" smtClean="0">
                <a:ea typeface="ＭＳ Ｐゴシック" pitchFamily="34" charset="-128"/>
              </a:rPr>
              <a:t>Animal</a:t>
            </a:r>
            <a:r>
              <a:rPr lang="en-US" altLang="en-US" sz="2000" dirty="0" smtClean="0">
                <a:ea typeface="ＭＳ Ｐゴシック" pitchFamily="34" charset="-128"/>
              </a:rPr>
              <a:t>(</a:t>
            </a:r>
            <a:r>
              <a:rPr lang="en-US" altLang="en-US" sz="2000" i="1" dirty="0" smtClean="0">
                <a:ea typeface="ＭＳ Ｐゴシック" pitchFamily="34" charset="-128"/>
              </a:rPr>
              <a:t>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x,y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y,x</a:t>
            </a:r>
            <a:r>
              <a:rPr lang="en-US" altLang="en-US" sz="2000" dirty="0" smtClean="0">
                <a:ea typeface="ＭＳ Ｐゴシック" pitchFamily="34" charset="-128"/>
              </a:rPr>
              <a:t>)] </a:t>
            </a:r>
          </a:p>
          <a:p>
            <a:pPr lvl="1">
              <a:lnSpc>
                <a:spcPct val="80000"/>
              </a:lnSpc>
              <a:buFontTx/>
              <a:buNone/>
            </a:pP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x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dirty="0" smtClean="0">
                <a:ea typeface="ＭＳ Ｐゴシック" pitchFamily="34" charset="-128"/>
                <a:sym typeface="Symbol" pitchFamily="18" charset="2"/>
              </a:rPr>
              <a:t></a:t>
            </a:r>
            <a:r>
              <a:rPr lang="en-US" altLang="en-US" sz="2000" i="1" dirty="0" smtClean="0">
                <a:ea typeface="ＭＳ Ｐゴシック" pitchFamily="34" charset="-128"/>
              </a:rPr>
              <a:t>Animal</a:t>
            </a:r>
            <a:r>
              <a:rPr lang="en-US" altLang="en-US" sz="2000" dirty="0" smtClean="0">
                <a:ea typeface="ＭＳ Ｐゴシック" pitchFamily="34" charset="-128"/>
              </a:rPr>
              <a:t>(</a:t>
            </a:r>
            <a:r>
              <a:rPr lang="en-US" altLang="en-US" sz="2000" i="1" dirty="0" smtClean="0">
                <a:ea typeface="ＭＳ Ｐゴシック" pitchFamily="34" charset="-128"/>
              </a:rPr>
              <a:t>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x,y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y,x</a:t>
            </a:r>
            <a:r>
              <a:rPr lang="en-US" altLang="en-US" sz="2000" dirty="0" smtClean="0">
                <a:ea typeface="ＭＳ Ｐゴシック" pitchFamily="34" charset="-128"/>
              </a:rPr>
              <a:t>)] </a:t>
            </a:r>
          </a:p>
          <a:p>
            <a:pPr lvl="1">
              <a:lnSpc>
                <a:spcPct val="80000"/>
              </a:lnSpc>
              <a:buFontTx/>
              <a:buNone/>
            </a:pP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x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i="1" dirty="0" smtClean="0">
                <a:ea typeface="ＭＳ Ｐゴシック" pitchFamily="34" charset="-128"/>
              </a:rPr>
              <a:t>Animal</a:t>
            </a:r>
            <a:r>
              <a:rPr lang="en-US" altLang="en-US" sz="2000" dirty="0" smtClean="0">
                <a:ea typeface="ＭＳ Ｐゴシック" pitchFamily="34" charset="-128"/>
              </a:rPr>
              <a:t>(</a:t>
            </a:r>
            <a:r>
              <a:rPr lang="en-US" altLang="en-US" sz="2000" i="1" dirty="0" smtClean="0">
                <a:ea typeface="ＭＳ Ｐゴシック" pitchFamily="34" charset="-128"/>
              </a:rPr>
              <a:t>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x,y</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y </a:t>
            </a:r>
            <a:r>
              <a:rPr lang="en-US" altLang="en-US" sz="2000" i="1" dirty="0" smtClean="0">
                <a:ea typeface="ＭＳ Ｐゴシック" pitchFamily="34" charset="-128"/>
              </a:rPr>
              <a:t>Loves</a:t>
            </a:r>
            <a:r>
              <a:rPr lang="en-US" altLang="en-US" sz="2000" dirty="0" smtClean="0">
                <a:ea typeface="ＭＳ Ｐゴシック" pitchFamily="34" charset="-128"/>
              </a:rPr>
              <a:t>(</a:t>
            </a:r>
            <a:r>
              <a:rPr lang="en-US" altLang="en-US" sz="2000" i="1" dirty="0" err="1" smtClean="0">
                <a:ea typeface="ＭＳ Ｐゴシック" pitchFamily="34" charset="-128"/>
              </a:rPr>
              <a:t>y,x</a:t>
            </a:r>
            <a:r>
              <a:rPr lang="en-US" altLang="en-US" sz="2000" dirty="0" smtClean="0">
                <a:ea typeface="ＭＳ Ｐゴシック" pitchFamily="34" charset="-128"/>
              </a:rPr>
              <a:t>)] 
</a:t>
            </a:r>
          </a:p>
        </p:txBody>
      </p:sp>
    </p:spTree>
    <p:extLst>
      <p:ext uri="{BB962C8B-B14F-4D97-AF65-F5344CB8AC3E}">
        <p14:creationId xmlns:p14="http://schemas.microsoft.com/office/powerpoint/2010/main" val="959514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54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54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54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8547">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8547">
                                            <p:txEl>
                                              <p:pRg st="12" end="1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854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p:txBody>
          <a:bodyPr/>
          <a:lstStyle/>
          <a:p>
            <a:r>
              <a:rPr lang="en-US" altLang="en-US" smtClean="0">
                <a:ea typeface="ＭＳ Ｐゴシック" pitchFamily="34" charset="-128"/>
              </a:rPr>
              <a:t>Conversion to CNF contd.</a:t>
            </a:r>
          </a:p>
        </p:txBody>
      </p:sp>
      <p:sp>
        <p:nvSpPr>
          <p:cNvPr id="109571" name="Rectangle 3"/>
          <p:cNvSpPr>
            <a:spLocks noGrp="1" noChangeArrowheads="1"/>
          </p:cNvSpPr>
          <p:nvPr>
            <p:ph type="body" idx="1"/>
          </p:nvPr>
        </p:nvSpPr>
        <p:spPr>
          <a:xfrm>
            <a:off x="152400" y="1066800"/>
            <a:ext cx="8686800" cy="5257800"/>
          </a:xfrm>
        </p:spPr>
        <p:txBody>
          <a:bodyPr/>
          <a:lstStyle/>
          <a:p>
            <a:pPr marL="609600" indent="-609600">
              <a:lnSpc>
                <a:spcPct val="80000"/>
              </a:lnSpc>
              <a:buClr>
                <a:schemeClr val="tx1"/>
              </a:buClr>
              <a:buFontTx/>
              <a:buAutoNum type="arabicPeriod" startAt="3"/>
            </a:pPr>
            <a:r>
              <a:rPr lang="en-US" altLang="en-US" sz="2400" dirty="0" smtClean="0">
                <a:ea typeface="ＭＳ Ｐゴシック" pitchFamily="34" charset="-128"/>
              </a:rPr>
              <a:t>Standardize variables:</a:t>
            </a:r>
            <a:r>
              <a:rPr lang="en-US" altLang="en-US" sz="2000" dirty="0" smtClean="0">
                <a:ea typeface="ＭＳ Ｐゴシック" pitchFamily="34" charset="-128"/>
              </a:rPr>
              <a:t> each quantifier should use a different variable</a:t>
            </a:r>
          </a:p>
          <a:p>
            <a:pPr marL="609600" indent="-609600">
              <a:lnSpc>
                <a:spcPct val="80000"/>
              </a:lnSpc>
              <a:buClr>
                <a:schemeClr val="tx1"/>
              </a:buClr>
              <a:buFontTx/>
              <a:buAutoNum type="arabicPeriod" startAt="3"/>
            </a:pPr>
            <a:endParaRPr lang="en-US" altLang="en-US" sz="2000" dirty="0" smtClean="0">
              <a:ea typeface="ＭＳ Ｐゴシック" pitchFamily="34" charset="-128"/>
            </a:endParaRPr>
          </a:p>
          <a:p>
            <a:pPr marL="990600" lvl="1" indent="-533400">
              <a:lnSpc>
                <a:spcPct val="80000"/>
              </a:lnSpc>
              <a:buFontTx/>
              <a:buNone/>
            </a:pP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x [</a:t>
            </a:r>
            <a:r>
              <a:rPr lang="el-GR" altLang="en-US" sz="1800" dirty="0" smtClean="0">
                <a:ea typeface="ＭＳ Ｐゴシック" pitchFamily="34" charset="-128"/>
                <a:cs typeface="Arial" pitchFamily="34" charset="0"/>
                <a:sym typeface="Symbol" pitchFamily="18" charset="2"/>
              </a:rPr>
              <a:t></a:t>
            </a:r>
            <a:r>
              <a:rPr lang="en-US" altLang="en-US" sz="1800" dirty="0" smtClean="0">
                <a:ea typeface="ＭＳ Ｐゴシック" pitchFamily="34" charset="-128"/>
              </a:rPr>
              <a:t>y </a:t>
            </a:r>
            <a:r>
              <a:rPr lang="en-US" altLang="en-US" sz="1800" i="1" dirty="0" smtClean="0">
                <a:ea typeface="ＭＳ Ｐゴシック" pitchFamily="34" charset="-128"/>
              </a:rPr>
              <a:t>Animal</a:t>
            </a:r>
            <a:r>
              <a:rPr lang="en-US" altLang="en-US" sz="1800" dirty="0" smtClean="0">
                <a:ea typeface="ＭＳ Ｐゴシック" pitchFamily="34" charset="-128"/>
              </a:rPr>
              <a:t>(</a:t>
            </a:r>
            <a:r>
              <a:rPr lang="en-US" altLang="en-US" sz="1800" i="1" dirty="0" smtClean="0">
                <a:ea typeface="ＭＳ Ｐゴシック" pitchFamily="34" charset="-128"/>
              </a:rPr>
              <a:t>y</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err="1" smtClean="0">
                <a:ea typeface="ＭＳ Ｐゴシック" pitchFamily="34" charset="-128"/>
              </a:rPr>
              <a:t>x,y</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l-GR" altLang="en-US" sz="1800" dirty="0" smtClean="0">
                <a:ea typeface="ＭＳ Ｐゴシック" pitchFamily="34" charset="-128"/>
                <a:cs typeface="Arial" pitchFamily="34" charset="0"/>
                <a:sym typeface="Symbol" pitchFamily="18" charset="2"/>
              </a:rPr>
              <a:t></a:t>
            </a:r>
            <a:r>
              <a:rPr lang="en-US" altLang="en-US" sz="1800" dirty="0" smtClean="0">
                <a:ea typeface="ＭＳ Ｐゴシック" pitchFamily="34" charset="-128"/>
              </a:rPr>
              <a:t>z </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err="1" smtClean="0">
                <a:ea typeface="ＭＳ Ｐゴシック" pitchFamily="34" charset="-128"/>
              </a:rPr>
              <a:t>z,x</a:t>
            </a:r>
            <a:r>
              <a:rPr lang="en-US" altLang="en-US" sz="1800" dirty="0" smtClean="0">
                <a:ea typeface="ＭＳ Ｐゴシック" pitchFamily="34" charset="-128"/>
              </a:rPr>
              <a:t>)]</a:t>
            </a:r>
            <a:r>
              <a:rPr lang="en-US" altLang="en-US" sz="1400" dirty="0" smtClean="0">
                <a:ea typeface="ＭＳ Ｐゴシック" pitchFamily="34" charset="-128"/>
              </a:rPr>
              <a:t> 
</a:t>
            </a:r>
          </a:p>
          <a:p>
            <a:pPr marL="609600" indent="-609600">
              <a:lnSpc>
                <a:spcPct val="80000"/>
              </a:lnSpc>
              <a:buClr>
                <a:schemeClr val="tx1"/>
              </a:buClr>
              <a:buFontTx/>
              <a:buAutoNum type="arabicPeriod" startAt="3"/>
            </a:pPr>
            <a:r>
              <a:rPr lang="en-US" altLang="en-US" sz="2400" dirty="0" err="1" smtClean="0">
                <a:ea typeface="ＭＳ Ｐゴシック" pitchFamily="34" charset="-128"/>
              </a:rPr>
              <a:t>Skolemize</a:t>
            </a:r>
            <a:r>
              <a:rPr lang="en-US" altLang="en-US" sz="2400" dirty="0" smtClean="0">
                <a:ea typeface="ＭＳ Ｐゴシック" pitchFamily="34" charset="-128"/>
              </a:rPr>
              <a:t>:</a:t>
            </a:r>
            <a:r>
              <a:rPr lang="en-US" altLang="en-US" sz="2000" dirty="0" smtClean="0">
                <a:ea typeface="ＭＳ Ｐゴシック" pitchFamily="34" charset="-128"/>
              </a:rPr>
              <a:t> a more general form of existential instantiation. </a:t>
            </a:r>
            <a:r>
              <a:rPr lang="en-US" altLang="en-US" sz="1800" dirty="0" smtClean="0">
                <a:ea typeface="ＭＳ Ｐゴシック" pitchFamily="34" charset="-128"/>
              </a:rPr>
              <a:t>Each existential variable is replaced by a </a:t>
            </a:r>
            <a:r>
              <a:rPr lang="en-US" altLang="en-US" sz="1800" dirty="0" err="1" smtClean="0">
                <a:solidFill>
                  <a:schemeClr val="accent2"/>
                </a:solidFill>
                <a:ea typeface="ＭＳ Ｐゴシック" pitchFamily="34" charset="-128"/>
              </a:rPr>
              <a:t>Skolem</a:t>
            </a:r>
            <a:r>
              <a:rPr lang="en-US" altLang="en-US" sz="1800" dirty="0" smtClean="0">
                <a:solidFill>
                  <a:schemeClr val="accent2"/>
                </a:solidFill>
                <a:ea typeface="ＭＳ Ｐゴシック" pitchFamily="34" charset="-128"/>
              </a:rPr>
              <a:t> function</a:t>
            </a:r>
            <a:r>
              <a:rPr lang="en-US" altLang="en-US" sz="1800" dirty="0" smtClean="0">
                <a:ea typeface="ＭＳ Ｐゴシック" pitchFamily="34" charset="-128"/>
              </a:rPr>
              <a:t> of the enclosing universally quantified variables:</a:t>
            </a:r>
          </a:p>
          <a:p>
            <a:pPr marL="990600" lvl="1" indent="-533400">
              <a:lnSpc>
                <a:spcPct val="80000"/>
              </a:lnSpc>
              <a:buFontTx/>
              <a:buNone/>
            </a:pPr>
            <a:endParaRPr lang="en-US" altLang="en-US" sz="1800" dirty="0" smtClean="0">
              <a:ea typeface="ＭＳ Ｐゴシック" pitchFamily="34" charset="-128"/>
            </a:endParaRPr>
          </a:p>
          <a:p>
            <a:pPr marL="990600" lvl="1" indent="-533400">
              <a:lnSpc>
                <a:spcPct val="80000"/>
              </a:lnSpc>
              <a:buFontTx/>
              <a:buNone/>
            </a:pP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x [</a:t>
            </a:r>
            <a:r>
              <a:rPr lang="en-US" altLang="en-US" sz="1800" i="1" dirty="0" smtClean="0">
                <a:ea typeface="ＭＳ Ｐゴシック" pitchFamily="34" charset="-128"/>
              </a:rPr>
              <a:t>Animal</a:t>
            </a:r>
            <a:r>
              <a:rPr lang="en-US" altLang="en-US" sz="1800" dirty="0" smtClean="0">
                <a:ea typeface="ＭＳ Ｐゴシック" pitchFamily="34" charset="-128"/>
              </a:rPr>
              <a:t>(</a:t>
            </a:r>
            <a:r>
              <a:rPr lang="en-US" altLang="en-US" sz="1800" i="1" dirty="0" smtClean="0">
                <a:ea typeface="ＭＳ Ｐゴシック" pitchFamily="34" charset="-128"/>
              </a:rPr>
              <a:t>F</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err="1" smtClean="0">
                <a:ea typeface="ＭＳ Ｐゴシック" pitchFamily="34" charset="-128"/>
              </a:rPr>
              <a:t>x,F</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smtClean="0">
                <a:ea typeface="ＭＳ Ｐゴシック" pitchFamily="34" charset="-128"/>
              </a:rPr>
              <a:t>G</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p>
          <a:p>
            <a:pPr marL="2209800" lvl="4" indent="-381000">
              <a:lnSpc>
                <a:spcPct val="80000"/>
              </a:lnSpc>
            </a:pPr>
            <a:endParaRPr lang="en-US" altLang="en-US" sz="1400" dirty="0" smtClean="0">
              <a:ea typeface="ＭＳ Ｐゴシック" pitchFamily="34" charset="-128"/>
            </a:endParaRPr>
          </a:p>
          <a:p>
            <a:pPr marL="609600" indent="-609600">
              <a:lnSpc>
                <a:spcPct val="80000"/>
              </a:lnSpc>
              <a:buClr>
                <a:schemeClr val="tx1"/>
              </a:buClr>
              <a:buFontTx/>
              <a:buAutoNum type="arabicPeriod" startAt="5"/>
            </a:pPr>
            <a:r>
              <a:rPr lang="en-US" altLang="en-US" sz="2400" dirty="0" smtClean="0">
                <a:ea typeface="ＭＳ Ｐゴシック" pitchFamily="34" charset="-128"/>
              </a:rPr>
              <a:t>Drop universal quantifiers:</a:t>
            </a:r>
          </a:p>
          <a:p>
            <a:pPr marL="990600" lvl="1" indent="-533400">
              <a:lnSpc>
                <a:spcPct val="80000"/>
              </a:lnSpc>
              <a:buFontTx/>
              <a:buNone/>
            </a:pPr>
            <a:r>
              <a:rPr lang="en-US" altLang="en-US" sz="1800" dirty="0" smtClean="0">
                <a:ea typeface="ＭＳ Ｐゴシック" pitchFamily="34" charset="-128"/>
              </a:rPr>
              <a:t> </a:t>
            </a:r>
          </a:p>
          <a:p>
            <a:pPr marL="990600" lvl="1" indent="-533400">
              <a:lnSpc>
                <a:spcPct val="80000"/>
              </a:lnSpc>
              <a:buFontTx/>
              <a:buNone/>
            </a:pPr>
            <a:r>
              <a:rPr lang="en-US" altLang="en-US" sz="1800" dirty="0" smtClean="0">
                <a:ea typeface="ＭＳ Ｐゴシック" pitchFamily="34" charset="-128"/>
              </a:rPr>
              <a:t>[</a:t>
            </a:r>
            <a:r>
              <a:rPr lang="en-US" altLang="en-US" sz="1800" i="1" dirty="0" smtClean="0">
                <a:ea typeface="ＭＳ Ｐゴシック" pitchFamily="34" charset="-128"/>
              </a:rPr>
              <a:t>Animal</a:t>
            </a:r>
            <a:r>
              <a:rPr lang="en-US" altLang="en-US" sz="1800" dirty="0" smtClean="0">
                <a:ea typeface="ＭＳ Ｐゴシック" pitchFamily="34" charset="-128"/>
              </a:rPr>
              <a:t>(</a:t>
            </a:r>
            <a:r>
              <a:rPr lang="en-US" altLang="en-US" sz="1800" i="1" dirty="0" smtClean="0">
                <a:ea typeface="ＭＳ Ｐゴシック" pitchFamily="34" charset="-128"/>
              </a:rPr>
              <a:t>F</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err="1" smtClean="0">
                <a:ea typeface="ＭＳ Ｐゴシック" pitchFamily="34" charset="-128"/>
              </a:rPr>
              <a:t>x,F</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smtClean="0">
                <a:ea typeface="ＭＳ Ｐゴシック" pitchFamily="34" charset="-128"/>
              </a:rPr>
              <a:t>G</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r>
              <a:rPr lang="en-US" altLang="en-US" sz="1400" dirty="0" smtClean="0">
                <a:ea typeface="ＭＳ Ｐゴシック" pitchFamily="34" charset="-128"/>
              </a:rPr>
              <a:t>
</a:t>
            </a:r>
          </a:p>
          <a:p>
            <a:pPr marL="609600" indent="-609600">
              <a:lnSpc>
                <a:spcPct val="80000"/>
              </a:lnSpc>
              <a:buClr>
                <a:schemeClr val="tx1"/>
              </a:buClr>
              <a:buFontTx/>
              <a:buAutoNum type="arabicPeriod" startAt="6"/>
            </a:pPr>
            <a:r>
              <a:rPr lang="en-US" altLang="en-US" sz="2400" dirty="0" smtClean="0">
                <a:ea typeface="ＭＳ Ｐゴシック" pitchFamily="34" charset="-128"/>
              </a:rPr>
              <a:t>Distribute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 over </a:t>
            </a:r>
            <a:r>
              <a:rPr lang="en-US" altLang="en-US" sz="2400" dirty="0" smtClean="0">
                <a:ea typeface="ＭＳ Ｐゴシック" pitchFamily="34" charset="-128"/>
                <a:sym typeface="Symbol" pitchFamily="18" charset="2"/>
              </a:rPr>
              <a:t></a:t>
            </a:r>
            <a:r>
              <a:rPr lang="en-US" altLang="en-US" sz="2400" dirty="0" smtClean="0">
                <a:ea typeface="ＭＳ Ｐゴシック" pitchFamily="34" charset="-128"/>
              </a:rPr>
              <a:t> :</a:t>
            </a:r>
          </a:p>
          <a:p>
            <a:pPr marL="990600" lvl="1" indent="-533400">
              <a:lnSpc>
                <a:spcPct val="80000"/>
              </a:lnSpc>
              <a:buFontTx/>
              <a:buNone/>
            </a:pPr>
            <a:r>
              <a:rPr lang="en-US" altLang="en-US" sz="1800" dirty="0" smtClean="0">
                <a:ea typeface="ＭＳ Ｐゴシック" pitchFamily="34" charset="-128"/>
              </a:rPr>
              <a:t> </a:t>
            </a:r>
          </a:p>
          <a:p>
            <a:pPr marL="990600" lvl="1" indent="-533400">
              <a:lnSpc>
                <a:spcPct val="80000"/>
              </a:lnSpc>
              <a:buFontTx/>
              <a:buNone/>
            </a:pPr>
            <a:r>
              <a:rPr lang="en-US" altLang="en-US" sz="1800" dirty="0" smtClean="0">
                <a:ea typeface="ＭＳ Ｐゴシック" pitchFamily="34" charset="-128"/>
              </a:rPr>
              <a:t>[</a:t>
            </a:r>
            <a:r>
              <a:rPr lang="en-US" altLang="en-US" sz="1800" i="1" dirty="0" smtClean="0">
                <a:ea typeface="ＭＳ Ｐゴシック" pitchFamily="34" charset="-128"/>
              </a:rPr>
              <a:t>Animal</a:t>
            </a:r>
            <a:r>
              <a:rPr lang="en-US" altLang="en-US" sz="1800" dirty="0" smtClean="0">
                <a:ea typeface="ＭＳ Ｐゴシック" pitchFamily="34" charset="-128"/>
              </a:rPr>
              <a:t>(</a:t>
            </a:r>
            <a:r>
              <a:rPr lang="en-US" altLang="en-US" sz="1800" i="1" dirty="0" smtClean="0">
                <a:ea typeface="ＭＳ Ｐゴシック" pitchFamily="34" charset="-128"/>
              </a:rPr>
              <a:t>F</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smtClean="0">
                <a:ea typeface="ＭＳ Ｐゴシック" pitchFamily="34" charset="-128"/>
              </a:rPr>
              <a:t>G</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err="1" smtClean="0">
                <a:ea typeface="ＭＳ Ｐゴシック" pitchFamily="34" charset="-128"/>
              </a:rPr>
              <a:t>x,F</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 </a:t>
            </a:r>
            <a:r>
              <a:rPr lang="en-US" altLang="en-US" sz="1800" dirty="0" smtClean="0">
                <a:ea typeface="ＭＳ Ｐゴシック" pitchFamily="34" charset="-128"/>
                <a:sym typeface="Symbol" pitchFamily="18" charset="2"/>
              </a:rPr>
              <a:t></a:t>
            </a:r>
            <a:r>
              <a:rPr lang="en-US" altLang="en-US" sz="1800" dirty="0" smtClean="0">
                <a:ea typeface="ＭＳ Ｐゴシック" pitchFamily="34" charset="-128"/>
              </a:rPr>
              <a:t> </a:t>
            </a:r>
            <a:r>
              <a:rPr lang="en-US" altLang="en-US" sz="1800" i="1" dirty="0" smtClean="0">
                <a:ea typeface="ＭＳ Ｐゴシック" pitchFamily="34" charset="-128"/>
              </a:rPr>
              <a:t>Loves</a:t>
            </a:r>
            <a:r>
              <a:rPr lang="en-US" altLang="en-US" sz="1800" dirty="0" smtClean="0">
                <a:ea typeface="ＭＳ Ｐゴシック" pitchFamily="34" charset="-128"/>
              </a:rPr>
              <a:t>(</a:t>
            </a:r>
            <a:r>
              <a:rPr lang="en-US" altLang="en-US" sz="1800" i="1" dirty="0" smtClean="0">
                <a:ea typeface="ＭＳ Ｐゴシック" pitchFamily="34" charset="-128"/>
              </a:rPr>
              <a:t>G</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r>
              <a:rPr lang="en-US" altLang="en-US" sz="1800" i="1" dirty="0" smtClean="0">
                <a:ea typeface="ＭＳ Ｐゴシック" pitchFamily="34" charset="-128"/>
              </a:rPr>
              <a:t>x</a:t>
            </a:r>
            <a:r>
              <a:rPr lang="en-US" altLang="en-US" sz="1800" dirty="0" smtClean="0">
                <a:ea typeface="ＭＳ Ｐゴシック" pitchFamily="34" charset="-128"/>
              </a:rPr>
              <a:t>)]</a:t>
            </a:r>
          </a:p>
        </p:txBody>
      </p:sp>
    </p:spTree>
    <p:extLst>
      <p:ext uri="{BB962C8B-B14F-4D97-AF65-F5344CB8AC3E}">
        <p14:creationId xmlns:p14="http://schemas.microsoft.com/office/powerpoint/2010/main" val="1606866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95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957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71">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571">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9571">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9571">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9571">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95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smtClean="0">
                <a:solidFill>
                  <a:schemeClr val="tx1"/>
                </a:solidFill>
              </a:rPr>
              <a:t>Unification</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mtClean="0"/>
              <a:t>Recall: Subst(</a:t>
            </a:r>
            <a:r>
              <a:rPr lang="el-GR" altLang="en-US" smtClean="0"/>
              <a:t>θ</a:t>
            </a:r>
            <a:r>
              <a:rPr lang="en-US" altLang="en-US" smtClean="0"/>
              <a:t>, p) = result of substituting </a:t>
            </a:r>
            <a:r>
              <a:rPr lang="el-GR" altLang="en-US" smtClean="0"/>
              <a:t>θ</a:t>
            </a:r>
            <a:r>
              <a:rPr lang="en-US" altLang="en-US" smtClean="0"/>
              <a:t> into sentence p</a:t>
            </a:r>
          </a:p>
          <a:p>
            <a:pPr eaLnBrk="1" hangingPunct="1">
              <a:lnSpc>
                <a:spcPct val="90000"/>
              </a:lnSpc>
            </a:pPr>
            <a:endParaRPr lang="en-US" altLang="en-US" smtClean="0"/>
          </a:p>
          <a:p>
            <a:pPr eaLnBrk="1" hangingPunct="1">
              <a:lnSpc>
                <a:spcPct val="90000"/>
              </a:lnSpc>
            </a:pPr>
            <a:endParaRPr lang="en-US" altLang="en-US" smtClean="0"/>
          </a:p>
          <a:p>
            <a:pPr eaLnBrk="1" hangingPunct="1">
              <a:lnSpc>
                <a:spcPct val="90000"/>
              </a:lnSpc>
            </a:pPr>
            <a:r>
              <a:rPr lang="en-US" altLang="en-US" smtClean="0"/>
              <a:t>Unify algorithm: takes 2 sentences p and q and returns a unifier if one exists</a:t>
            </a:r>
          </a:p>
          <a:p>
            <a:pPr eaLnBrk="1" hangingPunct="1">
              <a:lnSpc>
                <a:spcPct val="90000"/>
              </a:lnSpc>
            </a:pPr>
            <a:endParaRPr lang="en-US" altLang="en-US" smtClean="0"/>
          </a:p>
          <a:p>
            <a:pPr eaLnBrk="1" hangingPunct="1">
              <a:lnSpc>
                <a:spcPct val="90000"/>
              </a:lnSpc>
              <a:buFontTx/>
              <a:buNone/>
            </a:pPr>
            <a:r>
              <a:rPr lang="en-US" altLang="en-US" smtClean="0"/>
              <a:t>         Unify(p,q) = </a:t>
            </a:r>
            <a:r>
              <a:rPr lang="el-GR" altLang="en-US" smtClean="0"/>
              <a:t>θ</a:t>
            </a:r>
            <a:r>
              <a:rPr lang="en-US" altLang="en-US" smtClean="0"/>
              <a:t>   where Subst(</a:t>
            </a:r>
            <a:r>
              <a:rPr lang="el-GR" altLang="en-US" smtClean="0"/>
              <a:t>θ</a:t>
            </a:r>
            <a:r>
              <a:rPr lang="en-US" altLang="en-US" smtClean="0"/>
              <a:t>, p) = Subst(</a:t>
            </a:r>
            <a:r>
              <a:rPr lang="el-GR" altLang="en-US" smtClean="0"/>
              <a:t>θ</a:t>
            </a:r>
            <a:r>
              <a:rPr lang="en-US" altLang="en-US" smtClean="0"/>
              <a:t>, q)
</a:t>
            </a:r>
          </a:p>
          <a:p>
            <a:pPr eaLnBrk="1" hangingPunct="1">
              <a:lnSpc>
                <a:spcPct val="90000"/>
              </a:lnSpc>
              <a:buFontTx/>
              <a:buNone/>
            </a:pPr>
            <a:endParaRPr lang="en-US" altLang="en-US" smtClean="0"/>
          </a:p>
          <a:p>
            <a:pPr eaLnBrk="1" hangingPunct="1">
              <a:lnSpc>
                <a:spcPct val="90000"/>
              </a:lnSpc>
              <a:buFontTx/>
              <a:buNone/>
            </a:pPr>
            <a:endParaRPr lang="en-US" altLang="en-US" smtClean="0"/>
          </a:p>
          <a:p>
            <a:pPr eaLnBrk="1" hangingPunct="1">
              <a:lnSpc>
                <a:spcPct val="90000"/>
              </a:lnSpc>
            </a:pPr>
            <a:r>
              <a:rPr lang="en-US" altLang="en-US" smtClean="0"/>
              <a:t>Example:</a:t>
            </a:r>
          </a:p>
          <a:p>
            <a:pPr eaLnBrk="1" hangingPunct="1">
              <a:lnSpc>
                <a:spcPct val="90000"/>
              </a:lnSpc>
              <a:buFontTx/>
              <a:buNone/>
            </a:pPr>
            <a:r>
              <a:rPr lang="en-US" altLang="en-US" smtClean="0"/>
              <a:t>       p = Knows(John,x)</a:t>
            </a:r>
          </a:p>
          <a:p>
            <a:pPr eaLnBrk="1" hangingPunct="1">
              <a:lnSpc>
                <a:spcPct val="90000"/>
              </a:lnSpc>
              <a:buFontTx/>
              <a:buNone/>
            </a:pPr>
            <a:r>
              <a:rPr lang="en-US" altLang="en-US" smtClean="0"/>
              <a:t>       q = Knows(John, Jane)</a:t>
            </a:r>
          </a:p>
          <a:p>
            <a:pPr eaLnBrk="1" hangingPunct="1">
              <a:lnSpc>
                <a:spcPct val="90000"/>
              </a:lnSpc>
              <a:buFontTx/>
              <a:buNone/>
            </a:pPr>
            <a:endParaRPr lang="en-US" altLang="en-US" smtClean="0"/>
          </a:p>
          <a:p>
            <a:pPr eaLnBrk="1" hangingPunct="1">
              <a:lnSpc>
                <a:spcPct val="90000"/>
              </a:lnSpc>
              <a:buFontTx/>
              <a:buNone/>
            </a:pPr>
            <a:r>
              <a:rPr lang="en-US" altLang="en-US" sz="1200" smtClean="0"/>
              <a:t>           </a:t>
            </a:r>
            <a:r>
              <a:rPr lang="en-US" altLang="en-US" smtClean="0"/>
              <a:t>Unify(p,q) = {x/Jane}</a:t>
            </a:r>
            <a:endParaRPr lang="en-US" altLang="en-US" sz="2800" smtClean="0"/>
          </a:p>
          <a:p>
            <a:pPr eaLnBrk="1" hangingPunct="1">
              <a:lnSpc>
                <a:spcPct val="90000"/>
              </a:lnSpc>
              <a:buFontTx/>
              <a:buNone/>
            </a:pPr>
            <a:endParaRPr lang="en-US" altLang="en-US" sz="1200" smtClean="0"/>
          </a:p>
          <a:p>
            <a:pPr eaLnBrk="1" hangingPunct="1">
              <a:lnSpc>
                <a:spcPct val="90000"/>
              </a:lnSpc>
              <a:buFontTx/>
              <a:buNone/>
            </a:pPr>
            <a:r>
              <a:rPr lang="en-US" altLang="en-US"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solidFill>
                  <a:schemeClr val="tx1"/>
                </a:solidFill>
              </a:rPr>
              <a:t>Unification examples</a:t>
            </a:r>
          </a:p>
        </p:txBody>
      </p:sp>
      <p:sp>
        <p:nvSpPr>
          <p:cNvPr id="21507" name="Rectangle 3"/>
          <p:cNvSpPr>
            <a:spLocks noGrp="1" noChangeArrowheads="1"/>
          </p:cNvSpPr>
          <p:nvPr>
            <p:ph type="body" idx="1"/>
          </p:nvPr>
        </p:nvSpPr>
        <p:spPr/>
        <p:txBody>
          <a:bodyPr/>
          <a:lstStyle/>
          <a:p>
            <a:pPr eaLnBrk="1" hangingPunct="1">
              <a:lnSpc>
                <a:spcPct val="80000"/>
              </a:lnSpc>
            </a:pPr>
            <a:r>
              <a:rPr lang="en-US" altLang="en-US" sz="1600" smtClean="0"/>
              <a:t> simple example: query = Knows(John,x), i.e., who does John know?</a:t>
            </a:r>
            <a:endParaRPr lang="en-US" altLang="en-US" sz="1000" smtClean="0"/>
          </a:p>
          <a:p>
            <a:pPr eaLnBrk="1" hangingPunct="1">
              <a:lnSpc>
                <a:spcPct val="80000"/>
              </a:lnSpc>
              <a:buFontTx/>
              <a:buNone/>
            </a:pPr>
            <a:r>
              <a:rPr lang="en-US" altLang="en-US" sz="1600" smtClean="0"/>
              <a:t>  </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p 			q	 		</a:t>
            </a:r>
            <a:r>
              <a:rPr lang="el-GR" altLang="en-US" sz="1600" smtClean="0"/>
              <a:t>θ</a:t>
            </a:r>
            <a:r>
              <a:rPr lang="en-US" altLang="en-US" sz="1600" smtClean="0"/>
              <a:t>  </a:t>
            </a:r>
          </a:p>
          <a:p>
            <a:pPr eaLnBrk="1" hangingPunct="1">
              <a:lnSpc>
                <a:spcPct val="80000"/>
              </a:lnSpc>
              <a:buFontTx/>
              <a:buNone/>
            </a:pPr>
            <a:r>
              <a:rPr lang="en-US" altLang="en-US" sz="1600" smtClean="0"/>
              <a:t>Knows(John,x) 	Knows(John,Jane) 	 </a:t>
            </a:r>
            <a:r>
              <a:rPr lang="en-US" altLang="en-US" sz="1400" smtClean="0">
                <a:solidFill>
                  <a:srgbClr val="CC0099"/>
                </a:solidFill>
              </a:rPr>
              <a:t>{x/Jane}</a:t>
            </a:r>
            <a:endParaRPr lang="en-US" altLang="en-US" sz="2000" smtClean="0">
              <a:solidFill>
                <a:srgbClr val="CC0099"/>
              </a:solidFill>
            </a:endParaRPr>
          </a:p>
          <a:p>
            <a:pPr eaLnBrk="1" hangingPunct="1">
              <a:lnSpc>
                <a:spcPct val="80000"/>
              </a:lnSpc>
              <a:buFontTx/>
              <a:buNone/>
            </a:pPr>
            <a:r>
              <a:rPr lang="en-US" altLang="en-US" sz="1600" smtClean="0"/>
              <a:t>Knows(John,x)	Knows(y,OJ) 		 </a:t>
            </a:r>
            <a:r>
              <a:rPr lang="en-US" altLang="en-US" sz="1400" smtClean="0">
                <a:solidFill>
                  <a:srgbClr val="CC0099"/>
                </a:solidFill>
              </a:rPr>
              <a:t>{x/OJ,y/John}</a:t>
            </a:r>
            <a:endParaRPr lang="en-US" altLang="en-US" sz="1600" smtClean="0">
              <a:solidFill>
                <a:srgbClr val="CC0099"/>
              </a:solidFill>
            </a:endParaRPr>
          </a:p>
          <a:p>
            <a:pPr eaLnBrk="1" hangingPunct="1">
              <a:lnSpc>
                <a:spcPct val="80000"/>
              </a:lnSpc>
              <a:buFontTx/>
              <a:buNone/>
            </a:pPr>
            <a:r>
              <a:rPr lang="en-US" altLang="en-US" sz="1600" smtClean="0"/>
              <a:t>Knows(John,x) 	Knows(y,Mother(y))	 </a:t>
            </a:r>
            <a:r>
              <a:rPr lang="en-US" altLang="en-US" sz="1400" smtClean="0">
                <a:solidFill>
                  <a:srgbClr val="CC0099"/>
                </a:solidFill>
              </a:rPr>
              <a:t>{y/John,x/Mother(John)}</a:t>
            </a:r>
            <a:endParaRPr lang="en-US" altLang="en-US" smtClean="0">
              <a:solidFill>
                <a:srgbClr val="CC0099"/>
              </a:solidFill>
            </a:endParaRPr>
          </a:p>
          <a:p>
            <a:pPr eaLnBrk="1" hangingPunct="1">
              <a:lnSpc>
                <a:spcPct val="80000"/>
              </a:lnSpc>
              <a:buFontTx/>
              <a:buNone/>
            </a:pPr>
            <a:r>
              <a:rPr lang="en-US" altLang="en-US" sz="1600" smtClean="0"/>
              <a:t>Knows(John,x)	Knows(x,OJ) 		</a:t>
            </a:r>
            <a:r>
              <a:rPr lang="en-US" altLang="en-US" sz="1600" smtClean="0">
                <a:solidFill>
                  <a:srgbClr val="CC0099"/>
                </a:solidFill>
              </a:rPr>
              <a:t> </a:t>
            </a:r>
            <a:r>
              <a:rPr lang="en-US" altLang="en-US" sz="1400" smtClean="0">
                <a:solidFill>
                  <a:srgbClr val="CC0099"/>
                </a:solidFill>
              </a:rPr>
              <a:t>{fail}
</a:t>
            </a:r>
          </a:p>
          <a:p>
            <a:pPr eaLnBrk="1" hangingPunct="1">
              <a:lnSpc>
                <a:spcPct val="80000"/>
              </a:lnSpc>
              <a:buFontTx/>
              <a:buNone/>
            </a:pPr>
            <a:endParaRPr lang="en-US" altLang="en-US" smtClean="0">
              <a:solidFill>
                <a:srgbClr val="CC0099"/>
              </a:solidFill>
            </a:endParaRPr>
          </a:p>
          <a:p>
            <a:pPr eaLnBrk="1" hangingPunct="1">
              <a:lnSpc>
                <a:spcPct val="80000"/>
              </a:lnSpc>
              <a:buFontTx/>
              <a:buNone/>
            </a:pPr>
            <a:endParaRPr lang="en-US" altLang="en-US" sz="1600" smtClean="0">
              <a:solidFill>
                <a:schemeClr val="accent2"/>
              </a:solidFill>
            </a:endParaRPr>
          </a:p>
          <a:p>
            <a:pPr eaLnBrk="1" hangingPunct="1">
              <a:lnSpc>
                <a:spcPct val="80000"/>
              </a:lnSpc>
            </a:pPr>
            <a:endParaRPr lang="en-US" altLang="en-US" sz="1600" smtClean="0"/>
          </a:p>
          <a:p>
            <a:pPr eaLnBrk="1" hangingPunct="1">
              <a:lnSpc>
                <a:spcPct val="80000"/>
              </a:lnSpc>
            </a:pPr>
            <a:r>
              <a:rPr lang="en-US" altLang="en-US" sz="1600" smtClean="0"/>
              <a:t>Last unification fails: only because x can’t take values John and OJ at the same time</a:t>
            </a:r>
          </a:p>
          <a:p>
            <a:pPr lvl="1" eaLnBrk="1" hangingPunct="1">
              <a:lnSpc>
                <a:spcPct val="80000"/>
              </a:lnSpc>
            </a:pPr>
            <a:r>
              <a:rPr lang="en-US" altLang="en-US" sz="1400" smtClean="0"/>
              <a:t>But we know that if John knows x, and everyone (x) knows OJ, we should be able to infer that John knows OJ</a:t>
            </a:r>
          </a:p>
          <a:p>
            <a:pPr eaLnBrk="1" hangingPunct="1">
              <a:lnSpc>
                <a:spcPct val="80000"/>
              </a:lnSpc>
            </a:pPr>
            <a:endParaRPr lang="en-US" altLang="en-US" sz="1600" smtClean="0"/>
          </a:p>
          <a:p>
            <a:pPr eaLnBrk="1" hangingPunct="1">
              <a:lnSpc>
                <a:spcPct val="80000"/>
              </a:lnSpc>
            </a:pPr>
            <a:r>
              <a:rPr lang="en-US" altLang="en-US" sz="1600" smtClean="0"/>
              <a:t>Problem is due to use of same variable x in both sentences</a:t>
            </a:r>
          </a:p>
          <a:p>
            <a:pPr eaLnBrk="1" hangingPunct="1">
              <a:lnSpc>
                <a:spcPct val="80000"/>
              </a:lnSpc>
            </a:pPr>
            <a:endParaRPr lang="en-US" altLang="en-US" sz="1600" smtClean="0"/>
          </a:p>
          <a:p>
            <a:pPr eaLnBrk="1" hangingPunct="1">
              <a:lnSpc>
                <a:spcPct val="80000"/>
              </a:lnSpc>
            </a:pPr>
            <a:r>
              <a:rPr lang="en-US" altLang="en-US" sz="1600" smtClean="0"/>
              <a:t>Simple solution: Standardizing apart eliminates overlap of variables, e.g., Knows(z,OJ)</a:t>
            </a:r>
          </a:p>
        </p:txBody>
      </p:sp>
      <p:sp>
        <p:nvSpPr>
          <p:cNvPr id="21508" name="Line 4"/>
          <p:cNvSpPr>
            <a:spLocks noChangeShapeType="1"/>
          </p:cNvSpPr>
          <p:nvPr/>
        </p:nvSpPr>
        <p:spPr bwMode="auto">
          <a:xfrm>
            <a:off x="609600" y="2133600"/>
            <a:ext cx="777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09" name="Line 5"/>
          <p:cNvSpPr>
            <a:spLocks noChangeShapeType="1"/>
          </p:cNvSpPr>
          <p:nvPr/>
        </p:nvSpPr>
        <p:spPr bwMode="auto">
          <a:xfrm>
            <a:off x="2438400" y="1752600"/>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0" name="Line 6"/>
          <p:cNvSpPr>
            <a:spLocks noChangeShapeType="1"/>
          </p:cNvSpPr>
          <p:nvPr/>
        </p:nvSpPr>
        <p:spPr bwMode="auto">
          <a:xfrm>
            <a:off x="5029200" y="1752600"/>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solidFill>
                  <a:schemeClr val="tx1"/>
                </a:solidFill>
              </a:rPr>
              <a:t>Unification</a:t>
            </a:r>
          </a:p>
        </p:txBody>
      </p:sp>
      <p:sp>
        <p:nvSpPr>
          <p:cNvPr id="22531" name="Rectangle 3"/>
          <p:cNvSpPr>
            <a:spLocks noGrp="1" noChangeArrowheads="1"/>
          </p:cNvSpPr>
          <p:nvPr>
            <p:ph type="body" idx="1"/>
          </p:nvPr>
        </p:nvSpPr>
        <p:spPr/>
        <p:txBody>
          <a:bodyPr/>
          <a:lstStyle/>
          <a:p>
            <a:pPr eaLnBrk="1" hangingPunct="1">
              <a:lnSpc>
                <a:spcPct val="90000"/>
              </a:lnSpc>
            </a:pPr>
            <a:r>
              <a:rPr lang="en-US" altLang="en-US" smtClean="0"/>
              <a:t>To unify </a:t>
            </a:r>
            <a:r>
              <a:rPr lang="en-US" altLang="en-US" i="1" smtClean="0"/>
              <a:t>Knows(John,x)</a:t>
            </a:r>
            <a:r>
              <a:rPr lang="en-US" altLang="en-US" smtClean="0"/>
              <a:t> and </a:t>
            </a:r>
            <a:r>
              <a:rPr lang="en-US" altLang="en-US" i="1" smtClean="0"/>
              <a:t>Knows(y,z)</a:t>
            </a:r>
            <a:r>
              <a:rPr lang="en-US" altLang="en-US" smtClean="0"/>
              <a:t>,</a:t>
            </a:r>
          </a:p>
          <a:p>
            <a:pPr eaLnBrk="1" hangingPunct="1">
              <a:lnSpc>
                <a:spcPct val="90000"/>
              </a:lnSpc>
              <a:buFontTx/>
              <a:buNone/>
            </a:pPr>
            <a:endParaRPr lang="en-US" altLang="en-US" smtClean="0"/>
          </a:p>
          <a:p>
            <a:pPr eaLnBrk="1" hangingPunct="1">
              <a:lnSpc>
                <a:spcPct val="90000"/>
              </a:lnSpc>
              <a:buFontTx/>
              <a:buNone/>
            </a:pPr>
            <a:r>
              <a:rPr lang="en-US" altLang="en-US" sz="1600" smtClean="0"/>
              <a:t>	</a:t>
            </a:r>
            <a:r>
              <a:rPr lang="el-GR" altLang="en-US" sz="1600" smtClean="0"/>
              <a:t>θ</a:t>
            </a:r>
            <a:r>
              <a:rPr lang="en-US" altLang="en-US" sz="1600" smtClean="0"/>
              <a:t> = {y/John, x/z } or </a:t>
            </a:r>
            <a:r>
              <a:rPr lang="el-GR" altLang="en-US" sz="1600" smtClean="0"/>
              <a:t>θ</a:t>
            </a:r>
            <a:r>
              <a:rPr lang="en-US" altLang="en-US" sz="1600" smtClean="0"/>
              <a:t> = {y/John, x/John, z/John}
</a:t>
            </a:r>
          </a:p>
          <a:p>
            <a:pPr lvl="4" eaLnBrk="1" hangingPunct="1">
              <a:lnSpc>
                <a:spcPct val="90000"/>
              </a:lnSpc>
            </a:pPr>
            <a:endParaRPr lang="en-US" altLang="en-US" smtClean="0"/>
          </a:p>
          <a:p>
            <a:pPr eaLnBrk="1" hangingPunct="1">
              <a:lnSpc>
                <a:spcPct val="90000"/>
              </a:lnSpc>
            </a:pPr>
            <a:r>
              <a:rPr lang="en-US" altLang="en-US" smtClean="0"/>
              <a:t>The first unifier is </a:t>
            </a:r>
            <a:r>
              <a:rPr lang="en-US" altLang="en-US" smtClean="0">
                <a:solidFill>
                  <a:schemeClr val="accent2"/>
                </a:solidFill>
              </a:rPr>
              <a:t>more general</a:t>
            </a:r>
            <a:r>
              <a:rPr lang="en-US" altLang="en-US" smtClean="0"/>
              <a:t> than the second.</a:t>
            </a:r>
          </a:p>
          <a:p>
            <a:pPr eaLnBrk="1" hangingPunct="1">
              <a:lnSpc>
                <a:spcPct val="90000"/>
              </a:lnSpc>
              <a:buFontTx/>
              <a:buNone/>
            </a:pPr>
            <a:endParaRPr lang="en-US" altLang="en-US" smtClean="0"/>
          </a:p>
          <a:p>
            <a:pPr lvl="4" eaLnBrk="1" hangingPunct="1">
              <a:lnSpc>
                <a:spcPct val="90000"/>
              </a:lnSpc>
            </a:pPr>
            <a:endParaRPr lang="en-US" altLang="en-US" smtClean="0"/>
          </a:p>
          <a:p>
            <a:pPr eaLnBrk="1" hangingPunct="1">
              <a:lnSpc>
                <a:spcPct val="90000"/>
              </a:lnSpc>
            </a:pPr>
            <a:r>
              <a:rPr lang="en-US" altLang="en-US" smtClean="0"/>
              <a:t>There is a single </a:t>
            </a:r>
            <a:r>
              <a:rPr lang="en-US" altLang="en-US" smtClean="0">
                <a:solidFill>
                  <a:schemeClr val="accent2"/>
                </a:solidFill>
              </a:rPr>
              <a:t>most general unifier</a:t>
            </a:r>
            <a:r>
              <a:rPr lang="en-US" altLang="en-US" smtClean="0"/>
              <a:t> (MGU) that is unique up to renaming of variables.</a:t>
            </a:r>
          </a:p>
          <a:p>
            <a:pPr eaLnBrk="1" hangingPunct="1">
              <a:lnSpc>
                <a:spcPct val="90000"/>
              </a:lnSpc>
              <a:buFontTx/>
              <a:buNone/>
            </a:pPr>
            <a:endParaRPr lang="en-US" altLang="en-US" smtClean="0"/>
          </a:p>
          <a:p>
            <a:pPr lvl="1" eaLnBrk="1" hangingPunct="1">
              <a:lnSpc>
                <a:spcPct val="90000"/>
              </a:lnSpc>
              <a:buFontTx/>
              <a:buNone/>
            </a:pPr>
            <a:r>
              <a:rPr lang="en-US" altLang="en-US" smtClean="0"/>
              <a:t>MGU = { y/John, x/z }
</a:t>
            </a:r>
          </a:p>
          <a:p>
            <a:pPr lvl="1" eaLnBrk="1" hangingPunct="1">
              <a:lnSpc>
                <a:spcPct val="90000"/>
              </a:lnSpc>
              <a:buFontTx/>
              <a:buNone/>
            </a:pPr>
            <a:endParaRPr lang="en-US" altLang="en-US" smtClean="0"/>
          </a:p>
          <a:p>
            <a:pPr eaLnBrk="1" hangingPunct="1">
              <a:lnSpc>
                <a:spcPct val="90000"/>
              </a:lnSpc>
            </a:pPr>
            <a:r>
              <a:rPr lang="en-US" altLang="en-US" smtClean="0"/>
              <a:t>General algorithm in Figure 9.1 in the text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3112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371600" y="2057400"/>
            <a:ext cx="24384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91000" y="1962834"/>
            <a:ext cx="3352800" cy="646331"/>
          </a:xfrm>
          <a:prstGeom prst="rect">
            <a:avLst/>
          </a:prstGeom>
          <a:noFill/>
        </p:spPr>
        <p:txBody>
          <a:bodyPr wrap="square" rtlCol="0">
            <a:spAutoFit/>
          </a:bodyPr>
          <a:lstStyle/>
          <a:p>
            <a:r>
              <a:rPr lang="en-US" dirty="0" smtClean="0">
                <a:solidFill>
                  <a:srgbClr val="FF0000"/>
                </a:solidFill>
              </a:rPr>
              <a:t>If we have failed or succeeded, then fail or succeed.</a:t>
            </a:r>
            <a:endParaRPr lang="en-US" dirty="0">
              <a:solidFill>
                <a:srgbClr val="FF0000"/>
              </a:solidFill>
            </a:endParaRPr>
          </a:p>
        </p:txBody>
      </p:sp>
    </p:spTree>
    <p:extLst>
      <p:ext uri="{BB962C8B-B14F-4D97-AF65-F5344CB8AC3E}">
        <p14:creationId xmlns:p14="http://schemas.microsoft.com/office/powerpoint/2010/main" val="38885681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393521" y="2514600"/>
            <a:ext cx="40166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410201" y="2420034"/>
            <a:ext cx="2819400" cy="646331"/>
          </a:xfrm>
          <a:prstGeom prst="rect">
            <a:avLst/>
          </a:prstGeom>
          <a:noFill/>
        </p:spPr>
        <p:txBody>
          <a:bodyPr wrap="square" rtlCol="0">
            <a:spAutoFit/>
          </a:bodyPr>
          <a:lstStyle/>
          <a:p>
            <a:r>
              <a:rPr lang="en-US" dirty="0" smtClean="0">
                <a:solidFill>
                  <a:srgbClr val="FF0000"/>
                </a:solidFill>
              </a:rPr>
              <a:t>If we can unify a variable</a:t>
            </a:r>
          </a:p>
          <a:p>
            <a:r>
              <a:rPr lang="en-US" dirty="0" smtClean="0">
                <a:solidFill>
                  <a:srgbClr val="FF0000"/>
                </a:solidFill>
              </a:rPr>
              <a:t>then do so.</a:t>
            </a:r>
            <a:endParaRPr lang="en-US" dirty="0">
              <a:solidFill>
                <a:srgbClr val="FF0000"/>
              </a:solidFill>
            </a:endParaRPr>
          </a:p>
        </p:txBody>
      </p:sp>
    </p:spTree>
    <p:extLst>
      <p:ext uri="{BB962C8B-B14F-4D97-AF65-F5344CB8AC3E}">
        <p14:creationId xmlns:p14="http://schemas.microsoft.com/office/powerpoint/2010/main" val="3019776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extBox 2"/>
          <p:cNvSpPr txBox="1">
            <a:spLocks noChangeArrowheads="1"/>
          </p:cNvSpPr>
          <p:nvPr/>
        </p:nvSpPr>
        <p:spPr bwMode="auto">
          <a:xfrm>
            <a:off x="228600" y="304800"/>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b="1" dirty="0">
                <a:latin typeface="Arial" charset="0"/>
              </a:rPr>
              <a:t>FOL (or FOPC) Ontology:</a:t>
            </a:r>
          </a:p>
          <a:p>
            <a:pPr eaLnBrk="1" hangingPunct="1">
              <a:spcBef>
                <a:spcPct val="0"/>
              </a:spcBef>
              <a:buSzTx/>
              <a:buFontTx/>
              <a:buNone/>
            </a:pPr>
            <a:r>
              <a:rPr lang="en-US" altLang="en-US" u="sng" dirty="0">
                <a:latin typeface="Arial" charset="0"/>
              </a:rPr>
              <a:t>What kind of things exist in the world?</a:t>
            </a:r>
          </a:p>
          <a:p>
            <a:pPr eaLnBrk="1" hangingPunct="1">
              <a:spcBef>
                <a:spcPct val="0"/>
              </a:spcBef>
              <a:buSzTx/>
              <a:buFontTx/>
              <a:buNone/>
            </a:pPr>
            <a:r>
              <a:rPr lang="en-US" altLang="en-US" u="sng" dirty="0">
                <a:latin typeface="Arial" charset="0"/>
              </a:rPr>
              <a:t>What do we need to describe and reason about?</a:t>
            </a:r>
          </a:p>
          <a:p>
            <a:pPr eaLnBrk="1" hangingPunct="1">
              <a:spcBef>
                <a:spcPct val="0"/>
              </a:spcBef>
              <a:buSzTx/>
              <a:buFontTx/>
              <a:buNone/>
            </a:pPr>
            <a:r>
              <a:rPr lang="en-US" altLang="en-US" dirty="0">
                <a:solidFill>
                  <a:srgbClr val="FF0000"/>
                </a:solidFill>
                <a:latin typeface="Arial" charset="0"/>
              </a:rPr>
              <a:t>Objects --- with their relations, functions, predicates, properties, and general rules. </a:t>
            </a:r>
          </a:p>
        </p:txBody>
      </p:sp>
      <p:sp>
        <p:nvSpPr>
          <p:cNvPr id="7171" name="TextBox 3"/>
          <p:cNvSpPr txBox="1">
            <a:spLocks noChangeArrowheads="1"/>
          </p:cNvSpPr>
          <p:nvPr/>
        </p:nvSpPr>
        <p:spPr bwMode="auto">
          <a:xfrm>
            <a:off x="3657600" y="1828800"/>
            <a:ext cx="12954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Reasoning</a:t>
            </a:r>
          </a:p>
        </p:txBody>
      </p:sp>
      <p:sp>
        <p:nvSpPr>
          <p:cNvPr id="7172" name="TextBox 5"/>
          <p:cNvSpPr txBox="1">
            <a:spLocks noChangeArrowheads="1"/>
          </p:cNvSpPr>
          <p:nvPr/>
        </p:nvSpPr>
        <p:spPr bwMode="auto">
          <a:xfrm>
            <a:off x="1524000" y="2590800"/>
            <a:ext cx="18288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Representation</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A Formal Symbol System</a:t>
            </a:r>
          </a:p>
        </p:txBody>
      </p:sp>
      <p:sp>
        <p:nvSpPr>
          <p:cNvPr id="7173" name="TextBox 6"/>
          <p:cNvSpPr txBox="1">
            <a:spLocks noChangeArrowheads="1"/>
          </p:cNvSpPr>
          <p:nvPr/>
        </p:nvSpPr>
        <p:spPr bwMode="auto">
          <a:xfrm>
            <a:off x="5486400" y="2590800"/>
            <a:ext cx="18288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Inference</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Formal Pattern Matching</a:t>
            </a:r>
          </a:p>
        </p:txBody>
      </p:sp>
      <p:sp>
        <p:nvSpPr>
          <p:cNvPr id="7174" name="TextBox 7"/>
          <p:cNvSpPr txBox="1">
            <a:spLocks noChangeArrowheads="1"/>
          </p:cNvSpPr>
          <p:nvPr/>
        </p:nvSpPr>
        <p:spPr bwMode="auto">
          <a:xfrm>
            <a:off x="914400" y="4648200"/>
            <a:ext cx="990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Syntax</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What is said</a:t>
            </a:r>
          </a:p>
        </p:txBody>
      </p:sp>
      <p:sp>
        <p:nvSpPr>
          <p:cNvPr id="7175" name="TextBox 8"/>
          <p:cNvSpPr txBox="1">
            <a:spLocks noChangeArrowheads="1"/>
          </p:cNvSpPr>
          <p:nvPr/>
        </p:nvSpPr>
        <p:spPr bwMode="auto">
          <a:xfrm>
            <a:off x="2590800" y="4648200"/>
            <a:ext cx="12954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Semantics</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What it means</a:t>
            </a:r>
          </a:p>
        </p:txBody>
      </p:sp>
      <p:sp>
        <p:nvSpPr>
          <p:cNvPr id="7176" name="TextBox 9"/>
          <p:cNvSpPr txBox="1">
            <a:spLocks noChangeArrowheads="1"/>
          </p:cNvSpPr>
          <p:nvPr/>
        </p:nvSpPr>
        <p:spPr bwMode="auto">
          <a:xfrm>
            <a:off x="4648200" y="4648200"/>
            <a:ext cx="12954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Schema</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Rules of Inference</a:t>
            </a:r>
          </a:p>
        </p:txBody>
      </p:sp>
      <p:sp>
        <p:nvSpPr>
          <p:cNvPr id="7177" name="TextBox 10"/>
          <p:cNvSpPr txBox="1">
            <a:spLocks noChangeArrowheads="1"/>
          </p:cNvSpPr>
          <p:nvPr/>
        </p:nvSpPr>
        <p:spPr bwMode="auto">
          <a:xfrm>
            <a:off x="6858000" y="4648200"/>
            <a:ext cx="12954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Execution</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Search Strategy</a:t>
            </a:r>
          </a:p>
        </p:txBody>
      </p:sp>
      <p:cxnSp>
        <p:nvCxnSpPr>
          <p:cNvPr id="19" name="Straight Connector 18"/>
          <p:cNvCxnSpPr>
            <a:stCxn id="7171" idx="2"/>
            <a:endCxn id="7172" idx="0"/>
          </p:cNvCxnSpPr>
          <p:nvPr/>
        </p:nvCxnSpPr>
        <p:spPr>
          <a:xfrm rot="5400000">
            <a:off x="3175794" y="1461294"/>
            <a:ext cx="392112"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171" idx="2"/>
            <a:endCxn id="7173" idx="0"/>
          </p:cNvCxnSpPr>
          <p:nvPr/>
        </p:nvCxnSpPr>
        <p:spPr>
          <a:xfrm rot="16200000" flipH="1">
            <a:off x="5156994" y="1346994"/>
            <a:ext cx="392112" cy="2095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172" idx="2"/>
            <a:endCxn id="7174" idx="0"/>
          </p:cNvCxnSpPr>
          <p:nvPr/>
        </p:nvCxnSpPr>
        <p:spPr>
          <a:xfrm rot="5400000">
            <a:off x="1495425" y="3705225"/>
            <a:ext cx="857250" cy="1028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172" idx="2"/>
            <a:endCxn id="7175" idx="0"/>
          </p:cNvCxnSpPr>
          <p:nvPr/>
        </p:nvCxnSpPr>
        <p:spPr>
          <a:xfrm rot="16200000" flipH="1">
            <a:off x="2409825" y="3819525"/>
            <a:ext cx="85725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176" idx="0"/>
            <a:endCxn id="7173" idx="2"/>
          </p:cNvCxnSpPr>
          <p:nvPr/>
        </p:nvCxnSpPr>
        <p:spPr>
          <a:xfrm rot="5400000" flipH="1" flipV="1">
            <a:off x="5419725" y="3667125"/>
            <a:ext cx="85725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173" idx="2"/>
            <a:endCxn id="7177" idx="0"/>
          </p:cNvCxnSpPr>
          <p:nvPr/>
        </p:nvCxnSpPr>
        <p:spPr>
          <a:xfrm rot="16200000" flipH="1">
            <a:off x="6524625" y="3667125"/>
            <a:ext cx="85725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362200" y="4267200"/>
            <a:ext cx="3886200" cy="76200"/>
          </a:xfrm>
          <a:prstGeom prst="line">
            <a:avLst/>
          </a:prstGeom>
          <a:ln w="4445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441521" y="4282205"/>
            <a:ext cx="1752600" cy="2105025"/>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a:xfrm>
            <a:off x="2362201" y="4371975"/>
            <a:ext cx="1752600" cy="2105025"/>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 name="Straight Connector 2"/>
          <p:cNvCxnSpPr/>
          <p:nvPr/>
        </p:nvCxnSpPr>
        <p:spPr>
          <a:xfrm>
            <a:off x="6858000" y="4648200"/>
            <a:ext cx="1295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858000" y="4648200"/>
            <a:ext cx="1295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38200" y="5943600"/>
            <a:ext cx="1143000" cy="646331"/>
          </a:xfrm>
          <a:prstGeom prst="rect">
            <a:avLst/>
          </a:prstGeom>
          <a:noFill/>
          <a:ln>
            <a:solidFill>
              <a:srgbClr val="FF0000"/>
            </a:solidFill>
          </a:ln>
        </p:spPr>
        <p:txBody>
          <a:bodyPr wrap="square" rtlCol="0">
            <a:spAutoFit/>
          </a:bodyPr>
          <a:lstStyle/>
          <a:p>
            <a:r>
              <a:rPr lang="en-US" dirty="0" smtClean="0">
                <a:solidFill>
                  <a:srgbClr val="FF0000"/>
                </a:solidFill>
              </a:rPr>
              <a:t>Previous lecture</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219200" y="4419600"/>
            <a:ext cx="3657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29200" y="4105632"/>
            <a:ext cx="2971800" cy="923330"/>
          </a:xfrm>
          <a:prstGeom prst="rect">
            <a:avLst/>
          </a:prstGeom>
          <a:noFill/>
        </p:spPr>
        <p:txBody>
          <a:bodyPr wrap="square" rtlCol="0">
            <a:spAutoFit/>
          </a:bodyPr>
          <a:lstStyle/>
          <a:p>
            <a:r>
              <a:rPr lang="en-US" dirty="0" smtClean="0">
                <a:solidFill>
                  <a:srgbClr val="FF0000"/>
                </a:solidFill>
              </a:rPr>
              <a:t>If we already have bound variable </a:t>
            </a:r>
            <a:r>
              <a:rPr lang="en-US" i="1" dirty="0" err="1" smtClean="0">
                <a:solidFill>
                  <a:srgbClr val="FF0000"/>
                </a:solidFill>
              </a:rPr>
              <a:t>var</a:t>
            </a:r>
            <a:r>
              <a:rPr lang="en-US" i="1" dirty="0" smtClean="0">
                <a:solidFill>
                  <a:srgbClr val="FF0000"/>
                </a:solidFill>
              </a:rPr>
              <a:t> </a:t>
            </a:r>
            <a:r>
              <a:rPr lang="en-US" dirty="0" smtClean="0">
                <a:solidFill>
                  <a:srgbClr val="FF0000"/>
                </a:solidFill>
              </a:rPr>
              <a:t>to a value, try to continue on that basis.</a:t>
            </a:r>
            <a:endParaRPr lang="en-US" dirty="0">
              <a:solidFill>
                <a:srgbClr val="FF0000"/>
              </a:solidFill>
            </a:endParaRPr>
          </a:p>
        </p:txBody>
      </p:sp>
      <p:sp>
        <p:nvSpPr>
          <p:cNvPr id="3" name="TextBox 2"/>
          <p:cNvSpPr txBox="1"/>
          <p:nvPr/>
        </p:nvSpPr>
        <p:spPr>
          <a:xfrm>
            <a:off x="1828800" y="5654654"/>
            <a:ext cx="6172200" cy="646331"/>
          </a:xfrm>
          <a:prstGeom prst="rect">
            <a:avLst/>
          </a:prstGeom>
          <a:solidFill>
            <a:schemeClr val="bg1"/>
          </a:solidFill>
        </p:spPr>
        <p:txBody>
          <a:bodyPr wrap="square" rtlCol="0">
            <a:spAutoFit/>
          </a:bodyPr>
          <a:lstStyle/>
          <a:p>
            <a:r>
              <a:rPr lang="en-US" dirty="0" smtClean="0">
                <a:solidFill>
                  <a:srgbClr val="FF0000"/>
                </a:solidFill>
              </a:rPr>
              <a:t>There is an implicit assumption that “{</a:t>
            </a:r>
            <a:r>
              <a:rPr lang="en-US" dirty="0" err="1" smtClean="0">
                <a:solidFill>
                  <a:srgbClr val="FF0000"/>
                </a:solidFill>
              </a:rPr>
              <a:t>var</a:t>
            </a:r>
            <a:r>
              <a:rPr lang="en-US" dirty="0" smtClean="0">
                <a:solidFill>
                  <a:srgbClr val="FF0000"/>
                </a:solidFill>
              </a:rPr>
              <a:t>/</a:t>
            </a:r>
            <a:r>
              <a:rPr lang="en-US" dirty="0" err="1" smtClean="0">
                <a:solidFill>
                  <a:srgbClr val="FF0000"/>
                </a:solidFill>
              </a:rPr>
              <a:t>val</a:t>
            </a:r>
            <a:r>
              <a:rPr lang="en-US" b="1" dirty="0" smtClean="0">
                <a:solidFill>
                  <a:srgbClr val="FF0000"/>
                </a:solidFill>
              </a:rPr>
              <a:t>} </a:t>
            </a:r>
            <a:r>
              <a:rPr lang="en-US" b="1" dirty="0" smtClean="0">
                <a:solidFill>
                  <a:srgbClr val="FF0000"/>
                </a:solidFill>
                <a:sym typeface="Symbol"/>
              </a:rPr>
              <a:t> </a:t>
            </a:r>
            <a:r>
              <a:rPr lang="en-US" dirty="0" smtClean="0">
                <a:solidFill>
                  <a:srgbClr val="FF0000"/>
                </a:solidFill>
                <a:sym typeface="Symbol"/>
              </a:rPr>
              <a:t>”, if it succeeds, binds </a:t>
            </a:r>
            <a:r>
              <a:rPr lang="en-US" dirty="0" err="1" smtClean="0">
                <a:solidFill>
                  <a:srgbClr val="FF0000"/>
                </a:solidFill>
                <a:sym typeface="Symbol"/>
              </a:rPr>
              <a:t>val</a:t>
            </a:r>
            <a:r>
              <a:rPr lang="en-US" dirty="0" smtClean="0">
                <a:solidFill>
                  <a:srgbClr val="FF0000"/>
                </a:solidFill>
                <a:sym typeface="Symbol"/>
              </a:rPr>
              <a:t> to the value that allowed it to succeed, </a:t>
            </a:r>
            <a:endParaRPr lang="en-US" dirty="0">
              <a:solidFill>
                <a:srgbClr val="FF0000"/>
              </a:solidFill>
            </a:endParaRPr>
          </a:p>
        </p:txBody>
      </p:sp>
    </p:spTree>
    <p:extLst>
      <p:ext uri="{BB962C8B-B14F-4D97-AF65-F5344CB8AC3E}">
        <p14:creationId xmlns:p14="http://schemas.microsoft.com/office/powerpoint/2010/main" val="41124350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235900" y="4686584"/>
            <a:ext cx="3793299"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29200" y="4377319"/>
            <a:ext cx="2971800" cy="923330"/>
          </a:xfrm>
          <a:prstGeom prst="rect">
            <a:avLst/>
          </a:prstGeom>
          <a:noFill/>
        </p:spPr>
        <p:txBody>
          <a:bodyPr wrap="square" rtlCol="0">
            <a:spAutoFit/>
          </a:bodyPr>
          <a:lstStyle/>
          <a:p>
            <a:r>
              <a:rPr lang="en-US" dirty="0" smtClean="0">
                <a:solidFill>
                  <a:srgbClr val="FF0000"/>
                </a:solidFill>
              </a:rPr>
              <a:t>If we already have bound </a:t>
            </a:r>
            <a:r>
              <a:rPr lang="en-US" i="1" dirty="0" smtClean="0">
                <a:solidFill>
                  <a:srgbClr val="FF0000"/>
                </a:solidFill>
              </a:rPr>
              <a:t>x</a:t>
            </a:r>
            <a:r>
              <a:rPr lang="en-US" dirty="0" smtClean="0">
                <a:solidFill>
                  <a:srgbClr val="FF0000"/>
                </a:solidFill>
              </a:rPr>
              <a:t> to a value, try to continue on that basis.</a:t>
            </a:r>
            <a:endParaRPr lang="en-US" dirty="0">
              <a:solidFill>
                <a:srgbClr val="FF0000"/>
              </a:solidFill>
            </a:endParaRPr>
          </a:p>
        </p:txBody>
      </p:sp>
    </p:spTree>
    <p:extLst>
      <p:ext uri="{BB962C8B-B14F-4D97-AF65-F5344CB8AC3E}">
        <p14:creationId xmlns:p14="http://schemas.microsoft.com/office/powerpoint/2010/main" val="2063030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371600" y="4842445"/>
            <a:ext cx="3793299"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57800" y="4380780"/>
            <a:ext cx="2717389" cy="923330"/>
          </a:xfrm>
          <a:prstGeom prst="rect">
            <a:avLst/>
          </a:prstGeom>
          <a:noFill/>
        </p:spPr>
        <p:txBody>
          <a:bodyPr wrap="square" rtlCol="0">
            <a:spAutoFit/>
          </a:bodyPr>
          <a:lstStyle/>
          <a:p>
            <a:r>
              <a:rPr lang="en-US" dirty="0" smtClean="0">
                <a:solidFill>
                  <a:srgbClr val="FF0000"/>
                </a:solidFill>
              </a:rPr>
              <a:t>If </a:t>
            </a:r>
            <a:r>
              <a:rPr lang="en-US" i="1" dirty="0" err="1" smtClean="0">
                <a:solidFill>
                  <a:srgbClr val="FF0000"/>
                </a:solidFill>
              </a:rPr>
              <a:t>var</a:t>
            </a:r>
            <a:r>
              <a:rPr lang="en-US" dirty="0" smtClean="0">
                <a:solidFill>
                  <a:srgbClr val="FF0000"/>
                </a:solidFill>
              </a:rPr>
              <a:t> occurs anywhere within </a:t>
            </a:r>
            <a:r>
              <a:rPr lang="en-US" i="1" dirty="0" smtClean="0">
                <a:solidFill>
                  <a:srgbClr val="FF0000"/>
                </a:solidFill>
              </a:rPr>
              <a:t>x</a:t>
            </a:r>
            <a:r>
              <a:rPr lang="en-US" dirty="0" smtClean="0">
                <a:solidFill>
                  <a:srgbClr val="FF0000"/>
                </a:solidFill>
              </a:rPr>
              <a:t>, then no substitution will succeed.</a:t>
            </a:r>
            <a:endParaRPr lang="en-US" dirty="0">
              <a:solidFill>
                <a:srgbClr val="FF0000"/>
              </a:solidFill>
            </a:endParaRPr>
          </a:p>
        </p:txBody>
      </p:sp>
    </p:spTree>
    <p:extLst>
      <p:ext uri="{BB962C8B-B14F-4D97-AF65-F5344CB8AC3E}">
        <p14:creationId xmlns:p14="http://schemas.microsoft.com/office/powerpoint/2010/main" val="42024000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33451"/>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371601" y="5147245"/>
            <a:ext cx="2209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57800" y="4877673"/>
            <a:ext cx="2743200" cy="646331"/>
          </a:xfrm>
          <a:prstGeom prst="rect">
            <a:avLst/>
          </a:prstGeom>
          <a:noFill/>
        </p:spPr>
        <p:txBody>
          <a:bodyPr wrap="square" rtlCol="0">
            <a:spAutoFit/>
          </a:bodyPr>
          <a:lstStyle/>
          <a:p>
            <a:r>
              <a:rPr lang="en-US" dirty="0" smtClean="0">
                <a:solidFill>
                  <a:srgbClr val="FF0000"/>
                </a:solidFill>
              </a:rPr>
              <a:t>Else, try to bind </a:t>
            </a:r>
            <a:r>
              <a:rPr lang="en-US" i="1" dirty="0" err="1" smtClean="0">
                <a:solidFill>
                  <a:srgbClr val="FF0000"/>
                </a:solidFill>
              </a:rPr>
              <a:t>var</a:t>
            </a:r>
            <a:r>
              <a:rPr lang="en-US" dirty="0" smtClean="0">
                <a:solidFill>
                  <a:srgbClr val="FF0000"/>
                </a:solidFill>
              </a:rPr>
              <a:t> to </a:t>
            </a:r>
            <a:r>
              <a:rPr lang="en-US" i="1" dirty="0" smtClean="0">
                <a:solidFill>
                  <a:srgbClr val="FF0000"/>
                </a:solidFill>
              </a:rPr>
              <a:t>x</a:t>
            </a:r>
            <a:r>
              <a:rPr lang="en-US" dirty="0" smtClean="0">
                <a:solidFill>
                  <a:srgbClr val="FF0000"/>
                </a:solidFill>
              </a:rPr>
              <a:t>, and </a:t>
            </a:r>
            <a:r>
              <a:rPr lang="en-US" dirty="0" err="1" smtClean="0">
                <a:solidFill>
                  <a:srgbClr val="FF0000"/>
                </a:solidFill>
              </a:rPr>
              <a:t>recurse</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3852379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1530"/>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393520" y="2837764"/>
            <a:ext cx="4245279" cy="5912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638799" y="2840275"/>
            <a:ext cx="2486133" cy="646331"/>
          </a:xfrm>
          <a:prstGeom prst="rect">
            <a:avLst/>
          </a:prstGeom>
          <a:noFill/>
        </p:spPr>
        <p:txBody>
          <a:bodyPr wrap="square" rtlCol="0">
            <a:spAutoFit/>
          </a:bodyPr>
          <a:lstStyle/>
          <a:p>
            <a:r>
              <a:rPr lang="en-US" dirty="0" smtClean="0">
                <a:solidFill>
                  <a:srgbClr val="FF0000"/>
                </a:solidFill>
              </a:rPr>
              <a:t>If a predicate/function,</a:t>
            </a:r>
          </a:p>
          <a:p>
            <a:r>
              <a:rPr lang="en-US" dirty="0" smtClean="0">
                <a:solidFill>
                  <a:srgbClr val="FF0000"/>
                </a:solidFill>
              </a:rPr>
              <a:t>unify the arguments.</a:t>
            </a:r>
            <a:endParaRPr lang="en-US" dirty="0">
              <a:solidFill>
                <a:srgbClr val="FF0000"/>
              </a:solidFill>
            </a:endParaRPr>
          </a:p>
        </p:txBody>
      </p:sp>
    </p:spTree>
    <p:extLst>
      <p:ext uri="{BB962C8B-B14F-4D97-AF65-F5344CB8AC3E}">
        <p14:creationId xmlns:p14="http://schemas.microsoft.com/office/powerpoint/2010/main" val="231687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1530"/>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394564" y="3306311"/>
            <a:ext cx="4701436" cy="4274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61553" y="3140262"/>
            <a:ext cx="2486133" cy="923330"/>
          </a:xfrm>
          <a:prstGeom prst="rect">
            <a:avLst/>
          </a:prstGeom>
          <a:noFill/>
        </p:spPr>
        <p:txBody>
          <a:bodyPr wrap="square" rtlCol="0">
            <a:spAutoFit/>
          </a:bodyPr>
          <a:lstStyle/>
          <a:p>
            <a:r>
              <a:rPr lang="en-US" dirty="0" smtClean="0">
                <a:solidFill>
                  <a:srgbClr val="FF0000"/>
                </a:solidFill>
              </a:rPr>
              <a:t>If unifying arguments,</a:t>
            </a:r>
          </a:p>
          <a:p>
            <a:r>
              <a:rPr lang="en-US" dirty="0" smtClean="0">
                <a:solidFill>
                  <a:srgbClr val="FF0000"/>
                </a:solidFill>
              </a:rPr>
              <a:t>unify the remaining arguments.</a:t>
            </a:r>
            <a:endParaRPr lang="en-US" dirty="0">
              <a:solidFill>
                <a:srgbClr val="FF0000"/>
              </a:solidFill>
            </a:endParaRPr>
          </a:p>
        </p:txBody>
      </p:sp>
    </p:spTree>
    <p:extLst>
      <p:ext uri="{BB962C8B-B14F-4D97-AF65-F5344CB8AC3E}">
        <p14:creationId xmlns:p14="http://schemas.microsoft.com/office/powerpoint/2010/main" val="27359188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1530"/>
            <a:ext cx="7134332" cy="592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Unification Algorithm</a:t>
            </a:r>
            <a:endParaRPr lang="en-US" dirty="0">
              <a:solidFill>
                <a:schemeClr val="tx1"/>
              </a:solidFill>
            </a:endParaRPr>
          </a:p>
        </p:txBody>
      </p:sp>
      <p:sp>
        <p:nvSpPr>
          <p:cNvPr id="4" name="Rectangle 3"/>
          <p:cNvSpPr/>
          <p:nvPr/>
        </p:nvSpPr>
        <p:spPr>
          <a:xfrm>
            <a:off x="1360117" y="3734845"/>
            <a:ext cx="1383083" cy="2137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46919" y="3657051"/>
            <a:ext cx="1710847" cy="369332"/>
          </a:xfrm>
          <a:prstGeom prst="rect">
            <a:avLst/>
          </a:prstGeom>
          <a:noFill/>
        </p:spPr>
        <p:txBody>
          <a:bodyPr wrap="square" rtlCol="0">
            <a:spAutoFit/>
          </a:bodyPr>
          <a:lstStyle/>
          <a:p>
            <a:r>
              <a:rPr lang="en-US" dirty="0" smtClean="0">
                <a:solidFill>
                  <a:srgbClr val="FF0000"/>
                </a:solidFill>
              </a:rPr>
              <a:t>Otherwise, fail.</a:t>
            </a:r>
            <a:endParaRPr lang="en-US" dirty="0">
              <a:solidFill>
                <a:srgbClr val="FF0000"/>
              </a:solidFill>
            </a:endParaRPr>
          </a:p>
        </p:txBody>
      </p:sp>
    </p:spTree>
    <p:extLst>
      <p:ext uri="{BB962C8B-B14F-4D97-AF65-F5344CB8AC3E}">
        <p14:creationId xmlns:p14="http://schemas.microsoft.com/office/powerpoint/2010/main" val="1159432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solidFill>
                  <a:schemeClr val="tx1"/>
                </a:solidFill>
              </a:rPr>
              <a:t>Hard matching example</a:t>
            </a:r>
          </a:p>
        </p:txBody>
      </p:sp>
      <p:sp>
        <p:nvSpPr>
          <p:cNvPr id="23555" name="Rectangle 3"/>
          <p:cNvSpPr>
            <a:spLocks noGrp="1" noChangeArrowheads="1"/>
          </p:cNvSpPr>
          <p:nvPr>
            <p:ph type="body" idx="1"/>
          </p:nvPr>
        </p:nvSpPr>
        <p:spPr>
          <a:xfrm>
            <a:off x="533400" y="4800600"/>
            <a:ext cx="7848600" cy="1727200"/>
          </a:xfrm>
        </p:spPr>
        <p:txBody>
          <a:bodyPr/>
          <a:lstStyle/>
          <a:p>
            <a:pPr eaLnBrk="1" hangingPunct="1"/>
            <a:r>
              <a:rPr lang="en-US" altLang="en-US" sz="1600" smtClean="0"/>
              <a:t>To unify the grounded propositions with premises of the implication you need to solve a CSP!</a:t>
            </a:r>
            <a:endParaRPr lang="en-US" altLang="en-US" sz="1600" i="1" smtClean="0"/>
          </a:p>
          <a:p>
            <a:pPr eaLnBrk="1" hangingPunct="1"/>
            <a:r>
              <a:rPr lang="en-US" altLang="en-US" sz="1600" i="1" smtClean="0"/>
              <a:t>Colorable</a:t>
            </a:r>
            <a:r>
              <a:rPr lang="en-US" altLang="en-US" sz="1600" smtClean="0"/>
              <a:t>() is inferred iff the CSP has a solution</a:t>
            </a:r>
          </a:p>
          <a:p>
            <a:pPr eaLnBrk="1" hangingPunct="1"/>
            <a:r>
              <a:rPr lang="en-US" altLang="en-US" sz="1600" smtClean="0"/>
              <a:t>CSPs include 3SAT as a special case, hence matching is NP-hard</a:t>
            </a:r>
          </a:p>
        </p:txBody>
      </p:sp>
      <p:sp>
        <p:nvSpPr>
          <p:cNvPr id="23556" name="Rectangle 4"/>
          <p:cNvSpPr>
            <a:spLocks noChangeArrowheads="1"/>
          </p:cNvSpPr>
          <p:nvPr/>
        </p:nvSpPr>
        <p:spPr bwMode="auto">
          <a:xfrm>
            <a:off x="4343400" y="1295400"/>
            <a:ext cx="48006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i="1" dirty="0">
                <a:latin typeface="Arial" charset="0"/>
              </a:rPr>
              <a:t>Diff(</a:t>
            </a:r>
            <a:r>
              <a:rPr lang="en-US" altLang="en-US" sz="2000" i="1" dirty="0" err="1">
                <a:latin typeface="Arial" charset="0"/>
              </a:rPr>
              <a:t>wa,nt</a:t>
            </a:r>
            <a:r>
              <a:rPr lang="en-US" altLang="en-US" sz="2000" i="1" dirty="0">
                <a:latin typeface="Arial" charset="0"/>
              </a:rPr>
              <a:t>) </a:t>
            </a:r>
            <a:r>
              <a:rPr lang="en-US" altLang="en-US" sz="2000" dirty="0">
                <a:latin typeface="Arial" charset="0"/>
                <a:sym typeface="Symbol" pitchFamily="18" charset="2"/>
              </a:rPr>
              <a:t></a:t>
            </a:r>
            <a:r>
              <a:rPr lang="en-US" altLang="en-US" sz="2000" i="1" dirty="0">
                <a:latin typeface="Arial" charset="0"/>
              </a:rPr>
              <a:t> Diff(</a:t>
            </a:r>
            <a:r>
              <a:rPr lang="en-US" altLang="en-US" sz="2000" i="1" dirty="0" err="1">
                <a:latin typeface="Arial" charset="0"/>
              </a:rPr>
              <a:t>wa,sa</a:t>
            </a:r>
            <a:r>
              <a:rPr lang="en-US" altLang="en-US" sz="2000" i="1" dirty="0">
                <a:latin typeface="Arial" charset="0"/>
              </a:rPr>
              <a:t>) </a:t>
            </a:r>
            <a:r>
              <a:rPr lang="en-US" altLang="en-US" sz="2000" dirty="0">
                <a:latin typeface="Arial" charset="0"/>
                <a:sym typeface="Symbol" pitchFamily="18" charset="2"/>
              </a:rPr>
              <a:t></a:t>
            </a:r>
            <a:r>
              <a:rPr lang="en-US" altLang="en-US" sz="2000" i="1" dirty="0">
                <a:latin typeface="Arial" charset="0"/>
              </a:rPr>
              <a:t> Diff(</a:t>
            </a:r>
            <a:r>
              <a:rPr lang="en-US" altLang="en-US" sz="2000" i="1" dirty="0" err="1">
                <a:latin typeface="Arial" charset="0"/>
              </a:rPr>
              <a:t>nt,q</a:t>
            </a:r>
            <a:r>
              <a:rPr lang="en-US" altLang="en-US" sz="2000" i="1" dirty="0">
                <a:latin typeface="Arial" charset="0"/>
              </a:rPr>
              <a:t>) </a:t>
            </a:r>
            <a:r>
              <a:rPr lang="en-US" altLang="en-US" dirty="0">
                <a:latin typeface="Arial" charset="0"/>
                <a:sym typeface="Symbol" pitchFamily="18" charset="2"/>
              </a:rPr>
              <a:t></a:t>
            </a:r>
            <a:r>
              <a:rPr lang="en-US" altLang="en-US" sz="2000" i="1" dirty="0">
                <a:latin typeface="Arial" charset="0"/>
              </a:rPr>
              <a:t> Diff(</a:t>
            </a:r>
            <a:r>
              <a:rPr lang="en-US" altLang="en-US" sz="2000" i="1" dirty="0" err="1">
                <a:latin typeface="Arial" charset="0"/>
              </a:rPr>
              <a:t>nt,sa</a:t>
            </a:r>
            <a:r>
              <a:rPr lang="en-US" altLang="en-US" sz="2000" i="1" dirty="0">
                <a:latin typeface="Arial" charset="0"/>
              </a:rPr>
              <a:t>) </a:t>
            </a:r>
            <a:r>
              <a:rPr lang="en-US" altLang="en-US" sz="2000" dirty="0">
                <a:latin typeface="Arial" charset="0"/>
                <a:sym typeface="Symbol" pitchFamily="18" charset="2"/>
              </a:rPr>
              <a:t></a:t>
            </a:r>
            <a:r>
              <a:rPr lang="en-US" altLang="en-US" sz="2000" i="1" dirty="0">
                <a:latin typeface="Arial" charset="0"/>
              </a:rPr>
              <a:t> Diff(</a:t>
            </a:r>
            <a:r>
              <a:rPr lang="en-US" altLang="en-US" sz="2000" i="1" dirty="0" err="1">
                <a:latin typeface="Arial" charset="0"/>
              </a:rPr>
              <a:t>q,nsw</a:t>
            </a:r>
            <a:r>
              <a:rPr lang="en-US" altLang="en-US" sz="2000" i="1" dirty="0">
                <a:latin typeface="Arial" charset="0"/>
              </a:rPr>
              <a:t>) </a:t>
            </a:r>
            <a:r>
              <a:rPr lang="en-US" altLang="en-US" sz="2000" dirty="0">
                <a:latin typeface="Arial" charset="0"/>
                <a:sym typeface="Symbol" pitchFamily="18" charset="2"/>
              </a:rPr>
              <a:t></a:t>
            </a:r>
            <a:r>
              <a:rPr lang="en-US" altLang="en-US" sz="2000" i="1" dirty="0">
                <a:latin typeface="Arial" charset="0"/>
              </a:rPr>
              <a:t> Diff(</a:t>
            </a:r>
            <a:r>
              <a:rPr lang="en-US" altLang="en-US" sz="2000" i="1" dirty="0" err="1">
                <a:latin typeface="Arial" charset="0"/>
              </a:rPr>
              <a:t>q,sa</a:t>
            </a:r>
            <a:r>
              <a:rPr lang="en-US" altLang="en-US" sz="2000" i="1" dirty="0">
                <a:latin typeface="Arial" charset="0"/>
              </a:rPr>
              <a:t>) </a:t>
            </a:r>
            <a:r>
              <a:rPr lang="en-US" altLang="en-US" dirty="0">
                <a:latin typeface="Arial" charset="0"/>
                <a:sym typeface="Symbol" pitchFamily="18" charset="2"/>
              </a:rPr>
              <a:t></a:t>
            </a:r>
            <a:r>
              <a:rPr lang="en-US" altLang="en-US" dirty="0">
                <a:latin typeface="Arial" charset="0"/>
              </a:rPr>
              <a:t> </a:t>
            </a:r>
            <a:r>
              <a:rPr lang="en-US" altLang="en-US" sz="2000" i="1" dirty="0">
                <a:latin typeface="Arial" charset="0"/>
              </a:rPr>
              <a:t>Diff(</a:t>
            </a:r>
            <a:r>
              <a:rPr lang="en-US" altLang="en-US" sz="2000" i="1" dirty="0" err="1">
                <a:latin typeface="Arial" charset="0"/>
              </a:rPr>
              <a:t>nsw,v</a:t>
            </a:r>
            <a:r>
              <a:rPr lang="en-US" altLang="en-US" sz="2000" i="1" dirty="0">
                <a:latin typeface="Arial" charset="0"/>
              </a:rPr>
              <a:t>) </a:t>
            </a:r>
            <a:r>
              <a:rPr lang="en-US" altLang="en-US" sz="2000" dirty="0">
                <a:latin typeface="Arial" charset="0"/>
                <a:sym typeface="Symbol" pitchFamily="18" charset="2"/>
              </a:rPr>
              <a:t></a:t>
            </a:r>
            <a:r>
              <a:rPr lang="en-US" altLang="en-US" sz="2000" i="1" dirty="0">
                <a:latin typeface="Arial" charset="0"/>
              </a:rPr>
              <a:t> Diff(</a:t>
            </a:r>
            <a:r>
              <a:rPr lang="en-US" altLang="en-US" sz="2000" i="1" dirty="0" err="1">
                <a:latin typeface="Arial" charset="0"/>
              </a:rPr>
              <a:t>nsw,sa</a:t>
            </a:r>
            <a:r>
              <a:rPr lang="en-US" altLang="en-US" sz="2000" i="1" dirty="0">
                <a:latin typeface="Arial" charset="0"/>
              </a:rPr>
              <a:t>) </a:t>
            </a:r>
            <a:r>
              <a:rPr lang="en-US" altLang="en-US" sz="2000" dirty="0">
                <a:latin typeface="Arial" charset="0"/>
                <a:sym typeface="Symbol" pitchFamily="18" charset="2"/>
              </a:rPr>
              <a:t></a:t>
            </a:r>
            <a:r>
              <a:rPr lang="en-US" altLang="en-US" sz="2000" i="1" dirty="0">
                <a:latin typeface="Arial" charset="0"/>
                <a:sym typeface="Symbol" pitchFamily="18" charset="2"/>
              </a:rPr>
              <a:t> </a:t>
            </a:r>
            <a:r>
              <a:rPr lang="en-US" altLang="en-US" sz="2000" i="1" dirty="0">
                <a:latin typeface="Arial" charset="0"/>
              </a:rPr>
              <a:t>Diff(</a:t>
            </a:r>
            <a:r>
              <a:rPr lang="en-US" altLang="en-US" sz="2000" i="1" dirty="0" err="1">
                <a:latin typeface="Arial" charset="0"/>
              </a:rPr>
              <a:t>v,sa</a:t>
            </a:r>
            <a:r>
              <a:rPr lang="en-US" altLang="en-US" sz="2000" i="1" dirty="0">
                <a:latin typeface="Arial" charset="0"/>
              </a:rPr>
              <a:t>) </a:t>
            </a:r>
            <a:r>
              <a:rPr lang="en-US" altLang="en-US" sz="2000" i="1" dirty="0">
                <a:latin typeface="Arial" charset="0"/>
                <a:sym typeface="Symbol" pitchFamily="18" charset="2"/>
              </a:rPr>
              <a:t> </a:t>
            </a:r>
            <a:r>
              <a:rPr lang="en-US" altLang="en-US" sz="2000" i="1" dirty="0">
                <a:latin typeface="Arial" charset="0"/>
              </a:rPr>
              <a:t>Colorable()</a:t>
            </a:r>
          </a:p>
          <a:p>
            <a:pPr eaLnBrk="1" hangingPunct="1">
              <a:spcBef>
                <a:spcPct val="0"/>
              </a:spcBef>
              <a:buSzTx/>
              <a:buFontTx/>
              <a:buNone/>
            </a:pPr>
            <a:endParaRPr lang="en-US" altLang="en-US" sz="2000" i="1" dirty="0">
              <a:latin typeface="Arial" charset="0"/>
            </a:endParaRPr>
          </a:p>
          <a:p>
            <a:pPr eaLnBrk="1" hangingPunct="1">
              <a:spcBef>
                <a:spcPct val="0"/>
              </a:spcBef>
              <a:buSzTx/>
              <a:buFontTx/>
              <a:buNone/>
            </a:pPr>
            <a:r>
              <a:rPr lang="en-US" altLang="en-US" sz="2000" i="1" dirty="0">
                <a:latin typeface="Arial" charset="0"/>
              </a:rPr>
              <a:t>Diff(</a:t>
            </a:r>
            <a:r>
              <a:rPr lang="en-US" altLang="en-US" sz="2000" i="1" dirty="0" err="1">
                <a:latin typeface="Arial" charset="0"/>
              </a:rPr>
              <a:t>Red,Blue</a:t>
            </a:r>
            <a:r>
              <a:rPr lang="en-US" altLang="en-US" sz="2000" i="1" dirty="0">
                <a:latin typeface="Arial" charset="0"/>
              </a:rPr>
              <a:t>) 	  Diff (</a:t>
            </a:r>
            <a:r>
              <a:rPr lang="en-US" altLang="en-US" sz="2000" i="1" dirty="0" err="1">
                <a:latin typeface="Arial" charset="0"/>
              </a:rPr>
              <a:t>Red,Green</a:t>
            </a:r>
            <a:r>
              <a:rPr lang="en-US" altLang="en-US" sz="2000" i="1" dirty="0">
                <a:latin typeface="Arial" charset="0"/>
              </a:rPr>
              <a:t>) Diff(</a:t>
            </a:r>
            <a:r>
              <a:rPr lang="en-US" altLang="en-US" sz="2000" i="1" dirty="0" err="1">
                <a:latin typeface="Arial" charset="0"/>
              </a:rPr>
              <a:t>Green,Red</a:t>
            </a:r>
            <a:r>
              <a:rPr lang="en-US" altLang="en-US" sz="2000" i="1" dirty="0">
                <a:latin typeface="Arial" charset="0"/>
              </a:rPr>
              <a:t>)  Diff(</a:t>
            </a:r>
            <a:r>
              <a:rPr lang="en-US" altLang="en-US" sz="2000" i="1" dirty="0" err="1">
                <a:latin typeface="Arial" charset="0"/>
              </a:rPr>
              <a:t>Green,Blue</a:t>
            </a:r>
            <a:r>
              <a:rPr lang="en-US" altLang="en-US" sz="2000" i="1" dirty="0">
                <a:latin typeface="Arial" charset="0"/>
              </a:rPr>
              <a:t>) Diff(</a:t>
            </a:r>
            <a:r>
              <a:rPr lang="en-US" altLang="en-US" sz="2000" i="1" dirty="0" err="1">
                <a:latin typeface="Arial" charset="0"/>
              </a:rPr>
              <a:t>Blue,Red</a:t>
            </a:r>
            <a:r>
              <a:rPr lang="en-US" altLang="en-US" sz="2000" i="1" dirty="0">
                <a:latin typeface="Arial" charset="0"/>
              </a:rPr>
              <a:t>) 	  Diff(</a:t>
            </a:r>
            <a:r>
              <a:rPr lang="en-US" altLang="en-US" sz="2000" i="1" dirty="0" err="1">
                <a:latin typeface="Arial" charset="0"/>
              </a:rPr>
              <a:t>Blue,Green</a:t>
            </a:r>
            <a:r>
              <a:rPr lang="en-US" altLang="en-US" sz="2000" i="1" dirty="0">
                <a:latin typeface="Arial" charset="0"/>
              </a:rPr>
              <a:t>)</a:t>
            </a:r>
          </a:p>
        </p:txBody>
      </p:sp>
      <p:pic>
        <p:nvPicPr>
          <p:cNvPr id="23557" name="Picture 5" descr="australia-cs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43000"/>
            <a:ext cx="367665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p:txBody>
          <a:bodyPr/>
          <a:lstStyle/>
          <a:p>
            <a:r>
              <a:rPr lang="en-US" altLang="en-US" smtClean="0">
                <a:ea typeface="ＭＳ Ｐゴシック" pitchFamily="34" charset="-128"/>
              </a:rPr>
              <a:t>Resolution: brief summary</a:t>
            </a:r>
          </a:p>
        </p:txBody>
      </p:sp>
      <p:sp>
        <p:nvSpPr>
          <p:cNvPr id="107523" name="Rectangle 3"/>
          <p:cNvSpPr>
            <a:spLocks noGrp="1" noChangeArrowheads="1"/>
          </p:cNvSpPr>
          <p:nvPr>
            <p:ph type="body" idx="1"/>
          </p:nvPr>
        </p:nvSpPr>
        <p:spPr/>
        <p:txBody>
          <a:bodyPr/>
          <a:lstStyle/>
          <a:p>
            <a:pPr>
              <a:lnSpc>
                <a:spcPct val="80000"/>
              </a:lnSpc>
            </a:pPr>
            <a:r>
              <a:rPr lang="en-US" altLang="en-US" sz="2000" smtClean="0">
                <a:ea typeface="ＭＳ Ｐゴシック" pitchFamily="34" charset="-128"/>
              </a:rPr>
              <a:t>Full first-order version:</a:t>
            </a:r>
          </a:p>
          <a:p>
            <a:pPr algn="ctr">
              <a:lnSpc>
                <a:spcPct val="80000"/>
              </a:lnSpc>
              <a:buFontTx/>
              <a:buNone/>
            </a:pP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cs typeface="Arial" pitchFamily="34" charset="0"/>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k</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cs typeface="Arial" pitchFamily="34" charset="0"/>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n</a:t>
            </a:r>
            <a:endParaRPr lang="en-US" altLang="en-US" sz="2000" smtClean="0">
              <a:ea typeface="ＭＳ Ｐゴシック" pitchFamily="34" charset="-128"/>
            </a:endParaRPr>
          </a:p>
          <a:p>
            <a:pPr algn="ctr">
              <a:lnSpc>
                <a:spcPct val="80000"/>
              </a:lnSpc>
              <a:buFontTx/>
              <a:buNone/>
            </a:pPr>
            <a:r>
              <a:rPr lang="en-US" altLang="en-US" sz="2000" smtClean="0">
                <a:ea typeface="ＭＳ Ｐゴシック" pitchFamily="34" charset="-128"/>
              </a:rPr>
              <a:t>(</a:t>
            </a: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cs typeface="Arial" pitchFamily="34" charset="0"/>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i-1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i+1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cs typeface="Arial" pitchFamily="34" charset="0"/>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k</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cs typeface="Arial" pitchFamily="34" charset="0"/>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j-1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j+1</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cs typeface="Arial" pitchFamily="34" charset="0"/>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n</a:t>
            </a:r>
            <a:r>
              <a:rPr lang="en-US" altLang="en-US" sz="2000" smtClean="0">
                <a:ea typeface="ＭＳ Ｐゴシック" pitchFamily="34" charset="-128"/>
              </a:rPr>
              <a:t>)</a:t>
            </a:r>
            <a:r>
              <a:rPr lang="el-GR" altLang="en-US" sz="2000" smtClean="0">
                <a:ea typeface="ＭＳ Ｐゴシック" pitchFamily="34" charset="-128"/>
                <a:cs typeface="Arial" pitchFamily="34" charset="0"/>
              </a:rPr>
              <a:t>θ</a:t>
            </a:r>
            <a:endParaRPr lang="en-US" altLang="en-US" sz="2000" smtClean="0">
              <a:ea typeface="ＭＳ Ｐゴシック" pitchFamily="34" charset="-128"/>
            </a:endParaRPr>
          </a:p>
          <a:p>
            <a:pPr>
              <a:lnSpc>
                <a:spcPct val="80000"/>
              </a:lnSpc>
              <a:buFontTx/>
              <a:buNone/>
            </a:pPr>
            <a:r>
              <a:rPr lang="en-US" altLang="en-US" sz="2000" smtClean="0">
                <a:ea typeface="ＭＳ Ｐゴシック" pitchFamily="34" charset="-128"/>
              </a:rPr>
              <a:t>	where </a:t>
            </a:r>
            <a:r>
              <a:rPr lang="en-US" altLang="en-US" sz="2000" smtClean="0">
                <a:latin typeface="Courier New" pitchFamily="49" charset="0"/>
                <a:ea typeface="ＭＳ Ｐゴシック" pitchFamily="34" charset="-128"/>
              </a:rPr>
              <a:t>Unify</a:t>
            </a:r>
            <a:r>
              <a:rPr lang="en-US" altLang="en-US" sz="2000" smtClean="0">
                <a:ea typeface="ＭＳ Ｐゴシック" pitchFamily="34" charset="-128"/>
              </a:rPr>
              <a:t>(</a:t>
            </a:r>
            <a:r>
              <a:rPr lang="en-US" altLang="en-US" sz="2000" smtClean="0">
                <a:latin typeface="Monotype Corsiva" pitchFamily="66" charset="0"/>
                <a:ea typeface="ＭＳ Ｐゴシック" pitchFamily="34" charset="-128"/>
              </a:rPr>
              <a:t>l</a:t>
            </a:r>
            <a:r>
              <a:rPr lang="en-US" altLang="en-US" sz="2000" baseline="-25000" smtClean="0">
                <a:ea typeface="ＭＳ Ｐゴシック" pitchFamily="34" charset="-128"/>
              </a:rPr>
              <a:t>i</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latin typeface="Monotype Corsiva" pitchFamily="66" charset="0"/>
                <a:ea typeface="ＭＳ Ｐゴシック" pitchFamily="34" charset="-128"/>
              </a:rPr>
              <a:t>m</a:t>
            </a:r>
            <a:r>
              <a:rPr lang="en-US" altLang="en-US" sz="2000" baseline="-25000" smtClean="0">
                <a:ea typeface="ＭＳ Ｐゴシック" pitchFamily="34" charset="-128"/>
              </a:rPr>
              <a:t>j</a:t>
            </a:r>
            <a:r>
              <a:rPr lang="en-US" altLang="en-US" sz="2000" smtClean="0">
                <a:ea typeface="ＭＳ Ｐゴシック" pitchFamily="34" charset="-128"/>
              </a:rPr>
              <a:t>) = </a:t>
            </a:r>
            <a:r>
              <a:rPr lang="el-GR" altLang="en-US" sz="2000" smtClean="0">
                <a:ea typeface="ＭＳ Ｐゴシック" pitchFamily="34" charset="-128"/>
                <a:cs typeface="Arial" pitchFamily="34" charset="0"/>
              </a:rPr>
              <a:t>θ</a:t>
            </a:r>
            <a:r>
              <a:rPr lang="en-US" altLang="en-US" sz="2000" smtClean="0">
                <a:ea typeface="ＭＳ Ｐゴシック" pitchFamily="34" charset="-128"/>
                <a:cs typeface="Arial" pitchFamily="34" charset="0"/>
              </a:rPr>
              <a:t>.</a:t>
            </a:r>
            <a:endParaRPr lang="en-US" altLang="en-US" sz="2000" smtClean="0">
              <a:ea typeface="ＭＳ Ｐゴシック" pitchFamily="34" charset="-128"/>
            </a:endParaRPr>
          </a:p>
          <a:p>
            <a:pPr>
              <a:lnSpc>
                <a:spcPct val="80000"/>
              </a:lnSpc>
            </a:pPr>
            <a:endParaRPr lang="en-US" altLang="en-US" sz="2000" smtClean="0">
              <a:ea typeface="ＭＳ Ｐゴシック" pitchFamily="34" charset="-128"/>
            </a:endParaRPr>
          </a:p>
          <a:p>
            <a:pPr>
              <a:lnSpc>
                <a:spcPct val="80000"/>
              </a:lnSpc>
            </a:pPr>
            <a:r>
              <a:rPr lang="en-US" altLang="en-US" sz="2000" smtClean="0">
                <a:ea typeface="ＭＳ Ｐゴシック" pitchFamily="34" charset="-128"/>
              </a:rPr>
              <a:t>The two clauses are assumed to be standardized apart so that they share no variables.</a:t>
            </a:r>
          </a:p>
          <a:p>
            <a:pPr>
              <a:lnSpc>
                <a:spcPct val="80000"/>
              </a:lnSpc>
            </a:pPr>
            <a:r>
              <a:rPr lang="en-US" altLang="en-US" sz="2000" smtClean="0">
                <a:ea typeface="ＭＳ Ｐゴシック" pitchFamily="34" charset="-128"/>
              </a:rPr>
              <a:t>For example,</a:t>
            </a:r>
          </a:p>
          <a:p>
            <a:pPr algn="ctr">
              <a:lnSpc>
                <a:spcPct val="80000"/>
              </a:lnSpc>
              <a:buFontTx/>
              <a:buNone/>
            </a:pPr>
            <a:r>
              <a:rPr lang="en-US" altLang="en-US" sz="2000" smtClean="0">
                <a:ea typeface="ＭＳ Ｐゴシック" pitchFamily="34" charset="-128"/>
                <a:sym typeface="Symbol" pitchFamily="18" charset="2"/>
              </a:rPr>
              <a:t>                         </a:t>
            </a:r>
            <a:r>
              <a:rPr lang="en-US" altLang="en-US" sz="2000" i="1" smtClean="0">
                <a:ea typeface="ＭＳ Ｐゴシック" pitchFamily="34" charset="-128"/>
              </a:rPr>
              <a:t>Rich</a:t>
            </a:r>
            <a:r>
              <a:rPr lang="en-US" altLang="en-US" sz="2000" smtClean="0">
                <a:ea typeface="ＭＳ Ｐゴシック" pitchFamily="34" charset="-128"/>
              </a:rPr>
              <a:t>(</a:t>
            </a:r>
            <a:r>
              <a:rPr lang="en-US" altLang="en-US" sz="2000" i="1" smtClean="0">
                <a:ea typeface="ＭＳ Ｐゴシック" pitchFamily="34" charset="-128"/>
              </a:rPr>
              <a:t>x</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i="1" smtClean="0">
                <a:ea typeface="ＭＳ Ｐゴシック" pitchFamily="34" charset="-128"/>
              </a:rPr>
              <a:t>Unhappy</a:t>
            </a:r>
            <a:r>
              <a:rPr lang="en-US" altLang="en-US" sz="2000" smtClean="0">
                <a:ea typeface="ＭＳ Ｐゴシック" pitchFamily="34" charset="-128"/>
              </a:rPr>
              <a:t>(</a:t>
            </a:r>
            <a:r>
              <a:rPr lang="en-US" altLang="en-US" sz="2000" i="1" smtClean="0">
                <a:ea typeface="ＭＳ Ｐゴシック" pitchFamily="34" charset="-128"/>
              </a:rPr>
              <a:t>x</a:t>
            </a:r>
            <a:r>
              <a:rPr lang="en-US" altLang="en-US" sz="2000" smtClean="0">
                <a:ea typeface="ＭＳ Ｐゴシック" pitchFamily="34" charset="-128"/>
              </a:rPr>
              <a:t>) </a:t>
            </a:r>
          </a:p>
          <a:p>
            <a:pPr algn="ctr">
              <a:lnSpc>
                <a:spcPct val="80000"/>
              </a:lnSpc>
              <a:buFontTx/>
              <a:buNone/>
            </a:pPr>
            <a:r>
              <a:rPr lang="en-US" altLang="en-US" sz="2000" smtClean="0">
                <a:ea typeface="ＭＳ Ｐゴシック" pitchFamily="34" charset="-128"/>
              </a:rPr>
              <a:t>    </a:t>
            </a:r>
            <a:r>
              <a:rPr lang="en-US" altLang="en-US" sz="2000" i="1" smtClean="0">
                <a:ea typeface="ＭＳ Ｐゴシック" pitchFamily="34" charset="-128"/>
              </a:rPr>
              <a:t>Rich</a:t>
            </a:r>
            <a:r>
              <a:rPr lang="en-US" altLang="en-US" sz="2000" smtClean="0">
                <a:ea typeface="ＭＳ Ｐゴシック" pitchFamily="34" charset="-128"/>
              </a:rPr>
              <a:t>(</a:t>
            </a:r>
            <a:r>
              <a:rPr lang="en-US" altLang="en-US" sz="2000" i="1" smtClean="0">
                <a:ea typeface="ＭＳ Ｐゴシック" pitchFamily="34" charset="-128"/>
              </a:rPr>
              <a:t>Ken</a:t>
            </a:r>
            <a:r>
              <a:rPr lang="en-US" altLang="en-US" sz="2000" smtClean="0">
                <a:ea typeface="ＭＳ Ｐゴシック" pitchFamily="34" charset="-128"/>
              </a:rPr>
              <a:t>)</a:t>
            </a:r>
          </a:p>
          <a:p>
            <a:pPr algn="ctr">
              <a:lnSpc>
                <a:spcPct val="80000"/>
              </a:lnSpc>
              <a:buFontTx/>
              <a:buNone/>
            </a:pPr>
            <a:r>
              <a:rPr lang="en-US" altLang="en-US" sz="2000" i="1" smtClean="0">
                <a:ea typeface="ＭＳ Ｐゴシック" pitchFamily="34" charset="-128"/>
              </a:rPr>
              <a:t>           Unhappy</a:t>
            </a:r>
            <a:r>
              <a:rPr lang="en-US" altLang="en-US" sz="2000" smtClean="0">
                <a:ea typeface="ＭＳ Ｐゴシック" pitchFamily="34" charset="-128"/>
              </a:rPr>
              <a:t>(</a:t>
            </a:r>
            <a:r>
              <a:rPr lang="en-US" altLang="en-US" sz="2000" i="1" smtClean="0">
                <a:ea typeface="ＭＳ Ｐゴシック" pitchFamily="34" charset="-128"/>
              </a:rPr>
              <a:t>Ken</a:t>
            </a:r>
            <a:r>
              <a:rPr lang="en-US" altLang="en-US" sz="2000" smtClean="0">
                <a:ea typeface="ＭＳ Ｐゴシック" pitchFamily="34" charset="-128"/>
              </a:rPr>
              <a:t>)</a:t>
            </a:r>
          </a:p>
          <a:p>
            <a:pPr>
              <a:lnSpc>
                <a:spcPct val="80000"/>
              </a:lnSpc>
              <a:buFontTx/>
              <a:buNone/>
            </a:pPr>
            <a:r>
              <a:rPr lang="en-US" altLang="en-US" sz="2000" smtClean="0">
                <a:ea typeface="ＭＳ Ｐゴシック" pitchFamily="34" charset="-128"/>
              </a:rPr>
              <a:t>	with </a:t>
            </a:r>
            <a:r>
              <a:rPr lang="el-GR" altLang="en-US" sz="2000" smtClean="0">
                <a:ea typeface="ＭＳ Ｐゴシック" pitchFamily="34" charset="-128"/>
                <a:cs typeface="Arial" pitchFamily="34" charset="0"/>
              </a:rPr>
              <a:t>θ</a:t>
            </a:r>
            <a:r>
              <a:rPr lang="en-US" altLang="en-US" sz="2000" smtClean="0">
                <a:ea typeface="ＭＳ Ｐゴシック" pitchFamily="34" charset="-128"/>
              </a:rPr>
              <a:t> = {x/Ken}</a:t>
            </a:r>
          </a:p>
          <a:p>
            <a:pPr>
              <a:lnSpc>
                <a:spcPct val="80000"/>
              </a:lnSpc>
            </a:pPr>
            <a:endParaRPr lang="en-US" altLang="en-US" sz="2000" smtClean="0">
              <a:ea typeface="ＭＳ Ｐゴシック" pitchFamily="34" charset="-128"/>
            </a:endParaRPr>
          </a:p>
          <a:p>
            <a:pPr>
              <a:lnSpc>
                <a:spcPct val="80000"/>
              </a:lnSpc>
            </a:pPr>
            <a:r>
              <a:rPr lang="en-US" altLang="en-US" sz="2000" smtClean="0">
                <a:ea typeface="ＭＳ Ｐゴシック" pitchFamily="34" charset="-128"/>
              </a:rPr>
              <a:t>Apply resolution steps to CNF(KB </a:t>
            </a:r>
            <a:r>
              <a:rPr lang="en-US" altLang="en-US" sz="2000" smtClean="0">
                <a:ea typeface="ＭＳ Ｐゴシック" pitchFamily="34" charset="-128"/>
                <a:sym typeface="Symbol" pitchFamily="18" charset="2"/>
              </a:rPr>
              <a:t></a:t>
            </a:r>
            <a:r>
              <a:rPr lang="en-US" altLang="en-US" sz="2000" smtClean="0">
                <a:ea typeface="ＭＳ Ｐゴシック" pitchFamily="34" charset="-128"/>
              </a:rPr>
              <a:t> </a:t>
            </a:r>
            <a:r>
              <a:rPr lang="en-US" altLang="en-US" sz="2000" smtClean="0">
                <a:ea typeface="ＭＳ Ｐゴシック" pitchFamily="34" charset="-128"/>
                <a:sym typeface="Symbol" pitchFamily="18" charset="2"/>
              </a:rPr>
              <a:t></a:t>
            </a:r>
            <a:r>
              <a:rPr lang="el-GR" altLang="en-US" sz="2000" smtClean="0">
                <a:ea typeface="ＭＳ Ｐゴシック" pitchFamily="34" charset="-128"/>
                <a:cs typeface="Arial" pitchFamily="34" charset="0"/>
                <a:sym typeface="Symbol" pitchFamily="18" charset="2"/>
              </a:rPr>
              <a:t>α</a:t>
            </a:r>
            <a:r>
              <a:rPr lang="en-US" altLang="en-US" sz="2000" smtClean="0">
                <a:ea typeface="ＭＳ Ｐゴシック" pitchFamily="34" charset="-128"/>
              </a:rPr>
              <a:t>); complete for FOL</a:t>
            </a:r>
          </a:p>
        </p:txBody>
      </p:sp>
      <p:sp>
        <p:nvSpPr>
          <p:cNvPr id="179203" name="Line 4"/>
          <p:cNvSpPr>
            <a:spLocks noChangeShapeType="1"/>
          </p:cNvSpPr>
          <p:nvPr/>
        </p:nvSpPr>
        <p:spPr bwMode="auto">
          <a:xfrm>
            <a:off x="3830638" y="4114800"/>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9204" name="Line 5"/>
          <p:cNvSpPr>
            <a:spLocks noChangeShapeType="1"/>
          </p:cNvSpPr>
          <p:nvPr/>
        </p:nvSpPr>
        <p:spPr bwMode="auto">
          <a:xfrm>
            <a:off x="1300163" y="1752600"/>
            <a:ext cx="670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362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752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52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752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7523">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75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p:txBody>
          <a:bodyPr/>
          <a:lstStyle/>
          <a:p>
            <a:r>
              <a:rPr lang="en-US" altLang="en-US" smtClean="0">
                <a:ea typeface="ＭＳ Ｐゴシック" pitchFamily="34" charset="-128"/>
              </a:rPr>
              <a:t>Example knowledge base</a:t>
            </a:r>
          </a:p>
        </p:txBody>
      </p:sp>
      <p:sp>
        <p:nvSpPr>
          <p:cNvPr id="134146" name="Rectangle 3"/>
          <p:cNvSpPr>
            <a:spLocks noGrp="1" noChangeArrowheads="1"/>
          </p:cNvSpPr>
          <p:nvPr>
            <p:ph type="body" idx="1"/>
          </p:nvPr>
        </p:nvSpPr>
        <p:spPr/>
        <p:txBody>
          <a:bodyPr/>
          <a:lstStyle/>
          <a:p>
            <a:r>
              <a:rPr lang="en-US" altLang="en-US" sz="2400" smtClean="0">
                <a:ea typeface="ＭＳ Ｐゴシック" pitchFamily="34" charset="-128"/>
              </a:rPr>
              <a:t>The law says that it is a crime for an American to sell weapons to hostile nations.  The country Nono, an enemy of America, has some missiles, and all of its missiles were sold to it by Colonel West, who is American.</a:t>
            </a:r>
          </a:p>
          <a:p>
            <a:pPr lvl="4"/>
            <a:endParaRPr lang="en-US" altLang="en-US" sz="1600" smtClean="0">
              <a:ea typeface="ＭＳ Ｐゴシック" pitchFamily="34" charset="-128"/>
            </a:endParaRPr>
          </a:p>
          <a:p>
            <a:r>
              <a:rPr lang="en-US" altLang="en-US" sz="2400" smtClean="0">
                <a:ea typeface="ＭＳ Ｐゴシック" pitchFamily="34" charset="-128"/>
              </a:rPr>
              <a:t>Prove that Col. West is a criminal</a:t>
            </a:r>
          </a:p>
        </p:txBody>
      </p:sp>
    </p:spTree>
    <p:extLst>
      <p:ext uri="{BB962C8B-B14F-4D97-AF65-F5344CB8AC3E}">
        <p14:creationId xmlns:p14="http://schemas.microsoft.com/office/powerpoint/2010/main" val="37185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solidFill>
                  <a:schemeClr val="tx1"/>
                </a:solidFill>
              </a:rPr>
              <a:t>Review:  KB |= S means |= (KB </a:t>
            </a:r>
            <a:r>
              <a:rPr lang="en-US" altLang="en-US" dirty="0" smtClean="0">
                <a:solidFill>
                  <a:schemeClr val="tx1"/>
                </a:solidFill>
                <a:sym typeface="Symbol" pitchFamily="18" charset="2"/>
              </a:rPr>
              <a:t> S)</a:t>
            </a:r>
            <a:endParaRPr lang="en-US" altLang="en-US" dirty="0" smtClean="0">
              <a:solidFill>
                <a:schemeClr val="tx1"/>
              </a:solidFill>
            </a:endParaRPr>
          </a:p>
        </p:txBody>
      </p:sp>
      <p:sp>
        <p:nvSpPr>
          <p:cNvPr id="8195" name="Content Placeholder 2"/>
          <p:cNvSpPr>
            <a:spLocks noGrp="1"/>
          </p:cNvSpPr>
          <p:nvPr>
            <p:ph idx="1"/>
          </p:nvPr>
        </p:nvSpPr>
        <p:spPr>
          <a:xfrm>
            <a:off x="533400" y="1219200"/>
            <a:ext cx="8077200" cy="5257800"/>
          </a:xfrm>
        </p:spPr>
        <p:txBody>
          <a:bodyPr/>
          <a:lstStyle/>
          <a:p>
            <a:pPr>
              <a:defRPr/>
            </a:pPr>
            <a:r>
              <a:rPr lang="en-US" altLang="en-US" sz="2000" dirty="0" smtClean="0"/>
              <a:t>KB |= S  is read “KB entails S.”</a:t>
            </a:r>
          </a:p>
          <a:p>
            <a:pPr lvl="1">
              <a:defRPr/>
            </a:pPr>
            <a:r>
              <a:rPr lang="en-US" altLang="en-US" sz="1800" dirty="0" smtClean="0"/>
              <a:t>Means “S is true in every world (model) in which KB is true.”</a:t>
            </a:r>
          </a:p>
          <a:p>
            <a:pPr lvl="1">
              <a:defRPr/>
            </a:pPr>
            <a:r>
              <a:rPr lang="en-US" altLang="en-US" sz="1800" dirty="0" smtClean="0"/>
              <a:t>Means “In the world, S follows from KB.”</a:t>
            </a:r>
          </a:p>
          <a:p>
            <a:pPr lvl="1">
              <a:defRPr/>
            </a:pPr>
            <a:endParaRPr lang="en-US" altLang="en-US" sz="1800" dirty="0" smtClean="0"/>
          </a:p>
          <a:p>
            <a:pPr>
              <a:defRPr/>
            </a:pPr>
            <a:r>
              <a:rPr lang="en-US" altLang="en-US" sz="2000" dirty="0" smtClean="0"/>
              <a:t>KB |= S  is equivalent to  |= (KB </a:t>
            </a:r>
            <a:r>
              <a:rPr lang="en-US" altLang="en-US" sz="2000" dirty="0" smtClean="0">
                <a:sym typeface="Symbol" pitchFamily="18" charset="2"/>
              </a:rPr>
              <a:t> S)</a:t>
            </a:r>
          </a:p>
          <a:p>
            <a:pPr lvl="1">
              <a:defRPr/>
            </a:pPr>
            <a:r>
              <a:rPr lang="en-US" altLang="en-US" sz="1800" dirty="0" smtClean="0">
                <a:sym typeface="Symbol" pitchFamily="18" charset="2"/>
              </a:rPr>
              <a:t>Means “(KB  S) is true in every world (i.e., is valid).”</a:t>
            </a:r>
          </a:p>
          <a:p>
            <a:pPr lvl="1">
              <a:defRPr/>
            </a:pPr>
            <a:endParaRPr lang="en-US" altLang="en-US" sz="1800" dirty="0" smtClean="0">
              <a:sym typeface="Symbol" pitchFamily="18" charset="2"/>
            </a:endParaRPr>
          </a:p>
          <a:p>
            <a:pPr>
              <a:defRPr/>
            </a:pPr>
            <a:r>
              <a:rPr lang="en-US" altLang="en-US" sz="2000" dirty="0" smtClean="0">
                <a:sym typeface="Symbol" pitchFamily="18" charset="2"/>
              </a:rPr>
              <a:t>And so:  {} |= S </a:t>
            </a:r>
            <a:r>
              <a:rPr lang="en-US" altLang="en-US" sz="2000" dirty="0" smtClean="0"/>
              <a:t>is equivalent to  |= ({} </a:t>
            </a:r>
            <a:r>
              <a:rPr lang="en-US" altLang="en-US" sz="2000" dirty="0" smtClean="0">
                <a:sym typeface="Symbol" pitchFamily="18" charset="2"/>
              </a:rPr>
              <a:t> S)</a:t>
            </a:r>
          </a:p>
          <a:p>
            <a:pPr>
              <a:defRPr/>
            </a:pPr>
            <a:endParaRPr lang="en-US" altLang="en-US" sz="2000" dirty="0" smtClean="0">
              <a:sym typeface="Symbol" pitchFamily="18" charset="2"/>
            </a:endParaRPr>
          </a:p>
          <a:p>
            <a:pPr>
              <a:defRPr/>
            </a:pPr>
            <a:r>
              <a:rPr lang="en-US" altLang="en-US" sz="2000" dirty="0" smtClean="0">
                <a:sym typeface="Symbol" pitchFamily="18" charset="2"/>
              </a:rPr>
              <a:t>So what does </a:t>
            </a:r>
            <a:r>
              <a:rPr lang="en-US" altLang="en-US" sz="2000" dirty="0" smtClean="0"/>
              <a:t>({} </a:t>
            </a:r>
            <a:r>
              <a:rPr lang="en-US" altLang="en-US" sz="2000" dirty="0" smtClean="0">
                <a:sym typeface="Symbol" pitchFamily="18" charset="2"/>
              </a:rPr>
              <a:t> S) mean?</a:t>
            </a:r>
          </a:p>
          <a:p>
            <a:pPr lvl="1">
              <a:defRPr/>
            </a:pPr>
            <a:r>
              <a:rPr lang="en-US" altLang="en-US" sz="1800" dirty="0" smtClean="0">
                <a:sym typeface="Symbol" pitchFamily="18" charset="2"/>
              </a:rPr>
              <a:t>Means “True implies S.”</a:t>
            </a:r>
          </a:p>
          <a:p>
            <a:pPr lvl="1">
              <a:defRPr/>
            </a:pPr>
            <a:r>
              <a:rPr lang="en-US" altLang="en-US" sz="1800" dirty="0" smtClean="0">
                <a:sym typeface="Symbol" pitchFamily="18" charset="2"/>
              </a:rPr>
              <a:t>Means “S is valid.”</a:t>
            </a:r>
          </a:p>
          <a:p>
            <a:pPr lvl="1">
              <a:defRPr/>
            </a:pPr>
            <a:r>
              <a:rPr lang="en-US" altLang="en-US" sz="1800" dirty="0" smtClean="0">
                <a:sym typeface="Symbol" pitchFamily="18" charset="2"/>
              </a:rPr>
              <a:t>In Horn form, means “S is a fact.”  p. 256 (R&amp;N 3</a:t>
            </a:r>
            <a:r>
              <a:rPr lang="en-US" altLang="en-US" sz="1800" baseline="30000" dirty="0" smtClean="0">
                <a:sym typeface="Symbol" pitchFamily="18" charset="2"/>
              </a:rPr>
              <a:t>rd</a:t>
            </a:r>
            <a:r>
              <a:rPr lang="en-US" altLang="en-US" sz="1800" dirty="0" smtClean="0">
                <a:sym typeface="Symbol" pitchFamily="18" charset="2"/>
              </a:rPr>
              <a:t> ed..)</a:t>
            </a:r>
          </a:p>
          <a:p>
            <a:pPr lvl="1">
              <a:defRPr/>
            </a:pPr>
            <a:endParaRPr lang="en-US" altLang="en-US" sz="1800" dirty="0" smtClean="0">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p:txBody>
          <a:bodyPr/>
          <a:lstStyle/>
          <a:p>
            <a:r>
              <a:rPr lang="en-US" altLang="en-US" dirty="0" smtClean="0">
                <a:ea typeface="ＭＳ Ｐゴシック" pitchFamily="34" charset="-128"/>
              </a:rPr>
              <a:t>Example knowledge base (Horn clauses)</a:t>
            </a:r>
          </a:p>
        </p:txBody>
      </p:sp>
      <p:sp>
        <p:nvSpPr>
          <p:cNvPr id="87043" name="Rectangle 3"/>
          <p:cNvSpPr>
            <a:spLocks noGrp="1" noChangeArrowheads="1"/>
          </p:cNvSpPr>
          <p:nvPr>
            <p:ph type="body" idx="1"/>
          </p:nvPr>
        </p:nvSpPr>
        <p:spPr>
          <a:xfrm>
            <a:off x="228600" y="1143000"/>
            <a:ext cx="8686800" cy="5029200"/>
          </a:xfrm>
        </p:spPr>
        <p:txBody>
          <a:bodyPr/>
          <a:lstStyle/>
          <a:p>
            <a:pPr>
              <a:lnSpc>
                <a:spcPct val="80000"/>
              </a:lnSpc>
              <a:buFontTx/>
              <a:buNone/>
            </a:pPr>
            <a:r>
              <a:rPr lang="en-US" altLang="en-US" sz="2000" dirty="0" smtClean="0">
                <a:ea typeface="ＭＳ Ｐゴシック" pitchFamily="34" charset="-128"/>
              </a:rPr>
              <a:t>... it is a crime for an American to sell weapons to hostile nations:</a:t>
            </a:r>
          </a:p>
          <a:p>
            <a:pPr lvl="1">
              <a:lnSpc>
                <a:spcPct val="80000"/>
              </a:lnSpc>
              <a:buFontTx/>
              <a:buNone/>
            </a:pPr>
            <a:r>
              <a:rPr lang="en-US" altLang="en-US" sz="1800" i="1" dirty="0" smtClean="0">
                <a:solidFill>
                  <a:srgbClr val="CC0099"/>
                </a:solidFill>
                <a:ea typeface="ＭＳ Ｐゴシック" pitchFamily="34" charset="-128"/>
              </a:rPr>
              <a:t>American(x)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Weapon(y)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Sells(</a:t>
            </a:r>
            <a:r>
              <a:rPr lang="en-US" altLang="en-US" sz="1800" i="1" dirty="0" err="1" smtClean="0">
                <a:solidFill>
                  <a:srgbClr val="CC0099"/>
                </a:solidFill>
                <a:ea typeface="ＭＳ Ｐゴシック" pitchFamily="34" charset="-128"/>
              </a:rPr>
              <a:t>x,y,z</a:t>
            </a:r>
            <a:r>
              <a:rPr lang="en-US" altLang="en-US" sz="1800" i="1" dirty="0" smtClean="0">
                <a:solidFill>
                  <a:srgbClr val="CC0099"/>
                </a:solidFill>
                <a:ea typeface="ＭＳ Ｐゴシック" pitchFamily="34" charset="-128"/>
              </a:rPr>
              <a:t>)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Hostile(z)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Criminal(x)</a:t>
            </a:r>
          </a:p>
          <a:p>
            <a:pPr>
              <a:lnSpc>
                <a:spcPct val="80000"/>
              </a:lnSpc>
              <a:buFontTx/>
              <a:buNone/>
            </a:pPr>
            <a:endParaRPr lang="en-US" altLang="en-US" sz="1000" dirty="0" smtClean="0">
              <a:ea typeface="ＭＳ Ｐゴシック" pitchFamily="34" charset="-128"/>
            </a:endParaRPr>
          </a:p>
          <a:p>
            <a:pPr>
              <a:lnSpc>
                <a:spcPct val="80000"/>
              </a:lnSpc>
              <a:buFontTx/>
              <a:buNone/>
            </a:pPr>
            <a:r>
              <a:rPr lang="en-US" altLang="en-US" sz="2000" dirty="0" err="1" smtClean="0">
                <a:ea typeface="ＭＳ Ｐゴシック" pitchFamily="34" charset="-128"/>
              </a:rPr>
              <a:t>Nono</a:t>
            </a:r>
            <a:r>
              <a:rPr lang="en-US" altLang="en-US" sz="2000" dirty="0" smtClean="0">
                <a:ea typeface="ＭＳ Ｐゴシック" pitchFamily="34" charset="-128"/>
              </a:rPr>
              <a:t> … has some missiles, i.e., </a:t>
            </a:r>
            <a:r>
              <a:rPr lang="el-GR" altLang="en-US" sz="2000" dirty="0" smtClean="0">
                <a:ea typeface="ＭＳ Ｐゴシック" pitchFamily="34" charset="-128"/>
                <a:cs typeface="Arial" pitchFamily="34" charset="0"/>
                <a:sym typeface="Symbol" pitchFamily="18" charset="2"/>
              </a:rPr>
              <a:t></a:t>
            </a:r>
            <a:r>
              <a:rPr lang="en-US" altLang="en-US" sz="2000" dirty="0" smtClean="0">
                <a:ea typeface="ＭＳ Ｐゴシック" pitchFamily="34" charset="-128"/>
              </a:rPr>
              <a:t>x Owns(</a:t>
            </a:r>
            <a:r>
              <a:rPr lang="en-US" altLang="en-US" sz="2000" dirty="0" err="1" smtClean="0">
                <a:ea typeface="ＭＳ Ｐゴシック" pitchFamily="34" charset="-128"/>
              </a:rPr>
              <a:t>Nono,x</a:t>
            </a:r>
            <a:r>
              <a:rPr lang="en-US" altLang="en-US" sz="2000" dirty="0" smtClean="0">
                <a:ea typeface="ＭＳ Ｐゴシック" pitchFamily="34" charset="-128"/>
              </a:rPr>
              <a:t>) </a:t>
            </a:r>
            <a:r>
              <a:rPr lang="en-US" altLang="en-US" sz="2000" dirty="0" smtClean="0">
                <a:ea typeface="ＭＳ Ｐゴシック" pitchFamily="34" charset="-128"/>
                <a:sym typeface="Symbol" pitchFamily="18" charset="2"/>
              </a:rPr>
              <a:t></a:t>
            </a:r>
            <a:r>
              <a:rPr lang="en-US" altLang="en-US" sz="2000" dirty="0" smtClean="0">
                <a:ea typeface="ＭＳ Ｐゴシック" pitchFamily="34" charset="-128"/>
              </a:rPr>
              <a:t> Missile(x):</a:t>
            </a:r>
          </a:p>
          <a:p>
            <a:pPr lvl="1">
              <a:lnSpc>
                <a:spcPct val="80000"/>
              </a:lnSpc>
              <a:buFontTx/>
              <a:buNone/>
            </a:pPr>
            <a:r>
              <a:rPr lang="en-US" altLang="en-US" sz="1800" i="1" dirty="0" smtClean="0">
                <a:solidFill>
                  <a:srgbClr val="CC0099"/>
                </a:solidFill>
                <a:ea typeface="ＭＳ Ｐゴシック" pitchFamily="34" charset="-128"/>
              </a:rPr>
              <a:t>Owns(Nono,M</a:t>
            </a:r>
            <a:r>
              <a:rPr lang="en-US" altLang="en-US" sz="1800" i="1" baseline="-25000" dirty="0" smtClean="0">
                <a:solidFill>
                  <a:srgbClr val="CC0099"/>
                </a:solidFill>
                <a:ea typeface="ＭＳ Ｐゴシック" pitchFamily="34" charset="-128"/>
              </a:rPr>
              <a:t>1</a:t>
            </a:r>
            <a:r>
              <a:rPr lang="en-US" altLang="en-US" sz="1800" i="1" dirty="0" smtClean="0">
                <a:solidFill>
                  <a:srgbClr val="CC0099"/>
                </a:solidFill>
                <a:ea typeface="ＭＳ Ｐゴシック" pitchFamily="34" charset="-128"/>
              </a:rPr>
              <a:t>) </a:t>
            </a:r>
            <a:r>
              <a:rPr lang="en-US" altLang="en-US" sz="1800" i="1" dirty="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Missile(M</a:t>
            </a:r>
            <a:r>
              <a:rPr lang="en-US" altLang="en-US" sz="1800" i="1" baseline="-25000" dirty="0" smtClean="0">
                <a:solidFill>
                  <a:srgbClr val="CC0099"/>
                </a:solidFill>
                <a:ea typeface="ＭＳ Ｐゴシック" pitchFamily="34" charset="-128"/>
              </a:rPr>
              <a:t>1</a:t>
            </a:r>
            <a:r>
              <a:rPr lang="en-US" altLang="en-US" sz="1800" i="1" dirty="0" smtClean="0">
                <a:solidFill>
                  <a:srgbClr val="CC0099"/>
                </a:solidFill>
                <a:ea typeface="ＭＳ Ｐゴシック" pitchFamily="34" charset="-128"/>
              </a:rPr>
              <a:t>)</a:t>
            </a:r>
          </a:p>
          <a:p>
            <a:pPr>
              <a:lnSpc>
                <a:spcPct val="80000"/>
              </a:lnSpc>
              <a:buFontTx/>
              <a:buNone/>
            </a:pPr>
            <a:endParaRPr lang="en-US" altLang="en-US" sz="1000" dirty="0" smtClean="0">
              <a:ea typeface="ＭＳ Ｐゴシック" pitchFamily="34" charset="-128"/>
            </a:endParaRPr>
          </a:p>
          <a:p>
            <a:pPr>
              <a:lnSpc>
                <a:spcPct val="80000"/>
              </a:lnSpc>
              <a:buFontTx/>
              <a:buNone/>
            </a:pPr>
            <a:r>
              <a:rPr lang="en-US" altLang="en-US" sz="2000" dirty="0" smtClean="0">
                <a:ea typeface="ＭＳ Ｐゴシック" pitchFamily="34" charset="-128"/>
              </a:rPr>
              <a:t>… all of its missiles were sold to it by Colonel West</a:t>
            </a:r>
          </a:p>
          <a:p>
            <a:pPr lvl="1">
              <a:lnSpc>
                <a:spcPct val="80000"/>
              </a:lnSpc>
              <a:buFontTx/>
              <a:buNone/>
            </a:pPr>
            <a:r>
              <a:rPr lang="en-US" altLang="en-US" sz="1800" i="1" dirty="0" smtClean="0">
                <a:solidFill>
                  <a:srgbClr val="CC0099"/>
                </a:solidFill>
                <a:ea typeface="ＭＳ Ｐゴシック" pitchFamily="34" charset="-128"/>
              </a:rPr>
              <a:t>Missile(x)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Owns(</a:t>
            </a:r>
            <a:r>
              <a:rPr lang="en-US" altLang="en-US" sz="1800" i="1" dirty="0" err="1" smtClean="0">
                <a:solidFill>
                  <a:srgbClr val="CC0099"/>
                </a:solidFill>
                <a:ea typeface="ＭＳ Ｐゴシック" pitchFamily="34" charset="-128"/>
              </a:rPr>
              <a:t>Nono,x</a:t>
            </a:r>
            <a:r>
              <a:rPr lang="en-US" altLang="en-US" sz="1800" i="1" dirty="0" smtClean="0">
                <a:solidFill>
                  <a:srgbClr val="CC0099"/>
                </a:solidFill>
                <a:ea typeface="ＭＳ Ｐゴシック" pitchFamily="34" charset="-128"/>
              </a:rPr>
              <a:t>)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Sells(</a:t>
            </a:r>
            <a:r>
              <a:rPr lang="en-US" altLang="en-US" sz="1800" i="1" dirty="0" err="1" smtClean="0">
                <a:solidFill>
                  <a:srgbClr val="CC0099"/>
                </a:solidFill>
                <a:ea typeface="ＭＳ Ｐゴシック" pitchFamily="34" charset="-128"/>
              </a:rPr>
              <a:t>West,x,Nono</a:t>
            </a:r>
            <a:r>
              <a:rPr lang="en-US" altLang="en-US" sz="1800" i="1" dirty="0" smtClean="0">
                <a:solidFill>
                  <a:srgbClr val="CC0099"/>
                </a:solidFill>
                <a:ea typeface="ＭＳ Ｐゴシック" pitchFamily="34" charset="-128"/>
              </a:rPr>
              <a:t>)</a:t>
            </a:r>
          </a:p>
          <a:p>
            <a:pPr>
              <a:lnSpc>
                <a:spcPct val="80000"/>
              </a:lnSpc>
              <a:buFontTx/>
              <a:buNone/>
            </a:pPr>
            <a:endParaRPr lang="en-US" altLang="en-US" sz="1000" dirty="0" smtClean="0">
              <a:ea typeface="ＭＳ Ｐゴシック" pitchFamily="34" charset="-128"/>
            </a:endParaRPr>
          </a:p>
          <a:p>
            <a:pPr>
              <a:lnSpc>
                <a:spcPct val="80000"/>
              </a:lnSpc>
              <a:buFontTx/>
              <a:buNone/>
            </a:pPr>
            <a:r>
              <a:rPr lang="en-US" altLang="en-US" sz="2000" dirty="0" smtClean="0">
                <a:ea typeface="ＭＳ Ｐゴシック" pitchFamily="34" charset="-128"/>
              </a:rPr>
              <a:t>Missiles are weapons:</a:t>
            </a:r>
          </a:p>
          <a:p>
            <a:pPr lvl="1">
              <a:lnSpc>
                <a:spcPct val="80000"/>
              </a:lnSpc>
              <a:buFontTx/>
              <a:buNone/>
            </a:pPr>
            <a:r>
              <a:rPr lang="en-US" altLang="en-US" sz="1800" i="1" dirty="0" smtClean="0">
                <a:solidFill>
                  <a:srgbClr val="CC0099"/>
                </a:solidFill>
                <a:ea typeface="ＭＳ Ｐゴシック" pitchFamily="34" charset="-128"/>
              </a:rPr>
              <a:t>Missile(x)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Weapon(x)</a:t>
            </a:r>
          </a:p>
          <a:p>
            <a:pPr>
              <a:lnSpc>
                <a:spcPct val="80000"/>
              </a:lnSpc>
              <a:buFontTx/>
              <a:buNone/>
            </a:pPr>
            <a:endParaRPr lang="en-US" altLang="en-US" sz="1000" dirty="0" smtClean="0">
              <a:ea typeface="ＭＳ Ｐゴシック" pitchFamily="34" charset="-128"/>
            </a:endParaRPr>
          </a:p>
          <a:p>
            <a:pPr>
              <a:lnSpc>
                <a:spcPct val="80000"/>
              </a:lnSpc>
              <a:buFontTx/>
              <a:buNone/>
            </a:pPr>
            <a:r>
              <a:rPr lang="en-US" altLang="en-US" sz="2000" dirty="0" smtClean="0">
                <a:ea typeface="ＭＳ Ｐゴシック" pitchFamily="34" charset="-128"/>
              </a:rPr>
              <a:t>An enemy of America counts as "hostile</a:t>
            </a:r>
            <a:r>
              <a:rPr lang="ja-JP" altLang="en-US" sz="2000" dirty="0" smtClean="0">
                <a:ea typeface="ＭＳ Ｐゴシック" pitchFamily="34" charset="-128"/>
              </a:rPr>
              <a:t>“</a:t>
            </a:r>
            <a:r>
              <a:rPr lang="en-US" altLang="ja-JP" sz="2000" dirty="0" smtClean="0">
                <a:ea typeface="ＭＳ Ｐゴシック" pitchFamily="34" charset="-128"/>
              </a:rPr>
              <a:t>:</a:t>
            </a:r>
          </a:p>
          <a:p>
            <a:pPr lvl="1">
              <a:lnSpc>
                <a:spcPct val="80000"/>
              </a:lnSpc>
              <a:buFontTx/>
              <a:buNone/>
            </a:pPr>
            <a:r>
              <a:rPr lang="en-US" altLang="en-US" sz="1800" i="1" dirty="0" smtClean="0">
                <a:solidFill>
                  <a:srgbClr val="CC0099"/>
                </a:solidFill>
                <a:ea typeface="ＭＳ Ｐゴシック" pitchFamily="34" charset="-128"/>
              </a:rPr>
              <a:t>Enemy(</a:t>
            </a:r>
            <a:r>
              <a:rPr lang="en-US" altLang="en-US" sz="1800" i="1" dirty="0" err="1" smtClean="0">
                <a:solidFill>
                  <a:srgbClr val="CC0099"/>
                </a:solidFill>
                <a:ea typeface="ＭＳ Ｐゴシック" pitchFamily="34" charset="-128"/>
              </a:rPr>
              <a:t>x,America</a:t>
            </a:r>
            <a:r>
              <a:rPr lang="en-US" altLang="en-US" sz="1800" i="1" dirty="0" smtClean="0">
                <a:solidFill>
                  <a:srgbClr val="CC0099"/>
                </a:solidFill>
                <a:ea typeface="ＭＳ Ｐゴシック" pitchFamily="34" charset="-128"/>
              </a:rPr>
              <a:t>) </a:t>
            </a:r>
            <a:r>
              <a:rPr lang="en-US" altLang="en-US" sz="1800" i="1" dirty="0" smtClean="0">
                <a:solidFill>
                  <a:srgbClr val="CC0099"/>
                </a:solidFill>
                <a:ea typeface="ＭＳ Ｐゴシック" pitchFamily="34" charset="-128"/>
                <a:sym typeface="Symbol" pitchFamily="18" charset="2"/>
              </a:rPr>
              <a:t></a:t>
            </a:r>
            <a:r>
              <a:rPr lang="en-US" altLang="en-US" sz="1800" i="1" dirty="0" smtClean="0">
                <a:solidFill>
                  <a:srgbClr val="CC0099"/>
                </a:solidFill>
                <a:ea typeface="ＭＳ Ｐゴシック" pitchFamily="34" charset="-128"/>
              </a:rPr>
              <a:t> Hostile(x)</a:t>
            </a:r>
          </a:p>
          <a:p>
            <a:pPr>
              <a:lnSpc>
                <a:spcPct val="80000"/>
              </a:lnSpc>
              <a:buFontTx/>
              <a:buNone/>
            </a:pPr>
            <a:endParaRPr lang="en-US" altLang="en-US" sz="1000" dirty="0" smtClean="0">
              <a:ea typeface="ＭＳ Ｐゴシック" pitchFamily="34" charset="-128"/>
            </a:endParaRPr>
          </a:p>
          <a:p>
            <a:pPr>
              <a:lnSpc>
                <a:spcPct val="80000"/>
              </a:lnSpc>
              <a:buFontTx/>
              <a:buNone/>
            </a:pPr>
            <a:r>
              <a:rPr lang="en-US" altLang="en-US" sz="2000" dirty="0" smtClean="0">
                <a:ea typeface="ＭＳ Ｐゴシック" pitchFamily="34" charset="-128"/>
              </a:rPr>
              <a:t>West, who is American …</a:t>
            </a:r>
          </a:p>
          <a:p>
            <a:pPr lvl="1">
              <a:lnSpc>
                <a:spcPct val="80000"/>
              </a:lnSpc>
              <a:buFontTx/>
              <a:buNone/>
            </a:pPr>
            <a:r>
              <a:rPr lang="en-US" altLang="en-US" sz="1800" i="1" dirty="0" smtClean="0">
                <a:solidFill>
                  <a:srgbClr val="CC0099"/>
                </a:solidFill>
                <a:ea typeface="ＭＳ Ｐゴシック" pitchFamily="34" charset="-128"/>
              </a:rPr>
              <a:t>American(West)</a:t>
            </a:r>
          </a:p>
          <a:p>
            <a:pPr>
              <a:lnSpc>
                <a:spcPct val="80000"/>
              </a:lnSpc>
              <a:buFontTx/>
              <a:buNone/>
            </a:pPr>
            <a:endParaRPr lang="en-US" altLang="en-US" sz="1000" dirty="0" smtClean="0">
              <a:ea typeface="ＭＳ Ｐゴシック" pitchFamily="34" charset="-128"/>
            </a:endParaRPr>
          </a:p>
          <a:p>
            <a:pPr>
              <a:lnSpc>
                <a:spcPct val="80000"/>
              </a:lnSpc>
              <a:buFontTx/>
              <a:buNone/>
            </a:pPr>
            <a:r>
              <a:rPr lang="en-US" altLang="en-US" sz="2000" dirty="0" smtClean="0">
                <a:ea typeface="ＭＳ Ｐゴシック" pitchFamily="34" charset="-128"/>
              </a:rPr>
              <a:t>The country </a:t>
            </a:r>
            <a:r>
              <a:rPr lang="en-US" altLang="en-US" sz="2000" dirty="0" err="1" smtClean="0">
                <a:ea typeface="ＭＳ Ｐゴシック" pitchFamily="34" charset="-128"/>
              </a:rPr>
              <a:t>Nono</a:t>
            </a:r>
            <a:r>
              <a:rPr lang="en-US" altLang="en-US" sz="2000" dirty="0" smtClean="0">
                <a:ea typeface="ＭＳ Ｐゴシック" pitchFamily="34" charset="-128"/>
              </a:rPr>
              <a:t>, an enemy of America …</a:t>
            </a:r>
            <a:endParaRPr lang="en-US" altLang="en-US" sz="2000" i="1" dirty="0" smtClean="0">
              <a:ea typeface="ＭＳ Ｐゴシック" pitchFamily="34" charset="-128"/>
            </a:endParaRPr>
          </a:p>
          <a:p>
            <a:pPr lvl="1">
              <a:lnSpc>
                <a:spcPct val="80000"/>
              </a:lnSpc>
              <a:buFontTx/>
              <a:buNone/>
            </a:pPr>
            <a:r>
              <a:rPr lang="en-US" altLang="en-US" sz="1800" i="1" dirty="0" smtClean="0">
                <a:solidFill>
                  <a:srgbClr val="CC0099"/>
                </a:solidFill>
                <a:ea typeface="ＭＳ Ｐゴシック" pitchFamily="34" charset="-128"/>
              </a:rPr>
              <a:t>Enemy(</a:t>
            </a:r>
            <a:r>
              <a:rPr lang="en-US" altLang="en-US" sz="1800" i="1" dirty="0" err="1" smtClean="0">
                <a:solidFill>
                  <a:srgbClr val="CC0099"/>
                </a:solidFill>
                <a:ea typeface="ＭＳ Ｐゴシック" pitchFamily="34" charset="-128"/>
              </a:rPr>
              <a:t>Nono,America</a:t>
            </a:r>
            <a:r>
              <a:rPr lang="en-US" altLang="en-US" sz="1800" i="1" dirty="0" smtClean="0">
                <a:solidFill>
                  <a:srgbClr val="CC0099"/>
                </a:solidFill>
                <a:ea typeface="ＭＳ Ｐゴシック" pitchFamily="34" charset="-128"/>
              </a:rPr>
              <a:t>)</a:t>
            </a:r>
            <a:r>
              <a:rPr lang="en-US" altLang="en-US" sz="1800" dirty="0" smtClean="0">
                <a:solidFill>
                  <a:srgbClr val="CC0099"/>
                </a:solidFill>
                <a:ea typeface="ＭＳ Ｐゴシック" pitchFamily="34" charset="-128"/>
              </a:rPr>
              <a:t>
</a:t>
            </a:r>
          </a:p>
        </p:txBody>
      </p:sp>
    </p:spTree>
    <p:extLst>
      <p:ext uri="{BB962C8B-B14F-4D97-AF65-F5344CB8AC3E}">
        <p14:creationId xmlns:p14="http://schemas.microsoft.com/office/powerpoint/2010/main" val="3334384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70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4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704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4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704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43">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704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43">
                                            <p:txEl>
                                              <p:pRg st="16" end="1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7043">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4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ChangeArrowheads="1"/>
          </p:cNvSpPr>
          <p:nvPr>
            <p:ph type="title"/>
          </p:nvPr>
        </p:nvSpPr>
        <p:spPr>
          <a:xfrm>
            <a:off x="533400" y="304800"/>
            <a:ext cx="8077200" cy="609600"/>
          </a:xfrm>
        </p:spPr>
        <p:txBody>
          <a:bodyPr/>
          <a:lstStyle/>
          <a:p>
            <a:r>
              <a:rPr lang="en-US" altLang="en-US" sz="3200" dirty="0" smtClean="0">
                <a:ea typeface="ＭＳ Ｐゴシック" pitchFamily="34" charset="-128"/>
              </a:rPr>
              <a:t>Resolution proof:</a:t>
            </a:r>
          </a:p>
        </p:txBody>
      </p:sp>
      <p:pic>
        <p:nvPicPr>
          <p:cNvPr id="187394" name="Picture 3" descr="crime-resol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371600"/>
            <a:ext cx="7848600"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7395" name="Text Box 4"/>
          <p:cNvSpPr txBox="1">
            <a:spLocks noChangeArrowheads="1"/>
          </p:cNvSpPr>
          <p:nvPr/>
        </p:nvSpPr>
        <p:spPr bwMode="auto">
          <a:xfrm>
            <a:off x="4175125" y="5297488"/>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dirty="0"/>
              <a:t>~</a:t>
            </a:r>
          </a:p>
        </p:txBody>
      </p:sp>
    </p:spTree>
    <p:extLst>
      <p:ext uri="{BB962C8B-B14F-4D97-AF65-F5344CB8AC3E}">
        <p14:creationId xmlns:p14="http://schemas.microsoft.com/office/powerpoint/2010/main" val="28656108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p:txBody>
          <a:bodyPr/>
          <a:lstStyle/>
          <a:p>
            <a:r>
              <a:rPr lang="en-US" altLang="en-US" dirty="0" smtClean="0">
                <a:ea typeface="ＭＳ Ｐゴシック" pitchFamily="34" charset="-128"/>
              </a:rPr>
              <a:t>Forward chaining </a:t>
            </a:r>
            <a:r>
              <a:rPr lang="en-US" altLang="en-US" dirty="0">
                <a:ea typeface="ＭＳ Ｐゴシック" pitchFamily="34" charset="-128"/>
              </a:rPr>
              <a:t>proof:  (Horn clauses)</a:t>
            </a:r>
            <a:endParaRPr lang="en-US" altLang="en-US" dirty="0" smtClean="0">
              <a:ea typeface="ＭＳ Ｐゴシック" pitchFamily="34" charset="-128"/>
            </a:endParaRPr>
          </a:p>
        </p:txBody>
      </p:sp>
      <p:pic>
        <p:nvPicPr>
          <p:cNvPr id="140290" name="Picture 3" descr="crime-fc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981200"/>
            <a:ext cx="74676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0403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p:nvPr>
        </p:nvSpPr>
        <p:spPr/>
        <p:txBody>
          <a:bodyPr/>
          <a:lstStyle/>
          <a:p>
            <a:r>
              <a:rPr lang="en-US" altLang="en-US" dirty="0" smtClean="0">
                <a:ea typeface="ＭＳ Ｐゴシック" pitchFamily="34" charset="-128"/>
              </a:rPr>
              <a:t>Forward chaining proof </a:t>
            </a:r>
            <a:r>
              <a:rPr lang="en-US" altLang="en-US" dirty="0">
                <a:ea typeface="ＭＳ Ｐゴシック" pitchFamily="34" charset="-128"/>
              </a:rPr>
              <a:t>(Horn clauses)</a:t>
            </a:r>
            <a:endParaRPr lang="en-US" altLang="en-US" dirty="0" smtClean="0">
              <a:ea typeface="ＭＳ Ｐゴシック" pitchFamily="34" charset="-128"/>
            </a:endParaRPr>
          </a:p>
        </p:txBody>
      </p:sp>
      <p:pic>
        <p:nvPicPr>
          <p:cNvPr id="142338" name="Picture 3" descr="crime-fc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981200"/>
            <a:ext cx="74676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39" name="Rectangle 4"/>
          <p:cNvSpPr>
            <a:spLocks noChangeArrowheads="1"/>
          </p:cNvSpPr>
          <p:nvPr/>
        </p:nvSpPr>
        <p:spPr bwMode="auto">
          <a:xfrm>
            <a:off x="0" y="5638800"/>
            <a:ext cx="5640388"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pitchFamily="34" charset="0"/>
                <a:ea typeface="ＭＳ Ｐゴシック" pitchFamily="34" charset="-128"/>
              </a:defRPr>
            </a:lvl1pPr>
            <a:lvl2pPr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eaLnBrk="1" hangingPunct="1">
              <a:lnSpc>
                <a:spcPct val="80000"/>
              </a:lnSpc>
              <a:spcBef>
                <a:spcPct val="20000"/>
              </a:spcBef>
            </a:pPr>
            <a:r>
              <a:rPr lang="en-US" altLang="en-US" sz="1800" i="1">
                <a:solidFill>
                  <a:srgbClr val="CC0099"/>
                </a:solidFill>
              </a:rPr>
              <a:t>Missile(x) </a:t>
            </a:r>
            <a:r>
              <a:rPr lang="en-US" altLang="en-US" sz="1800" i="1">
                <a:solidFill>
                  <a:srgbClr val="CC0099"/>
                </a:solidFill>
                <a:sym typeface="Symbol" pitchFamily="18" charset="2"/>
              </a:rPr>
              <a:t></a:t>
            </a:r>
            <a:r>
              <a:rPr lang="en-US" altLang="en-US" sz="1800" i="1">
                <a:solidFill>
                  <a:srgbClr val="CC0099"/>
                </a:solidFill>
              </a:rPr>
              <a:t> Owns(Nono,x) </a:t>
            </a:r>
            <a:r>
              <a:rPr lang="en-US" altLang="en-US" sz="1800" i="1">
                <a:solidFill>
                  <a:srgbClr val="CC0099"/>
                </a:solidFill>
                <a:sym typeface="Symbol" pitchFamily="18" charset="2"/>
              </a:rPr>
              <a:t></a:t>
            </a:r>
            <a:r>
              <a:rPr lang="en-US" altLang="en-US" sz="1800" i="1">
                <a:solidFill>
                  <a:srgbClr val="CC0099"/>
                </a:solidFill>
              </a:rPr>
              <a:t> Sells(West,x,Nono)</a:t>
            </a:r>
          </a:p>
        </p:txBody>
      </p:sp>
      <p:sp>
        <p:nvSpPr>
          <p:cNvPr id="142340" name="Rectangle 5"/>
          <p:cNvSpPr>
            <a:spLocks noChangeArrowheads="1"/>
          </p:cNvSpPr>
          <p:nvPr/>
        </p:nvSpPr>
        <p:spPr bwMode="auto">
          <a:xfrm>
            <a:off x="990600" y="6172200"/>
            <a:ext cx="2619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800" i="1">
                <a:solidFill>
                  <a:srgbClr val="CC0099"/>
                </a:solidFill>
              </a:rPr>
              <a:t>Missile(x) </a:t>
            </a:r>
            <a:r>
              <a:rPr lang="en-US" altLang="en-US" sz="1800" i="1">
                <a:solidFill>
                  <a:srgbClr val="CC0099"/>
                </a:solidFill>
                <a:sym typeface="Symbol" pitchFamily="18" charset="2"/>
              </a:rPr>
              <a:t></a:t>
            </a:r>
            <a:r>
              <a:rPr lang="en-US" altLang="en-US" sz="1800" i="1">
                <a:solidFill>
                  <a:srgbClr val="CC0099"/>
                </a:solidFill>
              </a:rPr>
              <a:t> Weapon(x)</a:t>
            </a:r>
          </a:p>
        </p:txBody>
      </p:sp>
      <p:sp>
        <p:nvSpPr>
          <p:cNvPr id="142341" name="Rectangle 6"/>
          <p:cNvSpPr>
            <a:spLocks noChangeArrowheads="1"/>
          </p:cNvSpPr>
          <p:nvPr/>
        </p:nvSpPr>
        <p:spPr bwMode="auto">
          <a:xfrm>
            <a:off x="5305425" y="5257800"/>
            <a:ext cx="38385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pitchFamily="34" charset="0"/>
                <a:ea typeface="ＭＳ Ｐゴシック" pitchFamily="34" charset="-128"/>
              </a:defRPr>
            </a:lvl1pPr>
            <a:lvl2pPr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eaLnBrk="1" hangingPunct="1">
              <a:lnSpc>
                <a:spcPct val="80000"/>
              </a:lnSpc>
              <a:spcBef>
                <a:spcPct val="20000"/>
              </a:spcBef>
            </a:pPr>
            <a:r>
              <a:rPr lang="en-US" altLang="en-US" sz="1800" i="1">
                <a:solidFill>
                  <a:srgbClr val="CC0099"/>
                </a:solidFill>
              </a:rPr>
              <a:t>Enemy(x,America) </a:t>
            </a:r>
            <a:r>
              <a:rPr lang="en-US" altLang="en-US" sz="1800" i="1">
                <a:solidFill>
                  <a:srgbClr val="CC0099"/>
                </a:solidFill>
                <a:sym typeface="Symbol" pitchFamily="18" charset="2"/>
              </a:rPr>
              <a:t></a:t>
            </a:r>
            <a:r>
              <a:rPr lang="en-US" altLang="en-US" sz="1800" i="1">
                <a:solidFill>
                  <a:srgbClr val="CC0099"/>
                </a:solidFill>
              </a:rPr>
              <a:t> Hostile(x)</a:t>
            </a:r>
          </a:p>
        </p:txBody>
      </p:sp>
    </p:spTree>
    <p:extLst>
      <p:ext uri="{BB962C8B-B14F-4D97-AF65-F5344CB8AC3E}">
        <p14:creationId xmlns:p14="http://schemas.microsoft.com/office/powerpoint/2010/main" val="10785225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p:nvPr>
        </p:nvSpPr>
        <p:spPr/>
        <p:txBody>
          <a:bodyPr/>
          <a:lstStyle/>
          <a:p>
            <a:r>
              <a:rPr lang="en-US" altLang="en-US" dirty="0" smtClean="0">
                <a:ea typeface="ＭＳ Ｐゴシック" pitchFamily="34" charset="-128"/>
              </a:rPr>
              <a:t>Forward chaining </a:t>
            </a:r>
            <a:r>
              <a:rPr lang="en-US" altLang="en-US" dirty="0">
                <a:ea typeface="ＭＳ Ｐゴシック" pitchFamily="34" charset="-128"/>
              </a:rPr>
              <a:t>proof (Horn clauses)</a:t>
            </a:r>
            <a:endParaRPr lang="en-US" altLang="en-US" dirty="0" smtClean="0">
              <a:ea typeface="ＭＳ Ｐゴシック" pitchFamily="34" charset="-128"/>
            </a:endParaRPr>
          </a:p>
        </p:txBody>
      </p:sp>
      <p:pic>
        <p:nvPicPr>
          <p:cNvPr id="144386" name="Picture 3" descr="crime-fc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981200"/>
            <a:ext cx="74676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87" name="Rectangle 5"/>
          <p:cNvSpPr>
            <a:spLocks noChangeArrowheads="1"/>
          </p:cNvSpPr>
          <p:nvPr/>
        </p:nvSpPr>
        <p:spPr bwMode="auto">
          <a:xfrm>
            <a:off x="152400" y="5867400"/>
            <a:ext cx="7326313"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pitchFamily="34" charset="0"/>
                <a:ea typeface="ＭＳ Ｐゴシック" pitchFamily="34" charset="-128"/>
              </a:defRPr>
            </a:lvl1pPr>
            <a:lvl2pPr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eaLnBrk="1" hangingPunct="1">
              <a:lnSpc>
                <a:spcPct val="80000"/>
              </a:lnSpc>
              <a:spcBef>
                <a:spcPct val="20000"/>
              </a:spcBef>
            </a:pPr>
            <a:r>
              <a:rPr lang="en-US" altLang="en-US" sz="1800" i="1">
                <a:solidFill>
                  <a:srgbClr val="CC0099"/>
                </a:solidFill>
              </a:rPr>
              <a:t>American(x) </a:t>
            </a:r>
            <a:r>
              <a:rPr lang="en-US" altLang="en-US" sz="1800" i="1">
                <a:solidFill>
                  <a:srgbClr val="CC0099"/>
                </a:solidFill>
                <a:sym typeface="Symbol" pitchFamily="18" charset="2"/>
              </a:rPr>
              <a:t></a:t>
            </a:r>
            <a:r>
              <a:rPr lang="en-US" altLang="en-US" sz="1800" i="1">
                <a:solidFill>
                  <a:srgbClr val="CC0099"/>
                </a:solidFill>
              </a:rPr>
              <a:t> Weapon(y) </a:t>
            </a:r>
            <a:r>
              <a:rPr lang="en-US" altLang="en-US" sz="1800" i="1">
                <a:solidFill>
                  <a:srgbClr val="CC0099"/>
                </a:solidFill>
                <a:sym typeface="Symbol" pitchFamily="18" charset="2"/>
              </a:rPr>
              <a:t></a:t>
            </a:r>
            <a:r>
              <a:rPr lang="en-US" altLang="en-US" sz="1800" i="1">
                <a:solidFill>
                  <a:srgbClr val="CC0099"/>
                </a:solidFill>
              </a:rPr>
              <a:t> Sells(x,y,z) </a:t>
            </a:r>
            <a:r>
              <a:rPr lang="en-US" altLang="en-US" sz="1800" i="1">
                <a:solidFill>
                  <a:srgbClr val="CC0099"/>
                </a:solidFill>
                <a:sym typeface="Symbol" pitchFamily="18" charset="2"/>
              </a:rPr>
              <a:t></a:t>
            </a:r>
            <a:r>
              <a:rPr lang="en-US" altLang="en-US" sz="1800" i="1">
                <a:solidFill>
                  <a:srgbClr val="CC0099"/>
                </a:solidFill>
              </a:rPr>
              <a:t> Hostile(z) </a:t>
            </a:r>
            <a:r>
              <a:rPr lang="en-US" altLang="en-US" sz="1800" i="1">
                <a:solidFill>
                  <a:srgbClr val="CC0099"/>
                </a:solidFill>
                <a:sym typeface="Symbol" pitchFamily="18" charset="2"/>
              </a:rPr>
              <a:t></a:t>
            </a:r>
            <a:r>
              <a:rPr lang="en-US" altLang="en-US" sz="1800" i="1">
                <a:solidFill>
                  <a:srgbClr val="CC0099"/>
                </a:solidFill>
              </a:rPr>
              <a:t> Criminal(x)</a:t>
            </a:r>
          </a:p>
        </p:txBody>
      </p:sp>
    </p:spTree>
    <p:extLst>
      <p:ext uri="{BB962C8B-B14F-4D97-AF65-F5344CB8AC3E}">
        <p14:creationId xmlns:p14="http://schemas.microsoft.com/office/powerpoint/2010/main" val="31991754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3" name="Picture 3" descr="crime-fc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371600"/>
            <a:ext cx="74676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4" name="Rectangle 4"/>
          <p:cNvSpPr>
            <a:spLocks noChangeArrowheads="1"/>
          </p:cNvSpPr>
          <p:nvPr/>
        </p:nvSpPr>
        <p:spPr bwMode="auto">
          <a:xfrm>
            <a:off x="1066800" y="4724400"/>
            <a:ext cx="73152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eaLnBrk="1" hangingPunct="1"/>
            <a:r>
              <a:rPr lang="en-US" altLang="en-US" sz="1600" i="1">
                <a:solidFill>
                  <a:srgbClr val="CC0099"/>
                </a:solidFill>
              </a:rPr>
              <a:t>*American(x) </a:t>
            </a:r>
            <a:r>
              <a:rPr lang="en-US" altLang="en-US" sz="1600" i="1">
                <a:solidFill>
                  <a:srgbClr val="CC0099"/>
                </a:solidFill>
                <a:sym typeface="Symbol" pitchFamily="18" charset="2"/>
              </a:rPr>
              <a:t></a:t>
            </a:r>
            <a:r>
              <a:rPr lang="en-US" altLang="en-US" sz="1600" i="1">
                <a:solidFill>
                  <a:srgbClr val="CC0099"/>
                </a:solidFill>
              </a:rPr>
              <a:t> Weapon(y) </a:t>
            </a:r>
            <a:r>
              <a:rPr lang="en-US" altLang="en-US" sz="1600" i="1">
                <a:solidFill>
                  <a:srgbClr val="CC0099"/>
                </a:solidFill>
                <a:sym typeface="Symbol" pitchFamily="18" charset="2"/>
              </a:rPr>
              <a:t></a:t>
            </a:r>
            <a:r>
              <a:rPr lang="en-US" altLang="en-US" sz="1600" i="1">
                <a:solidFill>
                  <a:srgbClr val="CC0099"/>
                </a:solidFill>
              </a:rPr>
              <a:t> Sells(x,y,z) </a:t>
            </a:r>
            <a:r>
              <a:rPr lang="en-US" altLang="en-US" sz="1600" i="1">
                <a:solidFill>
                  <a:srgbClr val="CC0099"/>
                </a:solidFill>
                <a:sym typeface="Symbol" pitchFamily="18" charset="2"/>
              </a:rPr>
              <a:t></a:t>
            </a:r>
            <a:r>
              <a:rPr lang="en-US" altLang="en-US" sz="1600" i="1">
                <a:solidFill>
                  <a:srgbClr val="CC0099"/>
                </a:solidFill>
              </a:rPr>
              <a:t> Hostile(z) </a:t>
            </a:r>
            <a:r>
              <a:rPr lang="en-US" altLang="en-US" sz="1600" i="1">
                <a:solidFill>
                  <a:srgbClr val="CC0099"/>
                </a:solidFill>
                <a:sym typeface="Symbol" pitchFamily="18" charset="2"/>
              </a:rPr>
              <a:t></a:t>
            </a:r>
            <a:r>
              <a:rPr lang="en-US" altLang="en-US" sz="1600" i="1">
                <a:solidFill>
                  <a:srgbClr val="CC0099"/>
                </a:solidFill>
              </a:rPr>
              <a:t> Criminal(x)</a:t>
            </a:r>
          </a:p>
          <a:p>
            <a:pPr lvl="1" eaLnBrk="1" hangingPunct="1"/>
            <a:r>
              <a:rPr lang="en-US" altLang="en-US" sz="1800" i="1">
                <a:solidFill>
                  <a:srgbClr val="CC0099"/>
                </a:solidFill>
              </a:rPr>
              <a:t>*Owns(Nono,M1) and Missile(M1)</a:t>
            </a:r>
          </a:p>
          <a:p>
            <a:pPr lvl="1" eaLnBrk="1" hangingPunct="1"/>
            <a:r>
              <a:rPr lang="en-US" altLang="en-US" sz="1800" i="1">
                <a:solidFill>
                  <a:srgbClr val="CC0099"/>
                </a:solidFill>
              </a:rPr>
              <a:t>*Missile(x) </a:t>
            </a:r>
            <a:r>
              <a:rPr lang="en-US" altLang="en-US" sz="1800" i="1">
                <a:solidFill>
                  <a:srgbClr val="CC0099"/>
                </a:solidFill>
                <a:sym typeface="Symbol" pitchFamily="18" charset="2"/>
              </a:rPr>
              <a:t></a:t>
            </a:r>
            <a:r>
              <a:rPr lang="en-US" altLang="en-US" sz="1800" i="1">
                <a:solidFill>
                  <a:srgbClr val="CC0099"/>
                </a:solidFill>
              </a:rPr>
              <a:t> Owns(Nono,x) </a:t>
            </a:r>
            <a:r>
              <a:rPr lang="en-US" altLang="en-US" sz="1800" i="1">
                <a:solidFill>
                  <a:srgbClr val="CC0099"/>
                </a:solidFill>
                <a:sym typeface="Symbol" pitchFamily="18" charset="2"/>
              </a:rPr>
              <a:t></a:t>
            </a:r>
            <a:r>
              <a:rPr lang="en-US" altLang="en-US" sz="1800" i="1">
                <a:solidFill>
                  <a:srgbClr val="CC0099"/>
                </a:solidFill>
              </a:rPr>
              <a:t> Sells(West,x,Nono)</a:t>
            </a:r>
          </a:p>
          <a:p>
            <a:pPr eaLnBrk="1" hangingPunct="1"/>
            <a:r>
              <a:rPr lang="en-US" altLang="en-US" sz="1800" i="1">
                <a:solidFill>
                  <a:srgbClr val="CC0099"/>
                </a:solidFill>
              </a:rPr>
              <a:t>*Missile(x) </a:t>
            </a:r>
            <a:r>
              <a:rPr lang="en-US" altLang="en-US" sz="1800" i="1">
                <a:solidFill>
                  <a:srgbClr val="CC0099"/>
                </a:solidFill>
                <a:sym typeface="Symbol" pitchFamily="18" charset="2"/>
              </a:rPr>
              <a:t></a:t>
            </a:r>
            <a:r>
              <a:rPr lang="en-US" altLang="en-US" sz="1800" i="1">
                <a:solidFill>
                  <a:srgbClr val="CC0099"/>
                </a:solidFill>
              </a:rPr>
              <a:t> Weapon(x)</a:t>
            </a:r>
          </a:p>
          <a:p>
            <a:pPr eaLnBrk="1" hangingPunct="1"/>
            <a:r>
              <a:rPr lang="en-US" altLang="en-US" sz="1800" i="1">
                <a:solidFill>
                  <a:srgbClr val="CC0099"/>
                </a:solidFill>
              </a:rPr>
              <a:t>*Enemy(x,America) </a:t>
            </a:r>
            <a:r>
              <a:rPr lang="en-US" altLang="en-US" sz="1800" i="1">
                <a:solidFill>
                  <a:srgbClr val="CC0099"/>
                </a:solidFill>
                <a:sym typeface="Symbol" pitchFamily="18" charset="2"/>
              </a:rPr>
              <a:t></a:t>
            </a:r>
            <a:r>
              <a:rPr lang="en-US" altLang="en-US" sz="1800" i="1">
                <a:solidFill>
                  <a:srgbClr val="CC0099"/>
                </a:solidFill>
              </a:rPr>
              <a:t> Hostile(x)</a:t>
            </a:r>
          </a:p>
          <a:p>
            <a:pPr eaLnBrk="1" hangingPunct="1"/>
            <a:r>
              <a:rPr lang="en-US" altLang="en-US" sz="1800" i="1">
                <a:solidFill>
                  <a:srgbClr val="CC0099"/>
                </a:solidFill>
              </a:rPr>
              <a:t>*American(West)</a:t>
            </a:r>
          </a:p>
          <a:p>
            <a:pPr eaLnBrk="1" hangingPunct="1"/>
            <a:r>
              <a:rPr lang="en-US" altLang="en-US" sz="1800"/>
              <a:t>*</a:t>
            </a:r>
            <a:r>
              <a:rPr lang="en-US" altLang="en-US" sz="1800" i="1">
                <a:solidFill>
                  <a:srgbClr val="CC0099"/>
                </a:solidFill>
              </a:rPr>
              <a:t>Enemy(Nono,America)</a:t>
            </a:r>
            <a:r>
              <a:rPr lang="en-US" altLang="en-US" sz="1800">
                <a:solidFill>
                  <a:srgbClr val="CC0099"/>
                </a:solidFill>
              </a:rPr>
              <a:t>
</a:t>
            </a:r>
          </a:p>
        </p:txBody>
      </p:sp>
      <p:sp>
        <p:nvSpPr>
          <p:cNvPr id="146435" name="Title 4"/>
          <p:cNvSpPr>
            <a:spLocks noGrp="1"/>
          </p:cNvSpPr>
          <p:nvPr>
            <p:ph type="title"/>
          </p:nvPr>
        </p:nvSpPr>
        <p:spPr/>
        <p:txBody>
          <a:bodyPr/>
          <a:lstStyle/>
          <a:p>
            <a:r>
              <a:rPr lang="en-US" altLang="en-US" dirty="0" smtClean="0">
                <a:ea typeface="ＭＳ Ｐゴシック" pitchFamily="34" charset="-128"/>
              </a:rPr>
              <a:t>Forward chaining </a:t>
            </a:r>
            <a:r>
              <a:rPr lang="en-US" altLang="en-US" dirty="0">
                <a:ea typeface="ＭＳ Ｐゴシック" pitchFamily="34" charset="-128"/>
              </a:rPr>
              <a:t>proof (Horn clauses)</a:t>
            </a:r>
            <a:endParaRPr lang="en-US" altLang="en-US" dirty="0" smtClean="0">
              <a:ea typeface="ＭＳ Ｐゴシック" pitchFamily="34" charset="-128"/>
            </a:endParaRPr>
          </a:p>
        </p:txBody>
      </p:sp>
    </p:spTree>
    <p:extLst>
      <p:ext uri="{BB962C8B-B14F-4D97-AF65-F5344CB8AC3E}">
        <p14:creationId xmlns:p14="http://schemas.microsoft.com/office/powerpoint/2010/main" val="38861173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pic>
        <p:nvPicPr>
          <p:cNvPr id="154626" name="Picture 3" descr="crime-bc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7818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8005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pic>
        <p:nvPicPr>
          <p:cNvPr id="156674" name="Picture 3" descr="crime-bc0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8580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916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pic>
        <p:nvPicPr>
          <p:cNvPr id="158722" name="Picture 3" descr="crime-bc0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8580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86947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pic>
        <p:nvPicPr>
          <p:cNvPr id="160770" name="Picture 3" descr="crime-bc0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8580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203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solidFill>
                  <a:schemeClr val="tx1"/>
                </a:solidFill>
              </a:rPr>
              <a:t>Review:  (True </a:t>
            </a:r>
            <a:r>
              <a:rPr lang="en-US" altLang="en-US" dirty="0" smtClean="0">
                <a:solidFill>
                  <a:schemeClr val="tx1"/>
                </a:solidFill>
                <a:sym typeface="Symbol" pitchFamily="18" charset="2"/>
              </a:rPr>
              <a:t> S) means “S is a fact.”</a:t>
            </a:r>
            <a:endParaRPr lang="en-US" altLang="en-US" dirty="0" smtClean="0">
              <a:solidFill>
                <a:schemeClr val="tx1"/>
              </a:solidFill>
            </a:endParaRPr>
          </a:p>
        </p:txBody>
      </p:sp>
      <p:sp>
        <p:nvSpPr>
          <p:cNvPr id="9219" name="Content Placeholder 2"/>
          <p:cNvSpPr>
            <a:spLocks noGrp="1"/>
          </p:cNvSpPr>
          <p:nvPr>
            <p:ph idx="1"/>
          </p:nvPr>
        </p:nvSpPr>
        <p:spPr>
          <a:xfrm>
            <a:off x="533400" y="1143000"/>
            <a:ext cx="8077200" cy="5257800"/>
          </a:xfrm>
        </p:spPr>
        <p:txBody>
          <a:bodyPr/>
          <a:lstStyle/>
          <a:p>
            <a:r>
              <a:rPr lang="en-US" altLang="en-US" dirty="0" smtClean="0"/>
              <a:t>By convention,</a:t>
            </a:r>
          </a:p>
          <a:p>
            <a:pPr lvl="1"/>
            <a:r>
              <a:rPr lang="en-US" altLang="en-US" dirty="0" smtClean="0"/>
              <a:t>The null conjunct is “syntactic sugar” for True.</a:t>
            </a:r>
          </a:p>
          <a:p>
            <a:pPr lvl="1"/>
            <a:r>
              <a:rPr lang="en-US" altLang="en-US" dirty="0" smtClean="0">
                <a:sym typeface="Symbol" pitchFamily="18" charset="2"/>
              </a:rPr>
              <a:t>The null </a:t>
            </a:r>
            <a:r>
              <a:rPr lang="en-US" altLang="en-US" dirty="0" err="1" smtClean="0">
                <a:sym typeface="Symbol" pitchFamily="18" charset="2"/>
              </a:rPr>
              <a:t>disjunct</a:t>
            </a:r>
            <a:r>
              <a:rPr lang="en-US" altLang="en-US" dirty="0" smtClean="0">
                <a:sym typeface="Symbol" pitchFamily="18" charset="2"/>
              </a:rPr>
              <a:t> is </a:t>
            </a:r>
            <a:r>
              <a:rPr lang="en-US" altLang="en-US" dirty="0" smtClean="0"/>
              <a:t>“syntactic sugar” for </a:t>
            </a:r>
            <a:r>
              <a:rPr lang="en-US" altLang="en-US" dirty="0" smtClean="0">
                <a:sym typeface="Symbol" pitchFamily="18" charset="2"/>
              </a:rPr>
              <a:t>False.</a:t>
            </a:r>
          </a:p>
          <a:p>
            <a:pPr lvl="1"/>
            <a:r>
              <a:rPr lang="en-US" altLang="en-US" dirty="0" smtClean="0">
                <a:sym typeface="Symbol" pitchFamily="18" charset="2"/>
              </a:rPr>
              <a:t>Each is assigned the truth value of its identity element.</a:t>
            </a:r>
          </a:p>
          <a:p>
            <a:pPr lvl="2"/>
            <a:r>
              <a:rPr lang="en-US" altLang="en-US" dirty="0" smtClean="0">
                <a:sym typeface="Symbol" pitchFamily="18" charset="2"/>
              </a:rPr>
              <a:t>For conjuncts, True is the identity: (A  True)  A</a:t>
            </a:r>
          </a:p>
          <a:p>
            <a:pPr lvl="2"/>
            <a:r>
              <a:rPr lang="en-US" altLang="en-US" dirty="0" smtClean="0">
                <a:sym typeface="Symbol" pitchFamily="18" charset="2"/>
              </a:rPr>
              <a:t>For </a:t>
            </a:r>
            <a:r>
              <a:rPr lang="en-US" altLang="en-US" dirty="0" err="1" smtClean="0">
                <a:sym typeface="Symbol" pitchFamily="18" charset="2"/>
              </a:rPr>
              <a:t>disjuncts</a:t>
            </a:r>
            <a:r>
              <a:rPr lang="en-US" altLang="en-US" dirty="0" smtClean="0">
                <a:sym typeface="Symbol" pitchFamily="18" charset="2"/>
              </a:rPr>
              <a:t>, False is the identity: (A  False)  A</a:t>
            </a:r>
          </a:p>
          <a:p>
            <a:pPr lvl="1"/>
            <a:endParaRPr lang="en-US" altLang="en-US" dirty="0" smtClean="0">
              <a:sym typeface="Symbol" pitchFamily="18" charset="2"/>
            </a:endParaRPr>
          </a:p>
          <a:p>
            <a:r>
              <a:rPr lang="en-US" altLang="en-US" dirty="0" smtClean="0">
                <a:sym typeface="Symbol" pitchFamily="18" charset="2"/>
              </a:rPr>
              <a:t>A KB is the conjunction of all of its sentences.</a:t>
            </a:r>
          </a:p>
          <a:p>
            <a:pPr lvl="1"/>
            <a:r>
              <a:rPr lang="en-US" altLang="en-US" dirty="0" smtClean="0">
                <a:sym typeface="Symbol" pitchFamily="18" charset="2"/>
              </a:rPr>
              <a:t>So in the expression: {} |= S</a:t>
            </a:r>
          </a:p>
          <a:p>
            <a:pPr lvl="2"/>
            <a:r>
              <a:rPr lang="en-US" altLang="en-US" dirty="0" smtClean="0">
                <a:sym typeface="Symbol" pitchFamily="18" charset="2"/>
              </a:rPr>
              <a:t>We see that {} is the null conjunct and means True.</a:t>
            </a:r>
          </a:p>
          <a:p>
            <a:pPr lvl="1"/>
            <a:r>
              <a:rPr lang="en-US" altLang="en-US" dirty="0" smtClean="0">
                <a:sym typeface="Symbol" pitchFamily="18" charset="2"/>
              </a:rPr>
              <a:t>The expression means “S is true in every world where True is true.”</a:t>
            </a:r>
          </a:p>
          <a:p>
            <a:pPr lvl="2"/>
            <a:r>
              <a:rPr lang="en-US" altLang="en-US" dirty="0" smtClean="0">
                <a:sym typeface="Symbol" pitchFamily="18" charset="2"/>
              </a:rPr>
              <a:t>I.e., “S is valid.”</a:t>
            </a:r>
          </a:p>
          <a:p>
            <a:pPr lvl="1"/>
            <a:r>
              <a:rPr lang="en-US" altLang="en-US" dirty="0" smtClean="0">
                <a:sym typeface="Symbol" pitchFamily="18" charset="2"/>
              </a:rPr>
              <a:t>Better way to think of it:  {} does not exclude any worlds (models).</a:t>
            </a:r>
          </a:p>
          <a:p>
            <a:pPr lvl="1"/>
            <a:endParaRPr lang="en-US" altLang="en-US" dirty="0" smtClean="0">
              <a:sym typeface="Symbol" pitchFamily="18" charset="2"/>
            </a:endParaRPr>
          </a:p>
          <a:p>
            <a:r>
              <a:rPr lang="en-US" altLang="en-US" dirty="0" smtClean="0">
                <a:sym typeface="Symbol" pitchFamily="18" charset="2"/>
              </a:rPr>
              <a:t>In Conjunctive Normal Form each clause is a </a:t>
            </a:r>
            <a:r>
              <a:rPr lang="en-US" altLang="en-US" dirty="0" err="1" smtClean="0">
                <a:sym typeface="Symbol" pitchFamily="18" charset="2"/>
              </a:rPr>
              <a:t>disjunct</a:t>
            </a:r>
            <a:r>
              <a:rPr lang="en-US" altLang="en-US" dirty="0" smtClean="0">
                <a:sym typeface="Symbol" pitchFamily="18" charset="2"/>
              </a:rPr>
              <a:t>.</a:t>
            </a:r>
          </a:p>
          <a:p>
            <a:pPr lvl="1"/>
            <a:r>
              <a:rPr lang="en-US" altLang="en-US" dirty="0" smtClean="0">
                <a:sym typeface="Symbol" pitchFamily="18" charset="2"/>
              </a:rPr>
              <a:t>So in, say, KB = { (P Q) (Q R) ( ) (X Y Z) }</a:t>
            </a:r>
          </a:p>
          <a:p>
            <a:pPr lvl="2"/>
            <a:r>
              <a:rPr lang="en-US" altLang="en-US" dirty="0" smtClean="0">
                <a:sym typeface="Symbol" pitchFamily="18" charset="2"/>
              </a:rPr>
              <a:t>We see that ( ) is the null </a:t>
            </a:r>
            <a:r>
              <a:rPr lang="en-US" altLang="en-US" dirty="0" err="1" smtClean="0">
                <a:sym typeface="Symbol" pitchFamily="18" charset="2"/>
              </a:rPr>
              <a:t>disjunct</a:t>
            </a:r>
            <a:r>
              <a:rPr lang="en-US" altLang="en-US" dirty="0" smtClean="0">
                <a:sym typeface="Symbol" pitchFamily="18" charset="2"/>
              </a:rPr>
              <a:t> and means False.</a:t>
            </a: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pic>
        <p:nvPicPr>
          <p:cNvPr id="162818" name="Picture 3" descr="crime-bc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7818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19" name="Picture 4" descr="crime-bc05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828800"/>
            <a:ext cx="68580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60613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5" name="Picture 2" descr="crime-bc06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8580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66" name="Rectangle 3"/>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spTree>
    <p:extLst>
      <p:ext uri="{BB962C8B-B14F-4D97-AF65-F5344CB8AC3E}">
        <p14:creationId xmlns:p14="http://schemas.microsoft.com/office/powerpoint/2010/main" val="31775687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3" name="Picture 2" descr="crime-bc07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8580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14" name="Rectangle 3"/>
          <p:cNvSpPr>
            <a:spLocks noGrp="1" noChangeArrowheads="1"/>
          </p:cNvSpPr>
          <p:nvPr>
            <p:ph type="title"/>
          </p:nvPr>
        </p:nvSpPr>
        <p:spPr/>
        <p:txBody>
          <a:bodyPr/>
          <a:lstStyle/>
          <a:p>
            <a:r>
              <a:rPr lang="en-US" altLang="en-US" dirty="0" smtClean="0">
                <a:ea typeface="ＭＳ Ｐゴシック" pitchFamily="34" charset="-128"/>
              </a:rPr>
              <a:t>Backward chaining </a:t>
            </a:r>
            <a:r>
              <a:rPr lang="en-US" altLang="en-US" dirty="0">
                <a:ea typeface="ＭＳ Ｐゴシック" pitchFamily="34" charset="-128"/>
              </a:rPr>
              <a:t>example (Horn clauses)</a:t>
            </a:r>
            <a:endParaRPr lang="en-US" altLang="en-US" dirty="0" smtClean="0">
              <a:ea typeface="ＭＳ Ｐゴシック" pitchFamily="34" charset="-128"/>
            </a:endParaRPr>
          </a:p>
        </p:txBody>
      </p:sp>
    </p:spTree>
    <p:extLst>
      <p:ext uri="{BB962C8B-B14F-4D97-AF65-F5344CB8AC3E}">
        <p14:creationId xmlns:p14="http://schemas.microsoft.com/office/powerpoint/2010/main" val="15897704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228600" y="304800"/>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b="1">
                <a:latin typeface="Arial" charset="0"/>
              </a:rPr>
              <a:t>FOL (or FOPC) Ontology:</a:t>
            </a:r>
          </a:p>
          <a:p>
            <a:pPr eaLnBrk="1" hangingPunct="1">
              <a:spcBef>
                <a:spcPct val="0"/>
              </a:spcBef>
              <a:buSzTx/>
              <a:buFontTx/>
              <a:buNone/>
            </a:pPr>
            <a:r>
              <a:rPr lang="en-US" altLang="en-US">
                <a:latin typeface="Arial" charset="0"/>
              </a:rPr>
              <a:t>What kind of things exist in the world?</a:t>
            </a:r>
          </a:p>
          <a:p>
            <a:pPr eaLnBrk="1" hangingPunct="1">
              <a:spcBef>
                <a:spcPct val="0"/>
              </a:spcBef>
              <a:buSzTx/>
              <a:buFontTx/>
              <a:buNone/>
            </a:pPr>
            <a:r>
              <a:rPr lang="en-US" altLang="en-US">
                <a:latin typeface="Arial" charset="0"/>
              </a:rPr>
              <a:t>What do we need to describe and reason about?</a:t>
            </a:r>
          </a:p>
          <a:p>
            <a:pPr eaLnBrk="1" hangingPunct="1">
              <a:spcBef>
                <a:spcPct val="0"/>
              </a:spcBef>
              <a:buSzTx/>
              <a:buFontTx/>
              <a:buNone/>
            </a:pPr>
            <a:r>
              <a:rPr lang="en-US" altLang="en-US">
                <a:solidFill>
                  <a:srgbClr val="FF0000"/>
                </a:solidFill>
                <a:latin typeface="Arial" charset="0"/>
              </a:rPr>
              <a:t>Objects --- with their relations, functions, predicates, properties, and general rules. </a:t>
            </a:r>
          </a:p>
        </p:txBody>
      </p:sp>
      <p:sp>
        <p:nvSpPr>
          <p:cNvPr id="24579" name="TextBox 3"/>
          <p:cNvSpPr txBox="1">
            <a:spLocks noChangeArrowheads="1"/>
          </p:cNvSpPr>
          <p:nvPr/>
        </p:nvSpPr>
        <p:spPr bwMode="auto">
          <a:xfrm>
            <a:off x="3657600" y="1828800"/>
            <a:ext cx="12954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Reasoning</a:t>
            </a:r>
          </a:p>
        </p:txBody>
      </p:sp>
      <p:sp>
        <p:nvSpPr>
          <p:cNvPr id="24580" name="TextBox 5"/>
          <p:cNvSpPr txBox="1">
            <a:spLocks noChangeArrowheads="1"/>
          </p:cNvSpPr>
          <p:nvPr/>
        </p:nvSpPr>
        <p:spPr bwMode="auto">
          <a:xfrm>
            <a:off x="1524000" y="2590800"/>
            <a:ext cx="18288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Representation</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A Formal Symbol System</a:t>
            </a:r>
          </a:p>
        </p:txBody>
      </p:sp>
      <p:sp>
        <p:nvSpPr>
          <p:cNvPr id="24581" name="TextBox 6"/>
          <p:cNvSpPr txBox="1">
            <a:spLocks noChangeArrowheads="1"/>
          </p:cNvSpPr>
          <p:nvPr/>
        </p:nvSpPr>
        <p:spPr bwMode="auto">
          <a:xfrm>
            <a:off x="5486400" y="2590800"/>
            <a:ext cx="18288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Inference</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Formal Pattern Matching</a:t>
            </a:r>
          </a:p>
        </p:txBody>
      </p:sp>
      <p:sp>
        <p:nvSpPr>
          <p:cNvPr id="24582" name="TextBox 7"/>
          <p:cNvSpPr txBox="1">
            <a:spLocks noChangeArrowheads="1"/>
          </p:cNvSpPr>
          <p:nvPr/>
        </p:nvSpPr>
        <p:spPr bwMode="auto">
          <a:xfrm>
            <a:off x="914400" y="4648200"/>
            <a:ext cx="990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Syntax</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What is said</a:t>
            </a:r>
          </a:p>
        </p:txBody>
      </p:sp>
      <p:sp>
        <p:nvSpPr>
          <p:cNvPr id="24583" name="TextBox 8"/>
          <p:cNvSpPr txBox="1">
            <a:spLocks noChangeArrowheads="1"/>
          </p:cNvSpPr>
          <p:nvPr/>
        </p:nvSpPr>
        <p:spPr bwMode="auto">
          <a:xfrm>
            <a:off x="2590800" y="4648200"/>
            <a:ext cx="12954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Semantics</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What it means</a:t>
            </a:r>
          </a:p>
        </p:txBody>
      </p:sp>
      <p:sp>
        <p:nvSpPr>
          <p:cNvPr id="24584" name="TextBox 9"/>
          <p:cNvSpPr txBox="1">
            <a:spLocks noChangeArrowheads="1"/>
          </p:cNvSpPr>
          <p:nvPr/>
        </p:nvSpPr>
        <p:spPr bwMode="auto">
          <a:xfrm>
            <a:off x="4648200" y="4648200"/>
            <a:ext cx="12954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Schema</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Rules of Inference</a:t>
            </a:r>
          </a:p>
        </p:txBody>
      </p:sp>
      <p:sp>
        <p:nvSpPr>
          <p:cNvPr id="24585" name="TextBox 10"/>
          <p:cNvSpPr txBox="1">
            <a:spLocks noChangeArrowheads="1"/>
          </p:cNvSpPr>
          <p:nvPr/>
        </p:nvSpPr>
        <p:spPr bwMode="auto">
          <a:xfrm>
            <a:off x="6858000" y="4648200"/>
            <a:ext cx="12954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a:latin typeface="Arial" charset="0"/>
              </a:rPr>
              <a:t>Execution</a:t>
            </a:r>
          </a:p>
          <a:p>
            <a:pPr eaLnBrk="1" hangingPunct="1">
              <a:spcBef>
                <a:spcPct val="0"/>
              </a:spcBef>
              <a:buSzTx/>
              <a:buFontTx/>
              <a:buNone/>
            </a:pPr>
            <a:r>
              <a:rPr lang="en-US" altLang="en-US">
                <a:latin typeface="Arial" charset="0"/>
              </a:rPr>
              <a:t>-------------</a:t>
            </a:r>
          </a:p>
          <a:p>
            <a:pPr eaLnBrk="1" hangingPunct="1">
              <a:spcBef>
                <a:spcPct val="0"/>
              </a:spcBef>
              <a:buSzTx/>
              <a:buFontTx/>
              <a:buNone/>
            </a:pPr>
            <a:r>
              <a:rPr lang="en-US" altLang="en-US">
                <a:latin typeface="Arial" charset="0"/>
              </a:rPr>
              <a:t>Search Strategy</a:t>
            </a:r>
          </a:p>
        </p:txBody>
      </p:sp>
      <p:cxnSp>
        <p:nvCxnSpPr>
          <p:cNvPr id="19" name="Straight Connector 18"/>
          <p:cNvCxnSpPr>
            <a:stCxn id="24579" idx="2"/>
            <a:endCxn id="24580" idx="0"/>
          </p:cNvCxnSpPr>
          <p:nvPr/>
        </p:nvCxnSpPr>
        <p:spPr>
          <a:xfrm rot="5400000">
            <a:off x="3175794" y="1461294"/>
            <a:ext cx="392112"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4579" idx="2"/>
            <a:endCxn id="24581" idx="0"/>
          </p:cNvCxnSpPr>
          <p:nvPr/>
        </p:nvCxnSpPr>
        <p:spPr>
          <a:xfrm rot="16200000" flipH="1">
            <a:off x="5156994" y="1346994"/>
            <a:ext cx="392112" cy="2095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4580" idx="2"/>
            <a:endCxn id="24582" idx="0"/>
          </p:cNvCxnSpPr>
          <p:nvPr/>
        </p:nvCxnSpPr>
        <p:spPr>
          <a:xfrm rot="5400000">
            <a:off x="1495425" y="3705225"/>
            <a:ext cx="857250" cy="1028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4580" idx="2"/>
            <a:endCxn id="24583" idx="0"/>
          </p:cNvCxnSpPr>
          <p:nvPr/>
        </p:nvCxnSpPr>
        <p:spPr>
          <a:xfrm rot="16200000" flipH="1">
            <a:off x="2409825" y="3819525"/>
            <a:ext cx="85725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4584" idx="0"/>
            <a:endCxn id="24581" idx="2"/>
          </p:cNvCxnSpPr>
          <p:nvPr/>
        </p:nvCxnSpPr>
        <p:spPr>
          <a:xfrm rot="5400000" flipH="1" flipV="1">
            <a:off x="5419725" y="3667125"/>
            <a:ext cx="85725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4581" idx="2"/>
            <a:endCxn id="24585" idx="0"/>
          </p:cNvCxnSpPr>
          <p:nvPr/>
        </p:nvCxnSpPr>
        <p:spPr>
          <a:xfrm rot="16200000" flipH="1">
            <a:off x="6524625" y="3667125"/>
            <a:ext cx="85725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362200" y="4267200"/>
            <a:ext cx="3886200" cy="76200"/>
          </a:xfrm>
          <a:prstGeom prst="line">
            <a:avLst/>
          </a:prstGeom>
          <a:ln w="4445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85800" y="4305300"/>
            <a:ext cx="1447800" cy="19431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p:nvPr/>
        </p:nvSpPr>
        <p:spPr>
          <a:xfrm>
            <a:off x="2362200" y="4219575"/>
            <a:ext cx="1752600" cy="2105025"/>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4441521" y="4282205"/>
            <a:ext cx="1752600" cy="2105025"/>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858000" y="4648200"/>
            <a:ext cx="1295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6858000" y="4648200"/>
            <a:ext cx="1295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solidFill>
                  <a:schemeClr val="tx1"/>
                </a:solidFill>
              </a:rPr>
              <a:t>Summary</a:t>
            </a:r>
          </a:p>
        </p:txBody>
      </p:sp>
      <p:sp>
        <p:nvSpPr>
          <p:cNvPr id="25603" name="Rectangle 3"/>
          <p:cNvSpPr>
            <a:spLocks noGrp="1" noChangeArrowheads="1"/>
          </p:cNvSpPr>
          <p:nvPr>
            <p:ph type="body" idx="1"/>
          </p:nvPr>
        </p:nvSpPr>
        <p:spPr>
          <a:xfrm>
            <a:off x="609600" y="1143000"/>
            <a:ext cx="7848600" cy="5257800"/>
          </a:xfrm>
        </p:spPr>
        <p:txBody>
          <a:bodyPr/>
          <a:lstStyle/>
          <a:p>
            <a:pPr eaLnBrk="1" hangingPunct="1"/>
            <a:r>
              <a:rPr lang="en-US" altLang="en-US" dirty="0" smtClean="0"/>
              <a:t>First-order logic:</a:t>
            </a:r>
          </a:p>
          <a:p>
            <a:pPr lvl="1" eaLnBrk="1" hangingPunct="1"/>
            <a:r>
              <a:rPr lang="en-US" altLang="en-US" dirty="0" smtClean="0"/>
              <a:t>Much more expressive than propositional logic</a:t>
            </a:r>
          </a:p>
          <a:p>
            <a:pPr lvl="1" eaLnBrk="1" hangingPunct="1"/>
            <a:r>
              <a:rPr lang="en-US" altLang="en-US" dirty="0" smtClean="0"/>
              <a:t>Allows objects and relations as semantic primitives</a:t>
            </a:r>
          </a:p>
          <a:p>
            <a:pPr lvl="1" eaLnBrk="1" hangingPunct="1"/>
            <a:r>
              <a:rPr lang="en-US" altLang="en-US" dirty="0" smtClean="0"/>
              <a:t>Universal and existential quantifiers</a:t>
            </a:r>
          </a:p>
          <a:p>
            <a:pPr lvl="1" eaLnBrk="1" hangingPunct="1"/>
            <a:endParaRPr lang="en-US" altLang="en-US" dirty="0" smtClean="0"/>
          </a:p>
          <a:p>
            <a:pPr eaLnBrk="1" hangingPunct="1"/>
            <a:r>
              <a:rPr lang="en-US" altLang="en-US" dirty="0" smtClean="0"/>
              <a:t>Syntax: constants, functions, predicates, equality, quantifiers</a:t>
            </a:r>
          </a:p>
          <a:p>
            <a:pPr lvl="1" eaLnBrk="1" hangingPunct="1"/>
            <a:endParaRPr lang="en-US" altLang="en-US" dirty="0" smtClean="0"/>
          </a:p>
          <a:p>
            <a:r>
              <a:rPr lang="en-US" altLang="en-US" dirty="0" smtClean="0"/>
              <a:t>Nested quantifiers</a:t>
            </a:r>
          </a:p>
          <a:p>
            <a:endParaRPr lang="en-US" altLang="en-US" dirty="0" smtClean="0">
              <a:sym typeface="Symbol" pitchFamily="18" charset="2"/>
            </a:endParaRPr>
          </a:p>
          <a:p>
            <a:r>
              <a:rPr lang="en-US" altLang="en-US" dirty="0" smtClean="0">
                <a:sym typeface="Symbol" pitchFamily="18" charset="2"/>
              </a:rPr>
              <a:t>Translate simple English sentences to FOPC and back</a:t>
            </a:r>
          </a:p>
          <a:p>
            <a:endParaRPr lang="en-US" altLang="en-US" dirty="0" smtClean="0">
              <a:sym typeface="Symbol" pitchFamily="18" charset="2"/>
            </a:endParaRPr>
          </a:p>
          <a:p>
            <a:r>
              <a:rPr lang="en-US" altLang="en-US" dirty="0" smtClean="0">
                <a:sym typeface="Symbol" pitchFamily="18" charset="2"/>
              </a:rPr>
              <a:t>Semantics: correct under any interpretation and in any world</a:t>
            </a:r>
          </a:p>
          <a:p>
            <a:endParaRPr lang="en-US" altLang="en-US" dirty="0">
              <a:sym typeface="Symbol" pitchFamily="18" charset="2"/>
            </a:endParaRPr>
          </a:p>
          <a:p>
            <a:r>
              <a:rPr lang="en-US" altLang="en-US" dirty="0" smtClean="0">
                <a:sym typeface="Symbol" pitchFamily="18" charset="2"/>
              </a:rPr>
              <a:t>Unification: Making terms identical by substitution</a:t>
            </a:r>
          </a:p>
          <a:p>
            <a:pPr lvl="1"/>
            <a:r>
              <a:rPr lang="en-US" altLang="en-US" dirty="0" smtClean="0">
                <a:sym typeface="Symbol" pitchFamily="18" charset="2"/>
              </a:rPr>
              <a:t>The terms are universally quantified, so substitutions are justified.</a:t>
            </a:r>
          </a:p>
          <a:p>
            <a:pPr marL="1828800" lvl="4" indent="0" eaLnBrk="1" hangingPunct="1">
              <a:buFontTx/>
              <a:buNone/>
            </a:pPr>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solidFill>
                  <a:schemeClr val="tx1"/>
                </a:solidFill>
              </a:rPr>
              <a:t>Side Trip:  Functions AND, OR, and null values</a:t>
            </a:r>
            <a:br>
              <a:rPr lang="en-US" altLang="en-US" dirty="0" smtClean="0">
                <a:solidFill>
                  <a:schemeClr val="tx1"/>
                </a:solidFill>
              </a:rPr>
            </a:br>
            <a:r>
              <a:rPr lang="en-US" altLang="en-US" dirty="0" smtClean="0">
                <a:solidFill>
                  <a:schemeClr val="tx1"/>
                </a:solidFill>
              </a:rPr>
              <a:t>(Note: These are “syntactic sugar” in logic.)</a:t>
            </a:r>
          </a:p>
        </p:txBody>
      </p:sp>
      <p:sp>
        <p:nvSpPr>
          <p:cNvPr id="10243" name="Content Placeholder 2"/>
          <p:cNvSpPr>
            <a:spLocks noGrp="1"/>
          </p:cNvSpPr>
          <p:nvPr>
            <p:ph idx="1"/>
          </p:nvPr>
        </p:nvSpPr>
        <p:spPr>
          <a:xfrm>
            <a:off x="609600" y="1371600"/>
            <a:ext cx="7848600" cy="4953000"/>
          </a:xfrm>
        </p:spPr>
        <p:txBody>
          <a:bodyPr/>
          <a:lstStyle/>
          <a:p>
            <a:pPr>
              <a:buFontTx/>
              <a:buNone/>
            </a:pPr>
            <a:r>
              <a:rPr lang="en-US" altLang="en-US" b="1" smtClean="0"/>
              <a:t>function</a:t>
            </a:r>
            <a:r>
              <a:rPr lang="en-US" altLang="en-US" smtClean="0"/>
              <a:t> AND(</a:t>
            </a:r>
            <a:r>
              <a:rPr lang="en-US" altLang="en-US" i="1" smtClean="0"/>
              <a:t>arglist</a:t>
            </a:r>
            <a:r>
              <a:rPr lang="en-US" altLang="en-US" smtClean="0"/>
              <a:t>) </a:t>
            </a:r>
            <a:r>
              <a:rPr lang="en-US" altLang="en-US" b="1" smtClean="0"/>
              <a:t>returns</a:t>
            </a:r>
            <a:r>
              <a:rPr lang="en-US" altLang="en-US" smtClean="0"/>
              <a:t> a truth-value</a:t>
            </a:r>
          </a:p>
          <a:p>
            <a:pPr>
              <a:buFontTx/>
              <a:buNone/>
            </a:pPr>
            <a:r>
              <a:rPr lang="en-US" altLang="en-US" smtClean="0"/>
              <a:t>    </a:t>
            </a:r>
            <a:r>
              <a:rPr lang="en-US" altLang="en-US" b="1" smtClean="0"/>
              <a:t>return</a:t>
            </a:r>
            <a:r>
              <a:rPr lang="en-US" altLang="en-US" smtClean="0"/>
              <a:t> ANDOR(</a:t>
            </a:r>
            <a:r>
              <a:rPr lang="en-US" altLang="en-US" i="1" smtClean="0"/>
              <a:t>arglist, </a:t>
            </a:r>
            <a:r>
              <a:rPr lang="en-US" altLang="en-US" smtClean="0"/>
              <a:t>True)</a:t>
            </a:r>
          </a:p>
          <a:p>
            <a:pPr>
              <a:buFontTx/>
              <a:buNone/>
            </a:pPr>
            <a:endParaRPr lang="en-US" altLang="en-US" smtClean="0"/>
          </a:p>
          <a:p>
            <a:pPr>
              <a:buFontTx/>
              <a:buNone/>
            </a:pPr>
            <a:endParaRPr lang="en-US" altLang="en-US" smtClean="0"/>
          </a:p>
          <a:p>
            <a:pPr>
              <a:buFontTx/>
              <a:buNone/>
            </a:pPr>
            <a:r>
              <a:rPr lang="en-US" altLang="en-US" b="1" smtClean="0"/>
              <a:t>function</a:t>
            </a:r>
            <a:r>
              <a:rPr lang="en-US" altLang="en-US" smtClean="0"/>
              <a:t> OR(</a:t>
            </a:r>
            <a:r>
              <a:rPr lang="en-US" altLang="en-US" i="1" smtClean="0"/>
              <a:t>arglist</a:t>
            </a:r>
            <a:r>
              <a:rPr lang="en-US" altLang="en-US" smtClean="0"/>
              <a:t>) </a:t>
            </a:r>
            <a:r>
              <a:rPr lang="en-US" altLang="en-US" b="1" smtClean="0"/>
              <a:t>returns</a:t>
            </a:r>
            <a:r>
              <a:rPr lang="en-US" altLang="en-US" smtClean="0"/>
              <a:t> a truth-value</a:t>
            </a:r>
          </a:p>
          <a:p>
            <a:pPr>
              <a:buFontTx/>
              <a:buNone/>
            </a:pPr>
            <a:r>
              <a:rPr lang="en-US" altLang="en-US" smtClean="0"/>
              <a:t>    </a:t>
            </a:r>
            <a:r>
              <a:rPr lang="en-US" altLang="en-US" b="1" smtClean="0"/>
              <a:t>return</a:t>
            </a:r>
            <a:r>
              <a:rPr lang="en-US" altLang="en-US" smtClean="0"/>
              <a:t> ANDOR(</a:t>
            </a:r>
            <a:r>
              <a:rPr lang="en-US" altLang="en-US" i="1" smtClean="0"/>
              <a:t>arglist, </a:t>
            </a:r>
            <a:r>
              <a:rPr lang="en-US" altLang="en-US" smtClean="0"/>
              <a:t>False)</a:t>
            </a:r>
          </a:p>
          <a:p>
            <a:pPr>
              <a:buFontTx/>
              <a:buNone/>
            </a:pPr>
            <a:endParaRPr lang="en-US" altLang="en-US" smtClean="0"/>
          </a:p>
          <a:p>
            <a:pPr>
              <a:buFontTx/>
              <a:buNone/>
            </a:pPr>
            <a:endParaRPr lang="en-US" altLang="en-US" smtClean="0"/>
          </a:p>
          <a:p>
            <a:pPr>
              <a:buFontTx/>
              <a:buNone/>
            </a:pPr>
            <a:r>
              <a:rPr lang="en-US" altLang="en-US" b="1" smtClean="0"/>
              <a:t>function</a:t>
            </a:r>
            <a:r>
              <a:rPr lang="en-US" altLang="en-US" smtClean="0"/>
              <a:t> ANDOR(</a:t>
            </a:r>
            <a:r>
              <a:rPr lang="en-US" altLang="en-US" i="1" smtClean="0"/>
              <a:t>arglist, nullvalue</a:t>
            </a:r>
            <a:r>
              <a:rPr lang="en-US" altLang="en-US" smtClean="0"/>
              <a:t>) </a:t>
            </a:r>
            <a:r>
              <a:rPr lang="en-US" altLang="en-US" b="1" smtClean="0"/>
              <a:t>returns</a:t>
            </a:r>
            <a:r>
              <a:rPr lang="en-US" altLang="en-US" smtClean="0"/>
              <a:t> a truth-value</a:t>
            </a:r>
          </a:p>
          <a:p>
            <a:pPr>
              <a:buFontTx/>
              <a:buNone/>
            </a:pPr>
            <a:r>
              <a:rPr lang="en-US" altLang="en-US" smtClean="0"/>
              <a:t>    /* </a:t>
            </a:r>
            <a:r>
              <a:rPr lang="en-US" altLang="en-US" i="1" smtClean="0"/>
              <a:t>nullvalue</a:t>
            </a:r>
            <a:r>
              <a:rPr lang="en-US" altLang="en-US" smtClean="0"/>
              <a:t> is the identity element for the caller. */</a:t>
            </a:r>
          </a:p>
          <a:p>
            <a:pPr>
              <a:buFontTx/>
              <a:buNone/>
            </a:pPr>
            <a:r>
              <a:rPr lang="en-US" altLang="en-US" smtClean="0"/>
              <a:t>    </a:t>
            </a:r>
            <a:r>
              <a:rPr lang="en-US" altLang="en-US" b="1" smtClean="0"/>
              <a:t>if</a:t>
            </a:r>
            <a:r>
              <a:rPr lang="en-US" altLang="en-US" smtClean="0"/>
              <a:t> (</a:t>
            </a:r>
            <a:r>
              <a:rPr lang="en-US" altLang="en-US" i="1" smtClean="0"/>
              <a:t>arglist</a:t>
            </a:r>
            <a:r>
              <a:rPr lang="en-US" altLang="en-US" smtClean="0"/>
              <a:t> = {})</a:t>
            </a:r>
          </a:p>
          <a:p>
            <a:pPr>
              <a:buFontTx/>
              <a:buNone/>
            </a:pPr>
            <a:r>
              <a:rPr lang="en-US" altLang="en-US" b="1" smtClean="0"/>
              <a:t>        then return</a:t>
            </a:r>
            <a:r>
              <a:rPr lang="en-US" altLang="en-US" smtClean="0"/>
              <a:t> </a:t>
            </a:r>
            <a:r>
              <a:rPr lang="en-US" altLang="en-US" i="1" smtClean="0"/>
              <a:t>nullvalue</a:t>
            </a:r>
          </a:p>
          <a:p>
            <a:pPr>
              <a:buFontTx/>
              <a:buNone/>
            </a:pPr>
            <a:r>
              <a:rPr lang="en-US" altLang="en-US" i="1" smtClean="0"/>
              <a:t>    </a:t>
            </a:r>
            <a:r>
              <a:rPr lang="en-US" altLang="en-US" b="1" smtClean="0"/>
              <a:t>if</a:t>
            </a:r>
            <a:r>
              <a:rPr lang="en-US" altLang="en-US" smtClean="0"/>
              <a:t> ( FIRST(</a:t>
            </a:r>
            <a:r>
              <a:rPr lang="en-US" altLang="en-US" i="1" smtClean="0"/>
              <a:t>arglist</a:t>
            </a:r>
            <a:r>
              <a:rPr lang="en-US" altLang="en-US" smtClean="0"/>
              <a:t>) = NOT(</a:t>
            </a:r>
            <a:r>
              <a:rPr lang="en-US" altLang="en-US" i="1" smtClean="0"/>
              <a:t>nullvalue</a:t>
            </a:r>
            <a:r>
              <a:rPr lang="en-US" altLang="en-US" smtClean="0"/>
              <a:t>) )</a:t>
            </a:r>
          </a:p>
          <a:p>
            <a:pPr>
              <a:buFontTx/>
              <a:buNone/>
            </a:pPr>
            <a:r>
              <a:rPr lang="en-US" altLang="en-US" smtClean="0"/>
              <a:t>        </a:t>
            </a:r>
            <a:r>
              <a:rPr lang="en-US" altLang="en-US" b="1" smtClean="0"/>
              <a:t>then return</a:t>
            </a:r>
            <a:r>
              <a:rPr lang="en-US" altLang="en-US" smtClean="0"/>
              <a:t> NOT(</a:t>
            </a:r>
            <a:r>
              <a:rPr lang="en-US" altLang="en-US" i="1" smtClean="0"/>
              <a:t>nullvalue</a:t>
            </a:r>
            <a:r>
              <a:rPr lang="en-US" altLang="en-US" smtClean="0"/>
              <a:t>)</a:t>
            </a:r>
          </a:p>
          <a:p>
            <a:pPr>
              <a:buFontTx/>
              <a:buNone/>
            </a:pPr>
            <a:r>
              <a:rPr lang="en-US" altLang="en-US" smtClean="0"/>
              <a:t>    </a:t>
            </a:r>
            <a:r>
              <a:rPr lang="en-US" altLang="en-US" b="1" smtClean="0"/>
              <a:t>return</a:t>
            </a:r>
            <a:r>
              <a:rPr lang="en-US" altLang="en-US" smtClean="0"/>
              <a:t> ANDOR( REST(</a:t>
            </a:r>
            <a:r>
              <a:rPr lang="en-US" altLang="en-US" i="1" smtClean="0"/>
              <a:t>arglist</a:t>
            </a:r>
            <a:r>
              <a:rPr lang="en-US" altLang="en-US" smtClean="0"/>
              <a:t>), </a:t>
            </a:r>
            <a:r>
              <a:rPr lang="en-US" altLang="en-US" i="1" smtClean="0"/>
              <a:t>nullvalue</a:t>
            </a:r>
            <a:r>
              <a:rPr lang="en-US" altLang="en-US" smtClean="0"/>
              <a:t> )</a:t>
            </a:r>
          </a:p>
          <a:p>
            <a:pPr>
              <a:buFontTx/>
              <a:buNone/>
            </a:pPr>
            <a:endParaRPr lang="en-US" altLang="en-US" smtClean="0"/>
          </a:p>
          <a:p>
            <a:pPr>
              <a:buFontTx/>
              <a:buNone/>
            </a:pPr>
            <a:endParaRPr lang="en-US" altLang="en-US" smtClean="0"/>
          </a:p>
          <a:p>
            <a:pPr>
              <a:buFontTx/>
              <a:buNone/>
            </a:pPr>
            <a:endParaRPr lang="en-US" altLang="en-US" smtClean="0"/>
          </a:p>
          <a:p>
            <a:pPr>
              <a:buFontTx/>
              <a:buNone/>
            </a:pPr>
            <a:endParaRPr lang="en-US" altLang="en-US"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solidFill>
                  <a:schemeClr val="tx1"/>
                </a:solidFill>
              </a:rPr>
              <a:t>Side Trip:  We only need one logical connective.</a:t>
            </a:r>
            <a:br>
              <a:rPr lang="en-US" altLang="en-US" dirty="0" smtClean="0">
                <a:solidFill>
                  <a:schemeClr val="tx1"/>
                </a:solidFill>
              </a:rPr>
            </a:br>
            <a:r>
              <a:rPr lang="en-US" altLang="en-US" dirty="0" smtClean="0">
                <a:solidFill>
                  <a:schemeClr val="tx1"/>
                </a:solidFill>
              </a:rPr>
              <a:t>(Note: AND, OR, NOT are “syntactic sugar” in logic.)</a:t>
            </a:r>
          </a:p>
        </p:txBody>
      </p:sp>
      <p:sp>
        <p:nvSpPr>
          <p:cNvPr id="11267" name="Content Placeholder 2"/>
          <p:cNvSpPr>
            <a:spLocks noGrp="1"/>
          </p:cNvSpPr>
          <p:nvPr>
            <p:ph idx="1"/>
          </p:nvPr>
        </p:nvSpPr>
        <p:spPr>
          <a:xfrm>
            <a:off x="609600" y="1371600"/>
            <a:ext cx="7848600" cy="4953000"/>
          </a:xfrm>
        </p:spPr>
        <p:txBody>
          <a:bodyPr/>
          <a:lstStyle/>
          <a:p>
            <a:pPr>
              <a:buFontTx/>
              <a:buNone/>
            </a:pPr>
            <a:r>
              <a:rPr lang="en-US" altLang="en-US" b="1" dirty="0" smtClean="0"/>
              <a:t>Both NAND and NOR are logically complete.</a:t>
            </a:r>
          </a:p>
          <a:p>
            <a:pPr>
              <a:buFontTx/>
              <a:buNone/>
            </a:pPr>
            <a:endParaRPr lang="en-US" altLang="en-US" b="1" dirty="0" smtClean="0"/>
          </a:p>
          <a:p>
            <a:pPr lvl="1"/>
            <a:r>
              <a:rPr lang="en-US" altLang="en-US" b="1" dirty="0" smtClean="0"/>
              <a:t>NAND is also called the “</a:t>
            </a:r>
            <a:r>
              <a:rPr lang="en-US" altLang="en-US" b="1" dirty="0" err="1" smtClean="0"/>
              <a:t>Sheffer</a:t>
            </a:r>
            <a:r>
              <a:rPr lang="en-US" altLang="en-US" b="1" dirty="0" smtClean="0"/>
              <a:t> stroke”</a:t>
            </a:r>
          </a:p>
          <a:p>
            <a:pPr lvl="1"/>
            <a:r>
              <a:rPr lang="en-US" altLang="en-US" b="1" dirty="0" smtClean="0"/>
              <a:t>NOR is also called “Pierce’s arrow”</a:t>
            </a:r>
            <a:endParaRPr lang="en-US" altLang="en-US" dirty="0" smtClean="0"/>
          </a:p>
          <a:p>
            <a:pPr>
              <a:buFontTx/>
              <a:buNone/>
            </a:pPr>
            <a:endParaRPr lang="en-US" altLang="en-US" dirty="0" smtClean="0"/>
          </a:p>
          <a:p>
            <a:pPr>
              <a:buFontTx/>
              <a:buNone/>
            </a:pPr>
            <a:r>
              <a:rPr lang="en-US" altLang="en-US" dirty="0" smtClean="0"/>
              <a:t>(NOT A) = (NAND A TRUE) = (NOR A FALSE)</a:t>
            </a:r>
          </a:p>
          <a:p>
            <a:pPr>
              <a:buFontTx/>
              <a:buNone/>
            </a:pPr>
            <a:endParaRPr lang="en-US" altLang="en-US" dirty="0" smtClean="0"/>
          </a:p>
          <a:p>
            <a:pPr>
              <a:buFontTx/>
              <a:buNone/>
            </a:pPr>
            <a:r>
              <a:rPr lang="en-US" altLang="en-US" dirty="0" smtClean="0"/>
              <a:t>(AND A B) = (NAND TRUE (NAND A B))</a:t>
            </a:r>
          </a:p>
          <a:p>
            <a:pPr>
              <a:buFontTx/>
              <a:buNone/>
            </a:pPr>
            <a:r>
              <a:rPr lang="en-US" altLang="en-US" dirty="0" smtClean="0"/>
              <a:t>		     = (NOR (NOR A FALSE) (NOR B FALSE))</a:t>
            </a:r>
          </a:p>
          <a:p>
            <a:pPr>
              <a:buFontTx/>
              <a:buNone/>
            </a:pPr>
            <a:endParaRPr lang="en-US" altLang="en-US" dirty="0" smtClean="0"/>
          </a:p>
          <a:p>
            <a:pPr>
              <a:buFontTx/>
              <a:buNone/>
            </a:pPr>
            <a:r>
              <a:rPr lang="en-US" altLang="en-US" dirty="0" smtClean="0"/>
              <a:t>(OR A B) = (NAND (NAND A TRUE) (NAND B TRUE))</a:t>
            </a:r>
          </a:p>
          <a:p>
            <a:pPr>
              <a:buFontTx/>
              <a:buNone/>
            </a:pPr>
            <a:r>
              <a:rPr lang="en-US" altLang="en-US" dirty="0" smtClean="0"/>
              <a:t>		   =(NOR FALSE (NOR A B))</a:t>
            </a:r>
          </a:p>
          <a:p>
            <a:pPr>
              <a:buFontTx/>
              <a:buNone/>
            </a:pPr>
            <a:endParaRPr lang="en-US" altLang="en-US" dirty="0"/>
          </a:p>
          <a:p>
            <a:pPr>
              <a:buFontTx/>
              <a:buNone/>
            </a:pPr>
            <a:r>
              <a:rPr lang="en-US" altLang="en-US" dirty="0" smtClean="0"/>
              <a:t>This fact is exploited by, e.g., VLSI semiconductor fabrication, which often provide a single NAND/NOR gate for efficiency.</a:t>
            </a:r>
          </a:p>
          <a:p>
            <a:pPr>
              <a:buFontTx/>
              <a:buNone/>
            </a:pPr>
            <a:endParaRPr lang="en-US" altLang="en-US" dirty="0" smtClean="0"/>
          </a:p>
          <a:p>
            <a:pPr>
              <a:buFontTx/>
              <a:buNone/>
            </a:pPr>
            <a:endParaRPr lang="en-US" altLang="en-US" dirty="0" smtClean="0"/>
          </a:p>
          <a:p>
            <a:pPr>
              <a:buFontTx/>
              <a:buNone/>
            </a:pPr>
            <a:endParaRPr lang="en-US" altLang="en-US" dirty="0" smtClean="0"/>
          </a:p>
          <a:p>
            <a:pPr>
              <a:buFontTx/>
              <a:buNone/>
            </a:pP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solidFill>
                  <a:schemeClr val="tx1"/>
                </a:solidFill>
              </a:rPr>
              <a:t>Review: Schematic for Follows, Entails, and Derives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239000"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2292" name="Rectangle 7"/>
          <p:cNvSpPr>
            <a:spLocks noChangeArrowheads="1"/>
          </p:cNvSpPr>
          <p:nvPr/>
        </p:nvSpPr>
        <p:spPr bwMode="auto">
          <a:xfrm rot="-5400000">
            <a:off x="3962400" y="3657600"/>
            <a:ext cx="762000" cy="1524000"/>
          </a:xfrm>
          <a:prstGeom prst="rect">
            <a:avLst/>
          </a:prstGeom>
          <a:noFill/>
          <a:ln w="73025">
            <a:solidFill>
              <a:srgbClr val="333399"/>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12293" name="Text Box 8"/>
          <p:cNvSpPr txBox="1">
            <a:spLocks noChangeArrowheads="1"/>
          </p:cNvSpPr>
          <p:nvPr/>
        </p:nvSpPr>
        <p:spPr bwMode="auto">
          <a:xfrm>
            <a:off x="2286000" y="5029200"/>
            <a:ext cx="4043363"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i="1">
                <a:latin typeface="Times New Roman" pitchFamily="18" charset="0"/>
              </a:rPr>
              <a:t>If KB is true in the real world,</a:t>
            </a:r>
          </a:p>
          <a:p>
            <a:pPr eaLnBrk="1" hangingPunct="1">
              <a:spcBef>
                <a:spcPct val="0"/>
              </a:spcBef>
              <a:buSzTx/>
              <a:buFontTx/>
              <a:buNone/>
            </a:pPr>
            <a:r>
              <a:rPr lang="en-US" altLang="en-US" sz="2000" i="1">
                <a:latin typeface="Times New Roman" pitchFamily="18" charset="0"/>
              </a:rPr>
              <a:t>then any sentence </a:t>
            </a:r>
            <a:r>
              <a:rPr lang="en-US" altLang="en-US" sz="2600" i="1">
                <a:latin typeface="Times New Roman" pitchFamily="18" charset="0"/>
                <a:sym typeface="Symbol" pitchFamily="18" charset="2"/>
              </a:rPr>
              <a:t></a:t>
            </a:r>
            <a:r>
              <a:rPr lang="en-US" altLang="en-US" sz="2000" i="1">
                <a:latin typeface="Times New Roman" pitchFamily="18" charset="0"/>
              </a:rPr>
              <a:t> </a:t>
            </a:r>
            <a:r>
              <a:rPr lang="en-US" altLang="en-US" sz="2000" b="1" i="1">
                <a:latin typeface="Times New Roman" pitchFamily="18" charset="0"/>
              </a:rPr>
              <a:t>entailed</a:t>
            </a:r>
            <a:r>
              <a:rPr lang="en-US" altLang="en-US" sz="2000" i="1">
                <a:latin typeface="Times New Roman" pitchFamily="18" charset="0"/>
              </a:rPr>
              <a:t> by KB</a:t>
            </a:r>
          </a:p>
          <a:p>
            <a:pPr eaLnBrk="1" hangingPunct="1">
              <a:spcBef>
                <a:spcPct val="0"/>
              </a:spcBef>
              <a:buSzTx/>
              <a:buFontTx/>
              <a:buNone/>
            </a:pPr>
            <a:r>
              <a:rPr lang="en-US" altLang="en-US" sz="2000" i="1">
                <a:latin typeface="Times New Roman" pitchFamily="18" charset="0"/>
              </a:rPr>
              <a:t>and any sentence </a:t>
            </a:r>
            <a:r>
              <a:rPr lang="en-US" altLang="en-US" sz="2600" i="1">
                <a:latin typeface="Times New Roman" pitchFamily="18" charset="0"/>
                <a:sym typeface="Symbol" pitchFamily="18" charset="2"/>
              </a:rPr>
              <a:t></a:t>
            </a:r>
            <a:r>
              <a:rPr lang="en-US" altLang="en-US" sz="2000" i="1">
                <a:latin typeface="Times New Roman" pitchFamily="18" charset="0"/>
              </a:rPr>
              <a:t> </a:t>
            </a:r>
            <a:r>
              <a:rPr lang="en-US" altLang="en-US" sz="2000" b="1" i="1">
                <a:latin typeface="Times New Roman" pitchFamily="18" charset="0"/>
              </a:rPr>
              <a:t>derived</a:t>
            </a:r>
            <a:r>
              <a:rPr lang="en-US" altLang="en-US" sz="2000" i="1">
                <a:latin typeface="Times New Roman" pitchFamily="18" charset="0"/>
              </a:rPr>
              <a:t> from KB</a:t>
            </a:r>
          </a:p>
          <a:p>
            <a:pPr eaLnBrk="1" hangingPunct="1">
              <a:spcBef>
                <a:spcPct val="0"/>
              </a:spcBef>
              <a:buSzTx/>
              <a:buFontTx/>
              <a:buNone/>
            </a:pPr>
            <a:r>
              <a:rPr lang="en-US" altLang="en-US" sz="2000" i="1">
                <a:latin typeface="Times New Roman" pitchFamily="18" charset="0"/>
              </a:rPr>
              <a:t>       </a:t>
            </a:r>
            <a:r>
              <a:rPr lang="en-US" altLang="en-US" sz="2000" b="1" i="1">
                <a:solidFill>
                  <a:srgbClr val="FF0000"/>
                </a:solidFill>
                <a:latin typeface="Times New Roman" pitchFamily="18" charset="0"/>
              </a:rPr>
              <a:t>by a sound inference procedure</a:t>
            </a:r>
          </a:p>
          <a:p>
            <a:pPr eaLnBrk="1" hangingPunct="1">
              <a:spcBef>
                <a:spcPct val="0"/>
              </a:spcBef>
              <a:buSzTx/>
              <a:buFontTx/>
              <a:buNone/>
            </a:pPr>
            <a:r>
              <a:rPr lang="en-US" altLang="en-US" sz="2000" i="1">
                <a:latin typeface="Times New Roman" pitchFamily="18" charset="0"/>
              </a:rPr>
              <a:t>is also true in the  real world.</a:t>
            </a:r>
            <a:r>
              <a:rPr lang="en-US" altLang="en-US" sz="2400" b="1">
                <a:latin typeface="Times New Roman" pitchFamily="18" charset="0"/>
              </a:rPr>
              <a:t> </a:t>
            </a:r>
          </a:p>
        </p:txBody>
      </p:sp>
      <p:grpSp>
        <p:nvGrpSpPr>
          <p:cNvPr id="12294" name="Group 14"/>
          <p:cNvGrpSpPr>
            <a:grpSpLocks/>
          </p:cNvGrpSpPr>
          <p:nvPr/>
        </p:nvGrpSpPr>
        <p:grpSpPr bwMode="auto">
          <a:xfrm>
            <a:off x="533400" y="1295400"/>
            <a:ext cx="7239000" cy="762000"/>
            <a:chOff x="533400" y="1295400"/>
            <a:chExt cx="7239000" cy="762000"/>
          </a:xfrm>
        </p:grpSpPr>
        <p:sp>
          <p:nvSpPr>
            <p:cNvPr id="12296" name="Rectangle 5"/>
            <p:cNvSpPr>
              <a:spLocks noChangeArrowheads="1"/>
            </p:cNvSpPr>
            <p:nvPr/>
          </p:nvSpPr>
          <p:spPr bwMode="auto">
            <a:xfrm rot="-5400000">
              <a:off x="4076700" y="723900"/>
              <a:ext cx="685800" cy="18288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12297" name="TextBox 10"/>
            <p:cNvSpPr txBox="1">
              <a:spLocks noChangeArrowheads="1"/>
            </p:cNvSpPr>
            <p:nvPr/>
          </p:nvSpPr>
          <p:spPr bwMode="auto">
            <a:xfrm>
              <a:off x="2209800" y="1524000"/>
              <a:ext cx="121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latin typeface="Arial" charset="0"/>
                </a:rPr>
                <a:t>Sentences</a:t>
              </a:r>
            </a:p>
          </p:txBody>
        </p:sp>
        <p:cxnSp>
          <p:nvCxnSpPr>
            <p:cNvPr id="13" name="Straight Connector 12"/>
            <p:cNvCxnSpPr/>
            <p:nvPr/>
          </p:nvCxnSpPr>
          <p:spPr>
            <a:xfrm>
              <a:off x="533400" y="2057400"/>
              <a:ext cx="7239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2299" name="TextBox 13"/>
            <p:cNvSpPr txBox="1">
              <a:spLocks noChangeArrowheads="1"/>
            </p:cNvSpPr>
            <p:nvPr/>
          </p:nvSpPr>
          <p:spPr bwMode="auto">
            <a:xfrm>
              <a:off x="5257800" y="1600200"/>
              <a:ext cx="121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latin typeface="Arial" charset="0"/>
                </a:rPr>
                <a:t>Sentence</a:t>
              </a:r>
            </a:p>
          </p:txBody>
        </p:sp>
        <p:cxnSp>
          <p:nvCxnSpPr>
            <p:cNvPr id="16" name="Straight Arrow Connector 15"/>
            <p:cNvCxnSpPr/>
            <p:nvPr/>
          </p:nvCxnSpPr>
          <p:spPr>
            <a:xfrm>
              <a:off x="3581400" y="1752600"/>
              <a:ext cx="1600200" cy="158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301" name="TextBox 16"/>
            <p:cNvSpPr txBox="1">
              <a:spLocks noChangeArrowheads="1"/>
            </p:cNvSpPr>
            <p:nvPr/>
          </p:nvSpPr>
          <p:spPr bwMode="auto">
            <a:xfrm>
              <a:off x="3886200" y="13716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b="1">
                  <a:latin typeface="Arial" charset="0"/>
                </a:rPr>
                <a:t>Derives</a:t>
              </a:r>
            </a:p>
          </p:txBody>
        </p:sp>
        <p:sp>
          <p:nvSpPr>
            <p:cNvPr id="12302" name="TextBox 17"/>
            <p:cNvSpPr txBox="1">
              <a:spLocks noChangeArrowheads="1"/>
            </p:cNvSpPr>
            <p:nvPr/>
          </p:nvSpPr>
          <p:spPr bwMode="auto">
            <a:xfrm>
              <a:off x="609600" y="15240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i="1">
                  <a:latin typeface="Times New Roman" pitchFamily="18" charset="0"/>
                  <a:cs typeface="Times New Roman" pitchFamily="18" charset="0"/>
                </a:rPr>
                <a:t>Inference</a:t>
              </a:r>
            </a:p>
          </p:txBody>
        </p:sp>
      </p:grpSp>
      <p:sp>
        <p:nvSpPr>
          <p:cNvPr id="12295" name="Rectangle 5"/>
          <p:cNvSpPr>
            <a:spLocks noChangeArrowheads="1"/>
          </p:cNvSpPr>
          <p:nvPr/>
        </p:nvSpPr>
        <p:spPr bwMode="auto">
          <a:xfrm rot="-5400000">
            <a:off x="4076700" y="1714500"/>
            <a:ext cx="685800" cy="18288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15375</TotalTime>
  <Words>4282</Words>
  <Application>Microsoft Office PowerPoint</Application>
  <PresentationFormat>On-screen Show (4:3)</PresentationFormat>
  <Paragraphs>685</Paragraphs>
  <Slides>64</Slides>
  <Notes>36</Notes>
  <HiddenSlides>24</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1_Default Design</vt:lpstr>
      <vt:lpstr>First-Order Logic Semantics &amp; Inference</vt:lpstr>
      <vt:lpstr>You will be expected to know</vt:lpstr>
      <vt:lpstr>Outline</vt:lpstr>
      <vt:lpstr>PowerPoint Presentation</vt:lpstr>
      <vt:lpstr>Review:  KB |= S means |= (KB  S)</vt:lpstr>
      <vt:lpstr>Review:  (True  S) means “S is a fact.”</vt:lpstr>
      <vt:lpstr>Side Trip:  Functions AND, OR, and null values (Note: These are “syntactic sugar” in logic.)</vt:lpstr>
      <vt:lpstr>Side Trip:  We only need one logical connective. (Note: AND, OR, NOT are “syntactic sugar” in logic.)</vt:lpstr>
      <vt:lpstr>Review: Schematic for Follows, Entails, and Derives</vt:lpstr>
      <vt:lpstr>Schematic Example:  Follows, Entails, and Derives</vt:lpstr>
      <vt:lpstr>Building a more expressive language</vt:lpstr>
      <vt:lpstr>PowerPoint Presentation</vt:lpstr>
      <vt:lpstr>Example:  “Blocks World” (abbreviated)</vt:lpstr>
      <vt:lpstr>Example:  “Blocks World” (abbreviated)</vt:lpstr>
      <vt:lpstr>Example:  “Blocks World” (abbreviated)</vt:lpstr>
      <vt:lpstr>Example:  “Blocks World” (abbreviated)</vt:lpstr>
      <vt:lpstr>Example:  “Blocks World” (abbreviated)</vt:lpstr>
      <vt:lpstr>Example:  “Blocks World” (abbreviated)</vt:lpstr>
      <vt:lpstr>Example:  “Blocks World” (abbreviated)</vt:lpstr>
      <vt:lpstr>Example:  “Blocks World” (abbreviated)</vt:lpstr>
      <vt:lpstr>Semantics: Worlds</vt:lpstr>
      <vt:lpstr>Semantics: Interpretation</vt:lpstr>
      <vt:lpstr>Truth in first-order logic</vt:lpstr>
      <vt:lpstr>FOL Models and Interpretations</vt:lpstr>
      <vt:lpstr>Review: Models (and in FOL, Interpretations)</vt:lpstr>
      <vt:lpstr>Review: Semantics of Worlds</vt:lpstr>
      <vt:lpstr>Semantics: Interpretation</vt:lpstr>
      <vt:lpstr>Truth in first-order logic</vt:lpstr>
      <vt:lpstr>Semantics: Models and Definitions</vt:lpstr>
      <vt:lpstr>Models for FOL: Example</vt:lpstr>
      <vt:lpstr>Summary of FOL Semantics</vt:lpstr>
      <vt:lpstr>Conversion to CNF</vt:lpstr>
      <vt:lpstr>Conversion to CNF contd.</vt:lpstr>
      <vt:lpstr>Unification</vt:lpstr>
      <vt:lpstr>Unification examples</vt:lpstr>
      <vt:lpstr>Unification</vt:lpstr>
      <vt:lpstr>Unification Algorithm</vt:lpstr>
      <vt:lpstr>Unification Algorithm</vt:lpstr>
      <vt:lpstr>Unification Algorithm</vt:lpstr>
      <vt:lpstr>Unification Algorithm</vt:lpstr>
      <vt:lpstr>Unification Algorithm</vt:lpstr>
      <vt:lpstr>Unification Algorithm</vt:lpstr>
      <vt:lpstr>Unification Algorithm</vt:lpstr>
      <vt:lpstr>Unification Algorithm</vt:lpstr>
      <vt:lpstr>Unification Algorithm</vt:lpstr>
      <vt:lpstr>Unification Algorithm</vt:lpstr>
      <vt:lpstr>Hard matching example</vt:lpstr>
      <vt:lpstr>Resolution: brief summary</vt:lpstr>
      <vt:lpstr>Example knowledge base</vt:lpstr>
      <vt:lpstr>Example knowledge base (Horn clauses)</vt:lpstr>
      <vt:lpstr>Resolution proof:</vt:lpstr>
      <vt:lpstr>Forward chaining proof:  (Horn clauses)</vt:lpstr>
      <vt:lpstr>Forward chaining proof (Horn clauses)</vt:lpstr>
      <vt:lpstr>Forward chaining proof (Horn clauses)</vt:lpstr>
      <vt:lpstr>Forward chaining proof (Horn clauses)</vt:lpstr>
      <vt:lpstr>Backward chaining example (Horn clauses)</vt:lpstr>
      <vt:lpstr>Backward chaining example (Horn clauses)</vt:lpstr>
      <vt:lpstr>Backward chaining example (Horn clauses)</vt:lpstr>
      <vt:lpstr>Backward chaining example (Horn clauses)</vt:lpstr>
      <vt:lpstr>Backward chaining example (Horn clauses)</vt:lpstr>
      <vt:lpstr>Backward chaining example (Horn clauses)</vt:lpstr>
      <vt:lpstr>Backward chaining example (Horn clauses)</vt:lpstr>
      <vt:lpstr>PowerPoint Presentation</vt:lpstr>
      <vt:lpstr>Summary</vt:lpstr>
    </vt:vector>
  </TitlesOfParts>
  <Company>University of California, Irvine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 Semantics</dc:title>
  <dc:creator>Information &amp; Computer Sciences</dc:creator>
  <cp:lastModifiedBy>Lathrop,Richard</cp:lastModifiedBy>
  <cp:revision>894</cp:revision>
  <cp:lastPrinted>2012-02-19T15:49:23Z</cp:lastPrinted>
  <dcterms:created xsi:type="dcterms:W3CDTF">2007-10-23T18:19:57Z</dcterms:created>
  <dcterms:modified xsi:type="dcterms:W3CDTF">2018-03-01T16:43:23Z</dcterms:modified>
</cp:coreProperties>
</file>