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75" r:id="rId2"/>
    <p:sldId id="522" r:id="rId3"/>
    <p:sldId id="516" r:id="rId4"/>
    <p:sldId id="521" r:id="rId5"/>
    <p:sldId id="517" r:id="rId6"/>
    <p:sldId id="518" r:id="rId7"/>
    <p:sldId id="427" r:id="rId8"/>
    <p:sldId id="519" r:id="rId9"/>
    <p:sldId id="461" r:id="rId10"/>
    <p:sldId id="462" r:id="rId11"/>
    <p:sldId id="463" r:id="rId12"/>
    <p:sldId id="510" r:id="rId13"/>
    <p:sldId id="511" r:id="rId14"/>
    <p:sldId id="512" r:id="rId15"/>
    <p:sldId id="429" r:id="rId16"/>
    <p:sldId id="452" r:id="rId17"/>
    <p:sldId id="454" r:id="rId18"/>
    <p:sldId id="435" r:id="rId19"/>
    <p:sldId id="436" r:id="rId20"/>
    <p:sldId id="437" r:id="rId21"/>
    <p:sldId id="438" r:id="rId22"/>
    <p:sldId id="439" r:id="rId23"/>
    <p:sldId id="520" r:id="rId24"/>
    <p:sldId id="440" r:id="rId25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754" autoAdjust="0"/>
  </p:normalViewPr>
  <p:slideViewPr>
    <p:cSldViewPr>
      <p:cViewPr varScale="1">
        <p:scale>
          <a:sx n="53" d="100"/>
          <a:sy n="5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86164" tIns="43082" rIns="86164" bIns="43082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86164" tIns="43082" rIns="86164" bIns="43082" rtlCol="0"/>
          <a:lstStyle>
            <a:lvl1pPr algn="r">
              <a:defRPr sz="1100"/>
            </a:lvl1pPr>
          </a:lstStyle>
          <a:p>
            <a:pPr>
              <a:defRPr/>
            </a:pPr>
            <a:fld id="{D3CD1A46-8393-403C-ADF3-D127BFF20A66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86164" tIns="43082" rIns="86164" bIns="4308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86164" tIns="43082" rIns="86164" bIns="43082" rtlCol="0" anchor="b"/>
          <a:lstStyle>
            <a:lvl1pPr algn="r">
              <a:defRPr sz="1100"/>
            </a:lvl1pPr>
          </a:lstStyle>
          <a:p>
            <a:pPr>
              <a:defRPr/>
            </a:pPr>
            <a:fld id="{62420A92-74C9-420E-960F-F747B68C2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9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4" tIns="45542" rIns="91084" bIns="455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4" tIns="45542" rIns="91084" bIns="455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2625"/>
            <a:ext cx="4538662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4" tIns="45542" rIns="91084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4" tIns="45542" rIns="91084" bIns="455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4" tIns="45542" rIns="91084" bIns="455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448C79-FAFC-4C07-9965-6C743C002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CF5746-8D11-47CF-8530-0FC65E2893E8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B83315-6E32-49B4-BF6E-60F034A3F8E2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58A8EF-05F6-4F7C-ADCD-48821203B38C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3E3726-F124-4DBF-960A-4CCF07CAB931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5DC542-DB15-4412-8204-4283BAE2A0A9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FC1E97-EE69-493F-B040-EFCEDDE699E0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C6D290-9D6E-47B3-8C42-2573280D78FB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87D68A-E4AC-4418-B206-5A2DAB871BD2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F6C27E-1C2C-4EB3-916B-0D37A8691BCB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CE3B7F-09D5-4293-9C7D-62890118132B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CF5746-8D11-47CF-8530-0FC65E2893E8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AD6CE4-E175-4C4C-94EC-E6B675746309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757835-3EC1-462B-B188-71AE6E59F01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5069F8-1355-48A6-968D-FAEC87449848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540149-9088-4484-8A66-E5149D97D6E1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D032C0-1C87-40EC-AF28-B979E96DC27F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C89F21-1057-4814-B943-93322633E664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11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3048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55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48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3848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8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05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23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85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848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 </a:t>
            </a:r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609600" y="914400"/>
            <a:ext cx="601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First-Order Logic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Knowledge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Knowledge Base for </a:t>
            </a:r>
            <a:r>
              <a:rPr lang="en-US" altLang="en-US" dirty="0" err="1" smtClean="0">
                <a:solidFill>
                  <a:schemeClr val="tx1"/>
                </a:solidFill>
              </a:rPr>
              <a:t>Wumpus</a:t>
            </a:r>
            <a:r>
              <a:rPr lang="en-US" altLang="en-US" dirty="0" smtClean="0">
                <a:solidFill>
                  <a:schemeClr val="tx1"/>
                </a:solidFill>
              </a:rPr>
              <a:t> World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Perception</a:t>
            </a:r>
          </a:p>
          <a:p>
            <a:pPr lvl="1" eaLnBrk="1" hangingPunct="1"/>
            <a:r>
              <a:rPr lang="en-US" altLang="en-US" sz="1800" smtClean="0">
                <a:sym typeface="Symbol" pitchFamily="18" charset="2"/>
              </a:rPr>
              <a:t>s,</a:t>
            </a:r>
            <a:r>
              <a:rPr lang="en-US" altLang="en-US" sz="1800" smtClean="0"/>
              <a:t>g,x,y,t Percept([s,Breeze,g,x,y],t) </a:t>
            </a:r>
            <a:r>
              <a:rPr lang="en-US" altLang="en-US" sz="1800" smtClean="0">
                <a:sym typeface="Symbol" pitchFamily="18" charset="2"/>
              </a:rPr>
              <a:t></a:t>
            </a:r>
            <a:r>
              <a:rPr lang="en-US" altLang="en-US" sz="1800" smtClean="0"/>
              <a:t> Breeze(t) </a:t>
            </a:r>
          </a:p>
          <a:p>
            <a:pPr lvl="1" eaLnBrk="1" hangingPunct="1"/>
            <a:r>
              <a:rPr lang="en-US" altLang="en-US" sz="1800" smtClean="0">
                <a:sym typeface="Symbol" pitchFamily="18" charset="2"/>
              </a:rPr>
              <a:t></a:t>
            </a:r>
            <a:r>
              <a:rPr lang="en-US" altLang="en-US" sz="1800" smtClean="0"/>
              <a:t>s,b,x,y,t Percept([s,b,Glitter,x,y],t) </a:t>
            </a:r>
            <a:r>
              <a:rPr lang="en-US" altLang="en-US" sz="1800" smtClean="0">
                <a:sym typeface="Symbol" pitchFamily="18" charset="2"/>
              </a:rPr>
              <a:t></a:t>
            </a:r>
            <a:r>
              <a:rPr lang="en-US" altLang="en-US" sz="1800" smtClean="0"/>
              <a:t> Glitter(t)</a:t>
            </a:r>
          </a:p>
          <a:p>
            <a:pPr lvl="1" eaLnBrk="1" hangingPunct="1"/>
            <a:endParaRPr lang="en-US" altLang="en-US" sz="1800" smtClean="0"/>
          </a:p>
          <a:p>
            <a:pPr eaLnBrk="1" hangingPunct="1"/>
            <a:r>
              <a:rPr lang="en-US" altLang="en-US" smtClean="0"/>
              <a:t>Reflex action</a:t>
            </a:r>
          </a:p>
          <a:p>
            <a:pPr lvl="1" eaLnBrk="1" hangingPunct="1"/>
            <a:r>
              <a:rPr lang="en-US" altLang="en-US" sz="1800" smtClean="0">
                <a:sym typeface="Symbol" pitchFamily="18" charset="2"/>
              </a:rPr>
              <a:t></a:t>
            </a:r>
            <a:r>
              <a:rPr lang="en-US" altLang="en-US" sz="1800" smtClean="0"/>
              <a:t>t Glitter(t) </a:t>
            </a:r>
            <a:r>
              <a:rPr lang="en-US" altLang="en-US" sz="1800" smtClean="0">
                <a:sym typeface="Symbol" pitchFamily="18" charset="2"/>
              </a:rPr>
              <a:t> Best</a:t>
            </a:r>
            <a:r>
              <a:rPr lang="en-US" altLang="en-US" sz="1800" smtClean="0"/>
              <a:t>Action(Grab,t)</a:t>
            </a:r>
          </a:p>
          <a:p>
            <a:pPr lvl="1" eaLnBrk="1" hangingPunct="1"/>
            <a:endParaRPr lang="en-US" altLang="en-US" sz="1800" smtClean="0"/>
          </a:p>
          <a:p>
            <a:pPr eaLnBrk="1" hangingPunct="1"/>
            <a:r>
              <a:rPr lang="en-US" altLang="en-US" smtClean="0"/>
              <a:t>Reflex action with internal state</a:t>
            </a:r>
          </a:p>
          <a:p>
            <a:pPr lvl="1" eaLnBrk="1" hangingPunct="1"/>
            <a:r>
              <a:rPr lang="en-US" altLang="en-US" sz="1800" smtClean="0">
                <a:sym typeface="Symbol" pitchFamily="18" charset="2"/>
              </a:rPr>
              <a:t></a:t>
            </a:r>
            <a:r>
              <a:rPr lang="en-US" altLang="en-US" sz="1800" smtClean="0"/>
              <a:t>t Glitter(t) </a:t>
            </a:r>
            <a:r>
              <a:rPr lang="en-US" altLang="en-US" sz="1800" smtClean="0">
                <a:sym typeface="Symbol" pitchFamily="18" charset="2"/>
              </a:rPr>
              <a:t></a:t>
            </a:r>
            <a:r>
              <a:rPr lang="en-US" altLang="en-US" sz="1800" smtClean="0"/>
              <a:t>Holding(Gold,t) </a:t>
            </a:r>
            <a:r>
              <a:rPr lang="en-US" altLang="en-US" sz="1800" smtClean="0">
                <a:sym typeface="Symbol" pitchFamily="18" charset="2"/>
              </a:rPr>
              <a:t> Best</a:t>
            </a:r>
            <a:r>
              <a:rPr lang="en-US" altLang="en-US" sz="1800" smtClean="0"/>
              <a:t>Action(Grab,t)</a:t>
            </a:r>
          </a:p>
          <a:p>
            <a:pPr lvl="1" eaLnBrk="1" hangingPunct="1">
              <a:buFontTx/>
              <a:buNone/>
            </a:pPr>
            <a:endParaRPr lang="en-US" altLang="en-US" sz="1800" smtClean="0"/>
          </a:p>
          <a:p>
            <a:pPr lvl="1" eaLnBrk="1" hangingPunct="1">
              <a:buFontTx/>
              <a:buNone/>
            </a:pPr>
            <a:r>
              <a:rPr lang="en-US" altLang="en-US" sz="1800" smtClean="0"/>
              <a:t>Holding(Gold,t) can not be observed: keep track of change.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Deducing hidden properties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ym typeface="Symbol" pitchFamily="18" charset="2"/>
              </a:rPr>
              <a:t>Environment definition: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x,y,a,b </a:t>
            </a:r>
            <a:r>
              <a:rPr lang="en-US" altLang="en-US" i="1" smtClean="0"/>
              <a:t>Adjacent</a:t>
            </a:r>
            <a:r>
              <a:rPr lang="en-US" altLang="en-US" smtClean="0"/>
              <a:t>([x,y],[a,b])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	[a,b] </a:t>
            </a:r>
            <a:r>
              <a:rPr lang="en-US" altLang="en-US" smtClean="0">
                <a:sym typeface="Symbol" pitchFamily="18" charset="2"/>
              </a:rPr>
              <a:t> </a:t>
            </a:r>
            <a:r>
              <a:rPr lang="en-US" altLang="en-US" smtClean="0"/>
              <a:t>{[x+1,y], [x-1,y],[x,y+1],[x,y-1]} 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Properties of locations: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ym typeface="Symbol" pitchFamily="18" charset="2"/>
              </a:rPr>
              <a:t>	</a:t>
            </a:r>
            <a:r>
              <a:rPr lang="en-US" altLang="en-US" smtClean="0"/>
              <a:t>s,t </a:t>
            </a:r>
            <a:r>
              <a:rPr lang="en-US" altLang="en-US" i="1" smtClean="0"/>
              <a:t>At</a:t>
            </a:r>
            <a:r>
              <a:rPr lang="en-US" altLang="en-US" smtClean="0"/>
              <a:t>(Agent,s,t)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Breeze(t) </a:t>
            </a:r>
            <a:r>
              <a:rPr lang="en-US" altLang="en-US" smtClean="0">
                <a:sym typeface="Symbol" pitchFamily="18" charset="2"/>
              </a:rPr>
              <a:t> </a:t>
            </a:r>
            <a:r>
              <a:rPr lang="en-US" altLang="en-US" smtClean="0"/>
              <a:t>Breezy(s)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Squares are breezy near a pit:</a:t>
            </a:r>
          </a:p>
          <a:p>
            <a:pPr lvl="1" eaLnBrk="1" hangingPunct="1"/>
            <a:r>
              <a:rPr lang="en-US" altLang="en-US" sz="1800" smtClean="0">
                <a:solidFill>
                  <a:schemeClr val="accent2"/>
                </a:solidFill>
              </a:rPr>
              <a:t>Diagnostic</a:t>
            </a:r>
            <a:r>
              <a:rPr lang="en-US" altLang="en-US" sz="1800" smtClean="0"/>
              <a:t> rule---infer cause from effect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sym typeface="Symbol" pitchFamily="18" charset="2"/>
              </a:rPr>
              <a:t></a:t>
            </a:r>
            <a:r>
              <a:rPr lang="en-US" altLang="en-US" sz="1800" smtClean="0"/>
              <a:t>s Breezy(s) </a:t>
            </a:r>
            <a:r>
              <a:rPr lang="en-US" altLang="en-US" sz="1800" smtClean="0">
                <a:sym typeface="Symbol" pitchFamily="18" charset="2"/>
              </a:rPr>
              <a:t></a:t>
            </a:r>
            <a:r>
              <a:rPr lang="en-US" altLang="en-US" sz="1800" smtClean="0"/>
              <a:t> </a:t>
            </a:r>
            <a:r>
              <a:rPr lang="en-US" altLang="en-US" sz="1800" smtClean="0">
                <a:sym typeface="Symbol" pitchFamily="18" charset="2"/>
              </a:rPr>
              <a:t> </a:t>
            </a:r>
            <a:r>
              <a:rPr lang="en-US" altLang="en-US" sz="1800" smtClean="0"/>
              <a:t>r Adjacent(r,s) </a:t>
            </a:r>
            <a:r>
              <a:rPr lang="en-US" altLang="en-US" sz="1800" smtClean="0">
                <a:sym typeface="Symbol" pitchFamily="18" charset="2"/>
              </a:rPr>
              <a:t> </a:t>
            </a:r>
            <a:r>
              <a:rPr lang="en-US" altLang="en-US" sz="1800" smtClean="0"/>
              <a:t>Pit(r)</a:t>
            </a:r>
          </a:p>
          <a:p>
            <a:pPr lvl="2" eaLnBrk="1" hangingPunct="1">
              <a:buFontTx/>
              <a:buNone/>
            </a:pPr>
            <a:endParaRPr lang="en-US" altLang="en-US" sz="1800" smtClean="0"/>
          </a:p>
          <a:p>
            <a:pPr lvl="1" eaLnBrk="1" hangingPunct="1"/>
            <a:r>
              <a:rPr lang="en-US" altLang="en-US" sz="1800" smtClean="0">
                <a:solidFill>
                  <a:schemeClr val="accent2"/>
                </a:solidFill>
              </a:rPr>
              <a:t>Causal </a:t>
            </a:r>
            <a:r>
              <a:rPr lang="en-US" altLang="en-US" sz="1800" smtClean="0"/>
              <a:t>rule---infer effect from cause (model based reasoning)</a:t>
            </a:r>
          </a:p>
          <a:p>
            <a:pPr lvl="2" eaLnBrk="1" hangingPunct="1">
              <a:buFontTx/>
              <a:buNone/>
            </a:pPr>
            <a:r>
              <a:rPr lang="en-US" altLang="en-US" sz="1800" smtClean="0">
                <a:sym typeface="Symbol" pitchFamily="18" charset="2"/>
              </a:rPr>
              <a:t></a:t>
            </a:r>
            <a:r>
              <a:rPr lang="en-US" altLang="en-US" sz="1800" smtClean="0"/>
              <a:t>r Pit(r) </a:t>
            </a:r>
            <a:r>
              <a:rPr lang="en-US" altLang="en-US" sz="1800" smtClean="0">
                <a:sym typeface="Symbol" pitchFamily="18" charset="2"/>
              </a:rPr>
              <a:t></a:t>
            </a:r>
            <a:r>
              <a:rPr lang="en-US" altLang="en-US" sz="1800" smtClean="0"/>
              <a:t> [</a:t>
            </a:r>
            <a:r>
              <a:rPr lang="en-US" altLang="en-US" sz="1800" smtClean="0">
                <a:sym typeface="Symbol" pitchFamily="18" charset="2"/>
              </a:rPr>
              <a:t></a:t>
            </a:r>
            <a:r>
              <a:rPr lang="en-US" altLang="en-US" sz="1800" smtClean="0"/>
              <a:t>s Adjacent(r,s) </a:t>
            </a:r>
            <a:r>
              <a:rPr lang="en-US" altLang="en-US" sz="1800" smtClean="0">
                <a:sym typeface="Symbol" pitchFamily="18" charset="2"/>
              </a:rPr>
              <a:t></a:t>
            </a:r>
            <a:r>
              <a:rPr lang="en-US" altLang="en-US" sz="1800" smtClean="0"/>
              <a:t> Breezy(s)]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19063"/>
            <a:ext cx="8543925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19063"/>
            <a:ext cx="8543925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19063"/>
            <a:ext cx="8543925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Set Theory in First-Order Logic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Can we define set theory using FOL?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     - individual sets, union, intersection, etc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Answer is yes.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Basics: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 - empty set = constant = {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 - unary predicate Set( ), true for sets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 - binary predicates: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      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 s    </a:t>
            </a:r>
            <a:r>
              <a:rPr lang="en-US" altLang="en-US" sz="1600" smtClean="0"/>
              <a:t>(true if x is a member of the set 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	   </a:t>
            </a:r>
            <a:r>
              <a:rPr lang="en-US" altLang="en-US" smtClean="0"/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</a:t>
            </a:r>
            <a:r>
              <a:rPr lang="en-US" altLang="en-US" smtClean="0"/>
              <a:t> s</a:t>
            </a:r>
            <a:r>
              <a:rPr lang="en-US" altLang="en-US" baseline="-25000" smtClean="0"/>
              <a:t>2    </a:t>
            </a:r>
            <a:r>
              <a:rPr lang="en-US" altLang="en-US" sz="1600" smtClean="0">
                <a:sym typeface="Symbol" pitchFamily="18" charset="2"/>
              </a:rPr>
              <a:t>(true if s1 is a subset of s2)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- binary functions: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>
                <a:sym typeface="Symbol" pitchFamily="18" charset="2"/>
              </a:rPr>
              <a:t>       intersection </a:t>
            </a:r>
            <a:r>
              <a:rPr lang="en-US" altLang="en-US" smtClean="0"/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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z="1600" smtClean="0">
                <a:sym typeface="Symbol" pitchFamily="18" charset="2"/>
              </a:rPr>
              <a:t>, union </a:t>
            </a:r>
            <a:r>
              <a:rPr lang="en-US" altLang="en-US" smtClean="0"/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 </a:t>
            </a:r>
            <a:r>
              <a:rPr lang="en-US" altLang="en-US" smtClean="0"/>
              <a:t>s</a:t>
            </a:r>
            <a:r>
              <a:rPr lang="en-US" altLang="en-US" baseline="-25000" smtClean="0"/>
              <a:t>2 ,  </a:t>
            </a:r>
            <a:r>
              <a:rPr lang="en-US" altLang="en-US" sz="1600" smtClean="0"/>
              <a:t>adjoining</a:t>
            </a:r>
            <a:r>
              <a:rPr lang="en-US" altLang="en-US" sz="1400" smtClean="0">
                <a:sym typeface="Symbol" pitchFamily="18" charset="2"/>
              </a:rPr>
              <a:t> </a:t>
            </a:r>
            <a:r>
              <a:rPr lang="en-US" altLang="en-US" sz="1600" smtClean="0"/>
              <a:t>{x|s}</a:t>
            </a:r>
            <a:endParaRPr lang="en-US" altLang="en-US" sz="1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 Possible Set of FOL Axioms for Set Theory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The only sets are the empty set and sets made by adjoining an element to a set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   </a:t>
            </a:r>
            <a:r>
              <a:rPr lang="en-US" altLang="en-US" smtClean="0"/>
              <a:t>s Set(s)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(s = {} )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(</a:t>
            </a:r>
            <a:r>
              <a:rPr lang="en-US" altLang="en-US" smtClean="0">
                <a:sym typeface="Symbol" pitchFamily="18" charset="2"/>
              </a:rPr>
              <a:t></a:t>
            </a:r>
            <a:r>
              <a:rPr lang="en-US" altLang="en-US" smtClean="0"/>
              <a:t>x,s</a:t>
            </a:r>
            <a:r>
              <a:rPr lang="en-US" altLang="en-US" baseline="-25000" smtClean="0"/>
              <a:t>2</a:t>
            </a:r>
            <a:r>
              <a:rPr lang="en-US" altLang="en-US" smtClean="0"/>
              <a:t> Set(s</a:t>
            </a:r>
            <a:r>
              <a:rPr lang="en-US" altLang="en-US" baseline="-25000" smtClean="0"/>
              <a:t>2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s = {x|s</a:t>
            </a:r>
            <a:r>
              <a:rPr lang="en-US" altLang="en-US" baseline="-25000" smtClean="0"/>
              <a:t>2</a:t>
            </a:r>
            <a:r>
              <a:rPr lang="en-US" altLang="en-US" smtClean="0"/>
              <a:t>})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The empty set has no elements adjoined to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      </a:t>
            </a:r>
            <a:r>
              <a:rPr lang="en-US" altLang="en-US" smtClean="0"/>
              <a:t>x,s {x|s} = {}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Adjoining an element already in the set has no effect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          </a:t>
            </a:r>
            <a:r>
              <a:rPr lang="en-US" altLang="en-US" smtClean="0"/>
              <a:t>x,s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s = {x|s}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 The only elements of a set are those that were adjoined into it. Expressed recursively:</a:t>
            </a: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   </a:t>
            </a:r>
            <a:r>
              <a:rPr lang="en-US" altLang="en-US" smtClean="0"/>
              <a:t>x,s   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[ </a:t>
            </a:r>
            <a:r>
              <a:rPr lang="en-US" altLang="en-US" smtClean="0">
                <a:sym typeface="Symbol" pitchFamily="18" charset="2"/>
              </a:rPr>
              <a:t></a:t>
            </a:r>
            <a:r>
              <a:rPr lang="en-US" altLang="en-US" smtClean="0"/>
              <a:t>y,s</a:t>
            </a:r>
            <a:r>
              <a:rPr lang="en-US" altLang="en-US" baseline="-25000" smtClean="0"/>
              <a:t>2</a:t>
            </a:r>
            <a:r>
              <a:rPr lang="en-US" altLang="en-US" smtClean="0"/>
              <a:t>  (s = {y|s</a:t>
            </a:r>
            <a:r>
              <a:rPr lang="en-US" altLang="en-US" baseline="-25000" smtClean="0"/>
              <a:t>2</a:t>
            </a:r>
            <a:r>
              <a:rPr lang="en-US" altLang="en-US" smtClean="0"/>
              <a:t>} </a:t>
            </a:r>
            <a:r>
              <a:rPr lang="en-US" altLang="en-US" smtClean="0">
                <a:sym typeface="Symbol" pitchFamily="18" charset="2"/>
              </a:rPr>
              <a:t> </a:t>
            </a:r>
            <a:r>
              <a:rPr lang="en-US" altLang="en-US" smtClean="0"/>
              <a:t>(x = y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))]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 Possible Set of FOL Axioms for Set Theory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A set is a subset of another set iff all the first set’s members are members of the 2</a:t>
            </a:r>
            <a:r>
              <a:rPr lang="en-US" altLang="en-US" baseline="30000" smtClean="0">
                <a:sym typeface="Symbol" pitchFamily="18" charset="2"/>
              </a:rPr>
              <a:t>nd</a:t>
            </a:r>
            <a:r>
              <a:rPr lang="en-US" altLang="en-US" smtClean="0">
                <a:sym typeface="Symbol" pitchFamily="18" charset="2"/>
              </a:rPr>
              <a:t> set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     </a:t>
            </a:r>
            <a:r>
              <a:rPr lang="en-US" altLang="en-US" smtClean="0"/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,s</a:t>
            </a:r>
            <a:r>
              <a:rPr lang="en-US" altLang="en-US" baseline="-25000" smtClean="0"/>
              <a:t>2</a:t>
            </a:r>
            <a:r>
              <a:rPr lang="en-US" altLang="en-US" smtClean="0"/>
              <a:t> 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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(</a:t>
            </a: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x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Two sets are equal iff each is a subset of the other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	</a:t>
            </a:r>
            <a:r>
              <a:rPr lang="en-US" altLang="en-US" smtClean="0"/>
              <a:t>s</a:t>
            </a:r>
            <a:r>
              <a:rPr lang="en-US" altLang="en-US" baseline="-25000" smtClean="0"/>
              <a:t>1</a:t>
            </a:r>
            <a:r>
              <a:rPr lang="en-US" altLang="en-US" smtClean="0"/>
              <a:t>,s</a:t>
            </a:r>
            <a:r>
              <a:rPr lang="en-US" altLang="en-US" baseline="-25000" smtClean="0"/>
              <a:t>2</a:t>
            </a:r>
            <a:r>
              <a:rPr lang="en-US" altLang="en-US" smtClean="0"/>
              <a:t> (s</a:t>
            </a:r>
            <a:r>
              <a:rPr lang="en-US" altLang="en-US" baseline="-25000" smtClean="0"/>
              <a:t>1</a:t>
            </a:r>
            <a:r>
              <a:rPr lang="en-US" altLang="en-US" smtClean="0"/>
              <a:t> = s</a:t>
            </a:r>
            <a:r>
              <a:rPr lang="en-US" altLang="en-US" baseline="-25000" smtClean="0"/>
              <a:t>2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(s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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 </a:t>
            </a:r>
            <a:r>
              <a:rPr lang="en-US" altLang="en-US" smtClean="0"/>
              <a:t>s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</a:t>
            </a:r>
            <a:r>
              <a:rPr lang="en-US" altLang="en-US" smtClean="0"/>
              <a:t> s</a:t>
            </a:r>
            <a:r>
              <a:rPr lang="en-US" altLang="en-US" baseline="-25000" smtClean="0"/>
              <a:t>1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An object is in the intersection of 2 sets only if a member of both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	</a:t>
            </a:r>
            <a:r>
              <a:rPr lang="en-US" altLang="en-US" smtClean="0"/>
              <a:t>x,s</a:t>
            </a:r>
            <a:r>
              <a:rPr lang="en-US" altLang="en-US" baseline="-25000" smtClean="0"/>
              <a:t>1</a:t>
            </a:r>
            <a:r>
              <a:rPr lang="en-US" altLang="en-US" smtClean="0"/>
              <a:t>,s</a:t>
            </a:r>
            <a:r>
              <a:rPr lang="en-US" altLang="en-US" baseline="-25000" smtClean="0"/>
              <a:t>2</a:t>
            </a:r>
            <a:r>
              <a:rPr lang="en-US" altLang="en-US" smtClean="0"/>
              <a:t>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(s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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 </a:t>
            </a:r>
            <a:r>
              <a:rPr lang="en-US" altLang="en-US" smtClean="0"/>
              <a:t>(x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</a:t>
            </a:r>
            <a:r>
              <a:rPr lang="en-US" altLang="en-US" smtClean="0"/>
              <a:t>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An object is in the union of 2 sets only if a member of either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ym typeface="Symbol" pitchFamily="18" charset="2"/>
              </a:rPr>
              <a:t>	</a:t>
            </a:r>
            <a:r>
              <a:rPr lang="en-US" altLang="en-US" smtClean="0"/>
              <a:t>x,s</a:t>
            </a:r>
            <a:r>
              <a:rPr lang="en-US" altLang="en-US" baseline="-25000" smtClean="0"/>
              <a:t>1</a:t>
            </a:r>
            <a:r>
              <a:rPr lang="en-US" altLang="en-US" smtClean="0"/>
              <a:t>,s</a:t>
            </a:r>
            <a:r>
              <a:rPr lang="en-US" altLang="en-US" baseline="-25000" smtClean="0"/>
              <a:t>2</a:t>
            </a:r>
            <a:r>
              <a:rPr lang="en-US" altLang="en-US" smtClean="0"/>
              <a:t>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(s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 </a:t>
            </a:r>
            <a:r>
              <a:rPr lang="en-US" altLang="en-US" smtClean="0"/>
              <a:t>s</a:t>
            </a:r>
            <a:r>
              <a:rPr lang="en-US" altLang="en-US" baseline="-25000" smtClean="0"/>
              <a:t>2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(x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</a:t>
            </a:r>
            <a:r>
              <a:rPr lang="en-US" altLang="en-US" smtClean="0"/>
              <a:t> x </a:t>
            </a:r>
            <a:r>
              <a:rPr lang="en-US" altLang="en-US" smtClean="0">
                <a:sym typeface="Symbol" pitchFamily="18" charset="2"/>
              </a:rPr>
              <a:t></a:t>
            </a:r>
            <a:r>
              <a:rPr lang="en-US" altLang="en-US" smtClean="0"/>
              <a:t> s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electronic circuits domain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One-bit full adder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Possible queries: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- does the circuit function properly?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- what gates are connected to the first input terminal?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- what would happen if one of the gates is broken?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and so on
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9460" name="Picture 4" descr="ad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48006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electronic circuits domain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600" smtClean="0"/>
              <a:t>Identify the task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400" smtClean="0"/>
              <a:t>Does the circuit actually add properly?  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n-US" altLang="en-US" sz="14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600" smtClean="0"/>
              <a:t>Assemble the relevant knowledge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400" smtClean="0"/>
              <a:t>Composed of wires and gates; Types of gates (AND, OR, XOR, NOT)
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400" smtClean="0"/>
              <a:t>Irrelevant: size, shape, color, cost of gates
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n-US" altLang="en-US" sz="140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600" smtClean="0"/>
              <a:t>Decide on a vocabulary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sz="1400" smtClean="0"/>
              <a:t>Alternatives:
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Type(X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) = XOR  (function)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Type(X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, XOR)   (binary predicate)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None/>
            </a:pPr>
            <a:r>
              <a:rPr lang="en-US" altLang="en-US" sz="1400" smtClean="0"/>
              <a:t>XOR(X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)
      (unary predicate)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First-Order Logic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Knowledge Representation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2514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First Lecture Today (Tue 28 Jun)</a:t>
            </a:r>
          </a:p>
          <a:p>
            <a:pPr lvl="0" eaLnBrk="1" hangingPunct="1">
              <a:defRPr/>
            </a:pP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Chapters 8.3-8.5,</a:t>
            </a:r>
          </a:p>
          <a:p>
            <a:pPr lvl="0" eaLnBrk="1" hangingPunct="1">
              <a:defRPr/>
            </a:pPr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Read 9.1-9.2 (optional: 9.5)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Second Lecture Today (Tue 28 Jun)</a:t>
            </a:r>
          </a:p>
          <a:p>
            <a:pPr lvl="0" eaLnBrk="1" hangingPunct="1"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Chapters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13, 14.1-14.5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Next Lecture (Thu 30 Jun)</a:t>
            </a:r>
          </a:p>
          <a:p>
            <a:pPr lvl="0" eaLnBrk="1" hangingPunct="1"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Chapters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3.1-3.4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18.6.1-2, 20.3.1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(Please read lecture topic material before and after each lecture on that topic)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11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electronic circuits domain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029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altLang="en-US" sz="1600" smtClean="0"/>
              <a:t>Encode general knowledge of the domain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t</a:t>
            </a:r>
            <a:r>
              <a:rPr lang="en-US" altLang="en-US" baseline="-25000" smtClean="0"/>
              <a:t>1</a:t>
            </a:r>
            <a:r>
              <a:rPr lang="en-US" altLang="en-US" smtClean="0"/>
              <a:t>,t</a:t>
            </a:r>
            <a:r>
              <a:rPr lang="en-US" altLang="en-US" baseline="-25000" smtClean="0"/>
              <a:t>2</a:t>
            </a:r>
            <a:r>
              <a:rPr lang="en-US" altLang="en-US" smtClean="0"/>
              <a:t> Connected(t</a:t>
            </a:r>
            <a:r>
              <a:rPr lang="en-US" altLang="en-US" baseline="-25000" smtClean="0"/>
              <a:t>1</a:t>
            </a:r>
            <a:r>
              <a:rPr lang="en-US" altLang="en-US" smtClean="0"/>
              <a:t>, t</a:t>
            </a:r>
            <a:r>
              <a:rPr lang="en-US" altLang="en-US" baseline="-25000" smtClean="0"/>
              <a:t>2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Signal(t</a:t>
            </a:r>
            <a:r>
              <a:rPr lang="en-US" altLang="en-US" baseline="-25000" smtClean="0"/>
              <a:t>1</a:t>
            </a:r>
            <a:r>
              <a:rPr lang="en-US" altLang="en-US" smtClean="0"/>
              <a:t>) = Signal(t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t Signal(t) = 1 </a:t>
            </a:r>
            <a:r>
              <a:rPr lang="en-US" altLang="en-US" smtClean="0">
                <a:sym typeface="Symbol" pitchFamily="18" charset="2"/>
              </a:rPr>
              <a:t> </a:t>
            </a:r>
            <a:r>
              <a:rPr lang="en-US" altLang="en-US" smtClean="0"/>
              <a:t>Signal(t) = 0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/>
              <a:t>1 ≠ 0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t</a:t>
            </a:r>
            <a:r>
              <a:rPr lang="en-US" altLang="en-US" baseline="-25000" smtClean="0"/>
              <a:t>1</a:t>
            </a:r>
            <a:r>
              <a:rPr lang="en-US" altLang="en-US" smtClean="0"/>
              <a:t>,t</a:t>
            </a:r>
            <a:r>
              <a:rPr lang="en-US" altLang="en-US" baseline="-25000" smtClean="0"/>
              <a:t>2</a:t>
            </a:r>
            <a:r>
              <a:rPr lang="en-US" altLang="en-US" smtClean="0"/>
              <a:t> Connected(t</a:t>
            </a:r>
            <a:r>
              <a:rPr lang="en-US" altLang="en-US" baseline="-25000" smtClean="0"/>
              <a:t>1</a:t>
            </a:r>
            <a:r>
              <a:rPr lang="en-US" altLang="en-US" smtClean="0"/>
              <a:t>, t</a:t>
            </a:r>
            <a:r>
              <a:rPr lang="en-US" altLang="en-US" baseline="-25000" smtClean="0"/>
              <a:t>2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Connected(t</a:t>
            </a:r>
            <a:r>
              <a:rPr lang="en-US" altLang="en-US" baseline="-25000" smtClean="0"/>
              <a:t>2</a:t>
            </a:r>
            <a:r>
              <a:rPr lang="en-US" altLang="en-US" smtClean="0"/>
              <a:t>, t</a:t>
            </a:r>
            <a:r>
              <a:rPr lang="en-US" altLang="en-US" baseline="-25000" smtClean="0"/>
              <a:t>1</a:t>
            </a:r>
            <a:r>
              <a:rPr lang="en-US" altLang="en-US" smtClean="0"/>
              <a:t>)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g Type(g) = OR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Signal(Out(1,g)) = 1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</a:t>
            </a:r>
            <a:r>
              <a:rPr lang="en-US" altLang="en-US" smtClean="0"/>
              <a:t>n Signal(In(n,g)) = 1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g Type(g) = AND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Signal(Out(1,g)) = 0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</a:t>
            </a:r>
            <a:r>
              <a:rPr lang="en-US" altLang="en-US" smtClean="0"/>
              <a:t>n Signal(In(n,g)) = 0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
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g Type(g) = XOR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Signal(Out(1,g)) = 1 </a:t>
            </a:r>
            <a:r>
              <a:rPr lang="en-US" altLang="en-US" smtClean="0">
                <a:sym typeface="Symbol" pitchFamily="18" charset="2"/>
              </a:rPr>
              <a:t></a:t>
            </a:r>
            <a:r>
              <a:rPr lang="en-US" altLang="en-US" smtClean="0"/>
              <a:t> Signal(In(1,g)) ≠ Signal(In(2,g))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altLang="en-US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altLang="en-US" smtClean="0">
                <a:sym typeface="Symbol" pitchFamily="18" charset="2"/>
              </a:rPr>
              <a:t></a:t>
            </a:r>
            <a:r>
              <a:rPr lang="en-US" altLang="en-US" smtClean="0"/>
              <a:t>g Type(g) = NOT </a:t>
            </a:r>
            <a:r>
              <a:rPr lang="en-US" altLang="en-US" smtClean="0">
                <a:sym typeface="Symbol" pitchFamily="18" charset="2"/>
              </a:rPr>
              <a:t></a:t>
            </a:r>
            <a:r>
              <a:rPr lang="en-US" altLang="en-US" smtClean="0"/>
              <a:t> Signal(Out(1,g)) ≠ Signal(In(1,g))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electronic circuits domain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1600" smtClean="0"/>
              <a:t>Encode the specific problem instance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Type(X</a:t>
            </a:r>
            <a:r>
              <a:rPr lang="en-US" altLang="en-US" baseline="-25000" smtClean="0"/>
              <a:t>1</a:t>
            </a:r>
            <a:r>
              <a:rPr lang="en-US" altLang="en-US" smtClean="0"/>
              <a:t>) = XOR 		Type(X</a:t>
            </a:r>
            <a:r>
              <a:rPr lang="en-US" altLang="en-US" baseline="-25000" smtClean="0"/>
              <a:t>2</a:t>
            </a:r>
            <a:r>
              <a:rPr lang="en-US" altLang="en-US" smtClean="0"/>
              <a:t>) = XOR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Type(A</a:t>
            </a:r>
            <a:r>
              <a:rPr lang="en-US" altLang="en-US" baseline="-25000" smtClean="0"/>
              <a:t>1</a:t>
            </a:r>
            <a:r>
              <a:rPr lang="en-US" altLang="en-US" smtClean="0"/>
              <a:t>) = AND 		Type(A</a:t>
            </a:r>
            <a:r>
              <a:rPr lang="en-US" altLang="en-US" baseline="-25000" smtClean="0"/>
              <a:t>2</a:t>
            </a:r>
            <a:r>
              <a:rPr lang="en-US" altLang="en-US" smtClean="0"/>
              <a:t>) = AND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Type(O</a:t>
            </a:r>
            <a:r>
              <a:rPr lang="en-US" altLang="en-US" baseline="-25000" smtClean="0"/>
              <a:t>1</a:t>
            </a:r>
            <a:r>
              <a:rPr lang="en-US" altLang="en-US" smtClean="0"/>
              <a:t>) = OR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Connected(Out(1,X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),In(1,X</a:t>
            </a:r>
            <a:r>
              <a:rPr lang="en-US" altLang="en-US" baseline="-25000" smtClean="0"/>
              <a:t>2</a:t>
            </a:r>
            <a:r>
              <a:rPr lang="en-US" altLang="en-US" smtClean="0"/>
              <a:t>))		Connected(In(1,C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),In(1,X</a:t>
            </a:r>
            <a:r>
              <a:rPr lang="en-US" altLang="en-US" baseline="-25000" smtClean="0"/>
              <a:t>1</a:t>
            </a:r>
            <a:r>
              <a:rPr lang="en-US" altLang="en-US" smtClean="0"/>
              <a:t>))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Connected(Out(1,X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),In(2,A</a:t>
            </a:r>
            <a:r>
              <a:rPr lang="en-US" altLang="en-US" baseline="-25000" smtClean="0"/>
              <a:t>2</a:t>
            </a:r>
            <a:r>
              <a:rPr lang="en-US" altLang="en-US" smtClean="0"/>
              <a:t>))		Connected(In(1,C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),In(1,A</a:t>
            </a:r>
            <a:r>
              <a:rPr lang="en-US" altLang="en-US" baseline="-25000" smtClean="0"/>
              <a:t>1</a:t>
            </a:r>
            <a:r>
              <a:rPr lang="en-US" altLang="en-US" smtClean="0"/>
              <a:t>))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Connected(Out(1,A</a:t>
            </a:r>
            <a:r>
              <a:rPr lang="en-US" altLang="en-US" baseline="-25000" smtClean="0"/>
              <a:t>2</a:t>
            </a:r>
            <a:r>
              <a:rPr lang="en-US" altLang="en-US" smtClean="0"/>
              <a:t>),In(1,O</a:t>
            </a:r>
            <a:r>
              <a:rPr lang="en-US" altLang="en-US" baseline="-25000" smtClean="0"/>
              <a:t>1</a:t>
            </a:r>
            <a:r>
              <a:rPr lang="en-US" altLang="en-US" smtClean="0"/>
              <a:t>)) 	Connected(In(2,C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),In(2,X</a:t>
            </a:r>
            <a:r>
              <a:rPr lang="en-US" altLang="en-US" baseline="-25000" smtClean="0"/>
              <a:t>1</a:t>
            </a:r>
            <a:r>
              <a:rPr lang="en-US" altLang="en-US" smtClean="0"/>
              <a:t>))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Connected(Out(1,A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),In(2,O</a:t>
            </a:r>
            <a:r>
              <a:rPr lang="en-US" altLang="en-US" baseline="-25000" smtClean="0"/>
              <a:t>1</a:t>
            </a:r>
            <a:r>
              <a:rPr lang="en-US" altLang="en-US" smtClean="0"/>
              <a:t>)) 	Connected(In(2,C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),In(2,A</a:t>
            </a:r>
            <a:r>
              <a:rPr lang="en-US" altLang="en-US" baseline="-25000" smtClean="0"/>
              <a:t>1</a:t>
            </a:r>
            <a:r>
              <a:rPr lang="en-US" altLang="en-US" smtClean="0"/>
              <a:t>))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Connected(Out(1,X</a:t>
            </a:r>
            <a:r>
              <a:rPr lang="en-US" altLang="en-US" baseline="-25000" smtClean="0"/>
              <a:t>2</a:t>
            </a:r>
            <a:r>
              <a:rPr lang="en-US" altLang="en-US" smtClean="0"/>
              <a:t>),Out(1,C</a:t>
            </a:r>
            <a:r>
              <a:rPr lang="en-US" altLang="en-US" baseline="-25000" smtClean="0"/>
              <a:t>1</a:t>
            </a:r>
            <a:r>
              <a:rPr lang="en-US" altLang="en-US" smtClean="0"/>
              <a:t>)) 	Connected(In(3,C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),In(2,X</a:t>
            </a:r>
            <a:r>
              <a:rPr lang="en-US" altLang="en-US" baseline="-25000" smtClean="0"/>
              <a:t>2</a:t>
            </a:r>
            <a:r>
              <a:rPr lang="en-US" altLang="en-US" smtClean="0"/>
              <a:t>))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Connected(Out(1,O</a:t>
            </a:r>
            <a:r>
              <a:rPr lang="en-US" altLang="en-US" baseline="-25000" smtClean="0"/>
              <a:t>1</a:t>
            </a:r>
            <a:r>
              <a:rPr lang="en-US" altLang="en-US" smtClean="0"/>
              <a:t>),Out(2,C</a:t>
            </a:r>
            <a:r>
              <a:rPr lang="en-US" altLang="en-US" baseline="-25000" smtClean="0"/>
              <a:t>1</a:t>
            </a:r>
            <a:r>
              <a:rPr lang="en-US" altLang="en-US" smtClean="0"/>
              <a:t>)) 	Connected(In(3,C</a:t>
            </a:r>
            <a:r>
              <a:rPr lang="en-US" altLang="en-US" baseline="-25000" smtClean="0"/>
              <a:t>1</a:t>
            </a:r>
            <a:r>
              <a:rPr lang="en-US" altLang="en-US" smtClean="0"/>
              <a:t>),In(1,A</a:t>
            </a:r>
            <a:r>
              <a:rPr lang="en-US" altLang="en-US" baseline="-25000" smtClean="0"/>
              <a:t>2</a:t>
            </a:r>
            <a:r>
              <a:rPr lang="en-US" altLang="en-US" smtClean="0"/>
              <a:t>))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None/>
            </a:pPr>
            <a:r>
              <a:rPr lang="en-US" altLang="en-US" sz="1200" smtClean="0"/>
              <a:t>
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electronic circuits domain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6"/>
            </a:pPr>
            <a:r>
              <a:rPr lang="en-US" altLang="en-US" smtClean="0"/>
              <a:t>Pose queries to the inference procedure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mtClean="0"/>
              <a:t>What are the possible sets of values of all the terminals for the adder circuit? 
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1400" smtClean="0">
                <a:sym typeface="Symbol" pitchFamily="18" charset="2"/>
              </a:rPr>
              <a:t>	</a:t>
            </a:r>
            <a:r>
              <a:rPr lang="en-US" altLang="en-US" sz="1400" smtClean="0"/>
              <a:t>i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,i</a:t>
            </a:r>
            <a:r>
              <a:rPr lang="en-US" altLang="en-US" sz="1400" baseline="-25000" smtClean="0"/>
              <a:t>2</a:t>
            </a:r>
            <a:r>
              <a:rPr lang="en-US" altLang="en-US" sz="1400" smtClean="0"/>
              <a:t>,i</a:t>
            </a:r>
            <a:r>
              <a:rPr lang="en-US" altLang="en-US" sz="1400" baseline="-25000" smtClean="0"/>
              <a:t>3</a:t>
            </a:r>
            <a:r>
              <a:rPr lang="en-US" altLang="en-US" sz="1400" smtClean="0"/>
              <a:t>,o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,o</a:t>
            </a:r>
            <a:r>
              <a:rPr lang="en-US" altLang="en-US" sz="1400" baseline="-25000" smtClean="0"/>
              <a:t>2</a:t>
            </a:r>
            <a:r>
              <a:rPr lang="en-US" altLang="en-US" sz="1400" smtClean="0"/>
              <a:t> Signal(In(1,C</a:t>
            </a:r>
            <a:r>
              <a:rPr lang="en-US" altLang="en-US" sz="1600" baseline="-25000" smtClean="0"/>
              <a:t>1</a:t>
            </a:r>
            <a:r>
              <a:rPr lang="en-US" altLang="en-US" sz="1400" smtClean="0"/>
              <a:t>)) = i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 </a:t>
            </a:r>
            <a:r>
              <a:rPr lang="en-US" altLang="en-US" sz="1400" smtClean="0"/>
              <a:t>Signal(In(2,C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)) = i</a:t>
            </a:r>
            <a:r>
              <a:rPr lang="en-US" altLang="en-US" sz="1400" baseline="-25000" smtClean="0"/>
              <a:t>2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</a:t>
            </a:r>
            <a:r>
              <a:rPr lang="en-US" altLang="en-US" sz="1400" smtClean="0"/>
              <a:t> Signal(In(3,C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)) = i</a:t>
            </a:r>
            <a:r>
              <a:rPr lang="en-US" altLang="en-US" sz="1400" baseline="-25000" smtClean="0"/>
              <a:t>3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 </a:t>
            </a:r>
            <a:r>
              <a:rPr lang="en-US" altLang="en-US" sz="1400" smtClean="0"/>
              <a:t>Signal(Out(1,C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)) = o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</a:t>
            </a:r>
            <a:r>
              <a:rPr lang="en-US" altLang="en-US" sz="1400" smtClean="0"/>
              <a:t> Signal(Out(2,C</a:t>
            </a:r>
            <a:r>
              <a:rPr lang="en-US" altLang="en-US" sz="1400" baseline="-25000" smtClean="0"/>
              <a:t>1</a:t>
            </a:r>
            <a:r>
              <a:rPr lang="en-US" altLang="en-US" sz="1400" smtClean="0"/>
              <a:t>)) = o</a:t>
            </a:r>
            <a:r>
              <a:rPr lang="en-US" altLang="en-US" sz="1400" baseline="-25000" smtClean="0"/>
              <a:t>2</a:t>
            </a:r>
            <a:r>
              <a:rPr lang="en-US" altLang="en-US" sz="1400" smtClean="0"/>
              <a:t>
</a:t>
            </a:r>
          </a:p>
          <a:p>
            <a:pPr marL="2209800" lvl="4" indent="-381000" eaLnBrk="1" hangingPunct="1">
              <a:buFontTx/>
              <a:buNone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z="1600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z="1600" smtClean="0"/>
          </a:p>
          <a:p>
            <a:pPr marL="609600" indent="-609600" eaLnBrk="1" hangingPunct="1">
              <a:buFontTx/>
              <a:buAutoNum type="arabicPeriod" startAt="7"/>
            </a:pPr>
            <a:endParaRPr lang="en-US" altLang="en-US" sz="1600" smtClean="0"/>
          </a:p>
          <a:p>
            <a:pPr marL="609600" indent="-609600" eaLnBrk="1" hangingPunct="1">
              <a:buFontTx/>
              <a:buAutoNum type="arabicPeriod" startAt="7"/>
            </a:pPr>
            <a:r>
              <a:rPr lang="en-US" altLang="en-US" smtClean="0"/>
              <a:t>Debug the knowledge base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mtClean="0"/>
              <a:t>May have omitted assertions like 1 ≠ 0
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Review --- Knowledge engineering in FOL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Identify the task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Assemble the relevant knowledge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Decide on a vocabulary of predicates, functions, and constants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Encode general knowledge about the domain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Encode a description of the specific problem instance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Pose queries to the inference procedure and get answers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Debug the knowledge base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First-order logic:</a:t>
            </a:r>
          </a:p>
          <a:p>
            <a:pPr lvl="1" eaLnBrk="1" hangingPunct="1"/>
            <a:r>
              <a:rPr lang="en-US" altLang="en-US" smtClean="0"/>
              <a:t>Much more expressive than propositional logic</a:t>
            </a:r>
          </a:p>
          <a:p>
            <a:pPr lvl="1" eaLnBrk="1" hangingPunct="1"/>
            <a:r>
              <a:rPr lang="en-US" altLang="en-US" smtClean="0"/>
              <a:t>Allows objects and relations as semantic primitives</a:t>
            </a:r>
          </a:p>
          <a:p>
            <a:pPr lvl="1" eaLnBrk="1" hangingPunct="1"/>
            <a:r>
              <a:rPr lang="en-US" altLang="en-US" smtClean="0"/>
              <a:t>Universal and existential quantifiers</a:t>
            </a:r>
          </a:p>
          <a:p>
            <a:pPr lvl="1" eaLnBrk="1" hangingPunct="1"/>
            <a:r>
              <a:rPr lang="en-US" altLang="en-US" smtClean="0"/>
              <a:t>syntax: constants, functions, predicates, equality, quantifiers</a:t>
            </a:r>
          </a:p>
          <a:p>
            <a:pPr lvl="4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Knowledge engineering using FOL</a:t>
            </a:r>
          </a:p>
          <a:p>
            <a:pPr lvl="1" eaLnBrk="1" hangingPunct="1"/>
            <a:r>
              <a:rPr lang="en-US" altLang="en-US" smtClean="0"/>
              <a:t>Capturing domain knowledge in logical form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01000" cy="5257800"/>
          </a:xfrm>
        </p:spPr>
        <p:txBody>
          <a:bodyPr/>
          <a:lstStyle/>
          <a:p>
            <a:r>
              <a:rPr lang="en-US" altLang="en-US" smtClean="0"/>
              <a:t>Review --- Syntactic Ambiguity</a:t>
            </a:r>
          </a:p>
          <a:p>
            <a:endParaRPr lang="en-US" altLang="en-US" smtClean="0"/>
          </a:p>
          <a:p>
            <a:r>
              <a:rPr lang="en-US" altLang="en-US" smtClean="0"/>
              <a:t>Using FOL</a:t>
            </a:r>
          </a:p>
          <a:p>
            <a:pPr lvl="1"/>
            <a:r>
              <a:rPr lang="en-US" altLang="en-US" smtClean="0"/>
              <a:t>Tell, Ask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Example: Wumpus world</a:t>
            </a:r>
          </a:p>
          <a:p>
            <a:endParaRPr lang="en-US" altLang="en-US" smtClean="0"/>
          </a:p>
          <a:p>
            <a:r>
              <a:rPr lang="en-US" altLang="en-US" smtClean="0"/>
              <a:t>Deducing Hidden Properties</a:t>
            </a:r>
          </a:p>
          <a:p>
            <a:pPr lvl="1"/>
            <a:r>
              <a:rPr lang="en-US" altLang="en-US" smtClean="0"/>
              <a:t>Keeping track of change</a:t>
            </a:r>
          </a:p>
          <a:p>
            <a:pPr lvl="1"/>
            <a:r>
              <a:rPr lang="en-US" altLang="en-US" smtClean="0"/>
              <a:t>Describing the results of Actions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Set Theory in First-Order Logic</a:t>
            </a:r>
          </a:p>
          <a:p>
            <a:endParaRPr lang="en-US" altLang="en-US" smtClean="0"/>
          </a:p>
          <a:p>
            <a:r>
              <a:rPr lang="en-US" altLang="en-US" smtClean="0"/>
              <a:t>Knowledge engineering in FOL</a:t>
            </a:r>
          </a:p>
          <a:p>
            <a:endParaRPr lang="en-US" altLang="en-US" smtClean="0"/>
          </a:p>
          <a:p>
            <a:r>
              <a:rPr lang="en-US" altLang="en-US" smtClean="0"/>
              <a:t>The electronic circuits domain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You will be expected to know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Seven steps of Knowledge Engineering (R&amp;N section 8.4.1)</a:t>
            </a:r>
          </a:p>
          <a:p>
            <a:endParaRPr lang="en-US" altLang="en-US" smtClean="0"/>
          </a:p>
          <a:p>
            <a:r>
              <a:rPr lang="en-US" altLang="en-US" smtClean="0"/>
              <a:t>Given a simple Knowledge Engineering problem, produce a simple FOL Knowledge Base that solves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Review --- Syntactic Ambiguity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5334000"/>
          </a:xfrm>
        </p:spPr>
        <p:txBody>
          <a:bodyPr/>
          <a:lstStyle/>
          <a:p>
            <a:r>
              <a:rPr lang="en-US" altLang="en-US" smtClean="0"/>
              <a:t>FOPC provides many ways to represent the same thing.</a:t>
            </a:r>
          </a:p>
          <a:p>
            <a:r>
              <a:rPr lang="en-US" altLang="en-US" smtClean="0"/>
              <a:t>E.g., “Ball-5 is red.”</a:t>
            </a:r>
          </a:p>
          <a:p>
            <a:pPr lvl="1"/>
            <a:r>
              <a:rPr lang="en-US" altLang="en-US" smtClean="0"/>
              <a:t>HasColor(Ball-5, Red)</a:t>
            </a:r>
          </a:p>
          <a:p>
            <a:pPr lvl="2"/>
            <a:r>
              <a:rPr lang="en-US" altLang="en-US" smtClean="0"/>
              <a:t>Ball-5 and Red are objects related by HasColor.</a:t>
            </a:r>
          </a:p>
          <a:p>
            <a:pPr lvl="1"/>
            <a:r>
              <a:rPr lang="en-US" altLang="en-US" smtClean="0"/>
              <a:t>Red(Ball-5)</a:t>
            </a:r>
          </a:p>
          <a:p>
            <a:pPr lvl="2"/>
            <a:r>
              <a:rPr lang="en-US" altLang="en-US" smtClean="0"/>
              <a:t>Red is a unary predicate applied to the Ball-5 object.</a:t>
            </a:r>
          </a:p>
          <a:p>
            <a:pPr lvl="1"/>
            <a:r>
              <a:rPr lang="en-US" altLang="en-US" smtClean="0"/>
              <a:t>HasProperty(Ball-5, Color, Red)</a:t>
            </a:r>
          </a:p>
          <a:p>
            <a:pPr lvl="2"/>
            <a:r>
              <a:rPr lang="en-US" altLang="en-US" smtClean="0"/>
              <a:t>Ball-5, Color, and Red are objects related by HasProperty.</a:t>
            </a:r>
          </a:p>
          <a:p>
            <a:pPr lvl="1"/>
            <a:r>
              <a:rPr lang="en-US" altLang="en-US" smtClean="0"/>
              <a:t>ColorOf(Ball-5) = Red</a:t>
            </a:r>
          </a:p>
          <a:p>
            <a:pPr lvl="2"/>
            <a:r>
              <a:rPr lang="en-US" altLang="en-US" smtClean="0"/>
              <a:t>Ball-5 and Red are objects, and ColorOf() is a function.</a:t>
            </a:r>
          </a:p>
          <a:p>
            <a:pPr lvl="1"/>
            <a:r>
              <a:rPr lang="en-US" altLang="en-US" smtClean="0"/>
              <a:t>HasColor(Ball-5(), Red())</a:t>
            </a:r>
          </a:p>
          <a:p>
            <a:pPr lvl="2"/>
            <a:r>
              <a:rPr lang="en-US" altLang="en-US" smtClean="0"/>
              <a:t>Ball-5() and Red() are functions of zero arguments that both return an object, which objects are related by HasColor.</a:t>
            </a:r>
          </a:p>
          <a:p>
            <a:pPr lvl="1"/>
            <a:r>
              <a:rPr lang="en-US" altLang="en-US" smtClean="0"/>
              <a:t>…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This can GREATLY confuse a pattern-matching reasoner.</a:t>
            </a:r>
          </a:p>
          <a:p>
            <a:pPr lvl="1"/>
            <a:r>
              <a:rPr lang="en-US" altLang="en-US" smtClean="0"/>
              <a:t>Especially if multiple people collaborate to build the KB, and they all have different representational conventions.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Review --- Syntactic Ambiguity --- Partial Solution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5334000"/>
          </a:xfrm>
        </p:spPr>
        <p:txBody>
          <a:bodyPr/>
          <a:lstStyle/>
          <a:p>
            <a:r>
              <a:rPr lang="en-US" altLang="en-US" smtClean="0"/>
              <a:t>FOL can be TOO expressive, can offer TOO MANY choices</a:t>
            </a:r>
          </a:p>
          <a:p>
            <a:endParaRPr lang="en-US" altLang="en-US" smtClean="0"/>
          </a:p>
          <a:p>
            <a:r>
              <a:rPr lang="en-US" altLang="en-US" smtClean="0"/>
              <a:t>Likely confusion, especially for </a:t>
            </a:r>
            <a:r>
              <a:rPr lang="en-US" altLang="en-US" b="1" smtClean="0"/>
              <a:t>teams</a:t>
            </a:r>
            <a:r>
              <a:rPr lang="en-US" altLang="en-US" smtClean="0"/>
              <a:t> of Knowledge Engineers</a:t>
            </a:r>
          </a:p>
          <a:p>
            <a:endParaRPr lang="en-US" altLang="en-US" smtClean="0"/>
          </a:p>
          <a:p>
            <a:r>
              <a:rPr lang="en-US" altLang="en-US" smtClean="0"/>
              <a:t>Different team members can make different representation choices</a:t>
            </a:r>
          </a:p>
          <a:p>
            <a:pPr lvl="1"/>
            <a:r>
              <a:rPr lang="en-US" altLang="en-US" smtClean="0"/>
              <a:t>E.g., represent “Ball43 is Red.” as:</a:t>
            </a:r>
          </a:p>
          <a:p>
            <a:pPr lvl="2"/>
            <a:r>
              <a:rPr lang="en-US" altLang="en-US" smtClean="0"/>
              <a:t> a predicate (= verb)?  E.g., “Red(Ball43)” ?</a:t>
            </a:r>
          </a:p>
          <a:p>
            <a:pPr lvl="2"/>
            <a:r>
              <a:rPr lang="en-US" altLang="en-US" smtClean="0"/>
              <a:t> an object (= noun)?  E.g., “Red = Color(Ball43))” ?</a:t>
            </a:r>
          </a:p>
          <a:p>
            <a:pPr lvl="2"/>
            <a:r>
              <a:rPr lang="en-US" altLang="en-US" smtClean="0"/>
              <a:t>a property (= adjective)?  E.g., “HasProperty(Ball43, Red)” ?</a:t>
            </a:r>
          </a:p>
          <a:p>
            <a:pPr lvl="2"/>
            <a:endParaRPr lang="en-US" altLang="en-US" smtClean="0"/>
          </a:p>
          <a:p>
            <a:r>
              <a:rPr lang="en-US" altLang="en-US" smtClean="0"/>
              <a:t>PARTIAL SOLUTION:</a:t>
            </a:r>
          </a:p>
          <a:p>
            <a:pPr lvl="1"/>
            <a:r>
              <a:rPr lang="en-US" altLang="en-US" smtClean="0"/>
              <a:t>An upon-agreed </a:t>
            </a:r>
            <a:r>
              <a:rPr lang="en-US" altLang="en-US" b="1" smtClean="0"/>
              <a:t>ontology</a:t>
            </a:r>
            <a:r>
              <a:rPr lang="en-US" altLang="en-US" smtClean="0"/>
              <a:t> that settles these questions</a:t>
            </a:r>
          </a:p>
          <a:p>
            <a:pPr lvl="1"/>
            <a:r>
              <a:rPr lang="en-US" altLang="en-US" smtClean="0"/>
              <a:t>Ontology = what exists in the world &amp; how it is represented</a:t>
            </a:r>
          </a:p>
          <a:p>
            <a:pPr lvl="1"/>
            <a:r>
              <a:rPr lang="en-US" altLang="en-US" smtClean="0"/>
              <a:t>The Knowledge Engineering teams agrees upon an ontology BEFORE they begin encoding knowledge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Using FOL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want to TELL things to the KB, e.g.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TELL(KB,                                         )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TELL(KB, </a:t>
            </a:r>
            <a:r>
              <a:rPr lang="en-US" altLang="en-US" i="1" smtClean="0"/>
              <a:t>King(John)</a:t>
            </a:r>
            <a:r>
              <a:rPr lang="en-US" altLang="en-US" smtClean="0"/>
              <a:t> )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    These sentences are assertions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We also want to ASK things to the KB,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ASK(KB,                 		) 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     these are queries or goals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The KB should return the list of x’s for which Person(x) is true: </a:t>
            </a:r>
            <a:r>
              <a:rPr lang="en-US" altLang="en-US" sz="1600" smtClean="0"/>
              <a:t>{x/John,x/Richard,...}</a:t>
            </a:r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057400" y="1495425"/>
          <a:ext cx="3257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4" imgW="1790700" imgH="228600" progId="Equation.DSMT4">
                  <p:embed/>
                </p:oleObj>
              </mc:Choice>
              <mc:Fallback>
                <p:oleObj name="Equation" r:id="rId4" imgW="17907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95425"/>
                        <a:ext cx="32575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209800" y="3810000"/>
          <a:ext cx="1828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6" imgW="1002865" imgH="215806" progId="Equation.DSMT4">
                  <p:embed/>
                </p:oleObj>
              </mc:Choice>
              <mc:Fallback>
                <p:oleObj name="Equation" r:id="rId6" imgW="1002865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10000"/>
                        <a:ext cx="1828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Knowledge engineering in FOL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Identify the task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Assemble the relevant knowledge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Decide on a vocabulary of predicates, functions, and constants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Encode general knowledge about the domain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Encode a description of the specific problem instance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Pose queries to the inference procedure and get answers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16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600" smtClean="0"/>
              <a:t>Debug the knowledge base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FOL Version of </a:t>
            </a:r>
            <a:r>
              <a:rPr lang="en-US" altLang="en-US" dirty="0" err="1" smtClean="0">
                <a:solidFill>
                  <a:schemeClr val="tx1"/>
                </a:solidFill>
              </a:rPr>
              <a:t>Wumpus</a:t>
            </a:r>
            <a:r>
              <a:rPr lang="en-US" altLang="en-US" dirty="0" smtClean="0">
                <a:solidFill>
                  <a:schemeClr val="tx1"/>
                </a:solidFill>
              </a:rPr>
              <a:t> World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percept sentence:</a:t>
            </a:r>
            <a:br>
              <a:rPr lang="en-US" altLang="en-US" smtClean="0"/>
            </a:br>
            <a:r>
              <a:rPr lang="en-US" altLang="en-US" sz="1600" smtClean="0"/>
              <a:t>Percept([Stench,Breeze,Glitter,None,None],5)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Actions:</a:t>
            </a:r>
            <a:br>
              <a:rPr lang="en-US" altLang="en-US" smtClean="0"/>
            </a:br>
            <a:r>
              <a:rPr lang="en-US" altLang="en-US" sz="1600" smtClean="0"/>
              <a:t>Turn(Right), Turn(Left), Forward, Shoot, Grab, Release, Climb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To determine best action, construct query:</a:t>
            </a:r>
            <a:br>
              <a:rPr lang="en-US" altLang="en-US" smtClean="0"/>
            </a:br>
            <a:r>
              <a:rPr lang="en-US" altLang="en-US" smtClean="0"/>
              <a:t> </a:t>
            </a:r>
            <a:r>
              <a:rPr lang="en-US" altLang="en-US" sz="1400" smtClean="0">
                <a:sym typeface="Symbol" pitchFamily="18" charset="2"/>
              </a:rPr>
              <a:t></a:t>
            </a:r>
            <a:r>
              <a:rPr lang="en-US" altLang="en-US" sz="1600" smtClean="0"/>
              <a:t> a BestAction(a,5</a:t>
            </a:r>
            <a:r>
              <a:rPr lang="en-US" altLang="en-US" smtClean="0"/>
              <a:t>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ASK solves this and returns {a/Grab}</a:t>
            </a:r>
          </a:p>
          <a:p>
            <a:pPr lvl="1" eaLnBrk="1" hangingPunct="1"/>
            <a:r>
              <a:rPr lang="en-US" altLang="en-US" sz="1800" smtClean="0"/>
              <a:t>And TELL about the action.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</TotalTime>
  <Words>1110</Words>
  <Application>Microsoft Office PowerPoint</Application>
  <PresentationFormat>On-screen Show (4:3)</PresentationFormat>
  <Paragraphs>289</Paragraphs>
  <Slides>24</Slides>
  <Notes>20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1_Default Design</vt:lpstr>
      <vt:lpstr>Equation</vt:lpstr>
      <vt:lpstr>First-Order Logic Knowledge Representation</vt:lpstr>
      <vt:lpstr>First-Order Logic Knowledge Representation</vt:lpstr>
      <vt:lpstr>Outline</vt:lpstr>
      <vt:lpstr>You will be expected to know</vt:lpstr>
      <vt:lpstr>Review --- Syntactic Ambiguity</vt:lpstr>
      <vt:lpstr>Review --- Syntactic Ambiguity --- Partial Solution</vt:lpstr>
      <vt:lpstr>Using FOL</vt:lpstr>
      <vt:lpstr>Knowledge engineering in FOL</vt:lpstr>
      <vt:lpstr>FOL Version of Wumpus World</vt:lpstr>
      <vt:lpstr>Knowledge Base for Wumpus World</vt:lpstr>
      <vt:lpstr>Deducing hidden properties</vt:lpstr>
      <vt:lpstr>PowerPoint Presentation</vt:lpstr>
      <vt:lpstr>PowerPoint Presentation</vt:lpstr>
      <vt:lpstr>PowerPoint Presentation</vt:lpstr>
      <vt:lpstr>Set Theory in First-Order Logic</vt:lpstr>
      <vt:lpstr>A Possible Set of FOL Axioms for Set Theory  </vt:lpstr>
      <vt:lpstr>A Possible Set of FOL Axioms for Set Theory  </vt:lpstr>
      <vt:lpstr>The electronic circuits domain</vt:lpstr>
      <vt:lpstr>The electronic circuits domain</vt:lpstr>
      <vt:lpstr>The electronic circuits domain</vt:lpstr>
      <vt:lpstr>The electronic circuits domain</vt:lpstr>
      <vt:lpstr>The electronic circuits domain</vt:lpstr>
      <vt:lpstr>Review --- Knowledge engineering in FOL</vt:lpstr>
      <vt:lpstr>Summary</vt:lpstr>
    </vt:vector>
  </TitlesOfParts>
  <Company>University of California,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 Knowledge Engineering</dc:title>
  <dc:creator>Information &amp; Computer Sciences</dc:creator>
  <cp:lastModifiedBy>Lathrop,Richard</cp:lastModifiedBy>
  <cp:revision>269</cp:revision>
  <cp:lastPrinted>2012-02-19T15:51:09Z</cp:lastPrinted>
  <dcterms:created xsi:type="dcterms:W3CDTF">2007-10-23T18:19:57Z</dcterms:created>
  <dcterms:modified xsi:type="dcterms:W3CDTF">2018-03-01T16:49:02Z</dcterms:modified>
</cp:coreProperties>
</file>